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94" r:id="rId2"/>
    <p:sldId id="295" r:id="rId3"/>
    <p:sldId id="296" r:id="rId4"/>
    <p:sldId id="297"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259" r:id="rId26"/>
    <p:sldId id="282" r:id="rId27"/>
    <p:sldId id="283" r:id="rId28"/>
    <p:sldId id="271" r:id="rId29"/>
    <p:sldId id="274" r:id="rId30"/>
    <p:sldId id="284" r:id="rId31"/>
    <p:sldId id="275" r:id="rId32"/>
    <p:sldId id="285" r:id="rId33"/>
    <p:sldId id="273" r:id="rId34"/>
    <p:sldId id="286" r:id="rId35"/>
    <p:sldId id="276" r:id="rId36"/>
    <p:sldId id="287" r:id="rId37"/>
    <p:sldId id="272" r:id="rId38"/>
    <p:sldId id="288" r:id="rId39"/>
    <p:sldId id="277" r:id="rId40"/>
    <p:sldId id="289" r:id="rId41"/>
    <p:sldId id="278" r:id="rId42"/>
    <p:sldId id="290" r:id="rId43"/>
    <p:sldId id="279" r:id="rId44"/>
    <p:sldId id="291" r:id="rId45"/>
    <p:sldId id="280" r:id="rId46"/>
    <p:sldId id="292" r:id="rId47"/>
    <p:sldId id="281" r:id="rId48"/>
    <p:sldId id="293"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Lst>
  <p:sldSz cx="9144000" cy="6858000" type="screen4x3"/>
  <p:notesSz cx="7315200" cy="9601200"/>
  <p:custDataLst>
    <p:tags r:id="rId8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7" autoAdjust="0"/>
    <p:restoredTop sz="84752" autoAdjust="0"/>
  </p:normalViewPr>
  <p:slideViewPr>
    <p:cSldViewPr>
      <p:cViewPr varScale="1">
        <p:scale>
          <a:sx n="74" d="100"/>
          <a:sy n="74" d="100"/>
        </p:scale>
        <p:origin x="-11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50" d="100"/>
          <a:sy n="50" d="100"/>
        </p:scale>
        <p:origin x="-1836" y="-2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79375"/>
            <a:ext cx="7315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algn="ctr" defTabSz="957263">
              <a:defRPr sz="1300"/>
            </a:lvl1pPr>
          </a:lstStyle>
          <a:p>
            <a:endParaRPr lang="en-US"/>
          </a:p>
          <a:p>
            <a:r>
              <a:rPr lang="en-US"/>
              <a:t>Fall Hazard Recognition</a:t>
            </a:r>
          </a:p>
          <a:p>
            <a:r>
              <a:rPr lang="en-US"/>
              <a:t>Instructor Copy</a:t>
            </a:r>
          </a:p>
        </p:txBody>
      </p:sp>
      <p:sp>
        <p:nvSpPr>
          <p:cNvPr id="4" name="Footer Placeholder 3"/>
          <p:cNvSpPr>
            <a:spLocks noGrp="1"/>
          </p:cNvSpPr>
          <p:nvPr>
            <p:ph type="ftr" sz="quarter" idx="2"/>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defTabSz="957263">
              <a:defRPr sz="1000"/>
            </a:lvl1pPr>
          </a:lstStyle>
          <a:p>
            <a:r>
              <a:rPr lang="en-US"/>
              <a:t>Construction Focus Four: Fall Hazards</a:t>
            </a:r>
          </a:p>
          <a:p>
            <a:r>
              <a:rPr lang="en-US"/>
              <a:t>April 2011</a:t>
            </a:r>
          </a:p>
        </p:txBody>
      </p:sp>
      <p:sp>
        <p:nvSpPr>
          <p:cNvPr id="5" name="Slide Number Placeholder 4"/>
          <p:cNvSpPr>
            <a:spLocks noGrp="1"/>
          </p:cNvSpPr>
          <p:nvPr>
            <p:ph type="sldNum" sz="quarter" idx="3"/>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algn="r" defTabSz="957263">
              <a:defRPr sz="1300"/>
            </a:lvl1pPr>
          </a:lstStyle>
          <a:p>
            <a:fld id="{9D995841-1E37-4D77-AD65-41A7050E6ED2}" type="slidenum">
              <a:rPr lang="en-US"/>
              <a:pPr/>
              <a:t>‹#›</a:t>
            </a:fld>
            <a:endParaRPr lang="en-US"/>
          </a:p>
        </p:txBody>
      </p:sp>
    </p:spTree>
    <p:extLst>
      <p:ext uri="{BB962C8B-B14F-4D97-AF65-F5344CB8AC3E}">
        <p14:creationId xmlns:p14="http://schemas.microsoft.com/office/powerpoint/2010/main" val="2674921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defTabSz="957263">
              <a:defRPr sz="1300"/>
            </a:lvl1pPr>
          </a:lstStyle>
          <a:p>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algn="r" defTabSz="957263">
              <a:defRPr sz="1300"/>
            </a:lvl1pPr>
          </a:lstStyle>
          <a:p>
            <a:fld id="{2A463B3B-3AA0-405A-97F9-3C6276B27B1B}" type="datetime1">
              <a:rPr lang="en-US"/>
              <a:pPr/>
              <a:t>6/10/2013</a:t>
            </a:fld>
            <a:endParaRPr lang="en-US"/>
          </a:p>
        </p:txBody>
      </p:sp>
      <p:sp>
        <p:nvSpPr>
          <p:cNvPr id="26628" name="Rectangle 4"/>
          <p:cNvSpPr>
            <a:spLocks noRo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defTabSz="957263">
              <a:defRPr sz="1300"/>
            </a:lvl1pPr>
          </a:lstStyle>
          <a:p>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algn="r" defTabSz="957263">
              <a:defRPr sz="1300"/>
            </a:lvl1pPr>
          </a:lstStyle>
          <a:p>
            <a:fld id="{40DC47CB-C007-47FF-BC56-F2341C8C7610}" type="slidenum">
              <a:rPr lang="en-US"/>
              <a:pPr/>
              <a:t>‹#›</a:t>
            </a:fld>
            <a:endParaRPr lang="en-US"/>
          </a:p>
        </p:txBody>
      </p:sp>
    </p:spTree>
    <p:extLst>
      <p:ext uri="{BB962C8B-B14F-4D97-AF65-F5344CB8AC3E}">
        <p14:creationId xmlns:p14="http://schemas.microsoft.com/office/powerpoint/2010/main" val="4175312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2FBB66E-797E-49BA-A34A-27898E2ED473}" type="slidenum">
              <a:rPr lang="en-US"/>
              <a:pPr/>
              <a:t>1</a:t>
            </a:fld>
            <a:endParaRPr lang="en-US"/>
          </a:p>
        </p:txBody>
      </p:sp>
      <p:sp>
        <p:nvSpPr>
          <p:cNvPr id="7885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4657A1B5-B88D-45AD-BF7B-D67EF536C6EC}" type="slidenum">
              <a:rPr lang="en-US" sz="1300"/>
              <a:pPr algn="r" eaLnBrk="1" hangingPunct="1"/>
              <a:t>1</a:t>
            </a:fld>
            <a:endParaRPr lang="en-US" sz="130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p:txBody>
          <a:bodyPr/>
          <a:lstStyle/>
          <a:p>
            <a:pPr eaLnBrk="1" hangingPunct="1"/>
            <a:r>
              <a:rPr lang="en-US" smtClean="0">
                <a:latin typeface="Arial" pitchFamily="34" charset="0"/>
              </a:rPr>
              <a:t>Workers were working at heights greater than 10 feet.</a:t>
            </a:r>
            <a:br>
              <a:rPr lang="en-US" smtClean="0">
                <a:latin typeface="Arial" pitchFamily="34" charset="0"/>
              </a:rPr>
            </a:br>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39BB338-F4C3-4BE2-B9F0-8A8025BECC09}" type="slidenum">
              <a:rPr lang="en-US"/>
              <a:pPr/>
              <a:t>10</a:t>
            </a:fld>
            <a:endParaRPr lang="en-US"/>
          </a:p>
        </p:txBody>
      </p:sp>
      <p:sp>
        <p:nvSpPr>
          <p:cNvPr id="99330" name="Rectangle 1026"/>
          <p:cNvSpPr>
            <a:spLocks noRot="1" noChangeArrowheads="1" noTextEdit="1"/>
          </p:cNvSpPr>
          <p:nvPr>
            <p:ph type="sldImg"/>
          </p:nvPr>
        </p:nvSpPr>
        <p:spPr>
          <a:xfrm>
            <a:off x="1258888" y="719138"/>
            <a:ext cx="4800600" cy="3600450"/>
          </a:xfrm>
          <a:ln/>
        </p:spPr>
      </p:sp>
      <p:sp>
        <p:nvSpPr>
          <p:cNvPr id="99331"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1926.502(c)</a:t>
            </a:r>
          </a:p>
          <a:p>
            <a:endParaRPr lang="en-US" sz="1000" smtClean="0">
              <a:latin typeface="Arial" pitchFamily="34" charset="0"/>
            </a:endParaRPr>
          </a:p>
          <a:p>
            <a:r>
              <a:rPr lang="en-US" sz="1000" b="1" smtClean="0">
                <a:latin typeface="Arial" pitchFamily="34" charset="0"/>
              </a:rPr>
              <a:t>How do safety net systems protect me?</a:t>
            </a:r>
            <a:r>
              <a:rPr lang="en-US" sz="1000" smtClean="0">
                <a:latin typeface="Arial" pitchFamily="34" charset="0"/>
              </a:rPr>
              <a:t>  </a:t>
            </a:r>
          </a:p>
          <a:p>
            <a:r>
              <a:rPr lang="en-US" sz="1000" smtClean="0">
                <a:latin typeface="Arial" pitchFamily="34" charset="0"/>
              </a:rPr>
              <a:t>Safety net systems catch the employee if he/she does fall.  The safety nets:</a:t>
            </a:r>
          </a:p>
          <a:p>
            <a:pPr>
              <a:buFontTx/>
              <a:buChar char="•"/>
            </a:pPr>
            <a:r>
              <a:rPr lang="en-US" sz="1000" smtClean="0">
                <a:latin typeface="Arial" pitchFamily="34" charset="0"/>
              </a:rPr>
              <a:t>     Must be strong enough to support a falling employee; </a:t>
            </a:r>
          </a:p>
          <a:p>
            <a:pPr>
              <a:buFontTx/>
              <a:buChar char="•"/>
            </a:pPr>
            <a:r>
              <a:rPr lang="en-US" sz="1000" smtClean="0">
                <a:latin typeface="Arial" pitchFamily="34" charset="0"/>
              </a:rPr>
              <a:t>     Must have sufficiently small mesh openings so the employee cannot fall through the net; </a:t>
            </a:r>
          </a:p>
          <a:p>
            <a:pPr>
              <a:buFontTx/>
              <a:buChar char="•"/>
            </a:pPr>
            <a:r>
              <a:rPr lang="en-US" sz="1000" smtClean="0">
                <a:latin typeface="Arial" pitchFamily="34" charset="0"/>
              </a:rPr>
              <a:t>     Must be close enough to the surface of the walking/working surface so that the fall into the safety net will not still injure the employee (never more than 30 feet below  the walking/working level); </a:t>
            </a:r>
          </a:p>
          <a:p>
            <a:pPr>
              <a:buFontTx/>
              <a:buChar char="•"/>
            </a:pPr>
            <a:r>
              <a:rPr lang="en-US" sz="1000" smtClean="0">
                <a:latin typeface="Arial" pitchFamily="34" charset="0"/>
              </a:rPr>
              <a:t>     Must be close enough to the edge of the working surface (the </a:t>
            </a:r>
            <a:r>
              <a:rPr lang="en-US" sz="1000" b="1" smtClean="0">
                <a:latin typeface="Arial" pitchFamily="34" charset="0"/>
              </a:rPr>
              <a:t>outer edge</a:t>
            </a:r>
            <a:r>
              <a:rPr lang="en-US" sz="1000" smtClean="0">
                <a:latin typeface="Arial" pitchFamily="34" charset="0"/>
              </a:rPr>
              <a:t> of the net between 8-13 feet from the edge of the walking/working surface, depending on the distance to the walking/working surface) so that the falling employee will not slip past the net.</a:t>
            </a:r>
          </a:p>
          <a:p>
            <a:endParaRPr lang="en-US" sz="10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14C89AF-92F7-468E-AC57-12AE7C85D0E3}" type="slidenum">
              <a:rPr lang="en-US"/>
              <a:pPr/>
              <a:t>11</a:t>
            </a:fld>
            <a:endParaRPr lang="en-US"/>
          </a:p>
        </p:txBody>
      </p:sp>
      <p:sp>
        <p:nvSpPr>
          <p:cNvPr id="101378" name="Rectangle 2"/>
          <p:cNvSpPr>
            <a:spLocks noRot="1" noChangeArrowheads="1" noTextEdit="1"/>
          </p:cNvSpPr>
          <p:nvPr>
            <p:ph type="sldImg"/>
          </p:nvPr>
        </p:nvSpPr>
        <p:spPr>
          <a:xfrm>
            <a:off x="1258888" y="719138"/>
            <a:ext cx="4800600" cy="3600450"/>
          </a:xfrm>
          <a:ln/>
        </p:spPr>
      </p:sp>
      <p:sp>
        <p:nvSpPr>
          <p:cNvPr id="101379" name="Rectangle 3"/>
          <p:cNvSpPr>
            <a:spLocks noGrp="1" noChangeArrowheads="1"/>
          </p:cNvSpPr>
          <p:nvPr>
            <p:ph type="body" idx="1"/>
          </p:nvPr>
        </p:nvSpPr>
        <p:spPr>
          <a:xfrm>
            <a:off x="974725" y="4560888"/>
            <a:ext cx="5365750" cy="4321175"/>
          </a:xfrm>
        </p:spPr>
        <p:txBody>
          <a:bodyPr/>
          <a:lstStyle/>
          <a:p>
            <a:r>
              <a:rPr lang="en-US" sz="1000" b="1" smtClean="0">
                <a:latin typeface="Arial" pitchFamily="34" charset="0"/>
              </a:rPr>
              <a:t>Where should I expect fall protection to be provided?</a:t>
            </a:r>
          </a:p>
          <a:p>
            <a:pPr>
              <a:buFontTx/>
              <a:buChar char="•"/>
            </a:pPr>
            <a:r>
              <a:rPr lang="en-US" sz="1000" smtClean="0">
                <a:latin typeface="Arial" pitchFamily="34" charset="0"/>
              </a:rPr>
              <a:t>  When an employee is on a walking/working surface that has an unprotected edge. </a:t>
            </a:r>
          </a:p>
          <a:p>
            <a:pPr>
              <a:buFontTx/>
              <a:buChar char="•"/>
            </a:pPr>
            <a:r>
              <a:rPr lang="en-US" sz="1000" smtClean="0">
                <a:latin typeface="Arial" pitchFamily="34" charset="0"/>
              </a:rPr>
              <a:t>  When an employee is constructing a leading edge.</a:t>
            </a:r>
          </a:p>
          <a:p>
            <a:pPr>
              <a:buFontTx/>
              <a:buChar char="•"/>
            </a:pPr>
            <a:r>
              <a:rPr lang="en-US" sz="1000" smtClean="0">
                <a:latin typeface="Arial" pitchFamily="34" charset="0"/>
              </a:rPr>
              <a:t>  When an employee may fall through a hole in the walking/working surface.</a:t>
            </a:r>
          </a:p>
          <a:p>
            <a:pPr>
              <a:buFontTx/>
              <a:buChar char="•"/>
            </a:pPr>
            <a:r>
              <a:rPr lang="en-US" sz="1000" smtClean="0">
                <a:latin typeface="Arial" pitchFamily="34" charset="0"/>
              </a:rPr>
              <a:t>  When an employee is working on the face of formwork or reinforcing steel.</a:t>
            </a:r>
          </a:p>
          <a:p>
            <a:pPr>
              <a:buFontTx/>
              <a:buChar char="•"/>
            </a:pPr>
            <a:r>
              <a:rPr lang="en-US" sz="1000" smtClean="0">
                <a:latin typeface="Arial" pitchFamily="34" charset="0"/>
              </a:rPr>
              <a:t>  When employees are on ramps, runways and other walkways.</a:t>
            </a:r>
          </a:p>
          <a:p>
            <a:pPr>
              <a:buFontTx/>
              <a:buChar char="•"/>
            </a:pPr>
            <a:r>
              <a:rPr lang="en-US" sz="1000" smtClean="0">
                <a:latin typeface="Arial" pitchFamily="34" charset="0"/>
              </a:rPr>
              <a:t>  When employees are working at the edge of an excavation, well, pit, or shaft.</a:t>
            </a:r>
          </a:p>
          <a:p>
            <a:pPr>
              <a:buFontTx/>
              <a:buChar char="•"/>
            </a:pPr>
            <a:r>
              <a:rPr lang="en-US" sz="1000" smtClean="0">
                <a:latin typeface="Arial" pitchFamily="34" charset="0"/>
              </a:rPr>
              <a:t>  When employees are working above dangerous equipment (even employees working </a:t>
            </a:r>
            <a:r>
              <a:rPr lang="en-US" sz="1000" b="1" smtClean="0">
                <a:latin typeface="Arial" pitchFamily="34" charset="0"/>
              </a:rPr>
              <a:t>less</a:t>
            </a:r>
            <a:r>
              <a:rPr lang="en-US" sz="1000" smtClean="0">
                <a:latin typeface="Arial" pitchFamily="34" charset="0"/>
              </a:rPr>
              <a:t> than six feet over dangerous equipment must be protected).</a:t>
            </a:r>
          </a:p>
          <a:p>
            <a:pPr>
              <a:buFontTx/>
              <a:buChar char="•"/>
            </a:pPr>
            <a:r>
              <a:rPr lang="en-US" sz="1000" smtClean="0">
                <a:latin typeface="Arial" pitchFamily="34" charset="0"/>
              </a:rPr>
              <a:t>  When an employee is performing overhand bricklaying and related work.</a:t>
            </a:r>
          </a:p>
          <a:p>
            <a:pPr>
              <a:buFontTx/>
              <a:buChar char="•"/>
            </a:pPr>
            <a:r>
              <a:rPr lang="en-US" sz="1000" smtClean="0">
                <a:latin typeface="Arial" pitchFamily="34" charset="0"/>
              </a:rPr>
              <a:t>  When an employee is performing roofing work.</a:t>
            </a:r>
          </a:p>
          <a:p>
            <a:pPr>
              <a:buFontTx/>
              <a:buChar char="•"/>
            </a:pPr>
            <a:r>
              <a:rPr lang="en-US" sz="1000" smtClean="0">
                <a:latin typeface="Arial" pitchFamily="34" charset="0"/>
              </a:rPr>
              <a:t>  When an employee is engaging in precast concrete erection (with certain exceptions).</a:t>
            </a:r>
          </a:p>
          <a:p>
            <a:pPr>
              <a:buFontTx/>
              <a:buChar char="•"/>
            </a:pPr>
            <a:r>
              <a:rPr lang="en-US" sz="1000" smtClean="0">
                <a:latin typeface="Arial" pitchFamily="34" charset="0"/>
              </a:rPr>
              <a:t>  When an employee is engaged in residential construction (with certain exceptions). </a:t>
            </a:r>
          </a:p>
          <a:p>
            <a:endParaRPr lang="en-US" sz="1000" smtClean="0">
              <a:latin typeface="Arial" pitchFamily="34" charset="0"/>
            </a:endParaRPr>
          </a:p>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1A584E-FF46-42C8-9707-8D90625F5151}" type="slidenum">
              <a:rPr lang="en-US"/>
              <a:pPr/>
              <a:t>12</a:t>
            </a:fld>
            <a:endParaRPr lang="en-US"/>
          </a:p>
        </p:txBody>
      </p:sp>
      <p:sp>
        <p:nvSpPr>
          <p:cNvPr id="103426" name="Rectangle 1026"/>
          <p:cNvSpPr>
            <a:spLocks noRot="1" noChangeArrowheads="1" noTextEdit="1"/>
          </p:cNvSpPr>
          <p:nvPr>
            <p:ph type="sldImg"/>
          </p:nvPr>
        </p:nvSpPr>
        <p:spPr>
          <a:xfrm>
            <a:off x="1258888" y="719138"/>
            <a:ext cx="4800600" cy="3600450"/>
          </a:xfrm>
          <a:ln/>
        </p:spPr>
      </p:sp>
      <p:sp>
        <p:nvSpPr>
          <p:cNvPr id="103427" name="Rectangle 1027"/>
          <p:cNvSpPr>
            <a:spLocks noGrp="1" noChangeArrowheads="1"/>
          </p:cNvSpPr>
          <p:nvPr>
            <p:ph type="body" idx="1"/>
          </p:nvPr>
        </p:nvSpPr>
        <p:spPr>
          <a:xfrm>
            <a:off x="325438" y="4560888"/>
            <a:ext cx="6015037" cy="4321175"/>
          </a:xfrm>
        </p:spPr>
        <p:txBody>
          <a:bodyPr/>
          <a:lstStyle/>
          <a:p>
            <a:pPr lvl="2"/>
            <a:r>
              <a:rPr lang="en-US" sz="1000" smtClean="0">
                <a:latin typeface="Arial" pitchFamily="34" charset="0"/>
              </a:rPr>
              <a:t>Reference 1926.501(b)(6)</a:t>
            </a:r>
            <a:endParaRPr lang="en-US" sz="1000" b="1" smtClean="0">
              <a:latin typeface="Arial" pitchFamily="34" charset="0"/>
            </a:endParaRPr>
          </a:p>
          <a:p>
            <a:pPr lvl="2"/>
            <a:endParaRPr lang="en-US" sz="1000" b="1" smtClean="0">
              <a:latin typeface="Arial" pitchFamily="34" charset="0"/>
            </a:endParaRPr>
          </a:p>
          <a:p>
            <a:r>
              <a:rPr lang="en-US" sz="1000" smtClean="0">
                <a:latin typeface="Arial" pitchFamily="34" charset="0"/>
              </a:rPr>
              <a:t>	Ramps, runways, and other walkways must be protected by guardrail systems 	when employees can fall 6 feet or more.</a:t>
            </a:r>
          </a:p>
          <a:p>
            <a:pPr lvl="2"/>
            <a:endParaRPr lang="en-US" sz="1000" b="1" smtClean="0">
              <a:latin typeface="Arial" pitchFamily="34" charset="0"/>
            </a:endParaRPr>
          </a:p>
          <a:p>
            <a:pPr lvl="2"/>
            <a:r>
              <a:rPr lang="en-US" sz="1000" smtClean="0">
                <a:latin typeface="Arial" pitchFamily="34" charset="0"/>
              </a:rPr>
              <a:t>The walking/working surface must be strong enough to support employees safely.  If not, employees may not work on the surface.  This knowledge will be gained during frequent and regular inspections made, as required, by competent persons designated by the employer.</a:t>
            </a:r>
          </a:p>
          <a:p>
            <a:pPr lvl="2"/>
            <a:endParaRPr lang="en-US" sz="1000" smtClean="0">
              <a:latin typeface="Arial" pitchFamily="34" charset="0"/>
            </a:endParaRPr>
          </a:p>
          <a:p>
            <a:r>
              <a:rPr lang="en-US" sz="1000" smtClean="0">
                <a:latin typeface="Arial" pitchFamily="34"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71A90AC-1A85-451B-A715-75CEE5E166FA}" type="slidenum">
              <a:rPr lang="en-US"/>
              <a:pPr/>
              <a:t>13</a:t>
            </a:fld>
            <a:endParaRPr lang="en-US"/>
          </a:p>
        </p:txBody>
      </p:sp>
      <p:sp>
        <p:nvSpPr>
          <p:cNvPr id="105474" name="Rectangle 1026"/>
          <p:cNvSpPr>
            <a:spLocks noRot="1" noChangeArrowheads="1" noTextEdit="1"/>
          </p:cNvSpPr>
          <p:nvPr>
            <p:ph type="sldImg"/>
          </p:nvPr>
        </p:nvSpPr>
        <p:spPr>
          <a:xfrm>
            <a:off x="1258888" y="719138"/>
            <a:ext cx="4800600" cy="3600450"/>
          </a:xfrm>
          <a:ln/>
        </p:spPr>
      </p:sp>
      <p:sp>
        <p:nvSpPr>
          <p:cNvPr id="105475"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1926.501(b)(13)</a:t>
            </a:r>
          </a:p>
          <a:p>
            <a:endParaRPr lang="en-US" sz="1000" smtClean="0">
              <a:latin typeface="Arial" pitchFamily="34" charset="0"/>
            </a:endParaRPr>
          </a:p>
          <a:p>
            <a:r>
              <a:rPr lang="en-US" sz="1000" smtClean="0">
                <a:latin typeface="Arial" pitchFamily="34" charset="0"/>
              </a:rPr>
              <a:t>This is correct for activities not covered by STD 3-0.1A </a:t>
            </a:r>
          </a:p>
          <a:p>
            <a:endParaRPr lang="en-US" sz="1000" smtClean="0">
              <a:latin typeface="Arial" pitchFamily="34" charset="0"/>
            </a:endParaRPr>
          </a:p>
          <a:p>
            <a:r>
              <a:rPr lang="en-US" sz="1000" smtClean="0">
                <a:latin typeface="Arial" pitchFamily="34" charset="0"/>
              </a:rPr>
              <a:t>All other activities – refer to STD 3-0.1A, Interim Fall Protection Guidelines for Residential Construction</a:t>
            </a:r>
          </a:p>
          <a:p>
            <a:endParaRPr lang="en-US" sz="1000" smtClean="0">
              <a:latin typeface="Arial" pitchFamily="34" charset="0"/>
            </a:endParaRPr>
          </a:p>
          <a:p>
            <a:endParaRPr lang="en-US" sz="1000" smtClean="0">
              <a:latin typeface="Arial" pitchFamily="34" charset="0"/>
            </a:endParaRPr>
          </a:p>
          <a:p>
            <a:endParaRPr lang="en-US" sz="100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E632372-0D57-4726-9369-5DF7E078D1F0}" type="slidenum">
              <a:rPr lang="en-US"/>
              <a:pPr/>
              <a:t>14</a:t>
            </a:fld>
            <a:endParaRPr lang="en-US"/>
          </a:p>
        </p:txBody>
      </p:sp>
      <p:sp>
        <p:nvSpPr>
          <p:cNvPr id="107522" name="Rectangle 1026"/>
          <p:cNvSpPr>
            <a:spLocks noRot="1" noChangeArrowheads="1" noTextEdit="1"/>
          </p:cNvSpPr>
          <p:nvPr>
            <p:ph type="sldImg"/>
          </p:nvPr>
        </p:nvSpPr>
        <p:spPr>
          <a:xfrm>
            <a:off x="1258888" y="719138"/>
            <a:ext cx="4800600" cy="3600450"/>
          </a:xfrm>
          <a:ln/>
        </p:spPr>
      </p:sp>
      <p:sp>
        <p:nvSpPr>
          <p:cNvPr id="107523"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1926.501(b)(1)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526D15B-A2B7-4EFB-A170-75DA9110E075}" type="slidenum">
              <a:rPr lang="en-US"/>
              <a:pPr/>
              <a:t>15</a:t>
            </a:fld>
            <a:endParaRPr lang="en-US"/>
          </a:p>
        </p:txBody>
      </p:sp>
      <p:sp>
        <p:nvSpPr>
          <p:cNvPr id="109570" name="Rectangle 1026"/>
          <p:cNvSpPr>
            <a:spLocks noRot="1" noChangeArrowheads="1" noTextEdit="1"/>
          </p:cNvSpPr>
          <p:nvPr>
            <p:ph type="sldImg"/>
          </p:nvPr>
        </p:nvSpPr>
        <p:spPr>
          <a:xfrm>
            <a:off x="1258888" y="719138"/>
            <a:ext cx="4800600" cy="3600450"/>
          </a:xfrm>
          <a:ln/>
        </p:spPr>
      </p:sp>
      <p:sp>
        <p:nvSpPr>
          <p:cNvPr id="109571"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1926.502(b)</a:t>
            </a:r>
          </a:p>
          <a:p>
            <a:endParaRPr lang="en-US" sz="1000" smtClean="0">
              <a:latin typeface="Arial" pitchFamily="34" charset="0"/>
            </a:endParaRPr>
          </a:p>
          <a:p>
            <a:r>
              <a:rPr lang="en-US" sz="1000" smtClean="0">
                <a:latin typeface="Arial" pitchFamily="34" charset="0"/>
              </a:rPr>
              <a:t>What’s wrong with this?</a:t>
            </a:r>
          </a:p>
          <a:p>
            <a:pPr>
              <a:buFontTx/>
              <a:buChar char="-"/>
            </a:pPr>
            <a:r>
              <a:rPr lang="en-US" sz="1000" smtClean="0">
                <a:latin typeface="Arial" pitchFamily="34" charset="0"/>
              </a:rPr>
              <a:t>¼ inch rope is allowed, but it must meet the criteria of 1926.502(b)(3), etc.</a:t>
            </a:r>
          </a:p>
          <a:p>
            <a:pPr>
              <a:buFontTx/>
              <a:buChar char="-"/>
            </a:pPr>
            <a:r>
              <a:rPr lang="en-US" sz="1000" smtClean="0">
                <a:latin typeface="Arial" pitchFamily="34" charset="0"/>
              </a:rPr>
              <a:t> no midrail</a:t>
            </a:r>
          </a:p>
          <a:p>
            <a:pPr>
              <a:buFontTx/>
              <a:buChar char="-"/>
            </a:pPr>
            <a:r>
              <a:rPr lang="en-US" sz="1000" smtClean="0">
                <a:latin typeface="Arial" pitchFamily="34" charset="0"/>
              </a:rPr>
              <a:t> no toeboards</a:t>
            </a:r>
          </a:p>
          <a:p>
            <a:r>
              <a:rPr lang="en-US" sz="1000" smtClean="0">
                <a:latin typeface="Arial" pitchFamily="34" charset="0"/>
              </a:rPr>
              <a:t>- sagging is not allowed</a:t>
            </a:r>
          </a:p>
          <a:p>
            <a:endParaRPr lang="en-US" sz="100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5C67A7F-4B02-48B5-8B7A-E2608A88D832}" type="slidenum">
              <a:rPr lang="en-US"/>
              <a:pPr/>
              <a:t>16</a:t>
            </a:fld>
            <a:endParaRPr lang="en-US"/>
          </a:p>
        </p:txBody>
      </p:sp>
      <p:sp>
        <p:nvSpPr>
          <p:cNvPr id="111618" name="Rectangle 1026"/>
          <p:cNvSpPr>
            <a:spLocks noRot="1" noChangeArrowheads="1" noTextEdit="1"/>
          </p:cNvSpPr>
          <p:nvPr>
            <p:ph type="sldImg"/>
          </p:nvPr>
        </p:nvSpPr>
        <p:spPr>
          <a:xfrm>
            <a:off x="1258888" y="719138"/>
            <a:ext cx="4800600" cy="3600450"/>
          </a:xfrm>
          <a:ln/>
        </p:spPr>
      </p:sp>
      <p:sp>
        <p:nvSpPr>
          <p:cNvPr id="111619" name="Rectangle 1027"/>
          <p:cNvSpPr>
            <a:spLocks noGrp="1" noChangeArrowheads="1"/>
          </p:cNvSpPr>
          <p:nvPr>
            <p:ph type="body" idx="1"/>
          </p:nvPr>
        </p:nvSpPr>
        <p:spPr>
          <a:xfrm>
            <a:off x="974725" y="4560888"/>
            <a:ext cx="5608638" cy="4321175"/>
          </a:xfrm>
        </p:spPr>
        <p:txBody>
          <a:bodyPr/>
          <a:lstStyle/>
          <a:p>
            <a:r>
              <a:rPr lang="en-US" sz="1000" smtClean="0">
                <a:latin typeface="Arial" pitchFamily="34" charset="0"/>
              </a:rPr>
              <a:t>Reference 1926.501(b)(4)(i), 1926.501(b)(10), 1926.501(b)(11), and 1926.502(i)</a:t>
            </a:r>
          </a:p>
          <a:p>
            <a:endParaRPr lang="en-US" sz="1000" smtClean="0">
              <a:latin typeface="Arial" pitchFamily="34" charset="0"/>
            </a:endParaRPr>
          </a:p>
          <a:p>
            <a:r>
              <a:rPr lang="en-US" sz="1000" smtClean="0">
                <a:latin typeface="Arial" pitchFamily="34" charset="0"/>
              </a:rPr>
              <a:t>Covers must be:</a:t>
            </a:r>
          </a:p>
          <a:p>
            <a:r>
              <a:rPr lang="en-US" sz="1000" smtClean="0">
                <a:latin typeface="Arial" pitchFamily="34" charset="0"/>
              </a:rPr>
              <a:t>-- able to support at least twice the weight of employees, equipment, and materials that may be imposed on them at one time. </a:t>
            </a:r>
          </a:p>
          <a:p>
            <a:r>
              <a:rPr lang="en-US" sz="1000" smtClean="0">
                <a:latin typeface="Arial" pitchFamily="34" charset="0"/>
              </a:rPr>
              <a:t>-- secured to prevent accidental displacement from wind, equipment, or workers’ activities.</a:t>
            </a:r>
          </a:p>
          <a:p>
            <a:r>
              <a:rPr lang="en-US" sz="1000" smtClean="0">
                <a:latin typeface="Arial" pitchFamily="34" charset="0"/>
              </a:rPr>
              <a:t>-- color coded or bear the markings “HOLE” or “COVER.”</a:t>
            </a:r>
          </a:p>
          <a:p>
            <a:endParaRPr lang="en-US" sz="1000" smtClean="0">
              <a:latin typeface="Arial" pitchFamily="34" charset="0"/>
            </a:endParaRPr>
          </a:p>
          <a:p>
            <a:r>
              <a:rPr lang="en-US" sz="1000" u="sng" smtClean="0">
                <a:latin typeface="Arial" pitchFamily="34" charset="0"/>
              </a:rPr>
              <a:t>Holes - 1926.501(b)(4</a:t>
            </a:r>
            <a:r>
              <a:rPr lang="en-US" sz="1000" smtClean="0">
                <a:latin typeface="Arial" pitchFamily="34" charset="0"/>
              </a:rPr>
              <a:t>):  </a:t>
            </a:r>
          </a:p>
          <a:p>
            <a:r>
              <a:rPr lang="en-US" sz="1000" smtClean="0">
                <a:latin typeface="Arial" pitchFamily="34" charset="0"/>
              </a:rPr>
              <a:t>Personal fall arrest systems, covers, or guardrail systems shall be erected around holes (including skylights) that are more than 6 feet above lower levels.</a:t>
            </a:r>
          </a:p>
          <a:p>
            <a:r>
              <a:rPr lang="en-US" sz="1000" smtClean="0">
                <a:latin typeface="Arial" pitchFamily="34" charset="0"/>
              </a:rPr>
              <a:t>NOTE – All floor holes must be protected against slips/trips – even if less than 6 feet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67CFE5-80D9-44F8-A15D-FEF0351EE51E}" type="slidenum">
              <a:rPr lang="en-US"/>
              <a:pPr/>
              <a:t>17</a:t>
            </a:fld>
            <a:endParaRPr lang="en-US"/>
          </a:p>
        </p:txBody>
      </p:sp>
      <p:sp>
        <p:nvSpPr>
          <p:cNvPr id="113666" name="Rectangle 1026"/>
          <p:cNvSpPr>
            <a:spLocks noRot="1" noChangeArrowheads="1" noTextEdit="1"/>
          </p:cNvSpPr>
          <p:nvPr>
            <p:ph type="sldImg"/>
          </p:nvPr>
        </p:nvSpPr>
        <p:spPr>
          <a:xfrm>
            <a:off x="1258888" y="719138"/>
            <a:ext cx="4800600" cy="3600450"/>
          </a:xfrm>
          <a:ln/>
        </p:spPr>
      </p:sp>
      <p:sp>
        <p:nvSpPr>
          <p:cNvPr id="113667"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1926.501(b)(4)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9AC2AF-A290-4809-9CB1-CBFD195E3388}" type="slidenum">
              <a:rPr lang="en-US"/>
              <a:pPr/>
              <a:t>18</a:t>
            </a:fld>
            <a:endParaRPr lang="en-US"/>
          </a:p>
        </p:txBody>
      </p:sp>
      <p:sp>
        <p:nvSpPr>
          <p:cNvPr id="115714" name="Rectangle 1026"/>
          <p:cNvSpPr>
            <a:spLocks noRot="1" noChangeArrowheads="1" noTextEdit="1"/>
          </p:cNvSpPr>
          <p:nvPr>
            <p:ph type="sldImg"/>
          </p:nvPr>
        </p:nvSpPr>
        <p:spPr>
          <a:xfrm>
            <a:off x="1258888" y="719138"/>
            <a:ext cx="4800600" cy="3600450"/>
          </a:xfrm>
          <a:ln/>
        </p:spPr>
      </p:sp>
      <p:sp>
        <p:nvSpPr>
          <p:cNvPr id="115715"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Reference1926.452(g) and 1926.701(b)</a:t>
            </a:r>
          </a:p>
          <a:p>
            <a:endParaRPr lang="en-US" sz="1000" smtClean="0">
              <a:latin typeface="Arial" pitchFamily="34" charset="0"/>
            </a:endParaRPr>
          </a:p>
          <a:p>
            <a:endParaRPr lang="en-US" sz="1000" smtClean="0">
              <a:latin typeface="Arial" pitchFamily="34" charset="0"/>
            </a:endParaRPr>
          </a:p>
          <a:p>
            <a:r>
              <a:rPr lang="en-US" sz="1000" smtClean="0">
                <a:latin typeface="Arial" pitchFamily="34" charset="0"/>
              </a:rPr>
              <a:t>Employees on a form scaffold can be exposed to falls of less than 10 feet.</a:t>
            </a:r>
          </a:p>
          <a:p>
            <a:endParaRPr lang="en-US" sz="1000" smtClean="0">
              <a:latin typeface="Arial" pitchFamily="34" charset="0"/>
            </a:endParaRPr>
          </a:p>
          <a:p>
            <a:r>
              <a:rPr lang="en-US" sz="1000" smtClean="0">
                <a:latin typeface="Arial" pitchFamily="34" charset="0"/>
              </a:rPr>
              <a:t>1926.501, covers employees working on whalers.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5952B3E-F452-4148-897B-F036E438C31E}" type="slidenum">
              <a:rPr lang="en-US"/>
              <a:pPr/>
              <a:t>19</a:t>
            </a:fld>
            <a:endParaRPr lang="en-US"/>
          </a:p>
        </p:txBody>
      </p:sp>
      <p:sp>
        <p:nvSpPr>
          <p:cNvPr id="117762" name="Rectangle 1026"/>
          <p:cNvSpPr>
            <a:spLocks noRot="1" noChangeArrowheads="1" noTextEdit="1"/>
          </p:cNvSpPr>
          <p:nvPr>
            <p:ph type="sldImg"/>
          </p:nvPr>
        </p:nvSpPr>
        <p:spPr>
          <a:xfrm>
            <a:off x="1258888" y="719138"/>
            <a:ext cx="4800600" cy="3600450"/>
          </a:xfrm>
          <a:ln/>
        </p:spPr>
      </p:sp>
      <p:sp>
        <p:nvSpPr>
          <p:cNvPr id="117763"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1926.501(b)(7)</a:t>
            </a:r>
          </a:p>
          <a:p>
            <a:endParaRPr lang="en-US" sz="1000" smtClean="0">
              <a:latin typeface="Arial" pitchFamily="34" charset="0"/>
            </a:endParaRPr>
          </a:p>
          <a:p>
            <a:r>
              <a:rPr lang="en-US" sz="1000" smtClean="0">
                <a:latin typeface="Arial" pitchFamily="34" charset="0"/>
              </a:rPr>
              <a:t>Employees at the edge of an excavation 6 feet or more deep shall be protected from falling by guardrail systems, fences, barricades, or covers. </a:t>
            </a:r>
          </a:p>
          <a:p>
            <a:endParaRPr lang="en-US" sz="1000" smtClean="0">
              <a:latin typeface="Arial" pitchFamily="34" charset="0"/>
            </a:endParaRPr>
          </a:p>
          <a:p>
            <a:r>
              <a:rPr lang="en-US" sz="1000" smtClean="0">
                <a:latin typeface="Arial" pitchFamily="34" charset="0"/>
              </a:rPr>
              <a:t>If walk-ways are used to permit workers to cross over excavations, guardrails are required on the walkway if the fall would be 6 feet or more to the lower level.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B072F9-F880-421B-8788-2D106F3723DE}" type="slidenum">
              <a:rPr lang="en-US"/>
              <a:pPr/>
              <a:t>2</a:t>
            </a:fld>
            <a:endParaRPr lang="en-US"/>
          </a:p>
        </p:txBody>
      </p:sp>
      <p:sp>
        <p:nvSpPr>
          <p:cNvPr id="80898" name="Rectangle 2"/>
          <p:cNvSpPr>
            <a:spLocks noRot="1" noChangeArrowheads="1" noTextEdit="1"/>
          </p:cNvSpPr>
          <p:nvPr>
            <p:ph type="sldImg"/>
          </p:nvPr>
        </p:nvSpPr>
        <p:spPr>
          <a:xfrm>
            <a:off x="1258888" y="719138"/>
            <a:ext cx="4800600" cy="3600450"/>
          </a:xfrm>
          <a:ln/>
        </p:spPr>
      </p:sp>
      <p:sp>
        <p:nvSpPr>
          <p:cNvPr id="80899" name="Rectangle 3"/>
          <p:cNvSpPr>
            <a:spLocks noGrp="1" noChangeArrowheads="1"/>
          </p:cNvSpPr>
          <p:nvPr>
            <p:ph type="body" idx="1"/>
          </p:nvPr>
        </p:nvSpPr>
        <p:spPr>
          <a:xfrm>
            <a:off x="1138238" y="4486275"/>
            <a:ext cx="5364162" cy="4319588"/>
          </a:xfrm>
        </p:spPr>
        <p:txBody>
          <a:bodyPr/>
          <a:lstStyle/>
          <a:p>
            <a:r>
              <a:rPr lang="en-US" b="1" smtClean="0">
                <a:latin typeface="Arial" pitchFamily="34" charset="0"/>
              </a:rPr>
              <a:t>1926 Subpart M – Fall Protection</a:t>
            </a:r>
          </a:p>
          <a:p>
            <a:endParaRPr lang="en-US" b="1" smtClean="0">
              <a:latin typeface="Arial" pitchFamily="34" charset="0"/>
            </a:endParaRPr>
          </a:p>
          <a:p>
            <a:r>
              <a:rPr lang="en-US" smtClean="0">
                <a:latin typeface="Arial" pitchFamily="34" charset="0"/>
              </a:rPr>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smtClean="0">
              <a:latin typeface="Arial" pitchFamily="34" charset="0"/>
            </a:endParaRPr>
          </a:p>
          <a:p>
            <a:r>
              <a:rPr lang="en-US" smtClean="0">
                <a:latin typeface="Arial" pitchFamily="34" charset="0"/>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r>
              <a:rPr lang="en-US" smtClean="0">
                <a:latin typeface="Arial" pitchFamily="34" charset="0"/>
              </a:rPr>
              <a:t>.</a:t>
            </a:r>
          </a:p>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34FA316-B95D-428D-AE7A-04297DADF017}" type="slidenum">
              <a:rPr lang="en-US"/>
              <a:pPr/>
              <a:t>20</a:t>
            </a:fld>
            <a:endParaRPr lang="en-US"/>
          </a:p>
        </p:txBody>
      </p:sp>
      <p:sp>
        <p:nvSpPr>
          <p:cNvPr id="119810" name="Rectangle 2"/>
          <p:cNvSpPr>
            <a:spLocks noRot="1" noChangeArrowheads="1" noTextEdit="1"/>
          </p:cNvSpPr>
          <p:nvPr>
            <p:ph type="sldImg"/>
          </p:nvPr>
        </p:nvSpPr>
        <p:spPr>
          <a:xfrm>
            <a:off x="1258888" y="719138"/>
            <a:ext cx="4800600" cy="3600450"/>
          </a:xfrm>
          <a:ln/>
        </p:spPr>
      </p:sp>
      <p:sp>
        <p:nvSpPr>
          <p:cNvPr id="119811" name="Rectangle 3"/>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1926.501(b)(10)</a:t>
            </a:r>
          </a:p>
          <a:p>
            <a:r>
              <a:rPr lang="en-US" sz="1000" smtClean="0">
                <a:latin typeface="Arial" pitchFamily="34" charset="0"/>
              </a:rPr>
              <a:t>Reference 1926.501(b)(11)  - steep roofs</a:t>
            </a:r>
            <a:endParaRPr lang="en-US" sz="1000" u="sng" smtClean="0">
              <a:latin typeface="Arial" pitchFamily="34" charset="0"/>
            </a:endParaRPr>
          </a:p>
          <a:p>
            <a:r>
              <a:rPr lang="en-US" sz="1000" b="1" smtClean="0">
                <a:latin typeface="Arial" pitchFamily="34" charset="0"/>
              </a:rPr>
              <a:t>Roofers</a:t>
            </a:r>
            <a:r>
              <a:rPr lang="en-US" sz="1000" smtClean="0">
                <a:latin typeface="Arial" pitchFamily="34" charset="0"/>
              </a:rPr>
              <a:t> - First refer to STD 3-0.1A</a:t>
            </a:r>
          </a:p>
          <a:p>
            <a:endParaRPr lang="en-US" sz="1000" smtClean="0">
              <a:latin typeface="Arial" pitchFamily="34" charset="0"/>
            </a:endParaRPr>
          </a:p>
          <a:p>
            <a:r>
              <a:rPr lang="en-US" sz="1000" smtClean="0">
                <a:latin typeface="Arial" pitchFamily="34" charset="0"/>
              </a:rPr>
              <a:t>If workers are working on roofs with unprotected sides and edges 6 feet or more above lower levels, they shall be protected from falling by guardrail systems, safety net systems, personal fall arrest systems or a combination of a warning line system and guard-rail system, warning line system and safety net system, warning line system and personal fall arrest system, or warning line system and safety monitoring system.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F5A8C0-A694-413C-B1B1-E9BF1F308716}" type="slidenum">
              <a:rPr lang="en-US"/>
              <a:pPr/>
              <a:t>21</a:t>
            </a:fld>
            <a:endParaRPr lang="en-US"/>
          </a:p>
        </p:txBody>
      </p:sp>
      <p:sp>
        <p:nvSpPr>
          <p:cNvPr id="121858" name="Rectangle 1026"/>
          <p:cNvSpPr>
            <a:spLocks noRot="1" noChangeArrowheads="1" noTextEdit="1"/>
          </p:cNvSpPr>
          <p:nvPr>
            <p:ph type="sldImg"/>
          </p:nvPr>
        </p:nvSpPr>
        <p:spPr>
          <a:xfrm>
            <a:off x="1258888" y="719138"/>
            <a:ext cx="4800600" cy="3600450"/>
          </a:xfrm>
          <a:ln/>
        </p:spPr>
      </p:sp>
      <p:sp>
        <p:nvSpPr>
          <p:cNvPr id="121859"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1926.501(b)(14)</a:t>
            </a:r>
          </a:p>
          <a:p>
            <a:endParaRPr lang="en-US" sz="1000" smtClean="0">
              <a:latin typeface="Arial" pitchFamily="34" charset="0"/>
            </a:endParaRPr>
          </a:p>
          <a:p>
            <a:r>
              <a:rPr lang="en-US" sz="1000" smtClean="0">
                <a:latin typeface="Arial" pitchFamily="34" charset="0"/>
              </a:rPr>
              <a:t>Employees working on, at, above, or near wall openings (including those with chutes attached) where the outside bottom edge of the wall opening is 6 feet or more above lower levels and the inside bottom edge of the wall opening is less than 39 inches above the walking/working surface must be protected from falling by the use of </a:t>
            </a:r>
          </a:p>
          <a:p>
            <a:r>
              <a:rPr lang="en-US" sz="1000" smtClean="0">
                <a:latin typeface="Arial" pitchFamily="34" charset="0"/>
              </a:rPr>
              <a:t>either a guardrail system, a safety net system, or a personal fall arrest system.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501B36C-F3CC-4FEB-A31F-2B04CC899B08}" type="slidenum">
              <a:rPr lang="en-US"/>
              <a:pPr/>
              <a:t>22</a:t>
            </a:fld>
            <a:endParaRPr lang="en-US"/>
          </a:p>
        </p:txBody>
      </p:sp>
      <p:sp>
        <p:nvSpPr>
          <p:cNvPr id="123906" name="Rectangle 2"/>
          <p:cNvSpPr>
            <a:spLocks noRot="1" noChangeArrowheads="1" noTextEdit="1"/>
          </p:cNvSpPr>
          <p:nvPr>
            <p:ph type="sldImg"/>
          </p:nvPr>
        </p:nvSpPr>
        <p:spPr>
          <a:xfrm>
            <a:off x="1258888" y="719138"/>
            <a:ext cx="4800600" cy="3600450"/>
          </a:xfrm>
          <a:ln/>
        </p:spPr>
      </p:sp>
      <p:sp>
        <p:nvSpPr>
          <p:cNvPr id="123907" name="Rectangle 3"/>
          <p:cNvSpPr>
            <a:spLocks noGrp="1" noChangeArrowheads="1"/>
          </p:cNvSpPr>
          <p:nvPr>
            <p:ph type="body" idx="1"/>
          </p:nvPr>
        </p:nvSpPr>
        <p:spPr>
          <a:xfrm>
            <a:off x="974725" y="4560888"/>
            <a:ext cx="5365750" cy="4321175"/>
          </a:xfrm>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931E39-B98D-4C89-9B58-0967C1FCA47D}" type="slidenum">
              <a:rPr lang="en-US"/>
              <a:pPr/>
              <a:t>23</a:t>
            </a:fld>
            <a:endParaRPr lang="en-US"/>
          </a:p>
        </p:txBody>
      </p:sp>
      <p:sp>
        <p:nvSpPr>
          <p:cNvPr id="125954" name="Rectangle 1026"/>
          <p:cNvSpPr>
            <a:spLocks noRot="1" noChangeArrowheads="1" noTextEdit="1"/>
          </p:cNvSpPr>
          <p:nvPr>
            <p:ph type="sldImg"/>
          </p:nvPr>
        </p:nvSpPr>
        <p:spPr>
          <a:xfrm>
            <a:off x="1258888" y="719138"/>
            <a:ext cx="4800600" cy="3600450"/>
          </a:xfrm>
          <a:ln/>
        </p:spPr>
      </p:sp>
      <p:sp>
        <p:nvSpPr>
          <p:cNvPr id="125955" name="Rectangle 1027"/>
          <p:cNvSpPr>
            <a:spLocks noGrp="1" noChangeArrowheads="1"/>
          </p:cNvSpPr>
          <p:nvPr>
            <p:ph type="body" idx="1"/>
          </p:nvPr>
        </p:nvSpPr>
        <p:spPr>
          <a:xfrm>
            <a:off x="0" y="4406900"/>
            <a:ext cx="6989763" cy="4559300"/>
          </a:xfrm>
        </p:spPr>
        <p:txBody>
          <a:bodyPr/>
          <a:lstStyle/>
          <a:p>
            <a:pPr>
              <a:lnSpc>
                <a:spcPct val="90000"/>
              </a:lnSpc>
              <a:spcBef>
                <a:spcPct val="50000"/>
              </a:spcBef>
            </a:pPr>
            <a:r>
              <a:rPr lang="en-US" sz="2000" b="1" smtClean="0">
                <a:solidFill>
                  <a:srgbClr val="FFFF00"/>
                </a:solidFill>
                <a:latin typeface="Arial" pitchFamily="34" charset="0"/>
              </a:rPr>
              <a:t>	</a:t>
            </a:r>
            <a:r>
              <a:rPr lang="en-US" sz="1000" smtClean="0">
                <a:latin typeface="Arial" pitchFamily="34" charset="0"/>
              </a:rPr>
              <a:t>Reference 1926.503(a)(1)</a:t>
            </a:r>
          </a:p>
          <a:p>
            <a:pPr lvl="2">
              <a:lnSpc>
                <a:spcPct val="90000"/>
              </a:lnSpc>
            </a:pPr>
            <a:r>
              <a:rPr lang="en-US" sz="1000" b="1" smtClean="0">
                <a:latin typeface="Arial" pitchFamily="34" charset="0"/>
              </a:rPr>
              <a:t>How should I be trained?</a:t>
            </a:r>
            <a:endParaRPr lang="en-US" sz="1000" smtClean="0">
              <a:latin typeface="Arial" pitchFamily="34" charset="0"/>
            </a:endParaRPr>
          </a:p>
          <a:p>
            <a:pPr lvl="2">
              <a:lnSpc>
                <a:spcPct val="90000"/>
              </a:lnSpc>
            </a:pPr>
            <a:r>
              <a:rPr lang="en-US" sz="1000" smtClean="0">
                <a:latin typeface="Arial" pitchFamily="34" charset="0"/>
              </a:rPr>
              <a:t>Training must be provided to each employee who might be exposed to fall hazards.  In construction, this will involve most employees. The training by a competent person must enable each employee to recognize the hazards of falling and train employees in the procedures to be followed to minimize these hazards. </a:t>
            </a:r>
          </a:p>
          <a:p>
            <a:pPr lvl="2">
              <a:lnSpc>
                <a:spcPct val="90000"/>
              </a:lnSpc>
            </a:pPr>
            <a:endParaRPr lang="en-US" sz="1000" smtClean="0">
              <a:latin typeface="Arial" pitchFamily="34" charset="0"/>
            </a:endParaRPr>
          </a:p>
          <a:p>
            <a:pPr lvl="2">
              <a:lnSpc>
                <a:spcPct val="90000"/>
              </a:lnSpc>
            </a:pPr>
            <a:r>
              <a:rPr lang="en-US" sz="1000" smtClean="0">
                <a:latin typeface="Arial" pitchFamily="34" charset="0"/>
              </a:rPr>
              <a:t>The training must include:</a:t>
            </a:r>
          </a:p>
          <a:p>
            <a:pPr lvl="2">
              <a:lnSpc>
                <a:spcPct val="90000"/>
              </a:lnSpc>
              <a:buFont typeface="Wingdings" pitchFamily="2" charset="2"/>
              <a:buChar char="§"/>
            </a:pPr>
            <a:r>
              <a:rPr lang="en-US" sz="1000" smtClean="0">
                <a:latin typeface="Arial" pitchFamily="34" charset="0"/>
              </a:rPr>
              <a:t>  The nature of fall hazards in the work area;</a:t>
            </a:r>
          </a:p>
          <a:p>
            <a:pPr lvl="2">
              <a:lnSpc>
                <a:spcPct val="90000"/>
              </a:lnSpc>
              <a:buFont typeface="Wingdings" pitchFamily="2" charset="2"/>
              <a:buChar char="§"/>
            </a:pPr>
            <a:r>
              <a:rPr lang="en-US" sz="1000" smtClean="0">
                <a:latin typeface="Arial" pitchFamily="34" charset="0"/>
              </a:rPr>
              <a:t>  The correct procedures for erecting, maintaining, disassembling, and inspecting the fall protection systems to be used;</a:t>
            </a:r>
          </a:p>
          <a:p>
            <a:pPr lvl="2">
              <a:lnSpc>
                <a:spcPct val="90000"/>
              </a:lnSpc>
              <a:buFont typeface="Wingdings" pitchFamily="2" charset="2"/>
              <a:buChar char="§"/>
            </a:pPr>
            <a:r>
              <a:rPr lang="en-US" sz="1000" smtClean="0">
                <a:latin typeface="Arial" pitchFamily="34" charset="0"/>
              </a:rPr>
              <a:t>  The use and operation of guardrail systems, personal fall arrest systems, safety net systems, warning line systems, safety monitoring systems, controlled access zones, and other protection;</a:t>
            </a:r>
          </a:p>
          <a:p>
            <a:pPr lvl="2">
              <a:lnSpc>
                <a:spcPct val="90000"/>
              </a:lnSpc>
              <a:buFont typeface="Wingdings" pitchFamily="2" charset="2"/>
              <a:buChar char="§"/>
            </a:pPr>
            <a:r>
              <a:rPr lang="en-US" sz="1000" smtClean="0">
                <a:latin typeface="Arial" pitchFamily="34" charset="0"/>
              </a:rPr>
              <a:t>  The role of each employee in the safety monitoring system when this system is used;</a:t>
            </a:r>
          </a:p>
          <a:p>
            <a:pPr lvl="2">
              <a:lnSpc>
                <a:spcPct val="90000"/>
              </a:lnSpc>
              <a:buFont typeface="Wingdings" pitchFamily="2" charset="2"/>
              <a:buChar char="§"/>
            </a:pPr>
            <a:r>
              <a:rPr lang="en-US" sz="1000" smtClean="0">
                <a:latin typeface="Arial" pitchFamily="34" charset="0"/>
              </a:rPr>
              <a:t>  The limitations on the use of mechanical equipment during the performance of roofing work on low-sloped roofs;</a:t>
            </a:r>
          </a:p>
          <a:p>
            <a:pPr lvl="2">
              <a:lnSpc>
                <a:spcPct val="90000"/>
              </a:lnSpc>
              <a:buFont typeface="Wingdings" pitchFamily="2" charset="2"/>
              <a:buChar char="§"/>
            </a:pPr>
            <a:r>
              <a:rPr lang="en-US" sz="1000" smtClean="0">
                <a:latin typeface="Arial" pitchFamily="34" charset="0"/>
              </a:rPr>
              <a:t>  The correct procedures for the handling and storage of equipment and materials and the erection of overhead protection; and</a:t>
            </a:r>
          </a:p>
          <a:p>
            <a:pPr lvl="2">
              <a:lnSpc>
                <a:spcPct val="90000"/>
              </a:lnSpc>
              <a:buFont typeface="Wingdings" pitchFamily="2" charset="2"/>
              <a:buChar char="§"/>
            </a:pPr>
            <a:r>
              <a:rPr lang="en-US" sz="1000" smtClean="0">
                <a:latin typeface="Arial" pitchFamily="34" charset="0"/>
              </a:rPr>
              <a:t>  The role of employees in fall protection plans.</a:t>
            </a:r>
          </a:p>
          <a:p>
            <a:pPr lvl="2">
              <a:lnSpc>
                <a:spcPct val="90000"/>
              </a:lnSpc>
              <a:buFont typeface="Wingdings" pitchFamily="2" charset="2"/>
              <a:buChar char="§"/>
            </a:pPr>
            <a:r>
              <a:rPr lang="en-US" sz="1000" smtClean="0">
                <a:latin typeface="Arial" pitchFamily="34" charset="0"/>
              </a:rPr>
              <a:t>  The standards of subpart M</a:t>
            </a:r>
          </a:p>
          <a:p>
            <a:pPr>
              <a:lnSpc>
                <a:spcPct val="90000"/>
              </a:lnSpc>
            </a:pPr>
            <a:endParaRPr lang="en-US" sz="1000" smtClean="0">
              <a:latin typeface="Arial" pitchFamily="34" charset="0"/>
            </a:endParaRPr>
          </a:p>
          <a:p>
            <a:pPr>
              <a:lnSpc>
                <a:spcPct val="90000"/>
              </a:lnSpc>
            </a:pPr>
            <a:r>
              <a:rPr lang="en-US" sz="1000" smtClean="0">
                <a:latin typeface="Arial" pitchFamily="34" charset="0"/>
              </a:rPr>
              <a:t>	The employer must verify compliance with the training requirements by preparing a written 	certification record. </a:t>
            </a:r>
          </a:p>
          <a:p>
            <a:pPr>
              <a:lnSpc>
                <a:spcPct val="90000"/>
              </a:lnSpc>
            </a:pPr>
            <a:endParaRPr lang="en-US" sz="1000" smtClean="0">
              <a:latin typeface="Arial" pitchFamily="34" charset="0"/>
            </a:endParaRPr>
          </a:p>
          <a:p>
            <a:pPr lvl="2">
              <a:lnSpc>
                <a:spcPct val="90000"/>
              </a:lnSpc>
            </a:pPr>
            <a:r>
              <a:rPr lang="en-US" sz="1000" smtClean="0">
                <a:latin typeface="Arial" pitchFamily="34" charset="0"/>
              </a:rPr>
              <a:t>The employer must retrain any employee when the employer has reason to believe that the trained employee does not have the understanding and skill required.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0B07CE-5BBF-4FBB-824A-8A07F0DBEACE}" type="slidenum">
              <a:rPr lang="en-US"/>
              <a:pPr/>
              <a:t>24</a:t>
            </a:fld>
            <a:endParaRPr lang="en-US"/>
          </a:p>
        </p:txBody>
      </p:sp>
      <p:sp>
        <p:nvSpPr>
          <p:cNvPr id="128002" name="Rectangle 2"/>
          <p:cNvSpPr>
            <a:spLocks noRot="1" noChangeArrowheads="1" noTextEdit="1"/>
          </p:cNvSpPr>
          <p:nvPr>
            <p:ph type="sldImg"/>
          </p:nvPr>
        </p:nvSpPr>
        <p:spPr>
          <a:xfrm>
            <a:off x="1258888" y="719138"/>
            <a:ext cx="4800600" cy="3600450"/>
          </a:xfrm>
          <a:ln/>
        </p:spPr>
      </p:sp>
      <p:sp>
        <p:nvSpPr>
          <p:cNvPr id="128003" name="Rectangle 3"/>
          <p:cNvSpPr>
            <a:spLocks noGrp="1" noChangeArrowheads="1"/>
          </p:cNvSpPr>
          <p:nvPr>
            <p:ph type="body" idx="1"/>
          </p:nvPr>
        </p:nvSpPr>
        <p:spPr>
          <a:xfrm>
            <a:off x="893763" y="4481513"/>
            <a:ext cx="6015037" cy="4560887"/>
          </a:xfrm>
        </p:spPr>
        <p:txBody>
          <a:bodyPr/>
          <a:lstStyle/>
          <a:p>
            <a:pPr marL="228600" indent="-228600"/>
            <a:r>
              <a:rPr lang="en-US" sz="1000" b="1" smtClean="0">
                <a:latin typeface="Arial" pitchFamily="34" charset="0"/>
              </a:rPr>
              <a:t>Duty to have fall protection.</a:t>
            </a:r>
            <a:r>
              <a:rPr lang="en-US" sz="1000" smtClean="0">
                <a:latin typeface="Arial" pitchFamily="34" charset="0"/>
              </a:rPr>
              <a:t>  </a:t>
            </a:r>
          </a:p>
          <a:p>
            <a:pPr marL="228600" indent="-228600"/>
            <a:r>
              <a:rPr lang="en-US" sz="1000" smtClean="0">
                <a:latin typeface="Arial" pitchFamily="34" charset="0"/>
              </a:rPr>
              <a:t>OSHA requires employees to provide fall protections systems that must meet certain criteria:</a:t>
            </a:r>
          </a:p>
          <a:p>
            <a:pPr marL="228600" indent="-228600">
              <a:buFontTx/>
              <a:buChar char="•"/>
            </a:pPr>
            <a:r>
              <a:rPr lang="en-US" sz="1000" smtClean="0">
                <a:latin typeface="Arial" pitchFamily="34" charset="0"/>
              </a:rPr>
              <a:t>Walking and working surfaces must have sufficient strength and structural integrity to support employees safely.  </a:t>
            </a:r>
          </a:p>
          <a:p>
            <a:pPr marL="228600" indent="-228600">
              <a:buFontTx/>
              <a:buChar char="•"/>
            </a:pPr>
            <a:r>
              <a:rPr lang="en-US" sz="1000" smtClean="0">
                <a:latin typeface="Arial" pitchFamily="34" charset="0"/>
              </a:rPr>
              <a:t>Employers must provide protection to employees working in areas with unprotected sides or edges 6 feet or more above a lower level.  </a:t>
            </a:r>
          </a:p>
          <a:p>
            <a:pPr marL="228600" indent="-228600">
              <a:buFontTx/>
              <a:buChar char="•"/>
            </a:pPr>
            <a:r>
              <a:rPr lang="en-US" sz="1000" smtClean="0">
                <a:latin typeface="Arial" pitchFamily="34" charset="0"/>
              </a:rPr>
              <a:t>Specific types of protection are required in work areas with leading edges, in hoist areas, in work areas with holes, ramps, runways, and other walkways, in areas where excavations are being conducted, where dangerous equipment is being used, during overhand bricklaying, in roofing, in precast concrete erection, in residential construction, and in work areas with wall openings.  </a:t>
            </a:r>
          </a:p>
          <a:p>
            <a:pPr marL="228600" indent="-228600"/>
            <a:endParaRPr lang="en-US" sz="1000" smtClean="0">
              <a:latin typeface="Arial" pitchFamily="34" charset="0"/>
            </a:endParaRPr>
          </a:p>
          <a:p>
            <a:pPr marL="228600" indent="-228600"/>
            <a:r>
              <a:rPr lang="en-US" sz="1000" smtClean="0">
                <a:latin typeface="Arial" pitchFamily="34" charset="0"/>
              </a:rPr>
              <a:t>Hard hats are required when workers may be exposed to falling objects.  </a:t>
            </a:r>
          </a:p>
          <a:p>
            <a:pPr marL="228600" indent="-228600"/>
            <a:endParaRPr lang="en-US" sz="1000" smtClean="0">
              <a:latin typeface="Arial" pitchFamily="34" charset="0"/>
            </a:endParaRPr>
          </a:p>
          <a:p>
            <a:pPr marL="228600" indent="-228600"/>
            <a:r>
              <a:rPr lang="en-US" sz="1000" smtClean="0">
                <a:latin typeface="Arial" pitchFamily="34" charset="0"/>
              </a:rPr>
              <a:t>Other requirements  include either </a:t>
            </a:r>
          </a:p>
          <a:p>
            <a:pPr marL="228600" indent="-228600">
              <a:buFontTx/>
              <a:buAutoNum type="arabicParenR"/>
            </a:pPr>
            <a:r>
              <a:rPr lang="en-US" sz="1000" smtClean="0">
                <a:latin typeface="Arial" pitchFamily="34" charset="0"/>
              </a:rPr>
              <a:t>use of toeboards, screens or guardrail systems; or </a:t>
            </a:r>
          </a:p>
          <a:p>
            <a:pPr marL="228600" indent="-228600">
              <a:buFontTx/>
              <a:buAutoNum type="arabicParenR"/>
            </a:pPr>
            <a:r>
              <a:rPr lang="en-US" sz="1000" smtClean="0">
                <a:latin typeface="Arial" pitchFamily="34" charset="0"/>
              </a:rPr>
              <a:t>use of a canopy structure; or </a:t>
            </a:r>
          </a:p>
          <a:p>
            <a:pPr marL="228600" indent="-228600">
              <a:buFontTx/>
              <a:buAutoNum type="arabicParenR"/>
            </a:pPr>
            <a:r>
              <a:rPr lang="en-US" sz="1000" smtClean="0">
                <a:latin typeface="Arial" pitchFamily="34" charset="0"/>
              </a:rPr>
              <a:t>barricading area to which objects could fall and prohibiting employees from entrance.  </a:t>
            </a:r>
          </a:p>
          <a:p>
            <a:pPr marL="228600" indent="-228600"/>
            <a:endParaRPr lang="en-US" sz="100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682DDE0-AAF2-4BCB-B746-21734129FA73}" type="slidenum">
              <a:rPr lang="en-US"/>
              <a:pPr/>
              <a:t>25</a:t>
            </a:fld>
            <a:endParaRPr lang="en-US"/>
          </a:p>
        </p:txBody>
      </p:sp>
      <p:sp>
        <p:nvSpPr>
          <p:cNvPr id="2765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4DA8FCC2-EC27-4649-9631-716CFE448040}" type="slidenum">
              <a:rPr lang="en-US" sz="1300"/>
              <a:pPr algn="r" eaLnBrk="1" hangingPunct="1"/>
              <a:t>25</a:t>
            </a:fld>
            <a:endParaRPr lang="en-US" sz="130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xfrm>
            <a:off x="974725" y="4560888"/>
            <a:ext cx="5365750" cy="4321175"/>
          </a:xfrm>
          <a:noFill/>
        </p:spPr>
        <p:txBody>
          <a:bodyPr/>
          <a:lstStyle/>
          <a:p>
            <a:pPr marL="228600" indent="-228600" eaLnBrk="1" hangingPunct="1"/>
            <a:r>
              <a:rPr lang="en-US" b="1" i="1" smtClean="0">
                <a:latin typeface="Arial" pitchFamily="34" charset="0"/>
              </a:rPr>
              <a:t>TRAINER NOTE:</a:t>
            </a:r>
            <a:r>
              <a:rPr lang="en-US" i="1" smtClean="0">
                <a:latin typeface="Arial" pitchFamily="34" charset="0"/>
              </a:rPr>
              <a:t> Your options are to use: </a:t>
            </a:r>
          </a:p>
          <a:p>
            <a:pPr marL="228600" indent="-228600" eaLnBrk="1" hangingPunct="1">
              <a:buFontTx/>
              <a:buAutoNum type="arabicParenR"/>
            </a:pPr>
            <a:r>
              <a:rPr lang="en-US" i="1" smtClean="0">
                <a:latin typeface="Arial" pitchFamily="34" charset="0"/>
              </a:rPr>
              <a:t> this presentation as developed to prompt hazard recognition classroom discussions; or </a:t>
            </a:r>
          </a:p>
          <a:p>
            <a:pPr marL="228600" indent="-228600" eaLnBrk="1" hangingPunct="1">
              <a:buFontTx/>
              <a:buAutoNum type="arabicParenR"/>
            </a:pPr>
            <a:r>
              <a:rPr lang="en-US" i="1" smtClean="0">
                <a:latin typeface="Arial" pitchFamily="34" charset="0"/>
              </a:rPr>
              <a:t> the presentation as developed along with the alternative activity approach to encourage student note taking regarding hazard recognition (see “Falls_HazRec_AltActivity” folder provided); or </a:t>
            </a:r>
          </a:p>
          <a:p>
            <a:pPr marL="228600" indent="-228600" eaLnBrk="1" hangingPunct="1">
              <a:buFontTx/>
              <a:buAutoNum type="arabicParenR"/>
            </a:pPr>
            <a:r>
              <a:rPr lang="en-US" i="1" smtClean="0">
                <a:latin typeface="Arial" pitchFamily="34" charset="0"/>
              </a:rPr>
              <a:t> your own photos to cover the hazard recognition component.</a:t>
            </a:r>
          </a:p>
          <a:p>
            <a:pPr marL="228600" indent="-228600" eaLnBrk="1" hangingPunct="1"/>
            <a:endParaRPr lang="en-US" b="1" smtClean="0">
              <a:latin typeface="Arial" pitchFamily="34" charset="0"/>
            </a:endParaRPr>
          </a:p>
          <a:p>
            <a:pPr marL="228600" indent="-228600" eaLnBrk="1" hangingPunct="1"/>
            <a:r>
              <a:rPr lang="en-US" b="1" smtClean="0">
                <a:latin typeface="Arial" pitchFamily="34" charset="0"/>
              </a:rPr>
              <a:t>PHOTO:</a:t>
            </a:r>
            <a:r>
              <a:rPr lang="en-US" smtClean="0">
                <a:latin typeface="Arial" pitchFamily="34" charset="0"/>
              </a:rPr>
              <a:t> Workers are climbing on the shoring structure during set up and removal.</a:t>
            </a:r>
            <a:br>
              <a:rPr lang="en-US" smtClean="0">
                <a:latin typeface="Arial" pitchFamily="34" charset="0"/>
              </a:rPr>
            </a:br>
            <a:r>
              <a:rPr lang="en-US" smtClean="0">
                <a:latin typeface="Arial" pitchFamily="34" charset="0"/>
              </a:rPr>
              <a:t/>
            </a:r>
            <a:br>
              <a:rPr lang="en-US" smtClean="0">
                <a:latin typeface="Arial" pitchFamily="34" charset="0"/>
              </a:rPr>
            </a:br>
            <a:r>
              <a:rPr lang="en-US" sz="1000" smtClean="0">
                <a:latin typeface="Arial" pitchFamily="34" charset="0"/>
              </a:rPr>
              <a:t/>
            </a:r>
            <a:br>
              <a:rPr lang="en-US" sz="1000" smtClean="0">
                <a:latin typeface="Arial" pitchFamily="34" charset="0"/>
              </a:rPr>
            </a:br>
            <a:endParaRPr lang="en-US" sz="100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00F92D4-F2FB-4F6A-A02B-6B0B8ABFDA2E}" type="slidenum">
              <a:rPr lang="en-US"/>
              <a:pPr/>
              <a:t>26</a:t>
            </a:fld>
            <a:endParaRPr lang="en-US"/>
          </a:p>
        </p:txBody>
      </p:sp>
      <p:sp>
        <p:nvSpPr>
          <p:cNvPr id="28674"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3354BDE0-BA67-4FCD-845A-7F7F71095A4D}" type="slidenum">
              <a:rPr lang="en-US" sz="1300"/>
              <a:pPr algn="r" eaLnBrk="1" hangingPunct="1"/>
              <a:t>26</a:t>
            </a:fld>
            <a:endParaRPr lang="en-US" sz="130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xfrm>
            <a:off x="974725" y="4560888"/>
            <a:ext cx="5365750" cy="4321175"/>
          </a:xfrm>
          <a:noFill/>
        </p:spPr>
        <p:txBody>
          <a:bodyPr/>
          <a:lstStyle/>
          <a:p>
            <a:pPr eaLnBrk="1" hangingPunct="1"/>
            <a:r>
              <a:rPr lang="en-US" smtClean="0">
                <a:latin typeface="Arial" pitchFamily="34" charset="0"/>
              </a:rPr>
              <a:t>Ladders/lifts are needed for safe access to the shoring structure.</a:t>
            </a:r>
            <a:br>
              <a:rPr lang="en-US" smtClean="0">
                <a:latin typeface="Arial" pitchFamily="34" charset="0"/>
              </a:rPr>
            </a:br>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A04173F-3878-416B-9DEA-C7AE5F2B626A}" type="slidenum">
              <a:rPr lang="en-US"/>
              <a:pPr/>
              <a:t>27</a:t>
            </a:fld>
            <a:endParaRPr lang="en-US"/>
          </a:p>
        </p:txBody>
      </p:sp>
      <p:sp>
        <p:nvSpPr>
          <p:cNvPr id="29698"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3A6115F2-2544-411A-B613-A4AF958A8493}" type="slidenum">
              <a:rPr lang="en-US" sz="1300"/>
              <a:pPr algn="r" eaLnBrk="1" hangingPunct="1"/>
              <a:t>27</a:t>
            </a:fld>
            <a:endParaRPr lang="en-US" sz="130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smtClean="0">
                <a:latin typeface="Arial" pitchFamily="34" charset="0"/>
              </a:rPr>
              <a:t>Worker working above ground level.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C68D538-524A-495E-9DB1-E98714E90BC6}" type="slidenum">
              <a:rPr lang="en-US"/>
              <a:pPr/>
              <a:t>28</a:t>
            </a:fld>
            <a:endParaRPr lang="en-US"/>
          </a:p>
        </p:txBody>
      </p:sp>
      <p:sp>
        <p:nvSpPr>
          <p:cNvPr id="3072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697C9321-6CEB-487B-AD3F-13B7A6337249}" type="slidenum">
              <a:rPr lang="en-US" sz="1300"/>
              <a:pPr algn="r" eaLnBrk="1" hangingPunct="1"/>
              <a:t>28</a:t>
            </a:fld>
            <a:endParaRPr lang="en-US" sz="130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Workers are exposed to a fall hazard greater than 6 feet, while working near a stairwell opening.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5D122EB-401F-4EE6-8ECC-E4E3CBB8470D}" type="slidenum">
              <a:rPr lang="en-US"/>
              <a:pPr/>
              <a:t>29</a:t>
            </a:fld>
            <a:endParaRPr lang="en-US"/>
          </a:p>
        </p:txBody>
      </p:sp>
      <p:sp>
        <p:nvSpPr>
          <p:cNvPr id="31746"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51876B75-651A-47CC-BC13-66067551DE39}" type="slidenum">
              <a:rPr lang="en-US" sz="1300"/>
              <a:pPr algn="r" eaLnBrk="1" hangingPunct="1"/>
              <a:t>29</a:t>
            </a:fld>
            <a:endParaRPr lang="en-US" sz="130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p:txBody>
          <a:bodyPr/>
          <a:lstStyle/>
          <a:p>
            <a:pPr eaLnBrk="1" hangingPunct="1"/>
            <a:r>
              <a:rPr lang="en-US" smtClean="0">
                <a:latin typeface="Arial" pitchFamily="34" charset="0"/>
              </a:rPr>
              <a:t/>
            </a:r>
            <a:br>
              <a:rPr lang="en-US" smtClean="0">
                <a:latin typeface="Arial" pitchFamily="34" charset="0"/>
              </a:rPr>
            </a:br>
            <a:r>
              <a:rPr lang="en-US" smtClean="0">
                <a:latin typeface="Arial" pitchFamily="34" charset="0"/>
              </a:rPr>
              <a:t/>
            </a:r>
            <a:br>
              <a:rPr lang="en-US" smtClean="0">
                <a:latin typeface="Arial" pitchFamily="34" charset="0"/>
              </a:rPr>
            </a:b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8B7F47F-2102-4180-89C2-C7820A41F8E4}" type="slidenum">
              <a:rPr lang="en-US"/>
              <a:pPr/>
              <a:t>3</a:t>
            </a:fld>
            <a:endParaRPr lang="en-US"/>
          </a:p>
        </p:txBody>
      </p:sp>
      <p:sp>
        <p:nvSpPr>
          <p:cNvPr id="82946" name="Rectangle 2"/>
          <p:cNvSpPr>
            <a:spLocks noRot="1" noChangeArrowheads="1" noTextEdit="1"/>
          </p:cNvSpPr>
          <p:nvPr>
            <p:ph type="sldImg"/>
          </p:nvPr>
        </p:nvSpPr>
        <p:spPr>
          <a:xfrm>
            <a:off x="1258888" y="719138"/>
            <a:ext cx="4800600" cy="3600450"/>
          </a:xfrm>
          <a:ln/>
        </p:spPr>
      </p:sp>
      <p:sp>
        <p:nvSpPr>
          <p:cNvPr id="82947" name="Rectangle 3"/>
          <p:cNvSpPr>
            <a:spLocks noGrp="1" noChangeArrowheads="1"/>
          </p:cNvSpPr>
          <p:nvPr>
            <p:ph type="body" idx="1"/>
          </p:nvPr>
        </p:nvSpPr>
        <p:spPr>
          <a:xfrm>
            <a:off x="974725" y="4560888"/>
            <a:ext cx="5365750" cy="4321175"/>
          </a:xfrm>
        </p:spPr>
        <p:txBody>
          <a:bodyPr/>
          <a:lstStyle/>
          <a:p>
            <a:r>
              <a:rPr lang="en-US" sz="1000" smtClean="0">
                <a:latin typeface="Arial" pitchFamily="34" charset="0"/>
              </a:rPr>
              <a:t>The issues of how to provide fall protection for employees at construction sites are difficult ones.  There are so many different types of work and so many different kinds of fall hazards that it is not possible to organize fall protection into a neat set of rules that fit all situations. OSHA reflects this difficulty when it places its rules for fall protection in several different subparts in the Construction Standards, depending primarily on the nature of the work being undertaken.  There are separate locations, for example, for fall protection during work on scaffolds, during work on certain cranes and derricks, during work in tunnels, during work on stairways and ladders, during steel erection, etc. </a:t>
            </a:r>
          </a:p>
          <a:p>
            <a:endParaRPr lang="en-US" sz="100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FF63388-C771-4EA5-A43E-BA1490222C3F}" type="slidenum">
              <a:rPr lang="en-US"/>
              <a:pPr/>
              <a:t>30</a:t>
            </a:fld>
            <a:endParaRPr lang="en-US"/>
          </a:p>
        </p:txBody>
      </p:sp>
      <p:sp>
        <p:nvSpPr>
          <p:cNvPr id="3277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91E56DF6-C054-4B71-A034-859B0585BF91}" type="slidenum">
              <a:rPr lang="en-US" sz="1300"/>
              <a:pPr algn="r" eaLnBrk="1" hangingPunct="1"/>
              <a:t>30</a:t>
            </a:fld>
            <a:endParaRPr lang="en-US" sz="130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latin typeface="Arial" pitchFamily="34" charset="0"/>
              </a:rPr>
              <a:t>Fall protection must be provided for workers on open-sided floors 6 feet or more above a lower level. Often material handling is the reason guardrails are not in place.</a:t>
            </a:r>
          </a:p>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974B383-7957-4114-A0F9-026787A70643}" type="slidenum">
              <a:rPr lang="en-US"/>
              <a:pPr/>
              <a:t>31</a:t>
            </a:fld>
            <a:endParaRPr lang="en-US"/>
          </a:p>
        </p:txBody>
      </p:sp>
      <p:sp>
        <p:nvSpPr>
          <p:cNvPr id="33794"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140C7AEF-691F-427D-B5D6-0CDDE61B6B76}" type="slidenum">
              <a:rPr lang="en-US" sz="1300"/>
              <a:pPr algn="r" eaLnBrk="1" hangingPunct="1"/>
              <a:t>31</a:t>
            </a:fld>
            <a:endParaRPr lang="en-US" sz="130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p:txBody>
          <a:bodyPr/>
          <a:lstStyle/>
          <a:p>
            <a:pPr eaLnBrk="1" hangingPunct="1"/>
            <a:r>
              <a:rPr lang="en-US" smtClean="0">
                <a:latin typeface="Arial" pitchFamily="34" charset="0"/>
              </a:rPr>
              <a:t>Workers are installing a new metal roof.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3B48E39-BF01-4E32-8D05-94A6044013DB}" type="slidenum">
              <a:rPr lang="en-US"/>
              <a:pPr/>
              <a:t>32</a:t>
            </a:fld>
            <a:endParaRPr lang="en-US"/>
          </a:p>
        </p:txBody>
      </p:sp>
      <p:sp>
        <p:nvSpPr>
          <p:cNvPr id="34818"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74788533-F024-4D33-BAE8-2BE30F32B92E}" type="slidenum">
              <a:rPr lang="en-US" sz="1300"/>
              <a:pPr algn="r" eaLnBrk="1" hangingPunct="1"/>
              <a:t>32</a:t>
            </a:fld>
            <a:endParaRPr lang="en-US" sz="130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CC2ADEB-AA62-4005-B3E5-3D18D002F6E8}" type="slidenum">
              <a:rPr lang="en-US"/>
              <a:pPr/>
              <a:t>33</a:t>
            </a:fld>
            <a:endParaRPr lang="en-US"/>
          </a:p>
        </p:txBody>
      </p:sp>
      <p:sp>
        <p:nvSpPr>
          <p:cNvPr id="3584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E6B3782D-00CA-4985-A06D-8EA33149B3FD}" type="slidenum">
              <a:rPr lang="en-US" sz="1300"/>
              <a:pPr algn="r" eaLnBrk="1" hangingPunct="1"/>
              <a:t>33</a:t>
            </a:fld>
            <a:endParaRPr lang="en-US" sz="13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smtClean="0">
                <a:latin typeface="Arial" pitchFamily="34" charset="0"/>
              </a:rPr>
              <a:t>This is 12 feet above the lower level.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0B297FB-5CE4-4FCB-BC63-4C28AB091CAE}" type="slidenum">
              <a:rPr lang="en-US"/>
              <a:pPr/>
              <a:t>34</a:t>
            </a:fld>
            <a:endParaRPr lang="en-US"/>
          </a:p>
        </p:txBody>
      </p:sp>
      <p:sp>
        <p:nvSpPr>
          <p:cNvPr id="36866"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3D911D7C-28D0-4FDD-BF9A-4FA914F91C57}" type="slidenum">
              <a:rPr lang="en-US" sz="1300"/>
              <a:pPr algn="r" eaLnBrk="1" hangingPunct="1"/>
              <a:t>34</a:t>
            </a:fld>
            <a:endParaRPr lang="en-US" sz="130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latin typeface="Arial" pitchFamily="34" charset="0"/>
              </a:rPr>
              <a:t>There is a missing mid-rail and toeboard on an open-sided floor of a building, exposing workers to a 12 foot fall. When workers are exposed to falling objects from above, hard hats must be worn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912ACF4-83A5-4E3A-AF91-42657DA930BB}" type="slidenum">
              <a:rPr lang="en-US"/>
              <a:pPr/>
              <a:t>35</a:t>
            </a:fld>
            <a:endParaRPr lang="en-US"/>
          </a:p>
        </p:txBody>
      </p:sp>
      <p:sp>
        <p:nvSpPr>
          <p:cNvPr id="3789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8AF22014-3AD4-494F-ACCA-FE0E90BDB2D2}" type="slidenum">
              <a:rPr lang="en-US" sz="1300"/>
              <a:pPr algn="r" eaLnBrk="1" hangingPunct="1"/>
              <a:t>35</a:t>
            </a:fld>
            <a:endParaRPr lang="en-US" sz="130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p:txBody>
          <a:bodyPr/>
          <a:lstStyle/>
          <a:p>
            <a:pPr eaLnBrk="1" hangingPunct="1"/>
            <a:r>
              <a:rPr lang="en-US" smtClean="0">
                <a:latin typeface="Arial" pitchFamily="34" charset="0"/>
              </a:rPr>
              <a:t>Workers on fabricated frame scaffolds stacking blocks.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6DDB146-94B5-43AA-96C2-04E1BF1A985A}" type="slidenum">
              <a:rPr lang="en-US"/>
              <a:pPr/>
              <a:t>36</a:t>
            </a:fld>
            <a:endParaRPr lang="en-US"/>
          </a:p>
        </p:txBody>
      </p:sp>
      <p:sp>
        <p:nvSpPr>
          <p:cNvPr id="38914"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203C0ECE-E3E3-439B-8387-8D3CF90445A5}" type="slidenum">
              <a:rPr lang="en-US" sz="1300"/>
              <a:pPr algn="r" eaLnBrk="1" hangingPunct="1"/>
              <a:t>36</a:t>
            </a:fld>
            <a:endParaRPr lang="en-US" sz="130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mtClean="0">
                <a:latin typeface="Arial" pitchFamily="34" charset="0"/>
              </a:rPr>
              <a:t>Workers on fabricated frame scaffolds stacking blocks are exposed to a 35-foot fall hazard from a scaffold.</a:t>
            </a:r>
          </a:p>
          <a:p>
            <a:pPr eaLnBrk="1" hangingPunct="1"/>
            <a:r>
              <a:rPr lang="en-US" smtClean="0">
                <a:latin typeface="Arial" pitchFamily="34" charset="0"/>
              </a:rPr>
              <a:t>Lack of fall protection for workers on fabricated frame scaffolds. The workers are exposed to a 35-foot fall hazard from a scaffold while stacking blocks prior to overhand bricklaying operations. The planks appear to be overloaded and there is no safe access for the workers. </a:t>
            </a:r>
          </a:p>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CA7F778-6EBF-4497-9C98-A0F12F24850F}" type="slidenum">
              <a:rPr lang="en-US"/>
              <a:pPr/>
              <a:t>37</a:t>
            </a:fld>
            <a:endParaRPr lang="en-US"/>
          </a:p>
        </p:txBody>
      </p:sp>
      <p:sp>
        <p:nvSpPr>
          <p:cNvPr id="39938"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3899D8CE-FF11-44E1-8846-AF6CBEEFA3C1}" type="slidenum">
              <a:rPr lang="en-US" sz="1300"/>
              <a:pPr algn="r" eaLnBrk="1" hangingPunct="1"/>
              <a:t>37</a:t>
            </a:fld>
            <a:endParaRPr lang="en-US" sz="130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897C7EF-EBE0-4F7A-AA95-91B8E9741AF5}" type="slidenum">
              <a:rPr lang="en-US"/>
              <a:pPr/>
              <a:t>38</a:t>
            </a:fld>
            <a:endParaRPr lang="en-US"/>
          </a:p>
        </p:txBody>
      </p:sp>
      <p:sp>
        <p:nvSpPr>
          <p:cNvPr id="4096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2D5C6A3F-B833-4879-9D65-BA2F534E9660}" type="slidenum">
              <a:rPr lang="en-US" sz="1300"/>
              <a:pPr algn="r" eaLnBrk="1" hangingPunct="1"/>
              <a:t>38</a:t>
            </a:fld>
            <a:endParaRPr lang="en-US" sz="130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latin typeface="Arial" pitchFamily="34" charset="0"/>
              </a:rPr>
              <a:t>Ladder to work platform is not of sufficient length. </a:t>
            </a:r>
          </a:p>
          <a:p>
            <a:pPr eaLnBrk="1" hangingPunct="1"/>
            <a:r>
              <a:rPr lang="en-US" smtClean="0">
                <a:latin typeface="Arial" pitchFamily="34" charset="0"/>
              </a:rPr>
              <a:t>The ladder must extend 3 feet above the working surface. </a:t>
            </a:r>
            <a:br>
              <a:rPr lang="en-US" smtClean="0">
                <a:latin typeface="Arial" pitchFamily="34" charset="0"/>
              </a:rPr>
            </a:br>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CF4438A-204C-4CBC-9EDA-2E0CEDFD0C21}" type="slidenum">
              <a:rPr lang="en-US"/>
              <a:pPr/>
              <a:t>39</a:t>
            </a:fld>
            <a:endParaRPr lang="en-US"/>
          </a:p>
        </p:txBody>
      </p:sp>
      <p:sp>
        <p:nvSpPr>
          <p:cNvPr id="41986"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2FB55CA1-91FD-45FD-86D6-0546B799251F}" type="slidenum">
              <a:rPr lang="en-US" sz="1300"/>
              <a:pPr algn="r" eaLnBrk="1" hangingPunct="1"/>
              <a:t>39</a:t>
            </a:fld>
            <a:endParaRPr lang="en-US" sz="13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p:txBody>
          <a:bodyPr/>
          <a:lstStyle/>
          <a:p>
            <a:pPr eaLnBrk="1" hangingPunct="1"/>
            <a:r>
              <a:rPr lang="en-US" smtClean="0">
                <a:latin typeface="Arial" pitchFamily="34" charset="0"/>
              </a:rPr>
              <a:t>Worker is working off of the top of a step ladder.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46D56FC-7FA4-4DE7-9B33-8DD4EF46E862}" type="slidenum">
              <a:rPr lang="en-US"/>
              <a:pPr/>
              <a:t>4</a:t>
            </a:fld>
            <a:endParaRPr lang="en-US"/>
          </a:p>
        </p:txBody>
      </p:sp>
      <p:sp>
        <p:nvSpPr>
          <p:cNvPr id="84994" name="Rectangle 2"/>
          <p:cNvSpPr>
            <a:spLocks noRot="1" noChangeArrowheads="1" noTextEdit="1"/>
          </p:cNvSpPr>
          <p:nvPr>
            <p:ph type="sldImg"/>
          </p:nvPr>
        </p:nvSpPr>
        <p:spPr>
          <a:xfrm>
            <a:off x="1258888" y="719138"/>
            <a:ext cx="4800600" cy="3600450"/>
          </a:xfrm>
          <a:ln/>
        </p:spPr>
      </p:sp>
      <p:sp>
        <p:nvSpPr>
          <p:cNvPr id="84995" name="Rectangle 3"/>
          <p:cNvSpPr>
            <a:spLocks noGrp="1" noChangeArrowheads="1"/>
          </p:cNvSpPr>
          <p:nvPr>
            <p:ph type="body" idx="1"/>
          </p:nvPr>
        </p:nvSpPr>
        <p:spPr>
          <a:xfrm>
            <a:off x="974725" y="4560888"/>
            <a:ext cx="5365750" cy="4321175"/>
          </a:xfrm>
        </p:spPr>
        <p:txBody>
          <a:bodyPr/>
          <a:lstStyle/>
          <a:p>
            <a:r>
              <a:rPr lang="en-US" sz="1000" smtClean="0">
                <a:latin typeface="Arial" pitchFamily="34" charset="0"/>
              </a:rPr>
              <a:t>The issues of how to provide fall protection for employees at construction sites are difficult ones.  There are so many different types of work and so many different kinds of fall hazards that it is not possible to organize fall protection into a neat set of rules that fit all situations. OSHA reflects this difficulty when it places its rules for fall protection in several different subparts in the Construction Standards, depending primarily on the nature of the work being undertaken.  There are separate locations, for example, for fall protection during work on scaffolds, during work on certain cranes and derricks, during work in tunnels, during work on stairways and ladders, during steel erection, etc. </a:t>
            </a:r>
          </a:p>
          <a:p>
            <a:endParaRPr lang="en-US" sz="100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5F396E7-DB80-4418-92DE-BC430B598804}" type="slidenum">
              <a:rPr lang="en-US"/>
              <a:pPr/>
              <a:t>40</a:t>
            </a:fld>
            <a:endParaRPr lang="en-US"/>
          </a:p>
        </p:txBody>
      </p:sp>
      <p:sp>
        <p:nvSpPr>
          <p:cNvPr id="4301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1D96949A-F7E8-43FD-BE95-D25CFC0633F5}" type="slidenum">
              <a:rPr lang="en-US" sz="1300"/>
              <a:pPr algn="r" eaLnBrk="1" hangingPunct="1"/>
              <a:t>40</a:t>
            </a:fld>
            <a:endParaRPr lang="en-US" sz="130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mtClean="0">
                <a:latin typeface="Arial" pitchFamily="34" charset="0"/>
              </a:rPr>
              <a:t>OSHA standards do not permit the top or top step of a stepladder to be used as a step. See 1926.1053(b)(13).</a:t>
            </a:r>
          </a:p>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02A35A6-3189-4C34-A03C-F44C9F0AD7A1}" type="slidenum">
              <a:rPr lang="en-US"/>
              <a:pPr/>
              <a:t>41</a:t>
            </a:fld>
            <a:endParaRPr lang="en-US"/>
          </a:p>
        </p:txBody>
      </p:sp>
      <p:sp>
        <p:nvSpPr>
          <p:cNvPr id="44034"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5818FE1B-D1DC-4A29-A5CB-D029B898BB0E}" type="slidenum">
              <a:rPr lang="en-US" sz="1300"/>
              <a:pPr algn="r" eaLnBrk="1" hangingPunct="1"/>
              <a:t>41</a:t>
            </a:fld>
            <a:endParaRPr lang="en-US" sz="130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8D8419E-E8FC-46AC-AE08-13D604DBD2A6}" type="slidenum">
              <a:rPr lang="en-US"/>
              <a:pPr/>
              <a:t>42</a:t>
            </a:fld>
            <a:endParaRPr lang="en-US"/>
          </a:p>
        </p:txBody>
      </p:sp>
      <p:sp>
        <p:nvSpPr>
          <p:cNvPr id="45058"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843DAC9B-69B2-4AA0-B1FF-62CA27FC8FB7}" type="slidenum">
              <a:rPr lang="en-US" sz="1300"/>
              <a:pPr algn="r" eaLnBrk="1" hangingPunct="1"/>
              <a:t>42</a:t>
            </a:fld>
            <a:endParaRPr lang="en-US" sz="130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smtClean="0">
                <a:latin typeface="Arial" pitchFamily="34" charset="0"/>
              </a:rPr>
              <a:t>There is no guardrail or other fall protection for the worker on the carpenters' scaffold. This scaffold extends too far beyond either end, and is not wide enough. </a:t>
            </a:r>
            <a:r>
              <a:rPr lang="en-US" b="1" smtClean="0">
                <a:latin typeface="Arial" pitchFamily="34" charset="0"/>
              </a:rPr>
              <a:t>It must be at least 18 inches. </a:t>
            </a:r>
            <a:r>
              <a:rPr lang="en-US" smtClean="0">
                <a:latin typeface="Arial" pitchFamily="34" charset="0"/>
              </a:rPr>
              <a:t>The scaffold must meet 1926.451(a)(1), four times the intended load. If installed, the top rails must have 200 lbs. capacity and the midrails must have 150 lbs. capacity. In addition, the worker did not have proper access to the scaffold. The worker inside of the window was not provided with fall protection because a standard guardrail was not provided for the window. The worker working below was exposed to the struck-by hazards of tools and equipment from the employees working above. When workers are exposed to falling objects, the employer shall have each employee wear a hard hat and implement protective measures, such as toeboards, screens, or barricades for the area underneath. </a:t>
            </a:r>
            <a:r>
              <a:rPr lang="en-US" b="1" smtClean="0">
                <a:latin typeface="Arial" pitchFamily="34" charset="0"/>
              </a:rPr>
              <a:t>In addition, scaffolds must be erected, moved, dismantled and altered only under the supervision of a competent person. See 1926.451(f)(7).</a:t>
            </a:r>
          </a:p>
          <a:p>
            <a:pPr eaLnBrk="1" hangingPunct="1"/>
            <a:endParaRPr lang="en-US" b="1"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14685B-61FC-4E1D-B569-0CAB8B86EF93}" type="slidenum">
              <a:rPr lang="en-US"/>
              <a:pPr/>
              <a:t>43</a:t>
            </a:fld>
            <a:endParaRPr lang="en-US"/>
          </a:p>
        </p:txBody>
      </p:sp>
      <p:sp>
        <p:nvSpPr>
          <p:cNvPr id="4608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DB10E30B-AB4A-4F13-A1DE-AFA54AB70363}" type="slidenum">
              <a:rPr lang="en-US" sz="1300"/>
              <a:pPr algn="r" eaLnBrk="1" hangingPunct="1"/>
              <a:t>43</a:t>
            </a:fld>
            <a:endParaRPr lang="en-US" sz="130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p:txBody>
          <a:bodyPr/>
          <a:lstStyle/>
          <a:p>
            <a:pPr eaLnBrk="1" hangingPunct="1"/>
            <a:r>
              <a:rPr lang="en-US" smtClean="0">
                <a:latin typeface="Arial" pitchFamily="34" charset="0"/>
              </a:rPr>
              <a:t>Workers working on balcony of structure.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9E9039F-3C31-44D0-927D-54B18D2FEF4C}" type="slidenum">
              <a:rPr lang="en-US"/>
              <a:pPr/>
              <a:t>44</a:t>
            </a:fld>
            <a:endParaRPr lang="en-US"/>
          </a:p>
        </p:txBody>
      </p:sp>
      <p:sp>
        <p:nvSpPr>
          <p:cNvPr id="47106"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2DA10939-3189-4498-9405-8D2466F9D8D2}" type="slidenum">
              <a:rPr lang="en-US" sz="1300"/>
              <a:pPr algn="r" eaLnBrk="1" hangingPunct="1"/>
              <a:t>44</a:t>
            </a:fld>
            <a:endParaRPr lang="en-US" sz="130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p:txBody>
          <a:bodyPr/>
          <a:lstStyle/>
          <a:p>
            <a:pPr eaLnBrk="1" hangingPunct="1"/>
            <a:r>
              <a:rPr lang="en-US" smtClean="0">
                <a:latin typeface="Arial" pitchFamily="34" charset="0"/>
              </a:rPr>
              <a:t>Workers are exposed to a fall hazard due to the unprotected sides/edges of the balcony.</a:t>
            </a:r>
            <a:br>
              <a:rPr lang="en-US" smtClean="0">
                <a:latin typeface="Arial" pitchFamily="34" charset="0"/>
              </a:rPr>
            </a:br>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B6B4975-97D5-477F-85B5-3047BC368577}" type="slidenum">
              <a:rPr lang="en-US"/>
              <a:pPr/>
              <a:t>45</a:t>
            </a:fld>
            <a:endParaRPr lang="en-US"/>
          </a:p>
        </p:txBody>
      </p:sp>
      <p:sp>
        <p:nvSpPr>
          <p:cNvPr id="48130"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C319248A-743F-43BA-BFEB-F2E3FBB5619E}" type="slidenum">
              <a:rPr lang="en-US" sz="1300"/>
              <a:pPr algn="r" eaLnBrk="1" hangingPunct="1"/>
              <a:t>45</a:t>
            </a:fld>
            <a:endParaRPr lang="en-US" sz="130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p:txBody>
          <a:bodyPr/>
          <a:lstStyle/>
          <a:p>
            <a:pPr eaLnBrk="1" hangingPunct="1"/>
            <a:r>
              <a:rPr lang="en-US" smtClean="0">
                <a:latin typeface="Arial" pitchFamily="34" charset="0"/>
              </a:rPr>
              <a:t>Worker working on an 8:12 pitch roof with the lifeline tied to his waist as fall protection.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2E876C9-706B-4BD9-A9EC-B61A97C5744C}" type="slidenum">
              <a:rPr lang="en-US"/>
              <a:pPr/>
              <a:t>46</a:t>
            </a:fld>
            <a:endParaRPr lang="en-US"/>
          </a:p>
        </p:txBody>
      </p:sp>
      <p:sp>
        <p:nvSpPr>
          <p:cNvPr id="49154"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2EDAFECA-4259-4BC7-9A1E-E755A49A59AD}" type="slidenum">
              <a:rPr lang="en-US" sz="1300"/>
              <a:pPr algn="r" eaLnBrk="1" hangingPunct="1"/>
              <a:t>46</a:t>
            </a:fld>
            <a:endParaRPr lang="en-US" sz="130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smtClean="0">
                <a:latin typeface="Arial" pitchFamily="34" charset="0"/>
              </a:rPr>
              <a:t>Employer must provide full body harnesses.</a:t>
            </a:r>
          </a:p>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1DC2D4F-148F-42D5-A961-E01D438E8CFA}" type="slidenum">
              <a:rPr lang="en-US"/>
              <a:pPr/>
              <a:t>47</a:t>
            </a:fld>
            <a:endParaRPr lang="en-US"/>
          </a:p>
        </p:txBody>
      </p:sp>
      <p:sp>
        <p:nvSpPr>
          <p:cNvPr id="50178"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43963F3B-F72C-4760-8870-50CB0DB23D14}" type="slidenum">
              <a:rPr lang="en-US" sz="1300"/>
              <a:pPr algn="r" eaLnBrk="1" hangingPunct="1"/>
              <a:t>47</a:t>
            </a:fld>
            <a:endParaRPr lang="en-US" sz="130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p:txBody>
          <a:bodyPr/>
          <a:lstStyle/>
          <a:p>
            <a:pPr eaLnBrk="1" hangingPunct="1"/>
            <a:r>
              <a:rPr lang="en-US" smtClean="0">
                <a:latin typeface="Arial" pitchFamily="34" charset="0"/>
              </a:rPr>
              <a:t>Workers were working at heights greater than 10 feet.</a:t>
            </a:r>
            <a:br>
              <a:rPr lang="en-US" smtClean="0">
                <a:latin typeface="Arial" pitchFamily="34" charset="0"/>
              </a:rPr>
            </a:br>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FD85408-E1C7-4066-B48A-231B549FBAF0}" type="slidenum">
              <a:rPr lang="en-US"/>
              <a:pPr/>
              <a:t>48</a:t>
            </a:fld>
            <a:endParaRPr lang="en-US"/>
          </a:p>
        </p:txBody>
      </p:sp>
      <p:sp>
        <p:nvSpPr>
          <p:cNvPr id="5120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a:solidFill>
                  <a:schemeClr val="tx1"/>
                </a:solidFill>
                <a:latin typeface="Arial" pitchFamily="34" charset="0"/>
              </a:defRPr>
            </a:lvl1pPr>
            <a:lvl2pPr marL="777875" indent="-298450" defTabSz="957263" eaLnBrk="0" hangingPunct="0">
              <a:defRPr>
                <a:solidFill>
                  <a:schemeClr val="tx1"/>
                </a:solidFill>
                <a:latin typeface="Arial" pitchFamily="34" charset="0"/>
              </a:defRPr>
            </a:lvl2pPr>
            <a:lvl3pPr marL="1196975" indent="-239713" defTabSz="957263" eaLnBrk="0" hangingPunct="0">
              <a:defRPr>
                <a:solidFill>
                  <a:schemeClr val="tx1"/>
                </a:solidFill>
                <a:latin typeface="Arial" pitchFamily="34" charset="0"/>
              </a:defRPr>
            </a:lvl3pPr>
            <a:lvl4pPr marL="1674813" indent="-238125" defTabSz="957263" eaLnBrk="0" hangingPunct="0">
              <a:defRPr>
                <a:solidFill>
                  <a:schemeClr val="tx1"/>
                </a:solidFill>
                <a:latin typeface="Arial" pitchFamily="34" charset="0"/>
              </a:defRPr>
            </a:lvl4pPr>
            <a:lvl5pPr marL="2154238" indent="-239713" defTabSz="957263" eaLnBrk="0" hangingPunct="0">
              <a:defRPr>
                <a:solidFill>
                  <a:schemeClr val="tx1"/>
                </a:solidFill>
                <a:latin typeface="Arial" pitchFamily="34" charset="0"/>
              </a:defRPr>
            </a:lvl5pPr>
            <a:lvl6pPr marL="2611438" indent="-239713" defTabSz="957263" eaLnBrk="0" fontAlgn="base" hangingPunct="0">
              <a:spcBef>
                <a:spcPct val="0"/>
              </a:spcBef>
              <a:spcAft>
                <a:spcPct val="0"/>
              </a:spcAft>
              <a:defRPr>
                <a:solidFill>
                  <a:schemeClr val="tx1"/>
                </a:solidFill>
                <a:latin typeface="Arial" pitchFamily="34" charset="0"/>
              </a:defRPr>
            </a:lvl6pPr>
            <a:lvl7pPr marL="3068638" indent="-239713" defTabSz="957263" eaLnBrk="0" fontAlgn="base" hangingPunct="0">
              <a:spcBef>
                <a:spcPct val="0"/>
              </a:spcBef>
              <a:spcAft>
                <a:spcPct val="0"/>
              </a:spcAft>
              <a:defRPr>
                <a:solidFill>
                  <a:schemeClr val="tx1"/>
                </a:solidFill>
                <a:latin typeface="Arial" pitchFamily="34" charset="0"/>
              </a:defRPr>
            </a:lvl7pPr>
            <a:lvl8pPr marL="3525838" indent="-239713" defTabSz="957263" eaLnBrk="0" fontAlgn="base" hangingPunct="0">
              <a:spcBef>
                <a:spcPct val="0"/>
              </a:spcBef>
              <a:spcAft>
                <a:spcPct val="0"/>
              </a:spcAft>
              <a:defRPr>
                <a:solidFill>
                  <a:schemeClr val="tx1"/>
                </a:solidFill>
                <a:latin typeface="Arial" pitchFamily="34" charset="0"/>
              </a:defRPr>
            </a:lvl8pPr>
            <a:lvl9pPr marL="3983038" indent="-239713" defTabSz="957263" eaLnBrk="0" fontAlgn="base" hangingPunct="0">
              <a:spcBef>
                <a:spcPct val="0"/>
              </a:spcBef>
              <a:spcAft>
                <a:spcPct val="0"/>
              </a:spcAft>
              <a:defRPr>
                <a:solidFill>
                  <a:schemeClr val="tx1"/>
                </a:solidFill>
                <a:latin typeface="Arial" pitchFamily="34" charset="0"/>
              </a:defRPr>
            </a:lvl9pPr>
          </a:lstStyle>
          <a:p>
            <a:pPr algn="r" eaLnBrk="1" hangingPunct="1"/>
            <a:fld id="{6CC1CED2-51CE-48F3-BA09-3C468BD644FC}" type="slidenum">
              <a:rPr lang="en-US" sz="1300"/>
              <a:pPr algn="r" eaLnBrk="1" hangingPunct="1"/>
              <a:t>48</a:t>
            </a:fld>
            <a:endParaRPr lang="en-US" sz="130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p:txBody>
          <a:bodyPr/>
          <a:lstStyle/>
          <a:p>
            <a:pPr eaLnBrk="1" hangingPunct="1"/>
            <a:r>
              <a:rPr lang="en-US" smtClean="0">
                <a:latin typeface="Arial" pitchFamily="34" charset="0"/>
              </a:rPr>
              <a:t>The scaffold was not erected with guardrails in areas where workers were working at heights above 10 feet.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E703F48-1818-4DD1-B4C4-DFB1749B75C5}" type="slidenum">
              <a:rPr lang="en-US"/>
              <a:pPr/>
              <a:t>49</a:t>
            </a:fld>
            <a:endParaRPr lang="en-US"/>
          </a:p>
        </p:txBody>
      </p:sp>
      <p:sp>
        <p:nvSpPr>
          <p:cNvPr id="130050" name="Rectangle 2"/>
          <p:cNvSpPr>
            <a:spLocks noRot="1" noChangeArrowheads="1" noTextEdit="1"/>
          </p:cNvSpPr>
          <p:nvPr>
            <p:ph type="sldImg"/>
          </p:nvPr>
        </p:nvSpPr>
        <p:spPr>
          <a:xfrm>
            <a:off x="1262063" y="720725"/>
            <a:ext cx="4795837" cy="3597275"/>
          </a:xfrm>
          <a:ln/>
        </p:spPr>
      </p:sp>
      <p:sp>
        <p:nvSpPr>
          <p:cNvPr id="130051" name="Rectangle 3"/>
          <p:cNvSpPr>
            <a:spLocks noGrp="1" noChangeArrowheads="1"/>
          </p:cNvSpPr>
          <p:nvPr>
            <p:ph type="body" idx="1"/>
          </p:nvPr>
        </p:nvSpPr>
        <p:spPr>
          <a:xfrm>
            <a:off x="974725" y="4559300"/>
            <a:ext cx="5527675" cy="4322763"/>
          </a:xfrm>
        </p:spPr>
        <p:txBody>
          <a:bodyPr/>
          <a:lstStyle/>
          <a:p>
            <a:r>
              <a:rPr lang="en-US" b="1" smtClean="0">
                <a:latin typeface="Arial" pitchFamily="34" charset="0"/>
              </a:rPr>
              <a:t>1926 Subpart X - Stairways and Ladders</a:t>
            </a:r>
          </a:p>
          <a:p>
            <a:endParaRPr lang="en-US" b="1" smtClean="0">
              <a:latin typeface="Arial" pitchFamily="34" charset="0"/>
            </a:endParaRPr>
          </a:p>
          <a:p>
            <a:r>
              <a:rPr lang="en-US" smtClean="0">
                <a:latin typeface="Arial" pitchFamily="34" charset="0"/>
              </a:rPr>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smtClean="0">
              <a:latin typeface="Arial" pitchFamily="34" charset="0"/>
            </a:endParaRPr>
          </a:p>
          <a:p>
            <a:r>
              <a:rPr lang="en-US" smtClean="0">
                <a:latin typeface="Arial" pitchFamily="34" charset="0"/>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1318E17-155C-42A4-86BF-E0A524D43588}" type="slidenum">
              <a:rPr lang="en-US"/>
              <a:pPr/>
              <a:t>5</a:t>
            </a:fld>
            <a:endParaRPr lang="en-US"/>
          </a:p>
        </p:txBody>
      </p:sp>
      <p:sp>
        <p:nvSpPr>
          <p:cNvPr id="89090" name="Rectangle 2"/>
          <p:cNvSpPr>
            <a:spLocks noRot="1" noChangeArrowheads="1" noTextEdit="1"/>
          </p:cNvSpPr>
          <p:nvPr>
            <p:ph type="sldImg"/>
          </p:nvPr>
        </p:nvSpPr>
        <p:spPr>
          <a:xfrm>
            <a:off x="1258888" y="719138"/>
            <a:ext cx="4800600" cy="3600450"/>
          </a:xfrm>
          <a:ln/>
        </p:spPr>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19138"/>
            <a:ext cx="4957763"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
        <p:nvSpPr>
          <p:cNvPr id="89092" name="Rectangle 4"/>
          <p:cNvSpPr>
            <a:spLocks noGrp="1" noChangeArrowheads="1"/>
          </p:cNvSpPr>
          <p:nvPr>
            <p:ph type="body" idx="1"/>
          </p:nvPr>
        </p:nvSpPr>
        <p:spPr>
          <a:xfrm>
            <a:off x="974725" y="4560888"/>
            <a:ext cx="5365750" cy="4321175"/>
          </a:xfrm>
        </p:spPr>
        <p:txBody>
          <a:bodyPr/>
          <a:lstStyle/>
          <a:p>
            <a:r>
              <a:rPr lang="en-US" sz="1000" smtClean="0">
                <a:latin typeface="Arial" pitchFamily="34" charset="0"/>
              </a:rPr>
              <a:t> Reference 1926.501(b)(1) </a:t>
            </a:r>
            <a:endParaRPr lang="en-US" sz="1000" b="1" smtClean="0">
              <a:latin typeface="Arial" pitchFamily="34" charset="0"/>
            </a:endParaRPr>
          </a:p>
          <a:p>
            <a:endParaRPr lang="en-US" sz="1000" b="1" smtClean="0">
              <a:latin typeface="Arial" pitchFamily="34" charset="0"/>
            </a:endParaRPr>
          </a:p>
          <a:p>
            <a:r>
              <a:rPr lang="en-US" sz="1000" b="1" smtClean="0">
                <a:latin typeface="Arial" pitchFamily="34" charset="0"/>
              </a:rPr>
              <a:t>General rule:</a:t>
            </a:r>
            <a:r>
              <a:rPr lang="en-US" sz="1000" smtClean="0">
                <a:latin typeface="Arial" pitchFamily="34" charset="0"/>
              </a:rPr>
              <a:t>  If an employee can fall six feet or more onto a lower level, fall protection must be provided.</a:t>
            </a:r>
          </a:p>
          <a:p>
            <a:endParaRPr lang="en-US" sz="1000" b="1" smtClean="0">
              <a:latin typeface="Arial" pitchFamily="34" charset="0"/>
            </a:endParaRPr>
          </a:p>
          <a:p>
            <a:r>
              <a:rPr lang="en-US" sz="1000" b="1" smtClean="0">
                <a:latin typeface="Arial" pitchFamily="34" charset="0"/>
              </a:rPr>
              <a:t>What type of fall protection will I need?</a:t>
            </a:r>
            <a:r>
              <a:rPr lang="en-US" sz="1000" smtClean="0">
                <a:latin typeface="Arial" pitchFamily="34" charset="0"/>
              </a:rPr>
              <a:t> </a:t>
            </a:r>
          </a:p>
          <a:p>
            <a:r>
              <a:rPr lang="en-US" sz="1000" smtClean="0">
                <a:latin typeface="Arial" pitchFamily="34" charset="0"/>
              </a:rPr>
              <a:t>In most cases, a guardrail system, a safety net system, or a personal fall arrest system must be used. In some cases fences, barricades, covers, equipment guards or a controlled access zone may be used. </a:t>
            </a:r>
          </a:p>
          <a:p>
            <a:endParaRPr lang="en-US" sz="1000" smtClean="0">
              <a:latin typeface="Arial" pitchFamily="34" charset="0"/>
            </a:endParaRPr>
          </a:p>
          <a:p>
            <a:r>
              <a:rPr lang="en-US" sz="1000" smtClean="0">
                <a:latin typeface="Arial" pitchFamily="34" charset="0"/>
              </a:rPr>
              <a:t>Employees must be protected not just from falling off a surface, but from falling through holes and from having objects fall on them from above. </a:t>
            </a:r>
          </a:p>
          <a:p>
            <a:endParaRPr lang="en-US" sz="100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DE05E7A-9F37-4188-83DF-FEFA8AA1558B}" type="slidenum">
              <a:rPr lang="en-US"/>
              <a:pPr/>
              <a:t>50</a:t>
            </a:fld>
            <a:endParaRPr lang="en-US"/>
          </a:p>
        </p:txBody>
      </p:sp>
      <p:sp>
        <p:nvSpPr>
          <p:cNvPr id="132098" name="Rectangle 2"/>
          <p:cNvSpPr>
            <a:spLocks noRot="1" noChangeArrowheads="1" noTextEdit="1"/>
          </p:cNvSpPr>
          <p:nvPr>
            <p:ph type="sldImg"/>
          </p:nvPr>
        </p:nvSpPr>
        <p:spPr>
          <a:xfrm>
            <a:off x="1262063" y="720725"/>
            <a:ext cx="4795837" cy="3597275"/>
          </a:xfrm>
          <a:ln/>
        </p:spPr>
      </p:sp>
      <p:sp>
        <p:nvSpPr>
          <p:cNvPr id="132099"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 OSHA Publication 3124, Stairways and Ladders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9FB073-9A76-4882-986D-1F8ABAE34165}" type="slidenum">
              <a:rPr lang="en-US"/>
              <a:pPr/>
              <a:t>51</a:t>
            </a:fld>
            <a:endParaRPr lang="en-US"/>
          </a:p>
        </p:txBody>
      </p:sp>
      <p:sp>
        <p:nvSpPr>
          <p:cNvPr id="134146" name="Rectangle 2"/>
          <p:cNvSpPr>
            <a:spLocks noRot="1" noChangeArrowheads="1" noTextEdit="1"/>
          </p:cNvSpPr>
          <p:nvPr>
            <p:ph type="sldImg"/>
          </p:nvPr>
        </p:nvSpPr>
        <p:spPr>
          <a:xfrm>
            <a:off x="1262063" y="720725"/>
            <a:ext cx="4795837" cy="3597275"/>
          </a:xfrm>
          <a:ln/>
        </p:spPr>
      </p:sp>
      <p:sp>
        <p:nvSpPr>
          <p:cNvPr id="134147"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 OSHA Publication 3124, Stairways and Ladders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AE8D7DE-4210-4AB0-8BA6-E870169A3CF5}" type="slidenum">
              <a:rPr lang="en-US"/>
              <a:pPr/>
              <a:t>52</a:t>
            </a:fld>
            <a:endParaRPr lang="en-US"/>
          </a:p>
        </p:txBody>
      </p:sp>
      <p:sp>
        <p:nvSpPr>
          <p:cNvPr id="136194" name="Rectangle 2"/>
          <p:cNvSpPr>
            <a:spLocks noRot="1" noChangeArrowheads="1" noTextEdit="1"/>
          </p:cNvSpPr>
          <p:nvPr>
            <p:ph type="sldImg"/>
          </p:nvPr>
        </p:nvSpPr>
        <p:spPr>
          <a:xfrm>
            <a:off x="1262063" y="720725"/>
            <a:ext cx="4795837" cy="3597275"/>
          </a:xfrm>
          <a:ln/>
        </p:spPr>
      </p:sp>
      <p:sp>
        <p:nvSpPr>
          <p:cNvPr id="136195" name="Rectangle 3"/>
          <p:cNvSpPr>
            <a:spLocks noGrp="1" noChangeArrowheads="1"/>
          </p:cNvSpPr>
          <p:nvPr>
            <p:ph type="body" idx="1"/>
          </p:nvPr>
        </p:nvSpPr>
        <p:spPr>
          <a:xfrm>
            <a:off x="974725" y="4559300"/>
            <a:ext cx="5934075" cy="4322763"/>
          </a:xfrm>
        </p:spPr>
        <p:txBody>
          <a:bodyPr/>
          <a:lstStyle/>
          <a:p>
            <a:pPr>
              <a:spcBef>
                <a:spcPct val="50000"/>
              </a:spcBef>
            </a:pPr>
            <a:r>
              <a:rPr lang="en-US" smtClean="0">
                <a:latin typeface="Arial" pitchFamily="34" charset="0"/>
              </a:rPr>
              <a:t>Reference 1926.1051(a)</a:t>
            </a:r>
          </a:p>
          <a:p>
            <a:endParaRPr lang="en-US" smtClean="0">
              <a:latin typeface="Arial" pitchFamily="34" charset="0"/>
            </a:endParaRPr>
          </a:p>
          <a:p>
            <a:r>
              <a:rPr lang="en-US" smtClean="0">
                <a:latin typeface="Arial" pitchFamily="34" charset="0"/>
              </a:rPr>
              <a:t>This is true unless a ramp, runway, embankment, or personnel hoist is provided. </a:t>
            </a:r>
          </a:p>
          <a:p>
            <a:endParaRPr lang="en-US" smtClean="0">
              <a:latin typeface="Arial" pitchFamily="34" charset="0"/>
            </a:endParaRPr>
          </a:p>
          <a:p>
            <a:r>
              <a:rPr lang="en-US" smtClean="0">
                <a:latin typeface="Arial" pitchFamily="34" charset="0"/>
              </a:rPr>
              <a:t>Point of access - </a:t>
            </a:r>
          </a:p>
          <a:p>
            <a:r>
              <a:rPr lang="en-US" smtClean="0">
                <a:latin typeface="Arial" pitchFamily="34" charset="0"/>
              </a:rPr>
              <a:t>All areas used by employees for work-related passage from one area or level to another.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F8E0A3D-266A-49C7-AF1F-1769ABE245B1}" type="slidenum">
              <a:rPr lang="en-US"/>
              <a:pPr/>
              <a:t>53</a:t>
            </a:fld>
            <a:endParaRPr lang="en-US"/>
          </a:p>
        </p:txBody>
      </p:sp>
      <p:sp>
        <p:nvSpPr>
          <p:cNvPr id="138242" name="Rectangle 2"/>
          <p:cNvSpPr>
            <a:spLocks noRot="1" noChangeArrowheads="1" noTextEdit="1"/>
          </p:cNvSpPr>
          <p:nvPr>
            <p:ph type="sldImg"/>
          </p:nvPr>
        </p:nvSpPr>
        <p:spPr>
          <a:xfrm>
            <a:off x="1262063" y="720725"/>
            <a:ext cx="4795837" cy="3597275"/>
          </a:xfrm>
          <a:ln/>
        </p:spPr>
      </p:sp>
      <p:sp>
        <p:nvSpPr>
          <p:cNvPr id="138243"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Handrail - </a:t>
            </a:r>
          </a:p>
          <a:p>
            <a:r>
              <a:rPr lang="en-US" smtClean="0">
                <a:latin typeface="Arial" pitchFamily="34" charset="0"/>
              </a:rPr>
              <a:t>A rail used to provide employees with a handhold for support. </a:t>
            </a:r>
          </a:p>
          <a:p>
            <a:endParaRPr lang="en-US" smtClean="0">
              <a:latin typeface="Arial" pitchFamily="34" charset="0"/>
            </a:endParaRPr>
          </a:p>
          <a:p>
            <a:r>
              <a:rPr lang="en-US" smtClean="0">
                <a:latin typeface="Arial" pitchFamily="34" charset="0"/>
              </a:rPr>
              <a:t>Stairrail system - </a:t>
            </a:r>
          </a:p>
          <a:p>
            <a:r>
              <a:rPr lang="en-US" smtClean="0">
                <a:latin typeface="Arial" pitchFamily="34" charset="0"/>
              </a:rPr>
              <a:t>A vertical barrier erected along the unprotected sides and edges of a stairway to prevent employees from falling to lower levels.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A6833C-55B1-46FD-99BC-FDE8359A17E2}" type="slidenum">
              <a:rPr lang="en-US"/>
              <a:pPr/>
              <a:t>54</a:t>
            </a:fld>
            <a:endParaRPr lang="en-US"/>
          </a:p>
        </p:txBody>
      </p:sp>
      <p:sp>
        <p:nvSpPr>
          <p:cNvPr id="140290" name="Rectangle 2"/>
          <p:cNvSpPr>
            <a:spLocks noRot="1" noChangeArrowheads="1" noTextEdit="1"/>
          </p:cNvSpPr>
          <p:nvPr>
            <p:ph type="sldImg"/>
          </p:nvPr>
        </p:nvSpPr>
        <p:spPr>
          <a:xfrm>
            <a:off x="1262063" y="720725"/>
            <a:ext cx="4795837" cy="3597275"/>
          </a:xfrm>
          <a:ln/>
        </p:spPr>
      </p:sp>
      <p:sp>
        <p:nvSpPr>
          <p:cNvPr id="140291" name="Rectangle 3"/>
          <p:cNvSpPr>
            <a:spLocks noGrp="1" noChangeArrowheads="1"/>
          </p:cNvSpPr>
          <p:nvPr>
            <p:ph type="body" idx="1"/>
          </p:nvPr>
        </p:nvSpPr>
        <p:spPr>
          <a:xfrm>
            <a:off x="974725" y="4559300"/>
            <a:ext cx="5365750" cy="4322763"/>
          </a:xfrm>
          <a:ln/>
        </p:spPr>
        <p:txBody>
          <a:bodyPr/>
          <a:lstStyle/>
          <a:p>
            <a:pPr>
              <a:spcBef>
                <a:spcPct val="50000"/>
              </a:spcBef>
            </a:pPr>
            <a:r>
              <a:rPr lang="en-US" smtClean="0">
                <a:latin typeface="Arial" pitchFamily="34" charset="0"/>
              </a:rPr>
              <a:t>Reference 1926.1052(c)(5)</a:t>
            </a:r>
          </a:p>
          <a:p>
            <a:endParaRPr lang="en-US" smtClean="0">
              <a:latin typeface="Arial" pitchFamily="34" charset="0"/>
            </a:endParaRPr>
          </a:p>
          <a:p>
            <a:r>
              <a:rPr lang="en-US" smtClean="0">
                <a:latin typeface="Arial" pitchFamily="34" charset="0"/>
              </a:rPr>
              <a:t>Handrails and the top rails of the stairrail systems must be capable of withstanding, without failure, at least 200 pounds of weight applied within 2 inches of the top edge in any downward or outward direction, at any point along the top edge.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5DBAAA-8511-4B00-AC87-4701C473673B}" type="slidenum">
              <a:rPr lang="en-US"/>
              <a:pPr/>
              <a:t>55</a:t>
            </a:fld>
            <a:endParaRPr lang="en-US"/>
          </a:p>
        </p:txBody>
      </p:sp>
      <p:sp>
        <p:nvSpPr>
          <p:cNvPr id="142338" name="Rectangle 2"/>
          <p:cNvSpPr>
            <a:spLocks noRot="1" noChangeArrowheads="1" noTextEdit="1"/>
          </p:cNvSpPr>
          <p:nvPr>
            <p:ph type="sldImg"/>
          </p:nvPr>
        </p:nvSpPr>
        <p:spPr>
          <a:xfrm>
            <a:off x="1262063" y="720725"/>
            <a:ext cx="4795837" cy="3597275"/>
          </a:xfrm>
          <a:ln/>
        </p:spPr>
      </p:sp>
      <p:sp>
        <p:nvSpPr>
          <p:cNvPr id="142339" name="Rectangle 3"/>
          <p:cNvSpPr>
            <a:spLocks noGrp="1" noChangeArrowheads="1"/>
          </p:cNvSpPr>
          <p:nvPr>
            <p:ph type="body" idx="1"/>
          </p:nvPr>
        </p:nvSpPr>
        <p:spPr>
          <a:xfrm>
            <a:off x="974725" y="4559300"/>
            <a:ext cx="5608638" cy="4322763"/>
          </a:xfrm>
        </p:spPr>
        <p:txBody>
          <a:bodyPr/>
          <a:lstStyle/>
          <a:p>
            <a:pPr>
              <a:spcBef>
                <a:spcPct val="50000"/>
              </a:spcBef>
            </a:pPr>
            <a:r>
              <a:rPr lang="en-US" smtClean="0">
                <a:latin typeface="Arial" pitchFamily="34" charset="0"/>
              </a:rPr>
              <a:t>Reference 1926.1052(c)</a:t>
            </a:r>
          </a:p>
          <a:p>
            <a:pPr>
              <a:spcBef>
                <a:spcPct val="50000"/>
              </a:spcBef>
            </a:pPr>
            <a:endParaRPr lang="en-US" smtClean="0">
              <a:latin typeface="Arial" pitchFamily="34" charset="0"/>
            </a:endParaRPr>
          </a:p>
          <a:p>
            <a:pPr>
              <a:spcBef>
                <a:spcPct val="50000"/>
              </a:spcBef>
            </a:pPr>
            <a:r>
              <a:rPr lang="en-US" smtClean="0">
                <a:latin typeface="Arial" pitchFamily="34" charset="0"/>
              </a:rPr>
              <a:t>All stairways of 4 steps or more must have a handrail.  If there is a fall hazard of 6 feet or more on an exposed side of the stairs, then a stairrail system must be provided to prevent workers from falling off the side.</a:t>
            </a:r>
          </a:p>
          <a:p>
            <a:pPr>
              <a:spcBef>
                <a:spcPct val="50000"/>
              </a:spcBef>
            </a:pPr>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227D90B-A927-4F8C-A260-8618318A84A2}" type="slidenum">
              <a:rPr lang="en-US"/>
              <a:pPr/>
              <a:t>56</a:t>
            </a:fld>
            <a:endParaRPr lang="en-US"/>
          </a:p>
        </p:txBody>
      </p:sp>
      <p:sp>
        <p:nvSpPr>
          <p:cNvPr id="144386" name="Rectangle 2"/>
          <p:cNvSpPr>
            <a:spLocks noRot="1" noChangeArrowheads="1" noTextEdit="1"/>
          </p:cNvSpPr>
          <p:nvPr>
            <p:ph type="sldImg"/>
          </p:nvPr>
        </p:nvSpPr>
        <p:spPr>
          <a:xfrm>
            <a:off x="1262063" y="720725"/>
            <a:ext cx="4795837" cy="3597275"/>
          </a:xfrm>
          <a:ln/>
        </p:spPr>
      </p:sp>
      <p:sp>
        <p:nvSpPr>
          <p:cNvPr id="144387" name="Rectangle 3"/>
          <p:cNvSpPr>
            <a:spLocks noGrp="1" noChangeArrowheads="1"/>
          </p:cNvSpPr>
          <p:nvPr>
            <p:ph type="body" idx="1"/>
          </p:nvPr>
        </p:nvSpPr>
        <p:spPr>
          <a:xfrm>
            <a:off x="974725" y="4559300"/>
            <a:ext cx="5365750" cy="4322763"/>
          </a:xfrm>
        </p:spPr>
        <p:txBody>
          <a:bodyPr/>
          <a:lstStyle/>
          <a:p>
            <a:pPr>
              <a:spcBef>
                <a:spcPct val="50000"/>
              </a:spcBef>
            </a:pPr>
            <a:r>
              <a:rPr lang="en-US" smtClean="0">
                <a:latin typeface="Arial" pitchFamily="34" charset="0"/>
              </a:rPr>
              <a:t>Reference 1926.1052(a)(3) and (a)(2)</a:t>
            </a:r>
          </a:p>
          <a:p>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96843EE-3A22-4A2A-B16F-DF1F6D070702}" type="slidenum">
              <a:rPr lang="en-US"/>
              <a:pPr/>
              <a:t>57</a:t>
            </a:fld>
            <a:endParaRPr lang="en-US"/>
          </a:p>
        </p:txBody>
      </p:sp>
      <p:sp>
        <p:nvSpPr>
          <p:cNvPr id="146434" name="Rectangle 2"/>
          <p:cNvSpPr>
            <a:spLocks noRot="1" noChangeArrowheads="1" noTextEdit="1"/>
          </p:cNvSpPr>
          <p:nvPr>
            <p:ph type="sldImg"/>
          </p:nvPr>
        </p:nvSpPr>
        <p:spPr>
          <a:xfrm>
            <a:off x="1262063" y="720725"/>
            <a:ext cx="4795837" cy="3597275"/>
          </a:xfrm>
          <a:ln/>
        </p:spPr>
      </p:sp>
      <p:sp>
        <p:nvSpPr>
          <p:cNvPr id="146435" name="Rectangle 3"/>
          <p:cNvSpPr>
            <a:spLocks noGrp="1" noChangeArrowheads="1"/>
          </p:cNvSpPr>
          <p:nvPr>
            <p:ph type="body" idx="1"/>
          </p:nvPr>
        </p:nvSpPr>
        <p:spPr>
          <a:xfrm>
            <a:off x="974725" y="4559300"/>
            <a:ext cx="5772150" cy="4322763"/>
          </a:xfrm>
        </p:spPr>
        <p:txBody>
          <a:bodyPr/>
          <a:lstStyle/>
          <a:p>
            <a:pPr>
              <a:spcBef>
                <a:spcPct val="0"/>
              </a:spcBef>
            </a:pPr>
            <a:r>
              <a:rPr lang="en-US" smtClean="0">
                <a:latin typeface="Arial" pitchFamily="34" charset="0"/>
              </a:rPr>
              <a:t>Reference 1926.1052(b)(1)</a:t>
            </a:r>
          </a:p>
          <a:p>
            <a:pPr>
              <a:spcBef>
                <a:spcPct val="0"/>
              </a:spcBef>
            </a:pPr>
            <a:endParaRPr lang="en-US" smtClean="0">
              <a:latin typeface="Arial" pitchFamily="34" charset="0"/>
            </a:endParaRPr>
          </a:p>
          <a:p>
            <a:r>
              <a:rPr lang="en-US" b="1" smtClean="0">
                <a:latin typeface="Arial" pitchFamily="34" charset="0"/>
              </a:rPr>
              <a:t>Temporary Service Stairway</a:t>
            </a:r>
            <a:r>
              <a:rPr lang="en-US" smtClean="0">
                <a:latin typeface="Arial" pitchFamily="34" charset="0"/>
              </a:rPr>
              <a:t> - </a:t>
            </a:r>
          </a:p>
          <a:p>
            <a:r>
              <a:rPr lang="en-US" smtClean="0">
                <a:latin typeface="Arial" pitchFamily="34" charset="0"/>
              </a:rPr>
              <a:t>A stairway where permanent treads and/or landings are to be filled in at a later date. The pans are are just “concrete forms” that are filled with concrete after the stairs have been set in place.</a:t>
            </a:r>
          </a:p>
          <a:p>
            <a:endParaRPr lang="en-US" smtClean="0">
              <a:latin typeface="Arial" pitchFamily="34" charset="0"/>
            </a:endParaRPr>
          </a:p>
          <a:p>
            <a:r>
              <a:rPr lang="en-US" smtClean="0">
                <a:latin typeface="Arial" pitchFamily="34" charset="0"/>
              </a:rPr>
              <a:t>Secure metal pan landings and metal pan treads in place before filling.</a:t>
            </a:r>
          </a:p>
          <a:p>
            <a:endParaRPr lang="en-US" smtClean="0">
              <a:latin typeface="Arial" pitchFamily="34" charset="0"/>
            </a:endParaRPr>
          </a:p>
          <a:p>
            <a:r>
              <a:rPr lang="en-US" smtClean="0">
                <a:latin typeface="Arial" pitchFamily="34" charset="0"/>
              </a:rPr>
              <a:t>Relpace all treads and landings when worn below the top edge of the pan.</a:t>
            </a:r>
          </a:p>
          <a:p>
            <a:endParaRPr lang="en-US" smtClean="0">
              <a:latin typeface="Arial" pitchFamily="34" charset="0"/>
            </a:endParaRPr>
          </a:p>
          <a:p>
            <a:r>
              <a:rPr lang="en-US" smtClean="0">
                <a:latin typeface="Arial" pitchFamily="34" charset="0"/>
              </a:rPr>
              <a:t>Workers may not use spiral stairways that will not be a permanent part of the structure.</a:t>
            </a:r>
          </a:p>
          <a:p>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F91554-A2FD-45B2-AA74-A0CA91B94B23}" type="slidenum">
              <a:rPr lang="en-US"/>
              <a:pPr/>
              <a:t>58</a:t>
            </a:fld>
            <a:endParaRPr lang="en-US"/>
          </a:p>
        </p:txBody>
      </p:sp>
      <p:sp>
        <p:nvSpPr>
          <p:cNvPr id="148482" name="Rectangle 2"/>
          <p:cNvSpPr>
            <a:spLocks noRot="1" noChangeArrowheads="1" noTextEdit="1"/>
          </p:cNvSpPr>
          <p:nvPr>
            <p:ph type="sldImg"/>
          </p:nvPr>
        </p:nvSpPr>
        <p:spPr>
          <a:xfrm>
            <a:off x="1262063" y="720725"/>
            <a:ext cx="4795837" cy="3597275"/>
          </a:xfrm>
          <a:ln/>
        </p:spPr>
      </p:sp>
      <p:sp>
        <p:nvSpPr>
          <p:cNvPr id="148483" name="Rectangle 3"/>
          <p:cNvSpPr>
            <a:spLocks noGrp="1" noChangeArrowheads="1"/>
          </p:cNvSpPr>
          <p:nvPr>
            <p:ph type="body" idx="1"/>
          </p:nvPr>
        </p:nvSpPr>
        <p:spPr>
          <a:xfrm>
            <a:off x="1138238" y="4543425"/>
            <a:ext cx="5364162" cy="4319588"/>
          </a:xfrm>
          <a:ln/>
        </p:spPr>
        <p:txBody>
          <a:bodyPr/>
          <a:lstStyle/>
          <a:p>
            <a:pPr>
              <a:spcBef>
                <a:spcPct val="50000"/>
              </a:spcBef>
            </a:pPr>
            <a:r>
              <a:rPr lang="en-US" smtClean="0">
                <a:latin typeface="Arial" pitchFamily="34" charset="0"/>
              </a:rPr>
              <a:t>Reference 1926.1052(a)(1) and (b)</a:t>
            </a:r>
            <a:endParaRPr lang="en-US" b="1" smtClean="0">
              <a:latin typeface="Arial" pitchFamily="34" charset="0"/>
            </a:endParaRPr>
          </a:p>
          <a:p>
            <a:endParaRPr lang="en-US" smtClean="0">
              <a:latin typeface="Arial" pitchFamily="34" charset="0"/>
            </a:endParaRPr>
          </a:p>
          <a:p>
            <a:r>
              <a:rPr lang="en-US" smtClean="0">
                <a:latin typeface="Arial" pitchFamily="34" charset="0"/>
                <a:cs typeface="Times New Roman" pitchFamily="18" charset="0"/>
              </a:rPr>
              <a:t>Stairway landings 6 feet or more above the surrounding area need to be provided with a guardrail system along the exposed perimeters of the landing</a:t>
            </a:r>
            <a:r>
              <a:rPr lang="en-US" smtClean="0">
                <a:latin typeface="Arial" pitchFamily="34" charset="0"/>
              </a:rPr>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5593712-A204-4DF4-9A37-D92BBBC481C3}" type="slidenum">
              <a:rPr lang="en-US"/>
              <a:pPr/>
              <a:t>59</a:t>
            </a:fld>
            <a:endParaRPr lang="en-US"/>
          </a:p>
        </p:txBody>
      </p:sp>
      <p:sp>
        <p:nvSpPr>
          <p:cNvPr id="150530" name="Rectangle 2"/>
          <p:cNvSpPr>
            <a:spLocks noRot="1" noChangeArrowheads="1" noTextEdit="1"/>
          </p:cNvSpPr>
          <p:nvPr>
            <p:ph type="sldImg"/>
          </p:nvPr>
        </p:nvSpPr>
        <p:spPr>
          <a:xfrm>
            <a:off x="1262063" y="720725"/>
            <a:ext cx="4795837" cy="3597275"/>
          </a:xfrm>
          <a:ln/>
        </p:spPr>
      </p:sp>
      <p:sp>
        <p:nvSpPr>
          <p:cNvPr id="150531" name="Rectangle 3"/>
          <p:cNvSpPr>
            <a:spLocks noGrp="1" noChangeArrowheads="1"/>
          </p:cNvSpPr>
          <p:nvPr>
            <p:ph type="body" idx="1"/>
          </p:nvPr>
        </p:nvSpPr>
        <p:spPr>
          <a:xfrm>
            <a:off x="974725" y="4559300"/>
            <a:ext cx="5365750" cy="4322763"/>
          </a:xfrm>
          <a:ln/>
        </p:spPr>
        <p:txBody>
          <a:bodyPr/>
          <a:lstStyle/>
          <a:p>
            <a:pPr>
              <a:spcBef>
                <a:spcPct val="50000"/>
              </a:spcBef>
            </a:pPr>
            <a:r>
              <a:rPr lang="en-US" smtClean="0">
                <a:latin typeface="Arial" pitchFamily="34" charset="0"/>
              </a:rPr>
              <a:t>Reference 1926.1052(a)(4)</a:t>
            </a:r>
          </a:p>
          <a:p>
            <a:endParaRPr lang="en-US" smtClean="0">
              <a:latin typeface="Arial" pitchFamily="34" charset="0"/>
            </a:endParaRPr>
          </a:p>
          <a:p>
            <a:pPr>
              <a:spcBef>
                <a:spcPct val="50000"/>
              </a:spcBef>
            </a:pPr>
            <a:r>
              <a:rPr lang="en-US" smtClean="0">
                <a:latin typeface="Arial" pitchFamily="34" charset="0"/>
              </a:rPr>
              <a:t>Remember that a guardrail system may also be needed on a platform with a swinging door to protect from potential falls of 6 feet or more.</a:t>
            </a:r>
          </a:p>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63B79E-ECB0-475A-8390-12B72C7C78D5}" type="slidenum">
              <a:rPr lang="en-US"/>
              <a:pPr/>
              <a:t>6</a:t>
            </a:fld>
            <a:endParaRPr lang="en-US"/>
          </a:p>
        </p:txBody>
      </p:sp>
      <p:sp>
        <p:nvSpPr>
          <p:cNvPr id="91138" name="Rectangle 2"/>
          <p:cNvSpPr>
            <a:spLocks noRot="1" noChangeArrowheads="1" noTextEdit="1"/>
          </p:cNvSpPr>
          <p:nvPr>
            <p:ph type="sldImg"/>
          </p:nvPr>
        </p:nvSpPr>
        <p:spPr>
          <a:xfrm>
            <a:off x="1258888" y="719138"/>
            <a:ext cx="4800600" cy="3600450"/>
          </a:xfrm>
          <a:ln/>
        </p:spPr>
      </p:sp>
      <p:sp>
        <p:nvSpPr>
          <p:cNvPr id="91139" name="Rectangle 3"/>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 Subpart M App C</a:t>
            </a:r>
          </a:p>
          <a:p>
            <a:endParaRPr lang="en-US" sz="1000" smtClean="0">
              <a:latin typeface="Arial" pitchFamily="34" charset="0"/>
            </a:endParaRPr>
          </a:p>
          <a:p>
            <a:r>
              <a:rPr lang="en-US" sz="1000" smtClean="0">
                <a:latin typeface="Arial" pitchFamily="34" charset="0"/>
              </a:rPr>
              <a:t>An employer may use a variety of fall protection systems to protect employees.  These systems must meet OSHA requirements</a:t>
            </a:r>
            <a:r>
              <a:rPr lang="en-US" sz="1000" b="1" smtClean="0">
                <a:latin typeface="Arial" pitchFamily="34" charset="0"/>
              </a:rPr>
              <a:t>. </a:t>
            </a:r>
            <a:r>
              <a:rPr lang="en-US" sz="1000" smtClean="0">
                <a:latin typeface="Arial" pitchFamily="34" charset="0"/>
              </a:rPr>
              <a:t> The  competent person must make frequent and regular inspections, as required, to determine if these systems meet OSHA requirements before employees rely on these systems.  More detail may be found in 29 CFR 1926.502.</a:t>
            </a:r>
          </a:p>
          <a:p>
            <a:endParaRPr lang="en-US" sz="1000" smtClean="0">
              <a:latin typeface="Arial" pitchFamily="34" charset="0"/>
            </a:endParaRPr>
          </a:p>
          <a:p>
            <a:r>
              <a:rPr lang="en-US" sz="1000" smtClean="0">
                <a:latin typeface="Arial" pitchFamily="34" charset="0"/>
              </a:rPr>
              <a:t>Employers engaged in leading edge work, precast concrete erection work, or residential construction work who can demonstrate that it is infeasible or it creates a greater hazard to use conventional fall protection equipment may develop a </a:t>
            </a:r>
            <a:r>
              <a:rPr lang="en-US" sz="1000" b="1" smtClean="0">
                <a:latin typeface="Arial" pitchFamily="34" charset="0"/>
              </a:rPr>
              <a:t>fall protection plan</a:t>
            </a:r>
            <a:r>
              <a:rPr lang="en-US" sz="1000" smtClean="0">
                <a:latin typeface="Arial" pitchFamily="34" charset="0"/>
              </a:rPr>
              <a:t> that provides other measures to be taken to reduce or eliminate fall hazards for workers.  Fall protection plans must conform to OSHA provisions and be prepared by a qualified person.  Although a fall protection is required, it does not have to written, nor does it have to be site specific.  Fall protection plans must identify locations where conventional fall protection methods cannot be used and set up controlled access zones and any necessary safety monitoring systems. </a:t>
            </a:r>
          </a:p>
          <a:p>
            <a:endParaRPr lang="en-US" sz="1000" smtClean="0">
              <a:latin typeface="Arial" pitchFamily="34" charset="0"/>
            </a:endParaRPr>
          </a:p>
          <a:p>
            <a:r>
              <a:rPr lang="en-US" sz="1000" smtClean="0">
                <a:latin typeface="Arial" pitchFamily="34" charset="0"/>
              </a:rPr>
              <a:t>See STD 3-0.1A </a:t>
            </a:r>
          </a:p>
          <a:p>
            <a:endParaRPr lang="en-US" sz="100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FE142B-D5ED-4892-8CB3-55D34C5F4E5F}" type="slidenum">
              <a:rPr lang="en-US"/>
              <a:pPr/>
              <a:t>60</a:t>
            </a:fld>
            <a:endParaRPr lang="en-US"/>
          </a:p>
        </p:txBody>
      </p:sp>
      <p:sp>
        <p:nvSpPr>
          <p:cNvPr id="152578" name="Rectangle 2"/>
          <p:cNvSpPr>
            <a:spLocks noRot="1" noChangeArrowheads="1" noTextEdit="1"/>
          </p:cNvSpPr>
          <p:nvPr>
            <p:ph type="sldImg"/>
          </p:nvPr>
        </p:nvSpPr>
        <p:spPr>
          <a:xfrm>
            <a:off x="1262063" y="720725"/>
            <a:ext cx="4795837" cy="3597275"/>
          </a:xfrm>
          <a:ln/>
        </p:spPr>
      </p:sp>
      <p:sp>
        <p:nvSpPr>
          <p:cNvPr id="152579" name="Rectangle 3"/>
          <p:cNvSpPr>
            <a:spLocks noGrp="1" noChangeArrowheads="1"/>
          </p:cNvSpPr>
          <p:nvPr>
            <p:ph type="body" idx="1"/>
          </p:nvPr>
        </p:nvSpPr>
        <p:spPr>
          <a:xfrm>
            <a:off x="974725" y="4559300"/>
            <a:ext cx="5365750" cy="4322763"/>
          </a:xfrm>
        </p:spPr>
        <p:txBody>
          <a:bodyPr/>
          <a:lstStyle/>
          <a:p>
            <a:pPr>
              <a:spcBef>
                <a:spcPct val="50000"/>
              </a:spcBef>
            </a:pPr>
            <a:r>
              <a:rPr lang="en-US" smtClean="0">
                <a:latin typeface="Arial" pitchFamily="34" charset="0"/>
              </a:rPr>
              <a:t>Reference 1926.1052(a)(7) and (a)(6)</a:t>
            </a:r>
          </a:p>
          <a:p>
            <a:endParaRPr lang="en-US" smtClean="0">
              <a:latin typeface="Arial" pitchFamily="34" charset="0"/>
            </a:endParaRPr>
          </a:p>
          <a:p>
            <a:pPr>
              <a:spcBef>
                <a:spcPct val="50000"/>
              </a:spcBef>
            </a:pPr>
            <a:r>
              <a:rPr lang="en-US" smtClean="0">
                <a:latin typeface="Arial" pitchFamily="34" charset="0"/>
              </a:rPr>
              <a:t>In addition to the components of a stair system, it is important to address other potentially dangerous conditions such as slippery stairs, rails or landings due to weather conditions or the composition of the stair material (e.g. smooth, metal surfaces).</a:t>
            </a:r>
          </a:p>
          <a:p>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30517A8-0E19-4B57-BEF4-8DF44E792A32}" type="slidenum">
              <a:rPr lang="en-US"/>
              <a:pPr/>
              <a:t>61</a:t>
            </a:fld>
            <a:endParaRPr lang="en-US"/>
          </a:p>
        </p:txBody>
      </p:sp>
      <p:sp>
        <p:nvSpPr>
          <p:cNvPr id="154626" name="Rectangle 2"/>
          <p:cNvSpPr>
            <a:spLocks noRot="1" noChangeArrowheads="1" noTextEdit="1"/>
          </p:cNvSpPr>
          <p:nvPr>
            <p:ph type="sldImg"/>
          </p:nvPr>
        </p:nvSpPr>
        <p:spPr>
          <a:xfrm>
            <a:off x="1262063" y="720725"/>
            <a:ext cx="4795837" cy="3597275"/>
          </a:xfrm>
          <a:ln/>
        </p:spPr>
      </p:sp>
      <p:sp>
        <p:nvSpPr>
          <p:cNvPr id="154627" name="Rectangle 3"/>
          <p:cNvSpPr>
            <a:spLocks noGrp="1" noChangeArrowheads="1"/>
          </p:cNvSpPr>
          <p:nvPr>
            <p:ph type="body" idx="1"/>
          </p:nvPr>
        </p:nvSpPr>
        <p:spPr>
          <a:xfrm>
            <a:off x="974725" y="4559300"/>
            <a:ext cx="5365750" cy="4322763"/>
          </a:xfrm>
        </p:spPr>
        <p:txBody>
          <a:bodyPr/>
          <a:lstStyle/>
          <a:p>
            <a:pPr>
              <a:spcBef>
                <a:spcPct val="50000"/>
              </a:spcBef>
            </a:pPr>
            <a:r>
              <a:rPr lang="en-US" smtClean="0">
                <a:latin typeface="Arial" pitchFamily="34" charset="0"/>
              </a:rPr>
              <a:t>Reference 1926.1052(c)</a:t>
            </a:r>
            <a:endParaRPr lang="en-US" b="1" smtClean="0">
              <a:latin typeface="Arial" pitchFamily="34" charset="0"/>
            </a:endParaRPr>
          </a:p>
          <a:p>
            <a:endParaRPr lang="en-US" b="1" smtClean="0">
              <a:latin typeface="Arial" pitchFamily="34" charset="0"/>
            </a:endParaRPr>
          </a:p>
          <a:p>
            <a:r>
              <a:rPr lang="en-US" smtClean="0">
                <a:latin typeface="Arial" pitchFamily="34" charset="0"/>
                <a:cs typeface="Times New Roman" pitchFamily="18" charset="0"/>
              </a:rPr>
              <a:t>Handrails must provide an adequate handhold for employees to grasp to prevent falls.  Temporary handrails must have a minimum clearance of 3” between the handrail and walls, stairrail system and other objects.  OSHA has specific height requirements for handrails.  Check the standard to ensure these are met during installation of handrails, stairrails and guardrails</a:t>
            </a:r>
            <a:r>
              <a:rPr lang="en-US" smtClean="0">
                <a:latin typeface="Arial" pitchFamily="34" charset="0"/>
              </a:rPr>
              <a:t>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48A2BFD-71BF-48E1-8C09-F7B9CCA75474}" type="slidenum">
              <a:rPr lang="en-US"/>
              <a:pPr/>
              <a:t>62</a:t>
            </a:fld>
            <a:endParaRPr lang="en-US"/>
          </a:p>
        </p:txBody>
      </p:sp>
      <p:sp>
        <p:nvSpPr>
          <p:cNvPr id="156674" name="Rectangle 2"/>
          <p:cNvSpPr>
            <a:spLocks noRot="1" noChangeArrowheads="1" noTextEdit="1"/>
          </p:cNvSpPr>
          <p:nvPr>
            <p:ph type="sldImg"/>
          </p:nvPr>
        </p:nvSpPr>
        <p:spPr>
          <a:xfrm>
            <a:off x="1262063" y="720725"/>
            <a:ext cx="4795837" cy="3597275"/>
          </a:xfrm>
          <a:ln/>
        </p:spPr>
      </p:sp>
      <p:sp>
        <p:nvSpPr>
          <p:cNvPr id="156675" name="Rectangle 3"/>
          <p:cNvSpPr>
            <a:spLocks noGrp="1" noChangeArrowheads="1"/>
          </p:cNvSpPr>
          <p:nvPr>
            <p:ph type="body" idx="1"/>
          </p:nvPr>
        </p:nvSpPr>
        <p:spPr>
          <a:xfrm>
            <a:off x="974725" y="4559300"/>
            <a:ext cx="5365750" cy="4322763"/>
          </a:xfrm>
        </p:spPr>
        <p:txBody>
          <a:bodyPr/>
          <a:lstStyle/>
          <a:p>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BF5096A-0F29-4A8C-BA0E-8196F9C1046C}" type="slidenum">
              <a:rPr lang="en-US"/>
              <a:pPr/>
              <a:t>63</a:t>
            </a:fld>
            <a:endParaRPr lang="en-US"/>
          </a:p>
        </p:txBody>
      </p:sp>
      <p:sp>
        <p:nvSpPr>
          <p:cNvPr id="158722" name="Rectangle 2"/>
          <p:cNvSpPr>
            <a:spLocks noRot="1" noChangeArrowheads="1" noTextEdit="1"/>
          </p:cNvSpPr>
          <p:nvPr>
            <p:ph type="sldImg"/>
          </p:nvPr>
        </p:nvSpPr>
        <p:spPr>
          <a:xfrm>
            <a:off x="1262063" y="720725"/>
            <a:ext cx="4795837" cy="3597275"/>
          </a:xfrm>
          <a:ln/>
        </p:spPr>
      </p:sp>
      <p:sp>
        <p:nvSpPr>
          <p:cNvPr id="158723"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1926.1053(a) and (b)</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711D77-CD0D-42A1-BAC5-8437419386F6}" type="slidenum">
              <a:rPr lang="en-US"/>
              <a:pPr/>
              <a:t>64</a:t>
            </a:fld>
            <a:endParaRPr lang="en-US"/>
          </a:p>
        </p:txBody>
      </p:sp>
      <p:sp>
        <p:nvSpPr>
          <p:cNvPr id="160770" name="Rectangle 2"/>
          <p:cNvSpPr>
            <a:spLocks noRot="1" noChangeArrowheads="1" noTextEdit="1"/>
          </p:cNvSpPr>
          <p:nvPr>
            <p:ph type="sldImg"/>
          </p:nvPr>
        </p:nvSpPr>
        <p:spPr>
          <a:xfrm>
            <a:off x="1262063" y="720725"/>
            <a:ext cx="4795837" cy="3597275"/>
          </a:xfrm>
          <a:ln/>
        </p:spPr>
      </p:sp>
      <p:sp>
        <p:nvSpPr>
          <p:cNvPr id="160771" name="Rectangle 3"/>
          <p:cNvSpPr>
            <a:spLocks noGrp="1" noChangeArrowheads="1"/>
          </p:cNvSpPr>
          <p:nvPr>
            <p:ph type="body" idx="1"/>
          </p:nvPr>
        </p:nvSpPr>
        <p:spPr>
          <a:xfrm>
            <a:off x="974725" y="4559300"/>
            <a:ext cx="5365750" cy="4322763"/>
          </a:xfrm>
          <a:ln/>
        </p:spPr>
        <p:txBody>
          <a:bodyPr/>
          <a:lstStyle/>
          <a:p>
            <a:r>
              <a:rPr lang="en-US" smtClean="0">
                <a:latin typeface="Arial" pitchFamily="34" charset="0"/>
              </a:rPr>
              <a:t>Reference 1926.1053(a) and (b)</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11FE483-EA7A-4A67-BF7E-BE82D3BE5BF9}" type="slidenum">
              <a:rPr lang="en-US"/>
              <a:pPr/>
              <a:t>65</a:t>
            </a:fld>
            <a:endParaRPr lang="en-US"/>
          </a:p>
        </p:txBody>
      </p:sp>
      <p:sp>
        <p:nvSpPr>
          <p:cNvPr id="162818" name="Rectangle 2"/>
          <p:cNvSpPr>
            <a:spLocks noRot="1" noChangeArrowheads="1" noTextEdit="1"/>
          </p:cNvSpPr>
          <p:nvPr>
            <p:ph type="sldImg"/>
          </p:nvPr>
        </p:nvSpPr>
        <p:spPr>
          <a:xfrm>
            <a:off x="1262063" y="720725"/>
            <a:ext cx="4795837" cy="3597275"/>
          </a:xfrm>
          <a:ln/>
        </p:spPr>
      </p:sp>
      <p:sp>
        <p:nvSpPr>
          <p:cNvPr id="162819"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1926.1053(b)(8), (b)(6), (b)(7), and (b)(1)</a:t>
            </a:r>
          </a:p>
          <a:p>
            <a:endParaRPr lang="en-US" smtClean="0">
              <a:latin typeface="Arial" pitchFamily="34" charset="0"/>
            </a:endParaRPr>
          </a:p>
          <a:p>
            <a:r>
              <a:rPr lang="en-US" smtClean="0">
                <a:latin typeface="Arial" pitchFamily="34" charset="0"/>
              </a:rPr>
              <a:t>Ladders placed in areas such as passage-ways, doorways, or driveways, or where they can be displaced by workplace activities or traffic must be secured to prevent accidental movement, or a barricade must be used to keep traffic or activities away from the ladder.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6BC2608-789E-4D61-BD3E-D0880ADE1687}" type="slidenum">
              <a:rPr lang="en-US"/>
              <a:pPr/>
              <a:t>66</a:t>
            </a:fld>
            <a:endParaRPr lang="en-US"/>
          </a:p>
        </p:txBody>
      </p:sp>
      <p:sp>
        <p:nvSpPr>
          <p:cNvPr id="164866" name="Rectangle 2"/>
          <p:cNvSpPr>
            <a:spLocks noRot="1" noChangeArrowheads="1" noTextEdit="1"/>
          </p:cNvSpPr>
          <p:nvPr>
            <p:ph type="sldImg"/>
          </p:nvPr>
        </p:nvSpPr>
        <p:spPr>
          <a:xfrm>
            <a:off x="1262063" y="720725"/>
            <a:ext cx="4795837" cy="3597275"/>
          </a:xfrm>
          <a:ln/>
        </p:spPr>
      </p:sp>
      <p:sp>
        <p:nvSpPr>
          <p:cNvPr id="164867"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1926.1053(b)(15), (b)(6)(ii) and 1926.1053(a)(4)(ii)</a:t>
            </a:r>
          </a:p>
          <a:p>
            <a:endParaRPr lang="en-US" smtClean="0">
              <a:latin typeface="Arial" pitchFamily="34" charset="0"/>
            </a:endParaRPr>
          </a:p>
          <a:p>
            <a:r>
              <a:rPr lang="en-US" smtClean="0">
                <a:latin typeface="Arial" pitchFamily="34" charset="0"/>
              </a:rPr>
              <a:t>See the OSHA web site at:</a:t>
            </a:r>
          </a:p>
          <a:p>
            <a:r>
              <a:rPr lang="en-US" smtClean="0">
                <a:latin typeface="Arial" pitchFamily="34" charset="0"/>
              </a:rPr>
              <a:t>www.osha.gov/SLTC/construction_ecat/falls/4ladders.html</a:t>
            </a:r>
          </a:p>
          <a:p>
            <a:endParaRPr lang="en-US" smtClean="0">
              <a:latin typeface="Arial" pitchFamily="34" charset="0"/>
            </a:endParaRPr>
          </a:p>
          <a:p>
            <a:r>
              <a:rPr lang="en-US" b="1" smtClean="0">
                <a:latin typeface="Arial" pitchFamily="34" charset="0"/>
              </a:rPr>
              <a:t>Portable Ladder:  </a:t>
            </a:r>
            <a:r>
              <a:rPr lang="en-US" smtClean="0">
                <a:latin typeface="Arial" pitchFamily="34" charset="0"/>
              </a:rPr>
              <a:t>a ladder that can be readily moved or carried. </a:t>
            </a:r>
          </a:p>
          <a:p>
            <a:endParaRPr lang="en-US" smtClean="0">
              <a:latin typeface="Arial" pitchFamily="34" charset="0"/>
            </a:endParaRPr>
          </a:p>
          <a:p>
            <a:r>
              <a:rPr lang="en-US" smtClean="0">
                <a:latin typeface="Arial" pitchFamily="34" charset="0"/>
              </a:rPr>
              <a:t>Ladder rungs, cleats, and steps must be parallel, level and uniformly spaced.  </a:t>
            </a:r>
          </a:p>
          <a:p>
            <a:endParaRPr lang="en-US" smtClean="0">
              <a:latin typeface="Arial" pitchFamily="34" charset="0"/>
            </a:endParaRPr>
          </a:p>
          <a:p>
            <a:r>
              <a:rPr lang="en-US" smtClean="0">
                <a:latin typeface="Arial" pitchFamily="34" charset="0"/>
              </a:rPr>
              <a:t>The rungs and steps of </a:t>
            </a:r>
            <a:r>
              <a:rPr lang="en-US" b="1" smtClean="0">
                <a:latin typeface="Arial" pitchFamily="34" charset="0"/>
              </a:rPr>
              <a:t>portable metal ladders</a:t>
            </a:r>
            <a:r>
              <a:rPr lang="en-US" smtClean="0">
                <a:latin typeface="Arial" pitchFamily="34" charset="0"/>
              </a:rPr>
              <a:t> must be corrugated, knurled, dimpled, coated with skid-resistant material or treated to minimize slipping.</a:t>
            </a:r>
          </a:p>
          <a:p>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11F5B2-0496-492A-B123-B06592FE2FBC}" type="slidenum">
              <a:rPr lang="en-US"/>
              <a:pPr/>
              <a:t>67</a:t>
            </a:fld>
            <a:endParaRPr lang="en-US"/>
          </a:p>
        </p:txBody>
      </p:sp>
      <p:sp>
        <p:nvSpPr>
          <p:cNvPr id="166914" name="Rectangle 2"/>
          <p:cNvSpPr>
            <a:spLocks noRot="1" noChangeArrowheads="1" noTextEdit="1"/>
          </p:cNvSpPr>
          <p:nvPr>
            <p:ph type="sldImg"/>
          </p:nvPr>
        </p:nvSpPr>
        <p:spPr>
          <a:xfrm>
            <a:off x="1262063" y="720725"/>
            <a:ext cx="4795837" cy="3597275"/>
          </a:xfrm>
          <a:ln/>
        </p:spPr>
      </p:sp>
      <p:sp>
        <p:nvSpPr>
          <p:cNvPr id="166915"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1926.1051(a)(2)</a:t>
            </a:r>
          </a:p>
          <a:p>
            <a:endParaRPr lang="en-US" smtClean="0">
              <a:latin typeface="Arial" pitchFamily="34" charset="0"/>
            </a:endParaRPr>
          </a:p>
          <a:p>
            <a:r>
              <a:rPr lang="en-US" b="1" smtClean="0">
                <a:latin typeface="Arial" pitchFamily="34" charset="0"/>
              </a:rPr>
              <a:t>Double-cleat Ladder</a:t>
            </a:r>
            <a:r>
              <a:rPr lang="en-US" smtClean="0">
                <a:latin typeface="Arial" pitchFamily="34" charset="0"/>
              </a:rPr>
              <a:t> -</a:t>
            </a:r>
          </a:p>
          <a:p>
            <a:r>
              <a:rPr lang="en-US" smtClean="0">
                <a:latin typeface="Arial" pitchFamily="34" charset="0"/>
              </a:rPr>
              <a:t>A ladder with a center rail to allow simultaneous two-way traffic for employees ascending or descending. </a:t>
            </a:r>
          </a:p>
          <a:p>
            <a:endParaRPr lang="en-US" smtClean="0">
              <a:latin typeface="Arial" pitchFamily="34" charset="0"/>
            </a:endParaRPr>
          </a:p>
          <a:p>
            <a:r>
              <a:rPr lang="en-US" smtClean="0">
                <a:latin typeface="Arial" pitchFamily="34" charset="0"/>
              </a:rPr>
              <a:t>When there is only one point of access between levels, it must be kept clear to permit free passage by workers.  If free passage becomes restricted, a second point of access must be provided and used.</a:t>
            </a:r>
          </a:p>
          <a:p>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0209424-679F-462C-AB34-44A796E5EF21}" type="slidenum">
              <a:rPr lang="en-US"/>
              <a:pPr/>
              <a:t>68</a:t>
            </a:fld>
            <a:endParaRPr lang="en-US"/>
          </a:p>
        </p:txBody>
      </p:sp>
      <p:sp>
        <p:nvSpPr>
          <p:cNvPr id="168962" name="Rectangle 2"/>
          <p:cNvSpPr>
            <a:spLocks noRot="1" noChangeArrowheads="1" noTextEdit="1"/>
          </p:cNvSpPr>
          <p:nvPr>
            <p:ph type="sldImg"/>
          </p:nvPr>
        </p:nvSpPr>
        <p:spPr>
          <a:xfrm>
            <a:off x="1262063" y="720725"/>
            <a:ext cx="4795837" cy="3597275"/>
          </a:xfrm>
          <a:ln/>
        </p:spPr>
      </p:sp>
      <p:sp>
        <p:nvSpPr>
          <p:cNvPr id="168963"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1926.1053(a)(12)</a:t>
            </a:r>
          </a:p>
          <a:p>
            <a:pPr>
              <a:lnSpc>
                <a:spcPct val="110000"/>
              </a:lnSpc>
              <a:spcBef>
                <a:spcPct val="0"/>
              </a:spcBef>
            </a:pPr>
            <a:endParaRPr lang="en-US" smtClean="0">
              <a:latin typeface="Arial" pitchFamily="34" charset="0"/>
            </a:endParaRPr>
          </a:p>
          <a:p>
            <a:pPr>
              <a:lnSpc>
                <a:spcPct val="110000"/>
              </a:lnSpc>
              <a:spcBef>
                <a:spcPct val="0"/>
              </a:spcBef>
            </a:pPr>
            <a:r>
              <a:rPr lang="en-US" smtClean="0">
                <a:latin typeface="Arial" pitchFamily="34" charset="0"/>
              </a:rPr>
              <a:t>Wood ladders must not be coated with any opaque covering, except identification or warning labels on one face only of a side rail.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16CAACB-E64A-4AF9-A0DC-08B404CD03B0}" type="slidenum">
              <a:rPr lang="en-US"/>
              <a:pPr/>
              <a:t>69</a:t>
            </a:fld>
            <a:endParaRPr lang="en-US"/>
          </a:p>
        </p:txBody>
      </p:sp>
      <p:sp>
        <p:nvSpPr>
          <p:cNvPr id="171010" name="Rectangle 2"/>
          <p:cNvSpPr>
            <a:spLocks noRot="1" noChangeArrowheads="1" noTextEdit="1"/>
          </p:cNvSpPr>
          <p:nvPr>
            <p:ph type="sldImg"/>
          </p:nvPr>
        </p:nvSpPr>
        <p:spPr>
          <a:xfrm>
            <a:off x="1262063" y="720725"/>
            <a:ext cx="4795837" cy="3597275"/>
          </a:xfrm>
          <a:ln/>
        </p:spPr>
      </p:sp>
      <p:sp>
        <p:nvSpPr>
          <p:cNvPr id="171011" name="Rectangle 3"/>
          <p:cNvSpPr>
            <a:spLocks noGrp="1" noChangeArrowheads="1"/>
          </p:cNvSpPr>
          <p:nvPr>
            <p:ph type="body" idx="1"/>
          </p:nvPr>
        </p:nvSpPr>
        <p:spPr>
          <a:xfrm>
            <a:off x="974725" y="4559300"/>
            <a:ext cx="5365750" cy="4322763"/>
          </a:xfrm>
        </p:spPr>
        <p:txBody>
          <a:bodyPr/>
          <a:lstStyle/>
          <a:p>
            <a:pPr>
              <a:lnSpc>
                <a:spcPct val="90000"/>
              </a:lnSpc>
              <a:spcBef>
                <a:spcPct val="20000"/>
              </a:spcBef>
            </a:pPr>
            <a:r>
              <a:rPr lang="en-US" smtClean="0">
                <a:latin typeface="Arial" pitchFamily="34" charset="0"/>
              </a:rPr>
              <a:t>Reference 1926.1053(b)(5)</a:t>
            </a:r>
          </a:p>
          <a:p>
            <a:pPr>
              <a:lnSpc>
                <a:spcPct val="90000"/>
              </a:lnSpc>
              <a:spcBef>
                <a:spcPct val="20000"/>
              </a:spcBef>
            </a:pPr>
            <a:endParaRPr lang="en-US" smtClean="0">
              <a:latin typeface="Arial" pitchFamily="34" charset="0"/>
            </a:endParaRPr>
          </a:p>
          <a:p>
            <a:pPr>
              <a:lnSpc>
                <a:spcPct val="90000"/>
              </a:lnSpc>
              <a:spcBef>
                <a:spcPct val="20000"/>
              </a:spcBef>
            </a:pPr>
            <a:r>
              <a:rPr lang="en-US" b="1" smtClean="0">
                <a:latin typeface="Arial" pitchFamily="34" charset="0"/>
              </a:rPr>
              <a:t>Working length of ladder</a:t>
            </a:r>
            <a:r>
              <a:rPr lang="en-US" smtClean="0">
                <a:latin typeface="Arial" pitchFamily="34" charset="0"/>
              </a:rPr>
              <a:t> </a:t>
            </a:r>
          </a:p>
          <a:p>
            <a:pPr>
              <a:lnSpc>
                <a:spcPct val="90000"/>
              </a:lnSpc>
              <a:spcBef>
                <a:spcPct val="20000"/>
              </a:spcBef>
            </a:pPr>
            <a:r>
              <a:rPr lang="en-US" smtClean="0">
                <a:latin typeface="Arial" pitchFamily="34" charset="0"/>
              </a:rPr>
              <a:t>– Distance along the ladder between the foot and top support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E36E63-1990-4368-AC08-1AADAE3A7C07}" type="slidenum">
              <a:rPr lang="en-US"/>
              <a:pPr/>
              <a:t>7</a:t>
            </a:fld>
            <a:endParaRPr lang="en-US"/>
          </a:p>
        </p:txBody>
      </p:sp>
      <p:sp>
        <p:nvSpPr>
          <p:cNvPr id="93186" name="Rectangle 1026"/>
          <p:cNvSpPr>
            <a:spLocks noRot="1" noChangeArrowheads="1" noTextEdit="1"/>
          </p:cNvSpPr>
          <p:nvPr>
            <p:ph type="sldImg"/>
          </p:nvPr>
        </p:nvSpPr>
        <p:spPr>
          <a:xfrm>
            <a:off x="1258888" y="719138"/>
            <a:ext cx="4800600" cy="3600450"/>
          </a:xfrm>
          <a:ln/>
        </p:spPr>
      </p:sp>
      <p:sp>
        <p:nvSpPr>
          <p:cNvPr id="93187" name="Rectangle 1027"/>
          <p:cNvSpPr>
            <a:spLocks noGrp="1" noChangeArrowheads="1"/>
          </p:cNvSpPr>
          <p:nvPr>
            <p:ph type="body" idx="1"/>
          </p:nvPr>
        </p:nvSpPr>
        <p:spPr>
          <a:xfrm>
            <a:off x="1057275" y="4481513"/>
            <a:ext cx="5851525" cy="4478337"/>
          </a:xfrm>
        </p:spPr>
        <p:txBody>
          <a:bodyPr/>
          <a:lstStyle/>
          <a:p>
            <a:r>
              <a:rPr lang="en-US" sz="1000" smtClean="0">
                <a:latin typeface="Arial" pitchFamily="34" charset="0"/>
              </a:rPr>
              <a:t>Reference 1926.502(d)</a:t>
            </a:r>
          </a:p>
          <a:p>
            <a:endParaRPr lang="en-US" sz="1000" smtClean="0">
              <a:latin typeface="Arial" pitchFamily="34" charset="0"/>
            </a:endParaRPr>
          </a:p>
          <a:p>
            <a:r>
              <a:rPr lang="en-US" sz="1000" b="1" smtClean="0">
                <a:latin typeface="Arial" pitchFamily="34" charset="0"/>
              </a:rPr>
              <a:t>What will my personal fall arrest system do to protect me?</a:t>
            </a:r>
            <a:r>
              <a:rPr lang="en-US" sz="1000" smtClean="0">
                <a:latin typeface="Arial" pitchFamily="34" charset="0"/>
              </a:rPr>
              <a:t>  </a:t>
            </a:r>
          </a:p>
          <a:p>
            <a:r>
              <a:rPr lang="en-US" sz="1000" smtClean="0">
                <a:latin typeface="Arial" pitchFamily="34" charset="0"/>
              </a:rPr>
              <a:t>A personal fall arrest system places the employee into a body harness that is fastened to a secure anchorage so that he/she cannot fall.  Body belts are not acceptable as personal fall arrest systems.  A few key requirements:</a:t>
            </a:r>
          </a:p>
          <a:p>
            <a:pPr>
              <a:buFontTx/>
              <a:buChar char="•"/>
            </a:pPr>
            <a:r>
              <a:rPr lang="en-US" sz="1000" smtClean="0">
                <a:latin typeface="Arial" pitchFamily="34" charset="0"/>
              </a:rPr>
              <a:t>     There should be no free fall more than 6 feet.  </a:t>
            </a:r>
          </a:p>
          <a:p>
            <a:pPr>
              <a:buFontTx/>
              <a:buChar char="•"/>
            </a:pPr>
            <a:r>
              <a:rPr lang="en-US" sz="1000" smtClean="0">
                <a:latin typeface="Arial" pitchFamily="34" charset="0"/>
              </a:rPr>
              <a:t>     There should be prompt rescue after a fall.</a:t>
            </a:r>
          </a:p>
          <a:p>
            <a:pPr>
              <a:buFontTx/>
              <a:buChar char="•"/>
            </a:pPr>
            <a:r>
              <a:rPr lang="en-US" sz="1000" smtClean="0">
                <a:latin typeface="Arial" pitchFamily="34" charset="0"/>
              </a:rPr>
              <a:t>     PFAS’s must be inspected prior to each use.</a:t>
            </a:r>
          </a:p>
          <a:p>
            <a:pPr>
              <a:buFontTx/>
              <a:buChar char="•"/>
            </a:pPr>
            <a:r>
              <a:rPr lang="en-US" sz="1000" smtClean="0">
                <a:latin typeface="Arial" pitchFamily="34" charset="0"/>
              </a:rPr>
              <a:t>     PFAS’s must not be used until they have been inspected by a competent person.</a:t>
            </a:r>
          </a:p>
          <a:p>
            <a:pPr lvl="2"/>
            <a:endParaRPr lang="en-US" sz="1000"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1BBA037-355A-43EE-8C65-022C0564592C}" type="slidenum">
              <a:rPr lang="en-US"/>
              <a:pPr/>
              <a:t>70</a:t>
            </a:fld>
            <a:endParaRPr lang="en-US"/>
          </a:p>
        </p:txBody>
      </p:sp>
      <p:sp>
        <p:nvSpPr>
          <p:cNvPr id="173058" name="Rectangle 2"/>
          <p:cNvSpPr>
            <a:spLocks noRot="1" noChangeArrowheads="1" noTextEdit="1"/>
          </p:cNvSpPr>
          <p:nvPr>
            <p:ph type="sldImg"/>
          </p:nvPr>
        </p:nvSpPr>
        <p:spPr>
          <a:xfrm>
            <a:off x="1262063" y="720725"/>
            <a:ext cx="4795837" cy="3597275"/>
          </a:xfrm>
          <a:ln/>
        </p:spPr>
      </p:sp>
      <p:sp>
        <p:nvSpPr>
          <p:cNvPr id="173059"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1926.1053(b)(1)</a:t>
            </a:r>
          </a:p>
          <a:p>
            <a:endParaRPr lang="en-US" smtClean="0">
              <a:latin typeface="Arial" pitchFamily="34" charset="0"/>
            </a:endParaRPr>
          </a:p>
          <a:p>
            <a:r>
              <a:rPr lang="en-US" smtClean="0">
                <a:latin typeface="Arial" pitchFamily="34" charset="0"/>
              </a:rPr>
              <a:t>When portable ladders are used for access to an upper landing surface, the side rails must extend at least 3 feet above the upper landing surface. When such an extension is not possible, the ladder must be secured, and a grasping device such as a grab rail must be provided to assist workers in mounting and dismounting the ladder.  A ladder extension must not deflect under a load that would cause the ladder to slip off its support. </a:t>
            </a:r>
          </a:p>
          <a:p>
            <a:endParaRPr 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805CD70-A350-4F78-AAC8-E364B0912939}" type="slidenum">
              <a:rPr lang="en-US"/>
              <a:pPr/>
              <a:t>71</a:t>
            </a:fld>
            <a:endParaRPr lang="en-US"/>
          </a:p>
        </p:txBody>
      </p:sp>
      <p:sp>
        <p:nvSpPr>
          <p:cNvPr id="175106" name="Rectangle 2"/>
          <p:cNvSpPr>
            <a:spLocks noRot="1" noChangeArrowheads="1" noTextEdit="1"/>
          </p:cNvSpPr>
          <p:nvPr>
            <p:ph type="sldImg"/>
          </p:nvPr>
        </p:nvSpPr>
        <p:spPr>
          <a:xfrm>
            <a:off x="1262063" y="720725"/>
            <a:ext cx="4795837" cy="3597275"/>
          </a:xfrm>
          <a:ln/>
        </p:spPr>
      </p:sp>
      <p:sp>
        <p:nvSpPr>
          <p:cNvPr id="175107"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1926.1053(b)(12)</a:t>
            </a:r>
          </a:p>
          <a:p>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92A0DE-5F5F-44A9-9F1A-F3B8432BB74B}" type="slidenum">
              <a:rPr lang="en-US"/>
              <a:pPr/>
              <a:t>72</a:t>
            </a:fld>
            <a:endParaRPr lang="en-US"/>
          </a:p>
        </p:txBody>
      </p:sp>
      <p:sp>
        <p:nvSpPr>
          <p:cNvPr id="177154" name="Rectangle 2"/>
          <p:cNvSpPr>
            <a:spLocks noRot="1" noChangeArrowheads="1" noTextEdit="1"/>
          </p:cNvSpPr>
          <p:nvPr>
            <p:ph type="sldImg"/>
          </p:nvPr>
        </p:nvSpPr>
        <p:spPr>
          <a:xfrm>
            <a:off x="1262063" y="720725"/>
            <a:ext cx="4795837" cy="3597275"/>
          </a:xfrm>
          <a:ln/>
        </p:spPr>
      </p:sp>
      <p:sp>
        <p:nvSpPr>
          <p:cNvPr id="177155"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1926.1053(b)(13)</a:t>
            </a:r>
          </a:p>
          <a:p>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CEA74FB-04FE-4721-A999-E6DEFF90825C}" type="slidenum">
              <a:rPr lang="en-US"/>
              <a:pPr/>
              <a:t>73</a:t>
            </a:fld>
            <a:endParaRPr lang="en-US"/>
          </a:p>
        </p:txBody>
      </p:sp>
      <p:sp>
        <p:nvSpPr>
          <p:cNvPr id="179202" name="Rectangle 2"/>
          <p:cNvSpPr>
            <a:spLocks noRot="1" noChangeArrowheads="1" noTextEdit="1"/>
          </p:cNvSpPr>
          <p:nvPr>
            <p:ph type="sldImg"/>
          </p:nvPr>
        </p:nvSpPr>
        <p:spPr>
          <a:xfrm>
            <a:off x="1262063" y="720725"/>
            <a:ext cx="4795837" cy="3597275"/>
          </a:xfrm>
          <a:ln/>
        </p:spPr>
      </p:sp>
      <p:sp>
        <p:nvSpPr>
          <p:cNvPr id="179203"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1926.1053(b)(16)</a:t>
            </a:r>
          </a:p>
          <a:p>
            <a:endParaRPr lang="en-US" smtClean="0">
              <a:latin typeface="Arial" pitchFamily="34" charset="0"/>
            </a:endParaRPr>
          </a:p>
          <a:p>
            <a:r>
              <a:rPr lang="en-US" smtClean="0">
                <a:latin typeface="Arial" pitchFamily="34" charset="0"/>
              </a:rPr>
              <a:t>Ladders must be inspected on a periodic basis and after any incident that could affect their safe use.</a:t>
            </a:r>
          </a:p>
          <a:p>
            <a:endParaRPr lang="en-US" smtClean="0">
              <a:latin typeface="Arial" pitchFamily="34" charset="0"/>
            </a:endParaRPr>
          </a:p>
          <a:p>
            <a:r>
              <a:rPr lang="en-US" smtClean="0">
                <a:latin typeface="Arial" pitchFamily="34" charset="0"/>
              </a:rPr>
              <a:t>Ladder components must be surfaced to prevent injury from punctures or lacerations and prevent snagging of clothing.</a:t>
            </a:r>
          </a:p>
          <a:p>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9C2B558-EE76-4E91-898C-98E8B3607EF7}" type="slidenum">
              <a:rPr lang="en-US"/>
              <a:pPr/>
              <a:t>74</a:t>
            </a:fld>
            <a:endParaRPr lang="en-US"/>
          </a:p>
        </p:txBody>
      </p:sp>
      <p:sp>
        <p:nvSpPr>
          <p:cNvPr id="181250" name="Rectangle 2"/>
          <p:cNvSpPr>
            <a:spLocks noRot="1" noChangeArrowheads="1" noTextEdit="1"/>
          </p:cNvSpPr>
          <p:nvPr>
            <p:ph type="sldImg"/>
          </p:nvPr>
        </p:nvSpPr>
        <p:spPr>
          <a:xfrm>
            <a:off x="1262063" y="720725"/>
            <a:ext cx="4795837" cy="3597275"/>
          </a:xfrm>
          <a:ln/>
        </p:spPr>
      </p:sp>
      <p:sp>
        <p:nvSpPr>
          <p:cNvPr id="181251" name="Rectangle 3"/>
          <p:cNvSpPr>
            <a:spLocks noGrp="1" noChangeArrowheads="1"/>
          </p:cNvSpPr>
          <p:nvPr>
            <p:ph type="body" idx="1"/>
          </p:nvPr>
        </p:nvSpPr>
        <p:spPr>
          <a:xfrm>
            <a:off x="974725" y="4559300"/>
            <a:ext cx="5365750" cy="4322763"/>
          </a:xfrm>
        </p:spPr>
        <p:txBody>
          <a:bodyPr/>
          <a:lstStyle/>
          <a:p>
            <a:pPr>
              <a:spcBef>
                <a:spcPct val="50000"/>
              </a:spcBef>
            </a:pPr>
            <a:r>
              <a:rPr lang="en-US" smtClean="0">
                <a:latin typeface="Arial" pitchFamily="34" charset="0"/>
              </a:rPr>
              <a:t>Reference 1926.1053(b)(20),(21),(22)</a:t>
            </a:r>
          </a:p>
          <a:p>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B8DE8BD-26BC-43C6-BDAF-0168E24B1845}" type="slidenum">
              <a:rPr lang="en-US"/>
              <a:pPr/>
              <a:t>75</a:t>
            </a:fld>
            <a:endParaRPr lang="en-US"/>
          </a:p>
        </p:txBody>
      </p:sp>
      <p:sp>
        <p:nvSpPr>
          <p:cNvPr id="183298" name="Rectangle 2"/>
          <p:cNvSpPr>
            <a:spLocks noRot="1" noChangeArrowheads="1" noTextEdit="1"/>
          </p:cNvSpPr>
          <p:nvPr>
            <p:ph type="sldImg"/>
          </p:nvPr>
        </p:nvSpPr>
        <p:spPr>
          <a:xfrm>
            <a:off x="1262063" y="720725"/>
            <a:ext cx="4795837" cy="3597275"/>
          </a:xfrm>
          <a:ln/>
        </p:spPr>
      </p:sp>
      <p:sp>
        <p:nvSpPr>
          <p:cNvPr id="183299"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1926.1053(b)(16)</a:t>
            </a:r>
          </a:p>
          <a:p>
            <a:endParaRPr lang="en-US" smtClean="0">
              <a:latin typeface="Arial" pitchFamily="34" charset="0"/>
            </a:endParaRPr>
          </a:p>
          <a:p>
            <a:r>
              <a:rPr lang="en-US" smtClean="0">
                <a:latin typeface="Arial" pitchFamily="34" charset="0"/>
              </a:rPr>
              <a:t>Ladders must be inspected on a periodic basis and after any incident that could affect their safe use.</a:t>
            </a:r>
          </a:p>
          <a:p>
            <a:endParaRPr lang="en-US" smtClean="0">
              <a:latin typeface="Arial" pitchFamily="34" charset="0"/>
            </a:endParaRPr>
          </a:p>
          <a:p>
            <a:r>
              <a:rPr lang="en-US" smtClean="0">
                <a:latin typeface="Arial" pitchFamily="34" charset="0"/>
              </a:rPr>
              <a:t>Ladder components must be surfaced to prevent injury from punctures or lacerations and prevent snagging of clothing.</a:t>
            </a:r>
          </a:p>
          <a:p>
            <a:endParaRPr 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0F505D6-A631-45B0-B816-4AE4F74B2230}" type="slidenum">
              <a:rPr lang="en-US"/>
              <a:pPr/>
              <a:t>76</a:t>
            </a:fld>
            <a:endParaRPr lang="en-US"/>
          </a:p>
        </p:txBody>
      </p:sp>
      <p:sp>
        <p:nvSpPr>
          <p:cNvPr id="185346" name="Rectangle 2"/>
          <p:cNvSpPr>
            <a:spLocks noRot="1" noChangeArrowheads="1" noTextEdit="1"/>
          </p:cNvSpPr>
          <p:nvPr>
            <p:ph type="sldImg"/>
          </p:nvPr>
        </p:nvSpPr>
        <p:spPr>
          <a:xfrm>
            <a:off x="1262063" y="720725"/>
            <a:ext cx="4795837" cy="3597275"/>
          </a:xfrm>
          <a:ln/>
        </p:spPr>
      </p:sp>
      <p:sp>
        <p:nvSpPr>
          <p:cNvPr id="185347" name="Rectangle 3"/>
          <p:cNvSpPr>
            <a:spLocks noGrp="1" noChangeArrowheads="1"/>
          </p:cNvSpPr>
          <p:nvPr>
            <p:ph type="body" idx="1"/>
          </p:nvPr>
        </p:nvSpPr>
        <p:spPr>
          <a:xfrm>
            <a:off x="974725" y="4559300"/>
            <a:ext cx="5365750" cy="4322763"/>
          </a:xfrm>
        </p:spPr>
        <p:txBody>
          <a:bodyPr/>
          <a:lstStyle/>
          <a:p>
            <a:endParaRPr 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ED31D2-C2C0-422F-B8A1-30C2C2796102}" type="slidenum">
              <a:rPr lang="en-US"/>
              <a:pPr/>
              <a:t>77</a:t>
            </a:fld>
            <a:endParaRPr lang="en-US"/>
          </a:p>
        </p:txBody>
      </p:sp>
      <p:sp>
        <p:nvSpPr>
          <p:cNvPr id="187394" name="Rectangle 2"/>
          <p:cNvSpPr>
            <a:spLocks noRot="1" noChangeArrowheads="1" noTextEdit="1"/>
          </p:cNvSpPr>
          <p:nvPr>
            <p:ph type="sldImg"/>
          </p:nvPr>
        </p:nvSpPr>
        <p:spPr>
          <a:xfrm>
            <a:off x="1262063" y="720725"/>
            <a:ext cx="4795837" cy="3597275"/>
          </a:xfrm>
          <a:ln/>
        </p:spPr>
      </p:sp>
      <p:sp>
        <p:nvSpPr>
          <p:cNvPr id="187395" name="Rectangle 3"/>
          <p:cNvSpPr>
            <a:spLocks noGrp="1" noChangeArrowheads="1"/>
          </p:cNvSpPr>
          <p:nvPr>
            <p:ph type="body" idx="1"/>
          </p:nvPr>
        </p:nvSpPr>
        <p:spPr>
          <a:xfrm>
            <a:off x="974725" y="4559300"/>
            <a:ext cx="5365750" cy="4322763"/>
          </a:xfrm>
        </p:spPr>
        <p:txBody>
          <a:bodyPr/>
          <a:lstStyle/>
          <a:p>
            <a:endParaRPr 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1F4FC1-AA8F-4B8A-A252-507A79494B4B}" type="slidenum">
              <a:rPr lang="en-US"/>
              <a:pPr/>
              <a:t>78</a:t>
            </a:fld>
            <a:endParaRPr lang="en-US"/>
          </a:p>
        </p:txBody>
      </p:sp>
      <p:sp>
        <p:nvSpPr>
          <p:cNvPr id="189442" name="Rectangle 2"/>
          <p:cNvSpPr>
            <a:spLocks noRot="1" noChangeArrowheads="1" noTextEdit="1"/>
          </p:cNvSpPr>
          <p:nvPr>
            <p:ph type="sldImg"/>
          </p:nvPr>
        </p:nvSpPr>
        <p:spPr>
          <a:xfrm>
            <a:off x="1262063" y="720725"/>
            <a:ext cx="4795837" cy="3597275"/>
          </a:xfrm>
          <a:ln/>
        </p:spPr>
      </p:sp>
      <p:sp>
        <p:nvSpPr>
          <p:cNvPr id="189443" name="Rectangle 3"/>
          <p:cNvSpPr>
            <a:spLocks noGrp="1" noChangeArrowheads="1"/>
          </p:cNvSpPr>
          <p:nvPr>
            <p:ph type="body" idx="1"/>
          </p:nvPr>
        </p:nvSpPr>
        <p:spPr>
          <a:xfrm>
            <a:off x="974725" y="4559300"/>
            <a:ext cx="5365750" cy="4322763"/>
          </a:xfrm>
        </p:spPr>
        <p:txBody>
          <a:bodyPr/>
          <a:lstStyle/>
          <a:p>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0ABC401-C633-45FA-B4EA-C371751E793C}" type="slidenum">
              <a:rPr lang="en-US"/>
              <a:pPr/>
              <a:t>79</a:t>
            </a:fld>
            <a:endParaRPr lang="en-US"/>
          </a:p>
        </p:txBody>
      </p:sp>
      <p:sp>
        <p:nvSpPr>
          <p:cNvPr id="191490" name="Rectangle 2"/>
          <p:cNvSpPr>
            <a:spLocks noRot="1" noChangeArrowheads="1" noTextEdit="1"/>
          </p:cNvSpPr>
          <p:nvPr>
            <p:ph type="sldImg"/>
          </p:nvPr>
        </p:nvSpPr>
        <p:spPr>
          <a:xfrm>
            <a:off x="1262063" y="720725"/>
            <a:ext cx="4795837" cy="3597275"/>
          </a:xfrm>
          <a:ln/>
        </p:spPr>
      </p:sp>
      <p:sp>
        <p:nvSpPr>
          <p:cNvPr id="191491" name="Rectangle 3"/>
          <p:cNvSpPr>
            <a:spLocks noGrp="1" noChangeArrowheads="1"/>
          </p:cNvSpPr>
          <p:nvPr>
            <p:ph type="body" idx="1"/>
          </p:nvPr>
        </p:nvSpPr>
        <p:spPr>
          <a:xfrm>
            <a:off x="974725" y="4559300"/>
            <a:ext cx="5365750" cy="4322763"/>
          </a:xfrm>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74BB7F-0A24-4684-8DEA-1465B2ED5F75}" type="slidenum">
              <a:rPr lang="en-US"/>
              <a:pPr/>
              <a:t>8</a:t>
            </a:fld>
            <a:endParaRPr lang="en-US"/>
          </a:p>
        </p:txBody>
      </p:sp>
      <p:sp>
        <p:nvSpPr>
          <p:cNvPr id="95234" name="Rectangle 1026"/>
          <p:cNvSpPr>
            <a:spLocks noRot="1" noChangeArrowheads="1" noTextEdit="1"/>
          </p:cNvSpPr>
          <p:nvPr>
            <p:ph type="sldImg"/>
          </p:nvPr>
        </p:nvSpPr>
        <p:spPr>
          <a:xfrm>
            <a:off x="1258888" y="719138"/>
            <a:ext cx="4800600" cy="3600450"/>
          </a:xfrm>
          <a:ln/>
        </p:spPr>
      </p:sp>
      <p:sp>
        <p:nvSpPr>
          <p:cNvPr id="95235"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 </a:t>
            </a:r>
            <a:r>
              <a:rPr lang="en-US" sz="1000" smtClean="0">
                <a:latin typeface="Arial" pitchFamily="34" charset="0"/>
                <a:cs typeface="Times New Roman" pitchFamily="18" charset="0"/>
              </a:rPr>
              <a:t>502(d)(15)</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60C1647-F92C-4716-9D16-D3E291481CA0}" type="slidenum">
              <a:rPr lang="en-US"/>
              <a:pPr/>
              <a:t>80</a:t>
            </a:fld>
            <a:endParaRPr lang="en-US"/>
          </a:p>
        </p:txBody>
      </p:sp>
      <p:sp>
        <p:nvSpPr>
          <p:cNvPr id="193538" name="Rectangle 2"/>
          <p:cNvSpPr>
            <a:spLocks noRot="1" noChangeArrowheads="1" noTextEdit="1"/>
          </p:cNvSpPr>
          <p:nvPr>
            <p:ph type="sldImg"/>
          </p:nvPr>
        </p:nvSpPr>
        <p:spPr>
          <a:xfrm>
            <a:off x="1262063" y="720725"/>
            <a:ext cx="4795837" cy="3597275"/>
          </a:xfrm>
          <a:ln/>
        </p:spPr>
      </p:sp>
      <p:sp>
        <p:nvSpPr>
          <p:cNvPr id="193539"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 OSHA Publication 3124, Stairways and Ladders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40D6C2-67E8-420F-9CEA-DE3191CE673C}" type="slidenum">
              <a:rPr lang="en-US"/>
              <a:pPr/>
              <a:t>81</a:t>
            </a:fld>
            <a:endParaRPr lang="en-US"/>
          </a:p>
        </p:txBody>
      </p:sp>
      <p:sp>
        <p:nvSpPr>
          <p:cNvPr id="195586" name="Rectangle 2"/>
          <p:cNvSpPr>
            <a:spLocks noRot="1" noChangeArrowheads="1" noTextEdit="1"/>
          </p:cNvSpPr>
          <p:nvPr>
            <p:ph type="sldImg"/>
          </p:nvPr>
        </p:nvSpPr>
        <p:spPr>
          <a:xfrm>
            <a:off x="1262063" y="720725"/>
            <a:ext cx="4795837" cy="3597275"/>
          </a:xfrm>
          <a:ln/>
        </p:spPr>
      </p:sp>
      <p:sp>
        <p:nvSpPr>
          <p:cNvPr id="195587" name="Rectangle 3"/>
          <p:cNvSpPr>
            <a:spLocks noGrp="1" noChangeArrowheads="1"/>
          </p:cNvSpPr>
          <p:nvPr>
            <p:ph type="body" idx="1"/>
          </p:nvPr>
        </p:nvSpPr>
        <p:spPr>
          <a:xfrm>
            <a:off x="974725" y="4559300"/>
            <a:ext cx="5365750" cy="4322763"/>
          </a:xfrm>
        </p:spPr>
        <p:txBody>
          <a:bodyPr/>
          <a:lstStyle/>
          <a:p>
            <a:r>
              <a:rPr lang="en-US" smtClean="0">
                <a:latin typeface="Arial" pitchFamily="34" charset="0"/>
              </a:rPr>
              <a:t>Reference – OSHA Publication 3124, Stairways and Ladders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83848F-C163-46F0-9087-E1A70B0CC465}" type="slidenum">
              <a:rPr lang="en-US"/>
              <a:pPr/>
              <a:t>82</a:t>
            </a:fld>
            <a:endParaRPr lang="en-US"/>
          </a:p>
        </p:txBody>
      </p:sp>
      <p:sp>
        <p:nvSpPr>
          <p:cNvPr id="197634" name="Rectangle 2"/>
          <p:cNvSpPr>
            <a:spLocks noRot="1" noChangeArrowheads="1" noTextEdit="1"/>
          </p:cNvSpPr>
          <p:nvPr>
            <p:ph type="sldImg"/>
          </p:nvPr>
        </p:nvSpPr>
        <p:spPr>
          <a:xfrm>
            <a:off x="1262063" y="720725"/>
            <a:ext cx="4795837" cy="3597275"/>
          </a:xfrm>
          <a:ln/>
        </p:spPr>
      </p:sp>
      <p:sp>
        <p:nvSpPr>
          <p:cNvPr id="197635" name="Rectangle 3"/>
          <p:cNvSpPr>
            <a:spLocks noGrp="1" noChangeArrowheads="1"/>
          </p:cNvSpPr>
          <p:nvPr>
            <p:ph type="body" idx="1"/>
          </p:nvPr>
        </p:nvSpPr>
        <p:spPr>
          <a:xfrm>
            <a:off x="974725" y="4559300"/>
            <a:ext cx="5365750" cy="4322763"/>
          </a:xfrm>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025D90A-282D-49DD-B0CF-FFAB7FCAA643}" type="slidenum">
              <a:rPr lang="en-US"/>
              <a:pPr/>
              <a:t>9</a:t>
            </a:fld>
            <a:endParaRPr lang="en-US"/>
          </a:p>
        </p:txBody>
      </p:sp>
      <p:sp>
        <p:nvSpPr>
          <p:cNvPr id="97282" name="Rectangle 1026"/>
          <p:cNvSpPr>
            <a:spLocks noRot="1" noChangeArrowheads="1" noTextEdit="1"/>
          </p:cNvSpPr>
          <p:nvPr>
            <p:ph type="sldImg"/>
          </p:nvPr>
        </p:nvSpPr>
        <p:spPr>
          <a:xfrm>
            <a:off x="1258888" y="719138"/>
            <a:ext cx="4800600" cy="3600450"/>
          </a:xfrm>
          <a:ln/>
        </p:spPr>
      </p:sp>
      <p:sp>
        <p:nvSpPr>
          <p:cNvPr id="97283" name="Rectangle 1027"/>
          <p:cNvSpPr>
            <a:spLocks noGrp="1" noChangeArrowheads="1"/>
          </p:cNvSpPr>
          <p:nvPr>
            <p:ph type="body" idx="1"/>
          </p:nvPr>
        </p:nvSpPr>
        <p:spPr>
          <a:xfrm>
            <a:off x="974725" y="4560888"/>
            <a:ext cx="5365750" cy="4321175"/>
          </a:xfrm>
        </p:spPr>
        <p:txBody>
          <a:bodyPr/>
          <a:lstStyle/>
          <a:p>
            <a:r>
              <a:rPr lang="en-US" sz="1000" smtClean="0">
                <a:latin typeface="Arial" pitchFamily="34" charset="0"/>
              </a:rPr>
              <a:t>Reference 1926.502(b) and 1926.502(j)</a:t>
            </a:r>
          </a:p>
          <a:p>
            <a:endParaRPr lang="en-US" smtClean="0">
              <a:latin typeface="Arial" pitchFamily="34" charset="0"/>
            </a:endParaRPr>
          </a:p>
          <a:p>
            <a:r>
              <a:rPr lang="en-US" sz="1000" b="1" smtClean="0">
                <a:latin typeface="Arial" pitchFamily="34" charset="0"/>
              </a:rPr>
              <a:t>How do guardrail systems protect me from falling?  </a:t>
            </a:r>
          </a:p>
          <a:p>
            <a:r>
              <a:rPr lang="en-US" sz="1000" smtClean="0">
                <a:latin typeface="Arial" pitchFamily="34" charset="0"/>
              </a:rPr>
              <a:t>Guardrail systems provide a barrier to protect the employee from falling: </a:t>
            </a:r>
          </a:p>
          <a:p>
            <a:pPr>
              <a:buFontTx/>
              <a:buChar char="•"/>
            </a:pPr>
            <a:r>
              <a:rPr lang="en-US" sz="1000" smtClean="0">
                <a:latin typeface="Arial" pitchFamily="34" charset="0"/>
              </a:rPr>
              <a:t>     Top edge of the guardrail must be 39-45 inches above the walking/working level.</a:t>
            </a:r>
          </a:p>
          <a:p>
            <a:pPr>
              <a:buFontTx/>
              <a:buChar char="•"/>
            </a:pPr>
            <a:r>
              <a:rPr lang="en-US" sz="1000" smtClean="0">
                <a:latin typeface="Arial" pitchFamily="34" charset="0"/>
              </a:rPr>
              <a:t>     There must also be protection from falling between the top rail and the walking/working surface.  Midrails, screens, mesh, or intermediate vertical members may be used for this protection. There are specific requirements for their installation.</a:t>
            </a:r>
          </a:p>
          <a:p>
            <a:pPr>
              <a:buFontTx/>
              <a:buChar char="•"/>
            </a:pPr>
            <a:r>
              <a:rPr lang="en-US" sz="1000" smtClean="0">
                <a:latin typeface="Arial" pitchFamily="34" charset="0"/>
              </a:rPr>
              <a:t>     The protective barriers must be strong enough to support a falling employee. Wood, chain and wire rope may be used for top rails and midrails.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688CCD1-FFAB-4AE6-9EF4-DE033C59F9FF}" type="datetime1">
              <a:rPr lang="en-US"/>
              <a:pPr/>
              <a:t>6/10/2013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C08283-157D-4657-A344-F98730B0FADF}" type="slidenum">
              <a:rPr lang="en-US"/>
              <a:pPr>
                <a:defRPr/>
              </a:pPr>
              <a:t>‹#›</a:t>
            </a:fld>
            <a:endParaRPr lang="en-US"/>
          </a:p>
        </p:txBody>
      </p:sp>
    </p:spTree>
    <p:extLst>
      <p:ext uri="{BB962C8B-B14F-4D97-AF65-F5344CB8AC3E}">
        <p14:creationId xmlns:p14="http://schemas.microsoft.com/office/powerpoint/2010/main" val="382933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2F53370-2861-4844-A5EC-F6BFA2EA85F3}" type="datetime1">
              <a:rPr lang="en-US"/>
              <a:pPr/>
              <a:t>6/10/2013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F6C82-0A8B-40AA-8007-B6228FFAE979}" type="slidenum">
              <a:rPr lang="en-US"/>
              <a:pPr>
                <a:defRPr/>
              </a:pPr>
              <a:t>‹#›</a:t>
            </a:fld>
            <a:endParaRPr lang="en-US"/>
          </a:p>
        </p:txBody>
      </p:sp>
    </p:spTree>
    <p:extLst>
      <p:ext uri="{BB962C8B-B14F-4D97-AF65-F5344CB8AC3E}">
        <p14:creationId xmlns:p14="http://schemas.microsoft.com/office/powerpoint/2010/main" val="312969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E683AF6-7671-4C4D-99EC-A0721F0E3752}" type="datetime1">
              <a:rPr lang="en-US"/>
              <a:pPr/>
              <a:t>6/10/2013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78F-44E8-46C2-8AAA-B2FAB80B1C60}" type="slidenum">
              <a:rPr lang="en-US"/>
              <a:pPr>
                <a:defRPr/>
              </a:pPr>
              <a:t>‹#›</a:t>
            </a:fld>
            <a:endParaRPr lang="en-US"/>
          </a:p>
        </p:txBody>
      </p:sp>
    </p:spTree>
    <p:extLst>
      <p:ext uri="{BB962C8B-B14F-4D97-AF65-F5344CB8AC3E}">
        <p14:creationId xmlns:p14="http://schemas.microsoft.com/office/powerpoint/2010/main" val="120057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CF39DF0-81B2-4D71-B7ED-756A3D30E807}" type="datetime1">
              <a:rPr lang="en-US"/>
              <a:pPr/>
              <a:t>6/10/2013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56A59-BD33-4200-8F66-D7B4220B7661}" type="slidenum">
              <a:rPr lang="en-US"/>
              <a:pPr>
                <a:defRPr/>
              </a:pPr>
              <a:t>‹#›</a:t>
            </a:fld>
            <a:endParaRPr lang="en-US"/>
          </a:p>
        </p:txBody>
      </p:sp>
    </p:spTree>
    <p:extLst>
      <p:ext uri="{BB962C8B-B14F-4D97-AF65-F5344CB8AC3E}">
        <p14:creationId xmlns:p14="http://schemas.microsoft.com/office/powerpoint/2010/main" val="375466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5579231-7A0B-4735-90CE-7C1FA9DAAB67}" type="datetime1">
              <a:rPr lang="en-US"/>
              <a:pPr/>
              <a:t>6/10/2013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108118-AD70-45A7-8CAC-B57F29B0B478}" type="slidenum">
              <a:rPr lang="en-US"/>
              <a:pPr>
                <a:defRPr/>
              </a:pPr>
              <a:t>‹#›</a:t>
            </a:fld>
            <a:endParaRPr lang="en-US"/>
          </a:p>
        </p:txBody>
      </p:sp>
    </p:spTree>
    <p:extLst>
      <p:ext uri="{BB962C8B-B14F-4D97-AF65-F5344CB8AC3E}">
        <p14:creationId xmlns:p14="http://schemas.microsoft.com/office/powerpoint/2010/main" val="1978839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A6DF903-F5A1-4AB6-B5DB-D2C1412C05C7}" type="datetime1">
              <a:rPr lang="en-US"/>
              <a:pPr/>
              <a:t>6/10/2013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BE2B9B-D103-4C26-BCDD-7A0593F954B0}" type="slidenum">
              <a:rPr lang="en-US"/>
              <a:pPr>
                <a:defRPr/>
              </a:pPr>
              <a:t>‹#›</a:t>
            </a:fld>
            <a:endParaRPr lang="en-US"/>
          </a:p>
        </p:txBody>
      </p:sp>
    </p:spTree>
    <p:extLst>
      <p:ext uri="{BB962C8B-B14F-4D97-AF65-F5344CB8AC3E}">
        <p14:creationId xmlns:p14="http://schemas.microsoft.com/office/powerpoint/2010/main" val="221505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2DCFB9D-1887-4081-85FF-182058928035}" type="datetime1">
              <a:rPr lang="en-US"/>
              <a:pPr/>
              <a:t>6/10/2013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05D378-C958-4D97-8A04-63C6DB232362}" type="slidenum">
              <a:rPr lang="en-US"/>
              <a:pPr>
                <a:defRPr/>
              </a:pPr>
              <a:t>‹#›</a:t>
            </a:fld>
            <a:endParaRPr lang="en-US"/>
          </a:p>
        </p:txBody>
      </p:sp>
    </p:spTree>
    <p:extLst>
      <p:ext uri="{BB962C8B-B14F-4D97-AF65-F5344CB8AC3E}">
        <p14:creationId xmlns:p14="http://schemas.microsoft.com/office/powerpoint/2010/main" val="97785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E61B25E-7DC4-4A4C-8F8A-515EEB98BD7B}" type="datetime1">
              <a:rPr lang="en-US"/>
              <a:pPr/>
              <a:t>6/10/2013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AE05A4-5F3F-40E6-890F-A8E969AFA82B}" type="slidenum">
              <a:rPr lang="en-US"/>
              <a:pPr>
                <a:defRPr/>
              </a:pPr>
              <a:t>‹#›</a:t>
            </a:fld>
            <a:endParaRPr lang="en-US"/>
          </a:p>
        </p:txBody>
      </p:sp>
    </p:spTree>
    <p:extLst>
      <p:ext uri="{BB962C8B-B14F-4D97-AF65-F5344CB8AC3E}">
        <p14:creationId xmlns:p14="http://schemas.microsoft.com/office/powerpoint/2010/main" val="36992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428E049-DD99-4B7F-979F-75AEA46E5CAC}" type="datetime1">
              <a:rPr lang="en-US"/>
              <a:pPr/>
              <a:t>6/10/2013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B11619-4370-4E66-8934-DE9B8DBE5490}" type="slidenum">
              <a:rPr lang="en-US"/>
              <a:pPr>
                <a:defRPr/>
              </a:pPr>
              <a:t>‹#›</a:t>
            </a:fld>
            <a:endParaRPr lang="en-US"/>
          </a:p>
        </p:txBody>
      </p:sp>
    </p:spTree>
    <p:extLst>
      <p:ext uri="{BB962C8B-B14F-4D97-AF65-F5344CB8AC3E}">
        <p14:creationId xmlns:p14="http://schemas.microsoft.com/office/powerpoint/2010/main" val="34075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2D29696-BB31-4B54-9DEC-E2E2268BC33E}" type="datetime1">
              <a:rPr lang="en-US"/>
              <a:pPr/>
              <a:t>6/10/2013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B78FE-2DA2-4B55-BB31-2E143128826F}" type="slidenum">
              <a:rPr lang="en-US"/>
              <a:pPr>
                <a:defRPr/>
              </a:pPr>
              <a:t>‹#›</a:t>
            </a:fld>
            <a:endParaRPr lang="en-US"/>
          </a:p>
        </p:txBody>
      </p:sp>
    </p:spTree>
    <p:extLst>
      <p:ext uri="{BB962C8B-B14F-4D97-AF65-F5344CB8AC3E}">
        <p14:creationId xmlns:p14="http://schemas.microsoft.com/office/powerpoint/2010/main" val="44308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FF9F449-ACA8-4BDC-B6EF-348BFFACBF07}" type="datetime1">
              <a:rPr lang="en-US"/>
              <a:pPr/>
              <a:t>6/10/2013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FBA150-8C79-4DAC-AC3D-D8A7B9A881BE}" type="slidenum">
              <a:rPr lang="en-US"/>
              <a:pPr>
                <a:defRPr/>
              </a:pPr>
              <a:t>‹#›</a:t>
            </a:fld>
            <a:endParaRPr lang="en-US"/>
          </a:p>
        </p:txBody>
      </p:sp>
    </p:spTree>
    <p:extLst>
      <p:ext uri="{BB962C8B-B14F-4D97-AF65-F5344CB8AC3E}">
        <p14:creationId xmlns:p14="http://schemas.microsoft.com/office/powerpoint/2010/main" val="272876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2F89759-ACF8-46D3-BBD9-E323FA29B8D0}" type="datetime1">
              <a:rPr lang="en-US"/>
              <a:pPr/>
              <a:t>6/10/2013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B9B167-7E27-4CD1-A286-DF8DBB3BA7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8.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3.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9.png"/><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A3A3BB03-04F9-4B16-B476-D8869CF229D4}" type="slidenum">
              <a:rPr lang="en-US"/>
              <a:pPr>
                <a:defRPr/>
              </a:pPr>
              <a:t>1</a:t>
            </a:fld>
            <a:endParaRPr lang="en-US"/>
          </a:p>
        </p:txBody>
      </p:sp>
      <p:sp>
        <p:nvSpPr>
          <p:cNvPr id="7782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412EB56-EC98-47C8-A557-FEAFA0A19F56}" type="slidenum">
              <a:rPr lang="en-US" sz="1400"/>
              <a:pPr algn="r" eaLnBrk="1" hangingPunct="1"/>
              <a:t>1</a:t>
            </a:fld>
            <a:endParaRPr lang="en-US" sz="1400"/>
          </a:p>
        </p:txBody>
      </p:sp>
      <p:sp>
        <p:nvSpPr>
          <p:cNvPr id="77830" name="Text Box 6"/>
          <p:cNvSpPr txBox="1">
            <a:spLocks noChangeArrowheads="1"/>
          </p:cNvSpPr>
          <p:nvPr/>
        </p:nvSpPr>
        <p:spPr bwMode="auto">
          <a:xfrm>
            <a:off x="152400" y="4419600"/>
            <a:ext cx="8839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solidFill>
                  <a:srgbClr val="FFFF00"/>
                </a:solidFill>
                <a:effectLst>
                  <a:outerShdw blurRad="38100" dist="38100" dir="2700000" algn="tl">
                    <a:srgbClr val="000000"/>
                  </a:outerShdw>
                </a:effectLst>
                <a:ea typeface="ＭＳ Ｐゴシック" pitchFamily="34" charset="-128"/>
              </a:rPr>
              <a:t>This material was produced under grant number SH-22224-11-60-F-18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a:ea typeface="ＭＳ Ｐゴシック" pitchFamily="34" charset="-128"/>
              </a:rPr>
              <a:t>  </a:t>
            </a:r>
          </a:p>
        </p:txBody>
      </p:sp>
      <p:sp>
        <p:nvSpPr>
          <p:cNvPr id="7" name="Title 6"/>
          <p:cNvSpPr>
            <a:spLocks/>
          </p:cNvSpPr>
          <p:nvPr/>
        </p:nvSpPr>
        <p:spPr bwMode="auto">
          <a:xfrm>
            <a:off x="533400" y="3810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5400" dirty="0">
                <a:solidFill>
                  <a:srgbClr val="FFFF00"/>
                </a:solidFill>
                <a:effectLst>
                  <a:outerShdw blurRad="38100" dist="38100" dir="2700000" algn="tl">
                    <a:srgbClr val="000000"/>
                  </a:outerShdw>
                </a:effectLst>
              </a:rPr>
              <a:t>Fall Protection for Construction - Class </a:t>
            </a:r>
            <a:r>
              <a:rPr lang="en-US" sz="5400" dirty="0" smtClean="0">
                <a:solidFill>
                  <a:srgbClr val="FFFF00"/>
                </a:solidFill>
                <a:effectLst>
                  <a:outerShdw blurRad="38100" dist="38100" dir="2700000" algn="tl">
                    <a:srgbClr val="000000"/>
                  </a:outerShdw>
                </a:effectLst>
              </a:rPr>
              <a:t>#5</a:t>
            </a:r>
            <a:endParaRPr lang="en-US" sz="54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0DE743DD-ED52-4B38-8863-48C7F0D692B5}" type="slidenum">
              <a:rPr lang="en-US"/>
              <a:pPr>
                <a:defRPr/>
              </a:pPr>
              <a:t>10</a:t>
            </a:fld>
            <a:endParaRPr lang="en-US"/>
          </a:p>
        </p:txBody>
      </p:sp>
      <p:sp>
        <p:nvSpPr>
          <p:cNvPr id="98306" name="Rectangle 2"/>
          <p:cNvSpPr>
            <a:spLocks noChangeArrowheads="1"/>
          </p:cNvSpPr>
          <p:nvPr/>
        </p:nvSpPr>
        <p:spPr bwMode="auto">
          <a:xfrm>
            <a:off x="381000" y="54864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ctr" eaLnBrk="0" hangingPunct="0">
              <a:spcBef>
                <a:spcPct val="20000"/>
              </a:spcBef>
            </a:pPr>
            <a:r>
              <a:rPr lang="en-US" sz="2000" b="1">
                <a:solidFill>
                  <a:schemeClr val="bg1"/>
                </a:solidFill>
              </a:rPr>
              <a:t>Place as close as possible, but no more than 30 feet below where employees work</a:t>
            </a:r>
          </a:p>
        </p:txBody>
      </p:sp>
      <p:pic>
        <p:nvPicPr>
          <p:cNvPr id="98307" name="Picture 3" descr="C:\PowerPoint Presentations\CONSTRUCTION\Approved\Fall Protection\No fall prot-EE per concrete oper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229600" cy="4572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8308" name="Text Box 4"/>
          <p:cNvSpPr txBox="1">
            <a:spLocks noChangeArrowheads="1"/>
          </p:cNvSpPr>
          <p:nvPr/>
        </p:nvSpPr>
        <p:spPr bwMode="auto">
          <a:xfrm>
            <a:off x="2286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Safety Nets</a:t>
            </a:r>
            <a:endParaRPr lang="en-US" sz="3200">
              <a:effectLst>
                <a:outerShdw blurRad="38100" dist="38100" dir="2700000" algn="tl">
                  <a:srgbClr val="FFFFFF"/>
                </a:outerShdw>
              </a:effectLst>
              <a:latin typeface="Times New Roman" pitchFamily="18" charset="0"/>
            </a:endParaRPr>
          </a:p>
        </p:txBody>
      </p:sp>
      <p:sp>
        <p:nvSpPr>
          <p:cNvPr id="98309" name="Text Box 5"/>
          <p:cNvSpPr txBox="1">
            <a:spLocks noChangeArrowheads="1"/>
          </p:cNvSpPr>
          <p:nvPr/>
        </p:nvSpPr>
        <p:spPr bwMode="auto">
          <a:xfrm>
            <a:off x="381000" y="63246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000">
              <a:solidFill>
                <a:srgbClr val="FFFF00"/>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1BC806B7-A7E9-4FCE-B098-5EE44A687E5A}" type="slidenum">
              <a:rPr lang="en-US"/>
              <a:pPr>
                <a:defRPr/>
              </a:pPr>
              <a:t>11</a:t>
            </a:fld>
            <a:endParaRPr lang="en-US"/>
          </a:p>
        </p:txBody>
      </p:sp>
      <p:sp>
        <p:nvSpPr>
          <p:cNvPr id="100354" name="Rectangle 2"/>
          <p:cNvSpPr>
            <a:spLocks noGrp="1" noChangeArrowheads="1"/>
          </p:cNvSpPr>
          <p:nvPr>
            <p:ph type="title"/>
          </p:nvPr>
        </p:nvSpPr>
        <p:spPr>
          <a:xfrm>
            <a:off x="228600" y="152400"/>
            <a:ext cx="8686800" cy="762000"/>
          </a:xfrm>
        </p:spPr>
        <p:txBody>
          <a:bodyPr/>
          <a:lstStyle/>
          <a:p>
            <a:r>
              <a:rPr lang="en-US" sz="3200" b="1" smtClean="0">
                <a:solidFill>
                  <a:srgbClr val="FFFF00"/>
                </a:solidFill>
                <a:effectLst>
                  <a:outerShdw blurRad="38100" dist="38100" dir="2700000" algn="tl">
                    <a:srgbClr val="000000"/>
                  </a:outerShdw>
                </a:effectLst>
              </a:rPr>
              <a:t>When Fall Protection is Needed</a:t>
            </a:r>
          </a:p>
        </p:txBody>
      </p:sp>
      <p:sp>
        <p:nvSpPr>
          <p:cNvPr id="100355" name="Rectangle 3"/>
          <p:cNvSpPr>
            <a:spLocks noGrp="1" noChangeArrowheads="1"/>
          </p:cNvSpPr>
          <p:nvPr>
            <p:ph type="body" sz="half" idx="1"/>
          </p:nvPr>
        </p:nvSpPr>
        <p:spPr>
          <a:xfrm>
            <a:off x="609600" y="1295400"/>
            <a:ext cx="4038600" cy="4114800"/>
          </a:xfrm>
        </p:spPr>
        <p:txBody>
          <a:bodyPr/>
          <a:lstStyle/>
          <a:p>
            <a:pPr>
              <a:buClr>
                <a:srgbClr val="FFFF00"/>
              </a:buClr>
              <a:buFont typeface="Wingdings" pitchFamily="2" charset="2"/>
              <a:buChar char="§"/>
            </a:pPr>
            <a:r>
              <a:rPr lang="en-US" smtClean="0">
                <a:solidFill>
                  <a:schemeClr val="bg1"/>
                </a:solidFill>
              </a:rPr>
              <a:t>Walkways &amp; ramps</a:t>
            </a:r>
          </a:p>
          <a:p>
            <a:pPr>
              <a:buClr>
                <a:srgbClr val="FFFF00"/>
              </a:buClr>
              <a:buFont typeface="Wingdings" pitchFamily="2" charset="2"/>
              <a:buChar char="§"/>
            </a:pPr>
            <a:r>
              <a:rPr lang="en-US" smtClean="0">
                <a:solidFill>
                  <a:schemeClr val="bg1"/>
                </a:solidFill>
              </a:rPr>
              <a:t>Open sides &amp; edges</a:t>
            </a:r>
          </a:p>
          <a:p>
            <a:pPr>
              <a:buClr>
                <a:srgbClr val="FFFF00"/>
              </a:buClr>
              <a:buFont typeface="Wingdings" pitchFamily="2" charset="2"/>
              <a:buChar char="§"/>
            </a:pPr>
            <a:r>
              <a:rPr lang="en-US" smtClean="0">
                <a:solidFill>
                  <a:schemeClr val="bg1"/>
                </a:solidFill>
              </a:rPr>
              <a:t>Holes</a:t>
            </a:r>
          </a:p>
          <a:p>
            <a:pPr>
              <a:buClr>
                <a:srgbClr val="FFFF00"/>
              </a:buClr>
              <a:buFont typeface="Wingdings" pitchFamily="2" charset="2"/>
              <a:buChar char="§"/>
            </a:pPr>
            <a:r>
              <a:rPr lang="en-US" smtClean="0">
                <a:solidFill>
                  <a:schemeClr val="bg1"/>
                </a:solidFill>
              </a:rPr>
              <a:t>Concrete forms &amp; rebar</a:t>
            </a:r>
          </a:p>
          <a:p>
            <a:pPr>
              <a:buClr>
                <a:srgbClr val="FFFF00"/>
              </a:buClr>
              <a:buFont typeface="Wingdings" pitchFamily="2" charset="2"/>
              <a:buChar char="§"/>
            </a:pPr>
            <a:r>
              <a:rPr lang="en-US" smtClean="0">
                <a:solidFill>
                  <a:schemeClr val="bg1"/>
                </a:solidFill>
              </a:rPr>
              <a:t>Excavations</a:t>
            </a:r>
          </a:p>
        </p:txBody>
      </p:sp>
      <p:sp>
        <p:nvSpPr>
          <p:cNvPr id="100356" name="Rectangle 4"/>
          <p:cNvSpPr>
            <a:spLocks noGrp="1" noChangeArrowheads="1"/>
          </p:cNvSpPr>
          <p:nvPr>
            <p:ph type="body" sz="half" idx="2"/>
          </p:nvPr>
        </p:nvSpPr>
        <p:spPr>
          <a:xfrm>
            <a:off x="4876800" y="1295400"/>
            <a:ext cx="3810000" cy="4038600"/>
          </a:xfrm>
        </p:spPr>
        <p:txBody>
          <a:bodyPr/>
          <a:lstStyle/>
          <a:p>
            <a:pPr>
              <a:buClr>
                <a:srgbClr val="FFFF00"/>
              </a:buClr>
              <a:buFont typeface="Wingdings" pitchFamily="2" charset="2"/>
              <a:buChar char="§"/>
            </a:pPr>
            <a:r>
              <a:rPr lang="en-US" smtClean="0">
                <a:solidFill>
                  <a:schemeClr val="bg1"/>
                </a:solidFill>
              </a:rPr>
              <a:t>Roofs</a:t>
            </a:r>
          </a:p>
          <a:p>
            <a:pPr>
              <a:buClr>
                <a:srgbClr val="FFFF00"/>
              </a:buClr>
              <a:buFont typeface="Wingdings" pitchFamily="2" charset="2"/>
              <a:buChar char="§"/>
            </a:pPr>
            <a:r>
              <a:rPr lang="en-US" smtClean="0">
                <a:solidFill>
                  <a:schemeClr val="bg1"/>
                </a:solidFill>
              </a:rPr>
              <a:t>Wall openings</a:t>
            </a:r>
          </a:p>
          <a:p>
            <a:pPr>
              <a:buClr>
                <a:srgbClr val="FFFF00"/>
              </a:buClr>
              <a:buFont typeface="Wingdings" pitchFamily="2" charset="2"/>
              <a:buChar char="§"/>
            </a:pPr>
            <a:r>
              <a:rPr lang="en-US" smtClean="0">
                <a:solidFill>
                  <a:schemeClr val="bg1"/>
                </a:solidFill>
              </a:rPr>
              <a:t>Bricklaying</a:t>
            </a:r>
          </a:p>
          <a:p>
            <a:pPr>
              <a:buClr>
                <a:srgbClr val="FFFF00"/>
              </a:buClr>
              <a:buFont typeface="Wingdings" pitchFamily="2" charset="2"/>
              <a:buChar char="§"/>
            </a:pPr>
            <a:r>
              <a:rPr lang="en-US" smtClean="0">
                <a:solidFill>
                  <a:schemeClr val="bg1"/>
                </a:solidFill>
              </a:rPr>
              <a:t>Residential Construction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1F2E075A-95DA-4FBE-A98D-657EDAF02A82}" type="slidenum">
              <a:rPr lang="en-US"/>
              <a:pPr>
                <a:defRPr/>
              </a:pPr>
              <a:t>12</a:t>
            </a:fld>
            <a:endParaRPr lang="en-US"/>
          </a:p>
        </p:txBody>
      </p:sp>
      <p:sp>
        <p:nvSpPr>
          <p:cNvPr id="102402" name="Rectangle 2"/>
          <p:cNvSpPr>
            <a:spLocks noChangeArrowheads="1"/>
          </p:cNvSpPr>
          <p:nvPr/>
        </p:nvSpPr>
        <p:spPr bwMode="auto">
          <a:xfrm>
            <a:off x="533400" y="5562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solidFill>
                  <a:schemeClr val="bg1"/>
                </a:solidFill>
              </a:rPr>
              <a:t>Guard ramps, runways, and other walkways</a:t>
            </a:r>
          </a:p>
        </p:txBody>
      </p:sp>
      <p:pic>
        <p:nvPicPr>
          <p:cNvPr id="102403" name="Picture 3" descr="C:\PowerPoint Presentations\CONSTRUCTION\Approved\Fall Protection\fall protection-1926\Slid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30288"/>
            <a:ext cx="8229600" cy="44243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04" name="Text Box 4"/>
          <p:cNvSpPr txBox="1">
            <a:spLocks noChangeArrowheads="1"/>
          </p:cNvSpPr>
          <p:nvPr/>
        </p:nvSpPr>
        <p:spPr bwMode="auto">
          <a:xfrm>
            <a:off x="2286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Walkways and Ramps</a:t>
            </a:r>
            <a:endParaRPr lang="en-US" sz="3200">
              <a:effectLst>
                <a:outerShdw blurRad="38100" dist="38100" dir="2700000" algn="tl">
                  <a:srgbClr val="FFFFFF"/>
                </a:outerShdw>
              </a:effectLst>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0D0D1A28-3918-4F4D-AFF4-22D5C90FA437}" type="slidenum">
              <a:rPr lang="en-US"/>
              <a:pPr>
                <a:defRPr/>
              </a:pPr>
              <a:t>13</a:t>
            </a:fld>
            <a:endParaRPr lang="en-US"/>
          </a:p>
        </p:txBody>
      </p:sp>
      <p:sp>
        <p:nvSpPr>
          <p:cNvPr id="104450" name="Rectangle 2"/>
          <p:cNvSpPr>
            <a:spLocks noChangeArrowheads="1"/>
          </p:cNvSpPr>
          <p:nvPr/>
        </p:nvSpPr>
        <p:spPr bwMode="auto">
          <a:xfrm>
            <a:off x="609600" y="5867400"/>
            <a:ext cx="79248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90000"/>
              </a:lnSpc>
            </a:pPr>
            <a:r>
              <a:rPr lang="en-US" sz="1600">
                <a:solidFill>
                  <a:schemeClr val="bg1"/>
                </a:solidFill>
              </a:rPr>
              <a:t>In residential construction, you must be protected if you can fall more than 6 feet</a:t>
            </a:r>
          </a:p>
        </p:txBody>
      </p:sp>
      <p:pic>
        <p:nvPicPr>
          <p:cNvPr id="104451" name="Picture 3" descr="C:\PowerPoint Presentations\CONSTRUCTION\Approved\Fall Protection\No fall prot-EE per concrete oper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924800" cy="441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452" name="Text Box 4"/>
          <p:cNvSpPr txBox="1">
            <a:spLocks noChangeArrowheads="1"/>
          </p:cNvSpPr>
          <p:nvPr/>
        </p:nvSpPr>
        <p:spPr bwMode="auto">
          <a:xfrm>
            <a:off x="228600" y="1524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Fall Protection -</a:t>
            </a:r>
          </a:p>
          <a:p>
            <a:pPr algn="ctr" eaLnBrk="0" hangingPunct="0">
              <a:lnSpc>
                <a:spcPct val="20000"/>
              </a:lnSpc>
              <a:spcBef>
                <a:spcPct val="50000"/>
              </a:spcBef>
            </a:pPr>
            <a:r>
              <a:rPr lang="en-US" sz="3200" b="1">
                <a:solidFill>
                  <a:srgbClr val="FFFF00"/>
                </a:solidFill>
                <a:effectLst>
                  <a:outerShdw blurRad="38100" dist="38100" dir="2700000" algn="tl">
                    <a:srgbClr val="000000"/>
                  </a:outerShdw>
                </a:effectLst>
              </a:rPr>
              <a:t>Residential Construction</a:t>
            </a:r>
            <a:r>
              <a:rPr lang="en-US" sz="4000" b="1">
                <a:solidFill>
                  <a:srgbClr val="FFFF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556AC34E-13B8-421F-AF85-4B648C73A3D0}" type="slidenum">
              <a:rPr lang="en-US"/>
              <a:pPr>
                <a:defRPr/>
              </a:pPr>
              <a:t>14</a:t>
            </a:fld>
            <a:endParaRPr lang="en-US"/>
          </a:p>
        </p:txBody>
      </p:sp>
      <p:pic>
        <p:nvPicPr>
          <p:cNvPr id="106498" name="Picture 2" descr="C:\PowerPoint Presentations\CONSTRUCTION\Approved\Fall Protection\No fall prot-EE per concrete o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600" cy="4800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6499" name="Text Box 3"/>
          <p:cNvSpPr txBox="1">
            <a:spLocks noChangeArrowheads="1"/>
          </p:cNvSpPr>
          <p:nvPr/>
        </p:nvSpPr>
        <p:spPr bwMode="auto">
          <a:xfrm>
            <a:off x="6248400" y="5334000"/>
            <a:ext cx="2362200" cy="39687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solidFill>
                  <a:schemeClr val="bg1"/>
                </a:solidFill>
              </a:rPr>
              <a:t>Unprotected edge</a:t>
            </a:r>
            <a:endParaRPr lang="en-US" sz="2400" b="1">
              <a:solidFill>
                <a:schemeClr val="bg1"/>
              </a:solidFill>
            </a:endParaRPr>
          </a:p>
        </p:txBody>
      </p:sp>
      <p:sp>
        <p:nvSpPr>
          <p:cNvPr id="106500" name="Line 4"/>
          <p:cNvSpPr>
            <a:spLocks noChangeShapeType="1"/>
          </p:cNvSpPr>
          <p:nvPr/>
        </p:nvSpPr>
        <p:spPr bwMode="auto">
          <a:xfrm flipH="1" flipV="1">
            <a:off x="5257800" y="3124200"/>
            <a:ext cx="1676400" cy="2209800"/>
          </a:xfrm>
          <a:prstGeom prst="line">
            <a:avLst/>
          </a:prstGeom>
          <a:noFill/>
          <a:ln w="5715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1" name="Text Box 5"/>
          <p:cNvSpPr txBox="1">
            <a:spLocks noChangeArrowheads="1"/>
          </p:cNvSpPr>
          <p:nvPr/>
        </p:nvSpPr>
        <p:spPr bwMode="auto">
          <a:xfrm>
            <a:off x="152400" y="152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Unprotected Sides &amp; Edges</a:t>
            </a:r>
          </a:p>
        </p:txBody>
      </p:sp>
      <p:sp>
        <p:nvSpPr>
          <p:cNvPr id="106502" name="Text Box 6"/>
          <p:cNvSpPr txBox="1">
            <a:spLocks noChangeArrowheads="1"/>
          </p:cNvSpPr>
          <p:nvPr/>
        </p:nvSpPr>
        <p:spPr bwMode="auto">
          <a:xfrm>
            <a:off x="457200" y="5791200"/>
            <a:ext cx="8153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15000"/>
              </a:spcBef>
            </a:pPr>
            <a:r>
              <a:rPr lang="en-US" sz="1600" b="1">
                <a:solidFill>
                  <a:schemeClr val="bg1"/>
                </a:solidFill>
              </a:rPr>
              <a:t>Unprotected sides and edges must have guardrails or equivalent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BD91F290-0BA5-4976-AD20-9A91CEFCD4E3}" type="slidenum">
              <a:rPr lang="en-US"/>
              <a:pPr>
                <a:defRPr/>
              </a:pPr>
              <a:t>15</a:t>
            </a:fld>
            <a:endParaRPr lang="en-US"/>
          </a:p>
        </p:txBody>
      </p:sp>
      <p:pic>
        <p:nvPicPr>
          <p:cNvPr id="108546" name="Picture 2" descr="S:\open_flo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153400" cy="4953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47" name="Text Box 3"/>
          <p:cNvSpPr txBox="1">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Sides &amp; Edges - Improper Guarding</a:t>
            </a:r>
          </a:p>
        </p:txBody>
      </p:sp>
      <p:sp>
        <p:nvSpPr>
          <p:cNvPr id="108548" name="Text Box 4"/>
          <p:cNvSpPr txBox="1">
            <a:spLocks noChangeArrowheads="1"/>
          </p:cNvSpPr>
          <p:nvPr/>
        </p:nvSpPr>
        <p:spPr bwMode="auto">
          <a:xfrm>
            <a:off x="457200" y="6096000"/>
            <a:ext cx="8153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50000"/>
              </a:spcBef>
            </a:pPr>
            <a:r>
              <a:rPr lang="en-US" sz="1600" b="1">
                <a:solidFill>
                  <a:schemeClr val="bg1"/>
                </a:solidFill>
              </a:rPr>
              <a:t>This 1/4" nylon rope alone is not a proper way to guard this open floor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8E437555-757E-4ABE-B648-52AEABC4CFCF}" type="slidenum">
              <a:rPr lang="en-US"/>
              <a:pPr>
                <a:defRPr/>
              </a:pPr>
              <a:t>16</a:t>
            </a:fld>
            <a:endParaRPr lang="en-US"/>
          </a:p>
        </p:txBody>
      </p:sp>
      <p:sp>
        <p:nvSpPr>
          <p:cNvPr id="110594" name="Rectangle 2"/>
          <p:cNvSpPr>
            <a:spLocks noChangeArrowheads="1"/>
          </p:cNvSpPr>
          <p:nvPr/>
        </p:nvSpPr>
        <p:spPr bwMode="auto">
          <a:xfrm>
            <a:off x="457200" y="6019800"/>
            <a:ext cx="762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342900" indent="-342900" eaLnBrk="0" hangingPunct="0">
              <a:buClr>
                <a:srgbClr val="FFCC00"/>
              </a:buClr>
              <a:buFont typeface="Wingdings" pitchFamily="2" charset="2"/>
              <a:buChar char="§"/>
            </a:pPr>
            <a:r>
              <a:rPr lang="en-US" sz="1600">
                <a:solidFill>
                  <a:schemeClr val="bg1"/>
                </a:solidFill>
              </a:rPr>
              <a:t>Holes more than 6 feet high must be protected</a:t>
            </a:r>
          </a:p>
          <a:p>
            <a:pPr marL="342900" indent="-342900" eaLnBrk="0" hangingPunct="0">
              <a:buClr>
                <a:srgbClr val="FFCC00"/>
              </a:buClr>
              <a:buFont typeface="Wingdings" pitchFamily="2" charset="2"/>
              <a:buChar char="§"/>
            </a:pPr>
            <a:r>
              <a:rPr lang="en-US" sz="1600">
                <a:solidFill>
                  <a:schemeClr val="bg1"/>
                </a:solidFill>
              </a:rPr>
              <a:t>This opening could be made safe by using a guardrail, or strong cover</a:t>
            </a:r>
          </a:p>
        </p:txBody>
      </p:sp>
      <p:pic>
        <p:nvPicPr>
          <p:cNvPr id="110595" name="Picture 3" descr="C:\Reynaldo\1910-Sub D\Dickinson Sub-D 1 hr presentation.pptTEMPT\Slid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382000" cy="4826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6" name="Text Box 4"/>
          <p:cNvSpPr txBox="1">
            <a:spLocks noChangeArrowheads="1"/>
          </p:cNvSpPr>
          <p:nvPr/>
        </p:nvSpPr>
        <p:spPr bwMode="auto">
          <a:xfrm>
            <a:off x="228600" y="1524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Sky Lights and Other Openings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6A7D5CC8-3DDF-4388-B576-65C4620ED65E}" type="slidenum">
              <a:rPr lang="en-US"/>
              <a:pPr>
                <a:defRPr/>
              </a:pPr>
              <a:t>17</a:t>
            </a:fld>
            <a:endParaRPr lang="en-US"/>
          </a:p>
        </p:txBody>
      </p:sp>
      <p:pic>
        <p:nvPicPr>
          <p:cNvPr id="112642" name="Picture 2" descr="C:\Reynaldo\1910-Sub D\Dickinson Sub-D 1 hr presentation.pptTEMPT\Slide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229600" cy="4724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2643" name="Rectangle 3"/>
          <p:cNvSpPr>
            <a:spLocks noChangeArrowheads="1"/>
          </p:cNvSpPr>
          <p:nvPr/>
        </p:nvSpPr>
        <p:spPr bwMode="auto">
          <a:xfrm>
            <a:off x="457200" y="5943600"/>
            <a:ext cx="731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342900" indent="-342900" eaLnBrk="0" hangingPunct="0">
              <a:buClr>
                <a:srgbClr val="FFFF00"/>
              </a:buClr>
              <a:buFont typeface="Wingdings" pitchFamily="2" charset="2"/>
              <a:buChar char="§"/>
            </a:pPr>
            <a:r>
              <a:rPr lang="en-US" sz="1600" b="1">
                <a:solidFill>
                  <a:schemeClr val="bg1"/>
                </a:solidFill>
              </a:rPr>
              <a:t> Cover completely and securely</a:t>
            </a:r>
          </a:p>
          <a:p>
            <a:pPr marL="342900" indent="-342900" eaLnBrk="0" hangingPunct="0">
              <a:buClr>
                <a:srgbClr val="FFFF00"/>
              </a:buClr>
              <a:buFont typeface="Wingdings" pitchFamily="2" charset="2"/>
              <a:buChar char="§"/>
            </a:pPr>
            <a:r>
              <a:rPr lang="en-US" sz="1600" b="1">
                <a:solidFill>
                  <a:schemeClr val="bg1"/>
                </a:solidFill>
              </a:rPr>
              <a:t> If no cover, can guard with a guardrail</a:t>
            </a:r>
          </a:p>
        </p:txBody>
      </p:sp>
      <p:sp>
        <p:nvSpPr>
          <p:cNvPr id="112644" name="Text Box 4"/>
          <p:cNvSpPr txBox="1">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Floor Holes</a:t>
            </a:r>
            <a:endParaRPr lang="en-US" sz="3200" b="1">
              <a:solidFill>
                <a:srgbClr val="FFFF00"/>
              </a:solidFill>
              <a:effectLst>
                <a:outerShdw blurRad="38100" dist="38100" dir="2700000" algn="tl">
                  <a:srgbClr val="000000"/>
                </a:outerShdw>
              </a:effectLst>
              <a:latin typeface="Times New Roman" pitchFamily="18" charset="0"/>
            </a:endParaRPr>
          </a:p>
        </p:txBody>
      </p:sp>
      <p:sp>
        <p:nvSpPr>
          <p:cNvPr id="112645" name="Text Box 5"/>
          <p:cNvSpPr txBox="1">
            <a:spLocks noChangeArrowheads="1"/>
          </p:cNvSpPr>
          <p:nvPr/>
        </p:nvSpPr>
        <p:spPr bwMode="auto">
          <a:xfrm>
            <a:off x="3200400" y="59436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000" b="1">
              <a:solidFill>
                <a:srgbClr val="FFFF00"/>
              </a:solidFill>
              <a:latin typeface="Times New Roman" pitchFamily="18" charset="0"/>
            </a:endParaRPr>
          </a:p>
        </p:txBody>
      </p:sp>
      <p:sp>
        <p:nvSpPr>
          <p:cNvPr id="112646" name="Text Box 6"/>
          <p:cNvSpPr txBox="1">
            <a:spLocks noChangeArrowheads="1"/>
          </p:cNvSpPr>
          <p:nvPr/>
        </p:nvSpPr>
        <p:spPr bwMode="auto">
          <a:xfrm>
            <a:off x="6934200" y="4953000"/>
            <a:ext cx="1758950" cy="8223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chemeClr val="bg1"/>
                </a:solidFill>
              </a:rPr>
              <a:t>Improperly</a:t>
            </a:r>
          </a:p>
          <a:p>
            <a:pPr eaLnBrk="0" hangingPunct="0"/>
            <a:r>
              <a:rPr lang="en-US" sz="2400" b="1">
                <a:solidFill>
                  <a:schemeClr val="bg1"/>
                </a:solidFill>
              </a:rPr>
              <a:t>Covered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F91B5753-DB69-4B64-B261-D8584D21403C}" type="slidenum">
              <a:rPr lang="en-US"/>
              <a:pPr>
                <a:defRPr/>
              </a:pPr>
              <a:t>18</a:t>
            </a:fld>
            <a:endParaRPr lang="en-US"/>
          </a:p>
        </p:txBody>
      </p:sp>
      <p:sp>
        <p:nvSpPr>
          <p:cNvPr id="114690" name="Rectangle 2"/>
          <p:cNvSpPr>
            <a:spLocks noChangeArrowheads="1"/>
          </p:cNvSpPr>
          <p:nvPr/>
        </p:nvSpPr>
        <p:spPr bwMode="auto">
          <a:xfrm>
            <a:off x="152400" y="6019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lvl="2" eaLnBrk="0" hangingPunct="0">
              <a:buClr>
                <a:srgbClr val="FFFF00"/>
              </a:buClr>
              <a:buFont typeface="Wingdings" pitchFamily="2" charset="2"/>
              <a:buChar char="§"/>
            </a:pPr>
            <a:r>
              <a:rPr lang="en-US" sz="1600" b="1">
                <a:solidFill>
                  <a:schemeClr val="bg1"/>
                </a:solidFill>
              </a:rPr>
              <a:t> Use PFAS when working on formwork or rebar</a:t>
            </a:r>
          </a:p>
          <a:p>
            <a:pPr marL="285750" lvl="2" eaLnBrk="0" hangingPunct="0">
              <a:buClr>
                <a:srgbClr val="FFFF00"/>
              </a:buClr>
              <a:buFont typeface="Wingdings" pitchFamily="2" charset="2"/>
              <a:buChar char="§"/>
            </a:pPr>
            <a:r>
              <a:rPr lang="en-US" sz="1600" b="1">
                <a:solidFill>
                  <a:schemeClr val="bg1"/>
                </a:solidFill>
              </a:rPr>
              <a:t> Cover or cap protruding rebar</a:t>
            </a:r>
          </a:p>
        </p:txBody>
      </p:sp>
      <p:sp>
        <p:nvSpPr>
          <p:cNvPr id="114691" name="Text Box 3"/>
          <p:cNvSpPr txBox="1">
            <a:spLocks noChangeArrowheads="1"/>
          </p:cNvSpPr>
          <p:nvPr/>
        </p:nvSpPr>
        <p:spPr bwMode="auto">
          <a:xfrm>
            <a:off x="2286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Concrete Forms and Rebar</a:t>
            </a:r>
            <a:endParaRPr lang="en-US" sz="3200" b="1">
              <a:solidFill>
                <a:srgbClr val="FFFF00"/>
              </a:solidFill>
              <a:effectLst>
                <a:outerShdw blurRad="38100" dist="38100" dir="2700000" algn="tl">
                  <a:srgbClr val="000000"/>
                </a:outerShdw>
              </a:effectLst>
              <a:latin typeface="Times New Roman" pitchFamily="18" charset="0"/>
            </a:endParaRPr>
          </a:p>
        </p:txBody>
      </p:sp>
      <p:pic>
        <p:nvPicPr>
          <p:cNvPr id="114692" name="Picture 4" descr="S:\form-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229600" cy="5029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4693" name="Text Box 5"/>
          <p:cNvSpPr txBox="1">
            <a:spLocks noChangeArrowheads="1"/>
          </p:cNvSpPr>
          <p:nvPr/>
        </p:nvSpPr>
        <p:spPr bwMode="auto">
          <a:xfrm>
            <a:off x="0" y="6392863"/>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000">
              <a:solidFill>
                <a:srgbClr val="FFFF00"/>
              </a:solidFill>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C1D916AC-5322-4FF6-A3A8-AE492A69A5F3}" type="slidenum">
              <a:rPr lang="en-US"/>
              <a:pPr>
                <a:defRPr/>
              </a:pPr>
              <a:t>19</a:t>
            </a:fld>
            <a:endParaRPr lang="en-US"/>
          </a:p>
        </p:txBody>
      </p:sp>
      <p:sp>
        <p:nvSpPr>
          <p:cNvPr id="116738" name="Rectangle 2"/>
          <p:cNvSpPr>
            <a:spLocks noChangeArrowheads="1"/>
          </p:cNvSpPr>
          <p:nvPr/>
        </p:nvSpPr>
        <p:spPr bwMode="auto">
          <a:xfrm>
            <a:off x="304800" y="838200"/>
            <a:ext cx="3048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400">
                <a:solidFill>
                  <a:schemeClr val="bg1"/>
                </a:solidFill>
              </a:rPr>
              <a:t>Guard excavations more than 6 feet deep when they are not readily seen because of plant growth or other visual barriers</a:t>
            </a:r>
          </a:p>
        </p:txBody>
      </p:sp>
      <p:pic>
        <p:nvPicPr>
          <p:cNvPr id="116739" name="Picture 3" descr="S:\Excavation oper - Improper shoring.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914400"/>
            <a:ext cx="5441950" cy="5181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6740" name="Text Box 4"/>
          <p:cNvSpPr txBox="1">
            <a:spLocks noChangeArrowheads="1"/>
          </p:cNvSpPr>
          <p:nvPr/>
        </p:nvSpPr>
        <p:spPr bwMode="auto">
          <a:xfrm>
            <a:off x="152400" y="152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Excavations</a:t>
            </a:r>
            <a:endParaRPr lang="en-US" sz="3200" b="1">
              <a:effectLst>
                <a:outerShdw blurRad="38100" dist="38100" dir="2700000" algn="tl">
                  <a:srgbClr val="FFFFFF"/>
                </a:outerShdw>
              </a:effectLst>
            </a:endParaRPr>
          </a:p>
        </p:txBody>
      </p:sp>
      <p:sp>
        <p:nvSpPr>
          <p:cNvPr id="116741" name="Rectangle 5"/>
          <p:cNvSpPr>
            <a:spLocks noChangeArrowheads="1"/>
          </p:cNvSpPr>
          <p:nvPr/>
        </p:nvSpPr>
        <p:spPr bwMode="auto">
          <a:xfrm>
            <a:off x="457200" y="5257800"/>
            <a:ext cx="2714625" cy="841375"/>
          </a:xfrm>
          <a:prstGeom prst="rect">
            <a:avLst/>
          </a:prstGeom>
          <a:solidFill>
            <a:srgbClr val="3399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1600">
                <a:solidFill>
                  <a:schemeClr val="bg1"/>
                </a:solidFill>
              </a:rPr>
              <a:t>In addition to needing guarding, this excavation is not properly shored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602B2E85-A340-435A-BD2F-77501C71AA20}" type="slidenum">
              <a:rPr lang="en-US"/>
              <a:pPr>
                <a:defRPr/>
              </a:pPr>
              <a:t>2</a:t>
            </a:fld>
            <a:endParaRPr lang="en-US"/>
          </a:p>
        </p:txBody>
      </p:sp>
      <p:sp>
        <p:nvSpPr>
          <p:cNvPr id="79874" name="Rectangle 2"/>
          <p:cNvSpPr>
            <a:spLocks noChangeArrowheads="1"/>
          </p:cNvSpPr>
          <p:nvPr/>
        </p:nvSpPr>
        <p:spPr bwMode="auto">
          <a:xfrm>
            <a:off x="228600" y="1524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r>
              <a:rPr lang="en-US" sz="3200" b="1">
                <a:solidFill>
                  <a:srgbClr val="FFFF00"/>
                </a:solidFill>
                <a:effectLst>
                  <a:outerShdw blurRad="38100" dist="38100" dir="2700000" algn="tl">
                    <a:srgbClr val="000000"/>
                  </a:outerShdw>
                </a:effectLst>
              </a:rPr>
              <a:t>Fall Protection</a:t>
            </a:r>
            <a:r>
              <a:rPr lang="en-US" sz="4400" b="1" i="1">
                <a:solidFill>
                  <a:srgbClr val="FFFF00"/>
                </a:solidFill>
              </a:rPr>
              <a:t> </a:t>
            </a:r>
            <a:endParaRPr lang="en-US" sz="4400" b="1" i="1">
              <a:solidFill>
                <a:srgbClr val="990000"/>
              </a:solidFill>
            </a:endParaRPr>
          </a:p>
        </p:txBody>
      </p:sp>
      <p:pic>
        <p:nvPicPr>
          <p:cNvPr id="79875" name="Picture 3" descr="S:\open_flo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924800" cy="5078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CD5C656E-16F8-4D76-BBFB-1BCC42E39434}" type="slidenum">
              <a:rPr lang="en-US"/>
              <a:pPr>
                <a:defRPr/>
              </a:pPr>
              <a:t>20</a:t>
            </a:fld>
            <a:endParaRPr lang="en-US"/>
          </a:p>
        </p:txBody>
      </p:sp>
      <p:sp>
        <p:nvSpPr>
          <p:cNvPr id="118786" name="Rectangle 2"/>
          <p:cNvSpPr>
            <a:spLocks noChangeArrowheads="1"/>
          </p:cNvSpPr>
          <p:nvPr/>
        </p:nvSpPr>
        <p:spPr bwMode="auto">
          <a:xfrm>
            <a:off x="457200" y="6096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ctr" eaLnBrk="0" hangingPunct="0">
              <a:lnSpc>
                <a:spcPct val="75000"/>
              </a:lnSpc>
              <a:spcBef>
                <a:spcPct val="15000"/>
              </a:spcBef>
            </a:pPr>
            <a:r>
              <a:rPr lang="en-US" sz="1600">
                <a:solidFill>
                  <a:schemeClr val="bg1"/>
                </a:solidFill>
              </a:rPr>
              <a:t>If you work on roofs and can fall more than 6 feet, you must be protected</a:t>
            </a:r>
          </a:p>
        </p:txBody>
      </p:sp>
      <p:sp>
        <p:nvSpPr>
          <p:cNvPr id="118787" name="Text Box 3"/>
          <p:cNvSpPr txBox="1">
            <a:spLocks noChangeArrowheads="1"/>
          </p:cNvSpPr>
          <p:nvPr/>
        </p:nvSpPr>
        <p:spPr bwMode="auto">
          <a:xfrm>
            <a:off x="3048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Roofs</a:t>
            </a:r>
            <a:endParaRPr lang="en-US" sz="3200" b="1">
              <a:effectLst>
                <a:outerShdw blurRad="38100" dist="38100" dir="2700000" algn="tl">
                  <a:srgbClr val="FFFFFF"/>
                </a:outerShdw>
              </a:effectLst>
            </a:endParaRPr>
          </a:p>
        </p:txBody>
      </p:sp>
      <p:pic>
        <p:nvPicPr>
          <p:cNvPr id="118788" name="Picture 4" descr="S:\roof_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229600" cy="5181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C26D745C-6616-4307-9D5D-0B23D6C1A66C}" type="slidenum">
              <a:rPr lang="en-US"/>
              <a:pPr>
                <a:defRPr/>
              </a:pPr>
              <a:t>21</a:t>
            </a:fld>
            <a:endParaRPr lang="en-US"/>
          </a:p>
        </p:txBody>
      </p:sp>
      <p:sp>
        <p:nvSpPr>
          <p:cNvPr id="120834" name="Rectangle 2"/>
          <p:cNvSpPr>
            <a:spLocks noChangeArrowheads="1"/>
          </p:cNvSpPr>
          <p:nvPr/>
        </p:nvSpPr>
        <p:spPr bwMode="auto">
          <a:xfrm>
            <a:off x="457200" y="5638800"/>
            <a:ext cx="845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1600">
                <a:solidFill>
                  <a:schemeClr val="bg1"/>
                </a:solidFill>
              </a:rPr>
              <a:t>If you work near wall openings 6 feet or more above lower levels you must be protected from falling</a:t>
            </a:r>
          </a:p>
        </p:txBody>
      </p:sp>
      <p:pic>
        <p:nvPicPr>
          <p:cNvPr id="120835" name="Picture 3" descr="C:\PowerPoint Presentations\CONSTRUCTION\Approved\Fall Protection\No fall prot-EE per concrete oper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229600" cy="4648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0836" name="Text Box 4"/>
          <p:cNvSpPr txBox="1">
            <a:spLocks noChangeArrowheads="1"/>
          </p:cNvSpPr>
          <p:nvPr/>
        </p:nvSpPr>
        <p:spPr bwMode="auto">
          <a:xfrm>
            <a:off x="533400" y="5105400"/>
            <a:ext cx="2209800" cy="4572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chemeClr val="bg1"/>
                </a:solidFill>
              </a:rPr>
              <a:t>Wall opening</a:t>
            </a:r>
            <a:endParaRPr lang="en-US" sz="2400">
              <a:solidFill>
                <a:schemeClr val="bg1"/>
              </a:solidFill>
              <a:latin typeface="Times New Roman" pitchFamily="18" charset="0"/>
            </a:endParaRPr>
          </a:p>
        </p:txBody>
      </p:sp>
      <p:sp>
        <p:nvSpPr>
          <p:cNvPr id="120837" name="Line 5"/>
          <p:cNvSpPr>
            <a:spLocks noChangeShapeType="1"/>
          </p:cNvSpPr>
          <p:nvPr/>
        </p:nvSpPr>
        <p:spPr bwMode="auto">
          <a:xfrm flipV="1">
            <a:off x="1600200" y="2667000"/>
            <a:ext cx="1752600" cy="2438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8" name="Text Box 6"/>
          <p:cNvSpPr txBox="1">
            <a:spLocks noChangeArrowheads="1"/>
          </p:cNvSpPr>
          <p:nvPr/>
        </p:nvSpPr>
        <p:spPr bwMode="auto">
          <a:xfrm>
            <a:off x="228600" y="228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Wall Openings</a:t>
            </a:r>
            <a:endParaRPr lang="en-US" sz="3200" b="1">
              <a:effectLst>
                <a:outerShdw blurRad="38100" dist="38100" dir="2700000" algn="tl">
                  <a:srgbClr val="FFFFFF"/>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C947DF2A-BFC2-4E27-BA28-848F4C3CE123}" type="slidenum">
              <a:rPr lang="en-US"/>
              <a:pPr>
                <a:defRPr/>
              </a:pPr>
              <a:t>22</a:t>
            </a:fld>
            <a:endParaRPr lang="en-US"/>
          </a:p>
        </p:txBody>
      </p:sp>
      <p:sp>
        <p:nvSpPr>
          <p:cNvPr id="122882" name="Rectangle 2"/>
          <p:cNvSpPr>
            <a:spLocks noGrp="1" noChangeArrowheads="1"/>
          </p:cNvSpPr>
          <p:nvPr>
            <p:ph type="title"/>
          </p:nvPr>
        </p:nvSpPr>
        <p:spPr>
          <a:xfrm>
            <a:off x="228600" y="152400"/>
            <a:ext cx="8534400" cy="762000"/>
          </a:xfrm>
        </p:spPr>
        <p:txBody>
          <a:bodyPr/>
          <a:lstStyle/>
          <a:p>
            <a:r>
              <a:rPr lang="en-US" sz="3200" b="1" smtClean="0">
                <a:solidFill>
                  <a:srgbClr val="FFFF00"/>
                </a:solidFill>
                <a:effectLst>
                  <a:outerShdw blurRad="38100" dist="38100" dir="2700000" algn="tl">
                    <a:srgbClr val="000000"/>
                  </a:outerShdw>
                </a:effectLst>
              </a:rPr>
              <a:t>Good Work Practices</a:t>
            </a:r>
          </a:p>
        </p:txBody>
      </p:sp>
      <p:sp>
        <p:nvSpPr>
          <p:cNvPr id="122883" name="Rectangle 3"/>
          <p:cNvSpPr>
            <a:spLocks noGrp="1" noChangeArrowheads="1"/>
          </p:cNvSpPr>
          <p:nvPr>
            <p:ph type="body" idx="1"/>
          </p:nvPr>
        </p:nvSpPr>
        <p:spPr>
          <a:xfrm>
            <a:off x="457200" y="1371600"/>
            <a:ext cx="8382000" cy="2590800"/>
          </a:xfrm>
        </p:spPr>
        <p:txBody>
          <a:bodyPr/>
          <a:lstStyle/>
          <a:p>
            <a:pPr>
              <a:lnSpc>
                <a:spcPct val="80000"/>
              </a:lnSpc>
              <a:spcBef>
                <a:spcPct val="40000"/>
              </a:spcBef>
              <a:buClr>
                <a:srgbClr val="FFFF00"/>
              </a:buClr>
              <a:buFont typeface="Wingdings" pitchFamily="2" charset="2"/>
              <a:buChar char="§"/>
            </a:pPr>
            <a:r>
              <a:rPr lang="en-US" sz="2000" b="1" smtClean="0">
                <a:solidFill>
                  <a:schemeClr val="bg1"/>
                </a:solidFill>
                <a:effectLst>
                  <a:outerShdw blurRad="38100" dist="38100" dir="2700000" algn="tl">
                    <a:srgbClr val="000000"/>
                  </a:outerShdw>
                </a:effectLst>
              </a:rPr>
              <a:t>Perform work at ground level if possible</a:t>
            </a:r>
          </a:p>
          <a:p>
            <a:pPr lvl="1">
              <a:lnSpc>
                <a:spcPct val="80000"/>
              </a:lnSpc>
              <a:spcBef>
                <a:spcPct val="40000"/>
              </a:spcBef>
              <a:buClr>
                <a:srgbClr val="FFFF00"/>
              </a:buClr>
              <a:buFont typeface="Wingdings" pitchFamily="2" charset="2"/>
              <a:buChar char="§"/>
            </a:pPr>
            <a:r>
              <a:rPr lang="en-US" sz="2000" smtClean="0">
                <a:solidFill>
                  <a:schemeClr val="bg1"/>
                </a:solidFill>
              </a:rPr>
              <a:t>Example: building prefab roofs on the ground and lifting into place with a crane</a:t>
            </a:r>
          </a:p>
          <a:p>
            <a:pPr>
              <a:lnSpc>
                <a:spcPct val="80000"/>
              </a:lnSpc>
              <a:spcBef>
                <a:spcPct val="40000"/>
              </a:spcBef>
              <a:buClr>
                <a:srgbClr val="FFFF00"/>
              </a:buClr>
              <a:buFont typeface="Wingdings" pitchFamily="2" charset="2"/>
              <a:buChar char="§"/>
            </a:pPr>
            <a:r>
              <a:rPr lang="en-US" sz="2000" b="1" smtClean="0">
                <a:solidFill>
                  <a:schemeClr val="bg1"/>
                </a:solidFill>
                <a:effectLst>
                  <a:outerShdw blurRad="38100" dist="38100" dir="2700000" algn="tl">
                    <a:srgbClr val="000000"/>
                  </a:outerShdw>
                </a:effectLst>
              </a:rPr>
              <a:t>Tether or restrain workers so they can't reach the edge</a:t>
            </a:r>
          </a:p>
          <a:p>
            <a:pPr>
              <a:lnSpc>
                <a:spcPct val="80000"/>
              </a:lnSpc>
              <a:spcBef>
                <a:spcPct val="40000"/>
              </a:spcBef>
              <a:buClr>
                <a:srgbClr val="FFFF00"/>
              </a:buClr>
              <a:buFont typeface="Wingdings" pitchFamily="2" charset="2"/>
              <a:buChar char="§"/>
            </a:pPr>
            <a:r>
              <a:rPr lang="en-US" sz="2000" b="1" smtClean="0">
                <a:solidFill>
                  <a:schemeClr val="bg1"/>
                </a:solidFill>
                <a:effectLst>
                  <a:outerShdw blurRad="38100" dist="38100" dir="2700000" algn="tl">
                    <a:srgbClr val="000000"/>
                  </a:outerShdw>
                </a:effectLst>
              </a:rPr>
              <a:t>Designate and use safety monitors	(This is less desirable of all the systems)</a:t>
            </a:r>
          </a:p>
          <a:p>
            <a:pPr>
              <a:lnSpc>
                <a:spcPct val="80000"/>
              </a:lnSpc>
              <a:spcBef>
                <a:spcPct val="40000"/>
              </a:spcBef>
              <a:buClr>
                <a:srgbClr val="FFFF00"/>
              </a:buClr>
              <a:buFont typeface="Wingdings" pitchFamily="2" charset="2"/>
              <a:buChar char="§"/>
            </a:pPr>
            <a:r>
              <a:rPr lang="en-US" sz="2000" b="1" smtClean="0">
                <a:solidFill>
                  <a:schemeClr val="bg1"/>
                </a:solidFill>
                <a:effectLst>
                  <a:outerShdw blurRad="38100" dist="38100" dir="2700000" algn="tl">
                    <a:srgbClr val="000000"/>
                  </a:outerShdw>
                </a:effectLst>
                <a:cs typeface="Times New Roman" pitchFamily="18" charset="0"/>
              </a:rPr>
              <a:t>Use conventional fall protection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F1C631F8-817A-4239-ABD1-7B50EDEF520A}" type="slidenum">
              <a:rPr lang="en-US"/>
              <a:pPr>
                <a:defRPr/>
              </a:pPr>
              <a:t>23</a:t>
            </a:fld>
            <a:endParaRPr lang="en-US"/>
          </a:p>
        </p:txBody>
      </p:sp>
      <p:sp>
        <p:nvSpPr>
          <p:cNvPr id="124930" name="Rectangle 2"/>
          <p:cNvSpPr>
            <a:spLocks noChangeArrowheads="1"/>
          </p:cNvSpPr>
          <p:nvPr/>
        </p:nvSpPr>
        <p:spPr bwMode="auto">
          <a:xfrm>
            <a:off x="304800" y="1524000"/>
            <a:ext cx="5638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solidFill>
                  <a:schemeClr val="bg1"/>
                </a:solidFill>
                <a:effectLst>
                  <a:outerShdw blurRad="38100" dist="38100" dir="2700000" algn="tl">
                    <a:srgbClr val="000000"/>
                  </a:outerShdw>
                </a:effectLst>
              </a:rPr>
              <a:t>The training is to teach you:</a:t>
            </a:r>
          </a:p>
          <a:p>
            <a:pPr eaLnBrk="0" hangingPunct="0">
              <a:buClr>
                <a:srgbClr val="FFFF00"/>
              </a:buClr>
              <a:buFont typeface="Wingdings" pitchFamily="2" charset="2"/>
              <a:buChar char="§"/>
            </a:pPr>
            <a:r>
              <a:rPr lang="en-US" sz="2400">
                <a:solidFill>
                  <a:schemeClr val="bg1"/>
                </a:solidFill>
              </a:rPr>
              <a:t> How to recognize hazards</a:t>
            </a:r>
          </a:p>
          <a:p>
            <a:pPr eaLnBrk="0" hangingPunct="0">
              <a:buClr>
                <a:srgbClr val="FFFF00"/>
              </a:buClr>
              <a:buFont typeface="Wingdings" pitchFamily="2" charset="2"/>
              <a:buChar char="§"/>
            </a:pPr>
            <a:r>
              <a:rPr lang="en-US" sz="2400">
                <a:solidFill>
                  <a:schemeClr val="bg1"/>
                </a:solidFill>
              </a:rPr>
              <a:t> How to minimize hazards</a:t>
            </a:r>
          </a:p>
          <a:p>
            <a:pPr lvl="1" eaLnBrk="0" hangingPunct="0">
              <a:buClr>
                <a:srgbClr val="FFCC00"/>
              </a:buClr>
              <a:buFont typeface="Wingdings" pitchFamily="2" charset="2"/>
              <a:buChar char="Ø"/>
            </a:pPr>
            <a:endParaRPr lang="en-US" sz="2400">
              <a:solidFill>
                <a:schemeClr val="bg1"/>
              </a:solidFill>
            </a:endParaRPr>
          </a:p>
          <a:p>
            <a:pPr eaLnBrk="0" hangingPunct="0">
              <a:buClr>
                <a:srgbClr val="FFCC00"/>
              </a:buClr>
              <a:buFont typeface="Wingdings" pitchFamily="2" charset="2"/>
              <a:buNone/>
            </a:pPr>
            <a:r>
              <a:rPr lang="en-US" sz="2400" b="1">
                <a:solidFill>
                  <a:schemeClr val="bg1"/>
                </a:solidFill>
                <a:effectLst>
                  <a:outerShdw blurRad="38100" dist="38100" dir="2700000" algn="tl">
                    <a:srgbClr val="000000"/>
                  </a:outerShdw>
                </a:effectLst>
              </a:rPr>
              <a:t>The training must cover:</a:t>
            </a:r>
          </a:p>
          <a:p>
            <a:pPr eaLnBrk="0" hangingPunct="0">
              <a:buClr>
                <a:srgbClr val="FFFF00"/>
              </a:buClr>
              <a:buFont typeface="Wingdings" pitchFamily="2" charset="2"/>
              <a:buChar char="§"/>
            </a:pPr>
            <a:r>
              <a:rPr lang="en-US" sz="2400">
                <a:solidFill>
                  <a:schemeClr val="bg1"/>
                </a:solidFill>
              </a:rPr>
              <a:t> Fall hazards</a:t>
            </a:r>
          </a:p>
          <a:p>
            <a:pPr eaLnBrk="0" hangingPunct="0">
              <a:buClr>
                <a:srgbClr val="FFFF00"/>
              </a:buClr>
              <a:buFont typeface="Wingdings" pitchFamily="2" charset="2"/>
              <a:buChar char="§"/>
            </a:pPr>
            <a:r>
              <a:rPr lang="en-US" sz="2400">
                <a:solidFill>
                  <a:schemeClr val="bg1"/>
                </a:solidFill>
              </a:rPr>
              <a:t> Fall protection systems</a:t>
            </a:r>
          </a:p>
          <a:p>
            <a:pPr eaLnBrk="0" hangingPunct="0">
              <a:buClr>
                <a:srgbClr val="FFFF00"/>
              </a:buClr>
              <a:buFont typeface="Wingdings" pitchFamily="2" charset="2"/>
              <a:buChar char="§"/>
            </a:pPr>
            <a:r>
              <a:rPr lang="en-US" sz="2400">
                <a:solidFill>
                  <a:schemeClr val="bg1"/>
                </a:solidFill>
              </a:rPr>
              <a:t> Use of fall protection devices</a:t>
            </a:r>
          </a:p>
        </p:txBody>
      </p:sp>
      <p:sp>
        <p:nvSpPr>
          <p:cNvPr id="124931" name="Text Box 3"/>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Training</a:t>
            </a:r>
            <a:endParaRPr lang="en-US" sz="3200" b="1">
              <a:effectLst>
                <a:outerShdw blurRad="38100" dist="38100" dir="2700000" algn="tl">
                  <a:srgbClr val="FFFFFF"/>
                </a:outerShdw>
              </a:effectLst>
            </a:endParaRPr>
          </a:p>
        </p:txBody>
      </p:sp>
      <p:sp>
        <p:nvSpPr>
          <p:cNvPr id="124932" name="Text Box 4"/>
          <p:cNvSpPr txBox="1">
            <a:spLocks noChangeArrowheads="1"/>
          </p:cNvSpPr>
          <p:nvPr/>
        </p:nvSpPr>
        <p:spPr bwMode="auto">
          <a:xfrm>
            <a:off x="2743200" y="59436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000" b="1">
              <a:solidFill>
                <a:srgbClr val="FFFF00"/>
              </a:solidFill>
              <a:latin typeface="Times New Roman" pitchFamily="18" charset="0"/>
            </a:endParaRPr>
          </a:p>
        </p:txBody>
      </p:sp>
      <p:sp>
        <p:nvSpPr>
          <p:cNvPr id="124933" name="Rectangle 5"/>
          <p:cNvSpPr>
            <a:spLocks noChangeArrowheads="1"/>
          </p:cNvSpPr>
          <p:nvPr/>
        </p:nvSpPr>
        <p:spPr bwMode="auto">
          <a:xfrm>
            <a:off x="1166813" y="2532063"/>
            <a:ext cx="88011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24934" name="Picture 6" descr="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810000" cy="43434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4935" name="Text Box 7"/>
          <p:cNvSpPr txBox="1">
            <a:spLocks noChangeArrowheads="1"/>
          </p:cNvSpPr>
          <p:nvPr/>
        </p:nvSpPr>
        <p:spPr bwMode="auto">
          <a:xfrm>
            <a:off x="304800" y="9906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b="1">
                <a:solidFill>
                  <a:schemeClr val="bg1"/>
                </a:solidFill>
              </a:rPr>
              <a:t>Employers must provide fall protection training</a:t>
            </a:r>
            <a:endParaRPr lang="en-US" sz="240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432A2A5A-BBE3-4431-80E5-3D9AC68E6F75}" type="slidenum">
              <a:rPr lang="en-US"/>
              <a:pPr>
                <a:defRPr/>
              </a:pPr>
              <a:t>24</a:t>
            </a:fld>
            <a:endParaRPr lang="en-US"/>
          </a:p>
        </p:txBody>
      </p:sp>
      <p:sp>
        <p:nvSpPr>
          <p:cNvPr id="126978" name="Rectangle 1026"/>
          <p:cNvSpPr>
            <a:spLocks noGrp="1" noChangeArrowheads="1"/>
          </p:cNvSpPr>
          <p:nvPr>
            <p:ph type="title"/>
          </p:nvPr>
        </p:nvSpPr>
        <p:spPr>
          <a:xfrm>
            <a:off x="228600" y="152400"/>
            <a:ext cx="8610600" cy="685800"/>
          </a:xfrm>
        </p:spPr>
        <p:txBody>
          <a:bodyPr/>
          <a:lstStyle/>
          <a:p>
            <a:r>
              <a:rPr lang="en-US" sz="3200" b="1" smtClean="0">
                <a:solidFill>
                  <a:srgbClr val="FFFF00"/>
                </a:solidFill>
                <a:effectLst>
                  <a:outerShdw blurRad="38100" dist="38100" dir="2700000" algn="tl">
                    <a:srgbClr val="000000"/>
                  </a:outerShdw>
                </a:effectLst>
              </a:rPr>
              <a:t>Summary</a:t>
            </a:r>
          </a:p>
        </p:txBody>
      </p:sp>
      <p:sp>
        <p:nvSpPr>
          <p:cNvPr id="126979" name="Rectangle 1027"/>
          <p:cNvSpPr>
            <a:spLocks noGrp="1" noChangeArrowheads="1"/>
          </p:cNvSpPr>
          <p:nvPr>
            <p:ph type="body" idx="1"/>
          </p:nvPr>
        </p:nvSpPr>
        <p:spPr>
          <a:xfrm>
            <a:off x="304800" y="1066800"/>
            <a:ext cx="8458200" cy="4419600"/>
          </a:xfrm>
        </p:spPr>
        <p:txBody>
          <a:bodyPr/>
          <a:lstStyle/>
          <a:p>
            <a:pPr algn="just">
              <a:spcBef>
                <a:spcPct val="30000"/>
              </a:spcBef>
              <a:buClr>
                <a:srgbClr val="FFFF00"/>
              </a:buClr>
              <a:buFont typeface="Wingdings" pitchFamily="2" charset="2"/>
              <a:buChar char="§"/>
            </a:pPr>
            <a:r>
              <a:rPr lang="en-US" sz="2400" smtClean="0">
                <a:solidFill>
                  <a:schemeClr val="bg1"/>
                </a:solidFill>
              </a:rPr>
              <a:t>If you can fall more than 6 feet, you must be protected </a:t>
            </a:r>
          </a:p>
          <a:p>
            <a:pPr algn="just">
              <a:spcBef>
                <a:spcPct val="30000"/>
              </a:spcBef>
              <a:buClr>
                <a:srgbClr val="FFFF00"/>
              </a:buClr>
              <a:buFont typeface="Wingdings" pitchFamily="2" charset="2"/>
              <a:buChar char="§"/>
            </a:pPr>
            <a:endParaRPr lang="en-US" sz="2400" smtClean="0">
              <a:solidFill>
                <a:schemeClr val="bg1"/>
              </a:solidFill>
            </a:endParaRPr>
          </a:p>
          <a:p>
            <a:pPr algn="just">
              <a:spcBef>
                <a:spcPct val="30000"/>
              </a:spcBef>
              <a:buClr>
                <a:srgbClr val="FFFF00"/>
              </a:buClr>
              <a:buFont typeface="Wingdings" pitchFamily="2" charset="2"/>
              <a:buChar char="§"/>
            </a:pPr>
            <a:r>
              <a:rPr lang="en-US" sz="2400" smtClean="0">
                <a:solidFill>
                  <a:schemeClr val="bg1"/>
                </a:solidFill>
              </a:rPr>
              <a:t>Use fall protection on:</a:t>
            </a:r>
          </a:p>
          <a:p>
            <a:pPr lvl="1" algn="just">
              <a:spcBef>
                <a:spcPct val="30000"/>
              </a:spcBef>
              <a:buClr>
                <a:srgbClr val="FFFF00"/>
              </a:buClr>
              <a:buFont typeface="Wingdings" pitchFamily="2" charset="2"/>
              <a:buChar char="§"/>
            </a:pPr>
            <a:r>
              <a:rPr lang="en-US" sz="2400" smtClean="0">
                <a:solidFill>
                  <a:schemeClr val="bg1"/>
                </a:solidFill>
              </a:rPr>
              <a:t>walkways &amp; ramps, open sides &amp; edges, holes, concrete forms &amp; rebar, excavations, roofs, wall openings, bricklaying, residential construction</a:t>
            </a:r>
          </a:p>
          <a:p>
            <a:pPr lvl="1" algn="just">
              <a:spcBef>
                <a:spcPct val="30000"/>
              </a:spcBef>
              <a:buClr>
                <a:srgbClr val="FFFF00"/>
              </a:buClr>
              <a:buFont typeface="Wingdings" pitchFamily="2" charset="2"/>
              <a:buChar char="§"/>
            </a:pPr>
            <a:endParaRPr lang="en-US" sz="2400" smtClean="0">
              <a:solidFill>
                <a:schemeClr val="bg1"/>
              </a:solidFill>
            </a:endParaRPr>
          </a:p>
          <a:p>
            <a:pPr algn="just">
              <a:spcBef>
                <a:spcPct val="30000"/>
              </a:spcBef>
              <a:buClr>
                <a:srgbClr val="FFFF00"/>
              </a:buClr>
              <a:buFont typeface="Wingdings" pitchFamily="2" charset="2"/>
              <a:buChar char="§"/>
            </a:pPr>
            <a:r>
              <a:rPr lang="en-US" sz="2400" smtClean="0">
                <a:solidFill>
                  <a:schemeClr val="bg1"/>
                </a:solidFill>
              </a:rPr>
              <a:t>Protective measures include guardrails, covers, safety nets, and Personal Fall Arrest Systems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EB2B0896-5E09-407F-985A-99F9EFE731B3}" type="slidenum">
              <a:rPr lang="en-US"/>
              <a:pPr>
                <a:defRPr/>
              </a:pPr>
              <a:t>25</a:t>
            </a:fld>
            <a:endParaRPr lang="en-US"/>
          </a:p>
        </p:txBody>
      </p:sp>
      <p:sp>
        <p:nvSpPr>
          <p:cNvPr id="2058" name="Rectangle 10"/>
          <p:cNvSpPr>
            <a:spLocks noChangeArrowheads="1"/>
          </p:cNvSpPr>
          <p:nvPr/>
        </p:nvSpPr>
        <p:spPr bwMode="auto">
          <a:xfrm>
            <a:off x="666750" y="1214438"/>
            <a:ext cx="7696200" cy="4500562"/>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D897B8C-1312-4EAD-A400-3E4E737064FA}" type="slidenum">
              <a:rPr lang="en-US" sz="1400"/>
              <a:pPr algn="r" eaLnBrk="1" hangingPunct="1"/>
              <a:t>25</a:t>
            </a:fld>
            <a:endParaRPr lang="en-US" sz="1400"/>
          </a:p>
        </p:txBody>
      </p:sp>
      <p:sp>
        <p:nvSpPr>
          <p:cNvPr id="2052" name="Text Box 9"/>
          <p:cNvSpPr txBox="1">
            <a:spLocks noChangeArrowheads="1"/>
          </p:cNvSpPr>
          <p:nvPr/>
        </p:nvSpPr>
        <p:spPr bwMode="auto">
          <a:xfrm>
            <a:off x="685800" y="5867400"/>
            <a:ext cx="762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a:solidFill>
                  <a:srgbClr val="FFFF00"/>
                </a:solidFill>
                <a:effectLst>
                  <a:outerShdw blurRad="38100" dist="38100" dir="2700000" algn="tl">
                    <a:srgbClr val="000000"/>
                  </a:outerShdw>
                </a:effectLst>
              </a:rPr>
              <a:t>Photos in this presentation are from the OSHA Region 4 National Photo Archive and OSHA Region 5.</a:t>
            </a:r>
          </a:p>
        </p:txBody>
      </p:sp>
      <p:sp>
        <p:nvSpPr>
          <p:cNvPr id="2053" name="Rectangle 5"/>
          <p:cNvSpPr>
            <a:spLocks noGrp="1" noChangeArrowheads="1"/>
          </p:cNvSpPr>
          <p:nvPr>
            <p:ph type="title"/>
          </p:nvPr>
        </p:nvSpPr>
        <p:spPr>
          <a:xfrm>
            <a:off x="152400" y="228600"/>
            <a:ext cx="8763000" cy="685800"/>
          </a:xfrm>
        </p:spPr>
        <p:txBody>
          <a:bodyPr/>
          <a:lstStyle/>
          <a:p>
            <a:pPr eaLnBrk="1" hangingPunct="1"/>
            <a:r>
              <a:rPr lang="en-US" sz="3200" b="1" smtClean="0">
                <a:solidFill>
                  <a:srgbClr val="FFFF00"/>
                </a:solidFill>
                <a:effectLst>
                  <a:outerShdw blurRad="38100" dist="38100" dir="2700000" algn="tl">
                    <a:srgbClr val="000000"/>
                  </a:outerShdw>
                </a:effectLst>
              </a:rPr>
              <a:t>Is This a Fall Hazard?</a:t>
            </a:r>
          </a:p>
        </p:txBody>
      </p:sp>
      <p:pic>
        <p:nvPicPr>
          <p:cNvPr id="2057" name="Picture 9" descr="Pictur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371600"/>
            <a:ext cx="7391400" cy="421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5FFFD64C-1F76-44B1-951E-46F1B7B759A4}" type="slidenum">
              <a:rPr lang="en-US"/>
              <a:pPr>
                <a:defRPr/>
              </a:pPr>
              <a:t>26</a:t>
            </a:fld>
            <a:endParaRPr lang="en-US"/>
          </a:p>
        </p:txBody>
      </p:sp>
      <p:sp>
        <p:nvSpPr>
          <p:cNvPr id="3082" name="Rectangle 10"/>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81" name="Picture 9" descr="Pictur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371600"/>
            <a:ext cx="7239000" cy="4808538"/>
          </a:xfrm>
          <a:prstGeom prst="rect">
            <a:avLst/>
          </a:prstGeom>
          <a:noFill/>
          <a:extLst>
            <a:ext uri="{909E8E84-426E-40DD-AFC4-6F175D3DCCD1}">
              <a14:hiddenFill xmlns:a14="http://schemas.microsoft.com/office/drawing/2010/main">
                <a:solidFill>
                  <a:srgbClr val="FFFFFF"/>
                </a:solidFill>
              </a14:hiddenFill>
            </a:ext>
          </a:extLst>
        </p:spPr>
      </p:pic>
      <p:sp>
        <p:nvSpPr>
          <p:cNvPr id="307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4AB9EFF-9F32-4F67-A82D-44EA6FF40B86}" type="slidenum">
              <a:rPr lang="en-US" sz="1400"/>
              <a:pPr algn="r" eaLnBrk="1" hangingPunct="1"/>
              <a:t>26</a:t>
            </a:fld>
            <a:endParaRPr lang="en-US" sz="1400"/>
          </a:p>
        </p:txBody>
      </p:sp>
      <p:sp>
        <p:nvSpPr>
          <p:cNvPr id="3076" name="Rectangle 5"/>
          <p:cNvSpPr>
            <a:spLocks noGrp="1" noChangeArrowheads="1"/>
          </p:cNvSpPr>
          <p:nvPr>
            <p:ph type="title"/>
          </p:nvPr>
        </p:nvSpPr>
        <p:spPr>
          <a:xfrm>
            <a:off x="304800" y="228600"/>
            <a:ext cx="8458200" cy="609600"/>
          </a:xfrm>
        </p:spPr>
        <p:txBody>
          <a:bodyPr/>
          <a:lstStyle/>
          <a:p>
            <a:pPr eaLnBrk="1" hangingPunct="1"/>
            <a:r>
              <a:rPr lang="en-US" sz="3200" smtClean="0">
                <a:solidFill>
                  <a:srgbClr val="FFFF00"/>
                </a:solidFill>
                <a:effectLst>
                  <a:outerShdw blurRad="38100" dist="38100" dir="2700000" algn="tl">
                    <a:srgbClr val="000000"/>
                  </a:outerShdw>
                </a:effectLst>
              </a:rPr>
              <a:t>YES</a:t>
            </a:r>
          </a:p>
        </p:txBody>
      </p:sp>
      <p:sp>
        <p:nvSpPr>
          <p:cNvPr id="6" name="Rounded Rectangular Callout 5"/>
          <p:cNvSpPr>
            <a:spLocks noChangeArrowheads="1"/>
          </p:cNvSpPr>
          <p:nvPr/>
        </p:nvSpPr>
        <p:spPr bwMode="auto">
          <a:xfrm>
            <a:off x="533400" y="1066800"/>
            <a:ext cx="2133600" cy="1828800"/>
          </a:xfrm>
          <a:prstGeom prst="wedgeRoundRectCallout">
            <a:avLst>
              <a:gd name="adj1" fmla="val 80282"/>
              <a:gd name="adj2" fmla="val 64412"/>
              <a:gd name="adj3" fmla="val 16667"/>
            </a:avLst>
          </a:prstGeom>
          <a:solidFill>
            <a:srgbClr val="FFC000"/>
          </a:solidFill>
          <a:ln w="25400" algn="ctr">
            <a:solidFill>
              <a:srgbClr val="FFC000"/>
            </a:solidFill>
            <a:miter lim="800000"/>
            <a:headEnd/>
            <a:tailEnd/>
          </a:ln>
        </p:spPr>
        <p:txBody>
          <a:bodyPr anchor="ctr"/>
          <a:lstStyle/>
          <a:p>
            <a:pPr algn="ctr"/>
            <a:r>
              <a:rPr lang="en-US"/>
              <a:t>Workers could fall while climbing on the shoring structure to set it up and remove it.</a:t>
            </a:r>
          </a:p>
        </p:txBody>
      </p:sp>
      <p:sp>
        <p:nvSpPr>
          <p:cNvPr id="11" name="Octagon 10"/>
          <p:cNvSpPr/>
          <p:nvPr/>
        </p:nvSpPr>
        <p:spPr>
          <a:xfrm>
            <a:off x="6705600" y="1219200"/>
            <a:ext cx="1600200" cy="12954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a:solidFill>
                  <a:schemeClr val="bg1"/>
                </a:solidFill>
              </a:rPr>
              <a:t>Ladders and lifts must be provided.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E6DC29D0-875A-423E-9691-7790A89BC4FD}" type="slidenum">
              <a:rPr lang="en-US"/>
              <a:pPr>
                <a:defRPr/>
              </a:pPr>
              <a:t>27</a:t>
            </a:fld>
            <a:endParaRPr lang="en-US"/>
          </a:p>
        </p:txBody>
      </p:sp>
      <p:sp>
        <p:nvSpPr>
          <p:cNvPr id="4104" name="Rectangle 8"/>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708B532-246C-40E0-8961-424886273EBB}" type="slidenum">
              <a:rPr lang="en-US" sz="1400"/>
              <a:pPr algn="r" eaLnBrk="1" hangingPunct="1"/>
              <a:t>27</a:t>
            </a:fld>
            <a:endParaRPr lang="en-US" sz="1400"/>
          </a:p>
        </p:txBody>
      </p:sp>
      <p:sp>
        <p:nvSpPr>
          <p:cNvPr id="4099" name="Rectangle 4"/>
          <p:cNvSpPr>
            <a:spLocks noGrp="1" noChangeArrowheads="1"/>
          </p:cNvSpPr>
          <p:nvPr>
            <p:ph type="title"/>
          </p:nvPr>
        </p:nvSpPr>
        <p:spPr>
          <a:xfrm>
            <a:off x="228600" y="152400"/>
            <a:ext cx="8686800" cy="838200"/>
          </a:xfrm>
        </p:spPr>
        <p:txBody>
          <a:bodyPr/>
          <a:lstStyle/>
          <a:p>
            <a:pPr eaLnBrk="1" hangingPunct="1"/>
            <a:r>
              <a:rPr lang="en-US" sz="4000" b="1" smtClean="0">
                <a:solidFill>
                  <a:srgbClr val="FFFF00"/>
                </a:solidFill>
                <a:effectLst>
                  <a:outerShdw blurRad="38100" dist="38100" dir="2700000" algn="tl">
                    <a:srgbClr val="000000"/>
                  </a:outerShdw>
                </a:effectLst>
              </a:rPr>
              <a:t>Any Fall Hazard Here?</a:t>
            </a:r>
          </a:p>
        </p:txBody>
      </p:sp>
      <p:pic>
        <p:nvPicPr>
          <p:cNvPr id="4103" name="Picture 7" descr="resd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6363"/>
            <a:ext cx="73152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DAF7C122-8361-438B-A165-E2681C89CC20}" type="slidenum">
              <a:rPr lang="en-US"/>
              <a:pPr>
                <a:defRPr/>
              </a:pPr>
              <a:t>28</a:t>
            </a:fld>
            <a:endParaRPr lang="en-US"/>
          </a:p>
        </p:txBody>
      </p:sp>
      <p:sp>
        <p:nvSpPr>
          <p:cNvPr id="5132" name="Rectangle 12"/>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562A69D-EA6E-44F6-A4C9-F625C15EDE2A}" type="slidenum">
              <a:rPr lang="en-US" sz="1400"/>
              <a:pPr algn="r" eaLnBrk="1" hangingPunct="1"/>
              <a:t>28</a:t>
            </a:fld>
            <a:endParaRPr lang="en-US" sz="1400"/>
          </a:p>
        </p:txBody>
      </p:sp>
      <p:sp>
        <p:nvSpPr>
          <p:cNvPr id="5123" name="Rectangle 4"/>
          <p:cNvSpPr>
            <a:spLocks noGrp="1" noChangeArrowheads="1"/>
          </p:cNvSpPr>
          <p:nvPr>
            <p:ph type="title"/>
          </p:nvPr>
        </p:nvSpPr>
        <p:spPr>
          <a:xfrm>
            <a:off x="304800" y="152400"/>
            <a:ext cx="8610600" cy="838200"/>
          </a:xfrm>
        </p:spPr>
        <p:txBody>
          <a:bodyPr/>
          <a:lstStyle/>
          <a:p>
            <a:pPr eaLnBrk="1" hangingPunct="1"/>
            <a:r>
              <a:rPr lang="en-US" sz="4000" smtClean="0">
                <a:solidFill>
                  <a:srgbClr val="FFFF00"/>
                </a:solidFill>
                <a:effectLst>
                  <a:outerShdw blurRad="38100" dist="38100" dir="2700000" algn="tl">
                    <a:srgbClr val="000000"/>
                  </a:outerShdw>
                </a:effectLst>
              </a:rPr>
              <a:t>YES</a:t>
            </a:r>
          </a:p>
        </p:txBody>
      </p:sp>
      <p:pic>
        <p:nvPicPr>
          <p:cNvPr id="5129" name="Picture 9" descr="resd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31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a:spLocks noChangeArrowheads="1"/>
          </p:cNvSpPr>
          <p:nvPr/>
        </p:nvSpPr>
        <p:spPr bwMode="auto">
          <a:xfrm>
            <a:off x="5867400" y="1143000"/>
            <a:ext cx="2743200" cy="1600200"/>
          </a:xfrm>
          <a:prstGeom prst="wedgeRoundRectCallout">
            <a:avLst>
              <a:gd name="adj1" fmla="val -49884"/>
              <a:gd name="adj2" fmla="val 194444"/>
              <a:gd name="adj3" fmla="val 16667"/>
            </a:avLst>
          </a:prstGeom>
          <a:solidFill>
            <a:srgbClr val="FFC000"/>
          </a:solidFill>
          <a:ln w="25400" algn="ctr">
            <a:solidFill>
              <a:srgbClr val="FFC000"/>
            </a:solidFill>
            <a:miter lim="800000"/>
            <a:headEnd/>
            <a:tailEnd/>
          </a:ln>
        </p:spPr>
        <p:txBody>
          <a:bodyPr anchor="ctr"/>
          <a:lstStyle/>
          <a:p>
            <a:pPr algn="ctr"/>
            <a:r>
              <a:rPr lang="en-US"/>
              <a:t>Workers are exposed to a fall hazard greater than 6 feet, while working near stairwell opening.</a:t>
            </a:r>
          </a:p>
        </p:txBody>
      </p:sp>
      <p:sp>
        <p:nvSpPr>
          <p:cNvPr id="11" name="Octagon 10"/>
          <p:cNvSpPr/>
          <p:nvPr/>
        </p:nvSpPr>
        <p:spPr>
          <a:xfrm>
            <a:off x="685800" y="4724400"/>
            <a:ext cx="1981200" cy="160337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a:solidFill>
                  <a:schemeClr val="bg1"/>
                </a:solidFill>
              </a:rPr>
              <a:t>Workers must be protected from falls over 6 feet.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1D9C279A-90AC-40CB-B5BE-00D35203CB91}" type="slidenum">
              <a:rPr lang="en-US"/>
              <a:pPr>
                <a:defRPr/>
              </a:pPr>
              <a:t>29</a:t>
            </a:fld>
            <a:endParaRPr lang="en-US"/>
          </a:p>
        </p:txBody>
      </p:sp>
      <p:sp>
        <p:nvSpPr>
          <p:cNvPr id="6153" name="Rectangle 9"/>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C2F946C-D0F2-486A-8056-FDE3A0B69856}" type="slidenum">
              <a:rPr lang="en-US" sz="1400"/>
              <a:pPr algn="r" eaLnBrk="1" hangingPunct="1"/>
              <a:t>29</a:t>
            </a:fld>
            <a:endParaRPr lang="en-US" sz="1400"/>
          </a:p>
        </p:txBody>
      </p:sp>
      <p:sp>
        <p:nvSpPr>
          <p:cNvPr id="6147" name="Rectangle 4"/>
          <p:cNvSpPr>
            <a:spLocks noGrp="1" noChangeArrowheads="1"/>
          </p:cNvSpPr>
          <p:nvPr>
            <p:ph type="title"/>
          </p:nvPr>
        </p:nvSpPr>
        <p:spPr>
          <a:xfrm>
            <a:off x="228600" y="228600"/>
            <a:ext cx="8686800" cy="838200"/>
          </a:xfrm>
        </p:spPr>
        <p:txBody>
          <a:bodyPr/>
          <a:lstStyle/>
          <a:p>
            <a:pPr eaLnBrk="1" hangingPunct="1"/>
            <a:r>
              <a:rPr lang="en-US" sz="3200" b="1" smtClean="0">
                <a:solidFill>
                  <a:srgbClr val="FFFF00"/>
                </a:solidFill>
                <a:effectLst>
                  <a:outerShdw blurRad="38100" dist="38100" dir="2700000" algn="tl">
                    <a:srgbClr val="000000"/>
                  </a:outerShdw>
                </a:effectLst>
              </a:rPr>
              <a:t>Is This a Fall Hazard?</a:t>
            </a:r>
          </a:p>
        </p:txBody>
      </p:sp>
      <p:pic>
        <p:nvPicPr>
          <p:cNvPr id="6152" name="Picture 8" descr="resd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31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A8AF87FE-5AEF-479C-935D-160F8CDC6763}" type="slidenum">
              <a:rPr lang="en-US"/>
              <a:pPr>
                <a:defRPr/>
              </a:pPr>
              <a:t>3</a:t>
            </a:fld>
            <a:endParaRPr lang="en-US"/>
          </a:p>
        </p:txBody>
      </p:sp>
      <p:sp>
        <p:nvSpPr>
          <p:cNvPr id="81922" name="Text Box 2"/>
          <p:cNvSpPr txBox="1">
            <a:spLocks noChangeArrowheads="1"/>
          </p:cNvSpPr>
          <p:nvPr/>
        </p:nvSpPr>
        <p:spPr bwMode="auto">
          <a:xfrm>
            <a:off x="457200" y="1219200"/>
            <a:ext cx="8229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257300" indent="-342900" eaLnBrk="0" hangingPunct="0">
              <a:defRPr>
                <a:solidFill>
                  <a:schemeClr val="tx1"/>
                </a:solidFill>
                <a:latin typeface="Arial" pitchFamily="34" charset="0"/>
              </a:defRPr>
            </a:lvl3pPr>
            <a:lvl4pPr marL="1714500" indent="-342900" eaLnBrk="0" hangingPunct="0">
              <a:defRPr>
                <a:solidFill>
                  <a:schemeClr val="tx1"/>
                </a:solidFill>
                <a:latin typeface="Arial" pitchFamily="34" charset="0"/>
              </a:defRPr>
            </a:lvl4pPr>
            <a:lvl5pPr marL="2171700" indent="-342900"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a:buClr>
                <a:srgbClr val="FFFF00"/>
              </a:buClr>
              <a:buFont typeface="Wingdings" pitchFamily="2" charset="2"/>
              <a:buChar char="§"/>
            </a:pPr>
            <a:r>
              <a:rPr lang="en-US" sz="2400">
                <a:solidFill>
                  <a:schemeClr val="bg1"/>
                </a:solidFill>
              </a:rPr>
              <a:t>Falls are the leading cause of deaths in the construction industry.</a:t>
            </a:r>
          </a:p>
          <a:p>
            <a:pPr>
              <a:buClr>
                <a:srgbClr val="FFFF00"/>
              </a:buClr>
              <a:buFont typeface="Wingdings" pitchFamily="2" charset="2"/>
              <a:buChar char="§"/>
            </a:pPr>
            <a:endParaRPr lang="en-US" sz="2400">
              <a:solidFill>
                <a:schemeClr val="bg1"/>
              </a:solidFill>
            </a:endParaRPr>
          </a:p>
          <a:p>
            <a:pPr>
              <a:buClr>
                <a:srgbClr val="FFFF00"/>
              </a:buClr>
              <a:buFont typeface="Wingdings" pitchFamily="2" charset="2"/>
              <a:buChar char="§"/>
            </a:pPr>
            <a:r>
              <a:rPr lang="en-US" sz="2400">
                <a:solidFill>
                  <a:schemeClr val="bg1"/>
                </a:solidFill>
              </a:rPr>
              <a:t>Most fatalities occur when employees fall from open-sided floors and through floor openings.</a:t>
            </a:r>
          </a:p>
          <a:p>
            <a:pPr>
              <a:buClr>
                <a:srgbClr val="FFFF00"/>
              </a:buClr>
              <a:buFont typeface="Wingdings" pitchFamily="2" charset="2"/>
              <a:buChar char="§"/>
            </a:pPr>
            <a:endParaRPr lang="en-US" sz="2400">
              <a:solidFill>
                <a:schemeClr val="bg1"/>
              </a:solidFill>
            </a:endParaRPr>
          </a:p>
          <a:p>
            <a:pPr>
              <a:buClr>
                <a:srgbClr val="FFFF00"/>
              </a:buClr>
              <a:buFont typeface="Wingdings" pitchFamily="2" charset="2"/>
              <a:buChar char="§"/>
            </a:pPr>
            <a:r>
              <a:rPr lang="en-US" sz="2400">
                <a:solidFill>
                  <a:schemeClr val="bg1"/>
                </a:solidFill>
              </a:rPr>
              <a:t>Falls from as little as 4 to 6 feet can cause serious lost-time accidents and sometimes death.</a:t>
            </a:r>
          </a:p>
          <a:p>
            <a:pPr>
              <a:buClr>
                <a:srgbClr val="FFFF00"/>
              </a:buClr>
              <a:buFont typeface="Wingdings" pitchFamily="2" charset="2"/>
              <a:buChar char="§"/>
            </a:pPr>
            <a:endParaRPr lang="en-US" sz="2400">
              <a:solidFill>
                <a:schemeClr val="bg1"/>
              </a:solidFill>
            </a:endParaRPr>
          </a:p>
          <a:p>
            <a:pPr>
              <a:buClr>
                <a:srgbClr val="FFFF00"/>
              </a:buClr>
              <a:buFont typeface="Wingdings" pitchFamily="2" charset="2"/>
              <a:buChar char="§"/>
            </a:pPr>
            <a:r>
              <a:rPr lang="en-US" sz="2400">
                <a:solidFill>
                  <a:schemeClr val="bg1"/>
                </a:solidFill>
              </a:rPr>
              <a:t>Open-sided floors and platforms 6 feet or more in height must be guarded. </a:t>
            </a:r>
          </a:p>
        </p:txBody>
      </p:sp>
      <p:sp>
        <p:nvSpPr>
          <p:cNvPr id="81923" name="Text Box 3"/>
          <p:cNvSpPr txBox="1">
            <a:spLocks noChangeArrowheads="1"/>
          </p:cNvSpPr>
          <p:nvPr/>
        </p:nvSpPr>
        <p:spPr bwMode="auto">
          <a:xfrm>
            <a:off x="228600" y="228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Falls in Construction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56A38DF5-790F-40F6-9810-417F173008BA}" type="slidenum">
              <a:rPr lang="en-US"/>
              <a:pPr>
                <a:defRPr/>
              </a:pPr>
              <a:t>30</a:t>
            </a:fld>
            <a:endParaRPr lang="en-US"/>
          </a:p>
        </p:txBody>
      </p:sp>
      <p:sp>
        <p:nvSpPr>
          <p:cNvPr id="7179" name="Rectangle 11"/>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78" name="Picture 10" descr="resd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23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5B1BBE7-646E-4B3E-BFD3-60707ABDFF81}" type="slidenum">
              <a:rPr lang="en-US" sz="1400"/>
              <a:pPr algn="r" eaLnBrk="1" hangingPunct="1"/>
              <a:t>30</a:t>
            </a:fld>
            <a:endParaRPr lang="en-US" sz="1400"/>
          </a:p>
        </p:txBody>
      </p:sp>
      <p:sp>
        <p:nvSpPr>
          <p:cNvPr id="7171" name="Rectangle 4"/>
          <p:cNvSpPr>
            <a:spLocks noGrp="1" noChangeArrowheads="1"/>
          </p:cNvSpPr>
          <p:nvPr>
            <p:ph type="title"/>
          </p:nvPr>
        </p:nvSpPr>
        <p:spPr>
          <a:xfrm>
            <a:off x="304800" y="228600"/>
            <a:ext cx="8610600" cy="762000"/>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533400" y="1143000"/>
            <a:ext cx="3124200" cy="1143000"/>
          </a:xfrm>
          <a:prstGeom prst="wedgeRoundRectCallout">
            <a:avLst>
              <a:gd name="adj1" fmla="val 68241"/>
              <a:gd name="adj2" fmla="val 169306"/>
              <a:gd name="adj3" fmla="val 16667"/>
            </a:avLst>
          </a:prstGeom>
          <a:solidFill>
            <a:srgbClr val="FFC000"/>
          </a:solidFill>
          <a:ln w="25400" algn="ctr">
            <a:solidFill>
              <a:srgbClr val="FFC000"/>
            </a:solidFill>
            <a:miter lim="800000"/>
            <a:headEnd/>
            <a:tailEnd/>
          </a:ln>
        </p:spPr>
        <p:txBody>
          <a:bodyPr anchor="ctr"/>
          <a:lstStyle/>
          <a:p>
            <a:pPr algn="ctr"/>
            <a:r>
              <a:rPr lang="en-US"/>
              <a:t>Unprotected open-sided floors 6 feet or more above ground level.</a:t>
            </a:r>
          </a:p>
        </p:txBody>
      </p:sp>
      <p:sp>
        <p:nvSpPr>
          <p:cNvPr id="11" name="Octagon 10"/>
          <p:cNvSpPr/>
          <p:nvPr/>
        </p:nvSpPr>
        <p:spPr>
          <a:xfrm>
            <a:off x="6324600" y="4572000"/>
            <a:ext cx="1981200" cy="1744663"/>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a:solidFill>
                  <a:schemeClr val="bg1"/>
                </a:solidFill>
              </a:rPr>
              <a:t>Guardrail systems, safety net systems or personal fall arrest systems are required.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C0DE0D5F-9175-4F04-BC13-75C91B4DA55D}" type="slidenum">
              <a:rPr lang="en-US"/>
              <a:pPr>
                <a:defRPr/>
              </a:pPr>
              <a:t>31</a:t>
            </a:fld>
            <a:endParaRPr lang="en-US"/>
          </a:p>
        </p:txBody>
      </p:sp>
      <p:sp>
        <p:nvSpPr>
          <p:cNvPr id="8200" name="Rectangle 8"/>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649D4C4-C894-490A-8CDE-A772E600EDDE}" type="slidenum">
              <a:rPr lang="en-US" sz="1400"/>
              <a:pPr algn="r" eaLnBrk="1" hangingPunct="1"/>
              <a:t>31</a:t>
            </a:fld>
            <a:endParaRPr lang="en-US" sz="1400"/>
          </a:p>
        </p:txBody>
      </p:sp>
      <p:sp>
        <p:nvSpPr>
          <p:cNvPr id="8195" name="Rectangle 4"/>
          <p:cNvSpPr>
            <a:spLocks noGrp="1" noChangeArrowheads="1"/>
          </p:cNvSpPr>
          <p:nvPr>
            <p:ph type="title"/>
          </p:nvPr>
        </p:nvSpPr>
        <p:spPr>
          <a:xfrm>
            <a:off x="228600" y="152400"/>
            <a:ext cx="8763000" cy="838200"/>
          </a:xfrm>
        </p:spPr>
        <p:txBody>
          <a:bodyPr/>
          <a:lstStyle/>
          <a:p>
            <a:pPr eaLnBrk="1" hangingPunct="1"/>
            <a:r>
              <a:rPr lang="en-US" sz="3200" b="1" smtClean="0">
                <a:solidFill>
                  <a:srgbClr val="FFFF00"/>
                </a:solidFill>
                <a:effectLst>
                  <a:outerShdw blurRad="38100" dist="38100" dir="2700000" algn="tl">
                    <a:srgbClr val="000000"/>
                  </a:outerShdw>
                </a:effectLst>
              </a:rPr>
              <a:t>Any Fall Hazard Here?</a:t>
            </a:r>
          </a:p>
        </p:txBody>
      </p:sp>
      <p:pic>
        <p:nvPicPr>
          <p:cNvPr id="8199" name="Picture 7"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162800" cy="4649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4BFE99D4-DF17-49F6-82EB-04139919BC2E}" type="slidenum">
              <a:rPr lang="en-US"/>
              <a:pPr>
                <a:defRPr/>
              </a:pPr>
              <a:t>32</a:t>
            </a:fld>
            <a:endParaRPr lang="en-US"/>
          </a:p>
        </p:txBody>
      </p:sp>
      <p:sp>
        <p:nvSpPr>
          <p:cNvPr id="9226" name="Rectangle 10"/>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225" name="Picture 9"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239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921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F229240-D890-48D3-812C-6E89736D9352}" type="slidenum">
              <a:rPr lang="en-US" sz="1400"/>
              <a:pPr algn="r" eaLnBrk="1" hangingPunct="1"/>
              <a:t>32</a:t>
            </a:fld>
            <a:endParaRPr lang="en-US" sz="1400"/>
          </a:p>
        </p:txBody>
      </p:sp>
      <p:sp>
        <p:nvSpPr>
          <p:cNvPr id="9219" name="Rectangle 4"/>
          <p:cNvSpPr>
            <a:spLocks noGrp="1" noChangeArrowheads="1"/>
          </p:cNvSpPr>
          <p:nvPr>
            <p:ph type="title"/>
          </p:nvPr>
        </p:nvSpPr>
        <p:spPr>
          <a:xfrm>
            <a:off x="457200" y="274638"/>
            <a:ext cx="8229600" cy="639762"/>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5181600" y="1447800"/>
            <a:ext cx="3124200" cy="1143000"/>
          </a:xfrm>
          <a:prstGeom prst="wedgeRoundRectCallout">
            <a:avLst>
              <a:gd name="adj1" fmla="val -51116"/>
              <a:gd name="adj2" fmla="val 101528"/>
              <a:gd name="adj3" fmla="val 16667"/>
            </a:avLst>
          </a:prstGeom>
          <a:solidFill>
            <a:srgbClr val="FFC000"/>
          </a:solidFill>
          <a:ln w="25400" algn="ctr">
            <a:solidFill>
              <a:srgbClr val="FFC000"/>
            </a:solidFill>
            <a:miter lim="800000"/>
            <a:headEnd/>
            <a:tailEnd/>
          </a:ln>
        </p:spPr>
        <p:txBody>
          <a:bodyPr anchor="ctr"/>
          <a:lstStyle/>
          <a:p>
            <a:pPr algn="ctr"/>
            <a:r>
              <a:rPr lang="en-US"/>
              <a:t>Workers are installing a new metal roof without fall protection. </a:t>
            </a:r>
          </a:p>
        </p:txBody>
      </p:sp>
      <p:sp>
        <p:nvSpPr>
          <p:cNvPr id="9224" name="Text Box 8"/>
          <p:cNvSpPr txBox="1">
            <a:spLocks noChangeArrowheads="1"/>
          </p:cNvSpPr>
          <p:nvPr/>
        </p:nvSpPr>
        <p:spPr bwMode="auto">
          <a:xfrm>
            <a:off x="685800" y="5715000"/>
            <a:ext cx="784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rPr>
              <a:t>NOTE: Remember that ladders must extend 3 feet above the landing area.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625BCB6A-48AA-40F1-9CCA-D863879741C7}" type="slidenum">
              <a:rPr lang="en-US"/>
              <a:pPr>
                <a:defRPr/>
              </a:pPr>
              <a:t>33</a:t>
            </a:fld>
            <a:endParaRPr lang="en-US"/>
          </a:p>
        </p:txBody>
      </p:sp>
      <p:sp>
        <p:nvSpPr>
          <p:cNvPr id="10248" name="Rectangle 8"/>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08C8A28-E0AB-4317-AB56-31B86A547819}" type="slidenum">
              <a:rPr lang="en-US" sz="1400"/>
              <a:pPr algn="r" eaLnBrk="1" hangingPunct="1"/>
              <a:t>33</a:t>
            </a:fld>
            <a:endParaRPr lang="en-US" sz="1400"/>
          </a:p>
        </p:txBody>
      </p:sp>
      <p:sp>
        <p:nvSpPr>
          <p:cNvPr id="10243" name="Rectangle 4"/>
          <p:cNvSpPr>
            <a:spLocks noGrp="1" noChangeArrowheads="1"/>
          </p:cNvSpPr>
          <p:nvPr>
            <p:ph type="title"/>
          </p:nvPr>
        </p:nvSpPr>
        <p:spPr>
          <a:xfrm>
            <a:off x="304800" y="228600"/>
            <a:ext cx="8610600" cy="838200"/>
          </a:xfrm>
        </p:spPr>
        <p:txBody>
          <a:bodyPr/>
          <a:lstStyle/>
          <a:p>
            <a:pPr eaLnBrk="1" hangingPunct="1"/>
            <a:r>
              <a:rPr lang="en-US" sz="3200" b="1" smtClean="0">
                <a:solidFill>
                  <a:srgbClr val="FFFF00"/>
                </a:solidFill>
                <a:effectLst>
                  <a:outerShdw blurRad="38100" dist="38100" dir="2700000" algn="tl">
                    <a:srgbClr val="000000"/>
                  </a:outerShdw>
                </a:effectLst>
              </a:rPr>
              <a:t>Is This a Fall Hazard?</a:t>
            </a:r>
          </a:p>
        </p:txBody>
      </p:sp>
      <p:pic>
        <p:nvPicPr>
          <p:cNvPr id="10247" name="Picture 7"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97000"/>
            <a:ext cx="7162800" cy="477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E06ED255-7496-4A4D-A894-738B265ACBEC}" type="slidenum">
              <a:rPr lang="en-US"/>
              <a:pPr>
                <a:defRPr/>
              </a:pPr>
              <a:t>34</a:t>
            </a:fld>
            <a:endParaRPr lang="en-US"/>
          </a:p>
        </p:txBody>
      </p:sp>
      <p:sp>
        <p:nvSpPr>
          <p:cNvPr id="11274" name="Rectangle 10"/>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73" name="Picture 9"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315200" cy="4835525"/>
          </a:xfrm>
          <a:prstGeom prst="rect">
            <a:avLst/>
          </a:prstGeom>
          <a:noFill/>
          <a:extLst>
            <a:ext uri="{909E8E84-426E-40DD-AFC4-6F175D3DCCD1}">
              <a14:hiddenFill xmlns:a14="http://schemas.microsoft.com/office/drawing/2010/main">
                <a:solidFill>
                  <a:srgbClr val="FFFFFF"/>
                </a:solidFill>
              </a14:hiddenFill>
            </a:ext>
          </a:extLst>
        </p:spPr>
      </p:pic>
      <p:sp>
        <p:nvSpPr>
          <p:cNvPr id="1126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5906B72-470D-420C-A20B-5AD89DDBEA57}" type="slidenum">
              <a:rPr lang="en-US" sz="1400"/>
              <a:pPr algn="r" eaLnBrk="1" hangingPunct="1"/>
              <a:t>34</a:t>
            </a:fld>
            <a:endParaRPr lang="en-US" sz="1400"/>
          </a:p>
        </p:txBody>
      </p:sp>
      <p:sp>
        <p:nvSpPr>
          <p:cNvPr id="11267" name="Rectangle 4"/>
          <p:cNvSpPr>
            <a:spLocks noGrp="1" noChangeArrowheads="1"/>
          </p:cNvSpPr>
          <p:nvPr>
            <p:ph type="title"/>
          </p:nvPr>
        </p:nvSpPr>
        <p:spPr>
          <a:xfrm>
            <a:off x="457200" y="152400"/>
            <a:ext cx="8229600" cy="914400"/>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609600" y="1066800"/>
            <a:ext cx="2133600" cy="1828800"/>
          </a:xfrm>
          <a:prstGeom prst="wedgeRoundRectCallout">
            <a:avLst>
              <a:gd name="adj1" fmla="val 123514"/>
              <a:gd name="adj2" fmla="val 114236"/>
              <a:gd name="adj3" fmla="val 16667"/>
            </a:avLst>
          </a:prstGeom>
          <a:solidFill>
            <a:srgbClr val="FFC000"/>
          </a:solidFill>
          <a:ln w="25400" algn="ctr">
            <a:solidFill>
              <a:srgbClr val="FFC000"/>
            </a:solidFill>
            <a:miter lim="800000"/>
            <a:headEnd/>
            <a:tailEnd/>
          </a:ln>
        </p:spPr>
        <p:txBody>
          <a:bodyPr anchor="ctr"/>
          <a:lstStyle/>
          <a:p>
            <a:pPr algn="ctr"/>
            <a:r>
              <a:rPr lang="en-US"/>
              <a:t>The photo shows a mid-rail and toeboard are missing on an open-sided floor of a building.</a:t>
            </a:r>
          </a:p>
        </p:txBody>
      </p:sp>
      <p:sp>
        <p:nvSpPr>
          <p:cNvPr id="7" name="Octagon 6"/>
          <p:cNvSpPr/>
          <p:nvPr/>
        </p:nvSpPr>
        <p:spPr>
          <a:xfrm>
            <a:off x="6629400" y="1219200"/>
            <a:ext cx="1752600" cy="14192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This could expose workers to a 12 foot fall.</a:t>
            </a:r>
          </a:p>
        </p:txBody>
      </p:sp>
      <p:sp>
        <p:nvSpPr>
          <p:cNvPr id="2" name="Octagon 6"/>
          <p:cNvSpPr/>
          <p:nvPr/>
        </p:nvSpPr>
        <p:spPr>
          <a:xfrm>
            <a:off x="6172200" y="4648200"/>
            <a:ext cx="2057400" cy="16605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a:solidFill>
                  <a:schemeClr val="bg1"/>
                </a:solidFill>
              </a:rPr>
              <a:t>Toeboards are required to protect workers below from falling objects.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188026DB-11DD-43CF-BE33-6D9FB558307B}" type="slidenum">
              <a:rPr lang="en-US"/>
              <a:pPr>
                <a:defRPr/>
              </a:pPr>
              <a:t>35</a:t>
            </a:fld>
            <a:endParaRPr lang="en-US"/>
          </a:p>
        </p:txBody>
      </p:sp>
      <p:sp>
        <p:nvSpPr>
          <p:cNvPr id="12296" name="Rectangle 8"/>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955AF66-460D-4FAE-906F-2ECC1118E248}" type="slidenum">
              <a:rPr lang="en-US" sz="1400"/>
              <a:pPr algn="r" eaLnBrk="1" hangingPunct="1"/>
              <a:t>35</a:t>
            </a:fld>
            <a:endParaRPr lang="en-US" sz="1400"/>
          </a:p>
        </p:txBody>
      </p:sp>
      <p:sp>
        <p:nvSpPr>
          <p:cNvPr id="12291" name="Rectangle 4"/>
          <p:cNvSpPr>
            <a:spLocks noGrp="1" noChangeArrowheads="1"/>
          </p:cNvSpPr>
          <p:nvPr>
            <p:ph type="title"/>
          </p:nvPr>
        </p:nvSpPr>
        <p:spPr>
          <a:xfrm>
            <a:off x="304800" y="228600"/>
            <a:ext cx="8610600" cy="685800"/>
          </a:xfrm>
        </p:spPr>
        <p:txBody>
          <a:bodyPr/>
          <a:lstStyle/>
          <a:p>
            <a:pPr eaLnBrk="1" hangingPunct="1"/>
            <a:r>
              <a:rPr lang="en-US" sz="3200" b="1" smtClean="0">
                <a:solidFill>
                  <a:srgbClr val="FFFF00"/>
                </a:solidFill>
                <a:effectLst>
                  <a:outerShdw blurRad="38100" dist="38100" dir="2700000" algn="tl">
                    <a:srgbClr val="000000"/>
                  </a:outerShdw>
                </a:effectLst>
              </a:rPr>
              <a:t>Can You Identify the Fall Hazard?</a:t>
            </a:r>
          </a:p>
        </p:txBody>
      </p:sp>
      <p:pic>
        <p:nvPicPr>
          <p:cNvPr id="12295" name="Picture 7"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162800" cy="439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024C2F4E-F611-4D1E-AA39-310CFA03B8CA}" type="slidenum">
              <a:rPr lang="en-US"/>
              <a:pPr>
                <a:defRPr/>
              </a:pPr>
              <a:t>36</a:t>
            </a:fld>
            <a:endParaRPr lang="en-US"/>
          </a:p>
        </p:txBody>
      </p:sp>
      <p:sp>
        <p:nvSpPr>
          <p:cNvPr id="13322" name="Rectangle 10"/>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21" name="Picture 9"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5125"/>
            <a:ext cx="67818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331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2CE1D1F-DCC7-4B52-9120-CC57EC17ECA2}" type="slidenum">
              <a:rPr lang="en-US" sz="1400"/>
              <a:pPr algn="r" eaLnBrk="1" hangingPunct="1"/>
              <a:t>36</a:t>
            </a:fld>
            <a:endParaRPr lang="en-US" sz="1400"/>
          </a:p>
        </p:txBody>
      </p:sp>
      <p:sp>
        <p:nvSpPr>
          <p:cNvPr id="13315" name="Rectangle 4"/>
          <p:cNvSpPr>
            <a:spLocks noGrp="1" noChangeArrowheads="1"/>
          </p:cNvSpPr>
          <p:nvPr>
            <p:ph type="title"/>
          </p:nvPr>
        </p:nvSpPr>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762000" y="1371600"/>
            <a:ext cx="2133600" cy="1828800"/>
          </a:xfrm>
          <a:prstGeom prst="wedgeRoundRectCallout">
            <a:avLst>
              <a:gd name="adj1" fmla="val 76639"/>
              <a:gd name="adj2" fmla="val 60940"/>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Lack of fall protection for workers on fabricated frame scaffolds.</a:t>
            </a:r>
          </a:p>
        </p:txBody>
      </p:sp>
      <p:sp>
        <p:nvSpPr>
          <p:cNvPr id="7" name="Octagon 6"/>
          <p:cNvSpPr/>
          <p:nvPr/>
        </p:nvSpPr>
        <p:spPr>
          <a:xfrm>
            <a:off x="381000" y="4267200"/>
            <a:ext cx="2133600" cy="2057400"/>
          </a:xfrm>
          <a:prstGeom prst="octagon">
            <a:avLst>
              <a:gd name="adj" fmla="val 292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a:solidFill>
                  <a:schemeClr val="bg1"/>
                </a:solidFill>
              </a:rPr>
              <a:t>The workers are exposed to a 35-foot fall hazard from a scaffold while stacking blocks prior to overhand bricklaying operations.</a:t>
            </a:r>
          </a:p>
        </p:txBody>
      </p:sp>
      <p:sp>
        <p:nvSpPr>
          <p:cNvPr id="2" name="Rounded Rectangular Callout 4"/>
          <p:cNvSpPr>
            <a:spLocks noChangeArrowheads="1"/>
          </p:cNvSpPr>
          <p:nvPr/>
        </p:nvSpPr>
        <p:spPr bwMode="auto">
          <a:xfrm>
            <a:off x="6172200" y="1295400"/>
            <a:ext cx="2133600" cy="1828800"/>
          </a:xfrm>
          <a:prstGeom prst="wedgeRoundRectCallout">
            <a:avLst>
              <a:gd name="adj1" fmla="val -86236"/>
              <a:gd name="adj2" fmla="val 100088"/>
              <a:gd name="adj3" fmla="val 16667"/>
            </a:avLst>
          </a:prstGeom>
          <a:solidFill>
            <a:srgbClr val="FFC000"/>
          </a:solidFill>
          <a:ln w="25400" algn="ctr">
            <a:solidFill>
              <a:srgbClr val="FFC000"/>
            </a:solidFill>
            <a:miter lim="800000"/>
            <a:headEnd/>
            <a:tailEnd/>
          </a:ln>
        </p:spPr>
        <p:txBody>
          <a:bodyPr anchor="ctr"/>
          <a:lstStyle/>
          <a:p>
            <a:pPr algn="ctr"/>
            <a:r>
              <a:rPr lang="en-US"/>
              <a:t>Planks appear to be overloaded and there is no safe access for workers.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84DA13C8-D2B2-474F-8F1F-2CD3061A4E2B}" type="slidenum">
              <a:rPr lang="en-US"/>
              <a:pPr>
                <a:defRPr/>
              </a:pPr>
              <a:t>37</a:t>
            </a:fld>
            <a:endParaRPr lang="en-US"/>
          </a:p>
        </p:txBody>
      </p:sp>
      <p:sp>
        <p:nvSpPr>
          <p:cNvPr id="14344" name="Rectangle 8"/>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E5980CE9-45FF-4929-80AF-6F8F72B04F67}" type="slidenum">
              <a:rPr lang="en-US" sz="1400"/>
              <a:pPr algn="r" eaLnBrk="1" hangingPunct="1"/>
              <a:t>37</a:t>
            </a:fld>
            <a:endParaRPr lang="en-US" sz="1400"/>
          </a:p>
        </p:txBody>
      </p:sp>
      <p:sp>
        <p:nvSpPr>
          <p:cNvPr id="14339" name="Rectangle 4"/>
          <p:cNvSpPr>
            <a:spLocks noGrp="1" noChangeArrowheads="1"/>
          </p:cNvSpPr>
          <p:nvPr>
            <p:ph type="title"/>
          </p:nvPr>
        </p:nvSpPr>
        <p:spPr>
          <a:xfrm>
            <a:off x="228600" y="152400"/>
            <a:ext cx="8610600" cy="1143000"/>
          </a:xfrm>
        </p:spPr>
        <p:txBody>
          <a:bodyPr/>
          <a:lstStyle/>
          <a:p>
            <a:pPr eaLnBrk="1" hangingPunct="1"/>
            <a:r>
              <a:rPr lang="en-US" sz="3200" b="1" smtClean="0">
                <a:solidFill>
                  <a:srgbClr val="FFFF00"/>
                </a:solidFill>
                <a:effectLst>
                  <a:outerShdw blurRad="38100" dist="38100" dir="2700000" algn="tl">
                    <a:srgbClr val="000000"/>
                  </a:outerShdw>
                </a:effectLst>
              </a:rPr>
              <a:t>Can You Identify the Fall Hazard?</a:t>
            </a:r>
          </a:p>
        </p:txBody>
      </p:sp>
      <p:pic>
        <p:nvPicPr>
          <p:cNvPr id="14343" name="Picture 7"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0866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7FD58329-3B67-4768-8BFA-4A06676735F6}" type="slidenum">
              <a:rPr lang="en-US"/>
              <a:pPr>
                <a:defRPr/>
              </a:pPr>
              <a:t>38</a:t>
            </a:fld>
            <a:endParaRPr lang="en-US"/>
          </a:p>
        </p:txBody>
      </p:sp>
      <p:sp>
        <p:nvSpPr>
          <p:cNvPr id="15369" name="Rectangle 9"/>
          <p:cNvSpPr>
            <a:spLocks noChangeArrowheads="1"/>
          </p:cNvSpPr>
          <p:nvPr/>
        </p:nvSpPr>
        <p:spPr bwMode="auto">
          <a:xfrm>
            <a:off x="685800" y="12192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68" name="Picture 8"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162800" cy="4759325"/>
          </a:xfrm>
          <a:prstGeom prst="rect">
            <a:avLst/>
          </a:prstGeom>
          <a:noFill/>
          <a:extLst>
            <a:ext uri="{909E8E84-426E-40DD-AFC4-6F175D3DCCD1}">
              <a14:hiddenFill xmlns:a14="http://schemas.microsoft.com/office/drawing/2010/main">
                <a:solidFill>
                  <a:srgbClr val="FFFFFF"/>
                </a:solidFill>
              </a14:hiddenFill>
            </a:ext>
          </a:extLst>
        </p:spPr>
      </p:pic>
      <p:sp>
        <p:nvSpPr>
          <p:cNvPr id="1536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E12A79E-B55B-4A2F-BB16-354FEAD38D73}" type="slidenum">
              <a:rPr lang="en-US" sz="1400"/>
              <a:pPr algn="r" eaLnBrk="1" hangingPunct="1"/>
              <a:t>38</a:t>
            </a:fld>
            <a:endParaRPr lang="en-US" sz="1400"/>
          </a:p>
        </p:txBody>
      </p:sp>
      <p:sp>
        <p:nvSpPr>
          <p:cNvPr id="15363" name="Rectangle 4"/>
          <p:cNvSpPr>
            <a:spLocks noGrp="1" noChangeArrowheads="1"/>
          </p:cNvSpPr>
          <p:nvPr>
            <p:ph type="title"/>
          </p:nvPr>
        </p:nvSpPr>
        <p:spPr>
          <a:xfrm>
            <a:off x="228600" y="152400"/>
            <a:ext cx="8534400" cy="1143000"/>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838200" y="2362200"/>
            <a:ext cx="2133600" cy="1447800"/>
          </a:xfrm>
          <a:prstGeom prst="wedgeRoundRectCallout">
            <a:avLst>
              <a:gd name="adj1" fmla="val 149481"/>
              <a:gd name="adj2" fmla="val 43532"/>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Ladder to work platform is not of sufficient length.</a:t>
            </a:r>
          </a:p>
        </p:txBody>
      </p:sp>
      <p:sp>
        <p:nvSpPr>
          <p:cNvPr id="7" name="Octagon 6"/>
          <p:cNvSpPr/>
          <p:nvPr/>
        </p:nvSpPr>
        <p:spPr>
          <a:xfrm>
            <a:off x="6477000" y="1524000"/>
            <a:ext cx="1676400" cy="14478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It must extend 3 feet above the working surface.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2303EB67-BAE7-4CCB-885A-2366AA14872F}" type="slidenum">
              <a:rPr lang="en-US"/>
              <a:pPr>
                <a:defRPr/>
              </a:pPr>
              <a:t>39</a:t>
            </a:fld>
            <a:endParaRPr lang="en-US"/>
          </a:p>
        </p:txBody>
      </p:sp>
      <p:sp>
        <p:nvSpPr>
          <p:cNvPr id="16392" name="Rectangle 8"/>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85F3AE8-4E3A-4F05-8046-0B36254015C1}" type="slidenum">
              <a:rPr lang="en-US" sz="1400"/>
              <a:pPr algn="r" eaLnBrk="1" hangingPunct="1"/>
              <a:t>39</a:t>
            </a:fld>
            <a:endParaRPr lang="en-US" sz="1400"/>
          </a:p>
        </p:txBody>
      </p:sp>
      <p:sp>
        <p:nvSpPr>
          <p:cNvPr id="16387" name="Rectangle 4"/>
          <p:cNvSpPr>
            <a:spLocks noGrp="1" noChangeArrowheads="1"/>
          </p:cNvSpPr>
          <p:nvPr>
            <p:ph type="title"/>
          </p:nvPr>
        </p:nvSpPr>
        <p:spPr>
          <a:xfrm>
            <a:off x="228600" y="228600"/>
            <a:ext cx="8610600" cy="838200"/>
          </a:xfrm>
        </p:spPr>
        <p:txBody>
          <a:bodyPr/>
          <a:lstStyle/>
          <a:p>
            <a:pPr eaLnBrk="1" hangingPunct="1"/>
            <a:r>
              <a:rPr lang="en-US" sz="3200" b="1" smtClean="0">
                <a:solidFill>
                  <a:srgbClr val="FFFF00"/>
                </a:solidFill>
                <a:effectLst>
                  <a:outerShdw blurRad="38100" dist="38100" dir="2700000" algn="tl">
                    <a:srgbClr val="000000"/>
                  </a:outerShdw>
                </a:effectLst>
              </a:rPr>
              <a:t>Is This a Fall Hazard?</a:t>
            </a:r>
          </a:p>
        </p:txBody>
      </p:sp>
      <p:pic>
        <p:nvPicPr>
          <p:cNvPr id="16391" name="Picture 7"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36D5591A-6A6C-4300-9A71-A9540104BF58}" type="slidenum">
              <a:rPr lang="en-US"/>
              <a:pPr>
                <a:defRPr/>
              </a:pPr>
              <a:t>4</a:t>
            </a:fld>
            <a:endParaRPr lang="en-US"/>
          </a:p>
        </p:txBody>
      </p:sp>
      <p:sp>
        <p:nvSpPr>
          <p:cNvPr id="83970" name="Text Box 2"/>
          <p:cNvSpPr txBox="1">
            <a:spLocks noChangeArrowheads="1"/>
          </p:cNvSpPr>
          <p:nvPr/>
        </p:nvSpPr>
        <p:spPr bwMode="auto">
          <a:xfrm>
            <a:off x="304800" y="1219200"/>
            <a:ext cx="8534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342900" eaLnBrk="0" hangingPunct="0">
              <a:defRPr>
                <a:solidFill>
                  <a:schemeClr val="tx1"/>
                </a:solidFill>
                <a:latin typeface="Arial" pitchFamily="34" charset="0"/>
              </a:defRPr>
            </a:lvl1pPr>
            <a:lvl2pPr marL="514350" indent="342900" eaLnBrk="0" hangingPunct="0">
              <a:defRPr>
                <a:solidFill>
                  <a:schemeClr val="tx1"/>
                </a:solidFill>
                <a:latin typeface="Arial" pitchFamily="34" charset="0"/>
              </a:defRPr>
            </a:lvl2pPr>
            <a:lvl3pPr marL="1485900" indent="-342900" eaLnBrk="0" hangingPunct="0">
              <a:defRPr>
                <a:solidFill>
                  <a:schemeClr val="tx1"/>
                </a:solidFill>
                <a:latin typeface="Arial" pitchFamily="34" charset="0"/>
              </a:defRPr>
            </a:lvl3pPr>
            <a:lvl4pPr marL="1714500" indent="-342900" eaLnBrk="0" hangingPunct="0">
              <a:defRPr>
                <a:solidFill>
                  <a:schemeClr val="tx1"/>
                </a:solidFill>
                <a:latin typeface="Arial" pitchFamily="34" charset="0"/>
              </a:defRPr>
            </a:lvl4pPr>
            <a:lvl5pPr marL="2171700" indent="-342900"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a:lnSpc>
                <a:spcPct val="90000"/>
              </a:lnSpc>
              <a:spcBef>
                <a:spcPct val="15000"/>
              </a:spcBef>
            </a:pPr>
            <a:r>
              <a:rPr lang="en-US" sz="2400" b="1">
                <a:solidFill>
                  <a:schemeClr val="bg1"/>
                </a:solidFill>
                <a:effectLst>
                  <a:outerShdw blurRad="38100" dist="38100" dir="2700000" algn="tl">
                    <a:srgbClr val="000000"/>
                  </a:outerShdw>
                </a:effectLst>
              </a:rPr>
              <a:t>This presentation will discuss:</a:t>
            </a:r>
          </a:p>
          <a:p>
            <a:pPr>
              <a:lnSpc>
                <a:spcPct val="90000"/>
              </a:lnSpc>
              <a:spcBef>
                <a:spcPct val="15000"/>
              </a:spcBef>
              <a:buClr>
                <a:srgbClr val="FFFF00"/>
              </a:buClr>
              <a:buFont typeface="Wingdings" pitchFamily="2" charset="2"/>
              <a:buChar char="§"/>
            </a:pPr>
            <a:r>
              <a:rPr lang="en-US" sz="2400">
                <a:solidFill>
                  <a:schemeClr val="bg1"/>
                </a:solidFill>
              </a:rPr>
              <a:t>The working conditions that prompt use of fall protection</a:t>
            </a:r>
          </a:p>
          <a:p>
            <a:pPr>
              <a:lnSpc>
                <a:spcPct val="90000"/>
              </a:lnSpc>
              <a:spcBef>
                <a:spcPct val="15000"/>
              </a:spcBef>
              <a:buClr>
                <a:srgbClr val="FFFF00"/>
              </a:buClr>
              <a:buFont typeface="Wingdings" pitchFamily="2" charset="2"/>
              <a:buChar char="§"/>
            </a:pPr>
            <a:r>
              <a:rPr lang="en-US" sz="2400">
                <a:solidFill>
                  <a:schemeClr val="bg1"/>
                </a:solidFill>
              </a:rPr>
              <a:t>Options that are available to protect workers from falls</a:t>
            </a:r>
          </a:p>
          <a:p>
            <a:pPr>
              <a:buFontTx/>
              <a:buChar char="•"/>
            </a:pPr>
            <a:endParaRPr lang="en-US" sz="2400">
              <a:solidFill>
                <a:schemeClr val="bg1"/>
              </a:solidFill>
            </a:endParaRPr>
          </a:p>
        </p:txBody>
      </p:sp>
      <p:sp>
        <p:nvSpPr>
          <p:cNvPr id="83971" name="Text Box 3"/>
          <p:cNvSpPr txBox="1">
            <a:spLocks noChangeArrowheads="1"/>
          </p:cNvSpPr>
          <p:nvPr/>
        </p:nvSpPr>
        <p:spPr bwMode="auto">
          <a:xfrm>
            <a:off x="1295400" y="304800"/>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b="1">
                <a:solidFill>
                  <a:srgbClr val="FFFF00"/>
                </a:solidFill>
              </a:rPr>
              <a:t>Fall Protection</a:t>
            </a:r>
          </a:p>
        </p:txBody>
      </p:sp>
      <p:sp>
        <p:nvSpPr>
          <p:cNvPr id="83972" name="Text Box 4"/>
          <p:cNvSpPr txBox="1">
            <a:spLocks noChangeArrowheads="1"/>
          </p:cNvSpPr>
          <p:nvPr/>
        </p:nvSpPr>
        <p:spPr bwMode="auto">
          <a:xfrm>
            <a:off x="304800" y="2743200"/>
            <a:ext cx="8534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indent="285750" eaLnBrk="0" hangingPunct="0">
              <a:defRPr>
                <a:solidFill>
                  <a:schemeClr val="tx1"/>
                </a:solidFill>
                <a:latin typeface="Arial" pitchFamily="34" charset="0"/>
              </a:defRPr>
            </a:lvl2pPr>
            <a:lvl3pPr marL="1257300" indent="-342900" eaLnBrk="0" hangingPunct="0">
              <a:defRPr>
                <a:solidFill>
                  <a:schemeClr val="tx1"/>
                </a:solidFill>
                <a:latin typeface="Arial" pitchFamily="34" charset="0"/>
              </a:defRPr>
            </a:lvl3pPr>
            <a:lvl4pPr marL="1714500" indent="-342900" eaLnBrk="0" hangingPunct="0">
              <a:defRPr>
                <a:solidFill>
                  <a:schemeClr val="tx1"/>
                </a:solidFill>
                <a:latin typeface="Arial" pitchFamily="34" charset="0"/>
              </a:defRPr>
            </a:lvl4pPr>
            <a:lvl5pPr marL="2171700" indent="-342900"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r>
              <a:rPr lang="en-US" sz="2400" b="1">
                <a:solidFill>
                  <a:schemeClr val="bg1"/>
                </a:solidFill>
                <a:effectLst>
                  <a:outerShdw blurRad="38100" dist="38100" dir="2700000" algn="tl">
                    <a:srgbClr val="000000"/>
                  </a:outerShdw>
                </a:effectLst>
              </a:rPr>
              <a:t>At the end of this topic, you will be able to:</a:t>
            </a:r>
          </a:p>
          <a:p>
            <a:pPr>
              <a:buClr>
                <a:srgbClr val="FFFF00"/>
              </a:buClr>
              <a:buFont typeface="Wingdings" pitchFamily="2" charset="2"/>
              <a:buChar char="§"/>
            </a:pPr>
            <a:r>
              <a:rPr lang="en-US" sz="2400">
                <a:solidFill>
                  <a:schemeClr val="bg1"/>
                </a:solidFill>
              </a:rPr>
              <a:t>List at least four methods of fall protection available for protecting workers</a:t>
            </a:r>
          </a:p>
          <a:p>
            <a:pPr>
              <a:buClr>
                <a:srgbClr val="FFFF00"/>
              </a:buClr>
              <a:buFont typeface="Wingdings" pitchFamily="2" charset="2"/>
              <a:buChar char="§"/>
            </a:pPr>
            <a:r>
              <a:rPr lang="en-US" sz="2400">
                <a:solidFill>
                  <a:schemeClr val="bg1"/>
                </a:solidFill>
              </a:rPr>
              <a:t>State the main criteria that prompts use of fall protection for construction workers</a:t>
            </a:r>
            <a:endParaRPr lang="en-US" sz="2800">
              <a:solidFill>
                <a:schemeClr val="bg1"/>
              </a:solidFill>
            </a:endParaRPr>
          </a:p>
        </p:txBody>
      </p:sp>
      <p:sp>
        <p:nvSpPr>
          <p:cNvPr id="83973" name="Rectangle 5"/>
          <p:cNvSpPr>
            <a:spLocks noChangeArrowheads="1"/>
          </p:cNvSpPr>
          <p:nvPr/>
        </p:nvSpPr>
        <p:spPr bwMode="auto">
          <a:xfrm>
            <a:off x="381000" y="49530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80000"/>
              </a:lnSpc>
              <a:spcBef>
                <a:spcPct val="40000"/>
              </a:spcBef>
              <a:buClr>
                <a:srgbClr val="FFFF00"/>
              </a:buClr>
              <a:buFont typeface="Wingdings" pitchFamily="2" charset="2"/>
              <a:buNone/>
            </a:pPr>
            <a:r>
              <a:rPr lang="en-US" sz="2000" b="1">
                <a:solidFill>
                  <a:srgbClr val="FFFF00"/>
                </a:solidFill>
                <a:effectLst>
                  <a:outerShdw blurRad="38100" dist="38100" dir="2700000" algn="tl">
                    <a:srgbClr val="000000"/>
                  </a:outerShdw>
                </a:effectLst>
              </a:rPr>
              <a:t>Group Activity</a:t>
            </a:r>
            <a:endParaRPr lang="en-US" sz="2000" b="1">
              <a:solidFill>
                <a:schemeClr val="bg1"/>
              </a:solidFill>
              <a:effectLst>
                <a:outerShdw blurRad="38100" dist="38100" dir="2700000" algn="tl">
                  <a:srgbClr val="000000"/>
                </a:outerShdw>
              </a:effectLst>
              <a:cs typeface="Times New Roman" pitchFamily="18" charset="0"/>
            </a:endParaRPr>
          </a:p>
          <a:p>
            <a:pPr eaLnBrk="0" hangingPunct="0">
              <a:lnSpc>
                <a:spcPct val="80000"/>
              </a:lnSpc>
              <a:spcBef>
                <a:spcPct val="40000"/>
              </a:spcBef>
              <a:buClr>
                <a:srgbClr val="FFFF00"/>
              </a:buClr>
              <a:buFont typeface="Wingdings" pitchFamily="2" charset="2"/>
              <a:buNone/>
            </a:pPr>
            <a:r>
              <a:rPr lang="en-US" sz="2000" b="1">
                <a:solidFill>
                  <a:schemeClr val="bg1"/>
                </a:solidFill>
                <a:effectLst>
                  <a:outerShdw blurRad="38100" dist="38100" dir="2700000" algn="tl">
                    <a:srgbClr val="000000"/>
                  </a:outerShdw>
                </a:effectLst>
                <a:cs typeface="Times New Roman" pitchFamily="18" charset="0"/>
              </a:rPr>
              <a:t>Find the locations in the 1926 OSHA standards that require the use of fall protection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1CB02E4E-3540-4E8C-9B31-2DB0483CEA0B}" type="slidenum">
              <a:rPr lang="en-US"/>
              <a:pPr>
                <a:defRPr/>
              </a:pPr>
              <a:t>40</a:t>
            </a:fld>
            <a:endParaRPr lang="en-US"/>
          </a:p>
        </p:txBody>
      </p:sp>
      <p:sp>
        <p:nvSpPr>
          <p:cNvPr id="17418" name="Rectangle 10"/>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17" name="Picture 9"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086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ECCE8A5-C8ED-451E-82FA-9B3B04EC1D73}" type="slidenum">
              <a:rPr lang="en-US" sz="1400"/>
              <a:pPr algn="r" eaLnBrk="1" hangingPunct="1"/>
              <a:t>40</a:t>
            </a:fld>
            <a:endParaRPr lang="en-US" sz="1400"/>
          </a:p>
        </p:txBody>
      </p:sp>
      <p:sp>
        <p:nvSpPr>
          <p:cNvPr id="17411" name="Rectangle 4"/>
          <p:cNvSpPr>
            <a:spLocks noGrp="1" noChangeArrowheads="1"/>
          </p:cNvSpPr>
          <p:nvPr>
            <p:ph type="title"/>
          </p:nvPr>
        </p:nvSpPr>
        <p:spPr>
          <a:xfrm>
            <a:off x="228600" y="228600"/>
            <a:ext cx="8686800" cy="838200"/>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838200" y="2362200"/>
            <a:ext cx="2133600" cy="1447800"/>
          </a:xfrm>
          <a:prstGeom prst="wedgeRoundRectCallout">
            <a:avLst>
              <a:gd name="adj1" fmla="val 148139"/>
              <a:gd name="adj2" fmla="val 48463"/>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Worker is working off of the top of a step ladder. </a:t>
            </a:r>
          </a:p>
        </p:txBody>
      </p:sp>
      <p:sp>
        <p:nvSpPr>
          <p:cNvPr id="7" name="Octagon 6"/>
          <p:cNvSpPr/>
          <p:nvPr/>
        </p:nvSpPr>
        <p:spPr>
          <a:xfrm>
            <a:off x="6553200" y="1219200"/>
            <a:ext cx="1828800" cy="157797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a:solidFill>
                  <a:schemeClr val="bg1"/>
                </a:solidFill>
              </a:rPr>
              <a:t>The top of a stepladder shall not be used as a step.</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0C7B9BB7-809C-4A0E-9F03-046F20349162}" type="slidenum">
              <a:rPr lang="en-US"/>
              <a:pPr>
                <a:defRPr/>
              </a:pPr>
              <a:t>41</a:t>
            </a:fld>
            <a:endParaRPr lang="en-US"/>
          </a:p>
        </p:txBody>
      </p:sp>
      <p:sp>
        <p:nvSpPr>
          <p:cNvPr id="18439" name="Rectangle 7"/>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D1270B0-F8D5-4131-BCEB-DC17C0E87BD3}" type="slidenum">
              <a:rPr lang="en-US" sz="1400"/>
              <a:pPr algn="r" eaLnBrk="1" hangingPunct="1"/>
              <a:t>41</a:t>
            </a:fld>
            <a:endParaRPr lang="en-US" sz="1400"/>
          </a:p>
        </p:txBody>
      </p:sp>
      <p:sp>
        <p:nvSpPr>
          <p:cNvPr id="18435" name="Rectangle 4"/>
          <p:cNvSpPr>
            <a:spLocks noGrp="1" noChangeArrowheads="1"/>
          </p:cNvSpPr>
          <p:nvPr>
            <p:ph type="title"/>
          </p:nvPr>
        </p:nvSpPr>
        <p:spPr>
          <a:xfrm>
            <a:off x="228600" y="152400"/>
            <a:ext cx="8610600" cy="639763"/>
          </a:xfrm>
        </p:spPr>
        <p:txBody>
          <a:bodyPr/>
          <a:lstStyle/>
          <a:p>
            <a:pPr eaLnBrk="1" hangingPunct="1"/>
            <a:r>
              <a:rPr lang="en-US" sz="3200" b="1" smtClean="0">
                <a:solidFill>
                  <a:srgbClr val="FFFF00"/>
                </a:solidFill>
                <a:effectLst>
                  <a:outerShdw blurRad="38100" dist="38100" dir="2700000" algn="tl">
                    <a:srgbClr val="000000"/>
                  </a:outerShdw>
                </a:effectLst>
              </a:rPr>
              <a:t>Can You Identify the Fall Hazards?</a:t>
            </a:r>
          </a:p>
        </p:txBody>
      </p:sp>
      <p:pic>
        <p:nvPicPr>
          <p:cNvPr id="18436" name="Picture 5" descr="res co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1628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a:ln/>
        </p:spPr>
        <p:txBody>
          <a:bodyPr/>
          <a:lstStyle/>
          <a:p>
            <a:pPr>
              <a:defRPr/>
            </a:pPr>
            <a:fld id="{C14CE193-DDE4-4C04-B580-0CEF5EFAB1D8}" type="slidenum">
              <a:rPr lang="en-US"/>
              <a:pPr>
                <a:defRPr/>
              </a:pPr>
              <a:t>42</a:t>
            </a:fld>
            <a:endParaRPr lang="en-US"/>
          </a:p>
        </p:txBody>
      </p:sp>
      <p:sp>
        <p:nvSpPr>
          <p:cNvPr id="19467" name="Rectangle 11"/>
          <p:cNvSpPr>
            <a:spLocks noChangeArrowheads="1"/>
          </p:cNvSpPr>
          <p:nvPr/>
        </p:nvSpPr>
        <p:spPr bwMode="auto">
          <a:xfrm>
            <a:off x="685800" y="10668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7589836-5EC6-4FEF-96E0-DC429B99BE78}" type="slidenum">
              <a:rPr lang="en-US" sz="1400"/>
              <a:pPr algn="r" eaLnBrk="1" hangingPunct="1"/>
              <a:t>42</a:t>
            </a:fld>
            <a:endParaRPr lang="en-US" sz="1400"/>
          </a:p>
        </p:txBody>
      </p:sp>
      <p:sp>
        <p:nvSpPr>
          <p:cNvPr id="19459" name="Rectangle 4"/>
          <p:cNvSpPr>
            <a:spLocks noGrp="1" noChangeArrowheads="1"/>
          </p:cNvSpPr>
          <p:nvPr>
            <p:ph type="title"/>
          </p:nvPr>
        </p:nvSpPr>
        <p:spPr>
          <a:xfrm>
            <a:off x="228600" y="274638"/>
            <a:ext cx="8686800" cy="792162"/>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pic>
        <p:nvPicPr>
          <p:cNvPr id="19460" name="Picture 5" descr="res con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a:spLocks noChangeArrowheads="1"/>
          </p:cNvSpPr>
          <p:nvPr/>
        </p:nvSpPr>
        <p:spPr bwMode="auto">
          <a:xfrm>
            <a:off x="685800" y="990600"/>
            <a:ext cx="1600200" cy="1752600"/>
          </a:xfrm>
          <a:prstGeom prst="wedgeRoundRectCallout">
            <a:avLst>
              <a:gd name="adj1" fmla="val 139287"/>
              <a:gd name="adj2" fmla="val 13227"/>
              <a:gd name="adj3" fmla="val 16667"/>
            </a:avLst>
          </a:prstGeom>
          <a:solidFill>
            <a:srgbClr val="FFC000"/>
          </a:solidFill>
          <a:ln w="25400" algn="ctr">
            <a:solidFill>
              <a:srgbClr val="FFC000"/>
            </a:solidFill>
            <a:miter lim="800000"/>
            <a:headEnd/>
            <a:tailEnd/>
          </a:ln>
        </p:spPr>
        <p:txBody>
          <a:bodyPr anchor="ctr"/>
          <a:lstStyle/>
          <a:p>
            <a:pPr algn="ctr"/>
            <a:r>
              <a:rPr lang="en-US" sz="1200" b="1"/>
              <a:t>A worker is working from a carpenters' scaffold that has no guardrail, extends too far beyond either end, and is not wide enough.</a:t>
            </a:r>
            <a:r>
              <a:rPr lang="en-US" sz="1200"/>
              <a:t> </a:t>
            </a:r>
          </a:p>
        </p:txBody>
      </p:sp>
      <p:sp>
        <p:nvSpPr>
          <p:cNvPr id="6" name="Rounded Rectangular Callout 5"/>
          <p:cNvSpPr>
            <a:spLocks noChangeArrowheads="1"/>
          </p:cNvSpPr>
          <p:nvPr/>
        </p:nvSpPr>
        <p:spPr bwMode="auto">
          <a:xfrm>
            <a:off x="762000" y="4876800"/>
            <a:ext cx="2209800" cy="1143000"/>
          </a:xfrm>
          <a:prstGeom prst="wedgeRoundRectCallout">
            <a:avLst>
              <a:gd name="adj1" fmla="val 85417"/>
              <a:gd name="adj2" fmla="val -253333"/>
              <a:gd name="adj3" fmla="val 16667"/>
            </a:avLst>
          </a:prstGeom>
          <a:solidFill>
            <a:srgbClr val="FFC000"/>
          </a:solidFill>
          <a:ln w="25400" algn="ctr">
            <a:solidFill>
              <a:srgbClr val="FFC000"/>
            </a:solidFill>
            <a:miter lim="800000"/>
            <a:headEnd/>
            <a:tailEnd/>
          </a:ln>
        </p:spPr>
        <p:txBody>
          <a:bodyPr anchor="ctr"/>
          <a:lstStyle/>
          <a:p>
            <a:pPr algn="ctr"/>
            <a:r>
              <a:rPr lang="en-US" sz="1200" b="1"/>
              <a:t>The worker also does not have proper access to the scaffold.</a:t>
            </a:r>
            <a:r>
              <a:rPr lang="en-US"/>
              <a:t> </a:t>
            </a:r>
          </a:p>
        </p:txBody>
      </p:sp>
      <p:sp>
        <p:nvSpPr>
          <p:cNvPr id="7" name="Rounded Rectangular Callout 6"/>
          <p:cNvSpPr>
            <a:spLocks noChangeArrowheads="1"/>
          </p:cNvSpPr>
          <p:nvPr/>
        </p:nvSpPr>
        <p:spPr bwMode="auto">
          <a:xfrm>
            <a:off x="6248400" y="1219200"/>
            <a:ext cx="1905000" cy="1524000"/>
          </a:xfrm>
          <a:prstGeom prst="wedgeRoundRectCallout">
            <a:avLst>
              <a:gd name="adj1" fmla="val -146417"/>
              <a:gd name="adj2" fmla="val 55833"/>
              <a:gd name="adj3" fmla="val 16667"/>
            </a:avLst>
          </a:prstGeom>
          <a:solidFill>
            <a:srgbClr val="FFC000"/>
          </a:solidFill>
          <a:ln w="25400" algn="ctr">
            <a:solidFill>
              <a:srgbClr val="FFC000"/>
            </a:solidFill>
            <a:miter lim="800000"/>
            <a:headEnd/>
            <a:tailEnd/>
          </a:ln>
        </p:spPr>
        <p:txBody>
          <a:bodyPr anchor="ctr"/>
          <a:lstStyle/>
          <a:p>
            <a:pPr algn="ctr"/>
            <a:r>
              <a:rPr lang="en-US" sz="1200" b="1"/>
              <a:t>The worker inside of the window is not provided with fall protection as there is no standard guardrail for the window.</a:t>
            </a:r>
          </a:p>
        </p:txBody>
      </p:sp>
      <p:sp>
        <p:nvSpPr>
          <p:cNvPr id="8" name="Rounded Rectangular Callout 7"/>
          <p:cNvSpPr>
            <a:spLocks noChangeArrowheads="1"/>
          </p:cNvSpPr>
          <p:nvPr/>
        </p:nvSpPr>
        <p:spPr bwMode="auto">
          <a:xfrm>
            <a:off x="5181600" y="5029200"/>
            <a:ext cx="3276600" cy="1066800"/>
          </a:xfrm>
          <a:prstGeom prst="wedgeRoundRectCallout">
            <a:avLst>
              <a:gd name="adj1" fmla="val -66134"/>
              <a:gd name="adj2" fmla="val -63542"/>
              <a:gd name="adj3" fmla="val 16667"/>
            </a:avLst>
          </a:prstGeom>
          <a:solidFill>
            <a:srgbClr val="FFC000"/>
          </a:solidFill>
          <a:ln w="25400" algn="ctr">
            <a:solidFill>
              <a:srgbClr val="FFC000"/>
            </a:solidFill>
            <a:miter lim="800000"/>
            <a:headEnd/>
            <a:tailEnd/>
          </a:ln>
        </p:spPr>
        <p:txBody>
          <a:bodyPr anchor="ctr"/>
          <a:lstStyle/>
          <a:p>
            <a:pPr algn="ctr"/>
            <a:r>
              <a:rPr lang="en-US" sz="1200" b="1"/>
              <a:t>The worker working below is exposed to the struck-by hazards of tools and equipment falling from the employees working above.</a:t>
            </a:r>
            <a:r>
              <a:rPr lang="en-US"/>
              <a:t> </a:t>
            </a:r>
          </a:p>
        </p:txBody>
      </p:sp>
      <p:sp>
        <p:nvSpPr>
          <p:cNvPr id="19466" name="Text Box 10"/>
          <p:cNvSpPr txBox="1">
            <a:spLocks noChangeArrowheads="1"/>
          </p:cNvSpPr>
          <p:nvPr/>
        </p:nvSpPr>
        <p:spPr bwMode="auto">
          <a:xfrm>
            <a:off x="762000" y="6248400"/>
            <a:ext cx="754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FF0000"/>
                </a:solidFill>
              </a:rPr>
              <a:t>NOTE: A competent person must supervise as scaffolds are erected, moved and taken apart.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8FD21067-A8E8-4FA3-9E62-D0C029444427}" type="slidenum">
              <a:rPr lang="en-US"/>
              <a:pPr>
                <a:defRPr/>
              </a:pPr>
              <a:t>43</a:t>
            </a:fld>
            <a:endParaRPr lang="en-US"/>
          </a:p>
        </p:txBody>
      </p:sp>
      <p:sp>
        <p:nvSpPr>
          <p:cNvPr id="20488" name="Rectangle 8"/>
          <p:cNvSpPr>
            <a:spLocks noChangeArrowheads="1"/>
          </p:cNvSpPr>
          <p:nvPr/>
        </p:nvSpPr>
        <p:spPr bwMode="auto">
          <a:xfrm>
            <a:off x="685800" y="9906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DABCE28-F8CD-416E-A7A5-D0E4E9904AF2}" type="slidenum">
              <a:rPr lang="en-US" sz="1400"/>
              <a:pPr algn="r" eaLnBrk="1" hangingPunct="1"/>
              <a:t>43</a:t>
            </a:fld>
            <a:endParaRPr lang="en-US" sz="1400"/>
          </a:p>
        </p:txBody>
      </p:sp>
      <p:sp>
        <p:nvSpPr>
          <p:cNvPr id="20483" name="Rectangle 5"/>
          <p:cNvSpPr>
            <a:spLocks noGrp="1" noChangeArrowheads="1"/>
          </p:cNvSpPr>
          <p:nvPr>
            <p:ph type="title"/>
          </p:nvPr>
        </p:nvSpPr>
        <p:spPr>
          <a:xfrm>
            <a:off x="228600" y="152400"/>
            <a:ext cx="8686800" cy="685800"/>
          </a:xfrm>
        </p:spPr>
        <p:txBody>
          <a:bodyPr/>
          <a:lstStyle/>
          <a:p>
            <a:pPr eaLnBrk="1" hangingPunct="1"/>
            <a:r>
              <a:rPr lang="en-US" sz="3200" b="1" smtClean="0">
                <a:solidFill>
                  <a:srgbClr val="FFFF00"/>
                </a:solidFill>
                <a:effectLst>
                  <a:outerShdw blurRad="38100" dist="38100" dir="2700000" algn="tl">
                    <a:srgbClr val="000000"/>
                  </a:outerShdw>
                </a:effectLst>
              </a:rPr>
              <a:t>Any Fall Hazard Here?</a:t>
            </a:r>
          </a:p>
        </p:txBody>
      </p:sp>
      <p:pic>
        <p:nvPicPr>
          <p:cNvPr id="20487" name="Picture 7"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010400" cy="464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9E588C29-45A7-4701-865C-20B47831988A}" type="slidenum">
              <a:rPr lang="en-US"/>
              <a:pPr>
                <a:defRPr/>
              </a:pPr>
              <a:t>44</a:t>
            </a:fld>
            <a:endParaRPr lang="en-US"/>
          </a:p>
        </p:txBody>
      </p:sp>
      <p:sp>
        <p:nvSpPr>
          <p:cNvPr id="21512" name="Rectangle 8"/>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511" name="Picture 7"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239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150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37DDE0B-E909-4EEA-9D9A-E133C58C794F}" type="slidenum">
              <a:rPr lang="en-US" sz="1400"/>
              <a:pPr algn="r" eaLnBrk="1" hangingPunct="1"/>
              <a:t>44</a:t>
            </a:fld>
            <a:endParaRPr lang="en-US" sz="1400"/>
          </a:p>
        </p:txBody>
      </p:sp>
      <p:sp>
        <p:nvSpPr>
          <p:cNvPr id="21507" name="Rectangle 5"/>
          <p:cNvSpPr>
            <a:spLocks noGrp="1" noChangeArrowheads="1"/>
          </p:cNvSpPr>
          <p:nvPr>
            <p:ph type="title"/>
          </p:nvPr>
        </p:nvSpPr>
        <p:spPr>
          <a:xfrm>
            <a:off x="228600" y="228600"/>
            <a:ext cx="8686800" cy="715963"/>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685800" y="4267200"/>
            <a:ext cx="2438400" cy="2209800"/>
          </a:xfrm>
          <a:prstGeom prst="wedgeRoundRectCallout">
            <a:avLst>
              <a:gd name="adj1" fmla="val 105532"/>
              <a:gd name="adj2" fmla="val -100792"/>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Workers working on balcony of structure exposed to fall hazard due to unprotected side/edge.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F5D41CDB-9064-4F08-B1CF-87D32F67D017}" type="slidenum">
              <a:rPr lang="en-US"/>
              <a:pPr>
                <a:defRPr/>
              </a:pPr>
              <a:t>45</a:t>
            </a:fld>
            <a:endParaRPr lang="en-US"/>
          </a:p>
        </p:txBody>
      </p:sp>
      <p:sp>
        <p:nvSpPr>
          <p:cNvPr id="22536" name="Rectangle 8"/>
          <p:cNvSpPr>
            <a:spLocks noChangeArrowheads="1"/>
          </p:cNvSpPr>
          <p:nvPr/>
        </p:nvSpPr>
        <p:spPr bwMode="auto">
          <a:xfrm>
            <a:off x="685800" y="10668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4B93E339-C794-4D05-A696-5E0D04962A32}" type="slidenum">
              <a:rPr lang="en-US" sz="1400"/>
              <a:pPr algn="r" eaLnBrk="1" hangingPunct="1"/>
              <a:t>45</a:t>
            </a:fld>
            <a:endParaRPr lang="en-US" sz="1400"/>
          </a:p>
        </p:txBody>
      </p:sp>
      <p:sp>
        <p:nvSpPr>
          <p:cNvPr id="22531" name="Rectangle 4"/>
          <p:cNvSpPr>
            <a:spLocks noGrp="1" noChangeArrowheads="1"/>
          </p:cNvSpPr>
          <p:nvPr>
            <p:ph type="title"/>
          </p:nvPr>
        </p:nvSpPr>
        <p:spPr>
          <a:xfrm>
            <a:off x="304800" y="228600"/>
            <a:ext cx="8534400" cy="762000"/>
          </a:xfrm>
        </p:spPr>
        <p:txBody>
          <a:bodyPr/>
          <a:lstStyle/>
          <a:p>
            <a:pPr eaLnBrk="1" hangingPunct="1"/>
            <a:r>
              <a:rPr lang="en-US" sz="3200" b="1" smtClean="0">
                <a:solidFill>
                  <a:srgbClr val="FFFF00"/>
                </a:solidFill>
                <a:effectLst>
                  <a:outerShdw blurRad="38100" dist="38100" dir="2700000" algn="tl">
                    <a:srgbClr val="000000"/>
                  </a:outerShdw>
                </a:effectLst>
              </a:rPr>
              <a:t>Is This a Fall Hazard?</a:t>
            </a:r>
          </a:p>
        </p:txBody>
      </p:sp>
      <p:pic>
        <p:nvPicPr>
          <p:cNvPr id="22535" name="Picture 7"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2390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F6F588F8-78C7-4A5A-87ED-C28C1F99F5A8}" type="slidenum">
              <a:rPr lang="en-US"/>
              <a:pPr>
                <a:defRPr/>
              </a:pPr>
              <a:t>46</a:t>
            </a:fld>
            <a:endParaRPr lang="en-US"/>
          </a:p>
        </p:txBody>
      </p:sp>
      <p:sp>
        <p:nvSpPr>
          <p:cNvPr id="23561" name="Rectangle 9"/>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560" name="Picture 8"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239000" cy="4770438"/>
          </a:xfrm>
          <a:prstGeom prst="rect">
            <a:avLst/>
          </a:prstGeom>
          <a:noFill/>
          <a:extLst>
            <a:ext uri="{909E8E84-426E-40DD-AFC4-6F175D3DCCD1}">
              <a14:hiddenFill xmlns:a14="http://schemas.microsoft.com/office/drawing/2010/main">
                <a:solidFill>
                  <a:srgbClr val="FFFFFF"/>
                </a:solidFill>
              </a14:hiddenFill>
            </a:ext>
          </a:extLst>
        </p:spPr>
      </p:pic>
      <p:sp>
        <p:nvSpPr>
          <p:cNvPr id="2355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8E3A87B-A2A6-4560-9373-03879F4815A4}" type="slidenum">
              <a:rPr lang="en-US" sz="1400"/>
              <a:pPr algn="r" eaLnBrk="1" hangingPunct="1"/>
              <a:t>46</a:t>
            </a:fld>
            <a:endParaRPr lang="en-US" sz="1400"/>
          </a:p>
        </p:txBody>
      </p:sp>
      <p:sp>
        <p:nvSpPr>
          <p:cNvPr id="23555" name="Rectangle 4"/>
          <p:cNvSpPr>
            <a:spLocks noGrp="1" noChangeArrowheads="1"/>
          </p:cNvSpPr>
          <p:nvPr>
            <p:ph type="title"/>
          </p:nvPr>
        </p:nvSpPr>
        <p:spPr>
          <a:xfrm>
            <a:off x="152400" y="152400"/>
            <a:ext cx="8686800" cy="715963"/>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457200" y="1143000"/>
            <a:ext cx="2667000" cy="1828800"/>
          </a:xfrm>
          <a:prstGeom prst="wedgeRoundRectCallout">
            <a:avLst>
              <a:gd name="adj1" fmla="val 68273"/>
              <a:gd name="adj2" fmla="val 57120"/>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Worker working on an 8:12 pitch roof with only the lifeline tied to his waist as fall protection.</a:t>
            </a:r>
          </a:p>
        </p:txBody>
      </p:sp>
      <p:sp>
        <p:nvSpPr>
          <p:cNvPr id="6" name="Octagon 5"/>
          <p:cNvSpPr/>
          <p:nvPr/>
        </p:nvSpPr>
        <p:spPr>
          <a:xfrm>
            <a:off x="6400800" y="4648200"/>
            <a:ext cx="1676400" cy="14478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Employer must provide full body harnesses.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AFD03586-BBE7-4CD0-84F9-CFF2A256C6F2}" type="slidenum">
              <a:rPr lang="en-US"/>
              <a:pPr>
                <a:defRPr/>
              </a:pPr>
              <a:t>47</a:t>
            </a:fld>
            <a:endParaRPr lang="en-US"/>
          </a:p>
        </p:txBody>
      </p:sp>
      <p:sp>
        <p:nvSpPr>
          <p:cNvPr id="24584" name="Rectangle 8"/>
          <p:cNvSpPr>
            <a:spLocks noChangeArrowheads="1"/>
          </p:cNvSpPr>
          <p:nvPr/>
        </p:nvSpPr>
        <p:spPr bwMode="auto">
          <a:xfrm>
            <a:off x="685800" y="10668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993CB40-3531-45DA-9DD8-1B11D1E16A8A}" type="slidenum">
              <a:rPr lang="en-US" sz="1400"/>
              <a:pPr algn="r" eaLnBrk="1" hangingPunct="1"/>
              <a:t>47</a:t>
            </a:fld>
            <a:endParaRPr lang="en-US" sz="1400"/>
          </a:p>
        </p:txBody>
      </p:sp>
      <p:sp>
        <p:nvSpPr>
          <p:cNvPr id="24579" name="Rectangle 5"/>
          <p:cNvSpPr>
            <a:spLocks noGrp="1" noChangeArrowheads="1"/>
          </p:cNvSpPr>
          <p:nvPr>
            <p:ph type="title"/>
          </p:nvPr>
        </p:nvSpPr>
        <p:spPr>
          <a:xfrm>
            <a:off x="228600" y="152400"/>
            <a:ext cx="8610600" cy="838200"/>
          </a:xfrm>
        </p:spPr>
        <p:txBody>
          <a:bodyPr/>
          <a:lstStyle/>
          <a:p>
            <a:pPr eaLnBrk="1" hangingPunct="1"/>
            <a:r>
              <a:rPr lang="en-US" sz="3200" b="1" smtClean="0">
                <a:solidFill>
                  <a:srgbClr val="FFFF00"/>
                </a:solidFill>
                <a:effectLst>
                  <a:outerShdw blurRad="38100" dist="38100" dir="2700000" algn="tl">
                    <a:srgbClr val="000000"/>
                  </a:outerShdw>
                </a:effectLst>
              </a:rPr>
              <a:t>Is This a Fall Hazard?</a:t>
            </a:r>
          </a:p>
        </p:txBody>
      </p:sp>
      <p:pic>
        <p:nvPicPr>
          <p:cNvPr id="24583" name="Picture 7"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3914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7582F090-520C-4F6B-9316-C3F7E999039D}" type="slidenum">
              <a:rPr lang="en-US"/>
              <a:pPr>
                <a:defRPr/>
              </a:pPr>
              <a:t>48</a:t>
            </a:fld>
            <a:endParaRPr lang="en-US"/>
          </a:p>
        </p:txBody>
      </p:sp>
      <p:sp>
        <p:nvSpPr>
          <p:cNvPr id="25608" name="Rectangle 8"/>
          <p:cNvSpPr>
            <a:spLocks noChangeArrowheads="1"/>
          </p:cNvSpPr>
          <p:nvPr/>
        </p:nvSpPr>
        <p:spPr bwMode="auto">
          <a:xfrm>
            <a:off x="609600" y="10668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607" name="Picture 7"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1628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CA3985E-FACD-4711-9881-641CCB6CEC94}" type="slidenum">
              <a:rPr lang="en-US" sz="1400"/>
              <a:pPr algn="r" eaLnBrk="1" hangingPunct="1"/>
              <a:t>48</a:t>
            </a:fld>
            <a:endParaRPr lang="en-US" sz="1400"/>
          </a:p>
        </p:txBody>
      </p:sp>
      <p:sp>
        <p:nvSpPr>
          <p:cNvPr id="25603" name="Rectangle 5"/>
          <p:cNvSpPr>
            <a:spLocks noGrp="1" noChangeArrowheads="1"/>
          </p:cNvSpPr>
          <p:nvPr>
            <p:ph type="title"/>
          </p:nvPr>
        </p:nvSpPr>
        <p:spPr>
          <a:xfrm>
            <a:off x="228600" y="152400"/>
            <a:ext cx="8610600" cy="639763"/>
          </a:xfrm>
        </p:spPr>
        <p:txBody>
          <a:bodyPr/>
          <a:lstStyle/>
          <a:p>
            <a:pPr eaLnBrk="1" hangingPunct="1"/>
            <a:r>
              <a:rPr lang="en-US" sz="4000" b="1" smtClean="0">
                <a:solidFill>
                  <a:srgbClr val="FFFF00"/>
                </a:solidFill>
                <a:effectLst>
                  <a:outerShdw blurRad="38100" dist="38100" dir="2700000" algn="tl">
                    <a:srgbClr val="000000"/>
                  </a:outerShdw>
                </a:effectLst>
              </a:rPr>
              <a:t>YES</a:t>
            </a:r>
          </a:p>
        </p:txBody>
      </p:sp>
      <p:sp>
        <p:nvSpPr>
          <p:cNvPr id="5" name="Rounded Rectangular Callout 4"/>
          <p:cNvSpPr>
            <a:spLocks noChangeArrowheads="1"/>
          </p:cNvSpPr>
          <p:nvPr/>
        </p:nvSpPr>
        <p:spPr bwMode="auto">
          <a:xfrm>
            <a:off x="228600" y="609600"/>
            <a:ext cx="2743200" cy="2209800"/>
          </a:xfrm>
          <a:prstGeom prst="wedgeRoundRectCallout">
            <a:avLst>
              <a:gd name="adj1" fmla="val 52199"/>
              <a:gd name="adj2" fmla="val 94468"/>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Scaffold was not erected with guardrails in areas where workers were working at heights greater than 10 feet.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0F113E29-1158-47AD-9129-B0446E94101C}" type="slidenum">
              <a:rPr lang="en-US"/>
              <a:pPr>
                <a:defRPr/>
              </a:pPr>
              <a:t>49</a:t>
            </a:fld>
            <a:endParaRPr lang="en-US"/>
          </a:p>
        </p:txBody>
      </p:sp>
      <p:sp>
        <p:nvSpPr>
          <p:cNvPr id="129026" name="Rectangle 2"/>
          <p:cNvSpPr>
            <a:spLocks noChangeArrowheads="1"/>
          </p:cNvSpPr>
          <p:nvPr/>
        </p:nvSpPr>
        <p:spPr bwMode="auto">
          <a:xfrm>
            <a:off x="304800" y="228600"/>
            <a:ext cx="853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eaLnBrk="0" hangingPunct="0">
              <a:lnSpc>
                <a:spcPct val="80000"/>
              </a:lnSpc>
            </a:pPr>
            <a:r>
              <a:rPr lang="en-US" sz="4400">
                <a:solidFill>
                  <a:schemeClr val="tx2"/>
                </a:solidFill>
                <a:effectLst>
                  <a:outerShdw blurRad="38100" dist="38100" dir="2700000" algn="tl">
                    <a:srgbClr val="FFFFFF"/>
                  </a:outerShdw>
                </a:effectLst>
              </a:rPr>
              <a:t>Stairways and Ladders</a:t>
            </a:r>
          </a:p>
        </p:txBody>
      </p:sp>
      <p:pic>
        <p:nvPicPr>
          <p:cNvPr id="129027" name="Picture 3" descr="Slid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066800"/>
            <a:ext cx="3984625"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9028" name="Picture 4" descr="Slide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1066800"/>
            <a:ext cx="39624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AAFAD934-2E2B-4948-BBEA-CD17C73E70E8}" type="slidenum">
              <a:rPr lang="en-US"/>
              <a:pPr>
                <a:defRPr/>
              </a:pPr>
              <a:t>5</a:t>
            </a:fld>
            <a:endParaRPr lang="en-US"/>
          </a:p>
        </p:txBody>
      </p:sp>
      <p:pic>
        <p:nvPicPr>
          <p:cNvPr id="88066" name="Picture 1026" descr="C:\PowerPoint Presentations\CONSTRUCTION\Approved\Fall Protection\fall protection-1926\Slide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295400"/>
            <a:ext cx="2435225" cy="33051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8067" name="Picture 1027" descr="C:\PowerPoint Presentations\CONSTRUCTION\Approved\Fall Protection\fall protection-1926\Slide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1371600"/>
            <a:ext cx="2662238" cy="3581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8068" name="Picture 1028" descr="C:\My Documents\1910-Sub D\1910 SUB D- General Requirements\Slide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752600"/>
            <a:ext cx="3352800" cy="4114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8069" name="Rectangle 1029"/>
          <p:cNvSpPr>
            <a:spLocks noChangeArrowheads="1"/>
          </p:cNvSpPr>
          <p:nvPr/>
        </p:nvSpPr>
        <p:spPr bwMode="auto">
          <a:xfrm>
            <a:off x="304800" y="4724400"/>
            <a:ext cx="2254250" cy="11874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2400" b="1">
                <a:solidFill>
                  <a:schemeClr val="bg1"/>
                </a:solidFill>
              </a:rPr>
              <a:t>Personal Fall </a:t>
            </a:r>
          </a:p>
          <a:p>
            <a:pPr algn="ctr" eaLnBrk="0" hangingPunct="0"/>
            <a:r>
              <a:rPr lang="en-US" sz="2400" b="1">
                <a:solidFill>
                  <a:schemeClr val="bg1"/>
                </a:solidFill>
              </a:rPr>
              <a:t>Arrest System</a:t>
            </a:r>
          </a:p>
          <a:p>
            <a:pPr algn="ctr" eaLnBrk="0" hangingPunct="0"/>
            <a:r>
              <a:rPr lang="en-US" sz="2400" b="1">
                <a:solidFill>
                  <a:schemeClr val="bg1"/>
                </a:solidFill>
              </a:rPr>
              <a:t>(PFAS)</a:t>
            </a:r>
          </a:p>
        </p:txBody>
      </p:sp>
      <p:sp>
        <p:nvSpPr>
          <p:cNvPr id="88070" name="Rectangle 1030"/>
          <p:cNvSpPr>
            <a:spLocks noChangeArrowheads="1"/>
          </p:cNvSpPr>
          <p:nvPr/>
        </p:nvSpPr>
        <p:spPr bwMode="auto">
          <a:xfrm>
            <a:off x="2743200" y="1295400"/>
            <a:ext cx="3352800" cy="4572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2400" b="1">
                <a:solidFill>
                  <a:schemeClr val="bg1"/>
                </a:solidFill>
              </a:rPr>
              <a:t>Guardrails</a:t>
            </a:r>
          </a:p>
        </p:txBody>
      </p:sp>
      <p:sp>
        <p:nvSpPr>
          <p:cNvPr id="88071" name="Rectangle 1031"/>
          <p:cNvSpPr>
            <a:spLocks noChangeArrowheads="1"/>
          </p:cNvSpPr>
          <p:nvPr/>
        </p:nvSpPr>
        <p:spPr bwMode="auto">
          <a:xfrm>
            <a:off x="6324600" y="5029200"/>
            <a:ext cx="2438400" cy="4572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2400" b="1">
                <a:solidFill>
                  <a:schemeClr val="bg1"/>
                </a:solidFill>
              </a:rPr>
              <a:t>Safety Net</a:t>
            </a:r>
          </a:p>
        </p:txBody>
      </p:sp>
      <p:sp>
        <p:nvSpPr>
          <p:cNvPr id="88073" name="Rectangle 1033"/>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rgbClr val="FFFF00"/>
                </a:solidFill>
                <a:effectLst>
                  <a:outerShdw blurRad="38100" dist="38100" dir="2700000" algn="tl">
                    <a:srgbClr val="000000"/>
                  </a:outerShdw>
                </a:effectLst>
              </a:rPr>
              <a:t>Fall Protection Options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2F671343-4E0D-4EBD-BD83-BAB911395F79}" type="slidenum">
              <a:rPr lang="en-US"/>
              <a:pPr>
                <a:defRPr/>
              </a:pPr>
              <a:t>50</a:t>
            </a:fld>
            <a:endParaRPr lang="en-US"/>
          </a:p>
        </p:txBody>
      </p:sp>
      <p:sp>
        <p:nvSpPr>
          <p:cNvPr id="131074" name="Rectangle 2"/>
          <p:cNvSpPr>
            <a:spLocks noGrp="1" noChangeArrowheads="1"/>
          </p:cNvSpPr>
          <p:nvPr>
            <p:ph type="title"/>
          </p:nvPr>
        </p:nvSpPr>
        <p:spPr>
          <a:xfrm>
            <a:off x="228600" y="228600"/>
            <a:ext cx="8610600" cy="762000"/>
          </a:xfrm>
        </p:spPr>
        <p:txBody>
          <a:bodyPr/>
          <a:lstStyle/>
          <a:p>
            <a:r>
              <a:rPr lang="en-US" sz="3200" b="1" smtClean="0">
                <a:solidFill>
                  <a:srgbClr val="FFFF00"/>
                </a:solidFill>
                <a:effectLst>
                  <a:outerShdw blurRad="38100" dist="38100" dir="2700000" algn="tl">
                    <a:srgbClr val="000000"/>
                  </a:outerShdw>
                </a:effectLst>
              </a:rPr>
              <a:t>OSHA Course Objectives</a:t>
            </a:r>
            <a:r>
              <a:rPr lang="en-US" b="1" smtClean="0"/>
              <a:t>  </a:t>
            </a:r>
            <a:endParaRPr lang="en-US" smtClean="0"/>
          </a:p>
        </p:txBody>
      </p:sp>
      <p:sp>
        <p:nvSpPr>
          <p:cNvPr id="131075" name="Rectangle 3"/>
          <p:cNvSpPr>
            <a:spLocks noChangeArrowheads="1"/>
          </p:cNvSpPr>
          <p:nvPr/>
        </p:nvSpPr>
        <p:spPr bwMode="auto">
          <a:xfrm>
            <a:off x="304800" y="1219200"/>
            <a:ext cx="8534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eaLnBrk="0" hangingPunct="0">
              <a:spcBef>
                <a:spcPct val="50000"/>
              </a:spcBef>
              <a:buClr>
                <a:srgbClr val="FFFF00"/>
              </a:buClr>
              <a:buFontTx/>
              <a:buAutoNum type="arabicPeriod"/>
            </a:pPr>
            <a:r>
              <a:rPr lang="en-US" sz="2000">
                <a:solidFill>
                  <a:schemeClr val="bg1"/>
                </a:solidFill>
              </a:rPr>
              <a:t>Name the three types of hazards that are predominant when using stairs or ladders at a construction site.</a:t>
            </a:r>
          </a:p>
          <a:p>
            <a:pPr marL="457200" indent="-457200" algn="just" eaLnBrk="0" hangingPunct="0">
              <a:spcBef>
                <a:spcPct val="50000"/>
              </a:spcBef>
              <a:buClr>
                <a:srgbClr val="FFFF00"/>
              </a:buClr>
              <a:buFontTx/>
              <a:buAutoNum type="arabicPeriod"/>
            </a:pPr>
            <a:r>
              <a:rPr lang="en-US" sz="2000">
                <a:solidFill>
                  <a:schemeClr val="bg1"/>
                </a:solidFill>
              </a:rPr>
              <a:t>List or describe at least four safety guidelines or requirements that reduce or eliminate slipping, tripping or falling hazards on stairs in use at a construction site.</a:t>
            </a:r>
          </a:p>
          <a:p>
            <a:pPr marL="457200" indent="-457200" algn="just" eaLnBrk="0" hangingPunct="0">
              <a:spcBef>
                <a:spcPct val="50000"/>
              </a:spcBef>
              <a:buClr>
                <a:srgbClr val="FFFF00"/>
              </a:buClr>
              <a:buFontTx/>
              <a:buAutoNum type="arabicPeriod"/>
            </a:pPr>
            <a:r>
              <a:rPr lang="en-US" sz="2000">
                <a:solidFill>
                  <a:schemeClr val="bg1"/>
                </a:solidFill>
              </a:rPr>
              <a:t>List or describe at least four safety practices or requirements that reduce or eliminate slipping, tripping or falling hazards when ladders are in use at a construction site.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6B6492B3-A64F-4CF7-A6EA-86A5DC13BAD9}" type="slidenum">
              <a:rPr lang="en-US"/>
              <a:pPr>
                <a:defRPr/>
              </a:pPr>
              <a:t>51</a:t>
            </a:fld>
            <a:endParaRPr lang="en-US"/>
          </a:p>
        </p:txBody>
      </p:sp>
      <p:sp>
        <p:nvSpPr>
          <p:cNvPr id="133122" name="Rectangle 2"/>
          <p:cNvSpPr>
            <a:spLocks noGrp="1" noChangeArrowheads="1"/>
          </p:cNvSpPr>
          <p:nvPr>
            <p:ph type="body" idx="1"/>
          </p:nvPr>
        </p:nvSpPr>
        <p:spPr>
          <a:xfrm>
            <a:off x="228600" y="914400"/>
            <a:ext cx="3124200" cy="3962400"/>
          </a:xfrm>
        </p:spPr>
        <p:txBody>
          <a:bodyPr/>
          <a:lstStyle/>
          <a:p>
            <a:pPr algn="just">
              <a:spcBef>
                <a:spcPct val="45000"/>
              </a:spcBef>
              <a:buClr>
                <a:srgbClr val="FFFF00"/>
              </a:buClr>
              <a:buFont typeface="Wingdings" pitchFamily="2" charset="2"/>
              <a:buChar char="§"/>
            </a:pPr>
            <a:r>
              <a:rPr lang="en-US" sz="2000" smtClean="0">
                <a:solidFill>
                  <a:schemeClr val="bg1"/>
                </a:solidFill>
              </a:rPr>
              <a:t>Stairways and ladders cause many  injuries and fatalities among construction workers </a:t>
            </a:r>
          </a:p>
          <a:p>
            <a:pPr algn="just">
              <a:spcBef>
                <a:spcPct val="45000"/>
              </a:spcBef>
              <a:buClr>
                <a:srgbClr val="FFFF00"/>
              </a:buClr>
              <a:buFont typeface="Wingdings" pitchFamily="2" charset="2"/>
              <a:buChar char="§"/>
            </a:pPr>
            <a:r>
              <a:rPr lang="en-US" sz="2000" smtClean="0">
                <a:solidFill>
                  <a:schemeClr val="bg1"/>
                </a:solidFill>
              </a:rPr>
              <a:t>About half the injuries caused by slips, trips and falls from ladders and stairways require time off the job</a:t>
            </a:r>
          </a:p>
        </p:txBody>
      </p:sp>
      <p:sp>
        <p:nvSpPr>
          <p:cNvPr id="133123" name="Rectangle 3"/>
          <p:cNvSpPr>
            <a:spLocks noGrp="1" noChangeArrowheads="1"/>
          </p:cNvSpPr>
          <p:nvPr>
            <p:ph type="title"/>
          </p:nvPr>
        </p:nvSpPr>
        <p:spPr>
          <a:xfrm>
            <a:off x="228600" y="228600"/>
            <a:ext cx="8686800" cy="609600"/>
          </a:xfrm>
        </p:spPr>
        <p:txBody>
          <a:bodyPr/>
          <a:lstStyle/>
          <a:p>
            <a:r>
              <a:rPr lang="en-US" sz="3200" b="1" smtClean="0">
                <a:solidFill>
                  <a:srgbClr val="FFFF00"/>
                </a:solidFill>
                <a:effectLst>
                  <a:outerShdw blurRad="38100" dist="38100" dir="2700000" algn="tl">
                    <a:srgbClr val="000000"/>
                  </a:outerShdw>
                </a:effectLst>
              </a:rPr>
              <a:t>Hazards</a:t>
            </a:r>
          </a:p>
        </p:txBody>
      </p:sp>
      <p:pic>
        <p:nvPicPr>
          <p:cNvPr id="133124" name="Picture 4" descr="Ladder cei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5257800" cy="4648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a:ln/>
        </p:spPr>
        <p:txBody>
          <a:bodyPr/>
          <a:lstStyle/>
          <a:p>
            <a:pPr>
              <a:defRPr/>
            </a:pPr>
            <a:fld id="{B18126DC-10ED-4890-9F60-41F0213D58B5}" type="slidenum">
              <a:rPr lang="en-US"/>
              <a:pPr>
                <a:defRPr/>
              </a:pPr>
              <a:t>52</a:t>
            </a:fld>
            <a:endParaRPr lang="en-US"/>
          </a:p>
        </p:txBody>
      </p:sp>
      <p:sp>
        <p:nvSpPr>
          <p:cNvPr id="135170" name="Rectangle 2"/>
          <p:cNvSpPr>
            <a:spLocks noChangeArrowheads="1"/>
          </p:cNvSpPr>
          <p:nvPr/>
        </p:nvSpPr>
        <p:spPr bwMode="auto">
          <a:xfrm>
            <a:off x="381000" y="914400"/>
            <a:ext cx="8534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sz="2400">
                <a:solidFill>
                  <a:schemeClr val="bg1"/>
                </a:solidFill>
              </a:rPr>
              <a:t>There must be a stairway or ladder at points of access where there is an elevation break of </a:t>
            </a:r>
            <a:r>
              <a:rPr lang="en-US" sz="2400">
                <a:solidFill>
                  <a:srgbClr val="FFFF66"/>
                </a:solidFill>
              </a:rPr>
              <a:t>19 inches</a:t>
            </a:r>
            <a:r>
              <a:rPr lang="en-US" sz="2400">
                <a:solidFill>
                  <a:schemeClr val="bg1"/>
                </a:solidFill>
              </a:rPr>
              <a:t> or more.</a:t>
            </a:r>
          </a:p>
          <a:p>
            <a:pPr eaLnBrk="0" hangingPunct="0"/>
            <a:endParaRPr lang="en-US" sz="2400">
              <a:solidFill>
                <a:schemeClr val="bg1"/>
              </a:solidFill>
            </a:endParaRPr>
          </a:p>
          <a:p>
            <a:pPr eaLnBrk="0" hangingPunct="0"/>
            <a:r>
              <a:rPr lang="en-US" sz="2400">
                <a:solidFill>
                  <a:schemeClr val="bg1"/>
                </a:solidFill>
              </a:rPr>
              <a:t>At least one point of access must be kept clear.</a:t>
            </a:r>
          </a:p>
        </p:txBody>
      </p:sp>
      <p:sp>
        <p:nvSpPr>
          <p:cNvPr id="135171" name="Line 3"/>
          <p:cNvSpPr>
            <a:spLocks noChangeShapeType="1"/>
          </p:cNvSpPr>
          <p:nvPr/>
        </p:nvSpPr>
        <p:spPr bwMode="auto">
          <a:xfrm>
            <a:off x="1371600" y="3581400"/>
            <a:ext cx="2590800" cy="0"/>
          </a:xfrm>
          <a:prstGeom prst="line">
            <a:avLst/>
          </a:prstGeom>
          <a:noFill/>
          <a:ln w="57150">
            <a:solidFill>
              <a:srgbClr val="FFFF00"/>
            </a:solidFill>
            <a:round/>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rgbClr val="FFFF00"/>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5172" name="Line 4"/>
          <p:cNvSpPr>
            <a:spLocks noChangeShapeType="1"/>
          </p:cNvSpPr>
          <p:nvPr/>
        </p:nvSpPr>
        <p:spPr bwMode="auto">
          <a:xfrm>
            <a:off x="3962400" y="3581400"/>
            <a:ext cx="0" cy="1828800"/>
          </a:xfrm>
          <a:prstGeom prst="line">
            <a:avLst/>
          </a:prstGeom>
          <a:noFill/>
          <a:ln w="57150">
            <a:solidFill>
              <a:srgbClr val="FFFF00"/>
            </a:solidFill>
            <a:round/>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rgbClr val="FFFF00"/>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5173" name="Line 5"/>
          <p:cNvSpPr>
            <a:spLocks noChangeShapeType="1"/>
          </p:cNvSpPr>
          <p:nvPr/>
        </p:nvSpPr>
        <p:spPr bwMode="auto">
          <a:xfrm>
            <a:off x="4572000" y="3352800"/>
            <a:ext cx="0" cy="1752600"/>
          </a:xfrm>
          <a:prstGeom prst="line">
            <a:avLst/>
          </a:prstGeom>
          <a:noFill/>
          <a:ln w="28575">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4" name="Text Box 6"/>
          <p:cNvSpPr txBox="1">
            <a:spLocks noChangeArrowheads="1"/>
          </p:cNvSpPr>
          <p:nvPr/>
        </p:nvSpPr>
        <p:spPr bwMode="auto">
          <a:xfrm>
            <a:off x="4784725" y="4232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400" b="1">
              <a:latin typeface="Times New Roman" pitchFamily="18" charset="0"/>
            </a:endParaRPr>
          </a:p>
        </p:txBody>
      </p:sp>
      <p:sp>
        <p:nvSpPr>
          <p:cNvPr id="135175" name="Text Box 7"/>
          <p:cNvSpPr txBox="1">
            <a:spLocks noChangeArrowheads="1"/>
          </p:cNvSpPr>
          <p:nvPr/>
        </p:nvSpPr>
        <p:spPr bwMode="auto">
          <a:xfrm>
            <a:off x="4632325" y="4308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400" b="1">
              <a:latin typeface="Times New Roman" pitchFamily="18" charset="0"/>
            </a:endParaRPr>
          </a:p>
        </p:txBody>
      </p:sp>
      <p:sp>
        <p:nvSpPr>
          <p:cNvPr id="135176" name="Text Box 8"/>
          <p:cNvSpPr txBox="1">
            <a:spLocks noChangeArrowheads="1"/>
          </p:cNvSpPr>
          <p:nvPr/>
        </p:nvSpPr>
        <p:spPr bwMode="auto">
          <a:xfrm>
            <a:off x="4724400" y="4262438"/>
            <a:ext cx="1225550" cy="366712"/>
          </a:xfrm>
          <a:prstGeom prst="rect">
            <a:avLst/>
          </a:prstGeom>
          <a:solidFill>
            <a:srgbClr val="3399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solidFill>
                  <a:schemeClr val="bg1"/>
                </a:solidFill>
              </a:rPr>
              <a:t>19 inches</a:t>
            </a:r>
          </a:p>
        </p:txBody>
      </p:sp>
      <p:sp>
        <p:nvSpPr>
          <p:cNvPr id="135177" name="Text Box 9"/>
          <p:cNvSpPr txBox="1">
            <a:spLocks noChangeArrowheads="1"/>
          </p:cNvSpPr>
          <p:nvPr/>
        </p:nvSpPr>
        <p:spPr bwMode="auto">
          <a:xfrm>
            <a:off x="4953000" y="3048000"/>
            <a:ext cx="2355850" cy="396875"/>
          </a:xfrm>
          <a:prstGeom prst="rect">
            <a:avLst/>
          </a:prstGeom>
          <a:solidFill>
            <a:srgbClr val="FF66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a:solidFill>
                  <a:schemeClr val="bg1"/>
                </a:solidFill>
              </a:rPr>
              <a:t>Break in elevation</a:t>
            </a:r>
          </a:p>
        </p:txBody>
      </p:sp>
      <p:sp>
        <p:nvSpPr>
          <p:cNvPr id="135178" name="Rectangle 10"/>
          <p:cNvSpPr>
            <a:spLocks noChangeArrowheads="1"/>
          </p:cNvSpPr>
          <p:nvPr/>
        </p:nvSpPr>
        <p:spPr bwMode="auto">
          <a:xfrm>
            <a:off x="3962400" y="5105400"/>
            <a:ext cx="3429000" cy="304800"/>
          </a:xfrm>
          <a:prstGeom prst="rect">
            <a:avLst/>
          </a:prstGeom>
          <a:solidFill>
            <a:srgbClr val="FFFF00"/>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179" name="Text Box 11"/>
          <p:cNvSpPr txBox="1">
            <a:spLocks noChangeArrowheads="1"/>
          </p:cNvSpPr>
          <p:nvPr/>
        </p:nvSpPr>
        <p:spPr bwMode="auto">
          <a:xfrm>
            <a:off x="228600" y="228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Stairway or Ladder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a:ln/>
        </p:spPr>
        <p:txBody>
          <a:bodyPr/>
          <a:lstStyle/>
          <a:p>
            <a:pPr>
              <a:defRPr/>
            </a:pPr>
            <a:fld id="{4562471C-C49A-422A-AAB2-D3C3BB89D5DF}" type="slidenum">
              <a:rPr lang="en-US"/>
              <a:pPr>
                <a:defRPr/>
              </a:pPr>
              <a:t>53</a:t>
            </a:fld>
            <a:endParaRPr lang="en-US"/>
          </a:p>
        </p:txBody>
      </p:sp>
      <p:sp>
        <p:nvSpPr>
          <p:cNvPr id="137218" name="Text Box 2"/>
          <p:cNvSpPr txBox="1">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a:solidFill>
                  <a:srgbClr val="FFFF00"/>
                </a:solidFill>
                <a:effectLst>
                  <a:outerShdw blurRad="38100" dist="38100" dir="2700000" algn="tl">
                    <a:srgbClr val="000000"/>
                  </a:outerShdw>
                </a:effectLst>
              </a:rPr>
              <a:t>Handrail vs. Stairrail</a:t>
            </a:r>
          </a:p>
        </p:txBody>
      </p:sp>
      <p:graphicFrame>
        <p:nvGraphicFramePr>
          <p:cNvPr id="137219" name="Object 3"/>
          <p:cNvGraphicFramePr>
            <a:graphicFrameLocks noChangeAspect="1"/>
          </p:cNvGraphicFramePr>
          <p:nvPr/>
        </p:nvGraphicFramePr>
        <p:xfrm>
          <a:off x="685800" y="1524000"/>
          <a:ext cx="7924800" cy="4038600"/>
        </p:xfrm>
        <a:graphic>
          <a:graphicData uri="http://schemas.openxmlformats.org/presentationml/2006/ole">
            <mc:AlternateContent xmlns:mc="http://schemas.openxmlformats.org/markup-compatibility/2006">
              <mc:Choice xmlns:v="urn:schemas-microsoft-com:vml" Requires="v">
                <p:oleObj spid="_x0000_s137228" name="CorelDRAW!" r:id="rId4" imgW="5919480" imgH="2873880" progId="CDraw4">
                  <p:embed/>
                </p:oleObj>
              </mc:Choice>
              <mc:Fallback>
                <p:oleObj name="CorelDRAW!" r:id="rId4" imgW="5919480" imgH="2873880" progId="CDraw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792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20" name="Rectangle 4"/>
          <p:cNvSpPr>
            <a:spLocks noChangeArrowheads="1"/>
          </p:cNvSpPr>
          <p:nvPr/>
        </p:nvSpPr>
        <p:spPr bwMode="auto">
          <a:xfrm>
            <a:off x="2895600" y="1752600"/>
            <a:ext cx="3200400" cy="533400"/>
          </a:xfrm>
          <a:prstGeom prst="rect">
            <a:avLst/>
          </a:prstGeom>
          <a:solidFill>
            <a:srgbClr val="0000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1" name="Text Box 5"/>
          <p:cNvSpPr txBox="1">
            <a:spLocks noChangeArrowheads="1"/>
          </p:cNvSpPr>
          <p:nvPr/>
        </p:nvSpPr>
        <p:spPr bwMode="auto">
          <a:xfrm>
            <a:off x="2667000" y="1752600"/>
            <a:ext cx="3810000" cy="749300"/>
          </a:xfrm>
          <a:prstGeom prst="rect">
            <a:avLst/>
          </a:prstGeom>
          <a:solidFill>
            <a:srgbClr val="33996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chemeClr val="bg1"/>
                </a:solidFill>
              </a:rPr>
              <a:t>Stairrail          Handrail</a:t>
            </a:r>
          </a:p>
          <a:p>
            <a:pPr eaLnBrk="0" hangingPunct="0">
              <a:lnSpc>
                <a:spcPct val="30000"/>
              </a:lnSpc>
              <a:spcBef>
                <a:spcPct val="50000"/>
              </a:spcBef>
            </a:pPr>
            <a:r>
              <a:rPr lang="en-US" sz="2400" b="1">
                <a:solidFill>
                  <a:schemeClr val="bg1"/>
                </a:solidFill>
              </a:rPr>
              <a:t>System</a:t>
            </a:r>
          </a:p>
        </p:txBody>
      </p:sp>
      <p:sp>
        <p:nvSpPr>
          <p:cNvPr id="137222" name="Line 6"/>
          <p:cNvSpPr>
            <a:spLocks noChangeShapeType="1"/>
          </p:cNvSpPr>
          <p:nvPr/>
        </p:nvSpPr>
        <p:spPr bwMode="auto">
          <a:xfrm flipH="1">
            <a:off x="2819400" y="2514600"/>
            <a:ext cx="838200" cy="1143000"/>
          </a:xfrm>
          <a:prstGeom prst="line">
            <a:avLst/>
          </a:prstGeom>
          <a:noFill/>
          <a:ln w="508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3" name="Line 7"/>
          <p:cNvSpPr>
            <a:spLocks noChangeShapeType="1"/>
          </p:cNvSpPr>
          <p:nvPr/>
        </p:nvSpPr>
        <p:spPr bwMode="auto">
          <a:xfrm>
            <a:off x="5181600" y="2514600"/>
            <a:ext cx="914400" cy="1066800"/>
          </a:xfrm>
          <a:prstGeom prst="line">
            <a:avLst/>
          </a:prstGeom>
          <a:noFill/>
          <a:ln w="508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4" name="Line 8"/>
          <p:cNvSpPr>
            <a:spLocks noChangeShapeType="1"/>
          </p:cNvSpPr>
          <p:nvPr/>
        </p:nvSpPr>
        <p:spPr bwMode="auto">
          <a:xfrm flipV="1">
            <a:off x="2895600" y="2514600"/>
            <a:ext cx="609600" cy="762000"/>
          </a:xfrm>
          <a:prstGeom prst="line">
            <a:avLst/>
          </a:prstGeom>
          <a:noFill/>
          <a:ln w="762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5" name="Line 9"/>
          <p:cNvSpPr>
            <a:spLocks noChangeShapeType="1"/>
          </p:cNvSpPr>
          <p:nvPr/>
        </p:nvSpPr>
        <p:spPr bwMode="auto">
          <a:xfrm>
            <a:off x="1143000" y="2057400"/>
            <a:ext cx="2209800" cy="2209800"/>
          </a:xfrm>
          <a:prstGeom prst="line">
            <a:avLst/>
          </a:prstGeom>
          <a:noFill/>
          <a:ln w="28575">
            <a:solidFill>
              <a:srgbClr val="DDDDD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6" name="Line 10"/>
          <p:cNvSpPr>
            <a:spLocks noChangeShapeType="1"/>
          </p:cNvSpPr>
          <p:nvPr/>
        </p:nvSpPr>
        <p:spPr bwMode="auto">
          <a:xfrm>
            <a:off x="1143000" y="1981200"/>
            <a:ext cx="2209800" cy="2209800"/>
          </a:xfrm>
          <a:prstGeom prst="line">
            <a:avLst/>
          </a:prstGeom>
          <a:noFill/>
          <a:ln w="28575">
            <a:solidFill>
              <a:srgbClr val="DDDDD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7" name="Rectangle 11"/>
          <p:cNvSpPr>
            <a:spLocks noChangeArrowheads="1"/>
          </p:cNvSpPr>
          <p:nvPr/>
        </p:nvSpPr>
        <p:spPr bwMode="auto">
          <a:xfrm>
            <a:off x="2819400" y="3124200"/>
            <a:ext cx="152400" cy="228600"/>
          </a:xfrm>
          <a:prstGeom prst="rect">
            <a:avLst/>
          </a:prstGeom>
          <a:solidFill>
            <a:srgbClr val="000099"/>
          </a:solidFill>
          <a:ln w="12700">
            <a:solidFill>
              <a:srgbClr val="0000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46A4EDE1-FBFB-4610-98B1-285242378943}" type="slidenum">
              <a:rPr lang="en-US"/>
              <a:pPr>
                <a:defRPr/>
              </a:pPr>
              <a:t>54</a:t>
            </a:fld>
            <a:endParaRPr lang="en-US"/>
          </a:p>
        </p:txBody>
      </p:sp>
      <p:sp>
        <p:nvSpPr>
          <p:cNvPr id="139266" name="Rectangle 2"/>
          <p:cNvSpPr>
            <a:spLocks noChangeArrowheads="1"/>
          </p:cNvSpPr>
          <p:nvPr/>
        </p:nvSpPr>
        <p:spPr bwMode="auto">
          <a:xfrm>
            <a:off x="4953000" y="1143000"/>
            <a:ext cx="3962400" cy="1187450"/>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400">
                <a:solidFill>
                  <a:schemeClr val="bg1"/>
                </a:solidFill>
              </a:rPr>
              <a:t>Rails must be able to withstand a force of  200 pounds in all directions</a:t>
            </a:r>
          </a:p>
        </p:txBody>
      </p:sp>
      <p:pic>
        <p:nvPicPr>
          <p:cNvPr id="139267" name="Picture 3"/>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143000"/>
            <a:ext cx="4343400" cy="4876800"/>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8" name="Text Box 4"/>
          <p:cNvSpPr txBox="1">
            <a:spLocks noChangeArrowheads="1"/>
          </p:cNvSpPr>
          <p:nvPr/>
        </p:nvSpPr>
        <p:spPr bwMode="auto">
          <a:xfrm>
            <a:off x="304800" y="3048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Handrail and  Top Rail Strength</a:t>
            </a:r>
          </a:p>
        </p:txBody>
      </p:sp>
      <p:sp>
        <p:nvSpPr>
          <p:cNvPr id="139269" name="Text Box 5"/>
          <p:cNvSpPr txBox="1">
            <a:spLocks noChangeArrowheads="1"/>
          </p:cNvSpPr>
          <p:nvPr/>
        </p:nvSpPr>
        <p:spPr bwMode="auto">
          <a:xfrm>
            <a:off x="4953000" y="57912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2ED45F2B-5FEA-40EC-849D-94EC12FC6C69}" type="slidenum">
              <a:rPr lang="en-US"/>
              <a:pPr>
                <a:defRPr/>
              </a:pPr>
              <a:t>55</a:t>
            </a:fld>
            <a:endParaRPr lang="en-US"/>
          </a:p>
        </p:txBody>
      </p:sp>
      <p:sp>
        <p:nvSpPr>
          <p:cNvPr id="141314" name="Rectangle 2"/>
          <p:cNvSpPr>
            <a:spLocks noChangeArrowheads="1"/>
          </p:cNvSpPr>
          <p:nvPr/>
        </p:nvSpPr>
        <p:spPr bwMode="auto">
          <a:xfrm>
            <a:off x="381000" y="8382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000">
                <a:solidFill>
                  <a:schemeClr val="bg1"/>
                </a:solidFill>
              </a:rPr>
              <a:t>Stairways with four or more risers or more than 30 inches high must have a stairrail  along each unprotected side or edge.</a:t>
            </a:r>
          </a:p>
        </p:txBody>
      </p:sp>
      <p:sp>
        <p:nvSpPr>
          <p:cNvPr id="141315" name="Rectangle 3"/>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Stairrails</a:t>
            </a:r>
          </a:p>
        </p:txBody>
      </p:sp>
      <p:pic>
        <p:nvPicPr>
          <p:cNvPr id="141316" name="Picture 4" descr="Sli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4243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762000" y="57912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a:ln/>
        </p:spPr>
        <p:txBody>
          <a:bodyPr/>
          <a:lstStyle/>
          <a:p>
            <a:pPr>
              <a:defRPr/>
            </a:pPr>
            <a:fld id="{012E77BD-D6AE-481F-B95E-EF71B43BFA10}" type="slidenum">
              <a:rPr lang="en-US"/>
              <a:pPr>
                <a:defRPr/>
              </a:pPr>
              <a:t>56</a:t>
            </a:fld>
            <a:endParaRPr lang="en-US"/>
          </a:p>
        </p:txBody>
      </p:sp>
      <p:sp>
        <p:nvSpPr>
          <p:cNvPr id="143362" name="Rectangle 2"/>
          <p:cNvSpPr>
            <a:spLocks noChangeArrowheads="1"/>
          </p:cNvSpPr>
          <p:nvPr/>
        </p:nvSpPr>
        <p:spPr bwMode="auto">
          <a:xfrm>
            <a:off x="228600" y="838200"/>
            <a:ext cx="868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eaLnBrk="0" hangingPunct="0">
              <a:buClr>
                <a:srgbClr val="FFFF00"/>
              </a:buClr>
              <a:buFontTx/>
              <a:buChar char="•"/>
            </a:pPr>
            <a:r>
              <a:rPr lang="en-US" sz="2000">
                <a:solidFill>
                  <a:schemeClr val="bg1"/>
                </a:solidFill>
              </a:rPr>
              <a:t>Installed between 30  and 50 degrees.  </a:t>
            </a:r>
          </a:p>
          <a:p>
            <a:pPr marL="457200" indent="-457200" algn="just" eaLnBrk="0" hangingPunct="0">
              <a:lnSpc>
                <a:spcPct val="70000"/>
              </a:lnSpc>
              <a:buClr>
                <a:srgbClr val="FFFF00"/>
              </a:buClr>
              <a:buFontTx/>
              <a:buChar char="•"/>
            </a:pPr>
            <a:endParaRPr lang="en-US" sz="2000">
              <a:solidFill>
                <a:schemeClr val="bg1"/>
              </a:solidFill>
            </a:endParaRPr>
          </a:p>
          <a:p>
            <a:pPr marL="457200" indent="-457200" algn="just" eaLnBrk="0" hangingPunct="0">
              <a:buClr>
                <a:srgbClr val="FFFF00"/>
              </a:buClr>
              <a:buFontTx/>
              <a:buChar char="•"/>
            </a:pPr>
            <a:r>
              <a:rPr lang="en-US" sz="2000">
                <a:solidFill>
                  <a:schemeClr val="bg1"/>
                </a:solidFill>
              </a:rPr>
              <a:t>Must have uniform riser height and tread depth, with less than a 1/4-inch variation.</a:t>
            </a:r>
          </a:p>
        </p:txBody>
      </p:sp>
      <p:sp>
        <p:nvSpPr>
          <p:cNvPr id="143363" name="Line 3"/>
          <p:cNvSpPr>
            <a:spLocks noChangeShapeType="1"/>
          </p:cNvSpPr>
          <p:nvPr/>
        </p:nvSpPr>
        <p:spPr bwMode="auto">
          <a:xfrm rot="21505209" flipV="1">
            <a:off x="3733800" y="2438400"/>
            <a:ext cx="3352800" cy="1935163"/>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4" name="Text Box 4"/>
          <p:cNvSpPr txBox="1">
            <a:spLocks noChangeArrowheads="1"/>
          </p:cNvSpPr>
          <p:nvPr/>
        </p:nvSpPr>
        <p:spPr bwMode="auto">
          <a:xfrm rot="-1968647">
            <a:off x="3549650" y="2857500"/>
            <a:ext cx="3595688" cy="396875"/>
          </a:xfrm>
          <a:prstGeom prst="rect">
            <a:avLst/>
          </a:prstGeom>
          <a:solidFill>
            <a:srgbClr val="339966"/>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a:solidFill>
                  <a:schemeClr val="bg1"/>
                </a:solidFill>
              </a:rPr>
              <a:t>Uniform - 30 &amp; 50 deg. angle</a:t>
            </a:r>
            <a:endParaRPr lang="en-US" sz="2000" b="1">
              <a:solidFill>
                <a:srgbClr val="990000"/>
              </a:solidFill>
            </a:endParaRPr>
          </a:p>
        </p:txBody>
      </p:sp>
      <p:sp>
        <p:nvSpPr>
          <p:cNvPr id="143365" name="Rectangle 5"/>
          <p:cNvSpPr>
            <a:spLocks noChangeArrowheads="1"/>
          </p:cNvSpPr>
          <p:nvPr/>
        </p:nvSpPr>
        <p:spPr bwMode="auto">
          <a:xfrm>
            <a:off x="4191000" y="4495800"/>
            <a:ext cx="4572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effectLst>
                  <a:outerShdw blurRad="38100" dist="38100" dir="2700000" algn="tl">
                    <a:srgbClr val="FFFFFF"/>
                  </a:outerShdw>
                </a:effectLst>
              </a:rPr>
              <a:t>No more than 1/4 inch </a:t>
            </a:r>
          </a:p>
          <a:p>
            <a:pPr algn="ctr" eaLnBrk="0" hangingPunct="0"/>
            <a:r>
              <a:rPr lang="en-US" sz="2000" b="1">
                <a:effectLst>
                  <a:outerShdw blurRad="38100" dist="38100" dir="2700000" algn="tl">
                    <a:srgbClr val="FFFFFF"/>
                  </a:outerShdw>
                </a:effectLst>
              </a:rPr>
              <a:t>variation in any stairway system</a:t>
            </a:r>
          </a:p>
        </p:txBody>
      </p:sp>
      <p:sp>
        <p:nvSpPr>
          <p:cNvPr id="143366" name="Rectangle 6"/>
          <p:cNvSpPr>
            <a:spLocks noChangeArrowheads="1"/>
          </p:cNvSpPr>
          <p:nvPr/>
        </p:nvSpPr>
        <p:spPr bwMode="auto">
          <a:xfrm>
            <a:off x="6477000" y="2895600"/>
            <a:ext cx="2286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7" name="Line 7"/>
          <p:cNvSpPr>
            <a:spLocks noChangeShapeType="1"/>
          </p:cNvSpPr>
          <p:nvPr/>
        </p:nvSpPr>
        <p:spPr bwMode="auto">
          <a:xfrm>
            <a:off x="4191000" y="44958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8" name="Line 8"/>
          <p:cNvSpPr>
            <a:spLocks noChangeShapeType="1"/>
          </p:cNvSpPr>
          <p:nvPr/>
        </p:nvSpPr>
        <p:spPr bwMode="auto">
          <a:xfrm>
            <a:off x="4191000" y="44958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9" name="Line 9"/>
          <p:cNvSpPr>
            <a:spLocks noChangeShapeType="1"/>
          </p:cNvSpPr>
          <p:nvPr/>
        </p:nvSpPr>
        <p:spPr bwMode="auto">
          <a:xfrm>
            <a:off x="4191000" y="6096000"/>
            <a:ext cx="4572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0" name="Line 10"/>
          <p:cNvSpPr>
            <a:spLocks noChangeShapeType="1"/>
          </p:cNvSpPr>
          <p:nvPr/>
        </p:nvSpPr>
        <p:spPr bwMode="auto">
          <a:xfrm>
            <a:off x="6477000" y="28956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1" name="Line 11"/>
          <p:cNvSpPr>
            <a:spLocks noChangeShapeType="1"/>
          </p:cNvSpPr>
          <p:nvPr/>
        </p:nvSpPr>
        <p:spPr bwMode="auto">
          <a:xfrm>
            <a:off x="6477000" y="28956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2" name="Line 12"/>
          <p:cNvSpPr>
            <a:spLocks noChangeShapeType="1"/>
          </p:cNvSpPr>
          <p:nvPr/>
        </p:nvSpPr>
        <p:spPr bwMode="auto">
          <a:xfrm>
            <a:off x="8763000" y="2895600"/>
            <a:ext cx="1588" cy="32004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73" name="Text Box 13"/>
          <p:cNvSpPr txBox="1">
            <a:spLocks noChangeArrowheads="1"/>
          </p:cNvSpPr>
          <p:nvPr/>
        </p:nvSpPr>
        <p:spPr bwMode="auto">
          <a:xfrm>
            <a:off x="228600" y="228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Stairs</a:t>
            </a:r>
          </a:p>
        </p:txBody>
      </p:sp>
      <p:sp>
        <p:nvSpPr>
          <p:cNvPr id="143374" name="Text Box 14"/>
          <p:cNvSpPr txBox="1">
            <a:spLocks noChangeArrowheads="1"/>
          </p:cNvSpPr>
          <p:nvPr/>
        </p:nvSpPr>
        <p:spPr bwMode="auto">
          <a:xfrm>
            <a:off x="762000" y="57912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box(out)">
                                      <p:cBhvr>
                                        <p:cTn id="7" dur="500"/>
                                        <p:tgtEl>
                                          <p:spTgt spid="143363"/>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143364"/>
                                        </p:tgtEl>
                                        <p:attrNameLst>
                                          <p:attrName>style.visibility</p:attrName>
                                        </p:attrNameLst>
                                      </p:cBhvr>
                                      <p:to>
                                        <p:strVal val="visible"/>
                                      </p:to>
                                    </p:set>
                                    <p:anim calcmode="lin" valueType="num">
                                      <p:cBhvr>
                                        <p:cTn id="11" dur="500" fill="hold"/>
                                        <p:tgtEl>
                                          <p:spTgt spid="143364"/>
                                        </p:tgtEl>
                                        <p:attrNameLst>
                                          <p:attrName>ppt_w</p:attrName>
                                        </p:attrNameLst>
                                      </p:cBhvr>
                                      <p:tavLst>
                                        <p:tav tm="0">
                                          <p:val>
                                            <p:strVal val="4/3*#ppt_w"/>
                                          </p:val>
                                        </p:tav>
                                        <p:tav tm="100000">
                                          <p:val>
                                            <p:strVal val="#ppt_w"/>
                                          </p:val>
                                        </p:tav>
                                      </p:tavLst>
                                    </p:anim>
                                    <p:anim calcmode="lin" valueType="num">
                                      <p:cBhvr>
                                        <p:cTn id="12" dur="500" fill="hold"/>
                                        <p:tgtEl>
                                          <p:spTgt spid="14336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BBFE8AA6-944B-46FF-9839-2EC4B84084D8}" type="slidenum">
              <a:rPr lang="en-US"/>
              <a:pPr>
                <a:defRPr/>
              </a:pPr>
              <a:t>57</a:t>
            </a:fld>
            <a:endParaRPr lang="en-US"/>
          </a:p>
        </p:txBody>
      </p:sp>
      <p:sp>
        <p:nvSpPr>
          <p:cNvPr id="145410" name="Rectangle 2"/>
          <p:cNvSpPr>
            <a:spLocks noChangeArrowheads="1"/>
          </p:cNvSpPr>
          <p:nvPr/>
        </p:nvSpPr>
        <p:spPr bwMode="auto">
          <a:xfrm>
            <a:off x="304800" y="990600"/>
            <a:ext cx="8610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10000"/>
              </a:lnSpc>
            </a:pPr>
            <a:r>
              <a:rPr lang="en-US" sz="2000">
                <a:solidFill>
                  <a:schemeClr val="bg1"/>
                </a:solidFill>
              </a:rPr>
              <a:t>Stair pans must be have filler material at least to the top edge of each pan</a:t>
            </a:r>
            <a:r>
              <a:rPr lang="en-US" sz="2400" b="1">
                <a:solidFill>
                  <a:schemeClr val="bg1"/>
                </a:solidFill>
              </a:rPr>
              <a:t>. </a:t>
            </a:r>
          </a:p>
        </p:txBody>
      </p:sp>
      <p:pic>
        <p:nvPicPr>
          <p:cNvPr id="145411" name="Picture 3" descr="Pan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0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145412" name="AutoShape 4"/>
          <p:cNvSpPr>
            <a:spLocks noChangeArrowheads="1"/>
          </p:cNvSpPr>
          <p:nvPr/>
        </p:nvSpPr>
        <p:spPr bwMode="auto">
          <a:xfrm>
            <a:off x="3048000" y="4876800"/>
            <a:ext cx="1447800" cy="457200"/>
          </a:xfrm>
          <a:prstGeom prst="rightArrow">
            <a:avLst>
              <a:gd name="adj1" fmla="val 50000"/>
              <a:gd name="adj2" fmla="val 79167"/>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latin typeface="Times New Roman" pitchFamily="18" charset="0"/>
              </a:rPr>
              <a:t>Pan</a:t>
            </a:r>
          </a:p>
        </p:txBody>
      </p:sp>
      <p:sp>
        <p:nvSpPr>
          <p:cNvPr id="145413" name="Text Box 5"/>
          <p:cNvSpPr txBox="1">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Temporary Stairways</a:t>
            </a:r>
            <a:endParaRPr lang="en-US" sz="3200">
              <a:effectLst>
                <a:outerShdw blurRad="38100" dist="38100" dir="2700000" algn="tl">
                  <a:srgbClr val="FFFFFF"/>
                </a:outerShdw>
              </a:effectLst>
              <a:latin typeface="Times New Roman" pitchFamily="18" charset="0"/>
            </a:endParaRPr>
          </a:p>
        </p:txBody>
      </p:sp>
      <p:sp>
        <p:nvSpPr>
          <p:cNvPr id="145414" name="Text Box 6"/>
          <p:cNvSpPr txBox="1">
            <a:spLocks noChangeArrowheads="1"/>
          </p:cNvSpPr>
          <p:nvPr/>
        </p:nvSpPr>
        <p:spPr bwMode="auto">
          <a:xfrm>
            <a:off x="5486400" y="52578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additive="base">
                                        <p:cTn id="7" dur="500" fill="hold"/>
                                        <p:tgtEl>
                                          <p:spTgt spid="145412"/>
                                        </p:tgtEl>
                                        <p:attrNameLst>
                                          <p:attrName>ppt_x</p:attrName>
                                        </p:attrNameLst>
                                      </p:cBhvr>
                                      <p:tavLst>
                                        <p:tav tm="0">
                                          <p:val>
                                            <p:strVal val="0-#ppt_w/2"/>
                                          </p:val>
                                        </p:tav>
                                        <p:tav tm="100000">
                                          <p:val>
                                            <p:strVal val="#ppt_x"/>
                                          </p:val>
                                        </p:tav>
                                      </p:tavLst>
                                    </p:anim>
                                    <p:anim calcmode="lin" valueType="num">
                                      <p:cBhvr additive="base">
                                        <p:cTn id="8" dur="500"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C7D155B1-B7A2-4602-A443-FA0250236309}" type="slidenum">
              <a:rPr lang="en-US"/>
              <a:pPr>
                <a:defRPr/>
              </a:pPr>
              <a:t>58</a:t>
            </a:fld>
            <a:endParaRPr lang="en-US"/>
          </a:p>
        </p:txBody>
      </p:sp>
      <p:pic>
        <p:nvPicPr>
          <p:cNvPr id="147458" name="Picture 2" descr="Slide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1066800"/>
            <a:ext cx="4329113"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7459" name="Rectangle 3"/>
          <p:cNvSpPr>
            <a:spLocks noChangeArrowheads="1"/>
          </p:cNvSpPr>
          <p:nvPr/>
        </p:nvSpPr>
        <p:spPr bwMode="auto">
          <a:xfrm>
            <a:off x="304800" y="990600"/>
            <a:ext cx="411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400">
                <a:solidFill>
                  <a:schemeClr val="bg1"/>
                </a:solidFill>
              </a:rPr>
              <a:t>Stairways landings must be at least 30 inches deep and 22 inches wide at every 12 feet or less of vertical rise</a:t>
            </a:r>
          </a:p>
          <a:p>
            <a:pPr algn="just" eaLnBrk="0" hangingPunct="0"/>
            <a:endParaRPr lang="en-US" sz="2400">
              <a:solidFill>
                <a:schemeClr val="bg1"/>
              </a:solidFill>
            </a:endParaRPr>
          </a:p>
          <a:p>
            <a:pPr algn="just" eaLnBrk="0" hangingPunct="0"/>
            <a:r>
              <a:rPr lang="en-US" sz="2400">
                <a:solidFill>
                  <a:schemeClr val="bg1"/>
                </a:solidFill>
              </a:rPr>
              <a:t>Unprotected sides of landings must have standard 42 inch guardrail systems</a:t>
            </a:r>
          </a:p>
        </p:txBody>
      </p:sp>
      <p:sp>
        <p:nvSpPr>
          <p:cNvPr id="147460" name="Rectangle 4"/>
          <p:cNvSpPr>
            <a:spLocks noChangeArrowheads="1"/>
          </p:cNvSpPr>
          <p:nvPr/>
        </p:nvSpPr>
        <p:spPr bwMode="auto">
          <a:xfrm>
            <a:off x="3048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Stairway Landings</a:t>
            </a:r>
          </a:p>
        </p:txBody>
      </p:sp>
      <p:sp>
        <p:nvSpPr>
          <p:cNvPr id="147461" name="Text Box 5"/>
          <p:cNvSpPr txBox="1">
            <a:spLocks noChangeArrowheads="1"/>
          </p:cNvSpPr>
          <p:nvPr/>
        </p:nvSpPr>
        <p:spPr bwMode="auto">
          <a:xfrm>
            <a:off x="5486400" y="1828800"/>
            <a:ext cx="1382713" cy="473075"/>
          </a:xfrm>
          <a:prstGeom prst="rect">
            <a:avLst/>
          </a:prstGeom>
          <a:solidFill>
            <a:srgbClr val="FFCC99"/>
          </a:solidFill>
          <a:ln w="1587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t>Landing</a:t>
            </a:r>
          </a:p>
        </p:txBody>
      </p:sp>
      <p:sp>
        <p:nvSpPr>
          <p:cNvPr id="147462" name="Text Box 6"/>
          <p:cNvSpPr txBox="1">
            <a:spLocks noChangeArrowheads="1"/>
          </p:cNvSpPr>
          <p:nvPr/>
        </p:nvSpPr>
        <p:spPr bwMode="auto">
          <a:xfrm>
            <a:off x="762000" y="57912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b="1">
              <a:solidFill>
                <a:srgbClr val="F2FE04"/>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73B19E5B-415C-48AB-8C0B-C70C138DD34C}" type="slidenum">
              <a:rPr lang="en-US"/>
              <a:pPr>
                <a:defRPr/>
              </a:pPr>
              <a:t>59</a:t>
            </a:fld>
            <a:endParaRPr lang="en-US"/>
          </a:p>
        </p:txBody>
      </p:sp>
      <p:graphicFrame>
        <p:nvGraphicFramePr>
          <p:cNvPr id="149506" name="Object 2"/>
          <p:cNvGraphicFramePr>
            <a:graphicFrameLocks noChangeAspect="1"/>
          </p:cNvGraphicFramePr>
          <p:nvPr/>
        </p:nvGraphicFramePr>
        <p:xfrm>
          <a:off x="2514600" y="1905000"/>
          <a:ext cx="4267200" cy="4267200"/>
        </p:xfrm>
        <a:graphic>
          <a:graphicData uri="http://schemas.openxmlformats.org/presentationml/2006/ole">
            <mc:AlternateContent xmlns:mc="http://schemas.openxmlformats.org/markup-compatibility/2006">
              <mc:Choice xmlns:v="urn:schemas-microsoft-com:vml" Requires="v">
                <p:oleObj spid="_x0000_s149509" name="CorelDRAW!" r:id="rId4" imgW="2602080" imgH="3831120" progId="CDraw4">
                  <p:embed/>
                </p:oleObj>
              </mc:Choice>
              <mc:Fallback>
                <p:oleObj name="CorelDRAW!" r:id="rId4" imgW="2602080" imgH="3831120" progId="CDraw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905000"/>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9507" name="Rectangle 3"/>
          <p:cNvSpPr>
            <a:spLocks noChangeArrowheads="1"/>
          </p:cNvSpPr>
          <p:nvPr/>
        </p:nvSpPr>
        <p:spPr bwMode="auto">
          <a:xfrm>
            <a:off x="381000" y="83820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lnSpc>
                <a:spcPct val="110000"/>
              </a:lnSpc>
            </a:pPr>
            <a:r>
              <a:rPr lang="en-US" sz="2000">
                <a:solidFill>
                  <a:schemeClr val="bg1"/>
                </a:solidFill>
              </a:rPr>
              <a:t>Where doors or gates open directly on a stairway, provide a platform that extends at least 20 inches beyond the swing of the door.</a:t>
            </a:r>
            <a:r>
              <a:rPr lang="en-US" sz="2000">
                <a:solidFill>
                  <a:schemeClr val="bg1"/>
                </a:solidFill>
                <a:latin typeface="Times New Roman" pitchFamily="18" charset="0"/>
              </a:rPr>
              <a:t> </a:t>
            </a:r>
          </a:p>
        </p:txBody>
      </p:sp>
      <p:sp>
        <p:nvSpPr>
          <p:cNvPr id="149508" name="Text Box 4"/>
          <p:cNvSpPr txBox="1">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Platforms and Swing Doors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AA85C437-B462-40B7-8E63-6B6AD2056270}" type="slidenum">
              <a:rPr lang="en-US"/>
              <a:pPr>
                <a:defRPr/>
              </a:pPr>
              <a:t>6</a:t>
            </a:fld>
            <a:endParaRPr lang="en-US"/>
          </a:p>
        </p:txBody>
      </p:sp>
      <p:sp>
        <p:nvSpPr>
          <p:cNvPr id="90114" name="Rectangle 1026"/>
          <p:cNvSpPr>
            <a:spLocks noChangeArrowheads="1"/>
          </p:cNvSpPr>
          <p:nvPr/>
        </p:nvSpPr>
        <p:spPr bwMode="auto">
          <a:xfrm>
            <a:off x="685800" y="5486400"/>
            <a:ext cx="8001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lnSpc>
                <a:spcPct val="90000"/>
              </a:lnSpc>
            </a:pPr>
            <a:r>
              <a:rPr lang="en-US" sz="1600">
                <a:solidFill>
                  <a:schemeClr val="bg1"/>
                </a:solidFill>
              </a:rPr>
              <a:t>Fall protection systems and work practices must be in place before you start work.</a:t>
            </a:r>
          </a:p>
        </p:txBody>
      </p:sp>
      <p:pic>
        <p:nvPicPr>
          <p:cNvPr id="90115" name="Picture 1027" descr="C:\PowerPoint Presentations\CONSTRUCTION\Approved\Fall Protection\No fall prot-EE per concrete oper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65225"/>
            <a:ext cx="8001000" cy="42703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0116" name="Text Box 1028"/>
          <p:cNvSpPr txBox="1">
            <a:spLocks noChangeArrowheads="1"/>
          </p:cNvSpPr>
          <p:nvPr/>
        </p:nvSpPr>
        <p:spPr bwMode="auto">
          <a:xfrm>
            <a:off x="5334000" y="5029200"/>
            <a:ext cx="3276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t>Lanyards and PFAS in use</a:t>
            </a:r>
          </a:p>
        </p:txBody>
      </p:sp>
      <p:sp>
        <p:nvSpPr>
          <p:cNvPr id="90117" name="Line 1029"/>
          <p:cNvSpPr>
            <a:spLocks noChangeShapeType="1"/>
          </p:cNvSpPr>
          <p:nvPr/>
        </p:nvSpPr>
        <p:spPr bwMode="auto">
          <a:xfrm flipH="1" flipV="1">
            <a:off x="3810000" y="4114800"/>
            <a:ext cx="2743200" cy="762000"/>
          </a:xfrm>
          <a:prstGeom prst="line">
            <a:avLst/>
          </a:prstGeom>
          <a:noFill/>
          <a:ln w="508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Line 1030"/>
          <p:cNvSpPr>
            <a:spLocks noChangeShapeType="1"/>
          </p:cNvSpPr>
          <p:nvPr/>
        </p:nvSpPr>
        <p:spPr bwMode="auto">
          <a:xfrm flipH="1" flipV="1">
            <a:off x="6248400" y="2057400"/>
            <a:ext cx="304800" cy="2819400"/>
          </a:xfrm>
          <a:prstGeom prst="line">
            <a:avLst/>
          </a:prstGeom>
          <a:noFill/>
          <a:ln w="50800">
            <a:solidFill>
              <a:srgbClr val="FF33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9" name="Text Box 1031"/>
          <p:cNvSpPr txBox="1">
            <a:spLocks noChangeArrowheads="1"/>
          </p:cNvSpPr>
          <p:nvPr/>
        </p:nvSpPr>
        <p:spPr bwMode="auto">
          <a:xfrm>
            <a:off x="1143000" y="2286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50000"/>
              </a:spcBef>
            </a:pPr>
            <a:r>
              <a:rPr lang="en-US" sz="4000" b="1">
                <a:solidFill>
                  <a:srgbClr val="FFFF00"/>
                </a:solidFill>
              </a:rPr>
              <a:t>Fall Protection Planning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FD6E34AA-936B-4247-8468-38F25006E00C}" type="slidenum">
              <a:rPr lang="en-US"/>
              <a:pPr>
                <a:defRPr/>
              </a:pPr>
              <a:t>60</a:t>
            </a:fld>
            <a:endParaRPr lang="en-US"/>
          </a:p>
        </p:txBody>
      </p:sp>
      <p:sp>
        <p:nvSpPr>
          <p:cNvPr id="151554" name="Rectangle 2"/>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Dangerous Conditions</a:t>
            </a:r>
            <a:endParaRPr lang="en-US" sz="3200">
              <a:solidFill>
                <a:schemeClr val="bg1"/>
              </a:solidFill>
              <a:effectLst>
                <a:outerShdw blurRad="38100" dist="38100" dir="2700000" algn="tl">
                  <a:srgbClr val="000000"/>
                </a:outerShdw>
              </a:effectLst>
            </a:endParaRPr>
          </a:p>
        </p:txBody>
      </p:sp>
      <p:pic>
        <p:nvPicPr>
          <p:cNvPr id="151555" name="Picture 3"/>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990600"/>
            <a:ext cx="4495800" cy="5029200"/>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6" name="Text Box 4"/>
          <p:cNvSpPr txBox="1">
            <a:spLocks noChangeArrowheads="1"/>
          </p:cNvSpPr>
          <p:nvPr/>
        </p:nvSpPr>
        <p:spPr bwMode="auto">
          <a:xfrm>
            <a:off x="5029200" y="990600"/>
            <a:ext cx="3810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2000">
                <a:solidFill>
                  <a:schemeClr val="bg1"/>
                </a:solidFill>
              </a:rPr>
              <a:t>Fix slippery conditions   before using.</a:t>
            </a:r>
          </a:p>
          <a:p>
            <a:pPr algn="just" eaLnBrk="0" hangingPunct="0">
              <a:spcBef>
                <a:spcPct val="50000"/>
              </a:spcBef>
            </a:pPr>
            <a:endParaRPr lang="en-US" sz="2000">
              <a:solidFill>
                <a:schemeClr val="bg1"/>
              </a:solidFill>
            </a:endParaRPr>
          </a:p>
          <a:p>
            <a:pPr algn="just" eaLnBrk="0" hangingPunct="0">
              <a:spcBef>
                <a:spcPct val="50000"/>
              </a:spcBef>
            </a:pPr>
            <a:r>
              <a:rPr lang="en-US" sz="2000">
                <a:solidFill>
                  <a:schemeClr val="bg1"/>
                </a:solidFill>
              </a:rPr>
              <a:t>Stairway parts must be free of projections which may cause injuries or snag clothing.</a:t>
            </a:r>
            <a:endParaRPr lang="en-US"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BDABCEFC-8CC3-4436-9344-0ECA471E3D0C}" type="slidenum">
              <a:rPr lang="en-US"/>
              <a:pPr>
                <a:defRPr/>
              </a:pPr>
              <a:t>61</a:t>
            </a:fld>
            <a:endParaRPr lang="en-US"/>
          </a:p>
        </p:txBody>
      </p:sp>
      <p:pic>
        <p:nvPicPr>
          <p:cNvPr id="153602" name="Picture 2"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077200" cy="5257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03" name="Text Box 3"/>
          <p:cNvSpPr txBox="1">
            <a:spLocks noChangeArrowheads="1"/>
          </p:cNvSpPr>
          <p:nvPr/>
        </p:nvSpPr>
        <p:spPr bwMode="auto">
          <a:xfrm>
            <a:off x="762000" y="57912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b="1">
              <a:solidFill>
                <a:srgbClr val="F2FE04"/>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F21FEA0F-3A44-4D69-A5E5-480D3C5414B0}" type="slidenum">
              <a:rPr lang="en-US"/>
              <a:pPr>
                <a:defRPr/>
              </a:pPr>
              <a:t>62</a:t>
            </a:fld>
            <a:endParaRPr lang="en-US"/>
          </a:p>
        </p:txBody>
      </p:sp>
      <p:sp>
        <p:nvSpPr>
          <p:cNvPr id="155650" name="Text Box 2"/>
          <p:cNvSpPr txBox="1">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Ladders</a:t>
            </a:r>
          </a:p>
        </p:txBody>
      </p:sp>
      <p:pic>
        <p:nvPicPr>
          <p:cNvPr id="155651" name="Picture 3" descr="photo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066800"/>
            <a:ext cx="3581400" cy="4648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5652" name="Picture 4" descr="double lad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66800"/>
            <a:ext cx="4419600" cy="4648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0AA944FC-0D19-4ED6-A3F4-47994B731602}" type="slidenum">
              <a:rPr lang="en-US"/>
              <a:pPr>
                <a:defRPr/>
              </a:pPr>
              <a:t>63</a:t>
            </a:fld>
            <a:endParaRPr lang="en-US"/>
          </a:p>
        </p:txBody>
      </p:sp>
      <p:sp>
        <p:nvSpPr>
          <p:cNvPr id="157698" name="Rectangle 2"/>
          <p:cNvSpPr>
            <a:spLocks noChangeArrowheads="1"/>
          </p:cNvSpPr>
          <p:nvPr/>
        </p:nvSpPr>
        <p:spPr bwMode="auto">
          <a:xfrm>
            <a:off x="228600" y="990600"/>
            <a:ext cx="4114800"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000">
                <a:solidFill>
                  <a:schemeClr val="bg1"/>
                </a:solidFill>
              </a:rPr>
              <a:t>Ladders must be kept in a safe condition</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		    </a:t>
            </a:r>
            <a:r>
              <a:rPr lang="en-US" sz="2000">
                <a:solidFill>
                  <a:srgbClr val="FFCC00"/>
                </a:solidFill>
              </a:rPr>
              <a:t>-- DO – </a:t>
            </a:r>
          </a:p>
          <a:p>
            <a:pPr algn="just" eaLnBrk="0" hangingPunct="0">
              <a:lnSpc>
                <a:spcPct val="90000"/>
              </a:lnSpc>
            </a:pPr>
            <a:r>
              <a:rPr lang="en-US" sz="2000">
                <a:solidFill>
                  <a:schemeClr val="bg1"/>
                </a:solidFill>
              </a:rPr>
              <a:t>Keep the area around the top and bottom of a ladder clear</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Ensure rungs, cleats, and steps are level and uniformly spaced</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Ensure rungs are spaced 10 to 14 inches apart</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Keep ladders free from slipping hazards</a:t>
            </a:r>
          </a:p>
        </p:txBody>
      </p:sp>
      <p:sp>
        <p:nvSpPr>
          <p:cNvPr id="157699" name="Rectangle 3"/>
          <p:cNvSpPr>
            <a:spLocks noChangeArrowheads="1"/>
          </p:cNvSpPr>
          <p:nvPr/>
        </p:nvSpPr>
        <p:spPr bwMode="auto">
          <a:xfrm>
            <a:off x="3048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General Ladder Requirements</a:t>
            </a:r>
          </a:p>
        </p:txBody>
      </p:sp>
      <p:sp>
        <p:nvSpPr>
          <p:cNvPr id="157700" name="Text Box 4"/>
          <p:cNvSpPr txBox="1">
            <a:spLocks noChangeArrowheads="1"/>
          </p:cNvSpPr>
          <p:nvPr/>
        </p:nvSpPr>
        <p:spPr bwMode="auto">
          <a:xfrm>
            <a:off x="5029200" y="58674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b="1">
              <a:solidFill>
                <a:srgbClr val="F2FE04"/>
              </a:solidFill>
            </a:endParaRPr>
          </a:p>
        </p:txBody>
      </p:sp>
      <p:pic>
        <p:nvPicPr>
          <p:cNvPr id="157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4191000" cy="4953000"/>
          </a:xfrm>
          <a:prstGeom prst="rect">
            <a:avLst/>
          </a:prstGeom>
          <a:noFill/>
          <a:ln w="158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E99078C6-28EE-42B2-9154-EBF4C2A42B13}" type="slidenum">
              <a:rPr lang="en-US"/>
              <a:pPr>
                <a:defRPr/>
              </a:pPr>
              <a:t>64</a:t>
            </a:fld>
            <a:endParaRPr lang="en-US"/>
          </a:p>
        </p:txBody>
      </p:sp>
      <p:sp>
        <p:nvSpPr>
          <p:cNvPr id="159746" name="Rectangle 2"/>
          <p:cNvSpPr>
            <a:spLocks noChangeArrowheads="1"/>
          </p:cNvSpPr>
          <p:nvPr/>
        </p:nvSpPr>
        <p:spPr bwMode="auto">
          <a:xfrm>
            <a:off x="228600" y="990600"/>
            <a:ext cx="43434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000">
                <a:solidFill>
                  <a:schemeClr val="bg1"/>
                </a:solidFill>
              </a:rPr>
              <a:t>Use ladders only for their designed  purpose</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	      </a:t>
            </a:r>
            <a:r>
              <a:rPr lang="en-US" sz="2000">
                <a:solidFill>
                  <a:srgbClr val="FFCC00"/>
                </a:solidFill>
              </a:rPr>
              <a:t>-- DON’T –                     </a:t>
            </a:r>
          </a:p>
          <a:p>
            <a:pPr algn="just" eaLnBrk="0" hangingPunct="0">
              <a:lnSpc>
                <a:spcPct val="90000"/>
              </a:lnSpc>
            </a:pPr>
            <a:r>
              <a:rPr lang="en-US" sz="2000">
                <a:solidFill>
                  <a:schemeClr val="bg1"/>
                </a:solidFill>
              </a:rPr>
              <a:t>Tie ladders together to make longer  sections, unless designed for such use</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Use single rail ladders </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Load ladders beyond the maximum   load for which they were built, nor beyond the manufacturer’s rated capacity</a:t>
            </a:r>
          </a:p>
        </p:txBody>
      </p:sp>
      <p:sp>
        <p:nvSpPr>
          <p:cNvPr id="159747" name="Rectangle 3"/>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rPr>
              <a:t>General Ladder Requirements</a:t>
            </a:r>
          </a:p>
        </p:txBody>
      </p:sp>
      <p:sp>
        <p:nvSpPr>
          <p:cNvPr id="159748" name="Text Box 4"/>
          <p:cNvSpPr txBox="1">
            <a:spLocks noChangeArrowheads="1"/>
          </p:cNvSpPr>
          <p:nvPr/>
        </p:nvSpPr>
        <p:spPr bwMode="auto">
          <a:xfrm>
            <a:off x="5029200" y="58674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b="1">
              <a:solidFill>
                <a:srgbClr val="F2FE04"/>
              </a:solidFill>
            </a:endParaRPr>
          </a:p>
        </p:txBody>
      </p:sp>
      <p:graphicFrame>
        <p:nvGraphicFramePr>
          <p:cNvPr id="159749" name="Object 5"/>
          <p:cNvGraphicFramePr>
            <a:graphicFrameLocks noChangeAspect="1"/>
          </p:cNvGraphicFramePr>
          <p:nvPr/>
        </p:nvGraphicFramePr>
        <p:xfrm>
          <a:off x="4724400" y="1066800"/>
          <a:ext cx="4114800" cy="4972050"/>
        </p:xfrm>
        <a:graphic>
          <a:graphicData uri="http://schemas.openxmlformats.org/presentationml/2006/ole">
            <mc:AlternateContent xmlns:mc="http://schemas.openxmlformats.org/markup-compatibility/2006">
              <mc:Choice xmlns:v="urn:schemas-microsoft-com:vml" Requires="v">
                <p:oleObj spid="_x0000_s159750" name="Bitmap Image" r:id="rId4" imgW="3419952" imgH="4742857" progId="Paint.Picture">
                  <p:embed/>
                </p:oleObj>
              </mc:Choice>
              <mc:Fallback>
                <p:oleObj name="Bitmap Image" r:id="rId4" imgW="3419952" imgH="474285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066800"/>
                        <a:ext cx="4114800" cy="4972050"/>
                      </a:xfrm>
                      <a:prstGeom prst="rect">
                        <a:avLst/>
                      </a:prstGeom>
                      <a:noFill/>
                      <a:ln w="158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8BA371F2-87B5-46CB-8ABF-D7C4FD297491}" type="slidenum">
              <a:rPr lang="en-US"/>
              <a:pPr>
                <a:defRPr/>
              </a:pPr>
              <a:t>65</a:t>
            </a:fld>
            <a:endParaRPr lang="en-US"/>
          </a:p>
        </p:txBody>
      </p:sp>
      <p:sp>
        <p:nvSpPr>
          <p:cNvPr id="161794" name="Rectangle 2"/>
          <p:cNvSpPr>
            <a:spLocks noGrp="1" noChangeArrowheads="1"/>
          </p:cNvSpPr>
          <p:nvPr>
            <p:ph type="title"/>
          </p:nvPr>
        </p:nvSpPr>
        <p:spPr>
          <a:xfrm>
            <a:off x="304800" y="152400"/>
            <a:ext cx="8534400" cy="762000"/>
          </a:xfrm>
        </p:spPr>
        <p:txBody>
          <a:bodyPr/>
          <a:lstStyle/>
          <a:p>
            <a:r>
              <a:rPr lang="en-US" sz="3200" smtClean="0">
                <a:solidFill>
                  <a:srgbClr val="FFFF00"/>
                </a:solidFill>
                <a:effectLst>
                  <a:outerShdw blurRad="38100" dist="38100" dir="2700000" algn="tl">
                    <a:srgbClr val="000000"/>
                  </a:outerShdw>
                </a:effectLst>
              </a:rPr>
              <a:t>Securing Ladders</a:t>
            </a:r>
          </a:p>
        </p:txBody>
      </p:sp>
      <p:sp>
        <p:nvSpPr>
          <p:cNvPr id="161795" name="Rectangle 3"/>
          <p:cNvSpPr>
            <a:spLocks noGrp="1" noChangeArrowheads="1"/>
          </p:cNvSpPr>
          <p:nvPr>
            <p:ph type="body" idx="1"/>
          </p:nvPr>
        </p:nvSpPr>
        <p:spPr>
          <a:xfrm>
            <a:off x="228600" y="990600"/>
            <a:ext cx="3962400" cy="4114800"/>
          </a:xfrm>
        </p:spPr>
        <p:txBody>
          <a:bodyPr/>
          <a:lstStyle/>
          <a:p>
            <a:pPr algn="just">
              <a:spcBef>
                <a:spcPct val="10000"/>
              </a:spcBef>
              <a:buClr>
                <a:srgbClr val="FFFF00"/>
              </a:buClr>
              <a:buFont typeface="Wingdings" pitchFamily="2" charset="2"/>
              <a:buChar char="§"/>
            </a:pPr>
            <a:r>
              <a:rPr lang="en-US" sz="2000" smtClean="0">
                <a:solidFill>
                  <a:schemeClr val="bg1"/>
                </a:solidFill>
              </a:rPr>
              <a:t>Secure ladders to prevent accidental movement due to workplace activity</a:t>
            </a:r>
          </a:p>
          <a:p>
            <a:pPr algn="just">
              <a:spcBef>
                <a:spcPct val="10000"/>
              </a:spcBef>
              <a:buClr>
                <a:srgbClr val="FFFF00"/>
              </a:buClr>
              <a:buFont typeface="Wingdings" pitchFamily="2" charset="2"/>
              <a:buChar char="§"/>
            </a:pPr>
            <a:endParaRPr lang="en-US" sz="2000" smtClean="0">
              <a:solidFill>
                <a:schemeClr val="bg1"/>
              </a:solidFill>
            </a:endParaRPr>
          </a:p>
          <a:p>
            <a:pPr algn="just">
              <a:spcBef>
                <a:spcPct val="10000"/>
              </a:spcBef>
              <a:buClr>
                <a:srgbClr val="FFFF00"/>
              </a:buClr>
              <a:buFont typeface="Wingdings" pitchFamily="2" charset="2"/>
              <a:buChar char="§"/>
            </a:pPr>
            <a:r>
              <a:rPr lang="en-US" sz="2000" smtClean="0">
                <a:solidFill>
                  <a:schemeClr val="bg1"/>
                </a:solidFill>
              </a:rPr>
              <a:t>Only use ladders on stable and level surfaces, unless secured</a:t>
            </a:r>
          </a:p>
          <a:p>
            <a:pPr algn="just">
              <a:spcBef>
                <a:spcPct val="10000"/>
              </a:spcBef>
              <a:buClr>
                <a:srgbClr val="FFFF00"/>
              </a:buClr>
              <a:buFont typeface="Wingdings" pitchFamily="2" charset="2"/>
              <a:buChar char="§"/>
            </a:pPr>
            <a:endParaRPr lang="en-US" sz="2000" smtClean="0">
              <a:solidFill>
                <a:schemeClr val="bg1"/>
              </a:solidFill>
            </a:endParaRPr>
          </a:p>
          <a:p>
            <a:pPr algn="just">
              <a:spcBef>
                <a:spcPct val="10000"/>
              </a:spcBef>
              <a:buClr>
                <a:srgbClr val="FFFF00"/>
              </a:buClr>
              <a:buFont typeface="Wingdings" pitchFamily="2" charset="2"/>
              <a:buChar char="§"/>
            </a:pPr>
            <a:r>
              <a:rPr lang="en-US" sz="2000" smtClean="0">
                <a:solidFill>
                  <a:schemeClr val="bg1"/>
                </a:solidFill>
              </a:rPr>
              <a:t>Do not use ladders on slippery surfaces unless secured or provided with slip-resistant feet</a:t>
            </a:r>
          </a:p>
        </p:txBody>
      </p:sp>
      <p:sp>
        <p:nvSpPr>
          <p:cNvPr id="161796" name="Text Box 4"/>
          <p:cNvSpPr txBox="1">
            <a:spLocks noChangeArrowheads="1"/>
          </p:cNvSpPr>
          <p:nvPr/>
        </p:nvSpPr>
        <p:spPr bwMode="auto">
          <a:xfrm>
            <a:off x="381000" y="57912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FFF00"/>
              </a:solidFill>
            </a:endParaRPr>
          </a:p>
        </p:txBody>
      </p:sp>
      <p:pic>
        <p:nvPicPr>
          <p:cNvPr id="161797" name="Picture 5" descr="Slid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66800"/>
            <a:ext cx="44958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F8BADA14-F478-466C-8978-C5CF31AC2031}" type="slidenum">
              <a:rPr lang="en-US"/>
              <a:pPr>
                <a:defRPr/>
              </a:pPr>
              <a:t>66</a:t>
            </a:fld>
            <a:endParaRPr lang="en-US"/>
          </a:p>
        </p:txBody>
      </p:sp>
      <p:sp>
        <p:nvSpPr>
          <p:cNvPr id="163842" name="Rectangle 2"/>
          <p:cNvSpPr>
            <a:spLocks noChangeArrowheads="1"/>
          </p:cNvSpPr>
          <p:nvPr/>
        </p:nvSpPr>
        <p:spPr bwMode="auto">
          <a:xfrm>
            <a:off x="228600" y="1066800"/>
            <a:ext cx="2971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algn="just" eaLnBrk="0" hangingPunct="0">
              <a:buFontTx/>
              <a:buChar char="•"/>
            </a:pPr>
            <a:r>
              <a:rPr lang="en-US" sz="2000">
                <a:solidFill>
                  <a:schemeClr val="bg1"/>
                </a:solidFill>
              </a:rPr>
              <a:t>Inspect before use for cracks, dents, and missing rungs</a:t>
            </a:r>
          </a:p>
          <a:p>
            <a:pPr marL="457200" indent="-457200" algn="just" eaLnBrk="0" hangingPunct="0">
              <a:buFontTx/>
              <a:buChar char="•"/>
            </a:pPr>
            <a:endParaRPr lang="en-US" sz="2000">
              <a:solidFill>
                <a:schemeClr val="bg1"/>
              </a:solidFill>
            </a:endParaRPr>
          </a:p>
          <a:p>
            <a:pPr marL="457200" indent="-457200" algn="just" eaLnBrk="0" hangingPunct="0">
              <a:buFontTx/>
              <a:buChar char="•"/>
            </a:pPr>
            <a:r>
              <a:rPr lang="en-US" sz="2000">
                <a:solidFill>
                  <a:schemeClr val="bg1"/>
                </a:solidFill>
              </a:rPr>
              <a:t>Design or treat rungs to minimize slipping</a:t>
            </a:r>
          </a:p>
          <a:p>
            <a:pPr marL="457200" indent="-457200" algn="just" eaLnBrk="0" hangingPunct="0">
              <a:buFontTx/>
              <a:buChar char="•"/>
            </a:pPr>
            <a:endParaRPr lang="en-US" sz="2000">
              <a:solidFill>
                <a:schemeClr val="bg1"/>
              </a:solidFill>
            </a:endParaRPr>
          </a:p>
          <a:p>
            <a:pPr marL="457200" indent="-457200" algn="just" eaLnBrk="0" hangingPunct="0">
              <a:buFontTx/>
              <a:buChar char="•"/>
            </a:pPr>
            <a:r>
              <a:rPr lang="en-US" sz="2000">
                <a:solidFill>
                  <a:schemeClr val="bg1"/>
                </a:solidFill>
              </a:rPr>
              <a:t>Side rails -- at least 11 1/2 inches apart</a:t>
            </a:r>
          </a:p>
          <a:p>
            <a:pPr marL="457200" indent="-457200" algn="just" eaLnBrk="0" hangingPunct="0">
              <a:buFontTx/>
              <a:buChar char="•"/>
            </a:pPr>
            <a:endParaRPr lang="en-US" sz="2000">
              <a:solidFill>
                <a:schemeClr val="bg1"/>
              </a:solidFill>
            </a:endParaRPr>
          </a:p>
          <a:p>
            <a:pPr marL="457200" indent="-457200" algn="just" eaLnBrk="0" hangingPunct="0">
              <a:buFontTx/>
              <a:buChar char="•"/>
            </a:pPr>
            <a:r>
              <a:rPr lang="en-US" sz="2000">
                <a:solidFill>
                  <a:schemeClr val="bg1"/>
                </a:solidFill>
              </a:rPr>
              <a:t>Must support 4 times the maximum load</a:t>
            </a:r>
          </a:p>
        </p:txBody>
      </p:sp>
      <p:sp>
        <p:nvSpPr>
          <p:cNvPr id="163843" name="Rectangle 3"/>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Portable Ladders</a:t>
            </a:r>
          </a:p>
        </p:txBody>
      </p:sp>
      <p:sp>
        <p:nvSpPr>
          <p:cNvPr id="163844" name="Text Box 4"/>
          <p:cNvSpPr txBox="1">
            <a:spLocks noChangeArrowheads="1"/>
          </p:cNvSpPr>
          <p:nvPr/>
        </p:nvSpPr>
        <p:spPr bwMode="auto">
          <a:xfrm>
            <a:off x="533400" y="58674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pic>
        <p:nvPicPr>
          <p:cNvPr id="16384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1143000"/>
            <a:ext cx="2590800" cy="3429000"/>
          </a:xfrm>
          <a:prstGeom prst="rect">
            <a:avLst/>
          </a:prstGeom>
          <a:noFill/>
          <a:ln w="158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46" name="Picture 6" descr="Slide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2667000"/>
            <a:ext cx="2593975" cy="3429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8E8818F1-F5BB-4E6F-91A4-139DBCDA5B4B}" type="slidenum">
              <a:rPr lang="en-US"/>
              <a:pPr>
                <a:defRPr/>
              </a:pPr>
              <a:t>67</a:t>
            </a:fld>
            <a:endParaRPr lang="en-US"/>
          </a:p>
        </p:txBody>
      </p:sp>
      <p:sp>
        <p:nvSpPr>
          <p:cNvPr id="165890" name="Rectangle 2"/>
          <p:cNvSpPr>
            <a:spLocks noChangeArrowheads="1"/>
          </p:cNvSpPr>
          <p:nvPr/>
        </p:nvSpPr>
        <p:spPr bwMode="auto">
          <a:xfrm>
            <a:off x="457200" y="1905000"/>
            <a:ext cx="3505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algn="just" eaLnBrk="0" hangingPunct="0">
              <a:buClr>
                <a:srgbClr val="FFFF00"/>
              </a:buClr>
              <a:buFontTx/>
              <a:buChar char="•"/>
            </a:pPr>
            <a:r>
              <a:rPr lang="en-US" sz="2000">
                <a:solidFill>
                  <a:schemeClr val="bg1"/>
                </a:solidFill>
              </a:rPr>
              <a:t>when ladders are the only way to enter or exit a working area with 25 or more employees</a:t>
            </a:r>
          </a:p>
          <a:p>
            <a:pPr marL="457200" indent="-457200" algn="just" eaLnBrk="0" hangingPunct="0">
              <a:buClr>
                <a:srgbClr val="FFFF00"/>
              </a:buClr>
            </a:pPr>
            <a:endParaRPr lang="en-US" sz="2000">
              <a:solidFill>
                <a:schemeClr val="bg1"/>
              </a:solidFill>
            </a:endParaRPr>
          </a:p>
          <a:p>
            <a:pPr marL="457200" indent="-457200" algn="just" eaLnBrk="0" hangingPunct="0">
              <a:buClr>
                <a:srgbClr val="FFFF00"/>
              </a:buClr>
              <a:buFontTx/>
              <a:buChar char="•"/>
            </a:pPr>
            <a:r>
              <a:rPr lang="en-US" sz="2000">
                <a:solidFill>
                  <a:schemeClr val="bg1"/>
                </a:solidFill>
              </a:rPr>
              <a:t>when a ladder will  serve simultaneous two-way traffic</a:t>
            </a:r>
          </a:p>
        </p:txBody>
      </p:sp>
      <p:pic>
        <p:nvPicPr>
          <p:cNvPr id="165891" name="Picture 3" descr="Ladder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4572000" cy="4267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5892" name="Text Box 4"/>
          <p:cNvSpPr txBox="1">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Double - Cleated Ladder</a:t>
            </a:r>
          </a:p>
        </p:txBody>
      </p:sp>
      <p:sp>
        <p:nvSpPr>
          <p:cNvPr id="165893" name="Text Box 5"/>
          <p:cNvSpPr txBox="1">
            <a:spLocks noChangeArrowheads="1"/>
          </p:cNvSpPr>
          <p:nvPr/>
        </p:nvSpPr>
        <p:spPr bwMode="auto">
          <a:xfrm>
            <a:off x="381000" y="62484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solidFill>
                <a:srgbClr val="F2FE04"/>
              </a:solidFill>
              <a:latin typeface="Times New Roman" pitchFamily="18" charset="0"/>
            </a:endParaRPr>
          </a:p>
        </p:txBody>
      </p:sp>
      <p:sp>
        <p:nvSpPr>
          <p:cNvPr id="165894" name="Rectangle 6"/>
          <p:cNvSpPr>
            <a:spLocks noChangeArrowheads="1"/>
          </p:cNvSpPr>
          <p:nvPr/>
        </p:nvSpPr>
        <p:spPr bwMode="auto">
          <a:xfrm>
            <a:off x="304800" y="9906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400">
                <a:solidFill>
                  <a:schemeClr val="bg1"/>
                </a:solidFill>
              </a:rPr>
              <a:t>Use a double-cleated ladder ( with center rail) or 2 or more ladders:</a:t>
            </a:r>
            <a:r>
              <a:rPr lang="en-US" sz="2400" b="1">
                <a:solidFill>
                  <a:schemeClr val="bg1"/>
                </a:solidFill>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FC902DAF-EB4B-4232-973D-DDD3944BB1AB}" type="slidenum">
              <a:rPr lang="en-US"/>
              <a:pPr>
                <a:defRPr/>
              </a:pPr>
              <a:t>68</a:t>
            </a:fld>
            <a:endParaRPr lang="en-US"/>
          </a:p>
        </p:txBody>
      </p:sp>
      <p:sp>
        <p:nvSpPr>
          <p:cNvPr id="167938" name="Rectangle 2"/>
          <p:cNvSpPr>
            <a:spLocks noChangeArrowheads="1"/>
          </p:cNvSpPr>
          <p:nvPr/>
        </p:nvSpPr>
        <p:spPr bwMode="auto">
          <a:xfrm>
            <a:off x="304800" y="1143000"/>
            <a:ext cx="548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eaLnBrk="0" hangingPunct="0">
              <a:lnSpc>
                <a:spcPct val="110000"/>
              </a:lnSpc>
              <a:buClr>
                <a:srgbClr val="FFFF00"/>
              </a:buClr>
              <a:buFontTx/>
              <a:buChar char="•"/>
            </a:pPr>
            <a:r>
              <a:rPr lang="en-US" sz="2000">
                <a:solidFill>
                  <a:schemeClr val="bg1"/>
                </a:solidFill>
              </a:rPr>
              <a:t>Don’t paint ladders</a:t>
            </a:r>
          </a:p>
          <a:p>
            <a:pPr marL="457200" indent="-457200" eaLnBrk="0" hangingPunct="0">
              <a:lnSpc>
                <a:spcPct val="110000"/>
              </a:lnSpc>
              <a:buClr>
                <a:srgbClr val="FFFF00"/>
              </a:buClr>
              <a:buFontTx/>
              <a:buChar char="•"/>
            </a:pPr>
            <a:endParaRPr lang="en-US" sz="2000">
              <a:solidFill>
                <a:schemeClr val="bg1"/>
              </a:solidFill>
            </a:endParaRPr>
          </a:p>
          <a:p>
            <a:pPr marL="457200" indent="-457200" eaLnBrk="0" hangingPunct="0">
              <a:lnSpc>
                <a:spcPct val="110000"/>
              </a:lnSpc>
              <a:buClr>
                <a:srgbClr val="FFFF00"/>
              </a:buClr>
              <a:buFontTx/>
              <a:buChar char="•"/>
            </a:pPr>
            <a:r>
              <a:rPr lang="en-US" sz="2000">
                <a:solidFill>
                  <a:schemeClr val="bg1"/>
                </a:solidFill>
              </a:rPr>
              <a:t>Don’t use an opaque covering (like  varnish) on a wood ladder</a:t>
            </a:r>
          </a:p>
        </p:txBody>
      </p:sp>
      <p:sp>
        <p:nvSpPr>
          <p:cNvPr id="167939" name="Text Box 3"/>
          <p:cNvSpPr txBox="1">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Painting Wood  Ladders</a:t>
            </a:r>
          </a:p>
        </p:txBody>
      </p:sp>
      <p:sp>
        <p:nvSpPr>
          <p:cNvPr id="167940" name="Text Box 4"/>
          <p:cNvSpPr txBox="1">
            <a:spLocks noChangeArrowheads="1"/>
          </p:cNvSpPr>
          <p:nvPr/>
        </p:nvSpPr>
        <p:spPr bwMode="auto">
          <a:xfrm>
            <a:off x="685800" y="5486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b="1">
              <a:solidFill>
                <a:srgbClr val="F2FE04"/>
              </a:solidFill>
            </a:endParaRPr>
          </a:p>
        </p:txBody>
      </p:sp>
      <p:pic>
        <p:nvPicPr>
          <p:cNvPr id="167941" name="Picture 5" descr="fold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0"/>
            <a:ext cx="2743200" cy="4876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17630655-CCD8-47DF-9682-31F28C78A6D6}" type="slidenum">
              <a:rPr lang="en-US"/>
              <a:pPr>
                <a:defRPr/>
              </a:pPr>
              <a:t>69</a:t>
            </a:fld>
            <a:endParaRPr lang="en-US"/>
          </a:p>
        </p:txBody>
      </p:sp>
      <p:sp>
        <p:nvSpPr>
          <p:cNvPr id="169986" name="Rectangle 2"/>
          <p:cNvSpPr>
            <a:spLocks noGrp="1" noChangeArrowheads="1"/>
          </p:cNvSpPr>
          <p:nvPr>
            <p:ph type="title"/>
          </p:nvPr>
        </p:nvSpPr>
        <p:spPr>
          <a:xfrm>
            <a:off x="304800" y="228600"/>
            <a:ext cx="8534400" cy="685800"/>
          </a:xfrm>
        </p:spPr>
        <p:txBody>
          <a:bodyPr/>
          <a:lstStyle/>
          <a:p>
            <a:r>
              <a:rPr lang="en-US" sz="3200" smtClean="0">
                <a:solidFill>
                  <a:srgbClr val="FFFF00"/>
                </a:solidFill>
                <a:effectLst>
                  <a:outerShdw blurRad="38100" dist="38100" dir="2700000" algn="tl">
                    <a:srgbClr val="000000"/>
                  </a:outerShdw>
                </a:effectLst>
              </a:rPr>
              <a:t>Ladder Angle</a:t>
            </a:r>
          </a:p>
        </p:txBody>
      </p:sp>
      <p:sp>
        <p:nvSpPr>
          <p:cNvPr id="169987" name="Rectangle 3"/>
          <p:cNvSpPr>
            <a:spLocks noChangeArrowheads="1"/>
          </p:cNvSpPr>
          <p:nvPr>
            <p:ph type="body" idx="1"/>
          </p:nvPr>
        </p:nvSpPr>
        <p:spPr>
          <a:xfrm>
            <a:off x="304800" y="914400"/>
            <a:ext cx="8534400" cy="990600"/>
          </a:xfrm>
        </p:spPr>
        <p:txBody>
          <a:bodyPr/>
          <a:lstStyle/>
          <a:p>
            <a:pPr marL="609600" indent="-609600" algn="just">
              <a:spcBef>
                <a:spcPct val="10000"/>
              </a:spcBef>
              <a:buClr>
                <a:srgbClr val="FFFF00"/>
              </a:buClr>
              <a:buFont typeface="Wingdings" pitchFamily="2" charset="2"/>
              <a:buChar char="§"/>
            </a:pPr>
            <a:r>
              <a:rPr lang="en-US" sz="1800" smtClean="0">
                <a:solidFill>
                  <a:schemeClr val="bg1"/>
                </a:solidFill>
              </a:rPr>
              <a:t>Non-self-supporting ladders: (which lean against a wall or other support)</a:t>
            </a:r>
          </a:p>
          <a:p>
            <a:pPr marL="609600" indent="-609600" algn="just">
              <a:spcBef>
                <a:spcPct val="10000"/>
              </a:spcBef>
              <a:buClr>
                <a:srgbClr val="FFFF00"/>
              </a:buClr>
              <a:buFont typeface="Wingdings" pitchFamily="2" charset="2"/>
              <a:buChar char="§"/>
            </a:pPr>
            <a:r>
              <a:rPr lang="en-US" sz="1600" smtClean="0">
                <a:solidFill>
                  <a:schemeClr val="bg1"/>
                </a:solidFill>
              </a:rPr>
              <a:t>Position at an angle where the horizontal distance from the top support to the foot of the ladder is 1/4 the working length of the ladder</a:t>
            </a:r>
          </a:p>
        </p:txBody>
      </p:sp>
      <p:pic>
        <p:nvPicPr>
          <p:cNvPr id="169988" name="Picture 4" descr="stair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382000" cy="42227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9989" name="Text Box 5"/>
          <p:cNvSpPr txBox="1">
            <a:spLocks noChangeArrowheads="1"/>
          </p:cNvSpPr>
          <p:nvPr/>
        </p:nvSpPr>
        <p:spPr bwMode="auto">
          <a:xfrm>
            <a:off x="457200" y="59436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CF925335-CD0C-48C8-B8F7-82CE284FE87C}" type="slidenum">
              <a:rPr lang="en-US"/>
              <a:pPr>
                <a:defRPr/>
              </a:pPr>
              <a:t>7</a:t>
            </a:fld>
            <a:endParaRPr lang="en-US"/>
          </a:p>
        </p:txBody>
      </p:sp>
      <p:pic>
        <p:nvPicPr>
          <p:cNvPr id="92162" name="Picture 2" descr="C:\Reynaldo\Roof-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0600"/>
            <a:ext cx="309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FFFF"/>
                </a:solidFill>
                <a:miter lim="800000"/>
                <a:headEnd/>
                <a:tailEnd/>
              </a14:hiddenLine>
            </a:ext>
          </a:extLst>
        </p:spPr>
      </p:pic>
      <p:sp>
        <p:nvSpPr>
          <p:cNvPr id="92164" name="Text Box 4"/>
          <p:cNvSpPr txBox="1">
            <a:spLocks noChangeArrowheads="1"/>
          </p:cNvSpPr>
          <p:nvPr/>
        </p:nvSpPr>
        <p:spPr bwMode="auto">
          <a:xfrm>
            <a:off x="152400" y="152400"/>
            <a:ext cx="8686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spcBef>
                <a:spcPct val="50000"/>
              </a:spcBef>
            </a:pPr>
            <a:r>
              <a:rPr lang="en-US" sz="3200" b="1">
                <a:solidFill>
                  <a:srgbClr val="FFFF00"/>
                </a:solidFill>
                <a:effectLst>
                  <a:outerShdw blurRad="38100" dist="38100" dir="2700000" algn="tl">
                    <a:srgbClr val="000000"/>
                  </a:outerShdw>
                </a:effectLst>
              </a:rPr>
              <a:t>Personal Fall Arrest Systems</a:t>
            </a:r>
          </a:p>
        </p:txBody>
      </p:sp>
      <p:sp>
        <p:nvSpPr>
          <p:cNvPr id="92165" name="Text Box 5"/>
          <p:cNvSpPr txBox="1">
            <a:spLocks noChangeArrowheads="1"/>
          </p:cNvSpPr>
          <p:nvPr/>
        </p:nvSpPr>
        <p:spPr bwMode="auto">
          <a:xfrm>
            <a:off x="304800" y="990600"/>
            <a:ext cx="4953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257300" indent="-342900" eaLnBrk="0" hangingPunct="0">
              <a:defRPr>
                <a:solidFill>
                  <a:schemeClr val="tx1"/>
                </a:solidFill>
                <a:latin typeface="Arial" pitchFamily="34" charset="0"/>
              </a:defRPr>
            </a:lvl3pPr>
            <a:lvl4pPr marL="1714500" indent="-342900" eaLnBrk="0" hangingPunct="0">
              <a:defRPr>
                <a:solidFill>
                  <a:schemeClr val="tx1"/>
                </a:solidFill>
                <a:latin typeface="Arial" pitchFamily="34" charset="0"/>
              </a:defRPr>
            </a:lvl4pPr>
            <a:lvl5pPr marL="2171700" indent="-342900"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a:spcBef>
                <a:spcPct val="50000"/>
              </a:spcBef>
              <a:buClr>
                <a:srgbClr val="FFCC00"/>
              </a:buClr>
              <a:buFont typeface="Wingdings" pitchFamily="2" charset="2"/>
              <a:buChar char="§"/>
            </a:pPr>
            <a:r>
              <a:rPr lang="en-US" sz="2000">
                <a:solidFill>
                  <a:schemeClr val="bg1"/>
                </a:solidFill>
              </a:rPr>
              <a:t>You must be trained how to properly use PFAS.</a:t>
            </a:r>
          </a:p>
          <a:p>
            <a:pPr>
              <a:spcBef>
                <a:spcPct val="50000"/>
              </a:spcBef>
              <a:buClr>
                <a:srgbClr val="FFCC00"/>
              </a:buClr>
              <a:buFont typeface="Wingdings" pitchFamily="2" charset="2"/>
              <a:buChar char="§"/>
            </a:pPr>
            <a:r>
              <a:rPr lang="en-US" sz="2000">
                <a:solidFill>
                  <a:schemeClr val="bg1"/>
                </a:solidFill>
              </a:rPr>
              <a:t>PFAS = anchorage, lifeline and body harness.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13F56620-CA33-4FBC-A601-D5103A6AFA90}" type="slidenum">
              <a:rPr lang="en-US"/>
              <a:pPr>
                <a:defRPr/>
              </a:pPr>
              <a:t>70</a:t>
            </a:fld>
            <a:endParaRPr lang="en-US"/>
          </a:p>
        </p:txBody>
      </p:sp>
      <p:pic>
        <p:nvPicPr>
          <p:cNvPr id="172034" name="Picture 2" descr="Ladde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337550" cy="4267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2035" name="Rectangle 3"/>
          <p:cNvSpPr>
            <a:spLocks noChangeArrowheads="1"/>
          </p:cNvSpPr>
          <p:nvPr/>
        </p:nvSpPr>
        <p:spPr bwMode="auto">
          <a:xfrm>
            <a:off x="228600" y="914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000">
                <a:solidFill>
                  <a:schemeClr val="bg1"/>
                </a:solidFill>
              </a:rPr>
              <a:t>When using a portable ladder for access to an upper landing surface, the side rails must extend at least 3 feet above the upper landing surface</a:t>
            </a:r>
          </a:p>
        </p:txBody>
      </p:sp>
      <p:sp>
        <p:nvSpPr>
          <p:cNvPr id="172036" name="Text Box 4"/>
          <p:cNvSpPr txBox="1">
            <a:spLocks noChangeArrowheads="1"/>
          </p:cNvSpPr>
          <p:nvPr/>
        </p:nvSpPr>
        <p:spPr bwMode="auto">
          <a:xfrm>
            <a:off x="3048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Ladder Rail Extension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8D8DDF93-4CB8-4657-8A27-598FCD6470B3}" type="slidenum">
              <a:rPr lang="en-US"/>
              <a:pPr>
                <a:defRPr/>
              </a:pPr>
              <a:t>71</a:t>
            </a:fld>
            <a:endParaRPr lang="en-US"/>
          </a:p>
        </p:txBody>
      </p:sp>
      <p:pic>
        <p:nvPicPr>
          <p:cNvPr id="174082" name="Picture 2" descr="Slid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705600" cy="39624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083" name="Rectangle 3"/>
          <p:cNvSpPr>
            <a:spLocks noChangeArrowheads="1"/>
          </p:cNvSpPr>
          <p:nvPr/>
        </p:nvSpPr>
        <p:spPr bwMode="auto">
          <a:xfrm>
            <a:off x="304800" y="228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Near Energized Electrical Equipment</a:t>
            </a:r>
            <a:endParaRPr lang="en-US" sz="4400">
              <a:solidFill>
                <a:srgbClr val="FFFF00"/>
              </a:solidFill>
            </a:endParaRPr>
          </a:p>
        </p:txBody>
      </p:sp>
      <p:sp>
        <p:nvSpPr>
          <p:cNvPr id="174084" name="Rectangle 4"/>
          <p:cNvSpPr>
            <a:spLocks noChangeArrowheads="1"/>
          </p:cNvSpPr>
          <p:nvPr/>
        </p:nvSpPr>
        <p:spPr bwMode="auto">
          <a:xfrm>
            <a:off x="304800" y="8382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r>
              <a:rPr lang="en-US" sz="2000">
                <a:solidFill>
                  <a:schemeClr val="bg1"/>
                </a:solidFill>
              </a:rPr>
              <a:t>If using ladders where the employee or the ladder could contact exposed energized electrical equipment, they must have nonconductive siderails such as wood or fiberglass.</a:t>
            </a:r>
          </a:p>
        </p:txBody>
      </p:sp>
      <p:sp>
        <p:nvSpPr>
          <p:cNvPr id="174085" name="Text Box 5"/>
          <p:cNvSpPr txBox="1">
            <a:spLocks noChangeArrowheads="1"/>
          </p:cNvSpPr>
          <p:nvPr/>
        </p:nvSpPr>
        <p:spPr bwMode="auto">
          <a:xfrm>
            <a:off x="533400" y="5867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b="1">
              <a:solidFill>
                <a:srgbClr val="F2FE04"/>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03E12E1B-3CEE-47CC-8640-B029184132AF}" type="slidenum">
              <a:rPr lang="en-US"/>
              <a:pPr>
                <a:defRPr/>
              </a:pPr>
              <a:t>72</a:t>
            </a:fld>
            <a:endParaRPr lang="en-US"/>
          </a:p>
        </p:txBody>
      </p:sp>
      <p:sp>
        <p:nvSpPr>
          <p:cNvPr id="176130" name="Rectangle 2"/>
          <p:cNvSpPr>
            <a:spLocks noChangeArrowheads="1"/>
          </p:cNvSpPr>
          <p:nvPr/>
        </p:nvSpPr>
        <p:spPr bwMode="auto">
          <a:xfrm>
            <a:off x="609600" y="762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2400">
                <a:solidFill>
                  <a:schemeClr val="bg1"/>
                </a:solidFill>
              </a:rPr>
              <a:t>Do not use the top or top step of a stepladder</a:t>
            </a:r>
          </a:p>
        </p:txBody>
      </p:sp>
      <p:sp>
        <p:nvSpPr>
          <p:cNvPr id="176131" name="Text Box 3"/>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Top Step</a:t>
            </a:r>
          </a:p>
        </p:txBody>
      </p:sp>
      <p:pic>
        <p:nvPicPr>
          <p:cNvPr id="176132" name="Picture 4" descr="Ladder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038600" cy="4495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6133" name="Text Box 5"/>
          <p:cNvSpPr txBox="1">
            <a:spLocks noChangeArrowheads="1"/>
          </p:cNvSpPr>
          <p:nvPr/>
        </p:nvSpPr>
        <p:spPr bwMode="auto">
          <a:xfrm>
            <a:off x="533400" y="58674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pic>
        <p:nvPicPr>
          <p:cNvPr id="176134" name="Picture 6" descr="top ru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1447800"/>
            <a:ext cx="3962400" cy="4495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8FFE410D-A366-4E53-B1C3-67CEE92A94C4}" type="slidenum">
              <a:rPr lang="en-US"/>
              <a:pPr>
                <a:defRPr/>
              </a:pPr>
              <a:t>73</a:t>
            </a:fld>
            <a:endParaRPr lang="en-US"/>
          </a:p>
        </p:txBody>
      </p:sp>
      <p:sp>
        <p:nvSpPr>
          <p:cNvPr id="178178" name="Rectangle 2"/>
          <p:cNvSpPr>
            <a:spLocks noChangeArrowheads="1"/>
          </p:cNvSpPr>
          <p:nvPr/>
        </p:nvSpPr>
        <p:spPr bwMode="auto">
          <a:xfrm>
            <a:off x="304800" y="990600"/>
            <a:ext cx="4495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lnSpc>
                <a:spcPct val="90000"/>
              </a:lnSpc>
            </a:pPr>
            <a:r>
              <a:rPr lang="en-US" sz="2000">
                <a:solidFill>
                  <a:schemeClr val="bg1"/>
                </a:solidFill>
              </a:rPr>
              <a:t>A </a:t>
            </a:r>
            <a:r>
              <a:rPr lang="en-US" sz="2000">
                <a:solidFill>
                  <a:srgbClr val="FFFF00"/>
                </a:solidFill>
                <a:effectLst>
                  <a:outerShdw blurRad="38100" dist="38100" dir="2700000" algn="tl">
                    <a:srgbClr val="000000"/>
                  </a:outerShdw>
                </a:effectLst>
              </a:rPr>
              <a:t>Competent Person</a:t>
            </a:r>
            <a:r>
              <a:rPr lang="en-US" sz="2000">
                <a:solidFill>
                  <a:schemeClr val="bg1"/>
                </a:solidFill>
              </a:rPr>
              <a:t> must inspect ladders for visible defects, like broken or missing rungs</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If a defective ladder is found, immediately mark it defective or tag it "Do Not Use”</a:t>
            </a:r>
          </a:p>
          <a:p>
            <a:pPr algn="just" eaLnBrk="0" hangingPunct="0">
              <a:lnSpc>
                <a:spcPct val="90000"/>
              </a:lnSpc>
            </a:pPr>
            <a:endParaRPr lang="en-US" sz="2000">
              <a:solidFill>
                <a:schemeClr val="bg1"/>
              </a:solidFill>
            </a:endParaRPr>
          </a:p>
          <a:p>
            <a:pPr algn="just" eaLnBrk="0" hangingPunct="0">
              <a:lnSpc>
                <a:spcPct val="90000"/>
              </a:lnSpc>
            </a:pPr>
            <a:r>
              <a:rPr lang="en-US" sz="2000">
                <a:solidFill>
                  <a:schemeClr val="bg1"/>
                </a:solidFill>
              </a:rPr>
              <a:t>Remove defective ladders  from service until repaired</a:t>
            </a:r>
          </a:p>
        </p:txBody>
      </p:sp>
      <p:sp>
        <p:nvSpPr>
          <p:cNvPr id="178179" name="Rectangle 3"/>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Damaged or Defective Ladders</a:t>
            </a:r>
          </a:p>
        </p:txBody>
      </p:sp>
      <p:pic>
        <p:nvPicPr>
          <p:cNvPr id="178180" name="Picture 4" descr="Ladde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3810000" cy="5181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8181" name="Text Box 5"/>
          <p:cNvSpPr txBox="1">
            <a:spLocks noChangeArrowheads="1"/>
          </p:cNvSpPr>
          <p:nvPr/>
        </p:nvSpPr>
        <p:spPr bwMode="auto">
          <a:xfrm>
            <a:off x="2514600" y="5562600"/>
            <a:ext cx="1828800" cy="412750"/>
          </a:xfrm>
          <a:prstGeom prst="rect">
            <a:avLst/>
          </a:prstGeom>
          <a:solidFill>
            <a:srgbClr val="339966"/>
          </a:solidFill>
          <a:ln w="1587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solidFill>
                  <a:schemeClr val="bg1"/>
                </a:solidFill>
              </a:rPr>
              <a:t>Missing rung</a:t>
            </a:r>
          </a:p>
        </p:txBody>
      </p:sp>
      <p:sp>
        <p:nvSpPr>
          <p:cNvPr id="178182" name="Line 6"/>
          <p:cNvSpPr>
            <a:spLocks noChangeShapeType="1"/>
          </p:cNvSpPr>
          <p:nvPr/>
        </p:nvSpPr>
        <p:spPr bwMode="auto">
          <a:xfrm flipV="1">
            <a:off x="3352800" y="2895600"/>
            <a:ext cx="3733800" cy="2667000"/>
          </a:xfrm>
          <a:prstGeom prst="line">
            <a:avLst/>
          </a:prstGeom>
          <a:noFill/>
          <a:ln w="444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3" name="Text Box 7"/>
          <p:cNvSpPr txBox="1">
            <a:spLocks noChangeArrowheads="1"/>
          </p:cNvSpPr>
          <p:nvPr/>
        </p:nvSpPr>
        <p:spPr bwMode="auto">
          <a:xfrm>
            <a:off x="533400" y="58674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45EDBA8D-9576-4D54-AB5E-75A2A4AB0075}" type="slidenum">
              <a:rPr lang="en-US"/>
              <a:pPr>
                <a:defRPr/>
              </a:pPr>
              <a:t>74</a:t>
            </a:fld>
            <a:endParaRPr lang="en-US"/>
          </a:p>
        </p:txBody>
      </p:sp>
      <p:sp>
        <p:nvSpPr>
          <p:cNvPr id="180226" name="Rectangle 2"/>
          <p:cNvSpPr>
            <a:spLocks noChangeArrowheads="1"/>
          </p:cNvSpPr>
          <p:nvPr/>
        </p:nvSpPr>
        <p:spPr bwMode="auto">
          <a:xfrm>
            <a:off x="228600" y="838200"/>
            <a:ext cx="4343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57200" indent="-457200" algn="just" eaLnBrk="0" hangingPunct="0">
              <a:lnSpc>
                <a:spcPct val="90000"/>
              </a:lnSpc>
              <a:buClr>
                <a:srgbClr val="FFFF00"/>
              </a:buClr>
              <a:buFontTx/>
              <a:buChar char="•"/>
            </a:pPr>
            <a:r>
              <a:rPr lang="en-US" sz="2000">
                <a:solidFill>
                  <a:schemeClr val="bg1"/>
                </a:solidFill>
              </a:rPr>
              <a:t>Face the ladder when going up or down</a:t>
            </a:r>
          </a:p>
          <a:p>
            <a:pPr marL="457200" indent="-457200" algn="just" eaLnBrk="0" hangingPunct="0">
              <a:lnSpc>
                <a:spcPct val="90000"/>
              </a:lnSpc>
              <a:buClr>
                <a:srgbClr val="FFFF00"/>
              </a:buClr>
              <a:buFontTx/>
              <a:buChar char="•"/>
            </a:pPr>
            <a:endParaRPr lang="en-US" sz="2000">
              <a:solidFill>
                <a:schemeClr val="bg1"/>
              </a:solidFill>
            </a:endParaRPr>
          </a:p>
          <a:p>
            <a:pPr marL="457200" indent="-457200" algn="just" eaLnBrk="0" hangingPunct="0">
              <a:lnSpc>
                <a:spcPct val="90000"/>
              </a:lnSpc>
              <a:buClr>
                <a:srgbClr val="FFFF00"/>
              </a:buClr>
              <a:buFontTx/>
              <a:buChar char="•"/>
            </a:pPr>
            <a:r>
              <a:rPr lang="en-US" sz="2000">
                <a:solidFill>
                  <a:schemeClr val="bg1"/>
                </a:solidFill>
              </a:rPr>
              <a:t>Use at least one hand to grab the ladder when going up or down</a:t>
            </a:r>
          </a:p>
          <a:p>
            <a:pPr marL="457200" indent="-457200" algn="just" eaLnBrk="0" hangingPunct="0">
              <a:lnSpc>
                <a:spcPct val="90000"/>
              </a:lnSpc>
              <a:buClr>
                <a:srgbClr val="FFFF00"/>
              </a:buClr>
              <a:buFontTx/>
              <a:buChar char="•"/>
            </a:pPr>
            <a:endParaRPr lang="en-US" sz="2000">
              <a:solidFill>
                <a:schemeClr val="bg1"/>
              </a:solidFill>
            </a:endParaRPr>
          </a:p>
          <a:p>
            <a:pPr marL="457200" indent="-457200" algn="just" eaLnBrk="0" hangingPunct="0">
              <a:lnSpc>
                <a:spcPct val="90000"/>
              </a:lnSpc>
              <a:buClr>
                <a:srgbClr val="FFFF00"/>
              </a:buClr>
              <a:buFontTx/>
              <a:buChar char="•"/>
            </a:pPr>
            <a:r>
              <a:rPr lang="en-US" sz="2000">
                <a:solidFill>
                  <a:schemeClr val="bg1"/>
                </a:solidFill>
              </a:rPr>
              <a:t>Do not carry any object or load that could cause you to lose balance</a:t>
            </a:r>
          </a:p>
        </p:txBody>
      </p:sp>
      <p:sp>
        <p:nvSpPr>
          <p:cNvPr id="180227" name="Rectangle 3"/>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Climbing the Ladder</a:t>
            </a:r>
          </a:p>
        </p:txBody>
      </p:sp>
      <p:pic>
        <p:nvPicPr>
          <p:cNvPr id="180228" name="Picture 4" descr="Ladde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4191000" cy="5181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0229" name="Text Box 5"/>
          <p:cNvSpPr txBox="1">
            <a:spLocks noChangeArrowheads="1"/>
          </p:cNvSpPr>
          <p:nvPr/>
        </p:nvSpPr>
        <p:spPr bwMode="auto">
          <a:xfrm>
            <a:off x="381000" y="594360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A6BA4F58-94FE-4827-AF62-9C26D272FBFB}" type="slidenum">
              <a:rPr lang="en-US"/>
              <a:pPr>
                <a:defRPr/>
              </a:pPr>
              <a:t>75</a:t>
            </a:fld>
            <a:endParaRPr lang="en-US"/>
          </a:p>
        </p:txBody>
      </p:sp>
      <p:sp>
        <p:nvSpPr>
          <p:cNvPr id="182274" name="Rectangle 2"/>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r>
              <a:rPr lang="en-US" sz="3200">
                <a:solidFill>
                  <a:srgbClr val="FFFF00"/>
                </a:solidFill>
                <a:effectLst>
                  <a:outerShdw blurRad="38100" dist="38100" dir="2700000" algn="tl">
                    <a:srgbClr val="000000"/>
                  </a:outerShdw>
                </a:effectLst>
              </a:rPr>
              <a:t>Ladder Applications</a:t>
            </a:r>
          </a:p>
        </p:txBody>
      </p:sp>
      <p:sp>
        <p:nvSpPr>
          <p:cNvPr id="182275" name="Text Box 3"/>
          <p:cNvSpPr txBox="1">
            <a:spLocks noChangeArrowheads="1"/>
          </p:cNvSpPr>
          <p:nvPr/>
        </p:nvSpPr>
        <p:spPr bwMode="auto">
          <a:xfrm>
            <a:off x="533400" y="58674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1600">
              <a:solidFill>
                <a:srgbClr val="F2FE04"/>
              </a:solidFill>
            </a:endParaRPr>
          </a:p>
        </p:txBody>
      </p:sp>
      <p:pic>
        <p:nvPicPr>
          <p:cNvPr id="182276" name="Picture 4" descr="photo12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990600"/>
            <a:ext cx="40386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2277" name="Picture 5" descr="photo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90600"/>
            <a:ext cx="39624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0F3B6852-618A-4CE8-BA39-91A8E47A84DE}" type="slidenum">
              <a:rPr lang="en-US"/>
              <a:pPr>
                <a:defRPr/>
              </a:pPr>
              <a:t>76</a:t>
            </a:fld>
            <a:endParaRPr lang="en-US"/>
          </a:p>
        </p:txBody>
      </p:sp>
      <p:sp>
        <p:nvSpPr>
          <p:cNvPr id="184322" name="Text Box 2"/>
          <p:cNvSpPr txBox="1">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Ladder Applications</a:t>
            </a:r>
          </a:p>
        </p:txBody>
      </p:sp>
      <p:pic>
        <p:nvPicPr>
          <p:cNvPr id="184323" name="Picture 3" descr="photo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305800" cy="51879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19957730-8903-437F-ABD2-33C53EF4D729}" type="slidenum">
              <a:rPr lang="en-US"/>
              <a:pPr>
                <a:defRPr/>
              </a:pPr>
              <a:t>77</a:t>
            </a:fld>
            <a:endParaRPr lang="en-US"/>
          </a:p>
        </p:txBody>
      </p:sp>
      <p:sp>
        <p:nvSpPr>
          <p:cNvPr id="186370" name="Text Box 2"/>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Ladder Applications</a:t>
            </a:r>
          </a:p>
        </p:txBody>
      </p:sp>
      <p:pic>
        <p:nvPicPr>
          <p:cNvPr id="186371" name="Picture 3" descr="Aerial lift madnes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22FFA686-AABE-4F25-99B9-C43A023BA878}" type="slidenum">
              <a:rPr lang="en-US"/>
              <a:pPr>
                <a:defRPr/>
              </a:pPr>
              <a:t>78</a:t>
            </a:fld>
            <a:endParaRPr lang="en-US"/>
          </a:p>
        </p:txBody>
      </p:sp>
      <p:sp>
        <p:nvSpPr>
          <p:cNvPr id="188418" name="Text Box 2"/>
          <p:cNvSpPr txBox="1">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Ladder Applications</a:t>
            </a:r>
          </a:p>
        </p:txBody>
      </p:sp>
      <p:pic>
        <p:nvPicPr>
          <p:cNvPr id="188419" name="Picture 3" descr="Ladder scaf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382000" cy="514508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FD1FAF6F-31C2-489C-92F5-24AD3D05E0A0}" type="slidenum">
              <a:rPr lang="en-US"/>
              <a:pPr>
                <a:defRPr/>
              </a:pPr>
              <a:t>79</a:t>
            </a:fld>
            <a:endParaRPr lang="en-US"/>
          </a:p>
        </p:txBody>
      </p:sp>
      <p:sp>
        <p:nvSpPr>
          <p:cNvPr id="190466" name="Text Box 2"/>
          <p:cNvSpPr txBox="1">
            <a:spLocks noChangeArrowheads="1"/>
          </p:cNvSpPr>
          <p:nvPr/>
        </p:nvSpPr>
        <p:spPr bwMode="auto">
          <a:xfrm>
            <a:off x="304800" y="304800"/>
            <a:ext cx="85344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
              </a:spcBef>
            </a:pPr>
            <a:r>
              <a:rPr lang="en-US" sz="3200">
                <a:solidFill>
                  <a:srgbClr val="FFFF66"/>
                </a:solidFill>
                <a:effectLst>
                  <a:outerShdw blurRad="38100" dist="38100" dir="2700000" algn="tl">
                    <a:srgbClr val="000000"/>
                  </a:outerShdw>
                </a:effectLst>
              </a:rPr>
              <a:t>OSHA Training Requirements</a:t>
            </a:r>
          </a:p>
          <a:p>
            <a:pPr algn="ctr" eaLnBrk="0" hangingPunct="0">
              <a:spcBef>
                <a:spcPct val="5000"/>
              </a:spcBef>
            </a:pPr>
            <a:r>
              <a:rPr lang="en-US">
                <a:solidFill>
                  <a:srgbClr val="FFFF66"/>
                </a:solidFill>
                <a:effectLst>
                  <a:outerShdw blurRad="38100" dist="38100" dir="2700000" algn="tl">
                    <a:srgbClr val="000000"/>
                  </a:outerShdw>
                </a:effectLst>
              </a:rPr>
              <a:t>Training Requirements 1926.1060(a)(i) through (v) and (b)</a:t>
            </a:r>
          </a:p>
        </p:txBody>
      </p:sp>
      <p:sp>
        <p:nvSpPr>
          <p:cNvPr id="190467" name="Rectangle 3"/>
          <p:cNvSpPr>
            <a:spLocks noChangeArrowheads="1"/>
          </p:cNvSpPr>
          <p:nvPr/>
        </p:nvSpPr>
        <p:spPr bwMode="auto">
          <a:xfrm>
            <a:off x="304800" y="1219200"/>
            <a:ext cx="85344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1600">
                <a:solidFill>
                  <a:schemeClr val="bg1"/>
                </a:solidFill>
              </a:rPr>
              <a:t>The employer shall provide a training program for each employee using ladders and stairways, as necessary. The program shall enable each employee to recognize hazards related to ladders and stairways, and shall train each employee in the procedures to be followed to minimize these hazards. </a:t>
            </a:r>
          </a:p>
          <a:p>
            <a:pPr algn="just" eaLnBrk="0" hangingPunct="0">
              <a:spcBef>
                <a:spcPct val="50000"/>
              </a:spcBef>
            </a:pPr>
            <a:r>
              <a:rPr lang="en-US" sz="1600">
                <a:solidFill>
                  <a:schemeClr val="bg1"/>
                </a:solidFill>
              </a:rPr>
              <a:t>The employer shall ensure that each employee has been trained by a </a:t>
            </a:r>
            <a:r>
              <a:rPr lang="en-US" sz="1600">
                <a:solidFill>
                  <a:srgbClr val="FFFF00"/>
                </a:solidFill>
                <a:effectLst>
                  <a:outerShdw blurRad="38100" dist="38100" dir="2700000" algn="tl">
                    <a:srgbClr val="000000"/>
                  </a:outerShdw>
                </a:effectLst>
              </a:rPr>
              <a:t>competent person</a:t>
            </a:r>
            <a:r>
              <a:rPr lang="en-US" sz="1600">
                <a:solidFill>
                  <a:schemeClr val="bg1"/>
                </a:solidFill>
              </a:rPr>
              <a:t> in the following areas, as applicable: </a:t>
            </a:r>
          </a:p>
        </p:txBody>
      </p:sp>
      <p:sp>
        <p:nvSpPr>
          <p:cNvPr id="190468" name="Rectangle 4"/>
          <p:cNvSpPr>
            <a:spLocks noChangeArrowheads="1"/>
          </p:cNvSpPr>
          <p:nvPr/>
        </p:nvSpPr>
        <p:spPr bwMode="auto">
          <a:xfrm>
            <a:off x="381000" y="3048000"/>
            <a:ext cx="8458200"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0" hangingPunct="0">
              <a:spcBef>
                <a:spcPct val="50000"/>
              </a:spcBef>
              <a:buClr>
                <a:srgbClr val="FFFF00"/>
              </a:buClr>
              <a:buFontTx/>
              <a:buAutoNum type="arabicPeriod"/>
            </a:pPr>
            <a:r>
              <a:rPr lang="en-US" sz="1600">
                <a:solidFill>
                  <a:schemeClr val="bg1"/>
                </a:solidFill>
              </a:rPr>
              <a:t>The nature of fall hazards in the work area; </a:t>
            </a:r>
          </a:p>
          <a:p>
            <a:pPr marL="457200" indent="-457200" eaLnBrk="0" hangingPunct="0">
              <a:spcBef>
                <a:spcPct val="50000"/>
              </a:spcBef>
              <a:buClr>
                <a:srgbClr val="FFFF00"/>
              </a:buClr>
              <a:buFontTx/>
              <a:buAutoNum type="arabicPeriod"/>
            </a:pPr>
            <a:r>
              <a:rPr lang="en-US" sz="1600">
                <a:solidFill>
                  <a:schemeClr val="bg1"/>
                </a:solidFill>
              </a:rPr>
              <a:t>The correct procedures for erecting, maintaining, and disassembling the fall protection systems to be used; </a:t>
            </a:r>
          </a:p>
          <a:p>
            <a:pPr marL="457200" indent="-457200" eaLnBrk="0" hangingPunct="0">
              <a:spcBef>
                <a:spcPct val="50000"/>
              </a:spcBef>
              <a:spcAft>
                <a:spcPts val="400"/>
              </a:spcAft>
              <a:buClr>
                <a:srgbClr val="FFFF00"/>
              </a:buClr>
              <a:buFontTx/>
              <a:buAutoNum type="arabicPeriod"/>
            </a:pPr>
            <a:r>
              <a:rPr lang="en-US" sz="1600">
                <a:solidFill>
                  <a:schemeClr val="bg1"/>
                </a:solidFill>
              </a:rPr>
              <a:t>The proper construction, use, placement, and care in handling of all stairways and ladders; </a:t>
            </a:r>
          </a:p>
          <a:p>
            <a:pPr marL="457200" indent="-457200" eaLnBrk="0" hangingPunct="0">
              <a:spcBef>
                <a:spcPct val="50000"/>
              </a:spcBef>
              <a:spcAft>
                <a:spcPts val="163"/>
              </a:spcAft>
              <a:buClr>
                <a:srgbClr val="FFFF00"/>
              </a:buClr>
              <a:buFontTx/>
              <a:buAutoNum type="arabicPeriod"/>
            </a:pPr>
            <a:r>
              <a:rPr lang="en-US" sz="1600">
                <a:solidFill>
                  <a:schemeClr val="bg1"/>
                </a:solidFill>
              </a:rPr>
              <a:t>The maximum intended load carrying capacities of ladders used; and </a:t>
            </a:r>
          </a:p>
          <a:p>
            <a:pPr marL="457200" indent="-457200" eaLnBrk="0" hangingPunct="0">
              <a:spcBef>
                <a:spcPct val="50000"/>
              </a:spcBef>
              <a:buClr>
                <a:srgbClr val="FFFF00"/>
              </a:buClr>
              <a:buFontTx/>
              <a:buAutoNum type="arabicPeriod"/>
            </a:pPr>
            <a:r>
              <a:rPr lang="en-US" sz="1600">
                <a:solidFill>
                  <a:schemeClr val="bg1"/>
                </a:solidFill>
              </a:rPr>
              <a:t>The standards contained in this subpart.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0DF54E61-544D-4D03-9996-CE6A7480FA37}" type="slidenum">
              <a:rPr lang="en-US"/>
              <a:pPr>
                <a:defRPr/>
              </a:pPr>
              <a:t>8</a:t>
            </a:fld>
            <a:endParaRPr lang="en-US"/>
          </a:p>
        </p:txBody>
      </p:sp>
      <p:sp>
        <p:nvSpPr>
          <p:cNvPr id="94210" name="Rectangle 2"/>
          <p:cNvSpPr>
            <a:spLocks noChangeArrowheads="1"/>
          </p:cNvSpPr>
          <p:nvPr/>
        </p:nvSpPr>
        <p:spPr bwMode="auto">
          <a:xfrm>
            <a:off x="5486400" y="1066800"/>
            <a:ext cx="3048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0" hangingPunct="0">
              <a:lnSpc>
                <a:spcPct val="110000"/>
              </a:lnSpc>
              <a:spcBef>
                <a:spcPct val="20000"/>
              </a:spcBef>
              <a:buClr>
                <a:srgbClr val="990000"/>
              </a:buClr>
            </a:pPr>
            <a:r>
              <a:rPr lang="en-US" sz="2000">
                <a:solidFill>
                  <a:schemeClr val="bg1"/>
                </a:solidFill>
              </a:rPr>
              <a:t>Must be independent of any platform anchorage and  capable of supporting at least 5,000 lbs. per worker</a:t>
            </a:r>
          </a:p>
        </p:txBody>
      </p:sp>
      <p:sp>
        <p:nvSpPr>
          <p:cNvPr id="94211" name="Text Box 3"/>
          <p:cNvSpPr txBox="1">
            <a:spLocks noChangeArrowheads="1"/>
          </p:cNvSpPr>
          <p:nvPr/>
        </p:nvSpPr>
        <p:spPr bwMode="auto">
          <a:xfrm>
            <a:off x="304800" y="152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b="1">
                <a:solidFill>
                  <a:srgbClr val="FFFF00"/>
                </a:solidFill>
                <a:effectLst>
                  <a:outerShdw blurRad="38100" dist="38100" dir="2700000" algn="tl">
                    <a:srgbClr val="000000"/>
                  </a:outerShdw>
                </a:effectLst>
              </a:rPr>
              <a:t>Safety Line Anchorages</a:t>
            </a:r>
          </a:p>
        </p:txBody>
      </p:sp>
      <p:pic>
        <p:nvPicPr>
          <p:cNvPr id="94212" name="Picture 4" descr="A:\anch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4114800" cy="53578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7" name="Line 9"/>
          <p:cNvSpPr>
            <a:spLocks noChangeShapeType="1"/>
          </p:cNvSpPr>
          <p:nvPr/>
        </p:nvSpPr>
        <p:spPr bwMode="auto">
          <a:xfrm flipH="1">
            <a:off x="3352800" y="1828800"/>
            <a:ext cx="2057400" cy="0"/>
          </a:xfrm>
          <a:prstGeom prst="line">
            <a:avLst/>
          </a:prstGeom>
          <a:noFill/>
          <a:ln w="101600">
            <a:solidFill>
              <a:srgbClr val="FF33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8" name="Text Box 10"/>
          <p:cNvSpPr txBox="1">
            <a:spLocks noChangeArrowheads="1"/>
          </p:cNvSpPr>
          <p:nvPr/>
        </p:nvSpPr>
        <p:spPr bwMode="auto">
          <a:xfrm>
            <a:off x="5029200" y="57150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000">
              <a:solidFill>
                <a:srgbClr val="FFFF00"/>
              </a:solidFill>
              <a:latin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92258058-0D0B-4192-BCC7-892D975CC5CB}" type="slidenum">
              <a:rPr lang="en-US"/>
              <a:pPr>
                <a:defRPr/>
              </a:pPr>
              <a:t>80</a:t>
            </a:fld>
            <a:endParaRPr lang="en-US"/>
          </a:p>
        </p:txBody>
      </p:sp>
      <p:sp>
        <p:nvSpPr>
          <p:cNvPr id="192514" name="Rectangle 2"/>
          <p:cNvSpPr>
            <a:spLocks noGrp="1" noChangeArrowheads="1"/>
          </p:cNvSpPr>
          <p:nvPr>
            <p:ph type="title"/>
          </p:nvPr>
        </p:nvSpPr>
        <p:spPr>
          <a:xfrm>
            <a:off x="228600" y="228600"/>
            <a:ext cx="8763000" cy="533400"/>
          </a:xfrm>
        </p:spPr>
        <p:txBody>
          <a:bodyPr/>
          <a:lstStyle/>
          <a:p>
            <a:r>
              <a:rPr lang="en-US" sz="3200" smtClean="0">
                <a:solidFill>
                  <a:srgbClr val="FFFF00"/>
                </a:solidFill>
                <a:effectLst>
                  <a:outerShdw blurRad="38100" dist="38100" dir="2700000" algn="tl">
                    <a:srgbClr val="000000"/>
                  </a:outerShdw>
                </a:effectLst>
              </a:rPr>
              <a:t>OSHA Course Review</a:t>
            </a:r>
          </a:p>
        </p:txBody>
      </p:sp>
      <p:sp>
        <p:nvSpPr>
          <p:cNvPr id="192515" name="Rectangle 3"/>
          <p:cNvSpPr>
            <a:spLocks noChangeArrowheads="1"/>
          </p:cNvSpPr>
          <p:nvPr/>
        </p:nvSpPr>
        <p:spPr bwMode="auto">
          <a:xfrm>
            <a:off x="304800" y="838200"/>
            <a:ext cx="86106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eaLnBrk="0" hangingPunct="0">
              <a:spcBef>
                <a:spcPct val="50000"/>
              </a:spcBef>
              <a:buClr>
                <a:srgbClr val="FFFF00"/>
              </a:buClr>
              <a:buFontTx/>
              <a:buAutoNum type="arabicPeriod"/>
            </a:pPr>
            <a:r>
              <a:rPr lang="en-US" sz="1600">
                <a:solidFill>
                  <a:schemeClr val="bg1"/>
                </a:solidFill>
              </a:rPr>
              <a:t>Name the three types of hazards that are predominant when using stairs or ladders at a construction site.  </a:t>
            </a:r>
            <a:r>
              <a:rPr lang="en-US" sz="1600" i="1">
                <a:solidFill>
                  <a:schemeClr val="bg1"/>
                </a:solidFill>
              </a:rPr>
              <a:t>Possible responses.</a:t>
            </a:r>
          </a:p>
          <a:p>
            <a:pPr marL="914400" lvl="1" indent="-457200" eaLnBrk="0" hangingPunct="0">
              <a:lnSpc>
                <a:spcPct val="80000"/>
              </a:lnSpc>
              <a:spcBef>
                <a:spcPct val="50000"/>
              </a:spcBef>
              <a:buClr>
                <a:srgbClr val="FFFF00"/>
              </a:buClr>
              <a:buFont typeface="Wingdings" pitchFamily="2" charset="2"/>
              <a:buChar char="§"/>
            </a:pPr>
            <a:r>
              <a:rPr lang="en-US" sz="1400">
                <a:solidFill>
                  <a:schemeClr val="bg1"/>
                </a:solidFill>
              </a:rPr>
              <a:t>Trips, Slips and Falls</a:t>
            </a:r>
          </a:p>
          <a:p>
            <a:pPr marL="457200" indent="-457200" algn="just" eaLnBrk="0" hangingPunct="0">
              <a:spcBef>
                <a:spcPct val="50000"/>
              </a:spcBef>
              <a:buClr>
                <a:srgbClr val="FFFF00"/>
              </a:buClr>
              <a:buFontTx/>
              <a:buAutoNum type="arabicPeriod"/>
            </a:pPr>
            <a:r>
              <a:rPr lang="en-US" sz="1600">
                <a:solidFill>
                  <a:schemeClr val="bg1"/>
                </a:solidFill>
              </a:rPr>
              <a:t>List or describe at least four safety guidelines or requirements that reduce or eliminate slipping, tripping or falling hazards on stairs in use at a construction site.</a:t>
            </a:r>
          </a:p>
          <a:p>
            <a:pPr marL="914400" lvl="1" indent="-457200" eaLnBrk="0" hangingPunct="0">
              <a:spcBef>
                <a:spcPct val="50000"/>
              </a:spcBef>
              <a:buClr>
                <a:srgbClr val="FFFF00"/>
              </a:buClr>
              <a:buFont typeface="Wingdings" pitchFamily="2" charset="2"/>
              <a:buChar char="§"/>
            </a:pPr>
            <a:r>
              <a:rPr lang="en-US" sz="1400">
                <a:solidFill>
                  <a:schemeClr val="bg1"/>
                </a:solidFill>
              </a:rPr>
              <a:t>Install handrails that are at least 3” from the wall or other objects and can withstand a force of 200 pounds at the top of the rail.</a:t>
            </a:r>
          </a:p>
          <a:p>
            <a:pPr marL="914400" lvl="1" indent="-457200" eaLnBrk="0" hangingPunct="0">
              <a:spcBef>
                <a:spcPct val="50000"/>
              </a:spcBef>
              <a:buClr>
                <a:srgbClr val="FFFF00"/>
              </a:buClr>
              <a:buFont typeface="Wingdings" pitchFamily="2" charset="2"/>
              <a:buChar char="§"/>
            </a:pPr>
            <a:r>
              <a:rPr lang="en-US" sz="1400">
                <a:solidFill>
                  <a:schemeClr val="bg1"/>
                </a:solidFill>
              </a:rPr>
              <a:t>Install handrails on stairways of 4 or more steps, and stair rails when there is a fall hazard of 6 feet or more.</a:t>
            </a:r>
          </a:p>
          <a:p>
            <a:pPr marL="914400" lvl="1" indent="-457200" eaLnBrk="0" hangingPunct="0">
              <a:spcBef>
                <a:spcPct val="50000"/>
              </a:spcBef>
              <a:buClr>
                <a:srgbClr val="FFFF00"/>
              </a:buClr>
              <a:buFont typeface="Wingdings" pitchFamily="2" charset="2"/>
              <a:buChar char="§"/>
            </a:pPr>
            <a:r>
              <a:rPr lang="en-US" sz="1400">
                <a:solidFill>
                  <a:schemeClr val="bg1"/>
                </a:solidFill>
              </a:rPr>
              <a:t>The overall angle of the stairs should be between 30 and 50 degrees.</a:t>
            </a:r>
          </a:p>
          <a:p>
            <a:pPr marL="914400" lvl="1" indent="-457200" eaLnBrk="0" hangingPunct="0">
              <a:spcBef>
                <a:spcPct val="50000"/>
              </a:spcBef>
              <a:buClr>
                <a:srgbClr val="FFFF00"/>
              </a:buClr>
              <a:buFont typeface="Wingdings" pitchFamily="2" charset="2"/>
              <a:buChar char="§"/>
            </a:pPr>
            <a:r>
              <a:rPr lang="en-US" sz="1400">
                <a:solidFill>
                  <a:schemeClr val="bg1"/>
                </a:solidFill>
              </a:rPr>
              <a:t>Stairs should have uniform riser height and tread depth variation of less than ¼ “.</a:t>
            </a:r>
          </a:p>
          <a:p>
            <a:pPr marL="914400" lvl="1" indent="-457200" eaLnBrk="0" hangingPunct="0">
              <a:spcBef>
                <a:spcPct val="50000"/>
              </a:spcBef>
              <a:buClr>
                <a:srgbClr val="FFFF00"/>
              </a:buClr>
              <a:buFont typeface="Wingdings" pitchFamily="2" charset="2"/>
              <a:buChar char="§"/>
            </a:pPr>
            <a:r>
              <a:rPr lang="en-US" sz="1400">
                <a:solidFill>
                  <a:schemeClr val="bg1"/>
                </a:solidFill>
              </a:rPr>
              <a:t>Fill temporary pan stairs to the top edge of each pan, and replace temporary treads and landings when worn below the top edge.</a:t>
            </a:r>
          </a:p>
          <a:p>
            <a:pPr marL="914400" lvl="1" indent="-457200" eaLnBrk="0" hangingPunct="0">
              <a:spcBef>
                <a:spcPct val="50000"/>
              </a:spcBef>
              <a:buClr>
                <a:srgbClr val="FFFF00"/>
              </a:buClr>
              <a:buFont typeface="Wingdings" pitchFamily="2" charset="2"/>
              <a:buChar char="§"/>
            </a:pPr>
            <a:r>
              <a:rPr lang="en-US" sz="1400">
                <a:solidFill>
                  <a:schemeClr val="bg1"/>
                </a:solidFill>
              </a:rPr>
              <a:t>Stairway landings must be 30” deep and 22”wide at every 12” or less of vertical rise.</a:t>
            </a:r>
          </a:p>
          <a:p>
            <a:pPr marL="914400" lvl="1" indent="-457200" eaLnBrk="0" hangingPunct="0">
              <a:spcBef>
                <a:spcPct val="50000"/>
              </a:spcBef>
              <a:buClr>
                <a:srgbClr val="FFFF00"/>
              </a:buClr>
              <a:buFont typeface="Wingdings" pitchFamily="2" charset="2"/>
              <a:buChar char="§"/>
            </a:pPr>
            <a:r>
              <a:rPr lang="en-US" sz="1400">
                <a:solidFill>
                  <a:schemeClr val="bg1"/>
                </a:solidFill>
              </a:rPr>
              <a:t>Where doors or gates open directly on a stairway, provide a platform that extends at least 20” beyond the swing of the gate.</a:t>
            </a:r>
          </a:p>
          <a:p>
            <a:pPr marL="914400" lvl="1" indent="-457200" eaLnBrk="0" hangingPunct="0">
              <a:spcBef>
                <a:spcPct val="50000"/>
              </a:spcBef>
              <a:buClr>
                <a:srgbClr val="FFFF00"/>
              </a:buClr>
              <a:buFont typeface="Wingdings" pitchFamily="2" charset="2"/>
              <a:buChar char="§"/>
            </a:pPr>
            <a:r>
              <a:rPr lang="en-US" sz="1400">
                <a:solidFill>
                  <a:schemeClr val="bg1"/>
                </a:solidFill>
              </a:rPr>
              <a:t>Fix slippery conditions before using stairs.</a:t>
            </a:r>
          </a:p>
          <a:p>
            <a:pPr marL="914400" lvl="1" indent="-457200" eaLnBrk="0" hangingPunct="0">
              <a:spcBef>
                <a:spcPct val="50000"/>
              </a:spcBef>
              <a:buClr>
                <a:srgbClr val="FFFF00"/>
              </a:buClr>
              <a:buFont typeface="Wingdings" pitchFamily="2" charset="2"/>
              <a:buChar char="§"/>
            </a:pPr>
            <a:r>
              <a:rPr lang="en-US" sz="1400">
                <a:solidFill>
                  <a:schemeClr val="bg1"/>
                </a:solidFill>
              </a:rPr>
              <a:t>Ensure stairway parts are free of projections that may cause injury or snag clothing.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71625BA3-9D41-4CBD-BF64-70235086192A}" type="slidenum">
              <a:rPr lang="en-US"/>
              <a:pPr>
                <a:defRPr/>
              </a:pPr>
              <a:t>81</a:t>
            </a:fld>
            <a:endParaRPr lang="en-US"/>
          </a:p>
        </p:txBody>
      </p:sp>
      <p:sp>
        <p:nvSpPr>
          <p:cNvPr id="194562" name="Rectangle 2"/>
          <p:cNvSpPr>
            <a:spLocks noGrp="1" noChangeArrowheads="1"/>
          </p:cNvSpPr>
          <p:nvPr>
            <p:ph type="title"/>
          </p:nvPr>
        </p:nvSpPr>
        <p:spPr>
          <a:xfrm>
            <a:off x="228600" y="228600"/>
            <a:ext cx="8763000" cy="533400"/>
          </a:xfrm>
        </p:spPr>
        <p:txBody>
          <a:bodyPr/>
          <a:lstStyle/>
          <a:p>
            <a:r>
              <a:rPr lang="en-US" sz="3200" smtClean="0">
                <a:solidFill>
                  <a:srgbClr val="FFFF00"/>
                </a:solidFill>
                <a:effectLst>
                  <a:outerShdw blurRad="38100" dist="38100" dir="2700000" algn="tl">
                    <a:srgbClr val="000000"/>
                  </a:outerShdw>
                </a:effectLst>
              </a:rPr>
              <a:t>OSHA Course Review</a:t>
            </a:r>
          </a:p>
        </p:txBody>
      </p:sp>
      <p:sp>
        <p:nvSpPr>
          <p:cNvPr id="194563" name="Rectangle 3"/>
          <p:cNvSpPr>
            <a:spLocks noChangeArrowheads="1"/>
          </p:cNvSpPr>
          <p:nvPr/>
        </p:nvSpPr>
        <p:spPr bwMode="auto">
          <a:xfrm>
            <a:off x="304800" y="990600"/>
            <a:ext cx="8382000"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eaLnBrk="0" hangingPunct="0">
              <a:spcBef>
                <a:spcPct val="50000"/>
              </a:spcBef>
              <a:buClr>
                <a:srgbClr val="FFFF00"/>
              </a:buClr>
            </a:pPr>
            <a:r>
              <a:rPr lang="en-US" sz="1600">
                <a:solidFill>
                  <a:srgbClr val="FFFF66"/>
                </a:solidFill>
              </a:rPr>
              <a:t>3.</a:t>
            </a:r>
            <a:r>
              <a:rPr lang="en-US" sz="1600">
                <a:solidFill>
                  <a:schemeClr val="bg1"/>
                </a:solidFill>
              </a:rPr>
              <a:t>	List or describe at least four safety practices or requirements that reduce or eliminate slipping, tripping or falling hazards when ladders are in use at a construction site.</a:t>
            </a:r>
          </a:p>
          <a:p>
            <a:pPr marL="914400" lvl="1" indent="-457200" eaLnBrk="0" hangingPunct="0">
              <a:spcBef>
                <a:spcPct val="50000"/>
              </a:spcBef>
              <a:buClr>
                <a:srgbClr val="FFFF00"/>
              </a:buClr>
              <a:buFont typeface="Wingdings" pitchFamily="2" charset="2"/>
              <a:buChar char="§"/>
            </a:pPr>
            <a:r>
              <a:rPr lang="en-US" sz="1400">
                <a:solidFill>
                  <a:schemeClr val="bg1"/>
                </a:solidFill>
              </a:rPr>
              <a:t>Keep the area around the top and bottom of the ladder clear.</a:t>
            </a:r>
          </a:p>
          <a:p>
            <a:pPr marL="914400" lvl="1" indent="-457200" eaLnBrk="0" hangingPunct="0">
              <a:spcBef>
                <a:spcPct val="50000"/>
              </a:spcBef>
              <a:buClr>
                <a:srgbClr val="FFFF00"/>
              </a:buClr>
              <a:buFont typeface="Wingdings" pitchFamily="2" charset="2"/>
              <a:buChar char="§"/>
            </a:pPr>
            <a:r>
              <a:rPr lang="en-US" sz="1400">
                <a:solidFill>
                  <a:schemeClr val="bg1"/>
                </a:solidFill>
              </a:rPr>
              <a:t>Ensure rungs, cleats and steps are level and uniformly spaced.</a:t>
            </a:r>
          </a:p>
          <a:p>
            <a:pPr marL="914400" lvl="1" indent="-457200" eaLnBrk="0" hangingPunct="0">
              <a:spcBef>
                <a:spcPct val="50000"/>
              </a:spcBef>
              <a:buClr>
                <a:srgbClr val="FFFF00"/>
              </a:buClr>
              <a:buFont typeface="Wingdings" pitchFamily="2" charset="2"/>
              <a:buChar char="§"/>
            </a:pPr>
            <a:r>
              <a:rPr lang="en-US" sz="1400">
                <a:solidFill>
                  <a:schemeClr val="bg1"/>
                </a:solidFill>
              </a:rPr>
              <a:t>Keep ladders free from slipping hazards.</a:t>
            </a:r>
          </a:p>
          <a:p>
            <a:pPr marL="914400" lvl="1" indent="-457200" eaLnBrk="0" hangingPunct="0">
              <a:spcBef>
                <a:spcPct val="50000"/>
              </a:spcBef>
              <a:buClr>
                <a:srgbClr val="FFFF00"/>
              </a:buClr>
              <a:buFont typeface="Wingdings" pitchFamily="2" charset="2"/>
              <a:buChar char="§"/>
            </a:pPr>
            <a:r>
              <a:rPr lang="en-US" sz="1400">
                <a:solidFill>
                  <a:schemeClr val="bg1"/>
                </a:solidFill>
              </a:rPr>
              <a:t>Use ladders for the purpose for which they were designed.</a:t>
            </a:r>
          </a:p>
          <a:p>
            <a:pPr marL="914400" lvl="1" indent="-457200" eaLnBrk="0" hangingPunct="0">
              <a:spcBef>
                <a:spcPct val="50000"/>
              </a:spcBef>
              <a:buClr>
                <a:srgbClr val="FFFF00"/>
              </a:buClr>
              <a:buFont typeface="Wingdings" pitchFamily="2" charset="2"/>
              <a:buChar char="§"/>
            </a:pPr>
            <a:r>
              <a:rPr lang="en-US" sz="1400">
                <a:solidFill>
                  <a:schemeClr val="bg1"/>
                </a:solidFill>
              </a:rPr>
              <a:t>Don’t load ladders beyond their maximum intended load.</a:t>
            </a:r>
          </a:p>
          <a:p>
            <a:pPr marL="914400" lvl="1" indent="-457200" eaLnBrk="0" hangingPunct="0">
              <a:spcBef>
                <a:spcPct val="50000"/>
              </a:spcBef>
              <a:buClr>
                <a:srgbClr val="FFFF00"/>
              </a:buClr>
              <a:buFont typeface="Wingdings" pitchFamily="2" charset="2"/>
              <a:buChar char="§"/>
            </a:pPr>
            <a:r>
              <a:rPr lang="en-US" sz="1400">
                <a:solidFill>
                  <a:schemeClr val="bg1"/>
                </a:solidFill>
              </a:rPr>
              <a:t>Secure ladders to prevent accidental movement, use on level surfaces, and barricade to keep traffic away.</a:t>
            </a:r>
          </a:p>
          <a:p>
            <a:pPr marL="914400" lvl="1" indent="-457200" eaLnBrk="0" hangingPunct="0">
              <a:spcBef>
                <a:spcPct val="50000"/>
              </a:spcBef>
              <a:buClr>
                <a:srgbClr val="FFFF00"/>
              </a:buClr>
              <a:buFont typeface="Wingdings" pitchFamily="2" charset="2"/>
              <a:buChar char="§"/>
            </a:pPr>
            <a:r>
              <a:rPr lang="en-US" sz="1400">
                <a:solidFill>
                  <a:schemeClr val="bg1"/>
                </a:solidFill>
              </a:rPr>
              <a:t>Be sure ladders are used at the correct angle.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FC9C6AE5-3D56-45F7-9FBE-44FCED78E739}" type="slidenum">
              <a:rPr lang="en-US"/>
              <a:pPr>
                <a:defRPr/>
              </a:pPr>
              <a:t>82</a:t>
            </a:fld>
            <a:endParaRPr lang="en-US"/>
          </a:p>
        </p:txBody>
      </p:sp>
      <p:sp>
        <p:nvSpPr>
          <p:cNvPr id="196610" name="Text Box 2"/>
          <p:cNvSpPr txBox="1">
            <a:spLocks noChangeArrowheads="1"/>
          </p:cNvSpPr>
          <p:nvPr/>
        </p:nvSpPr>
        <p:spPr bwMode="auto">
          <a:xfrm>
            <a:off x="304800" y="304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
              </a:spcBef>
            </a:pPr>
            <a:r>
              <a:rPr lang="en-US" sz="3200">
                <a:solidFill>
                  <a:srgbClr val="FFFF00"/>
                </a:solidFill>
                <a:effectLst>
                  <a:outerShdw blurRad="38100" dist="38100" dir="2700000" algn="tl">
                    <a:srgbClr val="000000"/>
                  </a:outerShdw>
                </a:effectLst>
              </a:rPr>
              <a:t>Key Components for Ladder Safety Summary</a:t>
            </a:r>
          </a:p>
        </p:txBody>
      </p:sp>
      <p:sp>
        <p:nvSpPr>
          <p:cNvPr id="196611" name="Text Box 3"/>
          <p:cNvSpPr txBox="1">
            <a:spLocks noChangeArrowheads="1"/>
          </p:cNvSpPr>
          <p:nvPr/>
        </p:nvSpPr>
        <p:spPr bwMode="auto">
          <a:xfrm>
            <a:off x="304800" y="1066800"/>
            <a:ext cx="8305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tabLst>
                <a:tab pos="914400" algn="l"/>
              </a:tabLst>
              <a:defRPr>
                <a:solidFill>
                  <a:schemeClr val="tx1"/>
                </a:solidFill>
                <a:latin typeface="Arial" pitchFamily="34" charset="0"/>
              </a:defRPr>
            </a:lvl1pPr>
            <a:lvl2pPr marL="1428750" indent="-457200" eaLnBrk="0" hangingPunct="0">
              <a:tabLst>
                <a:tab pos="914400" algn="l"/>
              </a:tabLst>
              <a:defRPr>
                <a:solidFill>
                  <a:schemeClr val="tx1"/>
                </a:solidFill>
                <a:latin typeface="Arial" pitchFamily="34" charset="0"/>
              </a:defRPr>
            </a:lvl2pPr>
            <a:lvl3pPr marL="1543050" indent="-457200" eaLnBrk="0" hangingPunct="0">
              <a:tabLst>
                <a:tab pos="914400" algn="l"/>
              </a:tabLst>
              <a:defRPr>
                <a:solidFill>
                  <a:schemeClr val="tx1"/>
                </a:solidFill>
                <a:latin typeface="Arial" pitchFamily="34" charset="0"/>
              </a:defRPr>
            </a:lvl3pPr>
            <a:lvl4pPr marL="1828800" indent="-457200" eaLnBrk="0" hangingPunct="0">
              <a:tabLst>
                <a:tab pos="914400" algn="l"/>
              </a:tabLst>
              <a:defRPr>
                <a:solidFill>
                  <a:schemeClr val="tx1"/>
                </a:solidFill>
                <a:latin typeface="Arial" pitchFamily="34" charset="0"/>
              </a:defRPr>
            </a:lvl4pPr>
            <a:lvl5pPr marL="2286000" indent="-457200" eaLnBrk="0" hangingPunct="0">
              <a:tabLst>
                <a:tab pos="914400" algn="l"/>
              </a:tabLst>
              <a:defRPr>
                <a:solidFill>
                  <a:schemeClr val="tx1"/>
                </a:solidFill>
                <a:latin typeface="Arial" pitchFamily="34" charset="0"/>
              </a:defRPr>
            </a:lvl5pPr>
            <a:lvl6pPr marL="2743200" indent="-457200" eaLnBrk="0" fontAlgn="base" hangingPunct="0">
              <a:spcBef>
                <a:spcPct val="0"/>
              </a:spcBef>
              <a:spcAft>
                <a:spcPct val="0"/>
              </a:spcAft>
              <a:tabLst>
                <a:tab pos="914400" algn="l"/>
              </a:tabLst>
              <a:defRPr>
                <a:solidFill>
                  <a:schemeClr val="tx1"/>
                </a:solidFill>
                <a:latin typeface="Arial" pitchFamily="34" charset="0"/>
              </a:defRPr>
            </a:lvl6pPr>
            <a:lvl7pPr marL="3200400" indent="-457200" eaLnBrk="0" fontAlgn="base" hangingPunct="0">
              <a:spcBef>
                <a:spcPct val="0"/>
              </a:spcBef>
              <a:spcAft>
                <a:spcPct val="0"/>
              </a:spcAft>
              <a:tabLst>
                <a:tab pos="914400" algn="l"/>
              </a:tabLst>
              <a:defRPr>
                <a:solidFill>
                  <a:schemeClr val="tx1"/>
                </a:solidFill>
                <a:latin typeface="Arial" pitchFamily="34" charset="0"/>
              </a:defRPr>
            </a:lvl7pPr>
            <a:lvl8pPr marL="3657600" indent="-457200" eaLnBrk="0" fontAlgn="base" hangingPunct="0">
              <a:spcBef>
                <a:spcPct val="0"/>
              </a:spcBef>
              <a:spcAft>
                <a:spcPct val="0"/>
              </a:spcAft>
              <a:tabLst>
                <a:tab pos="914400" algn="l"/>
              </a:tabLst>
              <a:defRPr>
                <a:solidFill>
                  <a:schemeClr val="tx1"/>
                </a:solidFill>
                <a:latin typeface="Arial" pitchFamily="34" charset="0"/>
              </a:defRPr>
            </a:lvl8pPr>
            <a:lvl9pPr marL="4114800" indent="-457200" eaLnBrk="0" fontAlgn="base" hangingPunct="0">
              <a:spcBef>
                <a:spcPct val="0"/>
              </a:spcBef>
              <a:spcAft>
                <a:spcPct val="0"/>
              </a:spcAft>
              <a:tabLst>
                <a:tab pos="914400" algn="l"/>
              </a:tabLst>
              <a:defRPr>
                <a:solidFill>
                  <a:schemeClr val="tx1"/>
                </a:solidFill>
                <a:latin typeface="Arial" pitchFamily="34" charset="0"/>
              </a:defRPr>
            </a:lvl9pPr>
          </a:lstStyle>
          <a:p>
            <a:pPr>
              <a:lnSpc>
                <a:spcPct val="90000"/>
              </a:lnSpc>
              <a:spcBef>
                <a:spcPct val="40000"/>
              </a:spcBef>
              <a:buClr>
                <a:srgbClr val="FFFF00"/>
              </a:buClr>
              <a:buFontTx/>
              <a:buChar char="•"/>
            </a:pPr>
            <a:r>
              <a:rPr lang="en-US" sz="2400">
                <a:solidFill>
                  <a:schemeClr val="bg1"/>
                </a:solidFill>
              </a:rPr>
              <a:t>A </a:t>
            </a:r>
            <a:r>
              <a:rPr lang="en-US" sz="2400">
                <a:solidFill>
                  <a:srgbClr val="FFFF00"/>
                </a:solidFill>
                <a:effectLst>
                  <a:outerShdw blurRad="38100" dist="38100" dir="2700000" algn="tl">
                    <a:srgbClr val="000000"/>
                  </a:outerShdw>
                </a:effectLst>
              </a:rPr>
              <a:t>Competent Person</a:t>
            </a:r>
            <a:r>
              <a:rPr lang="en-US" sz="2400">
                <a:solidFill>
                  <a:schemeClr val="bg1"/>
                </a:solidFill>
              </a:rPr>
              <a:t> must inspect</a:t>
            </a:r>
          </a:p>
          <a:p>
            <a:pPr>
              <a:lnSpc>
                <a:spcPct val="90000"/>
              </a:lnSpc>
              <a:spcBef>
                <a:spcPct val="40000"/>
              </a:spcBef>
              <a:buClr>
                <a:srgbClr val="FFFF00"/>
              </a:buClr>
              <a:buFontTx/>
              <a:buChar char="•"/>
            </a:pPr>
            <a:r>
              <a:rPr lang="en-US" sz="2400">
                <a:solidFill>
                  <a:schemeClr val="bg1"/>
                </a:solidFill>
              </a:rPr>
              <a:t>Use the correct ladder for the job</a:t>
            </a:r>
          </a:p>
          <a:p>
            <a:pPr>
              <a:lnSpc>
                <a:spcPct val="90000"/>
              </a:lnSpc>
              <a:spcBef>
                <a:spcPct val="40000"/>
              </a:spcBef>
              <a:buClr>
                <a:srgbClr val="FFFF00"/>
              </a:buClr>
              <a:buFontTx/>
              <a:buChar char="•"/>
            </a:pPr>
            <a:r>
              <a:rPr lang="en-US" sz="2400">
                <a:solidFill>
                  <a:schemeClr val="bg1"/>
                </a:solidFill>
              </a:rPr>
              <a:t>Use the correct angle, supports, treads, cross braces and rails </a:t>
            </a:r>
          </a:p>
          <a:p>
            <a:pPr>
              <a:lnSpc>
                <a:spcPct val="90000"/>
              </a:lnSpc>
              <a:spcBef>
                <a:spcPct val="40000"/>
              </a:spcBef>
              <a:buClr>
                <a:srgbClr val="FFFF00"/>
              </a:buClr>
              <a:buFontTx/>
              <a:buChar char="•"/>
            </a:pPr>
            <a:r>
              <a:rPr lang="en-US" sz="2400">
                <a:solidFill>
                  <a:schemeClr val="bg1"/>
                </a:solidFill>
              </a:rPr>
              <a:t>Don’t overload </a:t>
            </a:r>
          </a:p>
          <a:p>
            <a:pPr>
              <a:lnSpc>
                <a:spcPct val="90000"/>
              </a:lnSpc>
              <a:spcBef>
                <a:spcPct val="40000"/>
              </a:spcBef>
              <a:buClr>
                <a:srgbClr val="FFFF00"/>
              </a:buClr>
              <a:buFontTx/>
              <a:buChar char="•"/>
            </a:pPr>
            <a:r>
              <a:rPr lang="en-US" sz="2400">
                <a:solidFill>
                  <a:schemeClr val="bg1"/>
                </a:solidFill>
              </a:rPr>
              <a:t>Your employer must train you in proper use of a ladder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9ECEA0CB-6212-4838-9085-EF54CF81D199}" type="slidenum">
              <a:rPr lang="en-US"/>
              <a:pPr>
                <a:defRPr/>
              </a:pPr>
              <a:t>9</a:t>
            </a:fld>
            <a:endParaRPr lang="en-US"/>
          </a:p>
        </p:txBody>
      </p:sp>
      <p:sp>
        <p:nvSpPr>
          <p:cNvPr id="96258" name="Rectangle 2"/>
          <p:cNvSpPr>
            <a:spLocks noChangeArrowheads="1"/>
          </p:cNvSpPr>
          <p:nvPr/>
        </p:nvSpPr>
        <p:spPr bwMode="auto">
          <a:xfrm>
            <a:off x="762000" y="52578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buClr>
                <a:srgbClr val="FFFF00"/>
              </a:buClr>
              <a:buFont typeface="Wingdings" pitchFamily="2" charset="2"/>
              <a:buChar char="§"/>
            </a:pPr>
            <a:r>
              <a:rPr lang="en-US" sz="2000" b="1">
                <a:solidFill>
                  <a:schemeClr val="bg1"/>
                </a:solidFill>
              </a:rPr>
              <a:t>Top rails between 39 and 45 inches tall</a:t>
            </a:r>
          </a:p>
          <a:p>
            <a:pPr marL="342900" indent="-342900" eaLnBrk="0" hangingPunct="0">
              <a:spcBef>
                <a:spcPct val="20000"/>
              </a:spcBef>
              <a:buClr>
                <a:srgbClr val="FFFF00"/>
              </a:buClr>
              <a:buFont typeface="Wingdings" pitchFamily="2" charset="2"/>
              <a:buChar char="§"/>
            </a:pPr>
            <a:r>
              <a:rPr lang="en-US" sz="2000" b="1">
                <a:solidFill>
                  <a:schemeClr val="bg1"/>
                </a:solidFill>
              </a:rPr>
              <a:t>Toe boards at least 3 1/2 inches high</a:t>
            </a:r>
          </a:p>
        </p:txBody>
      </p:sp>
      <p:pic>
        <p:nvPicPr>
          <p:cNvPr id="96259" name="Picture 3" descr="C:\Reynaldo\1910-Sub D\Dickinson Sub-D 1 hr presentation.pptTEMPT\Slid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6172200" cy="42243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6260" name="Text Box 4"/>
          <p:cNvSpPr txBox="1">
            <a:spLocks noChangeArrowheads="1"/>
          </p:cNvSpPr>
          <p:nvPr/>
        </p:nvSpPr>
        <p:spPr bwMode="auto">
          <a:xfrm>
            <a:off x="7086600" y="1719263"/>
            <a:ext cx="1600200" cy="1552575"/>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chemeClr val="bg1"/>
                </a:solidFill>
              </a:rPr>
              <a:t>Top Rail</a:t>
            </a:r>
          </a:p>
          <a:p>
            <a:pPr eaLnBrk="0" hangingPunct="0">
              <a:spcBef>
                <a:spcPct val="50000"/>
              </a:spcBef>
            </a:pPr>
            <a:r>
              <a:rPr lang="en-US" sz="2400" b="1">
                <a:solidFill>
                  <a:schemeClr val="bg1"/>
                </a:solidFill>
              </a:rPr>
              <a:t>Mid- Rail</a:t>
            </a:r>
          </a:p>
          <a:p>
            <a:pPr eaLnBrk="0" hangingPunct="0">
              <a:spcBef>
                <a:spcPct val="50000"/>
              </a:spcBef>
            </a:pPr>
            <a:r>
              <a:rPr lang="en-US" sz="2400" b="1">
                <a:solidFill>
                  <a:schemeClr val="bg1"/>
                </a:solidFill>
              </a:rPr>
              <a:t>Toeboard</a:t>
            </a:r>
            <a:endParaRPr lang="en-US" sz="2400">
              <a:solidFill>
                <a:schemeClr val="bg1"/>
              </a:solidFill>
              <a:latin typeface="Times New Roman" pitchFamily="18" charset="0"/>
            </a:endParaRPr>
          </a:p>
        </p:txBody>
      </p:sp>
      <p:sp>
        <p:nvSpPr>
          <p:cNvPr id="96261" name="Line 5"/>
          <p:cNvSpPr>
            <a:spLocks noChangeShapeType="1"/>
          </p:cNvSpPr>
          <p:nvPr/>
        </p:nvSpPr>
        <p:spPr bwMode="auto">
          <a:xfrm flipH="1" flipV="1">
            <a:off x="6096000" y="1719263"/>
            <a:ext cx="1066800" cy="228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Line 6"/>
          <p:cNvSpPr>
            <a:spLocks noChangeShapeType="1"/>
          </p:cNvSpPr>
          <p:nvPr/>
        </p:nvSpPr>
        <p:spPr bwMode="auto">
          <a:xfrm flipH="1">
            <a:off x="6172200" y="2481263"/>
            <a:ext cx="914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3" name="Line 7"/>
          <p:cNvSpPr>
            <a:spLocks noChangeShapeType="1"/>
          </p:cNvSpPr>
          <p:nvPr/>
        </p:nvSpPr>
        <p:spPr bwMode="auto">
          <a:xfrm flipH="1">
            <a:off x="5867400" y="3090863"/>
            <a:ext cx="1295400" cy="609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4" name="Text Box 8"/>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200">
                <a:solidFill>
                  <a:srgbClr val="FFFF00"/>
                </a:solidFill>
                <a:effectLst>
                  <a:outerShdw blurRad="38100" dist="38100" dir="2700000" algn="tl">
                    <a:srgbClr val="000000"/>
                  </a:outerShdw>
                </a:effectLst>
              </a:rPr>
              <a:t>        Guardrails</a:t>
            </a:r>
            <a:endParaRPr lang="en-US" sz="3200">
              <a:effectLst>
                <a:outerShdw blurRad="38100" dist="38100" dir="2700000" algn="tl">
                  <a:srgbClr val="FFFFFF"/>
                </a:outerShdw>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s This a Fall Hazard?&amp;quot;&quot;/&gt;&lt;property id=&quot;20307&quot; value=&quot;259&quot;/&gt;&lt;/object&gt;&lt;object type=&quot;3&quot; unique_id=&quot;10005&quot;&gt;&lt;property id=&quot;20148&quot; value=&quot;5&quot;/&gt;&lt;property id=&quot;20300&quot; value=&quot;Slide 2 - &amp;quot;YES&amp;quot;&quot;/&gt;&lt;property id=&quot;20307&quot; value=&quot;282&quot;/&gt;&lt;/object&gt;&lt;object type=&quot;3&quot; unique_id=&quot;10006&quot;&gt;&lt;property id=&quot;20148&quot; value=&quot;5&quot;/&gt;&lt;property id=&quot;20300&quot; value=&quot;Slide 3 - &amp;quot;Any Fall Hazard Here?&amp;quot;&quot;/&gt;&lt;property id=&quot;20307&quot; value=&quot;283&quot;/&gt;&lt;/object&gt;&lt;object type=&quot;3&quot; unique_id=&quot;10007&quot;&gt;&lt;property id=&quot;20148&quot; value=&quot;5&quot;/&gt;&lt;property id=&quot;20300&quot; value=&quot;Slide 4 - &amp;quot;YES&amp;quot;&quot;/&gt;&lt;property id=&quot;20307&quot; value=&quot;271&quot;/&gt;&lt;/object&gt;&lt;object type=&quot;3&quot; unique_id=&quot;10008&quot;&gt;&lt;property id=&quot;20148&quot; value=&quot;5&quot;/&gt;&lt;property id=&quot;20300&quot; value=&quot;Slide 5 - &amp;quot;Is This a Fall Hazard?&amp;quot;&quot;/&gt;&lt;property id=&quot;20307&quot; value=&quot;274&quot;/&gt;&lt;/object&gt;&lt;object type=&quot;3&quot; unique_id=&quot;10009&quot;&gt;&lt;property id=&quot;20148&quot; value=&quot;5&quot;/&gt;&lt;property id=&quot;20300&quot; value=&quot;Slide 6 - &amp;quot;YES&amp;quot;&quot;/&gt;&lt;property id=&quot;20307&quot; value=&quot;284&quot;/&gt;&lt;/object&gt;&lt;object type=&quot;3&quot; unique_id=&quot;10010&quot;&gt;&lt;property id=&quot;20148&quot; value=&quot;5&quot;/&gt;&lt;property id=&quot;20300&quot; value=&quot;Slide 7 - &amp;quot;Any Fall Hazard Here?&amp;quot;&quot;/&gt;&lt;property id=&quot;20307&quot; value=&quot;275&quot;/&gt;&lt;/object&gt;&lt;object type=&quot;3&quot; unique_id=&quot;10011&quot;&gt;&lt;property id=&quot;20148&quot; value=&quot;5&quot;/&gt;&lt;property id=&quot;20300&quot; value=&quot;Slide 8 - &amp;quot;YES&amp;quot;&quot;/&gt;&lt;property id=&quot;20307&quot; value=&quot;285&quot;/&gt;&lt;/object&gt;&lt;object type=&quot;3&quot; unique_id=&quot;10012&quot;&gt;&lt;property id=&quot;20148&quot; value=&quot;5&quot;/&gt;&lt;property id=&quot;20300&quot; value=&quot;Slide 9 - &amp;quot;Is This a Fall Hazard?&amp;quot;&quot;/&gt;&lt;property id=&quot;20307&quot; value=&quot;273&quot;/&gt;&lt;/object&gt;&lt;object type=&quot;3&quot; unique_id=&quot;10013&quot;&gt;&lt;property id=&quot;20148&quot; value=&quot;5&quot;/&gt;&lt;property id=&quot;20300&quot; value=&quot;Slide 10 - &amp;quot;YES&amp;quot;&quot;/&gt;&lt;property id=&quot;20307&quot; value=&quot;286&quot;/&gt;&lt;/object&gt;&lt;object type=&quot;3&quot; unique_id=&quot;10014&quot;&gt;&lt;property id=&quot;20148&quot; value=&quot;5&quot;/&gt;&lt;property id=&quot;20300&quot; value=&quot;Slide 11 - &amp;quot;Can You Identify the Fall Hazard?&amp;quot;&quot;/&gt;&lt;property id=&quot;20307&quot; value=&quot;276&quot;/&gt;&lt;/object&gt;&lt;object type=&quot;3&quot; unique_id=&quot;10015&quot;&gt;&lt;property id=&quot;20148&quot; value=&quot;5&quot;/&gt;&lt;property id=&quot;20300&quot; value=&quot;Slide 12 - &amp;quot;YES&amp;quot;&quot;/&gt;&lt;property id=&quot;20307&quot; value=&quot;287&quot;/&gt;&lt;/object&gt;&lt;object type=&quot;3&quot; unique_id=&quot;10016&quot;&gt;&lt;property id=&quot;20148&quot; value=&quot;5&quot;/&gt;&lt;property id=&quot;20300&quot; value=&quot;Slide 13 - &amp;quot;Can You Identify the Fall Hazard?&amp;quot;&quot;/&gt;&lt;property id=&quot;20307&quot; value=&quot;272&quot;/&gt;&lt;/object&gt;&lt;object type=&quot;3&quot; unique_id=&quot;10017&quot;&gt;&lt;property id=&quot;20148&quot; value=&quot;5&quot;/&gt;&lt;property id=&quot;20300&quot; value=&quot;Slide 14 - &amp;quot;YES&amp;quot;&quot;/&gt;&lt;property id=&quot;20307&quot; value=&quot;288&quot;/&gt;&lt;/object&gt;&lt;object type=&quot;3&quot; unique_id=&quot;10018&quot;&gt;&lt;property id=&quot;20148&quot; value=&quot;5&quot;/&gt;&lt;property id=&quot;20300&quot; value=&quot;Slide 15 - &amp;quot;Is This a Fall Hazard?&amp;quot;&quot;/&gt;&lt;property id=&quot;20307&quot; value=&quot;277&quot;/&gt;&lt;/object&gt;&lt;object type=&quot;3&quot; unique_id=&quot;10019&quot;&gt;&lt;property id=&quot;20148&quot; value=&quot;5&quot;/&gt;&lt;property id=&quot;20300&quot; value=&quot;Slide 16 - &amp;quot;YES&amp;quot;&quot;/&gt;&lt;property id=&quot;20307&quot; value=&quot;289&quot;/&gt;&lt;/object&gt;&lt;object type=&quot;3&quot; unique_id=&quot;10020&quot;&gt;&lt;property id=&quot;20148&quot; value=&quot;5&quot;/&gt;&lt;property id=&quot;20300&quot; value=&quot;Slide 17 - &amp;quot;Can You Identify the Fall Hazards?&amp;quot;&quot;/&gt;&lt;property id=&quot;20307&quot; value=&quot;278&quot;/&gt;&lt;/object&gt;&lt;object type=&quot;3&quot; unique_id=&quot;10021&quot;&gt;&lt;property id=&quot;20148&quot; value=&quot;5&quot;/&gt;&lt;property id=&quot;20300&quot; value=&quot;Slide 18 - &amp;quot;YES&amp;quot;&quot;/&gt;&lt;property id=&quot;20307&quot; value=&quot;290&quot;/&gt;&lt;/object&gt;&lt;object type=&quot;3&quot; unique_id=&quot;10022&quot;&gt;&lt;property id=&quot;20148&quot; value=&quot;5&quot;/&gt;&lt;property id=&quot;20300&quot; value=&quot;Slide 19 - &amp;quot;Any Fall Hazard Here?&amp;quot;&quot;/&gt;&lt;property id=&quot;20307&quot; value=&quot;279&quot;/&gt;&lt;/object&gt;&lt;object type=&quot;3&quot; unique_id=&quot;10023&quot;&gt;&lt;property id=&quot;20148&quot; value=&quot;5&quot;/&gt;&lt;property id=&quot;20300&quot; value=&quot;Slide 20 - &amp;quot;YES&amp;quot;&quot;/&gt;&lt;property id=&quot;20307&quot; value=&quot;291&quot;/&gt;&lt;/object&gt;&lt;object type=&quot;3&quot; unique_id=&quot;10024&quot;&gt;&lt;property id=&quot;20148&quot; value=&quot;5&quot;/&gt;&lt;property id=&quot;20300&quot; value=&quot;Slide 21 - &amp;quot;Is This a Fall Hazard?&amp;quot;&quot;/&gt;&lt;property id=&quot;20307&quot; value=&quot;280&quot;/&gt;&lt;/object&gt;&lt;object type=&quot;3&quot; unique_id=&quot;10025&quot;&gt;&lt;property id=&quot;20148&quot; value=&quot;5&quot;/&gt;&lt;property id=&quot;20300&quot; value=&quot;Slide 22 - &amp;quot;YES&amp;quot;&quot;/&gt;&lt;property id=&quot;20307&quot; value=&quot;292&quot;/&gt;&lt;/object&gt;&lt;object type=&quot;3&quot; unique_id=&quot;10026&quot;&gt;&lt;property id=&quot;20148&quot; value=&quot;5&quot;/&gt;&lt;property id=&quot;20300&quot; value=&quot;Slide 23 - &amp;quot;Is This a Fall Hazard?&amp;quot;&quot;/&gt;&lt;property id=&quot;20307&quot; value=&quot;281&quot;/&gt;&lt;/object&gt;&lt;object type=&quot;3&quot; unique_id=&quot;10027&quot;&gt;&lt;property id=&quot;20148&quot; value=&quot;5&quot;/&gt;&lt;property id=&quot;20300&quot; value=&quot;Slide 24 - &amp;quot;YES&amp;quot;&quot;/&gt;&lt;property id=&quot;20307&quot; value=&quot;293&quot;/&gt;&lt;/object&gt;&lt;/object&gt;&lt;/object&gt;&lt;/database&gt;"/>
  <p:tag name="ARTICULATE_PROJECT_OPEN" val="0"/>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6174</Words>
  <Application>Microsoft Office PowerPoint</Application>
  <PresentationFormat>On-screen Show (4:3)</PresentationFormat>
  <Paragraphs>782</Paragraphs>
  <Slides>82</Slides>
  <Notes>82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89" baseType="lpstr">
      <vt:lpstr>Arial</vt:lpstr>
      <vt:lpstr>ＭＳ Ｐゴシック</vt:lpstr>
      <vt:lpstr>Times New Roman</vt:lpstr>
      <vt:lpstr>Wingdings</vt:lpstr>
      <vt:lpstr>Default Design</vt:lpstr>
      <vt:lpstr>Unknown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Fall Protection is Needed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Work Practices</vt:lpstr>
      <vt:lpstr>PowerPoint Presentation</vt:lpstr>
      <vt:lpstr>Summary</vt:lpstr>
      <vt:lpstr>Is This a Fall Hazard?</vt:lpstr>
      <vt:lpstr>YES</vt:lpstr>
      <vt:lpstr>Any Fall Hazard Here?</vt:lpstr>
      <vt:lpstr>YES</vt:lpstr>
      <vt:lpstr>Is This a Fall Hazard?</vt:lpstr>
      <vt:lpstr>YES</vt:lpstr>
      <vt:lpstr>Any Fall Hazard Here?</vt:lpstr>
      <vt:lpstr>YES</vt:lpstr>
      <vt:lpstr>Is This a Fall Hazard?</vt:lpstr>
      <vt:lpstr>YES</vt:lpstr>
      <vt:lpstr>Can You Identify the Fall Hazard?</vt:lpstr>
      <vt:lpstr>YES</vt:lpstr>
      <vt:lpstr>Can You Identify the Fall Hazard?</vt:lpstr>
      <vt:lpstr>YES</vt:lpstr>
      <vt:lpstr>Is This a Fall Hazard?</vt:lpstr>
      <vt:lpstr>YES</vt:lpstr>
      <vt:lpstr>Can You Identify the Fall Hazards?</vt:lpstr>
      <vt:lpstr>YES</vt:lpstr>
      <vt:lpstr>Any Fall Hazard Here?</vt:lpstr>
      <vt:lpstr>YES</vt:lpstr>
      <vt:lpstr>Is This a Fall Hazard?</vt:lpstr>
      <vt:lpstr>YES</vt:lpstr>
      <vt:lpstr>Is This a Fall Hazard?</vt:lpstr>
      <vt:lpstr>YES</vt:lpstr>
      <vt:lpstr>PowerPoint Presentation</vt:lpstr>
      <vt:lpstr>OSHA Course Objectives  </vt:lpstr>
      <vt:lpstr>Hazards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Securing Ladders</vt:lpstr>
      <vt:lpstr>PowerPoint Presentation</vt:lpstr>
      <vt:lpstr>PowerPoint Presentation</vt:lpstr>
      <vt:lpstr>PowerPoint Presentation</vt:lpstr>
      <vt:lpstr>Ladder Angle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OSHA Course Review</vt:lpstr>
      <vt:lpstr>OSHA Course Review</vt:lpstr>
      <vt:lpstr>PowerPoint Presentation</vt:lpstr>
    </vt:vector>
  </TitlesOfParts>
  <Company>OSHA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Scaffolds</dc:title>
  <dc:creator>susan salem</dc:creator>
  <cp:lastModifiedBy>Vosburgh, Linda - OSHA</cp:lastModifiedBy>
  <cp:revision>165</cp:revision>
  <dcterms:created xsi:type="dcterms:W3CDTF">2010-03-31T18:31:44Z</dcterms:created>
  <dcterms:modified xsi:type="dcterms:W3CDTF">2013-06-10T16:24:31Z</dcterms:modified>
</cp:coreProperties>
</file>