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5.xml" ContentType="application/vnd.openxmlformats-officedocument.themeOverr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343" r:id="rId2"/>
    <p:sldId id="279" r:id="rId3"/>
    <p:sldId id="344" r:id="rId4"/>
    <p:sldId id="338" r:id="rId5"/>
    <p:sldId id="282" r:id="rId6"/>
    <p:sldId id="286" r:id="rId7"/>
    <p:sldId id="287" r:id="rId8"/>
    <p:sldId id="348" r:id="rId9"/>
    <p:sldId id="321" r:id="rId10"/>
    <p:sldId id="332" r:id="rId11"/>
    <p:sldId id="330" r:id="rId12"/>
    <p:sldId id="311" r:id="rId13"/>
    <p:sldId id="312" r:id="rId14"/>
    <p:sldId id="292" r:id="rId15"/>
    <p:sldId id="324" r:id="rId16"/>
    <p:sldId id="326" r:id="rId17"/>
    <p:sldId id="291" r:id="rId18"/>
    <p:sldId id="336" r:id="rId19"/>
    <p:sldId id="313" r:id="rId20"/>
    <p:sldId id="290" r:id="rId21"/>
    <p:sldId id="273" r:id="rId22"/>
    <p:sldId id="347" r:id="rId23"/>
    <p:sldId id="388" r:id="rId24"/>
    <p:sldId id="389" r:id="rId25"/>
    <p:sldId id="342" r:id="rId26"/>
    <p:sldId id="331" r:id="rId27"/>
    <p:sldId id="340" r:id="rId28"/>
    <p:sldId id="385" r:id="rId29"/>
    <p:sldId id="387" r:id="rId30"/>
    <p:sldId id="390" r:id="rId31"/>
    <p:sldId id="346" r:id="rId32"/>
    <p:sldId id="350" r:id="rId33"/>
    <p:sldId id="351" r:id="rId34"/>
    <p:sldId id="367" r:id="rId35"/>
    <p:sldId id="349" r:id="rId36"/>
    <p:sldId id="352" r:id="rId37"/>
    <p:sldId id="353" r:id="rId38"/>
    <p:sldId id="355" r:id="rId39"/>
    <p:sldId id="356" r:id="rId40"/>
    <p:sldId id="357" r:id="rId41"/>
    <p:sldId id="358" r:id="rId42"/>
    <p:sldId id="359" r:id="rId43"/>
    <p:sldId id="360" r:id="rId44"/>
    <p:sldId id="362" r:id="rId45"/>
    <p:sldId id="365" r:id="rId46"/>
    <p:sldId id="364" r:id="rId47"/>
    <p:sldId id="363" r:id="rId48"/>
    <p:sldId id="366" r:id="rId49"/>
    <p:sldId id="368" r:id="rId50"/>
    <p:sldId id="369" r:id="rId51"/>
    <p:sldId id="370" r:id="rId52"/>
    <p:sldId id="374" r:id="rId53"/>
    <p:sldId id="375" r:id="rId54"/>
    <p:sldId id="378" r:id="rId55"/>
    <p:sldId id="379" r:id="rId56"/>
    <p:sldId id="381" r:id="rId57"/>
    <p:sldId id="382" r:id="rId58"/>
    <p:sldId id="383" r:id="rId59"/>
    <p:sldId id="384" r:id="rId6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99"/>
    <a:srgbClr val="FFFF00"/>
    <a:srgbClr val="0000CC"/>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15" autoAdjust="0"/>
  </p:normalViewPr>
  <p:slideViewPr>
    <p:cSldViewPr>
      <p:cViewPr>
        <p:scale>
          <a:sx n="75" d="100"/>
          <a:sy n="75" d="100"/>
        </p:scale>
        <p:origin x="-1266" y="-6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7050"/>
    </p:cViewPr>
  </p:sorterViewPr>
  <p:notesViewPr>
    <p:cSldViewPr>
      <p:cViewPr>
        <p:scale>
          <a:sx n="75" d="100"/>
          <a:sy n="75" d="100"/>
        </p:scale>
        <p:origin x="-744" y="18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18.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0227"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0228"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0229"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EE47AE-F920-4CB7-BA50-26A38106BC1F}" type="slidenum">
              <a:rPr lang="en-US"/>
              <a:pPr/>
              <a:t>‹#›</a:t>
            </a:fld>
            <a:endParaRPr lang="en-US"/>
          </a:p>
        </p:txBody>
      </p:sp>
    </p:spTree>
    <p:extLst>
      <p:ext uri="{BB962C8B-B14F-4D97-AF65-F5344CB8AC3E}">
        <p14:creationId xmlns:p14="http://schemas.microsoft.com/office/powerpoint/2010/main" val="379878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3"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BA4DBC-5E96-48FB-ACB5-50131DD85C2B}" type="slidenum">
              <a:rPr lang="en-US"/>
              <a:pPr/>
              <a:t>‹#›</a:t>
            </a:fld>
            <a:endParaRPr lang="en-US"/>
          </a:p>
        </p:txBody>
      </p:sp>
    </p:spTree>
    <p:extLst>
      <p:ext uri="{BB962C8B-B14F-4D97-AF65-F5344CB8AC3E}">
        <p14:creationId xmlns:p14="http://schemas.microsoft.com/office/powerpoint/2010/main" val="407507831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F7CA0-BACD-4E2D-8E59-343D3BDF1D18}" type="slidenum">
              <a:rPr lang="en-US"/>
              <a:pPr/>
              <a:t>1</a:t>
            </a:fld>
            <a:endParaRPr lang="en-US"/>
          </a:p>
        </p:txBody>
      </p:sp>
      <p:sp>
        <p:nvSpPr>
          <p:cNvPr id="202754" name="Rectangle 2"/>
          <p:cNvSpPr>
            <a:spLocks noChangeArrowheads="1" noTextEdit="1"/>
          </p:cNvSpPr>
          <p:nvPr>
            <p:ph type="sldImg"/>
          </p:nvPr>
        </p:nvSpPr>
        <p:spPr>
          <a:xfrm>
            <a:off x="1114425" y="703263"/>
            <a:ext cx="4629150" cy="3473450"/>
          </a:xfrm>
          <a:ln w="12700" cap="flat">
            <a:solidFill>
              <a:schemeClr val="tx1"/>
            </a:solidFill>
          </a:ln>
          <a:extLst>
            <a:ext uri="{909E8E84-426E-40DD-AFC4-6F175D3DCCD1}">
              <a14:hiddenFill xmlns:a14="http://schemas.microsoft.com/office/drawing/2010/main">
                <a:noFill/>
              </a14:hiddenFill>
            </a:ext>
          </a:extLst>
        </p:spPr>
      </p:sp>
      <p:sp>
        <p:nvSpPr>
          <p:cNvPr id="202755"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A6B2-B5B8-42AF-813D-80FD319EDFBF}" type="slidenum">
              <a:rPr lang="en-US"/>
              <a:pPr/>
              <a:t>10</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solidFill>
                  <a:srgbClr val="000000"/>
                </a:solidFill>
                <a:latin typeface="Arial" pitchFamily="34" charset="0"/>
              </a:rPr>
              <a:t>Electrical shocks, fires, or falls result from these hazards:</a:t>
            </a:r>
          </a:p>
          <a:p>
            <a:pPr>
              <a:buClr>
                <a:srgbClr val="FF0000"/>
              </a:buClr>
              <a:buFontTx/>
              <a:buChar char="•"/>
            </a:pPr>
            <a:r>
              <a:rPr lang="en-US">
                <a:solidFill>
                  <a:srgbClr val="000000"/>
                </a:solidFill>
                <a:latin typeface="Arial" pitchFamily="34" charset="0"/>
              </a:rPr>
              <a:t> Exposed electrical parts</a:t>
            </a:r>
          </a:p>
          <a:p>
            <a:pPr>
              <a:buClr>
                <a:srgbClr val="FF0000"/>
              </a:buClr>
              <a:buFontTx/>
              <a:buChar char="•"/>
            </a:pPr>
            <a:r>
              <a:rPr lang="en-US">
                <a:solidFill>
                  <a:srgbClr val="000000"/>
                </a:solidFill>
                <a:latin typeface="Arial" pitchFamily="34" charset="0"/>
              </a:rPr>
              <a:t> Overhead power lines</a:t>
            </a:r>
          </a:p>
          <a:p>
            <a:pPr>
              <a:buClr>
                <a:srgbClr val="FF0000"/>
              </a:buClr>
              <a:buFontTx/>
              <a:buChar char="•"/>
            </a:pPr>
            <a:r>
              <a:rPr lang="en-US">
                <a:solidFill>
                  <a:srgbClr val="000000"/>
                </a:solidFill>
                <a:latin typeface="Arial" pitchFamily="34" charset="0"/>
              </a:rPr>
              <a:t> Inadequate wiring</a:t>
            </a:r>
          </a:p>
          <a:p>
            <a:pPr>
              <a:buClr>
                <a:srgbClr val="FF0000"/>
              </a:buClr>
              <a:buFontTx/>
              <a:buChar char="•"/>
            </a:pPr>
            <a:r>
              <a:rPr lang="en-US">
                <a:solidFill>
                  <a:srgbClr val="000000"/>
                </a:solidFill>
                <a:latin typeface="Arial" pitchFamily="34" charset="0"/>
              </a:rPr>
              <a:t> Defective insulation</a:t>
            </a:r>
          </a:p>
          <a:p>
            <a:pPr>
              <a:buClr>
                <a:srgbClr val="FF0000"/>
              </a:buClr>
              <a:buFontTx/>
              <a:buChar char="•"/>
            </a:pPr>
            <a:r>
              <a:rPr lang="en-US">
                <a:solidFill>
                  <a:srgbClr val="000000"/>
                </a:solidFill>
                <a:latin typeface="Arial" pitchFamily="34" charset="0"/>
              </a:rPr>
              <a:t> Improper grounding</a:t>
            </a:r>
          </a:p>
          <a:p>
            <a:pPr>
              <a:buClr>
                <a:srgbClr val="FF0000"/>
              </a:buClr>
              <a:buFontTx/>
              <a:buChar char="•"/>
            </a:pPr>
            <a:r>
              <a:rPr lang="en-US">
                <a:solidFill>
                  <a:srgbClr val="000000"/>
                </a:solidFill>
                <a:latin typeface="Arial" pitchFamily="34" charset="0"/>
              </a:rPr>
              <a:t> Overloaded circuits</a:t>
            </a:r>
          </a:p>
          <a:p>
            <a:pPr>
              <a:buClr>
                <a:srgbClr val="FF0000"/>
              </a:buClr>
              <a:buFontTx/>
              <a:buChar char="•"/>
            </a:pPr>
            <a:r>
              <a:rPr lang="en-US">
                <a:solidFill>
                  <a:srgbClr val="000000"/>
                </a:solidFill>
                <a:latin typeface="Arial" pitchFamily="34" charset="0"/>
              </a:rPr>
              <a:t> Wet conditions</a:t>
            </a:r>
          </a:p>
          <a:p>
            <a:pPr>
              <a:buClr>
                <a:srgbClr val="FF0000"/>
              </a:buClr>
              <a:buFontTx/>
              <a:buChar char="•"/>
            </a:pPr>
            <a:r>
              <a:rPr lang="en-US">
                <a:solidFill>
                  <a:srgbClr val="000000"/>
                </a:solidFill>
                <a:latin typeface="Arial" pitchFamily="34" charset="0"/>
              </a:rPr>
              <a:t> Damaged tools and equipment</a:t>
            </a:r>
          </a:p>
          <a:p>
            <a:pPr>
              <a:buClr>
                <a:srgbClr val="FF0000"/>
              </a:buClr>
              <a:buFontTx/>
              <a:buChar char="•"/>
            </a:pPr>
            <a:r>
              <a:rPr lang="en-US">
                <a:solidFill>
                  <a:srgbClr val="000000"/>
                </a:solidFill>
                <a:latin typeface="Arial" pitchFamily="34" charset="0"/>
              </a:rPr>
              <a:t> Improper PPE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84D7F-0483-4E3C-BBB3-3AF429A51F0A}" type="slidenum">
              <a:rPr lang="en-US"/>
              <a:pPr/>
              <a:t>11</a:t>
            </a:fld>
            <a:endParaRPr lang="en-US"/>
          </a:p>
        </p:txBody>
      </p:sp>
      <p:sp>
        <p:nvSpPr>
          <p:cNvPr id="162818"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162819" name="Rectangle 3"/>
          <p:cNvSpPr>
            <a:spLocks noChangeArrowheads="1"/>
          </p:cNvSpPr>
          <p:nvPr>
            <p:ph type="body" idx="1"/>
          </p:nvPr>
        </p:nvSpPr>
        <p:spPr bwMode="auto">
          <a:xfrm>
            <a:off x="914400" y="4414838"/>
            <a:ext cx="54864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000">
                <a:solidFill>
                  <a:srgbClr val="000000"/>
                </a:solidFill>
                <a:latin typeface="Arial" pitchFamily="34"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r>
              <a:rPr lang="en-US" sz="1000">
                <a:solidFill>
                  <a:srgbClr val="000000"/>
                </a:solidFill>
                <a:latin typeface="Arial" pitchFamily="34" charset="0"/>
              </a:rPr>
              <a:t>There are a number of other conditions that indicate a hazard.</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An electrical tool, appliance, wire, or connection that feels warm may indicate too much current in the circuit or equipment. You need to evaluate the situation and determine your risk.</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An extension cord that feels warm may indicate too much current for the wire size of the cord. You must decide when action needs to be taken.</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A cable, fuse box, or junction box that feels warm may indicate too much current in the circuits.</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A burning odor may indicate overheated insulation.</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a:buFont typeface="Wingdings" pitchFamily="2" charset="2"/>
              <a:buChar char="§"/>
            </a:pPr>
            <a:r>
              <a:rPr lang="en-US" sz="1000">
                <a:solidFill>
                  <a:srgbClr val="FF0103"/>
                </a:solidFill>
                <a:latin typeface="Arial" pitchFamily="34" charset="0"/>
              </a:rPr>
              <a:t> </a:t>
            </a:r>
            <a:r>
              <a:rPr lang="en-US" sz="1000">
                <a:solidFill>
                  <a:srgbClr val="000000"/>
                </a:solidFill>
                <a:latin typeface="Arial" pitchFamily="34" charset="0"/>
              </a:rPr>
              <a:t>A GFCI that trips indicates there is current leakage from the circuit  First, you must decide the probable cause of the leakage by recognizing any contributing hazards. Then, you must decide what action needs to be taken.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59845-4E28-4106-A315-8B3AF07349A3}" type="slidenum">
              <a:rPr lang="en-US"/>
              <a:pPr/>
              <a:t>12</a:t>
            </a:fld>
            <a:endParaRPr lang="en-US"/>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xfrm>
            <a:off x="914400" y="4416425"/>
            <a:ext cx="5334000" cy="4183063"/>
          </a:xfrm>
        </p:spPr>
        <p:txBody>
          <a:bodyPr/>
          <a:lstStyle/>
          <a:p>
            <a:pPr>
              <a:spcBef>
                <a:spcPct val="50000"/>
              </a:spcBef>
            </a:pPr>
            <a:r>
              <a:rPr lang="en-US">
                <a:latin typeface="Arial" pitchFamily="34" charset="0"/>
              </a:rPr>
              <a:t>Reference 1926.403(i)(2)</a:t>
            </a:r>
          </a:p>
          <a:p>
            <a:pPr>
              <a:spcBef>
                <a:spcPct val="50000"/>
              </a:spcBef>
            </a:pPr>
            <a:r>
              <a:rPr lang="en-US">
                <a:latin typeface="Arial" pitchFamily="34" charset="0"/>
              </a:rPr>
              <a:t>Except as required or permitted elsewhere in the subpart, live parts of electric equipment operating at 50 volts or more shall be guarded against accidental contact by cabinets or other forms of enclosures, or by any of the following means:</a:t>
            </a:r>
          </a:p>
          <a:p>
            <a:r>
              <a:rPr lang="en-US">
                <a:latin typeface="Arial" pitchFamily="34" charset="0"/>
              </a:rPr>
              <a:t>* By location in a room, vault, or similar enclosure that is accessible only to qualified persons.</a:t>
            </a:r>
          </a:p>
          <a:p>
            <a:r>
              <a:rPr lang="en-US">
                <a:latin typeface="Arial" pitchFamily="34" charset="0"/>
              </a:rPr>
              <a:t>*  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r>
              <a:rPr lang="en-US">
                <a:latin typeface="Arial" pitchFamily="34" charset="0"/>
              </a:rPr>
              <a:t>*  By location on a balcony, gallery, or platform so elevated and arranged as to exclude unqualified persons.</a:t>
            </a:r>
          </a:p>
          <a:p>
            <a:r>
              <a:rPr lang="en-US">
                <a:latin typeface="Arial" pitchFamily="34" charset="0"/>
              </a:rPr>
              <a:t>*  By elevation of 8 feet or more above the floor or other working surface and so installed as to exclude unqualified persons.</a:t>
            </a:r>
          </a:p>
          <a:p>
            <a:endParaRPr lang="en-US">
              <a:latin typeface="Arial" pitchFamily="34" charset="0"/>
            </a:endParaRPr>
          </a:p>
          <a:p>
            <a:endParaRPr lang="en-US" sz="10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710C-C1D2-4941-AFBF-8F31B5D5B2D9}" type="slidenum">
              <a:rPr lang="en-US"/>
              <a:pPr/>
              <a:t>13</a:t>
            </a:fld>
            <a:endParaRPr lang="en-US"/>
          </a:p>
        </p:txBody>
      </p:sp>
      <p:sp>
        <p:nvSpPr>
          <p:cNvPr id="118786" name="Rectangle 2"/>
          <p:cNvSpPr>
            <a:spLocks noChangeArrowheads="1" noTextEdit="1"/>
          </p:cNvSpPr>
          <p:nvPr>
            <p:ph type="sldImg"/>
          </p:nvPr>
        </p:nvSpPr>
        <p:spPr bwMode="auto">
          <a:xfrm>
            <a:off x="1106488" y="696913"/>
            <a:ext cx="4648200" cy="3486150"/>
          </a:xfrm>
          <a:prstGeom prst="rect">
            <a:avLst/>
          </a:prstGeom>
          <a:solidFill>
            <a:srgbClr val="FFFFFF"/>
          </a:solidFill>
          <a:ln>
            <a:solidFill>
              <a:srgbClr val="000000"/>
            </a:solidFill>
            <a:miter lim="800000"/>
            <a:headEnd/>
            <a:tailEnd/>
          </a:ln>
        </p:spPr>
      </p:sp>
      <p:sp>
        <p:nvSpPr>
          <p:cNvPr id="118787" name="Rectangle 3"/>
          <p:cNvSpPr>
            <a:spLocks noChangeArrowheads="1"/>
          </p:cNvSpPr>
          <p:nvPr>
            <p:ph type="body" idx="1"/>
          </p:nvPr>
        </p:nvSpPr>
        <p:spPr bwMode="auto">
          <a:xfrm>
            <a:off x="914400" y="4416425"/>
            <a:ext cx="5029200" cy="41830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atin typeface="Arial" pitchFamily="34" charset="0"/>
              </a:rPr>
              <a:t>Reference 1926.405(b)(1)</a:t>
            </a:r>
          </a:p>
          <a:p>
            <a:pPr marL="228600" indent="-228600"/>
            <a:endParaRPr lang="en-US">
              <a:latin typeface="Arial" pitchFamily="34" charset="0"/>
            </a:endParaRPr>
          </a:p>
          <a:p>
            <a:pPr marL="228600" indent="-228600"/>
            <a:r>
              <a:rPr lang="en-US" b="1">
                <a:latin typeface="Arial" pitchFamily="34" charset="0"/>
              </a:rPr>
              <a:t>Conductors entering boxes, cabinets, or fittings.</a:t>
            </a:r>
            <a:r>
              <a:rPr lang="en-US">
                <a:latin typeface="Arial" pitchFamily="34" charset="0"/>
              </a:rPr>
              <a:t>  Conductors entering boxes, cabinets, or fittings shall be protected from abrasion, and openings through which conductors enter shall be effectively closed. Unused openings in cabinets, boxes, and fittings shall also be effectively closed.</a:t>
            </a:r>
          </a:p>
          <a:p>
            <a:pPr marL="228600" indent="-228600"/>
            <a:r>
              <a:rPr lang="en-US" b="1">
                <a:latin typeface="Arial" pitchFamily="34" charset="0"/>
              </a:rPr>
              <a:t>Covers and canopies</a:t>
            </a:r>
            <a:r>
              <a:rPr lang="en-US">
                <a:latin typeface="Arial" pitchFamily="34" charset="0"/>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marL="1143000" lvl="2" indent="-228600"/>
            <a:endParaRPr lang="en-US">
              <a:latin typeface="Arial" pitchFamily="34" charset="0"/>
            </a:endParaRPr>
          </a:p>
          <a:p>
            <a:pPr marL="228600" indent="-228600"/>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2C223-0CAA-4B65-9916-44D16A64EC96}" type="slidenum">
              <a:rPr lang="en-US"/>
              <a:pPr/>
              <a:t>14</a:t>
            </a:fld>
            <a:endParaRPr lang="en-US"/>
          </a:p>
        </p:txBody>
      </p:sp>
      <p:sp>
        <p:nvSpPr>
          <p:cNvPr id="75778" name="Rectangle 2"/>
          <p:cNvSpPr>
            <a:spLocks noChangeArrowheads="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75779" name="Rectangle 3"/>
          <p:cNvSpPr>
            <a:spLocks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Arial" pitchFamily="34" charset="0"/>
              </a:rPr>
              <a:t>The most frequently violated OSHA electrical regulation</a:t>
            </a:r>
            <a:r>
              <a:rPr lang="en-US">
                <a:solidFill>
                  <a:srgbClr val="000000"/>
                </a:solidFill>
                <a:latin typeface="Arial" pitchFamily="34" charset="0"/>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endParaRPr lang="en-US">
              <a:solidFill>
                <a:srgbClr val="000000"/>
              </a:solidFill>
              <a:latin typeface="Arial" pitchFamily="34" charset="0"/>
            </a:endParaRPr>
          </a:p>
          <a:p>
            <a:r>
              <a:rPr lang="en-US" b="1">
                <a:solidFill>
                  <a:srgbClr val="000000"/>
                </a:solidFill>
                <a:latin typeface="Arial" pitchFamily="34" charset="0"/>
              </a:rPr>
              <a:t>Extension cords</a:t>
            </a:r>
            <a:r>
              <a:rPr lang="en-US">
                <a:solidFill>
                  <a:srgbClr val="000000"/>
                </a:solidFill>
                <a:latin typeface="Arial" pitchFamily="34" charset="0"/>
              </a:rPr>
              <a:t> may not provide a continuous path to ground because of a broken ground wire or plug. </a:t>
            </a:r>
          </a:p>
          <a:p>
            <a:endParaRPr lang="en-US">
              <a:solidFill>
                <a:srgbClr val="000000"/>
              </a:solidFill>
              <a:latin typeface="Arial" pitchFamily="34" charset="0"/>
            </a:endParaRPr>
          </a:p>
          <a:p>
            <a:r>
              <a:rPr lang="en-US" b="1">
                <a:latin typeface="Arial" pitchFamily="34" charset="0"/>
              </a:rPr>
              <a:t>Electrical systems are often grounded to metal water pipes</a:t>
            </a:r>
            <a:r>
              <a:rPr lang="en-US">
                <a:latin typeface="Arial" pitchFamily="34" charset="0"/>
              </a:rPr>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2A578-90F1-4C42-AA1B-05B07D5723A6}" type="slidenum">
              <a:rPr lang="en-US"/>
              <a:pPr/>
              <a:t>15</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xfrm>
            <a:off x="914400" y="4416425"/>
            <a:ext cx="5181600" cy="4183063"/>
          </a:xfrm>
        </p:spPr>
        <p:txBody>
          <a:bodyPr/>
          <a:lstStyle/>
          <a:p>
            <a:r>
              <a:rPr lang="en-US" b="1">
                <a:solidFill>
                  <a:srgbClr val="000000"/>
                </a:solidFill>
                <a:latin typeface="Arial" pitchFamily="34" charset="0"/>
              </a:rPr>
              <a:t>A typical extension cord grounding system has four components:</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a third wire in the cord, called a ground wire;</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a three-prong plug with a grounding prong on one end of the cord;</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a three-wire, grounding-type receptacle at the other end of the cord; and</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a properly grounded outlet.</a:t>
            </a:r>
          </a:p>
          <a:p>
            <a:endParaRPr lang="en-US">
              <a:latin typeface="Arial" pitchFamily="34" charset="0"/>
            </a:endParaRPr>
          </a:p>
          <a:p>
            <a:r>
              <a:rPr lang="en-US" b="1">
                <a:latin typeface="Arial" pitchFamily="34" charset="0"/>
              </a:rPr>
              <a:t>Two kinds of grounds are required by the standard:  </a:t>
            </a:r>
          </a:p>
          <a:p>
            <a:r>
              <a:rPr lang="en-US">
                <a:latin typeface="Arial" pitchFamily="34" charset="0"/>
              </a:rPr>
              <a:t>  1.  </a:t>
            </a:r>
            <a:r>
              <a:rPr lang="en-US" u="sng">
                <a:latin typeface="Arial" pitchFamily="34" charset="0"/>
              </a:rPr>
              <a:t>Service or system ground</a:t>
            </a:r>
            <a:r>
              <a:rPr lang="en-US">
                <a:latin typeface="Arial" pitchFamily="34" charset="0"/>
              </a:rPr>
              <a:t>.   In this instance, one wire, called the neutral conductor or grounded conductor, is grounded.  In an ordinary low-voltage circuit, the white (or gray) wire is grounded at the generator or transformer and again at the service entrance of the building.  This type of ground is primarily designed to protect machines, tools, and insulation against damage.</a:t>
            </a:r>
          </a:p>
          <a:p>
            <a:r>
              <a:rPr lang="en-US">
                <a:latin typeface="Arial" pitchFamily="34" charset="0"/>
              </a:rPr>
              <a:t>   2.  For enhanced worker protection, an additional ground, called the </a:t>
            </a:r>
            <a:r>
              <a:rPr lang="en-US" u="sng">
                <a:latin typeface="Arial" pitchFamily="34" charset="0"/>
              </a:rPr>
              <a:t>equipment ground</a:t>
            </a:r>
            <a:r>
              <a:rPr lang="en-US">
                <a:latin typeface="Arial" pitchFamily="34" charset="0"/>
              </a:rPr>
              <a:t>, must be furnished by providing another path from the tool or machine through which the current can flow to the ground. This additional ground safeguards the electric equipment operator if a malfunction causes the metal frame of the tool to become energized.  </a:t>
            </a:r>
          </a:p>
          <a:p>
            <a:endParaRPr lang="en-US">
              <a:latin typeface="Arial" pitchFamily="34" charset="0"/>
            </a:endParaRPr>
          </a:p>
          <a:p>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1EEA5-CF54-4F9D-B43B-08A52917C62C}" type="slidenum">
              <a:rPr lang="en-US"/>
              <a:pPr/>
              <a:t>16</a:t>
            </a:fld>
            <a:endParaRPr lang="en-US"/>
          </a:p>
        </p:txBody>
      </p:sp>
      <p:sp>
        <p:nvSpPr>
          <p:cNvPr id="148482" name="Rectangle 1026"/>
          <p:cNvSpPr>
            <a:spLocks noChangeArrowheads="1" noTextEdit="1"/>
          </p:cNvSpPr>
          <p:nvPr>
            <p:ph type="sldImg"/>
          </p:nvPr>
        </p:nvSpPr>
        <p:spPr bwMode="auto">
          <a:xfrm>
            <a:off x="1106488" y="696913"/>
            <a:ext cx="4648200" cy="3486150"/>
          </a:xfrm>
          <a:prstGeom prst="rect">
            <a:avLst/>
          </a:prstGeom>
          <a:solidFill>
            <a:srgbClr val="FFFFFF"/>
          </a:solidFill>
          <a:ln>
            <a:solidFill>
              <a:srgbClr val="000000"/>
            </a:solidFill>
            <a:miter lim="800000"/>
            <a:headEnd/>
            <a:tailEnd/>
          </a:ln>
        </p:spPr>
      </p:sp>
      <p:sp>
        <p:nvSpPr>
          <p:cNvPr id="148483" name="Rectangle 1027"/>
          <p:cNvSpPr>
            <a:spLocks noChangeArrowheads="1"/>
          </p:cNvSpPr>
          <p:nvPr>
            <p:ph type="body" idx="1"/>
          </p:nvPr>
        </p:nvSpPr>
        <p:spPr bwMode="auto">
          <a:xfrm>
            <a:off x="914400" y="4416425"/>
            <a:ext cx="5486400" cy="41830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Reference 1926.404(b)(1)(iii)</a:t>
            </a:r>
          </a:p>
          <a:p>
            <a:endParaRPr lang="en-US">
              <a:latin typeface="Arial" pitchFamily="34" charset="0"/>
            </a:endParaRPr>
          </a:p>
          <a:p>
            <a:r>
              <a:rPr lang="en-US" b="1">
                <a:latin typeface="Arial" pitchFamily="34" charset="0"/>
              </a:rPr>
              <a:t>Assured Equipment Grounding Conductor Program</a:t>
            </a:r>
            <a:r>
              <a:rPr lang="en-US">
                <a:latin typeface="Arial" pitchFamily="34" charset="0"/>
              </a:rPr>
              <a:t> (AEGCP). </a:t>
            </a:r>
          </a:p>
          <a:p>
            <a:r>
              <a:rPr lang="en-US">
                <a:latin typeface="Arial" pitchFamily="34" charset="0"/>
              </a:rPr>
              <a:t>The employer shall establish and implement AEGCP on construction sites covering all listed above which are available for use or used by employees. This program has the following minimum requirements:</a:t>
            </a:r>
          </a:p>
          <a:p>
            <a:r>
              <a:rPr lang="en-US">
                <a:latin typeface="Arial" pitchFamily="34" charset="0"/>
              </a:rPr>
              <a:t>  - Daily visual inspections,  </a:t>
            </a:r>
          </a:p>
          <a:p>
            <a:r>
              <a:rPr lang="en-US">
                <a:latin typeface="Arial" pitchFamily="34" charset="0"/>
              </a:rPr>
              <a:t>  - Periodic test inspections (3 months at most for temporary cords and cords exposed to damage, 6 months for fixed cords not exposed) </a:t>
            </a:r>
          </a:p>
          <a:p>
            <a:r>
              <a:rPr lang="en-US">
                <a:latin typeface="Arial" pitchFamily="34" charset="0"/>
              </a:rPr>
              <a:t>  - Written description, </a:t>
            </a:r>
          </a:p>
          <a:p>
            <a:r>
              <a:rPr lang="en-US">
                <a:latin typeface="Arial" pitchFamily="34" charset="0"/>
              </a:rPr>
              <a:t>  - A competent person to implement the program, and</a:t>
            </a:r>
          </a:p>
          <a:p>
            <a:r>
              <a:rPr lang="en-US">
                <a:latin typeface="Arial" pitchFamily="34" charset="0"/>
              </a:rPr>
              <a:t>  - Record of the periodic tests.</a:t>
            </a:r>
          </a:p>
          <a:p>
            <a:endParaRPr lang="en-US">
              <a:latin typeface="Arial" pitchFamily="34" charset="0"/>
            </a:endParaRPr>
          </a:p>
          <a:p>
            <a:r>
              <a:rPr lang="en-US">
                <a:latin typeface="Arial" pitchFamily="34" charset="0"/>
              </a:rPr>
              <a:t>When portions of the building(s) or structures(s) which have been completed and no longer expose employees to weather or damp and wet locations, or to other grounding hazards, GFCIs or an assured equipment grounding program may not be required when approved extension cords are plugged into the permanent wiring at construction sites. </a:t>
            </a:r>
          </a:p>
          <a:p>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AE154-20A3-45AD-A39A-236E69BE90F2}" type="slidenum">
              <a:rPr lang="en-US"/>
              <a:pPr/>
              <a:t>17</a:t>
            </a:fld>
            <a:endParaRPr lang="en-US"/>
          </a:p>
        </p:txBody>
      </p:sp>
      <p:sp>
        <p:nvSpPr>
          <p:cNvPr id="73730" name="Rectangle 2"/>
          <p:cNvSpPr>
            <a:spLocks noChangeArrowheads="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73731" name="Rectangle 3"/>
          <p:cNvSpPr>
            <a:spLocks noChangeArrowheads="1"/>
          </p:cNvSpPr>
          <p:nvPr>
            <p:ph type="body" idx="1"/>
          </p:nvPr>
        </p:nvSpPr>
        <p:spPr bwMode="auto">
          <a:xfrm>
            <a:off x="914400" y="4414838"/>
            <a:ext cx="54864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Reference 1926.404(b)(1)(i)</a:t>
            </a:r>
          </a:p>
          <a:p>
            <a:endParaRPr lang="en-US">
              <a:latin typeface="Arial" pitchFamily="34" charset="0"/>
            </a:endParaRPr>
          </a:p>
          <a:p>
            <a:r>
              <a:rPr lang="en-US" b="1">
                <a:latin typeface="Arial" pitchFamily="34" charset="0"/>
              </a:rPr>
              <a:t>GFCI: </a:t>
            </a:r>
          </a:p>
          <a:p>
            <a:pPr>
              <a:buFontTx/>
              <a:buChar char="•"/>
            </a:pPr>
            <a:r>
              <a:rPr lang="en-US">
                <a:latin typeface="Arial" pitchFamily="34" charset="0"/>
              </a:rPr>
              <a:t> Matches the amount of current going to an electrical device against the amount of current returning from the device.</a:t>
            </a:r>
          </a:p>
          <a:p>
            <a:pPr>
              <a:buFontTx/>
              <a:buChar char="•"/>
            </a:pPr>
            <a:r>
              <a:rPr lang="en-US">
                <a:latin typeface="Arial" pitchFamily="34" charset="0"/>
              </a:rPr>
              <a:t> Interrupts the electric power within as little as 1/40 of a second when the amount of current going differs from the amount returning by about 5 mA </a:t>
            </a:r>
          </a:p>
          <a:p>
            <a:pPr>
              <a:buFontTx/>
              <a:buChar char="•"/>
            </a:pPr>
            <a:r>
              <a:rPr lang="en-US">
                <a:latin typeface="Arial" pitchFamily="34" charset="0"/>
              </a:rPr>
              <a:t> Must be tested to ensure it is working correctly.   </a:t>
            </a:r>
          </a:p>
          <a:p>
            <a:pPr>
              <a:buFontTx/>
              <a:buChar char="•"/>
            </a:pPr>
            <a:r>
              <a:rPr lang="en-US">
                <a:solidFill>
                  <a:srgbClr val="000000"/>
                </a:solidFill>
                <a:latin typeface="Arial" pitchFamily="34" charset="0"/>
              </a:rPr>
              <a:t> NEC requires GFCI’s be used in these high-risk situations:</a:t>
            </a:r>
          </a:p>
          <a:p>
            <a:pPr lvl="1">
              <a:buFontTx/>
              <a:buChar char="•"/>
            </a:pPr>
            <a:r>
              <a:rPr lang="en-US">
                <a:solidFill>
                  <a:srgbClr val="000000"/>
                </a:solidFill>
                <a:latin typeface="Arial" pitchFamily="34" charset="0"/>
              </a:rPr>
              <a:t> Electricity is used near water.</a:t>
            </a:r>
          </a:p>
          <a:p>
            <a:pPr lvl="1">
              <a:buFontTx/>
              <a:buChar char="•"/>
            </a:pPr>
            <a:r>
              <a:rPr lang="en-US">
                <a:solidFill>
                  <a:srgbClr val="000000"/>
                </a:solidFill>
                <a:latin typeface="Arial" pitchFamily="34" charset="0"/>
              </a:rPr>
              <a:t> The user of electrical equipment is grounded (by touching grounded material).</a:t>
            </a:r>
          </a:p>
          <a:p>
            <a:pPr lvl="1">
              <a:buFontTx/>
              <a:buChar char="•"/>
            </a:pPr>
            <a:r>
              <a:rPr lang="en-US">
                <a:solidFill>
                  <a:srgbClr val="000000"/>
                </a:solidFill>
                <a:latin typeface="Arial" pitchFamily="34" charset="0"/>
              </a:rPr>
              <a:t> Circuits are providing power to portable tools or outdoor receptacles.</a:t>
            </a:r>
          </a:p>
          <a:p>
            <a:pPr lvl="1">
              <a:buFontTx/>
              <a:buChar char="•"/>
            </a:pPr>
            <a:r>
              <a:rPr lang="en-US">
                <a:solidFill>
                  <a:srgbClr val="000000"/>
                </a:solidFill>
                <a:latin typeface="Arial" pitchFamily="34" charset="0"/>
              </a:rPr>
              <a:t> Temporary wiring or extension cords are used.</a:t>
            </a:r>
          </a:p>
          <a:p>
            <a:endParaRPr lang="en-US">
              <a:solidFill>
                <a:srgbClr val="000000"/>
              </a:solidFill>
              <a:latin typeface="Arial" pitchFamily="34" charset="0"/>
            </a:endParaRPr>
          </a:p>
          <a:p>
            <a:r>
              <a:rPr lang="en-US">
                <a:latin typeface="Arial" pitchFamily="34" charset="0"/>
              </a:rPr>
              <a:t>There is one disadvantage to grounding: a break in the grounding system may occur without the user's knowledge.  Using a ground-fault circuit interrupter (GFCI) is one way of overcoming grounding deficiencies.</a:t>
            </a:r>
          </a:p>
          <a:p>
            <a:endParaRPr lang="en-US">
              <a:solidFill>
                <a:srgbClr val="000000"/>
              </a:solidFill>
              <a:latin typeface="Arial" pitchFamily="34" charset="0"/>
            </a:endParaRPr>
          </a:p>
          <a:p>
            <a:r>
              <a:rPr lang="en-US">
                <a:latin typeface="Arial"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3B058-B8C4-4980-AC3F-F25E93720F97}" type="slidenum">
              <a:rPr lang="en-US"/>
              <a:pPr/>
              <a:t>18</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latin typeface="Arial" pitchFamily="34" charset="0"/>
              </a:rPr>
              <a:t>If the polarity is reversed on a GFCI, the lights will test good, but the press to test button will not trip the circuit.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D662-A3E2-4736-9181-F3921ACFBD6D}" type="slidenum">
              <a:rPr lang="en-US"/>
              <a:pPr/>
              <a:t>19</a:t>
            </a:fld>
            <a:endParaRPr lang="en-US"/>
          </a:p>
        </p:txBody>
      </p:sp>
      <p:sp>
        <p:nvSpPr>
          <p:cNvPr id="120834"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If the circuit breakers or fuses are too big (high current rating) for the wires they are supposed to protect, an overload in the circuit will not be detected and the current will not be shut off.  A circuit with improper overcurrent protection devices – or one with no overcurrent protection devices at all – is a hazard.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8606B-07BA-4983-9A08-BF63AE046568}" type="slidenum">
              <a:rPr lang="en-US"/>
              <a:pPr/>
              <a:t>2</a:t>
            </a:fld>
            <a:endParaRPr 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solidFill>
                  <a:srgbClr val="000000"/>
                </a:solidFill>
                <a:latin typeface="Arial" pitchFamily="34" charset="0"/>
              </a:rPr>
              <a:t>Whenever you work with power tools or electrical circuits there is a risk of electrical hazards, especially electrical shock.  Risks are increased at construction sites because many jobs involve electric power tools.  </a:t>
            </a:r>
          </a:p>
          <a:p>
            <a:endParaRPr lang="en-US">
              <a:solidFill>
                <a:srgbClr val="000000"/>
              </a:solidFill>
              <a:latin typeface="Arial" pitchFamily="34" charset="0"/>
            </a:endParaRPr>
          </a:p>
          <a:p>
            <a:r>
              <a:rPr lang="en-US">
                <a:solidFill>
                  <a:srgbClr val="000000"/>
                </a:solidFill>
                <a:latin typeface="Arial" pitchFamily="34" charset="0"/>
              </a:rPr>
              <a:t>Electrical trades workers must pay special attention to electrical hazards because they work on electrical circuits.  Coming in contact with an electrical voltage can cause current to flow through the body, resulting in electrical shock and burns.  Serious </a:t>
            </a:r>
            <a:r>
              <a:rPr lang="en-US">
                <a:latin typeface="Arial" pitchFamily="34" charset="0"/>
              </a:rPr>
              <a:t>injury </a:t>
            </a:r>
            <a:r>
              <a:rPr lang="en-US" i="1">
                <a:latin typeface="Arial" pitchFamily="34" charset="0"/>
              </a:rPr>
              <a:t>or even death </a:t>
            </a:r>
            <a:r>
              <a:rPr lang="en-US">
                <a:solidFill>
                  <a:srgbClr val="000000"/>
                </a:solidFill>
                <a:latin typeface="Arial" pitchFamily="34" charset="0"/>
              </a:rPr>
              <a:t>may occur. </a:t>
            </a:r>
          </a:p>
          <a:p>
            <a:endParaRPr lang="en-US">
              <a:solidFill>
                <a:srgbClr val="000000"/>
              </a:solidFill>
              <a:latin typeface="Arial" pitchFamily="34" charset="0"/>
            </a:endParaRPr>
          </a:p>
          <a:p>
            <a:r>
              <a:rPr lang="en-US">
                <a:solidFill>
                  <a:srgbClr val="292526"/>
                </a:solidFill>
                <a:latin typeface="Arial" pitchFamily="34" charset="0"/>
              </a:rPr>
              <a:t>Electricity has long been recognized as a serious workplace hazard, exposing employees to electric shock, electrocution, burns, fires, and explosions.  In 1999, for example, 278 workers died from electrocutions at work, accounting for almost 5 percent of all on-the-job fatalities that year, according to the Bureau of Labor Statistics.  What makes these statistics more tragic is that most of these fatalities could have been easily avoided.</a:t>
            </a:r>
            <a:endParaRPr lang="en-US">
              <a:solidFill>
                <a:srgbClr val="000000"/>
              </a:solidFill>
              <a:latin typeface="Arial" pitchFamily="34" charset="0"/>
            </a:endParaRPr>
          </a:p>
          <a:p>
            <a:endParaRPr lang="en-US">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A60F6-8C7A-4791-B264-667259C02231}" type="slidenum">
              <a:rPr lang="en-US"/>
              <a:pPr/>
              <a:t>20</a:t>
            </a:fld>
            <a:endParaRPr lang="en-US"/>
          </a:p>
        </p:txBody>
      </p:sp>
      <p:sp>
        <p:nvSpPr>
          <p:cNvPr id="71682"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71683" name="Rectangle 3"/>
          <p:cNvSpPr>
            <a:spLocks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Arial" pitchFamily="34" charset="0"/>
              </a:rPr>
              <a:t>To prevent too much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open the circuit to shut off the electrical current</a:t>
            </a:r>
          </a:p>
          <a:p>
            <a:endParaRPr lang="en-US">
              <a:latin typeface="Arial" pitchFamily="34" charset="0"/>
            </a:endParaRPr>
          </a:p>
          <a:p>
            <a:r>
              <a:rPr lang="en-US">
                <a:latin typeface="Arial" pitchFamily="34" charset="0"/>
              </a:rPr>
              <a:t>The basic idea of an overcurrent device is to make a weak link in the circuit.  In the case of a fuse, the fuse is destroyed before another part of the system is destroyed.  In the case of a circuit breaker, a set of contacts opens the circuit.  Unlike a fuse, a circuit breaker can be re-used by re-closing the contacts.  Fuses and circuit breakers are designed to protect equipment and facilities, and in so doing, they also provide considerable protection against shock in most situations.  However, the only electrical protective device whose sole purpose is to protect people is the ground-fault circuit-interrupter.</a:t>
            </a:r>
          </a:p>
          <a:p>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1F4A-A648-4219-9F7F-5834AE9B1C28}" type="slidenum">
              <a:rPr lang="en-US"/>
              <a:pPr/>
              <a:t>21</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pPr>
              <a:spcBef>
                <a:spcPct val="50000"/>
              </a:spcBef>
            </a:pPr>
            <a:r>
              <a:rPr lang="en-US">
                <a:latin typeface="Arial" pitchFamily="34" charset="0"/>
              </a:rPr>
              <a:t>Reference 1926.405(a)(2)</a:t>
            </a:r>
          </a:p>
          <a:p>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558DC-74F0-4671-8B68-B3185D650503}" type="slidenum">
              <a:rPr lang="en-US"/>
              <a:pPr/>
              <a:t>22</a:t>
            </a:fld>
            <a:endParaRPr lang="en-US"/>
          </a:p>
        </p:txBody>
      </p:sp>
      <p:sp>
        <p:nvSpPr>
          <p:cNvPr id="208898" name="Rectangle 2"/>
          <p:cNvSpPr>
            <a:spLocks noChangeArrowheads="1" noTextEdit="1"/>
          </p:cNvSpPr>
          <p:nvPr>
            <p:ph type="sldImg"/>
          </p:nvPr>
        </p:nvSpPr>
        <p:spPr>
          <a:xfrm>
            <a:off x="1114425" y="703263"/>
            <a:ext cx="4629150" cy="3473450"/>
          </a:xfrm>
          <a:ln w="12700" cap="flat">
            <a:solidFill>
              <a:schemeClr val="tx1"/>
            </a:solidFill>
          </a:ln>
          <a:extLst>
            <a:ext uri="{909E8E84-426E-40DD-AFC4-6F175D3DCCD1}">
              <a14:hiddenFill xmlns:a14="http://schemas.microsoft.com/office/drawing/2010/main">
                <a:noFill/>
              </a14:hiddenFill>
            </a:ext>
          </a:extLst>
        </p:spPr>
      </p:sp>
      <p:sp>
        <p:nvSpPr>
          <p:cNvPr id="208899"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C34CF-776B-431D-81B7-FF92716117EC}" type="slidenum">
              <a:rPr lang="en-US"/>
              <a:pPr/>
              <a:t>23</a:t>
            </a:fld>
            <a:endParaRPr lang="en-US"/>
          </a:p>
        </p:txBody>
      </p:sp>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t>Questions to be asked to insure energy isolation has been achieved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E3A4A-C9CC-417D-BD24-1BDF24D4A0FC}" type="slidenum">
              <a:rPr lang="en-US"/>
              <a:pPr/>
              <a:t>24</a:t>
            </a:fld>
            <a:endParaRPr lang="en-US"/>
          </a:p>
        </p:txBody>
      </p:sp>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Ask the question…Can it be Locked out prior to working energized.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B59DD-016A-4C47-9B86-0663DFC4408C}" type="slidenum">
              <a:rPr lang="en-US"/>
              <a:pPr/>
              <a:t>25</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Energy control flow chart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4DA03-9DB3-445A-B0FC-DD655F70BE8D}" type="slidenum">
              <a:rPr lang="en-US"/>
              <a:pPr/>
              <a:t>26</a:t>
            </a:fld>
            <a:endParaRPr lang="en-US"/>
          </a:p>
        </p:txBody>
      </p:sp>
      <p:sp>
        <p:nvSpPr>
          <p:cNvPr id="165890" name="Rectangle 2"/>
          <p:cNvSpPr>
            <a:spLocks noChangeArrowheads="1" noTextEdit="1"/>
          </p:cNvSpPr>
          <p:nvPr>
            <p:ph type="sldImg"/>
          </p:nvPr>
        </p:nvSpPr>
        <p:spPr bwMode="auto">
          <a:xfrm>
            <a:off x="1106488" y="696913"/>
            <a:ext cx="4648200" cy="3486150"/>
          </a:xfrm>
          <a:prstGeom prst="rect">
            <a:avLst/>
          </a:prstGeom>
          <a:solidFill>
            <a:srgbClr val="FFFFFF"/>
          </a:solidFill>
          <a:ln>
            <a:solidFill>
              <a:srgbClr val="000000"/>
            </a:solidFill>
            <a:miter lim="800000"/>
            <a:headEnd/>
            <a:tailEnd/>
          </a:ln>
        </p:spPr>
      </p:sp>
      <p:sp>
        <p:nvSpPr>
          <p:cNvPr id="165891" name="Rectangle 3"/>
          <p:cNvSpPr>
            <a:spLocks noChangeArrowheads="1"/>
          </p:cNvSpPr>
          <p:nvPr>
            <p:ph type="body" idx="1"/>
          </p:nvPr>
        </p:nvSpPr>
        <p:spPr bwMode="auto">
          <a:xfrm>
            <a:off x="914400" y="4416425"/>
            <a:ext cx="5486400" cy="41830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1000">
                <a:latin typeface="Arial" pitchFamily="34" charset="0"/>
              </a:rPr>
              <a:t>Reference 1926.417:</a:t>
            </a:r>
          </a:p>
          <a:p>
            <a:r>
              <a:rPr lang="en-US" sz="1000" b="1">
                <a:latin typeface="Arial" pitchFamily="34" charset="0"/>
              </a:rPr>
              <a:t>(a) Controls.</a:t>
            </a:r>
            <a:r>
              <a:rPr lang="en-US" sz="1000">
                <a:latin typeface="Arial" pitchFamily="34" charset="0"/>
              </a:rPr>
              <a:t> Controls that are to be deactivated during the course of work on energized or de-energized equipment or circuits shall be tagged.</a:t>
            </a:r>
          </a:p>
          <a:p>
            <a:r>
              <a:rPr lang="en-US" sz="1000" b="1">
                <a:latin typeface="Arial" pitchFamily="34" charset="0"/>
              </a:rPr>
              <a:t>(b) Equipment and circuits.</a:t>
            </a:r>
            <a:r>
              <a:rPr lang="en-US" sz="1000">
                <a:latin typeface="Arial" pitchFamily="34" charset="0"/>
              </a:rPr>
              <a:t> Equipment or circuits that are deenergized shall be rendered inoperative and shall have tags attached at all points where such equipment or circuits can be energized.</a:t>
            </a:r>
          </a:p>
          <a:p>
            <a:r>
              <a:rPr lang="en-US" sz="1000" b="1">
                <a:latin typeface="Arial" pitchFamily="34" charset="0"/>
              </a:rPr>
              <a:t>(c) Tags.</a:t>
            </a:r>
            <a:r>
              <a:rPr lang="en-US" sz="1000">
                <a:latin typeface="Arial" pitchFamily="34" charset="0"/>
              </a:rPr>
              <a:t> Tags shall be placed to identify plainly the equipment or circuits being worked on.</a:t>
            </a:r>
          </a:p>
          <a:p>
            <a:r>
              <a:rPr lang="en-US" sz="1000" b="1">
                <a:latin typeface="Arial" pitchFamily="34" charset="0"/>
              </a:rPr>
              <a:t>(d) Lockout and tagging.</a:t>
            </a:r>
            <a:r>
              <a:rPr lang="en-US" sz="1000">
                <a:latin typeface="Arial" pitchFamily="34" charset="0"/>
              </a:rPr>
              <a:t>  While any employee is exposed to contact with  parts of fixed electric equipment or circuits which have been de-energized, the circuits energizing the parts shall be locked out or tagged or both.</a:t>
            </a:r>
          </a:p>
          <a:p>
            <a:endParaRPr lang="en-US" sz="1000">
              <a:latin typeface="Arial" pitchFamily="34" charset="0"/>
            </a:endParaRPr>
          </a:p>
          <a:p>
            <a:r>
              <a:rPr lang="en-US" sz="1000" b="1">
                <a:latin typeface="Arial" pitchFamily="34" charset="0"/>
              </a:rPr>
              <a:t>Case study</a:t>
            </a:r>
          </a:p>
          <a:p>
            <a:r>
              <a:rPr lang="en-US" sz="1000">
                <a:latin typeface="Arial" pitchFamily="34" charset="0"/>
              </a:rPr>
              <a:t>A</a:t>
            </a:r>
            <a:r>
              <a:rPr lang="en-US" sz="1000">
                <a:solidFill>
                  <a:srgbClr val="000000"/>
                </a:solidFill>
                <a:latin typeface="Arial" pitchFamily="34" charset="0"/>
              </a:rPr>
              <a:t>n electrician was removing a metal fish tape from a hole at the base of a metal light pole. </a:t>
            </a:r>
          </a:p>
          <a:p>
            <a:r>
              <a:rPr lang="en-US" sz="1000">
                <a:solidFill>
                  <a:srgbClr val="000000"/>
                </a:solidFill>
                <a:latin typeface="Arial" pitchFamily="34" charset="0"/>
              </a:rPr>
              <a:t>(A fish tape is used to pull wire through a conduit run.)  The fish tape became energized, electrocuting him.  As a result of its inspection, OSHA issued a citation for three serious violations of the agency’s construction standards.</a:t>
            </a:r>
          </a:p>
          <a:p>
            <a:endParaRPr lang="en-US" sz="1000">
              <a:solidFill>
                <a:srgbClr val="000000"/>
              </a:solidFill>
              <a:latin typeface="Arial" pitchFamily="34" charset="0"/>
            </a:endParaRPr>
          </a:p>
          <a:p>
            <a:r>
              <a:rPr lang="en-US" sz="1000">
                <a:solidFill>
                  <a:srgbClr val="000000"/>
                </a:solidFill>
                <a:latin typeface="Arial" pitchFamily="34" charset="0"/>
              </a:rPr>
              <a:t>If the following OSHA requirements had been followed, this death could have been prevented.</a:t>
            </a:r>
          </a:p>
          <a:p>
            <a:r>
              <a:rPr lang="en-US" sz="1000">
                <a:solidFill>
                  <a:srgbClr val="FF0103"/>
                </a:solidFill>
                <a:latin typeface="Arial" pitchFamily="34" charset="0"/>
              </a:rPr>
              <a:t>• </a:t>
            </a:r>
            <a:r>
              <a:rPr lang="en-US" sz="1000">
                <a:solidFill>
                  <a:srgbClr val="000000"/>
                </a:solidFill>
                <a:latin typeface="Arial" pitchFamily="34" charset="0"/>
              </a:rPr>
              <a:t>De-energize all circuits before beginning work.</a:t>
            </a:r>
          </a:p>
          <a:p>
            <a:r>
              <a:rPr lang="en-US" sz="1000">
                <a:solidFill>
                  <a:srgbClr val="FF0103"/>
                </a:solidFill>
                <a:latin typeface="Arial" pitchFamily="34" charset="0"/>
              </a:rPr>
              <a:t>• </a:t>
            </a:r>
            <a:r>
              <a:rPr lang="en-US" sz="1000">
                <a:solidFill>
                  <a:srgbClr val="000000"/>
                </a:solidFill>
                <a:latin typeface="Arial" pitchFamily="34" charset="0"/>
              </a:rPr>
              <a:t>Always lock out and tag out de-energized equipment.</a:t>
            </a:r>
          </a:p>
          <a:p>
            <a:r>
              <a:rPr lang="en-US" sz="1000">
                <a:solidFill>
                  <a:srgbClr val="FF0103"/>
                </a:solidFill>
                <a:latin typeface="Arial" pitchFamily="34" charset="0"/>
              </a:rPr>
              <a:t>• </a:t>
            </a:r>
            <a:r>
              <a:rPr lang="en-US" sz="1000">
                <a:solidFill>
                  <a:srgbClr val="000000"/>
                </a:solidFill>
                <a:latin typeface="Arial" pitchFamily="34" charset="0"/>
              </a:rPr>
              <a:t>Companies must train workers to recognize and avoid unsafe conditions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08FC8-85F2-4385-B277-9D2AEFA9DD2D}" type="slidenum">
              <a:rPr lang="en-US"/>
              <a:pPr/>
              <a:t>27</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xfrm>
            <a:off x="838200" y="4398963"/>
            <a:ext cx="5791200" cy="4181475"/>
          </a:xfrm>
        </p:spPr>
        <p:txBody>
          <a:bodyPr/>
          <a:lstStyle/>
          <a:p>
            <a:r>
              <a:rPr lang="en-US">
                <a:solidFill>
                  <a:srgbClr val="000000"/>
                </a:solidFill>
                <a:latin typeface="Arial" pitchFamily="34" charset="0"/>
              </a:rPr>
              <a:t>Make your environment safer by doing the following:</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Lock and tag out circuits and machines.</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overloaded wiring by using the right size and type of wire.</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exposure to live electrical parts by isolating them.</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exposure to live wires and parts by using insulation.</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shocking currents from electrical systems and tools by grounding them.</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shocking currents by using GFCI’s.</a:t>
            </a:r>
          </a:p>
          <a:p>
            <a:pPr>
              <a:buFont typeface="Wingdings" pitchFamily="2" charset="2"/>
              <a:buChar char="§"/>
            </a:pPr>
            <a:r>
              <a:rPr lang="en-US">
                <a:solidFill>
                  <a:srgbClr val="FF0103"/>
                </a:solidFill>
                <a:latin typeface="Arial" pitchFamily="34" charset="0"/>
              </a:rPr>
              <a:t> </a:t>
            </a:r>
            <a:r>
              <a:rPr lang="en-US">
                <a:solidFill>
                  <a:srgbClr val="000000"/>
                </a:solidFill>
                <a:latin typeface="Arial" pitchFamily="34" charset="0"/>
              </a:rPr>
              <a:t>Prevent too much current in circuits by using overcurrent protection devices.</a:t>
            </a:r>
          </a:p>
          <a:p>
            <a:pPr>
              <a:buFont typeface="Wingdings" pitchFamily="2" charset="2"/>
              <a:buNone/>
            </a:pPr>
            <a:endParaRPr lang="en-US">
              <a:solidFill>
                <a:srgbClr val="000000"/>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99AFC-4F7C-4F73-8445-1C05432E4178}" type="slidenum">
              <a:rPr lang="en-US"/>
              <a:pPr/>
              <a:t>28</a:t>
            </a:fld>
            <a:endParaRPr lang="en-US"/>
          </a:p>
        </p:txBody>
      </p:sp>
      <p:sp>
        <p:nvSpPr>
          <p:cNvPr id="288770" name="Rectangle 2"/>
          <p:cNvSpPr>
            <a:spLocks noChangeArrowheads="1" noTextEdit="1"/>
          </p:cNvSpPr>
          <p:nvPr>
            <p:ph type="sldImg"/>
          </p:nvPr>
        </p:nvSpPr>
        <p:spPr>
          <a:xfrm>
            <a:off x="1104900" y="696913"/>
            <a:ext cx="4648200" cy="3486150"/>
          </a:xfrm>
          <a:ln/>
        </p:spPr>
      </p:sp>
      <p:sp>
        <p:nvSpPr>
          <p:cNvPr id="288771" name="Rectangle 3"/>
          <p:cNvSpPr>
            <a:spLocks noGrp="1" noChangeArrowheads="1"/>
          </p:cNvSpPr>
          <p:nvPr>
            <p:ph type="body" idx="1"/>
          </p:nvPr>
        </p:nvSpPr>
        <p:spPr/>
        <p:txBody>
          <a:bodyPr/>
          <a:lstStyle/>
          <a:p>
            <a:r>
              <a:rPr lang="en-US" sz="2400">
                <a:latin typeface="Arial" pitchFamily="34" charset="0"/>
              </a:rPr>
              <a:t>‘Electrocution’ example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C9B53-71C8-4EB1-AB6E-3662E85013EA}" type="slidenum">
              <a:rPr lang="en-US"/>
              <a:pPr/>
              <a:t>29</a:t>
            </a:fld>
            <a:endParaRPr lang="en-US"/>
          </a:p>
        </p:txBody>
      </p:sp>
      <p:sp>
        <p:nvSpPr>
          <p:cNvPr id="292866" name="Rectangle 2"/>
          <p:cNvSpPr>
            <a:spLocks noChangeArrowheads="1" noTextEdit="1"/>
          </p:cNvSpPr>
          <p:nvPr>
            <p:ph type="sldImg"/>
          </p:nvPr>
        </p:nvSpPr>
        <p:spPr>
          <a:xfrm>
            <a:off x="1163638" y="741363"/>
            <a:ext cx="4533900" cy="3400425"/>
          </a:xfrm>
          <a:ln/>
        </p:spPr>
      </p:sp>
      <p:sp>
        <p:nvSpPr>
          <p:cNvPr id="292867" name="Rectangle 3"/>
          <p:cNvSpPr>
            <a:spLocks noGrp="1" noChangeArrowheads="1"/>
          </p:cNvSpPr>
          <p:nvPr>
            <p:ph type="body" idx="1"/>
          </p:nvPr>
        </p:nvSpPr>
        <p:spPr>
          <a:xfrm>
            <a:off x="914400" y="4414838"/>
            <a:ext cx="5334000" cy="4184650"/>
          </a:xfrm>
          <a:ln/>
        </p:spPr>
        <p:txBody>
          <a:bodyPr/>
          <a:lstStyle/>
          <a:p>
            <a:r>
              <a:rPr lang="en-US">
                <a:latin typeface="Arial" pitchFamily="34" charset="0"/>
              </a:rPr>
              <a:t>When an electrical shock enters the body it may produce different types of injuries.  Electrocution results in internal and external injury to body parts or the entire body – often resulting in death.  After receiving a “jolt” of electricity all or part of the body may be temporarily paralyzed and this may cause loss of grip or stability.  A person may also involuntarily move as a result of receiving an electrical shock, resulting in a fall.  Internal or external burns may result from contact with electricity.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6216-6548-437E-9E2B-9FFB13F9A27A}" type="slidenum">
              <a:rPr lang="en-US"/>
              <a:pPr/>
              <a:t>3</a:t>
            </a:fld>
            <a:endParaRPr lang="en-US"/>
          </a:p>
        </p:txBody>
      </p:sp>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t>Examples of how small levels of electrical current can cause damage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5AD9E-C551-45B5-8D9E-5D7DD8B4BD14}" type="slidenum">
              <a:rPr lang="en-US"/>
              <a:pPr/>
              <a:t>30</a:t>
            </a:fld>
            <a:endParaRPr lang="en-US"/>
          </a:p>
        </p:txBody>
      </p:sp>
      <p:sp>
        <p:nvSpPr>
          <p:cNvPr id="296962" name="Rectangle 2"/>
          <p:cNvSpPr>
            <a:spLocks noChangeArrowheads="1" noTextEdit="1"/>
          </p:cNvSpPr>
          <p:nvPr>
            <p:ph type="sldImg"/>
          </p:nvPr>
        </p:nvSpPr>
        <p:spPr>
          <a:xfrm>
            <a:off x="1114425" y="703263"/>
            <a:ext cx="4629150" cy="3473450"/>
          </a:xfrm>
          <a:ln w="12700" cap="flat">
            <a:solidFill>
              <a:schemeClr val="tx1"/>
            </a:solidFill>
          </a:ln>
          <a:extLst>
            <a:ext uri="{909E8E84-426E-40DD-AFC4-6F175D3DCCD1}">
              <a14:hiddenFill xmlns:a14="http://schemas.microsoft.com/office/drawing/2010/main">
                <a:noFill/>
              </a14:hiddenFill>
            </a:ext>
          </a:extLst>
        </p:spPr>
      </p:sp>
      <p:sp>
        <p:nvSpPr>
          <p:cNvPr id="296963"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3B86E-4CBF-4121-B591-E74C1BCE11B2}" type="slidenum">
              <a:rPr lang="en-US"/>
              <a:pPr/>
              <a:t>31</a:t>
            </a:fld>
            <a:endParaRPr lang="en-US"/>
          </a:p>
        </p:txBody>
      </p:sp>
      <p:sp>
        <p:nvSpPr>
          <p:cNvPr id="206850" name="Rectangle 2"/>
          <p:cNvSpPr>
            <a:spLocks noChangeArrowheads="1" noTextEdit="1"/>
          </p:cNvSpPr>
          <p:nvPr>
            <p:ph type="sldImg"/>
          </p:nvPr>
        </p:nvSpPr>
        <p:spPr>
          <a:xfrm>
            <a:off x="1114425" y="703263"/>
            <a:ext cx="4629150" cy="3473450"/>
          </a:xfrm>
          <a:ln w="12700" cap="flat">
            <a:solidFill>
              <a:schemeClr val="tx1"/>
            </a:solidFill>
          </a:ln>
          <a:extLst>
            <a:ext uri="{909E8E84-426E-40DD-AFC4-6F175D3DCCD1}">
              <a14:hiddenFill xmlns:a14="http://schemas.microsoft.com/office/drawing/2010/main">
                <a:noFill/>
              </a14:hiddenFill>
            </a:ext>
          </a:extLst>
        </p:spPr>
      </p:sp>
      <p:sp>
        <p:nvSpPr>
          <p:cNvPr id="20685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933E6-B686-4B11-B135-A92D29B15C6A}" type="slidenum">
              <a:rPr lang="en-US"/>
              <a:pPr/>
              <a:t>32</a:t>
            </a:fld>
            <a:endParaRPr lang="en-US"/>
          </a:p>
        </p:txBody>
      </p:sp>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t>NFPA 70 E should be discussed with course participants even if they do not personally conduct energized work.  Site Safety Supervisors need to have and understanding of this process.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33756-DCDC-41BC-B8DF-3AB7238E975A}" type="slidenum">
              <a:rPr lang="en-US"/>
              <a:pPr/>
              <a:t>33</a:t>
            </a:fld>
            <a:endParaRPr lang="en-US"/>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t>Course participants should gain a working knowledge of NFPA 70 E including the arch flash boundaries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A5EC3-7BF7-4AC7-ACD4-D7613A2F0CEC}" type="slidenum">
              <a:rPr lang="en-US"/>
              <a:pPr/>
              <a:t>35</a:t>
            </a:fld>
            <a:endParaRPr lang="en-US"/>
          </a:p>
        </p:txBody>
      </p:sp>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t>This slide shows an example of an Arch Flash boundary.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2158B-C47C-489B-8F1D-F0E13BBCD8F4}" type="slidenum">
              <a:rPr lang="en-US"/>
              <a:pPr/>
              <a:t>36</a:t>
            </a:fld>
            <a:endParaRPr lang="en-US"/>
          </a:p>
        </p:txBody>
      </p:sp>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t>This photo shows what happens when NFPA 70 E rated gear is not used.  This is a standard face shield exposed to an arch flash exposure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9E550-2717-4736-8877-CEBDCD5CE66E}" type="slidenum">
              <a:rPr lang="en-US"/>
              <a:pPr/>
              <a:t>37</a:t>
            </a:fld>
            <a:endParaRPr lang="en-US"/>
          </a:p>
        </p:txBody>
      </p:sp>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t>This slide shows an active arch flash occurring near a worker at that appears to be unprotected.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BAAE3-CA2B-440B-A8D8-3FD45ED74546}" type="slidenum">
              <a:rPr lang="en-US"/>
              <a:pPr/>
              <a:t>38</a:t>
            </a:fld>
            <a:endParaRPr lang="en-US"/>
          </a:p>
        </p:txBody>
      </p:sp>
      <p:sp>
        <p:nvSpPr>
          <p:cNvPr id="308226" name="Rectangle 2"/>
          <p:cNvSpPr>
            <a:spLocks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t>The highest percentage of injured workers occurs during trouble shooting which is constistent with the fact that equipment is usually energized during trouble shooting so the problem can be identified.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AA7C1-AC58-4693-800B-86DDE8CC411B}" type="slidenum">
              <a:rPr lang="en-US"/>
              <a:pPr/>
              <a:t>40</a:t>
            </a:fld>
            <a:endParaRPr lang="en-US"/>
          </a:p>
        </p:txBody>
      </p:sp>
      <p:sp>
        <p:nvSpPr>
          <p:cNvPr id="259074" name="Rectangle 1026"/>
          <p:cNvSpPr>
            <a:spLocks noChangeArrowheads="1" noTextEdit="1"/>
          </p:cNvSpPr>
          <p:nvPr>
            <p:ph type="sldImg"/>
          </p:nvPr>
        </p:nvSpPr>
        <p:spPr>
          <a:xfrm>
            <a:off x="349250" y="312738"/>
            <a:ext cx="4711700" cy="3533775"/>
          </a:xfrm>
          <a:ln/>
        </p:spPr>
      </p:sp>
      <p:sp>
        <p:nvSpPr>
          <p:cNvPr id="259075" name="Rectangle 1027"/>
          <p:cNvSpPr>
            <a:spLocks noGrp="1" noChangeArrowheads="1"/>
          </p:cNvSpPr>
          <p:nvPr>
            <p:ph type="body" idx="1"/>
          </p:nvPr>
        </p:nvSpPr>
        <p:spPr>
          <a:xfrm>
            <a:off x="522288" y="4343400"/>
            <a:ext cx="5888037" cy="4572000"/>
          </a:xfrm>
        </p:spPr>
        <p:txBody>
          <a:bodyPr lIns="90811" tIns="45405" rIns="90811" bIns="45405"/>
          <a:lstStyle/>
          <a:p>
            <a:r>
              <a:rPr lang="en-US" sz="1400"/>
              <a:t>When an arcing fault occurs, t</a:t>
            </a:r>
            <a:r>
              <a:rPr lang="en-US" sz="1400">
                <a:cs typeface="Times New Roman" pitchFamily="18" charset="0"/>
              </a:rPr>
              <a:t>he result can be extremely high temperatures, a tremendous pressure blast and shrapnel (equipment parts) hurling at high velocity (in excess of 700 miles per hour).  An accidental slip of a tool or a lose part tumbling across live parts can initiate an arcing fault in the equipment.   If a person is in the proximity of an arcing fault, the flash can cause serious injury or death.  The point of the 110.16 warning label is to remind qualified workers of the arc flash hazard when working on electrical equipment.   </a:t>
            </a:r>
          </a:p>
          <a:p>
            <a:endParaRPr lang="en-US" sz="1400"/>
          </a:p>
          <a:p>
            <a:r>
              <a:rPr lang="en-US" sz="1400"/>
              <a:t>This slide models some of the effects of an arcing fault.  At the tips of the arc the temperature can reach 35,000 degrees Fahrenheit.  This intense thermal event can create these phenomenon: </a:t>
            </a:r>
          </a:p>
          <a:p>
            <a:r>
              <a:rPr lang="en-US" sz="1400"/>
              <a:t>	Pressure waves (Result of super heating of air &amp; resulting metal vapors)</a:t>
            </a:r>
          </a:p>
          <a:p>
            <a:r>
              <a:rPr lang="en-US" sz="1400"/>
              <a:t>	High decibel sound waves</a:t>
            </a:r>
          </a:p>
          <a:p>
            <a:r>
              <a:rPr lang="en-US" sz="1400"/>
              <a:t>	Molten Metal  </a:t>
            </a:r>
          </a:p>
          <a:p>
            <a:r>
              <a:rPr lang="en-US" sz="1400"/>
              <a:t>	Copper vapor </a:t>
            </a:r>
          </a:p>
          <a:p>
            <a:r>
              <a:rPr lang="en-US" sz="1400"/>
              <a:t>	Intense Light</a:t>
            </a:r>
          </a:p>
          <a:p>
            <a:r>
              <a:rPr lang="en-US" sz="1400"/>
              <a:t>	Shrapnel</a:t>
            </a:r>
          </a:p>
          <a:p>
            <a:r>
              <a:rPr lang="en-US" sz="1400"/>
              <a:t>	</a:t>
            </a:r>
          </a:p>
          <a:p>
            <a:r>
              <a:rPr lang="en-US" sz="1400"/>
              <a:t>A phase to ground or phase to phase arcing fault can quickly escalate into a three phase arcing fault due to the expansive cloud of conductive copper vapor which can engulf all phase conductors . </a:t>
            </a:r>
          </a:p>
          <a:p>
            <a:r>
              <a:rPr lang="en-US" sz="1400"/>
              <a:t> </a:t>
            </a:r>
          </a:p>
          <a:p>
            <a:r>
              <a:rPr lang="en-US" sz="1400"/>
              <a:t>The chain of events during an arcing fault can be extremely rapid.  The incident can be so rapid that the human system (eyes, optic nerves, brain, etc.) is incapable of observing and recalling the event in detail.  The event occurs too fast.  </a:t>
            </a:r>
          </a:p>
          <a:p>
            <a:endParaRPr lang="en-US" sz="1400"/>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7DE91-C64E-4980-AB4E-A6B1DC800D36}" type="slidenum">
              <a:rPr lang="en-US"/>
              <a:pPr/>
              <a:t>46</a:t>
            </a:fld>
            <a:endParaRPr lang="en-US"/>
          </a:p>
        </p:txBody>
      </p:sp>
      <p:sp>
        <p:nvSpPr>
          <p:cNvPr id="309250" name="Rectangle 2"/>
          <p:cNvSpPr>
            <a:spLocks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Arc Flash calculation must be conducted by a Qualified person.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89D8E-C1D8-45A1-AEF9-5744B9F18B6F}" type="slidenum">
              <a:rPr lang="en-US"/>
              <a:pPr/>
              <a:t>4</a:t>
            </a:fld>
            <a:endParaRPr lang="en-US"/>
          </a:p>
        </p:txBody>
      </p:sp>
      <p:sp>
        <p:nvSpPr>
          <p:cNvPr id="191490"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191491" name="Rectangle 3"/>
          <p:cNvSpPr>
            <a:spLocks noChangeArrowheads="1"/>
          </p:cNvSpPr>
          <p:nvPr>
            <p:ph type="body" idx="1"/>
          </p:nvPr>
        </p:nvSpPr>
        <p:spPr bwMode="auto">
          <a:xfrm>
            <a:off x="914400" y="4414838"/>
            <a:ext cx="53340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When an electrical shock enters the body it may produce different types of injuries.  Electrocution results in internal and external injury to body parts or the entire body – often resulting in death.  After receiving a “jolt” of electricity all or part of the body may be temporarily paralyzed and this may cause loss of grip or stability.  A person may also involuntarily move as a result of receiving an electrical shock, resulting in a fall.  Internal or external burns may result from contact with electricity.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8A150-CE61-4FB3-BFCA-103B8E4FDF44}" type="slidenum">
              <a:rPr lang="en-US"/>
              <a:pPr/>
              <a:t>47</a:t>
            </a:fld>
            <a:endParaRPr lang="en-US"/>
          </a:p>
        </p:txBody>
      </p:sp>
      <p:sp>
        <p:nvSpPr>
          <p:cNvPr id="310274" name="Rectangle 2"/>
          <p:cNvSpPr>
            <a:spLocks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Approach boundaries for untrained or unqualified persons should be discussed during the course.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63B9A-8D12-4DBD-80CA-0EEBDB7F1DF6}" type="slidenum">
              <a:rPr lang="en-US"/>
              <a:pPr/>
              <a:t>48</a:t>
            </a:fld>
            <a:endParaRPr lang="en-US"/>
          </a:p>
        </p:txBody>
      </p:sp>
      <p:sp>
        <p:nvSpPr>
          <p:cNvPr id="311298" name="Rectangle 2"/>
          <p:cNvSpPr>
            <a:spLocks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t>This is a sample Arc flash rating calculator.  Individual equipment manufacturers my very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C751E-7F7E-4D95-BB5D-82EF9519E059}" type="slidenum">
              <a:rPr lang="en-US"/>
              <a:pPr/>
              <a:t>49</a:t>
            </a:fld>
            <a:endParaRPr lang="en-US"/>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sz="2400">
                <a:solidFill>
                  <a:schemeClr val="bg1"/>
                </a:solidFill>
                <a:latin typeface="Arial Narrow" pitchFamily="34" charset="0"/>
              </a:rPr>
              <a:t>Established Safety Procedures can limit the resulting exposure to an electrical hazard.  Companies shall insure Qualified, Authorized and protected personnel perform the work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075F1-AB43-46CF-B977-5670A0D62ABC}" type="slidenum">
              <a:rPr lang="en-US"/>
              <a:pPr/>
              <a:t>50</a:t>
            </a:fld>
            <a:endParaRPr 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t>OSHA Standard definition of a Qualified person.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63D6C-C5C7-4FB2-B0C7-508B7C68EC9D}" type="slidenum">
              <a:rPr lang="en-US"/>
              <a:pPr/>
              <a:t>52</a:t>
            </a:fld>
            <a:endParaRPr 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t>Course participants need a clear understanding that the desired method for working on powered equipment is in a ZERO ENERGY State.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D6DEC-4CA1-4416-92F6-87EFD208BA83}" type="slidenum">
              <a:rPr lang="en-US"/>
              <a:pPr/>
              <a:t>53</a:t>
            </a:fld>
            <a:endParaRPr lang="en-US"/>
          </a:p>
        </p:txBody>
      </p:sp>
      <p:sp>
        <p:nvSpPr>
          <p:cNvPr id="315394" name="Rectangle 2"/>
          <p:cNvSpPr>
            <a:spLocks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a:t>Zero Energy most be identified by testing with equipment known to be in good working condition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CAFFA-B86F-4D46-9BBF-B7967CBB2A37}" type="slidenum">
              <a:rPr lang="en-US"/>
              <a:pPr/>
              <a:t>55</a:t>
            </a:fld>
            <a:endParaRPr lang="en-US"/>
          </a:p>
        </p:txBody>
      </p:sp>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Many electrical exposures occur on low voltage equipment ( &gt;600 volts).  Course participants need to understand potential hazards near LV equipment.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C954A-5830-4727-964B-261C2614021C}" type="slidenum">
              <a:rPr lang="en-US"/>
              <a:pPr/>
              <a:t>56</a:t>
            </a:fld>
            <a:endParaRPr 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t>Workers need to understand how to use the appropriate level of protective equipment.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E0E35-9841-4DF5-B392-D1E7F64C3224}" type="slidenum">
              <a:rPr lang="en-US"/>
              <a:pPr/>
              <a:t>57</a:t>
            </a:fld>
            <a:endParaRPr lang="en-US"/>
          </a:p>
        </p:txBody>
      </p:sp>
      <p:sp>
        <p:nvSpPr>
          <p:cNvPr id="318466" name="Rectangle 2"/>
          <p:cNvSpPr>
            <a:spLocks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t>Employees need to learn the process of working when assigned new equipment prior to use.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A3BBB-5F83-4C89-A4B6-7C431E379EBE}" type="slidenum">
              <a:rPr lang="en-US"/>
              <a:pPr/>
              <a:t>58</a:t>
            </a:fld>
            <a:endParaRPr lang="en-US"/>
          </a:p>
        </p:txBody>
      </p:sp>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t>FR clothing must be used in accordance with manufacturers specifications.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7FEAA-2E61-4756-B52D-588E490234F5}" type="slidenum">
              <a:rPr lang="en-US"/>
              <a:pPr/>
              <a:t>5</a:t>
            </a:fld>
            <a:endParaRPr lang="en-US"/>
          </a:p>
        </p:txBody>
      </p:sp>
      <p:sp>
        <p:nvSpPr>
          <p:cNvPr id="55298" name="Rectangle 2"/>
          <p:cNvSpPr>
            <a:spLocks noChangeArrowheads="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55299" name="Rectangle 3"/>
          <p:cNvSpPr>
            <a:spLocks noChangeArrowheads="1"/>
          </p:cNvSpPr>
          <p:nvPr>
            <p:ph type="body" idx="1"/>
          </p:nvPr>
        </p:nvSpPr>
        <p:spPr bwMode="auto">
          <a:xfrm>
            <a:off x="914400" y="4414838"/>
            <a:ext cx="51816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Other factors that may affect the severity of the shock are:</a:t>
            </a:r>
          </a:p>
          <a:p>
            <a:r>
              <a:rPr lang="en-US">
                <a:latin typeface="Arial" pitchFamily="34" charset="0"/>
              </a:rPr>
              <a:t>       - The voltage of the current. </a:t>
            </a:r>
          </a:p>
          <a:p>
            <a:r>
              <a:rPr lang="en-US">
                <a:latin typeface="Arial" pitchFamily="34" charset="0"/>
              </a:rPr>
              <a:t>       - The presence of moisture </a:t>
            </a:r>
          </a:p>
          <a:p>
            <a:r>
              <a:rPr lang="en-US">
                <a:latin typeface="Arial" pitchFamily="34" charset="0"/>
              </a:rPr>
              <a:t>       - The general health of the person prior to the shock. </a:t>
            </a:r>
          </a:p>
          <a:p>
            <a:endParaRPr lang="en-US">
              <a:latin typeface="Arial" pitchFamily="34" charset="0"/>
            </a:endParaRPr>
          </a:p>
          <a:p>
            <a:r>
              <a:rPr lang="en-US">
                <a:latin typeface="Arial" pitchFamily="34" charset="0"/>
              </a:rPr>
              <a:t>Low voltages can be extremely dangerous because, all other factors being equal, the degree of injury increases the longer the body is in contact with the circuit.</a:t>
            </a:r>
          </a:p>
          <a:p>
            <a:endParaRPr lang="en-US">
              <a:latin typeface="Arial" pitchFamily="34" charset="0"/>
            </a:endParaRPr>
          </a:p>
          <a:p>
            <a:r>
              <a:rPr lang="en-US">
                <a:latin typeface="Arial" pitchFamily="34" charset="0"/>
              </a:rPr>
              <a:t>The resistance of the body varies based on:</a:t>
            </a:r>
          </a:p>
          <a:p>
            <a:pPr>
              <a:buFontTx/>
              <a:buChar char="•"/>
            </a:pPr>
            <a:r>
              <a:rPr lang="en-US">
                <a:latin typeface="Arial" pitchFamily="34" charset="0"/>
              </a:rPr>
              <a:t> The amount of moisture on the skin (less moisture = more resistance)</a:t>
            </a:r>
          </a:p>
          <a:p>
            <a:pPr>
              <a:buFontTx/>
              <a:buChar char="•"/>
            </a:pPr>
            <a:r>
              <a:rPr lang="en-US">
                <a:latin typeface="Arial" pitchFamily="34" charset="0"/>
              </a:rPr>
              <a:t> The size of the area of contact (smaller area = more resistance)</a:t>
            </a:r>
          </a:p>
          <a:p>
            <a:pPr>
              <a:buFontTx/>
              <a:buChar char="•"/>
            </a:pPr>
            <a:r>
              <a:rPr lang="en-US">
                <a:latin typeface="Arial" pitchFamily="34" charset="0"/>
              </a:rPr>
              <a:t> The pressure applied to the contact point (less pressure = more resistance)</a:t>
            </a:r>
          </a:p>
          <a:p>
            <a:pPr>
              <a:buFontTx/>
              <a:buChar char="•"/>
            </a:pPr>
            <a:r>
              <a:rPr lang="en-US">
                <a:latin typeface="Arial" pitchFamily="34" charset="0"/>
              </a:rPr>
              <a:t> Muscular structure (less muscle = less resistance)</a:t>
            </a:r>
          </a:p>
          <a:p>
            <a:pPr lvl="1">
              <a:buFontTx/>
              <a:buChar char="•"/>
            </a:pPr>
            <a:endParaRPr lang="en-US">
              <a:latin typeface="Arial" pitchFamily="34" charset="0"/>
            </a:endParaRPr>
          </a:p>
          <a:p>
            <a:endParaRPr lang="en-US">
              <a:latin typeface="Arial" pitchFamily="34" charset="0"/>
            </a:endParaRPr>
          </a:p>
          <a:p>
            <a:endParaRPr lang="en-US">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F9ABB-6D2E-45FE-AF2F-42CD974DD5F0}" type="slidenum">
              <a:rPr lang="en-US"/>
              <a:pPr/>
              <a:t>59</a:t>
            </a:fld>
            <a:endParaRPr 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Glove failure can be catastrophic and devastating.  Proper inspection and testing is critical to worker safety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EE38B-E3C8-4B01-A43C-32C844E6E970}" type="slidenum">
              <a:rPr lang="en-US"/>
              <a:pPr/>
              <a:t>6</a:t>
            </a:fld>
            <a:endParaRPr lang="en-US"/>
          </a:p>
        </p:txBody>
      </p:sp>
      <p:sp>
        <p:nvSpPr>
          <p:cNvPr id="63490"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63491" name="Rectangle 3"/>
          <p:cNvSpPr>
            <a:spLocks noChangeArrowheads="1"/>
          </p:cNvSpPr>
          <p:nvPr>
            <p:ph type="body" idx="1"/>
          </p:nvPr>
        </p:nvSpPr>
        <p:spPr bwMode="auto">
          <a:xfrm>
            <a:off x="914400" y="4414838"/>
            <a:ext cx="52578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rPr>
              <a:t>Shock-related injuries include burns, internal injuries, and injuries due to</a:t>
            </a:r>
          </a:p>
          <a:p>
            <a:r>
              <a:rPr lang="en-US">
                <a:latin typeface="Arial" pitchFamily="34" charset="0"/>
              </a:rPr>
              <a:t>involuntary muscle contractions.</a:t>
            </a:r>
          </a:p>
          <a:p>
            <a:endParaRPr lang="en-US">
              <a:latin typeface="Arial" pitchFamily="34" charset="0"/>
            </a:endParaRPr>
          </a:p>
          <a:p>
            <a:r>
              <a:rPr lang="en-US">
                <a:solidFill>
                  <a:srgbClr val="000000"/>
                </a:solidFill>
                <a:latin typeface="Arial" pitchFamily="34" charset="0"/>
              </a:rPr>
              <a:t>The most common shock-related injury is a burn.  Burns suffered in electrical incidents may be one or more of the following three types.</a:t>
            </a:r>
          </a:p>
          <a:p>
            <a:endParaRPr lang="en-US">
              <a:solidFill>
                <a:srgbClr val="000000"/>
              </a:solidFill>
              <a:latin typeface="Arial" pitchFamily="34" charset="0"/>
            </a:endParaRPr>
          </a:p>
          <a:p>
            <a:r>
              <a:rPr lang="en-US">
                <a:solidFill>
                  <a:srgbClr val="000000"/>
                </a:solidFill>
                <a:latin typeface="Arial" pitchFamily="34" charset="0"/>
              </a:rPr>
              <a:t>Electrical burns cause tissue damage, and are the result of heat generated by the flow of electrical current through the body.   These are one of the most serious injuries you can receive and require immediate attention.</a:t>
            </a:r>
          </a:p>
          <a:p>
            <a:endParaRPr lang="en-US">
              <a:solidFill>
                <a:srgbClr val="000000"/>
              </a:solidFill>
              <a:latin typeface="Arial" pitchFamily="34" charset="0"/>
            </a:endParaRPr>
          </a:p>
          <a:p>
            <a:r>
              <a:rPr lang="en-US">
                <a:solidFill>
                  <a:srgbClr val="000000"/>
                </a:solidFill>
                <a:latin typeface="Arial" pitchFamily="34" charset="0"/>
              </a:rPr>
              <a:t>Arc or Flash burns are caused by high temperatures near the body produced by an electrical arc or explosion.  Attend to them immediately.</a:t>
            </a:r>
          </a:p>
          <a:p>
            <a:endParaRPr lang="en-US">
              <a:solidFill>
                <a:srgbClr val="000000"/>
              </a:solidFill>
              <a:latin typeface="Arial" pitchFamily="34" charset="0"/>
            </a:endParaRPr>
          </a:p>
          <a:p>
            <a:r>
              <a:rPr lang="en-US">
                <a:solidFill>
                  <a:srgbClr val="000000"/>
                </a:solidFill>
                <a:latin typeface="Arial" pitchFamily="34" charset="0"/>
              </a:rPr>
              <a:t>Thermal contact burns occur when skin comes in contact with overheated electric equipment, or when clothing is ignited by an electrical incident.  </a:t>
            </a:r>
          </a:p>
          <a:p>
            <a:endParaRPr lang="en-US">
              <a:latin typeface="Arial" pitchFamily="34" charset="0"/>
            </a:endParaRPr>
          </a:p>
          <a:p>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7E38-9C0A-4809-9780-81766CC4A026}" type="slidenum">
              <a:rPr lang="en-US"/>
              <a:pPr/>
              <a:t>7</a:t>
            </a:fld>
            <a:endParaRPr lang="en-US"/>
          </a:p>
        </p:txBody>
      </p:sp>
      <p:sp>
        <p:nvSpPr>
          <p:cNvPr id="65538" name="Rectangle 2"/>
          <p:cNvSpPr>
            <a:spLocks noChangeArrowheads="1" noTextEdit="1"/>
          </p:cNvSpPr>
          <p:nvPr>
            <p:ph type="sldImg"/>
          </p:nvPr>
        </p:nvSpPr>
        <p:spPr bwMode="auto">
          <a:xfrm>
            <a:off x="1163638" y="741363"/>
            <a:ext cx="4533900" cy="3400425"/>
          </a:xfrm>
          <a:prstGeom prst="rect">
            <a:avLst/>
          </a:prstGeom>
          <a:solidFill>
            <a:srgbClr val="FFFFFF"/>
          </a:solidFill>
          <a:ln>
            <a:solidFill>
              <a:srgbClr val="000000"/>
            </a:solidFill>
            <a:miter lim="800000"/>
            <a:headEnd/>
            <a:tailEnd/>
          </a:ln>
        </p:spPr>
      </p:sp>
      <p:sp>
        <p:nvSpPr>
          <p:cNvPr id="65539" name="Rectangle 3"/>
          <p:cNvSpPr>
            <a:spLocks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During electrical incidents affect personnel will do whatever it takes to get away from the exposure.  Falls cause a great deal of secondary injuries during electrical incidents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7D16-1835-436A-8C92-54546A13DC66}" type="slidenum">
              <a:rPr lang="en-US"/>
              <a:pPr/>
              <a:t>8</a:t>
            </a:fld>
            <a:endParaRPr lang="en-US"/>
          </a:p>
        </p:txBody>
      </p:sp>
      <p:sp>
        <p:nvSpPr>
          <p:cNvPr id="210946" name="Rectangle 2"/>
          <p:cNvSpPr>
            <a:spLocks noChangeArrowheads="1" noTextEdit="1"/>
          </p:cNvSpPr>
          <p:nvPr>
            <p:ph type="sldImg"/>
          </p:nvPr>
        </p:nvSpPr>
        <p:spPr>
          <a:xfrm>
            <a:off x="1114425" y="703263"/>
            <a:ext cx="4629150" cy="3473450"/>
          </a:xfrm>
          <a:ln w="12700" cap="flat">
            <a:solidFill>
              <a:schemeClr val="tx1"/>
            </a:solidFill>
          </a:ln>
          <a:extLst>
            <a:ext uri="{909E8E84-426E-40DD-AFC4-6F175D3DCCD1}">
              <a14:hiddenFill xmlns:a14="http://schemas.microsoft.com/office/drawing/2010/main">
                <a:noFill/>
              </a14:hiddenFill>
            </a:ext>
          </a:extLst>
        </p:spPr>
      </p:sp>
      <p:sp>
        <p:nvSpPr>
          <p:cNvPr id="210947"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BDEB9-9885-4ADB-8440-DFFD739086E8}" type="slidenum">
              <a:rPr lang="en-US"/>
              <a:pPr/>
              <a:t>9</a:t>
            </a:fld>
            <a:endParaRPr lang="en-US"/>
          </a:p>
        </p:txBody>
      </p:sp>
      <p:sp>
        <p:nvSpPr>
          <p:cNvPr id="138242" name="Rectangle 1026"/>
          <p:cNvSpPr>
            <a:spLocks noChangeArrowheads="1" noTextEdit="1"/>
          </p:cNvSpPr>
          <p:nvPr>
            <p:ph type="sldImg"/>
          </p:nvPr>
        </p:nvSpPr>
        <p:spPr>
          <a:ln/>
        </p:spPr>
      </p:sp>
      <p:sp>
        <p:nvSpPr>
          <p:cNvPr id="138243" name="Rectangle 1027"/>
          <p:cNvSpPr>
            <a:spLocks noGrp="1" noChangeArrowheads="1"/>
          </p:cNvSpPr>
          <p:nvPr>
            <p:ph type="body" idx="1"/>
          </p:nvPr>
        </p:nvSpPr>
        <p:spPr/>
        <p:txBody>
          <a:bodyPr/>
          <a:lstStyle/>
          <a:p>
            <a:r>
              <a:rPr lang="en-US">
                <a:solidFill>
                  <a:srgbClr val="000000"/>
                </a:solidFill>
                <a:latin typeface="Arial" pitchFamily="34"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endParaRPr lang="en-US" b="1">
              <a:solidFill>
                <a:srgbClr val="1AE4E4"/>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OSHA Office of Training &amp; Education</a:t>
            </a:r>
          </a:p>
        </p:txBody>
      </p:sp>
      <p:sp>
        <p:nvSpPr>
          <p:cNvPr id="6" name="Slide Number Placeholder 5"/>
          <p:cNvSpPr>
            <a:spLocks noGrp="1"/>
          </p:cNvSpPr>
          <p:nvPr>
            <p:ph type="sldNum" sz="quarter" idx="12"/>
          </p:nvPr>
        </p:nvSpPr>
        <p:spPr/>
        <p:txBody>
          <a:bodyPr/>
          <a:lstStyle>
            <a:lvl1pPr>
              <a:defRPr/>
            </a:lvl1pPr>
          </a:lstStyle>
          <a:p>
            <a:fld id="{B85BDAD2-BD0C-49D6-AE86-37A9736BDE1B}" type="slidenum">
              <a:rPr lang="en-US"/>
              <a:pPr/>
              <a:t>‹#›</a:t>
            </a:fld>
            <a:endParaRPr lang="en-US"/>
          </a:p>
        </p:txBody>
      </p:sp>
    </p:spTree>
    <p:extLst>
      <p:ext uri="{BB962C8B-B14F-4D97-AF65-F5344CB8AC3E}">
        <p14:creationId xmlns:p14="http://schemas.microsoft.com/office/powerpoint/2010/main" val="343112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OSHA Office of Training &amp; Education</a:t>
            </a:r>
          </a:p>
        </p:txBody>
      </p:sp>
      <p:sp>
        <p:nvSpPr>
          <p:cNvPr id="6" name="Slide Number Placeholder 5"/>
          <p:cNvSpPr>
            <a:spLocks noGrp="1"/>
          </p:cNvSpPr>
          <p:nvPr>
            <p:ph type="sldNum" sz="quarter" idx="12"/>
          </p:nvPr>
        </p:nvSpPr>
        <p:spPr/>
        <p:txBody>
          <a:bodyPr/>
          <a:lstStyle>
            <a:lvl1pPr>
              <a:defRPr/>
            </a:lvl1pPr>
          </a:lstStyle>
          <a:p>
            <a:fld id="{5AEEE2ED-5FAA-4075-B461-A7C4AC8B247F}" type="slidenum">
              <a:rPr lang="en-US"/>
              <a:pPr/>
              <a:t>‹#›</a:t>
            </a:fld>
            <a:endParaRPr lang="en-US"/>
          </a:p>
        </p:txBody>
      </p:sp>
    </p:spTree>
    <p:extLst>
      <p:ext uri="{BB962C8B-B14F-4D97-AF65-F5344CB8AC3E}">
        <p14:creationId xmlns:p14="http://schemas.microsoft.com/office/powerpoint/2010/main" val="164972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OSHA Office of Training &amp; Education</a:t>
            </a:r>
          </a:p>
        </p:txBody>
      </p:sp>
      <p:sp>
        <p:nvSpPr>
          <p:cNvPr id="6" name="Slide Number Placeholder 5"/>
          <p:cNvSpPr>
            <a:spLocks noGrp="1"/>
          </p:cNvSpPr>
          <p:nvPr>
            <p:ph type="sldNum" sz="quarter" idx="12"/>
          </p:nvPr>
        </p:nvSpPr>
        <p:spPr/>
        <p:txBody>
          <a:bodyPr/>
          <a:lstStyle>
            <a:lvl1pPr>
              <a:defRPr/>
            </a:lvl1pPr>
          </a:lstStyle>
          <a:p>
            <a:fld id="{B89B2B93-F358-4765-80FB-E2DEFA3A036D}" type="slidenum">
              <a:rPr lang="en-US"/>
              <a:pPr/>
              <a:t>‹#›</a:t>
            </a:fld>
            <a:endParaRPr lang="en-US"/>
          </a:p>
        </p:txBody>
      </p:sp>
    </p:spTree>
    <p:extLst>
      <p:ext uri="{BB962C8B-B14F-4D97-AF65-F5344CB8AC3E}">
        <p14:creationId xmlns:p14="http://schemas.microsoft.com/office/powerpoint/2010/main" val="352606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590800" y="6248400"/>
            <a:ext cx="3962400" cy="457200"/>
          </a:xfrm>
        </p:spPr>
        <p:txBody>
          <a:bodyPr/>
          <a:lstStyle>
            <a:lvl1pPr>
              <a:defRPr/>
            </a:lvl1pPr>
          </a:lstStyle>
          <a:p>
            <a:r>
              <a:rPr lang="en-US"/>
              <a:t>OSHA Office of Training &amp; Education</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408272-88E4-4031-826E-E047BB15C46D}" type="slidenum">
              <a:rPr lang="en-US"/>
              <a:pPr/>
              <a:t>‹#›</a:t>
            </a:fld>
            <a:endParaRPr lang="en-US"/>
          </a:p>
        </p:txBody>
      </p:sp>
    </p:spTree>
    <p:extLst>
      <p:ext uri="{BB962C8B-B14F-4D97-AF65-F5344CB8AC3E}">
        <p14:creationId xmlns:p14="http://schemas.microsoft.com/office/powerpoint/2010/main" val="196748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590800" y="6248400"/>
            <a:ext cx="3962400" cy="457200"/>
          </a:xfrm>
        </p:spPr>
        <p:txBody>
          <a:bodyPr/>
          <a:lstStyle>
            <a:lvl1pPr>
              <a:defRPr/>
            </a:lvl1pPr>
          </a:lstStyle>
          <a:p>
            <a:r>
              <a:rPr lang="en-US"/>
              <a:t>OSHA Office of Training &amp; Education</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77260A-AC99-4810-999D-ED3BE21201C3}" type="slidenum">
              <a:rPr lang="en-US"/>
              <a:pPr/>
              <a:t>‹#›</a:t>
            </a:fld>
            <a:endParaRPr lang="en-US"/>
          </a:p>
        </p:txBody>
      </p:sp>
    </p:spTree>
    <p:extLst>
      <p:ext uri="{BB962C8B-B14F-4D97-AF65-F5344CB8AC3E}">
        <p14:creationId xmlns:p14="http://schemas.microsoft.com/office/powerpoint/2010/main" val="264925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OSHA Office of Training &amp; Education</a:t>
            </a:r>
          </a:p>
        </p:txBody>
      </p:sp>
      <p:sp>
        <p:nvSpPr>
          <p:cNvPr id="6" name="Slide Number Placeholder 5"/>
          <p:cNvSpPr>
            <a:spLocks noGrp="1"/>
          </p:cNvSpPr>
          <p:nvPr>
            <p:ph type="sldNum" sz="quarter" idx="12"/>
          </p:nvPr>
        </p:nvSpPr>
        <p:spPr/>
        <p:txBody>
          <a:bodyPr/>
          <a:lstStyle>
            <a:lvl1pPr>
              <a:defRPr/>
            </a:lvl1pPr>
          </a:lstStyle>
          <a:p>
            <a:fld id="{13A7BE4C-E78A-46C0-AC31-95827F73E754}" type="slidenum">
              <a:rPr lang="en-US"/>
              <a:pPr/>
              <a:t>‹#›</a:t>
            </a:fld>
            <a:endParaRPr lang="en-US"/>
          </a:p>
        </p:txBody>
      </p:sp>
    </p:spTree>
    <p:extLst>
      <p:ext uri="{BB962C8B-B14F-4D97-AF65-F5344CB8AC3E}">
        <p14:creationId xmlns:p14="http://schemas.microsoft.com/office/powerpoint/2010/main" val="214678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OSHA Office of Training &amp; Education</a:t>
            </a:r>
          </a:p>
        </p:txBody>
      </p:sp>
      <p:sp>
        <p:nvSpPr>
          <p:cNvPr id="6" name="Slide Number Placeholder 5"/>
          <p:cNvSpPr>
            <a:spLocks noGrp="1"/>
          </p:cNvSpPr>
          <p:nvPr>
            <p:ph type="sldNum" sz="quarter" idx="12"/>
          </p:nvPr>
        </p:nvSpPr>
        <p:spPr/>
        <p:txBody>
          <a:bodyPr/>
          <a:lstStyle>
            <a:lvl1pPr>
              <a:defRPr/>
            </a:lvl1pPr>
          </a:lstStyle>
          <a:p>
            <a:fld id="{4C95F62B-429C-4069-AE9F-4C73D0C6A4DE}" type="slidenum">
              <a:rPr lang="en-US"/>
              <a:pPr/>
              <a:t>‹#›</a:t>
            </a:fld>
            <a:endParaRPr lang="en-US"/>
          </a:p>
        </p:txBody>
      </p:sp>
    </p:spTree>
    <p:extLst>
      <p:ext uri="{BB962C8B-B14F-4D97-AF65-F5344CB8AC3E}">
        <p14:creationId xmlns:p14="http://schemas.microsoft.com/office/powerpoint/2010/main" val="299276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OSHA Office of Training &amp; Education</a:t>
            </a:r>
          </a:p>
        </p:txBody>
      </p:sp>
      <p:sp>
        <p:nvSpPr>
          <p:cNvPr id="7" name="Slide Number Placeholder 6"/>
          <p:cNvSpPr>
            <a:spLocks noGrp="1"/>
          </p:cNvSpPr>
          <p:nvPr>
            <p:ph type="sldNum" sz="quarter" idx="12"/>
          </p:nvPr>
        </p:nvSpPr>
        <p:spPr/>
        <p:txBody>
          <a:bodyPr/>
          <a:lstStyle>
            <a:lvl1pPr>
              <a:defRPr/>
            </a:lvl1pPr>
          </a:lstStyle>
          <a:p>
            <a:fld id="{8F0970C8-8E6C-4834-B29B-56C115B8CF30}" type="slidenum">
              <a:rPr lang="en-US"/>
              <a:pPr/>
              <a:t>‹#›</a:t>
            </a:fld>
            <a:endParaRPr lang="en-US"/>
          </a:p>
        </p:txBody>
      </p:sp>
    </p:spTree>
    <p:extLst>
      <p:ext uri="{BB962C8B-B14F-4D97-AF65-F5344CB8AC3E}">
        <p14:creationId xmlns:p14="http://schemas.microsoft.com/office/powerpoint/2010/main" val="12303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OSHA Office of Training &amp; Education</a:t>
            </a:r>
          </a:p>
        </p:txBody>
      </p:sp>
      <p:sp>
        <p:nvSpPr>
          <p:cNvPr id="9" name="Slide Number Placeholder 8"/>
          <p:cNvSpPr>
            <a:spLocks noGrp="1"/>
          </p:cNvSpPr>
          <p:nvPr>
            <p:ph type="sldNum" sz="quarter" idx="12"/>
          </p:nvPr>
        </p:nvSpPr>
        <p:spPr/>
        <p:txBody>
          <a:bodyPr/>
          <a:lstStyle>
            <a:lvl1pPr>
              <a:defRPr/>
            </a:lvl1pPr>
          </a:lstStyle>
          <a:p>
            <a:fld id="{FC24481B-18DC-4FC5-85CD-B76258246934}" type="slidenum">
              <a:rPr lang="en-US"/>
              <a:pPr/>
              <a:t>‹#›</a:t>
            </a:fld>
            <a:endParaRPr lang="en-US"/>
          </a:p>
        </p:txBody>
      </p:sp>
    </p:spTree>
    <p:extLst>
      <p:ext uri="{BB962C8B-B14F-4D97-AF65-F5344CB8AC3E}">
        <p14:creationId xmlns:p14="http://schemas.microsoft.com/office/powerpoint/2010/main" val="223590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OSHA Office of Training &amp; Education</a:t>
            </a:r>
          </a:p>
        </p:txBody>
      </p:sp>
      <p:sp>
        <p:nvSpPr>
          <p:cNvPr id="5" name="Slide Number Placeholder 4"/>
          <p:cNvSpPr>
            <a:spLocks noGrp="1"/>
          </p:cNvSpPr>
          <p:nvPr>
            <p:ph type="sldNum" sz="quarter" idx="12"/>
          </p:nvPr>
        </p:nvSpPr>
        <p:spPr/>
        <p:txBody>
          <a:bodyPr/>
          <a:lstStyle>
            <a:lvl1pPr>
              <a:defRPr/>
            </a:lvl1pPr>
          </a:lstStyle>
          <a:p>
            <a:fld id="{C55AE87A-624A-497F-826A-6BB6B0098443}" type="slidenum">
              <a:rPr lang="en-US"/>
              <a:pPr/>
              <a:t>‹#›</a:t>
            </a:fld>
            <a:endParaRPr lang="en-US"/>
          </a:p>
        </p:txBody>
      </p:sp>
    </p:spTree>
    <p:extLst>
      <p:ext uri="{BB962C8B-B14F-4D97-AF65-F5344CB8AC3E}">
        <p14:creationId xmlns:p14="http://schemas.microsoft.com/office/powerpoint/2010/main" val="19855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OSHA Office of Training &amp; Education</a:t>
            </a:r>
          </a:p>
        </p:txBody>
      </p:sp>
      <p:sp>
        <p:nvSpPr>
          <p:cNvPr id="4" name="Slide Number Placeholder 3"/>
          <p:cNvSpPr>
            <a:spLocks noGrp="1"/>
          </p:cNvSpPr>
          <p:nvPr>
            <p:ph type="sldNum" sz="quarter" idx="12"/>
          </p:nvPr>
        </p:nvSpPr>
        <p:spPr/>
        <p:txBody>
          <a:bodyPr/>
          <a:lstStyle>
            <a:lvl1pPr>
              <a:defRPr/>
            </a:lvl1pPr>
          </a:lstStyle>
          <a:p>
            <a:fld id="{5D9DA83B-7087-4A37-A647-EA09E9245398}" type="slidenum">
              <a:rPr lang="en-US"/>
              <a:pPr/>
              <a:t>‹#›</a:t>
            </a:fld>
            <a:endParaRPr lang="en-US"/>
          </a:p>
        </p:txBody>
      </p:sp>
    </p:spTree>
    <p:extLst>
      <p:ext uri="{BB962C8B-B14F-4D97-AF65-F5344CB8AC3E}">
        <p14:creationId xmlns:p14="http://schemas.microsoft.com/office/powerpoint/2010/main" val="269406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OSHA Office of Training &amp; Education</a:t>
            </a:r>
          </a:p>
        </p:txBody>
      </p:sp>
      <p:sp>
        <p:nvSpPr>
          <p:cNvPr id="7" name="Slide Number Placeholder 6"/>
          <p:cNvSpPr>
            <a:spLocks noGrp="1"/>
          </p:cNvSpPr>
          <p:nvPr>
            <p:ph type="sldNum" sz="quarter" idx="12"/>
          </p:nvPr>
        </p:nvSpPr>
        <p:spPr/>
        <p:txBody>
          <a:bodyPr/>
          <a:lstStyle>
            <a:lvl1pPr>
              <a:defRPr/>
            </a:lvl1pPr>
          </a:lstStyle>
          <a:p>
            <a:fld id="{D77FCC3B-844B-4946-8C79-E4D7F0643547}" type="slidenum">
              <a:rPr lang="en-US"/>
              <a:pPr/>
              <a:t>‹#›</a:t>
            </a:fld>
            <a:endParaRPr lang="en-US"/>
          </a:p>
        </p:txBody>
      </p:sp>
    </p:spTree>
    <p:extLst>
      <p:ext uri="{BB962C8B-B14F-4D97-AF65-F5344CB8AC3E}">
        <p14:creationId xmlns:p14="http://schemas.microsoft.com/office/powerpoint/2010/main" val="8630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OSHA Office of Training &amp; Education</a:t>
            </a:r>
          </a:p>
        </p:txBody>
      </p:sp>
      <p:sp>
        <p:nvSpPr>
          <p:cNvPr id="7" name="Slide Number Placeholder 6"/>
          <p:cNvSpPr>
            <a:spLocks noGrp="1"/>
          </p:cNvSpPr>
          <p:nvPr>
            <p:ph type="sldNum" sz="quarter" idx="12"/>
          </p:nvPr>
        </p:nvSpPr>
        <p:spPr/>
        <p:txBody>
          <a:bodyPr/>
          <a:lstStyle>
            <a:lvl1pPr>
              <a:defRPr/>
            </a:lvl1pPr>
          </a:lstStyle>
          <a:p>
            <a:fld id="{D7E844F5-594B-4998-8412-EA46567A541F}" type="slidenum">
              <a:rPr lang="en-US"/>
              <a:pPr/>
              <a:t>‹#›</a:t>
            </a:fld>
            <a:endParaRPr lang="en-US"/>
          </a:p>
        </p:txBody>
      </p:sp>
    </p:spTree>
    <p:extLst>
      <p:ext uri="{BB962C8B-B14F-4D97-AF65-F5344CB8AC3E}">
        <p14:creationId xmlns:p14="http://schemas.microsoft.com/office/powerpoint/2010/main" val="5269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25908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t>OSHA Office of Training &amp; Education</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0CC4A0C5-BADE-421C-9EB6-B22A8D0F8D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defRPr>
      </a:lvl2pPr>
      <a:lvl3pPr algn="ctr" rtl="0" eaLnBrk="0" fontAlgn="base" hangingPunct="0">
        <a:spcBef>
          <a:spcPct val="0"/>
        </a:spcBef>
        <a:spcAft>
          <a:spcPct val="0"/>
        </a:spcAft>
        <a:defRPr sz="4000" b="1">
          <a:solidFill>
            <a:srgbClr val="FFFF00"/>
          </a:solidFill>
          <a:latin typeface="Arial" pitchFamily="34" charset="0"/>
        </a:defRPr>
      </a:lvl3pPr>
      <a:lvl4pPr algn="ctr" rtl="0" eaLnBrk="0" fontAlgn="base" hangingPunct="0">
        <a:spcBef>
          <a:spcPct val="0"/>
        </a:spcBef>
        <a:spcAft>
          <a:spcPct val="0"/>
        </a:spcAft>
        <a:defRPr sz="4000" b="1">
          <a:solidFill>
            <a:srgbClr val="FFFF00"/>
          </a:solidFill>
          <a:latin typeface="Arial" pitchFamily="34" charset="0"/>
        </a:defRPr>
      </a:lvl4pPr>
      <a:lvl5pPr algn="ctr" rtl="0" eaLnBrk="0" fontAlgn="base" hangingPunct="0">
        <a:spcBef>
          <a:spcPct val="0"/>
        </a:spcBef>
        <a:spcAft>
          <a:spcPct val="0"/>
        </a:spcAft>
        <a:defRPr sz="4000" b="1">
          <a:solidFill>
            <a:srgbClr val="FFFF00"/>
          </a:solidFill>
          <a:latin typeface="Arial" pitchFamily="34" charset="0"/>
        </a:defRPr>
      </a:lvl5pPr>
      <a:lvl6pPr marL="457200" algn="ctr" rtl="0" eaLnBrk="0" fontAlgn="base" hangingPunct="0">
        <a:spcBef>
          <a:spcPct val="0"/>
        </a:spcBef>
        <a:spcAft>
          <a:spcPct val="0"/>
        </a:spcAft>
        <a:defRPr sz="4000" b="1">
          <a:solidFill>
            <a:srgbClr val="FFFF00"/>
          </a:solidFill>
          <a:latin typeface="Arial" pitchFamily="34" charset="0"/>
        </a:defRPr>
      </a:lvl6pPr>
      <a:lvl7pPr marL="914400" algn="ctr" rtl="0" eaLnBrk="0" fontAlgn="base" hangingPunct="0">
        <a:spcBef>
          <a:spcPct val="0"/>
        </a:spcBef>
        <a:spcAft>
          <a:spcPct val="0"/>
        </a:spcAft>
        <a:defRPr sz="4000" b="1">
          <a:solidFill>
            <a:srgbClr val="FFFF00"/>
          </a:solidFill>
          <a:latin typeface="Arial" pitchFamily="34" charset="0"/>
        </a:defRPr>
      </a:lvl7pPr>
      <a:lvl8pPr marL="1371600" algn="ctr" rtl="0" eaLnBrk="0" fontAlgn="base" hangingPunct="0">
        <a:spcBef>
          <a:spcPct val="0"/>
        </a:spcBef>
        <a:spcAft>
          <a:spcPct val="0"/>
        </a:spcAft>
        <a:defRPr sz="4000" b="1">
          <a:solidFill>
            <a:srgbClr val="FFFF00"/>
          </a:solidFill>
          <a:latin typeface="Arial" pitchFamily="34" charset="0"/>
        </a:defRPr>
      </a:lvl8pPr>
      <a:lvl9pPr marL="1828800" algn="ctr" rtl="0" eaLnBrk="0" fontAlgn="base" hangingPunct="0">
        <a:spcBef>
          <a:spcPct val="0"/>
        </a:spcBef>
        <a:spcAft>
          <a:spcPct val="0"/>
        </a:spcAft>
        <a:defRPr sz="40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CC00"/>
        </a:buClr>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FFCC00"/>
        </a:buClr>
        <a:buFont typeface="Wingdings" pitchFamily="2" charset="2"/>
        <a:buChar char="Ø"/>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8.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1732" name="Group 4"/>
          <p:cNvGrpSpPr>
            <a:grpSpLocks/>
          </p:cNvGrpSpPr>
          <p:nvPr/>
        </p:nvGrpSpPr>
        <p:grpSpPr bwMode="auto">
          <a:xfrm>
            <a:off x="-3175" y="0"/>
            <a:ext cx="9147175" cy="6867525"/>
            <a:chOff x="-2" y="0"/>
            <a:chExt cx="6482" cy="4326"/>
          </a:xfrm>
        </p:grpSpPr>
        <p:grpSp>
          <p:nvGrpSpPr>
            <p:cNvPr id="201733" name="Group 5"/>
            <p:cNvGrpSpPr>
              <a:grpSpLocks/>
            </p:cNvGrpSpPr>
            <p:nvPr/>
          </p:nvGrpSpPr>
          <p:grpSpPr bwMode="auto">
            <a:xfrm>
              <a:off x="-2" y="0"/>
              <a:ext cx="6426" cy="4326"/>
              <a:chOff x="-2" y="0"/>
              <a:chExt cx="6426" cy="4326"/>
            </a:xfrm>
          </p:grpSpPr>
          <p:sp>
            <p:nvSpPr>
              <p:cNvPr id="201734" name="Rectangle 6"/>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5" name="Rectangle 7"/>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6" name="Rectangle 8"/>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7" name="Rectangle 9"/>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8" name="Rectangle 10"/>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39" name="Rectangle 11"/>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0" name="Rectangle 12"/>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1" name="Rectangle 13"/>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2" name="Rectangle 14"/>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3" name="Rectangle 15"/>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4" name="Rectangle 16"/>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5" name="Rectangle 17"/>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6" name="Rectangle 18"/>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7" name="Rectangle 19"/>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8" name="Rectangle 20"/>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9" name="Rectangle 21"/>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0" name="Rectangle 22"/>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1" name="Rectangle 23"/>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2" name="Rectangle 24"/>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3" name="Rectangle 25"/>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4" name="Rectangle 26"/>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5" name="Rectangle 27"/>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6" name="Rectangle 28"/>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7" name="Rectangle 29"/>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8" name="Rectangle 30"/>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9" name="Rectangle 31"/>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0" name="Rectangle 32"/>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1" name="Rectangle 33"/>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2" name="Rectangle 34"/>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3" name="Rectangle 35"/>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4" name="Rectangle 36"/>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5" name="Rectangle 37"/>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6" name="Rectangle 38"/>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7" name="Rectangle 39"/>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8" name="Rectangle 40"/>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9" name="Rectangle 41"/>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0" name="Rectangle 42"/>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1" name="Rectangle 43"/>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2" name="Rectangle 44"/>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3" name="Rectangle 45"/>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4" name="Rectangle 46"/>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5" name="Rectangle 47"/>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6" name="Rectangle 48"/>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7" name="Rectangle 49"/>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8" name="Rectangle 50"/>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79" name="Rectangle 51"/>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0" name="Rectangle 52"/>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1" name="Rectangle 53"/>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2" name="Rectangle 54"/>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3" name="Rectangle 55"/>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4" name="Rectangle 56"/>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5" name="Rectangle 57"/>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6" name="Rectangle 58"/>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7" name="Rectangle 59"/>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8" name="Rectangle 60"/>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9" name="Rectangle 61"/>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0" name="Rectangle 62"/>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1" name="Rectangle 63"/>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2" name="Rectangle 64"/>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3" name="Rectangle 65"/>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794" name="Rectangle 66"/>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5" name="Rectangle 67"/>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796" name="Rectangle 68"/>
          <p:cNvSpPr>
            <a:spLocks noChangeArrowheads="1"/>
          </p:cNvSpPr>
          <p:nvPr/>
        </p:nvSpPr>
        <p:spPr bwMode="auto">
          <a:xfrm>
            <a:off x="3505200" y="2590800"/>
            <a:ext cx="4892675" cy="76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7" name="Rectangle 69"/>
          <p:cNvSpPr>
            <a:spLocks noGrp="1" noChangeArrowheads="1"/>
          </p:cNvSpPr>
          <p:nvPr>
            <p:ph type="ctrTitle"/>
          </p:nvPr>
        </p:nvSpPr>
        <p:spPr>
          <a:xfrm>
            <a:off x="744538" y="1066800"/>
            <a:ext cx="7654925" cy="144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r>
              <a:rPr lang="en-US">
                <a:solidFill>
                  <a:schemeClr val="tx1"/>
                </a:solidFill>
              </a:rPr>
              <a:t>CAF Construction Site </a:t>
            </a:r>
            <a:br>
              <a:rPr lang="en-US">
                <a:solidFill>
                  <a:schemeClr val="tx1"/>
                </a:solidFill>
              </a:rPr>
            </a:br>
            <a:r>
              <a:rPr lang="en-US">
                <a:solidFill>
                  <a:schemeClr val="tx1"/>
                </a:solidFill>
              </a:rPr>
              <a:t>Safety Certificate Program</a:t>
            </a:r>
          </a:p>
        </p:txBody>
      </p:sp>
      <p:sp>
        <p:nvSpPr>
          <p:cNvPr id="201798" name="Rectangle 70"/>
          <p:cNvSpPr>
            <a:spLocks noChangeArrowheads="1"/>
          </p:cNvSpPr>
          <p:nvPr/>
        </p:nvSpPr>
        <p:spPr bwMode="auto">
          <a:xfrm>
            <a:off x="746125" y="2897188"/>
            <a:ext cx="76517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Class 4 - Electricity</a:t>
            </a:r>
          </a:p>
        </p:txBody>
      </p:sp>
      <p:sp>
        <p:nvSpPr>
          <p:cNvPr id="201799" name="Text Box 71"/>
          <p:cNvSpPr txBox="1">
            <a:spLocks noChangeArrowheads="1"/>
          </p:cNvSpPr>
          <p:nvPr/>
        </p:nvSpPr>
        <p:spPr bwMode="auto">
          <a:xfrm>
            <a:off x="838200" y="5257800"/>
            <a:ext cx="8001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600" b="1">
                <a:effectLst>
                  <a:outerShdw blurRad="38100" dist="38100" dir="2700000" algn="tl">
                    <a:srgbClr val="FFFFFF"/>
                  </a:outerShdw>
                </a:effectLst>
                <a:latin typeface="Arial" pitchFamily="34" charset="0"/>
                <a:ea typeface="ＭＳ Ｐゴシック" pitchFamily="34" charset="-128"/>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latin typeface="Arial" pitchFamily="34" charset="0"/>
                <a:ea typeface="ＭＳ Ｐゴシック" pitchFamily="34" charset="-128"/>
              </a:rPr>
              <a:t>  </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A3B1E06-6F6F-4503-99CA-0DBA07AFFB91}" type="slidenum">
              <a:rPr lang="en-US"/>
              <a:pPr/>
              <a:t>10</a:t>
            </a:fld>
            <a:endParaRPr lang="en-US"/>
          </a:p>
        </p:txBody>
      </p:sp>
      <p:sp>
        <p:nvSpPr>
          <p:cNvPr id="169986" name="Rectangle 2050"/>
          <p:cNvSpPr>
            <a:spLocks noGrp="1" noChangeArrowheads="1"/>
          </p:cNvSpPr>
          <p:nvPr>
            <p:ph type="title"/>
          </p:nvPr>
        </p:nvSpPr>
        <p:spPr>
          <a:xfrm>
            <a:off x="685800" y="381000"/>
            <a:ext cx="7772400" cy="1143000"/>
          </a:xfrm>
        </p:spPr>
        <p:txBody>
          <a:bodyPr/>
          <a:lstStyle/>
          <a:p>
            <a:r>
              <a:rPr lang="en-US"/>
              <a:t>Electrical Hazards and How to </a:t>
            </a:r>
            <a:br>
              <a:rPr lang="en-US"/>
            </a:br>
            <a:r>
              <a:rPr lang="en-US"/>
              <a:t>Control Them</a:t>
            </a:r>
          </a:p>
        </p:txBody>
      </p:sp>
      <p:sp>
        <p:nvSpPr>
          <p:cNvPr id="169987" name="Rectangle 2051"/>
          <p:cNvSpPr>
            <a:spLocks noGrp="1" noChangeArrowheads="1"/>
          </p:cNvSpPr>
          <p:nvPr>
            <p:ph type="body" sz="half" idx="1"/>
          </p:nvPr>
        </p:nvSpPr>
        <p:spPr>
          <a:xfrm>
            <a:off x="304800" y="1828800"/>
            <a:ext cx="3886200" cy="4191000"/>
          </a:xfrm>
        </p:spPr>
        <p:txBody>
          <a:bodyPr/>
          <a:lstStyle/>
          <a:p>
            <a:pPr>
              <a:lnSpc>
                <a:spcPct val="90000"/>
              </a:lnSpc>
              <a:buFontTx/>
              <a:buNone/>
            </a:pPr>
            <a:r>
              <a:rPr lang="en-US" sz="2000"/>
              <a:t>	</a:t>
            </a:r>
            <a:r>
              <a:rPr lang="en-US" sz="2400"/>
              <a:t>Electrical accidents are  caused by a combination of three factors:</a:t>
            </a:r>
          </a:p>
          <a:p>
            <a:pPr lvl="1">
              <a:lnSpc>
                <a:spcPct val="90000"/>
              </a:lnSpc>
              <a:buFontTx/>
              <a:buChar char="•"/>
            </a:pPr>
            <a:r>
              <a:rPr lang="en-US" sz="2400"/>
              <a:t>Unsafe equipment and/or installation, </a:t>
            </a:r>
          </a:p>
          <a:p>
            <a:pPr lvl="1">
              <a:lnSpc>
                <a:spcPct val="90000"/>
              </a:lnSpc>
              <a:buFontTx/>
              <a:buChar char="•"/>
            </a:pPr>
            <a:r>
              <a:rPr lang="en-US" sz="2400"/>
              <a:t>Workplaces made unsafe by the environment, and </a:t>
            </a:r>
          </a:p>
          <a:p>
            <a:pPr lvl="1">
              <a:lnSpc>
                <a:spcPct val="90000"/>
              </a:lnSpc>
              <a:buFontTx/>
              <a:buChar char="•"/>
            </a:pPr>
            <a:r>
              <a:rPr lang="en-US" sz="2400"/>
              <a:t>Unsafe work practices.</a:t>
            </a:r>
          </a:p>
        </p:txBody>
      </p:sp>
      <p:pic>
        <p:nvPicPr>
          <p:cNvPr id="169989" name="Picture 2053" descr="Slide41"/>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343400" y="1752600"/>
            <a:ext cx="44592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71D8A0F-5A16-44E8-9EBE-247A2769C618}" type="slidenum">
              <a:rPr lang="en-US"/>
              <a:pPr/>
              <a:t>11</a:t>
            </a:fld>
            <a:endParaRPr lang="en-US"/>
          </a:p>
        </p:txBody>
      </p:sp>
      <p:sp>
        <p:nvSpPr>
          <p:cNvPr id="161794" name="Rectangle 2"/>
          <p:cNvSpPr>
            <a:spLocks noGrp="1" noChangeArrowheads="1"/>
          </p:cNvSpPr>
          <p:nvPr>
            <p:ph type="title"/>
          </p:nvPr>
        </p:nvSpPr>
        <p:spPr>
          <a:xfrm>
            <a:off x="304800" y="457200"/>
            <a:ext cx="8534400" cy="990600"/>
          </a:xfrm>
        </p:spPr>
        <p:txBody>
          <a:bodyPr/>
          <a:lstStyle/>
          <a:p>
            <a:r>
              <a:rPr lang="en-US"/>
              <a:t>Clues that Electrical Hazards Exist  </a:t>
            </a:r>
          </a:p>
        </p:txBody>
      </p:sp>
      <p:sp>
        <p:nvSpPr>
          <p:cNvPr id="161795" name="Rectangle 3"/>
          <p:cNvSpPr>
            <a:spLocks noGrp="1" noChangeArrowheads="1"/>
          </p:cNvSpPr>
          <p:nvPr>
            <p:ph type="body" sz="half" idx="1"/>
          </p:nvPr>
        </p:nvSpPr>
        <p:spPr>
          <a:xfrm>
            <a:off x="304800" y="1524000"/>
            <a:ext cx="3733800" cy="4114800"/>
          </a:xfrm>
        </p:spPr>
        <p:txBody>
          <a:bodyPr/>
          <a:lstStyle/>
          <a:p>
            <a:pPr algn="just">
              <a:lnSpc>
                <a:spcPct val="90000"/>
              </a:lnSpc>
              <a:spcBef>
                <a:spcPct val="35000"/>
              </a:spcBef>
            </a:pPr>
            <a:r>
              <a:rPr lang="en-US" sz="2200"/>
              <a:t>Tripped circuit breakers or blown fuses</a:t>
            </a:r>
          </a:p>
          <a:p>
            <a:pPr algn="just">
              <a:lnSpc>
                <a:spcPct val="90000"/>
              </a:lnSpc>
              <a:spcBef>
                <a:spcPct val="35000"/>
              </a:spcBef>
            </a:pPr>
            <a:r>
              <a:rPr lang="en-US" sz="2200"/>
              <a:t>Warm tools, wires, cords, connections, or junction boxes</a:t>
            </a:r>
          </a:p>
          <a:p>
            <a:pPr algn="just">
              <a:lnSpc>
                <a:spcPct val="90000"/>
              </a:lnSpc>
              <a:spcBef>
                <a:spcPct val="35000"/>
              </a:spcBef>
            </a:pPr>
            <a:r>
              <a:rPr lang="en-US" sz="2200"/>
              <a:t>GFCI that shuts off a circuit</a:t>
            </a:r>
          </a:p>
          <a:p>
            <a:pPr algn="just">
              <a:lnSpc>
                <a:spcPct val="90000"/>
              </a:lnSpc>
              <a:spcBef>
                <a:spcPct val="35000"/>
              </a:spcBef>
            </a:pPr>
            <a:r>
              <a:rPr lang="en-US" sz="2200"/>
              <a:t>Worn or frayed insulation around wire or connection</a:t>
            </a:r>
          </a:p>
        </p:txBody>
      </p:sp>
      <p:pic>
        <p:nvPicPr>
          <p:cNvPr id="161798" name="Picture 6" descr="worn_insulation2"/>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267200" y="1524000"/>
            <a:ext cx="4343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EC30A35-C475-4571-A95E-310F944B3879}" type="slidenum">
              <a:rPr lang="en-US"/>
              <a:pPr/>
              <a:t>12</a:t>
            </a:fld>
            <a:endParaRPr lang="en-US"/>
          </a:p>
        </p:txBody>
      </p:sp>
      <p:sp>
        <p:nvSpPr>
          <p:cNvPr id="114690" name="Rectangle 2"/>
          <p:cNvSpPr>
            <a:spLocks noGrp="1" noChangeArrowheads="1"/>
          </p:cNvSpPr>
          <p:nvPr>
            <p:ph type="title"/>
          </p:nvPr>
        </p:nvSpPr>
        <p:spPr>
          <a:xfrm>
            <a:off x="457200" y="304800"/>
            <a:ext cx="8153400" cy="685800"/>
          </a:xfrm>
        </p:spPr>
        <p:txBody>
          <a:bodyPr/>
          <a:lstStyle/>
          <a:p>
            <a:r>
              <a:rPr lang="en-US"/>
              <a:t>Control – Isolate Electrical Parts</a:t>
            </a:r>
          </a:p>
        </p:txBody>
      </p:sp>
      <p:sp>
        <p:nvSpPr>
          <p:cNvPr id="114695" name="Rectangle 7"/>
          <p:cNvSpPr>
            <a:spLocks noGrp="1" noChangeArrowheads="1"/>
          </p:cNvSpPr>
          <p:nvPr>
            <p:ph type="body" idx="1"/>
          </p:nvPr>
        </p:nvSpPr>
        <p:spPr>
          <a:xfrm>
            <a:off x="685800" y="990600"/>
            <a:ext cx="7772400" cy="533400"/>
          </a:xfrm>
          <a:noFill/>
          <a:ln/>
        </p:spPr>
        <p:txBody>
          <a:bodyPr/>
          <a:lstStyle/>
          <a:p>
            <a:pPr algn="ctr">
              <a:buFontTx/>
              <a:buNone/>
            </a:pPr>
            <a:r>
              <a:rPr lang="en-US" b="1"/>
              <a:t>Use guards or barriers and replace covers</a:t>
            </a:r>
          </a:p>
        </p:txBody>
      </p:sp>
      <p:pic>
        <p:nvPicPr>
          <p:cNvPr id="114696" name="Picture 8" descr="image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76400"/>
            <a:ext cx="6781800" cy="4446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1ABF2DC-189E-4588-86C9-6EEBC215289B}" type="slidenum">
              <a:rPr lang="en-US"/>
              <a:pPr/>
              <a:t>13</a:t>
            </a:fld>
            <a:endParaRPr lang="en-US"/>
          </a:p>
        </p:txBody>
      </p:sp>
      <p:sp>
        <p:nvSpPr>
          <p:cNvPr id="117762" name="Rectangle 1026"/>
          <p:cNvSpPr>
            <a:spLocks noGrp="1" noChangeArrowheads="1"/>
          </p:cNvSpPr>
          <p:nvPr>
            <p:ph type="title"/>
          </p:nvPr>
        </p:nvSpPr>
        <p:spPr>
          <a:xfrm>
            <a:off x="228600" y="152400"/>
            <a:ext cx="8534400" cy="1143000"/>
          </a:xfrm>
        </p:spPr>
        <p:txBody>
          <a:bodyPr/>
          <a:lstStyle/>
          <a:p>
            <a:r>
              <a:rPr lang="en-US"/>
              <a:t>Control – Isolate Electrical Parts  - Cabinets, Boxes &amp; Fittings</a:t>
            </a:r>
          </a:p>
        </p:txBody>
      </p:sp>
      <p:pic>
        <p:nvPicPr>
          <p:cNvPr id="117764" name="Picture 1028" descr="elec-KNOCK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00200"/>
            <a:ext cx="36576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1029" descr="elec-KNOCKOUT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1600200"/>
            <a:ext cx="35814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7766" name="Line 1030"/>
          <p:cNvSpPr>
            <a:spLocks noChangeShapeType="1"/>
          </p:cNvSpPr>
          <p:nvPr/>
        </p:nvSpPr>
        <p:spPr bwMode="auto">
          <a:xfrm>
            <a:off x="838200" y="30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7" name="Text Box 1031"/>
          <p:cNvSpPr txBox="1">
            <a:spLocks noChangeArrowheads="1"/>
          </p:cNvSpPr>
          <p:nvPr/>
        </p:nvSpPr>
        <p:spPr bwMode="auto">
          <a:xfrm>
            <a:off x="0" y="62484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2D11E2C7-5294-41C5-8F51-C3146C00B6E3}" type="slidenum">
              <a:rPr lang="en-US"/>
              <a:pPr/>
              <a:t>14</a:t>
            </a:fld>
            <a:endParaRPr lang="en-US"/>
          </a:p>
        </p:txBody>
      </p:sp>
      <p:sp>
        <p:nvSpPr>
          <p:cNvPr id="74754" name="Rectangle 2"/>
          <p:cNvSpPr>
            <a:spLocks noGrp="1" noChangeArrowheads="1"/>
          </p:cNvSpPr>
          <p:nvPr>
            <p:ph type="title"/>
          </p:nvPr>
        </p:nvSpPr>
        <p:spPr>
          <a:xfrm>
            <a:off x="609600" y="457200"/>
            <a:ext cx="7772400" cy="762000"/>
          </a:xfrm>
        </p:spPr>
        <p:txBody>
          <a:bodyPr/>
          <a:lstStyle/>
          <a:p>
            <a:r>
              <a:rPr lang="en-US"/>
              <a:t>Hazard – Improper Grounding</a:t>
            </a:r>
          </a:p>
        </p:txBody>
      </p:sp>
      <p:sp>
        <p:nvSpPr>
          <p:cNvPr id="74755" name="Rectangle 3"/>
          <p:cNvSpPr>
            <a:spLocks noGrp="1" noChangeArrowheads="1"/>
          </p:cNvSpPr>
          <p:nvPr>
            <p:ph type="body" sz="half" idx="1"/>
          </p:nvPr>
        </p:nvSpPr>
        <p:spPr>
          <a:xfrm>
            <a:off x="381000" y="1981200"/>
            <a:ext cx="4267200" cy="4038600"/>
          </a:xfrm>
        </p:spPr>
        <p:txBody>
          <a:bodyPr/>
          <a:lstStyle/>
          <a:p>
            <a:pPr>
              <a:lnSpc>
                <a:spcPct val="95000"/>
              </a:lnSpc>
              <a:spcBef>
                <a:spcPct val="40000"/>
              </a:spcBef>
            </a:pPr>
            <a:r>
              <a:rPr lang="en-US" sz="2400" b="1" dirty="0"/>
              <a:t>Tools plugged into improperly grounded circuits may become energized</a:t>
            </a:r>
          </a:p>
          <a:p>
            <a:pPr>
              <a:lnSpc>
                <a:spcPct val="95000"/>
              </a:lnSpc>
              <a:spcBef>
                <a:spcPct val="40000"/>
              </a:spcBef>
            </a:pPr>
            <a:r>
              <a:rPr lang="en-US" sz="2400" b="1" dirty="0"/>
              <a:t>Broken wire or plug on extension cord</a:t>
            </a:r>
          </a:p>
          <a:p>
            <a:pPr>
              <a:lnSpc>
                <a:spcPct val="95000"/>
              </a:lnSpc>
              <a:spcBef>
                <a:spcPct val="40000"/>
              </a:spcBef>
            </a:pPr>
            <a:r>
              <a:rPr lang="en-US" sz="2400" b="1" dirty="0"/>
              <a:t>Some of the most frequently violated OSHA standards</a:t>
            </a:r>
          </a:p>
        </p:txBody>
      </p:sp>
      <p:pic>
        <p:nvPicPr>
          <p:cNvPr id="74757" name="Picture 5" descr="Slide44"/>
          <p:cNvPicPr>
            <a:picLocks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4953000" y="1295400"/>
            <a:ext cx="3200400"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8" name="Picture 6" descr="missingpi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3733800"/>
            <a:ext cx="32004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023CB4EC-E536-4891-AD8D-B66A5997FE14}" type="slidenum">
              <a:rPr lang="en-US"/>
              <a:pPr/>
              <a:t>15</a:t>
            </a:fld>
            <a:endParaRPr lang="en-US"/>
          </a:p>
        </p:txBody>
      </p:sp>
      <p:sp>
        <p:nvSpPr>
          <p:cNvPr id="144386" name="Rectangle 2"/>
          <p:cNvSpPr>
            <a:spLocks noGrp="1" noChangeArrowheads="1"/>
          </p:cNvSpPr>
          <p:nvPr>
            <p:ph type="title"/>
          </p:nvPr>
        </p:nvSpPr>
        <p:spPr>
          <a:xfrm>
            <a:off x="0" y="381000"/>
            <a:ext cx="9144000" cy="914400"/>
          </a:xfrm>
        </p:spPr>
        <p:txBody>
          <a:bodyPr/>
          <a:lstStyle/>
          <a:p>
            <a:r>
              <a:rPr lang="en-US" sz="3600"/>
              <a:t>Control – Ground Tools &amp; Equipment</a:t>
            </a:r>
          </a:p>
        </p:txBody>
      </p:sp>
      <p:sp>
        <p:nvSpPr>
          <p:cNvPr id="144387" name="Rectangle 3"/>
          <p:cNvSpPr>
            <a:spLocks noGrp="1" noChangeArrowheads="1"/>
          </p:cNvSpPr>
          <p:nvPr>
            <p:ph type="body" sz="half" idx="1"/>
          </p:nvPr>
        </p:nvSpPr>
        <p:spPr>
          <a:xfrm>
            <a:off x="533400" y="1676400"/>
            <a:ext cx="4114800" cy="4419600"/>
          </a:xfrm>
        </p:spPr>
        <p:txBody>
          <a:bodyPr/>
          <a:lstStyle/>
          <a:p>
            <a:r>
              <a:rPr lang="en-US" sz="2000" b="1" dirty="0"/>
              <a:t>Ground power supply systems, electrical circuits, and electrical equipment </a:t>
            </a:r>
          </a:p>
          <a:p>
            <a:r>
              <a:rPr lang="en-US" sz="2000" b="1" dirty="0"/>
              <a:t>Frequently inspect electrical systems to insure path to ground is continuous</a:t>
            </a:r>
          </a:p>
          <a:p>
            <a:r>
              <a:rPr lang="en-US" sz="2000" b="1" dirty="0"/>
              <a:t>Inspect electrical equipment before use</a:t>
            </a:r>
          </a:p>
          <a:p>
            <a:r>
              <a:rPr lang="en-US" sz="2000" b="1" dirty="0"/>
              <a:t>Don’t remove ground prongs from tools or extension cords</a:t>
            </a:r>
          </a:p>
          <a:p>
            <a:r>
              <a:rPr lang="en-US" sz="2000" b="1" dirty="0"/>
              <a:t>Ground exposed metal parts of equipment</a:t>
            </a:r>
          </a:p>
        </p:txBody>
      </p:sp>
      <p:pic>
        <p:nvPicPr>
          <p:cNvPr id="144390" name="Picture 6" descr="drill"/>
          <p:cNvPicPr>
            <a:picLocks noChangeAspect="1" noChangeArrowheads="1"/>
          </p:cNvPicPr>
          <p:nvPr>
            <p:ph type="chart" sz="half" idx="2"/>
          </p:nvPr>
        </p:nvPicPr>
        <p:blipFill>
          <a:blip r:embed="rId3">
            <a:extLst>
              <a:ext uri="{28A0092B-C50C-407E-A947-70E740481C1C}">
                <a14:useLocalDpi xmlns:a14="http://schemas.microsoft.com/office/drawing/2010/main"/>
              </a:ext>
            </a:extLst>
          </a:blip>
          <a:srcRect/>
          <a:stretch>
            <a:fillRect/>
          </a:stretch>
        </p:blipFill>
        <p:spPr>
          <a:xfrm>
            <a:off x="5181600" y="1676400"/>
            <a:ext cx="2971800" cy="2081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92" name="Picture 8" descr="elec-KNOCKOUT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3886200"/>
            <a:ext cx="2895600" cy="189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A85E29-22E6-40CE-BCF8-9301896787B3}" type="slidenum">
              <a:rPr lang="en-US"/>
              <a:pPr/>
              <a:t>16</a:t>
            </a:fld>
            <a:endParaRPr lang="en-US"/>
          </a:p>
        </p:txBody>
      </p:sp>
      <p:sp>
        <p:nvSpPr>
          <p:cNvPr id="147458" name="Rectangle 2"/>
          <p:cNvSpPr>
            <a:spLocks noGrp="1" noChangeArrowheads="1"/>
          </p:cNvSpPr>
          <p:nvPr>
            <p:ph type="title"/>
          </p:nvPr>
        </p:nvSpPr>
        <p:spPr>
          <a:xfrm>
            <a:off x="0" y="381000"/>
            <a:ext cx="9144000" cy="1143000"/>
          </a:xfrm>
        </p:spPr>
        <p:txBody>
          <a:bodyPr/>
          <a:lstStyle/>
          <a:p>
            <a:r>
              <a:rPr lang="en-US"/>
              <a:t>Control - Assured Equipment Grounding Conductor Program</a:t>
            </a:r>
          </a:p>
        </p:txBody>
      </p:sp>
      <p:sp>
        <p:nvSpPr>
          <p:cNvPr id="147459" name="Rectangle 3"/>
          <p:cNvSpPr>
            <a:spLocks noGrp="1" noChangeArrowheads="1"/>
          </p:cNvSpPr>
          <p:nvPr>
            <p:ph type="body" idx="1"/>
          </p:nvPr>
        </p:nvSpPr>
        <p:spPr>
          <a:xfrm>
            <a:off x="304800" y="1752600"/>
            <a:ext cx="8001000" cy="4114800"/>
          </a:xfrm>
        </p:spPr>
        <p:txBody>
          <a:bodyPr/>
          <a:lstStyle/>
          <a:p>
            <a:pPr>
              <a:lnSpc>
                <a:spcPct val="90000"/>
              </a:lnSpc>
              <a:buFontTx/>
              <a:buNone/>
            </a:pPr>
            <a:r>
              <a:rPr lang="en-US" sz="2400" b="1"/>
              <a:t>Program must cover:</a:t>
            </a:r>
          </a:p>
          <a:p>
            <a:pPr lvl="1">
              <a:lnSpc>
                <a:spcPct val="90000"/>
              </a:lnSpc>
              <a:buFontTx/>
              <a:buChar char="•"/>
            </a:pPr>
            <a:r>
              <a:rPr lang="en-US" sz="2400" b="1"/>
              <a:t>All cord sets</a:t>
            </a:r>
          </a:p>
          <a:p>
            <a:pPr lvl="1">
              <a:lnSpc>
                <a:spcPct val="90000"/>
              </a:lnSpc>
              <a:buFontTx/>
              <a:buChar char="•"/>
            </a:pPr>
            <a:r>
              <a:rPr lang="en-US" sz="2400" b="1"/>
              <a:t>Receptacles not part of a building or structure </a:t>
            </a:r>
          </a:p>
          <a:p>
            <a:pPr lvl="1">
              <a:lnSpc>
                <a:spcPct val="90000"/>
              </a:lnSpc>
              <a:buFontTx/>
              <a:buChar char="•"/>
            </a:pPr>
            <a:r>
              <a:rPr lang="en-US" sz="2400" b="1"/>
              <a:t>Equipment connected by plug and cord</a:t>
            </a:r>
          </a:p>
          <a:p>
            <a:pPr>
              <a:lnSpc>
                <a:spcPct val="90000"/>
              </a:lnSpc>
              <a:buFontTx/>
              <a:buNone/>
            </a:pPr>
            <a:endParaRPr lang="en-US" sz="2400" b="1"/>
          </a:p>
          <a:p>
            <a:pPr>
              <a:lnSpc>
                <a:spcPct val="90000"/>
              </a:lnSpc>
              <a:buFontTx/>
              <a:buNone/>
            </a:pPr>
            <a:r>
              <a:rPr lang="en-US" sz="2400" b="1"/>
              <a:t>Program requirements include:</a:t>
            </a:r>
          </a:p>
          <a:p>
            <a:pPr lvl="1">
              <a:lnSpc>
                <a:spcPct val="90000"/>
              </a:lnSpc>
              <a:buFontTx/>
              <a:buChar char="•"/>
            </a:pPr>
            <a:r>
              <a:rPr lang="en-US" sz="2400" b="1"/>
              <a:t>Specific procedures adopted by the employer</a:t>
            </a:r>
          </a:p>
          <a:p>
            <a:pPr lvl="1">
              <a:lnSpc>
                <a:spcPct val="90000"/>
              </a:lnSpc>
              <a:buFontTx/>
              <a:buChar char="•"/>
            </a:pPr>
            <a:r>
              <a:rPr lang="en-US" sz="2400" b="1"/>
              <a:t>Competent person to implement the program</a:t>
            </a:r>
          </a:p>
          <a:p>
            <a:pPr lvl="1">
              <a:lnSpc>
                <a:spcPct val="90000"/>
              </a:lnSpc>
              <a:buFontTx/>
              <a:buChar char="•"/>
            </a:pPr>
            <a:r>
              <a:rPr lang="en-US" sz="2400" b="1"/>
              <a:t>Visual inspection for damage of equipment connected by cord and plug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FE4C252-6C9D-40F9-83E1-3BE16E60AF9F}" type="slidenum">
              <a:rPr lang="en-US"/>
              <a:pPr/>
              <a:t>17</a:t>
            </a:fld>
            <a:endParaRPr lang="en-US"/>
          </a:p>
        </p:txBody>
      </p:sp>
      <p:sp>
        <p:nvSpPr>
          <p:cNvPr id="72706" name="Rectangle 2"/>
          <p:cNvSpPr>
            <a:spLocks noGrp="1" noChangeArrowheads="1"/>
          </p:cNvSpPr>
          <p:nvPr>
            <p:ph type="title"/>
          </p:nvPr>
        </p:nvSpPr>
        <p:spPr>
          <a:xfrm>
            <a:off x="0" y="228600"/>
            <a:ext cx="9144000" cy="1143000"/>
          </a:xfrm>
        </p:spPr>
        <p:txBody>
          <a:bodyPr/>
          <a:lstStyle/>
          <a:p>
            <a:r>
              <a:rPr lang="en-US"/>
              <a:t>Control – Use GFCI (ground-fault circuit interrupter)</a:t>
            </a:r>
          </a:p>
        </p:txBody>
      </p:sp>
      <p:sp>
        <p:nvSpPr>
          <p:cNvPr id="72707" name="Rectangle 3"/>
          <p:cNvSpPr>
            <a:spLocks noGrp="1" noChangeArrowheads="1"/>
          </p:cNvSpPr>
          <p:nvPr>
            <p:ph type="body" idx="1"/>
          </p:nvPr>
        </p:nvSpPr>
        <p:spPr>
          <a:xfrm>
            <a:off x="228600" y="1524000"/>
            <a:ext cx="3886200" cy="4648200"/>
          </a:xfrm>
        </p:spPr>
        <p:txBody>
          <a:bodyPr/>
          <a:lstStyle/>
          <a:p>
            <a:r>
              <a:rPr lang="en-US" sz="2000" b="1" dirty="0"/>
              <a:t>Protects you from shock</a:t>
            </a:r>
          </a:p>
          <a:p>
            <a:r>
              <a:rPr lang="en-US" sz="2000" b="1" dirty="0"/>
              <a:t>Detects difference in current between the black and white wires </a:t>
            </a:r>
          </a:p>
          <a:p>
            <a:r>
              <a:rPr lang="en-US" sz="2000" b="1" dirty="0"/>
              <a:t>If ground fault detected, GFCI shuts off electricity in 1/40</a:t>
            </a:r>
            <a:r>
              <a:rPr lang="en-US" sz="2000" b="1" baseline="30000" dirty="0"/>
              <a:t>th</a:t>
            </a:r>
            <a:r>
              <a:rPr lang="en-US" sz="2000" b="1" dirty="0"/>
              <a:t> of a  second</a:t>
            </a:r>
          </a:p>
          <a:p>
            <a:r>
              <a:rPr lang="en-US" sz="2000" b="1" dirty="0"/>
              <a:t>Use GFCI’s on all 120-volt, single-phase, 15- and 20-ampere receptacles, or have an assured equipment grounding conductor program.  </a:t>
            </a:r>
          </a:p>
        </p:txBody>
      </p:sp>
      <p:pic>
        <p:nvPicPr>
          <p:cNvPr id="72709" name="Picture 5" descr="Slide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524000"/>
            <a:ext cx="4191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Slide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733800"/>
            <a:ext cx="41910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311DB7E0-CD59-4BD4-B7ED-2424A603AB62}" type="slidenum">
              <a:rPr lang="en-US"/>
              <a:pPr/>
              <a:t>18</a:t>
            </a:fld>
            <a:endParaRPr lang="en-US"/>
          </a:p>
        </p:txBody>
      </p:sp>
      <p:sp>
        <p:nvSpPr>
          <p:cNvPr id="177154" name="Rectangle 2"/>
          <p:cNvSpPr>
            <a:spLocks noGrp="1" noChangeArrowheads="1"/>
          </p:cNvSpPr>
          <p:nvPr>
            <p:ph type="title"/>
          </p:nvPr>
        </p:nvSpPr>
        <p:spPr>
          <a:xfrm>
            <a:off x="0" y="304800"/>
            <a:ext cx="9448800" cy="1143000"/>
          </a:xfrm>
        </p:spPr>
        <p:txBody>
          <a:bodyPr/>
          <a:lstStyle/>
          <a:p>
            <a:r>
              <a:rPr lang="en-US"/>
              <a:t>Preventing Electrical Hazards – Proper Wiring and Connectors</a:t>
            </a:r>
          </a:p>
        </p:txBody>
      </p:sp>
      <p:pic>
        <p:nvPicPr>
          <p:cNvPr id="177164" name="Picture 12" descr="Slide22"/>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038600" y="1905000"/>
            <a:ext cx="4572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65" name="AutoShape 13"/>
          <p:cNvSpPr>
            <a:spLocks noChangeArrowheads="1"/>
          </p:cNvSpPr>
          <p:nvPr/>
        </p:nvSpPr>
        <p:spPr bwMode="auto">
          <a:xfrm rot="-10135460">
            <a:off x="5943600" y="3886200"/>
            <a:ext cx="882650" cy="635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7" name="Rectangle 15"/>
          <p:cNvSpPr>
            <a:spLocks noChangeArrowheads="1"/>
          </p:cNvSpPr>
          <p:nvPr/>
        </p:nvSpPr>
        <p:spPr bwMode="auto">
          <a:xfrm>
            <a:off x="304800" y="1828800"/>
            <a:ext cx="35052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buClr>
                <a:srgbClr val="FFCC00"/>
              </a:buClr>
            </a:pPr>
            <a:r>
              <a:rPr lang="en-US" b="1">
                <a:solidFill>
                  <a:schemeClr val="bg1"/>
                </a:solidFill>
                <a:latin typeface="Arial" pitchFamily="34" charset="0"/>
              </a:rPr>
              <a:t>Use and test GFCI’s</a:t>
            </a:r>
          </a:p>
          <a:p>
            <a:pPr>
              <a:lnSpc>
                <a:spcPct val="85000"/>
              </a:lnSpc>
              <a:spcBef>
                <a:spcPct val="50000"/>
              </a:spcBef>
              <a:buClr>
                <a:srgbClr val="FFCC00"/>
              </a:buClr>
              <a:buFontTx/>
              <a:buChar char="•"/>
            </a:pPr>
            <a:r>
              <a:rPr lang="en-US">
                <a:solidFill>
                  <a:schemeClr val="bg1"/>
                </a:solidFill>
                <a:latin typeface="Arial" pitchFamily="34" charset="0"/>
              </a:rPr>
              <a:t>Check switches and insulation</a:t>
            </a:r>
          </a:p>
          <a:p>
            <a:pPr>
              <a:lnSpc>
                <a:spcPct val="85000"/>
              </a:lnSpc>
              <a:spcBef>
                <a:spcPct val="50000"/>
              </a:spcBef>
              <a:buClr>
                <a:srgbClr val="FFCC00"/>
              </a:buClr>
              <a:buFontTx/>
              <a:buChar char="•"/>
            </a:pPr>
            <a:r>
              <a:rPr lang="en-US">
                <a:solidFill>
                  <a:schemeClr val="bg1"/>
                </a:solidFill>
                <a:latin typeface="Arial" pitchFamily="34" charset="0"/>
              </a:rPr>
              <a:t>Use three prong plugs</a:t>
            </a:r>
          </a:p>
          <a:p>
            <a:pPr>
              <a:lnSpc>
                <a:spcPct val="85000"/>
              </a:lnSpc>
              <a:spcBef>
                <a:spcPct val="50000"/>
              </a:spcBef>
              <a:buClr>
                <a:srgbClr val="FFCC00"/>
              </a:buClr>
              <a:buFontTx/>
              <a:buChar char="•"/>
            </a:pPr>
            <a:r>
              <a:rPr lang="en-US">
                <a:solidFill>
                  <a:schemeClr val="bg1"/>
                </a:solidFill>
                <a:latin typeface="Arial" pitchFamily="34" charset="0"/>
              </a:rPr>
              <a:t>Use extension cords only when necessary &amp; assure in proper condition and right type for job</a:t>
            </a:r>
          </a:p>
          <a:p>
            <a:pPr>
              <a:lnSpc>
                <a:spcPct val="85000"/>
              </a:lnSpc>
              <a:spcBef>
                <a:spcPct val="50000"/>
              </a:spcBef>
              <a:buClr>
                <a:srgbClr val="FFCC00"/>
              </a:buClr>
              <a:buFontTx/>
              <a:buChar char="•"/>
            </a:pPr>
            <a:r>
              <a:rPr lang="en-US">
                <a:solidFill>
                  <a:schemeClr val="bg1"/>
                </a:solidFill>
                <a:latin typeface="Arial" pitchFamily="34" charset="0"/>
              </a:rPr>
              <a:t>Use correct connectors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7165"/>
                                        </p:tgtEl>
                                        <p:attrNameLst>
                                          <p:attrName>style.visibility</p:attrName>
                                        </p:attrNameLst>
                                      </p:cBhvr>
                                      <p:to>
                                        <p:strVal val="visible"/>
                                      </p:to>
                                    </p:set>
                                    <p:anim calcmode="lin" valueType="num">
                                      <p:cBhvr additive="base">
                                        <p:cTn id="7" dur="500" fill="hold"/>
                                        <p:tgtEl>
                                          <p:spTgt spid="177165"/>
                                        </p:tgtEl>
                                        <p:attrNameLst>
                                          <p:attrName>ppt_x</p:attrName>
                                        </p:attrNameLst>
                                      </p:cBhvr>
                                      <p:tavLst>
                                        <p:tav tm="0">
                                          <p:val>
                                            <p:strVal val="1+#ppt_w/2"/>
                                          </p:val>
                                        </p:tav>
                                        <p:tav tm="100000">
                                          <p:val>
                                            <p:strVal val="#ppt_x"/>
                                          </p:val>
                                        </p:tav>
                                      </p:tavLst>
                                    </p:anim>
                                    <p:anim calcmode="lin" valueType="num">
                                      <p:cBhvr additive="base">
                                        <p:cTn id="8" dur="500" fill="hold"/>
                                        <p:tgtEl>
                                          <p:spTgt spid="177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D515DA-405A-4C2F-BD49-AC4421BD020E}" type="slidenum">
              <a:rPr lang="en-US"/>
              <a:pPr/>
              <a:t>19</a:t>
            </a:fld>
            <a:endParaRPr lang="en-US"/>
          </a:p>
        </p:txBody>
      </p:sp>
      <p:sp>
        <p:nvSpPr>
          <p:cNvPr id="119810" name="Rectangle 2"/>
          <p:cNvSpPr>
            <a:spLocks noGrp="1" noChangeArrowheads="1"/>
          </p:cNvSpPr>
          <p:nvPr>
            <p:ph type="title"/>
          </p:nvPr>
        </p:nvSpPr>
        <p:spPr>
          <a:xfrm>
            <a:off x="685800" y="304800"/>
            <a:ext cx="7772400" cy="1143000"/>
          </a:xfrm>
        </p:spPr>
        <p:txBody>
          <a:bodyPr/>
          <a:lstStyle/>
          <a:p>
            <a:r>
              <a:rPr lang="en-US"/>
              <a:t>Hazard – Overloaded Circuits</a:t>
            </a:r>
          </a:p>
        </p:txBody>
      </p:sp>
      <p:sp>
        <p:nvSpPr>
          <p:cNvPr id="119811" name="Rectangle 3"/>
          <p:cNvSpPr>
            <a:spLocks noGrp="1" noChangeArrowheads="1"/>
          </p:cNvSpPr>
          <p:nvPr>
            <p:ph type="body" idx="1"/>
          </p:nvPr>
        </p:nvSpPr>
        <p:spPr>
          <a:xfrm>
            <a:off x="457200" y="1447800"/>
            <a:ext cx="3810000" cy="4648200"/>
          </a:xfrm>
        </p:spPr>
        <p:txBody>
          <a:bodyPr/>
          <a:lstStyle/>
          <a:p>
            <a:pPr>
              <a:lnSpc>
                <a:spcPct val="90000"/>
              </a:lnSpc>
              <a:buFontTx/>
              <a:buNone/>
            </a:pPr>
            <a:r>
              <a:rPr lang="en-US" sz="2400" b="1" dirty="0">
                <a:solidFill>
                  <a:srgbClr val="FFCC00"/>
                </a:solidFill>
              </a:rPr>
              <a:t>Hazards may result from:</a:t>
            </a:r>
          </a:p>
          <a:p>
            <a:pPr>
              <a:lnSpc>
                <a:spcPct val="90000"/>
              </a:lnSpc>
            </a:pPr>
            <a:r>
              <a:rPr lang="en-US" sz="2000" b="1" dirty="0"/>
              <a:t>Too many devices plugged into a circuit, causing heated  wires and possibly a fire</a:t>
            </a:r>
          </a:p>
          <a:p>
            <a:pPr>
              <a:lnSpc>
                <a:spcPct val="90000"/>
              </a:lnSpc>
            </a:pPr>
            <a:r>
              <a:rPr lang="en-US" sz="2000" b="1" dirty="0"/>
              <a:t>Damaged tools overheating</a:t>
            </a:r>
          </a:p>
          <a:p>
            <a:pPr>
              <a:lnSpc>
                <a:spcPct val="90000"/>
              </a:lnSpc>
            </a:pPr>
            <a:r>
              <a:rPr lang="en-US" sz="2000" b="1" dirty="0"/>
              <a:t>Lack of overcurrent  protection</a:t>
            </a:r>
          </a:p>
          <a:p>
            <a:pPr>
              <a:lnSpc>
                <a:spcPct val="90000"/>
              </a:lnSpc>
            </a:pPr>
            <a:r>
              <a:rPr lang="en-US" sz="2000" b="1" dirty="0"/>
              <a:t>Wire insulation melting, which may cause arcing and a fire in the area where the overload exists, even inside a wall</a:t>
            </a:r>
          </a:p>
        </p:txBody>
      </p:sp>
      <p:pic>
        <p:nvPicPr>
          <p:cNvPr id="119814" name="Picture 6" descr="Slide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524000"/>
            <a:ext cx="41148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85DE1A9-14C4-4E31-982F-338F5CC69374}" type="slidenum">
              <a:rPr lang="en-US"/>
              <a:pPr/>
              <a:t>2</a:t>
            </a:fld>
            <a:endParaRPr lang="en-US"/>
          </a:p>
        </p:txBody>
      </p:sp>
      <p:sp>
        <p:nvSpPr>
          <p:cNvPr id="49154" name="Rectangle 2"/>
          <p:cNvSpPr>
            <a:spLocks noGrp="1" noChangeArrowheads="1"/>
          </p:cNvSpPr>
          <p:nvPr>
            <p:ph type="title"/>
          </p:nvPr>
        </p:nvSpPr>
        <p:spPr>
          <a:xfrm>
            <a:off x="533400" y="381000"/>
            <a:ext cx="7772400" cy="914400"/>
          </a:xfrm>
        </p:spPr>
        <p:txBody>
          <a:bodyPr/>
          <a:lstStyle/>
          <a:p>
            <a:r>
              <a:rPr lang="en-US"/>
              <a:t>Electricity - The Dangers</a:t>
            </a:r>
          </a:p>
        </p:txBody>
      </p:sp>
      <p:sp>
        <p:nvSpPr>
          <p:cNvPr id="49155" name="Rectangle 3"/>
          <p:cNvSpPr>
            <a:spLocks noGrp="1" noChangeArrowheads="1"/>
          </p:cNvSpPr>
          <p:nvPr>
            <p:ph type="body" idx="1"/>
          </p:nvPr>
        </p:nvSpPr>
        <p:spPr>
          <a:xfrm>
            <a:off x="228600" y="1447800"/>
            <a:ext cx="3352800" cy="4495800"/>
          </a:xfrm>
        </p:spPr>
        <p:txBody>
          <a:bodyPr/>
          <a:lstStyle/>
          <a:p>
            <a:pPr>
              <a:lnSpc>
                <a:spcPct val="90000"/>
              </a:lnSpc>
              <a:spcBef>
                <a:spcPct val="40000"/>
              </a:spcBef>
            </a:pPr>
            <a:r>
              <a:rPr lang="en-US" sz="2400" dirty="0"/>
              <a:t>About 5 workers are electrocuted every week</a:t>
            </a:r>
          </a:p>
          <a:p>
            <a:pPr>
              <a:lnSpc>
                <a:spcPct val="90000"/>
              </a:lnSpc>
              <a:spcBef>
                <a:spcPct val="40000"/>
              </a:spcBef>
            </a:pPr>
            <a:r>
              <a:rPr lang="en-US" sz="2400" dirty="0"/>
              <a:t>Causes 12% of young worker workplace deaths </a:t>
            </a:r>
          </a:p>
          <a:p>
            <a:pPr>
              <a:lnSpc>
                <a:spcPct val="90000"/>
              </a:lnSpc>
              <a:spcBef>
                <a:spcPct val="40000"/>
              </a:spcBef>
            </a:pPr>
            <a:r>
              <a:rPr lang="en-US" sz="2400" dirty="0"/>
              <a:t>Takes very little electricity to cause harm </a:t>
            </a:r>
          </a:p>
          <a:p>
            <a:pPr>
              <a:lnSpc>
                <a:spcPct val="90000"/>
              </a:lnSpc>
              <a:spcBef>
                <a:spcPct val="40000"/>
              </a:spcBef>
            </a:pPr>
            <a:r>
              <a:rPr lang="en-US" sz="2400" dirty="0"/>
              <a:t>Significant risk of causing fires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4800" y="1600200"/>
            <a:ext cx="4572000" cy="4191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C946E81-BD6F-402B-B523-EA5F78331D5A}" type="slidenum">
              <a:rPr lang="en-US"/>
              <a:pPr/>
              <a:t>20</a:t>
            </a:fld>
            <a:endParaRPr lang="en-US"/>
          </a:p>
        </p:txBody>
      </p:sp>
      <p:sp>
        <p:nvSpPr>
          <p:cNvPr id="70658" name="Rectangle 2"/>
          <p:cNvSpPr>
            <a:spLocks noGrp="1" noChangeArrowheads="1"/>
          </p:cNvSpPr>
          <p:nvPr>
            <p:ph type="title"/>
          </p:nvPr>
        </p:nvSpPr>
        <p:spPr>
          <a:xfrm>
            <a:off x="0" y="228600"/>
            <a:ext cx="9144000" cy="1143000"/>
          </a:xfrm>
        </p:spPr>
        <p:txBody>
          <a:bodyPr/>
          <a:lstStyle/>
          <a:p>
            <a:r>
              <a:rPr lang="en-US" sz="3800"/>
              <a:t>Control - Electrical Protective Devices</a:t>
            </a:r>
          </a:p>
        </p:txBody>
      </p:sp>
      <p:sp>
        <p:nvSpPr>
          <p:cNvPr id="70659" name="Rectangle 3"/>
          <p:cNvSpPr>
            <a:spLocks noGrp="1" noChangeArrowheads="1"/>
          </p:cNvSpPr>
          <p:nvPr>
            <p:ph type="body" sz="half" idx="1"/>
          </p:nvPr>
        </p:nvSpPr>
        <p:spPr>
          <a:xfrm>
            <a:off x="304800" y="1600200"/>
            <a:ext cx="4800600" cy="4495800"/>
          </a:xfrm>
        </p:spPr>
        <p:txBody>
          <a:bodyPr/>
          <a:lstStyle/>
          <a:p>
            <a:pPr>
              <a:lnSpc>
                <a:spcPct val="90000"/>
              </a:lnSpc>
            </a:pPr>
            <a:r>
              <a:rPr lang="en-US" sz="2400" dirty="0"/>
              <a:t>Automatically opens circuit if excess current from overload or ground-fault is detected – shutting off electricity </a:t>
            </a:r>
          </a:p>
          <a:p>
            <a:pPr>
              <a:lnSpc>
                <a:spcPct val="90000"/>
              </a:lnSpc>
            </a:pPr>
            <a:r>
              <a:rPr lang="en-US" sz="2400" dirty="0"/>
              <a:t>Includes GFCI’s, fuses, and circuit breakers</a:t>
            </a:r>
          </a:p>
          <a:p>
            <a:pPr>
              <a:lnSpc>
                <a:spcPct val="90000"/>
              </a:lnSpc>
            </a:pPr>
            <a:r>
              <a:rPr lang="en-US" sz="2400" dirty="0"/>
              <a:t>Fuses and circuit breakers are </a:t>
            </a:r>
            <a:r>
              <a:rPr lang="en-US" sz="2400" u="sng" dirty="0"/>
              <a:t>overcurrent</a:t>
            </a:r>
            <a:r>
              <a:rPr lang="en-US" sz="2400" dirty="0"/>
              <a:t> devices. When too much current:</a:t>
            </a:r>
          </a:p>
          <a:p>
            <a:pPr lvl="2">
              <a:lnSpc>
                <a:spcPct val="90000"/>
              </a:lnSpc>
              <a:buClr>
                <a:srgbClr val="FFCC00"/>
              </a:buClr>
              <a:buFont typeface="Wingdings" pitchFamily="2" charset="2"/>
              <a:buChar char="§"/>
            </a:pPr>
            <a:r>
              <a:rPr lang="en-US" dirty="0"/>
              <a:t> Fuses melt</a:t>
            </a:r>
          </a:p>
          <a:p>
            <a:pPr lvl="2">
              <a:lnSpc>
                <a:spcPct val="90000"/>
              </a:lnSpc>
              <a:buClr>
                <a:srgbClr val="FFCC00"/>
              </a:buClr>
              <a:buFont typeface="Wingdings" pitchFamily="2" charset="2"/>
              <a:buChar char="§"/>
            </a:pPr>
            <a:r>
              <a:rPr lang="en-US" dirty="0"/>
              <a:t> Circuit breakers trip open</a:t>
            </a:r>
          </a:p>
        </p:txBody>
      </p:sp>
      <p:pic>
        <p:nvPicPr>
          <p:cNvPr id="70661" name="Picture 5" descr="Slide17"/>
          <p:cNvPicPr>
            <a:picLocks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5334000" y="1676400"/>
            <a:ext cx="35052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6432C5A-9071-467E-B8DB-5CF8B9BD3BA6}" type="slidenum">
              <a:rPr lang="en-US"/>
              <a:pPr/>
              <a:t>21</a:t>
            </a:fld>
            <a:endParaRPr lang="en-US"/>
          </a:p>
        </p:txBody>
      </p:sp>
      <p:sp>
        <p:nvSpPr>
          <p:cNvPr id="19458" name="Rectangle 2"/>
          <p:cNvSpPr>
            <a:spLocks noGrp="1" noChangeArrowheads="1"/>
          </p:cNvSpPr>
          <p:nvPr>
            <p:ph type="title"/>
          </p:nvPr>
        </p:nvSpPr>
        <p:spPr>
          <a:xfrm>
            <a:off x="685800" y="304800"/>
            <a:ext cx="7772400" cy="762000"/>
          </a:xfrm>
        </p:spPr>
        <p:txBody>
          <a:bodyPr/>
          <a:lstStyle/>
          <a:p>
            <a:r>
              <a:rPr lang="en-US"/>
              <a:t>Temporary Lighting</a:t>
            </a:r>
          </a:p>
        </p:txBody>
      </p:sp>
      <p:sp>
        <p:nvSpPr>
          <p:cNvPr id="19459" name="Rectangle 3"/>
          <p:cNvSpPr>
            <a:spLocks noGrp="1" noChangeArrowheads="1"/>
          </p:cNvSpPr>
          <p:nvPr>
            <p:ph type="body" idx="1"/>
          </p:nvPr>
        </p:nvSpPr>
        <p:spPr>
          <a:xfrm>
            <a:off x="762000" y="5029200"/>
            <a:ext cx="8077200" cy="990600"/>
          </a:xfrm>
        </p:spPr>
        <p:txBody>
          <a:bodyPr/>
          <a:lstStyle/>
          <a:p>
            <a:pPr algn="ctr">
              <a:buFontTx/>
              <a:buNone/>
            </a:pPr>
            <a:r>
              <a:rPr lang="en-US" b="1"/>
              <a:t>	</a:t>
            </a:r>
            <a:r>
              <a:rPr lang="en-US" sz="2400" b="1"/>
              <a:t>Protect from contact and damage</a:t>
            </a:r>
          </a:p>
          <a:p>
            <a:pPr algn="ctr">
              <a:buFontTx/>
              <a:buNone/>
            </a:pPr>
            <a:r>
              <a:rPr lang="en-US" sz="2400" b="1"/>
              <a:t>Do not suspend by cords unless designed to do so</a:t>
            </a:r>
          </a:p>
        </p:txBody>
      </p:sp>
      <p:pic>
        <p:nvPicPr>
          <p:cNvPr id="19460" name="Picture 4" descr="Electrical-Cont-temp ligh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295400"/>
            <a:ext cx="3886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381000" y="6324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rgbClr val="FFFF00"/>
              </a:solidFill>
            </a:endParaRPr>
          </a:p>
        </p:txBody>
      </p:sp>
      <p:pic>
        <p:nvPicPr>
          <p:cNvPr id="19462" name="Picture 6" descr="photo103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295400"/>
            <a:ext cx="3886200" cy="3459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7876" name="Group 4"/>
          <p:cNvGrpSpPr>
            <a:grpSpLocks/>
          </p:cNvGrpSpPr>
          <p:nvPr/>
        </p:nvGrpSpPr>
        <p:grpSpPr bwMode="auto">
          <a:xfrm>
            <a:off x="-3175" y="0"/>
            <a:ext cx="9147175" cy="6867525"/>
            <a:chOff x="-2" y="0"/>
            <a:chExt cx="6482" cy="4326"/>
          </a:xfrm>
        </p:grpSpPr>
        <p:grpSp>
          <p:nvGrpSpPr>
            <p:cNvPr id="207877" name="Group 5"/>
            <p:cNvGrpSpPr>
              <a:grpSpLocks/>
            </p:cNvGrpSpPr>
            <p:nvPr/>
          </p:nvGrpSpPr>
          <p:grpSpPr bwMode="auto">
            <a:xfrm>
              <a:off x="-2" y="0"/>
              <a:ext cx="6426" cy="4326"/>
              <a:chOff x="-2" y="0"/>
              <a:chExt cx="6426" cy="4326"/>
            </a:xfrm>
          </p:grpSpPr>
          <p:sp>
            <p:nvSpPr>
              <p:cNvPr id="207878" name="Rectangle 6"/>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9" name="Rectangle 7"/>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0" name="Rectangle 8"/>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1" name="Rectangle 9"/>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2" name="Rectangle 10"/>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3" name="Rectangle 11"/>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4" name="Rectangle 12"/>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5" name="Rectangle 13"/>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6" name="Rectangle 14"/>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7" name="Rectangle 15"/>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8" name="Rectangle 16"/>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9" name="Rectangle 17"/>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0" name="Rectangle 18"/>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1" name="Rectangle 19"/>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2" name="Rectangle 20"/>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3" name="Rectangle 21"/>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4" name="Rectangle 22"/>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5" name="Rectangle 23"/>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6" name="Rectangle 24"/>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7" name="Rectangle 25"/>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8" name="Rectangle 26"/>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99" name="Rectangle 27"/>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0" name="Rectangle 28"/>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1" name="Rectangle 29"/>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2" name="Rectangle 30"/>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3" name="Rectangle 31"/>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4" name="Rectangle 32"/>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5" name="Rectangle 33"/>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6" name="Rectangle 34"/>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7" name="Rectangle 35"/>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8" name="Rectangle 36"/>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9" name="Rectangle 37"/>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0" name="Rectangle 38"/>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1" name="Rectangle 39"/>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2" name="Rectangle 40"/>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3" name="Rectangle 41"/>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4" name="Rectangle 42"/>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5" name="Rectangle 43"/>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6" name="Rectangle 44"/>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7" name="Rectangle 45"/>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8" name="Rectangle 46"/>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9" name="Rectangle 47"/>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0" name="Rectangle 48"/>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1" name="Rectangle 49"/>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2" name="Rectangle 50"/>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3" name="Rectangle 51"/>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4" name="Rectangle 52"/>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5" name="Rectangle 53"/>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6" name="Rectangle 54"/>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7" name="Rectangle 55"/>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8" name="Rectangle 56"/>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9" name="Rectangle 57"/>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0" name="Rectangle 58"/>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1" name="Rectangle 59"/>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2" name="Rectangle 60"/>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3" name="Rectangle 61"/>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4" name="Rectangle 62"/>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5" name="Rectangle 63"/>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6" name="Rectangle 64"/>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7" name="Rectangle 65"/>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7938" name="Rectangle 66"/>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9" name="Rectangle 67"/>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7940" name="Rectangle 68"/>
          <p:cNvSpPr>
            <a:spLocks noChangeArrowheads="1"/>
          </p:cNvSpPr>
          <p:nvPr/>
        </p:nvSpPr>
        <p:spPr bwMode="auto">
          <a:xfrm>
            <a:off x="3505200" y="2590800"/>
            <a:ext cx="4892675" cy="76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41" name="Rectangle 69"/>
          <p:cNvSpPr>
            <a:spLocks noGrp="1" noChangeArrowheads="1"/>
          </p:cNvSpPr>
          <p:nvPr>
            <p:ph type="ctrTitle"/>
          </p:nvPr>
        </p:nvSpPr>
        <p:spPr>
          <a:xfrm>
            <a:off x="744538" y="1066800"/>
            <a:ext cx="7654925" cy="144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r>
              <a:rPr lang="en-US">
                <a:solidFill>
                  <a:schemeClr val="tx1"/>
                </a:solidFill>
              </a:rPr>
              <a:t>CAF Construction Site </a:t>
            </a:r>
            <a:br>
              <a:rPr lang="en-US">
                <a:solidFill>
                  <a:schemeClr val="tx1"/>
                </a:solidFill>
              </a:rPr>
            </a:br>
            <a:r>
              <a:rPr lang="en-US">
                <a:solidFill>
                  <a:schemeClr val="tx1"/>
                </a:solidFill>
              </a:rPr>
              <a:t>Safety Certificate Program</a:t>
            </a:r>
          </a:p>
        </p:txBody>
      </p:sp>
      <p:sp>
        <p:nvSpPr>
          <p:cNvPr id="207942" name="Rectangle 70"/>
          <p:cNvSpPr>
            <a:spLocks noChangeArrowheads="1"/>
          </p:cNvSpPr>
          <p:nvPr/>
        </p:nvSpPr>
        <p:spPr bwMode="auto">
          <a:xfrm>
            <a:off x="746125" y="2897188"/>
            <a:ext cx="76517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Class 4 – Electricity</a:t>
            </a:r>
          </a:p>
          <a:p>
            <a:pPr algn="r">
              <a:spcBef>
                <a:spcPct val="50000"/>
              </a:spcBef>
            </a:pPr>
            <a:r>
              <a:rPr lang="en-US" sz="3200">
                <a:latin typeface="Verdana" pitchFamily="34" charset="0"/>
              </a:rPr>
              <a:t>Energy Control – LO/TO </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7BBD2F6A-8B89-4D22-850D-C2E6CCC61382}" type="slidenum">
              <a:rPr lang="en-US"/>
              <a:pPr/>
              <a:t>23</a:t>
            </a:fld>
            <a:endParaRPr lang="en-US"/>
          </a:p>
        </p:txBody>
      </p:sp>
      <p:sp>
        <p:nvSpPr>
          <p:cNvPr id="293890" name="Rectangle 2"/>
          <p:cNvSpPr>
            <a:spLocks noGrp="1" noChangeArrowheads="1"/>
          </p:cNvSpPr>
          <p:nvPr/>
        </p:nvSpPr>
        <p:spPr bwMode="auto">
          <a:xfrm>
            <a:off x="228600" y="228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a:solidFill>
                  <a:srgbClr val="FFFF00"/>
                </a:solidFill>
                <a:latin typeface="Arial" pitchFamily="34" charset="0"/>
              </a:rPr>
              <a:t>Is the Equipment Energized?</a:t>
            </a:r>
          </a:p>
        </p:txBody>
      </p:sp>
      <p:sp>
        <p:nvSpPr>
          <p:cNvPr id="293891" name="Rectangle 3"/>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892" name="Rectangle 4"/>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893" name="Rectangle 5"/>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894" name="Rectangle 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895" name="Rectangle 7"/>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896" name="Rectangle 8"/>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897" name="Rectangle 9"/>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898" name="Rectangle 10"/>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899" name="Rectangle 11"/>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00" name="Rectangle 12"/>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01" name="Rectangle 13"/>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02" name="Rectangle 14"/>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03" name="Rectangle 15"/>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04" name="Rectangle 1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05" name="Rectangle 17"/>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06" name="Rectangle 18"/>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07" name="Rectangle 19"/>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08" name="Rectangle 20"/>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09" name="Rectangle 21"/>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10" name="Rectangle 22"/>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11" name="Rectangle 23"/>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12" name="Rectangle 24"/>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13" name="Rectangle 25"/>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14" name="Rectangle 2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15" name="Rectangle 27"/>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a:latin typeface="Times" pitchFamily="18" charset="0"/>
            </a:endParaRPr>
          </a:p>
        </p:txBody>
      </p:sp>
      <p:sp>
        <p:nvSpPr>
          <p:cNvPr id="293916" name="Rectangle 28"/>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3917" name="Rectangle 29"/>
          <p:cNvSpPr>
            <a:spLocks noChangeArrowheads="1"/>
          </p:cNvSpPr>
          <p:nvPr/>
        </p:nvSpPr>
        <p:spPr bwMode="auto">
          <a:xfrm>
            <a:off x="457200" y="12954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Never work on electrical equipment until you can verify the energy status </a:t>
            </a:r>
          </a:p>
          <a:p>
            <a:pPr marL="990600" lvl="1"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never take someone's word for it </a:t>
            </a:r>
          </a:p>
          <a:p>
            <a:pPr marL="533400" indent="-533400">
              <a:lnSpc>
                <a:spcPct val="90000"/>
              </a:lnSpc>
              <a:spcBef>
                <a:spcPct val="20000"/>
              </a:spcBef>
              <a:buClr>
                <a:srgbClr val="FFCC00"/>
              </a:buClr>
              <a:buFontTx/>
              <a:buChar char="•"/>
            </a:pPr>
            <a:endParaRPr lang="en-US" sz="2000">
              <a:solidFill>
                <a:schemeClr val="bg1"/>
              </a:solidFill>
              <a:latin typeface="Arial" pitchFamily="34" charset="0"/>
              <a:cs typeface="Arial" pitchFamily="34" charset="0"/>
            </a:endParaRPr>
          </a:p>
          <a:p>
            <a:pPr marL="533400"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Review established site procedures and  precautions</a:t>
            </a:r>
          </a:p>
          <a:p>
            <a:pPr marL="533400" indent="-533400">
              <a:lnSpc>
                <a:spcPct val="90000"/>
              </a:lnSpc>
              <a:spcBef>
                <a:spcPct val="20000"/>
              </a:spcBef>
              <a:buClr>
                <a:srgbClr val="FFCC00"/>
              </a:buClr>
              <a:buFontTx/>
              <a:buChar char="•"/>
            </a:pPr>
            <a:endParaRPr lang="en-US" sz="2000">
              <a:solidFill>
                <a:schemeClr val="bg1"/>
              </a:solidFill>
              <a:latin typeface="Arial" pitchFamily="34" charset="0"/>
              <a:cs typeface="Arial" pitchFamily="34" charset="0"/>
            </a:endParaRPr>
          </a:p>
          <a:p>
            <a:pPr marL="533400"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Verify test equipment is working correctly</a:t>
            </a:r>
          </a:p>
          <a:p>
            <a:pPr marL="990600" lvl="1"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Do not inspect or test without appropriate PPE</a:t>
            </a:r>
          </a:p>
          <a:p>
            <a:pPr marL="533400" indent="-533400">
              <a:lnSpc>
                <a:spcPct val="90000"/>
              </a:lnSpc>
              <a:spcBef>
                <a:spcPct val="20000"/>
              </a:spcBef>
              <a:buClr>
                <a:srgbClr val="FFCC00"/>
              </a:buClr>
              <a:buFontTx/>
              <a:buChar char="•"/>
            </a:pPr>
            <a:endParaRPr lang="en-US" sz="2000">
              <a:solidFill>
                <a:schemeClr val="bg1"/>
              </a:solidFill>
              <a:latin typeface="Arial" pitchFamily="34" charset="0"/>
              <a:cs typeface="Arial" pitchFamily="34" charset="0"/>
            </a:endParaRPr>
          </a:p>
          <a:p>
            <a:pPr marL="533400"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Place your own lockout – tagging device</a:t>
            </a:r>
          </a:p>
          <a:p>
            <a:pPr marL="990600" lvl="1"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do not remove others LO/TO devices </a:t>
            </a:r>
          </a:p>
          <a:p>
            <a:pPr marL="533400" indent="-533400">
              <a:lnSpc>
                <a:spcPct val="90000"/>
              </a:lnSpc>
              <a:spcBef>
                <a:spcPct val="20000"/>
              </a:spcBef>
              <a:buClr>
                <a:srgbClr val="FFCC00"/>
              </a:buClr>
              <a:buFontTx/>
              <a:buChar char="•"/>
            </a:pPr>
            <a:endParaRPr lang="en-US" sz="2000">
              <a:solidFill>
                <a:schemeClr val="bg1"/>
              </a:solidFill>
              <a:latin typeface="Arial" pitchFamily="34" charset="0"/>
              <a:cs typeface="Arial" pitchFamily="34" charset="0"/>
            </a:endParaRPr>
          </a:p>
          <a:p>
            <a:pPr marL="533400" indent="-533400">
              <a:lnSpc>
                <a:spcPct val="90000"/>
              </a:lnSpc>
              <a:spcBef>
                <a:spcPct val="20000"/>
              </a:spcBef>
              <a:buClr>
                <a:srgbClr val="FFCC00"/>
              </a:buClr>
              <a:buFontTx/>
              <a:buChar char="•"/>
            </a:pPr>
            <a:r>
              <a:rPr lang="en-US" sz="2000">
                <a:solidFill>
                  <a:schemeClr val="bg1"/>
                </a:solidFill>
                <a:latin typeface="Arial" pitchFamily="34" charset="0"/>
                <a:cs typeface="Arial" pitchFamily="34" charset="0"/>
              </a:rPr>
              <a:t>Do not allow yourself or others to be placed at risk</a:t>
            </a:r>
            <a:r>
              <a:rPr lang="en-US" sz="3000">
                <a:solidFill>
                  <a:schemeClr val="bg1"/>
                </a:solidFill>
                <a:latin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DF53C92-060A-4670-AA16-16B55F972F08}" type="slidenum">
              <a:rPr lang="en-US"/>
              <a:pPr/>
              <a:t>24</a:t>
            </a:fld>
            <a:endParaRPr lang="en-US"/>
          </a:p>
        </p:txBody>
      </p:sp>
      <p:sp>
        <p:nvSpPr>
          <p:cNvPr id="294914" name="Rectangle 2"/>
          <p:cNvSpPr>
            <a:spLocks noChangeArrowheads="1"/>
          </p:cNvSpPr>
          <p:nvPr/>
        </p:nvSpPr>
        <p:spPr bwMode="auto">
          <a:xfrm>
            <a:off x="228600" y="242888"/>
            <a:ext cx="861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FFFF00"/>
                </a:solidFill>
                <a:latin typeface="Arial" pitchFamily="34" charset="0"/>
              </a:rPr>
              <a:t>Why does the work have to be done energized?</a:t>
            </a:r>
          </a:p>
        </p:txBody>
      </p:sp>
      <p:sp>
        <p:nvSpPr>
          <p:cNvPr id="294915" name="Rectangle 3"/>
          <p:cNvSpPr>
            <a:spLocks noChangeArrowheads="1"/>
          </p:cNvSpPr>
          <p:nvPr/>
        </p:nvSpPr>
        <p:spPr bwMode="auto">
          <a:xfrm>
            <a:off x="304800" y="1295400"/>
            <a:ext cx="838200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rgbClr val="FFFF00"/>
                </a:solidFill>
                <a:latin typeface="Arial" pitchFamily="34" charset="0"/>
                <a:cs typeface="Arial" pitchFamily="34" charset="0"/>
              </a:rPr>
              <a:t>Is it possible to work at a zero energy state?</a:t>
            </a:r>
          </a:p>
          <a:p>
            <a:pPr algn="just" eaLnBrk="1" hangingPunct="1">
              <a:spcBef>
                <a:spcPct val="50000"/>
              </a:spcBef>
            </a:pPr>
            <a:r>
              <a:rPr lang="en-US" sz="2600" dirty="0">
                <a:latin typeface="Arial Narrow" pitchFamily="34" charset="0"/>
                <a:cs typeface="Arial" pitchFamily="34" charset="0"/>
              </a:rPr>
              <a:t>Lockout/</a:t>
            </a:r>
            <a:r>
              <a:rPr lang="en-US" sz="2600" dirty="0" err="1">
                <a:latin typeface="Arial Narrow" pitchFamily="34" charset="0"/>
                <a:cs typeface="Arial" pitchFamily="34" charset="0"/>
              </a:rPr>
              <a:t>tagout</a:t>
            </a:r>
            <a:r>
              <a:rPr lang="en-US" sz="2600" dirty="0">
                <a:latin typeface="Arial Narrow" pitchFamily="34" charset="0"/>
                <a:cs typeface="Arial" pitchFamily="34" charset="0"/>
              </a:rPr>
              <a:t> is required to ensure equipment remains at a zero energy state. </a:t>
            </a:r>
          </a:p>
          <a:p>
            <a:pPr algn="just" eaLnBrk="1" hangingPunct="1">
              <a:spcBef>
                <a:spcPct val="50000"/>
              </a:spcBef>
            </a:pPr>
            <a:r>
              <a:rPr lang="en-US" sz="2600" dirty="0">
                <a:latin typeface="Arial Narrow" pitchFamily="34" charset="0"/>
                <a:cs typeface="Arial" pitchFamily="34" charset="0"/>
              </a:rPr>
              <a:t>Even de-energized </a:t>
            </a:r>
            <a:r>
              <a:rPr lang="en-US" sz="2600" dirty="0" smtClean="0">
                <a:latin typeface="Arial Narrow" pitchFamily="34" charset="0"/>
                <a:cs typeface="Arial" pitchFamily="34" charset="0"/>
              </a:rPr>
              <a:t>equipment </a:t>
            </a:r>
            <a:r>
              <a:rPr lang="en-US" sz="2600" dirty="0">
                <a:latin typeface="Arial Narrow" pitchFamily="34" charset="0"/>
                <a:cs typeface="Arial" pitchFamily="34" charset="0"/>
              </a:rPr>
              <a:t>may require lockout/</a:t>
            </a:r>
            <a:r>
              <a:rPr lang="en-US" sz="2600" dirty="0" err="1">
                <a:latin typeface="Arial Narrow" pitchFamily="34" charset="0"/>
                <a:cs typeface="Arial" pitchFamily="34" charset="0"/>
              </a:rPr>
              <a:t>tagout</a:t>
            </a:r>
            <a:r>
              <a:rPr lang="en-US" sz="2600" dirty="0">
                <a:latin typeface="Arial Narrow" pitchFamily="34" charset="0"/>
                <a:cs typeface="Arial" pitchFamily="34" charset="0"/>
              </a:rPr>
              <a:t> to prevent it becoming energized while work is performed. </a:t>
            </a:r>
          </a:p>
          <a:p>
            <a:pPr algn="just" eaLnBrk="1" hangingPunct="1">
              <a:spcBef>
                <a:spcPct val="50000"/>
              </a:spcBef>
            </a:pPr>
            <a:r>
              <a:rPr lang="en-US" sz="2600" dirty="0">
                <a:latin typeface="Arial Narrow" pitchFamily="34" charset="0"/>
                <a:cs typeface="Arial" pitchFamily="34" charset="0"/>
              </a:rPr>
              <a:t>Perform Lockout/</a:t>
            </a:r>
            <a:r>
              <a:rPr lang="en-US" sz="2600" dirty="0" err="1">
                <a:latin typeface="Arial Narrow" pitchFamily="34" charset="0"/>
                <a:cs typeface="Arial" pitchFamily="34" charset="0"/>
              </a:rPr>
              <a:t>tagout</a:t>
            </a:r>
            <a:r>
              <a:rPr lang="en-US" sz="2600" dirty="0">
                <a:latin typeface="Arial Narrow" pitchFamily="34" charset="0"/>
                <a:cs typeface="Arial" pitchFamily="34" charset="0"/>
              </a:rPr>
              <a:t> every time.</a:t>
            </a:r>
            <a:r>
              <a:rPr lang="en-US" dirty="0">
                <a:latin typeface="Arial" pitchFamily="34" charset="0"/>
                <a:cs typeface="Arial" pitchFamily="34" charset="0"/>
              </a:rPr>
              <a:t> </a:t>
            </a:r>
            <a:r>
              <a:rPr lang="en-US" sz="2800" b="1" dirty="0">
                <a:solidFill>
                  <a:schemeClr val="accent1"/>
                </a:solidFill>
                <a:latin typeface="Arial" pitchFamily="34" charset="0"/>
                <a:cs typeface="Arial" pitchFamily="34" charset="0"/>
              </a:rPr>
              <a:t>	</a:t>
            </a:r>
          </a:p>
          <a:p>
            <a:pPr eaLnBrk="1" hangingPunct="1">
              <a:spcBef>
                <a:spcPct val="20000"/>
              </a:spcBef>
            </a:pPr>
            <a:endParaRPr lang="en-US"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FCC9C3C-614D-4BAB-AB2A-8FF91275BBC5}" type="slidenum">
              <a:rPr lang="en-US"/>
              <a:pPr/>
              <a:t>25</a:t>
            </a:fld>
            <a:endParaRPr lang="en-US"/>
          </a:p>
        </p:txBody>
      </p:sp>
      <p:graphicFrame>
        <p:nvGraphicFramePr>
          <p:cNvPr id="199686" name="Object 3078"/>
          <p:cNvGraphicFramePr>
            <a:graphicFrameLocks noChangeAspect="1"/>
          </p:cNvGraphicFramePr>
          <p:nvPr/>
        </p:nvGraphicFramePr>
        <p:xfrm>
          <a:off x="381000" y="381000"/>
          <a:ext cx="8534400" cy="5867400"/>
        </p:xfrm>
        <a:graphic>
          <a:graphicData uri="http://schemas.openxmlformats.org/presentationml/2006/ole">
            <mc:AlternateContent xmlns:mc="http://schemas.openxmlformats.org/markup-compatibility/2006">
              <mc:Choice xmlns:v="urn:schemas-microsoft-com:vml" Requires="v">
                <p:oleObj spid="_x0000_s199692" name="Visio" r:id="rId4" imgW="8155838" imgH="5881726" progId="Visio.Drawing.6">
                  <p:embed/>
                </p:oleObj>
              </mc:Choice>
              <mc:Fallback>
                <p:oleObj name="Visio" r:id="rId4" imgW="8155838" imgH="5881726" progId="Visio.Drawing.6">
                  <p:embed/>
                  <p:pic>
                    <p:nvPicPr>
                      <p:cNvPr id="0" name="Object 30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C06BB3D-BFCE-493E-80E6-A51ABB2311D4}" type="slidenum">
              <a:rPr lang="en-US"/>
              <a:pPr/>
              <a:t>26</a:t>
            </a:fld>
            <a:endParaRPr lang="en-US"/>
          </a:p>
        </p:txBody>
      </p:sp>
      <p:sp>
        <p:nvSpPr>
          <p:cNvPr id="164866" name="Rectangle 2"/>
          <p:cNvSpPr>
            <a:spLocks noGrp="1" noChangeArrowheads="1"/>
          </p:cNvSpPr>
          <p:nvPr>
            <p:ph type="title"/>
          </p:nvPr>
        </p:nvSpPr>
        <p:spPr>
          <a:xfrm>
            <a:off x="457200" y="228600"/>
            <a:ext cx="8229600" cy="838200"/>
          </a:xfrm>
        </p:spPr>
        <p:txBody>
          <a:bodyPr/>
          <a:lstStyle/>
          <a:p>
            <a:r>
              <a:rPr lang="en-US"/>
              <a:t>Lockout and Tagging of Circuits</a:t>
            </a:r>
          </a:p>
        </p:txBody>
      </p:sp>
      <p:sp>
        <p:nvSpPr>
          <p:cNvPr id="164867" name="Rectangle 3"/>
          <p:cNvSpPr>
            <a:spLocks noGrp="1" noChangeArrowheads="1"/>
          </p:cNvSpPr>
          <p:nvPr>
            <p:ph type="body" idx="1"/>
          </p:nvPr>
        </p:nvSpPr>
        <p:spPr>
          <a:xfrm>
            <a:off x="228600" y="1981200"/>
            <a:ext cx="4648200" cy="3505200"/>
          </a:xfrm>
        </p:spPr>
        <p:txBody>
          <a:bodyPr/>
          <a:lstStyle/>
          <a:p>
            <a:pPr>
              <a:lnSpc>
                <a:spcPct val="90000"/>
              </a:lnSpc>
              <a:spcBef>
                <a:spcPct val="35000"/>
              </a:spcBef>
            </a:pPr>
            <a:r>
              <a:rPr lang="en-US" sz="2400" dirty="0"/>
              <a:t>Apply locks to power source after de-energizing</a:t>
            </a:r>
          </a:p>
          <a:p>
            <a:pPr>
              <a:lnSpc>
                <a:spcPct val="90000"/>
              </a:lnSpc>
              <a:spcBef>
                <a:spcPct val="35000"/>
              </a:spcBef>
            </a:pPr>
            <a:r>
              <a:rPr lang="en-US" sz="2400" dirty="0"/>
              <a:t>Tag deactivated controls</a:t>
            </a:r>
          </a:p>
          <a:p>
            <a:pPr>
              <a:lnSpc>
                <a:spcPct val="90000"/>
              </a:lnSpc>
              <a:spcBef>
                <a:spcPct val="35000"/>
              </a:spcBef>
            </a:pPr>
            <a:r>
              <a:rPr lang="en-US" sz="2400" dirty="0"/>
              <a:t>Tag de-energized equipment and circuits at all points where they can be energized</a:t>
            </a:r>
          </a:p>
          <a:p>
            <a:pPr>
              <a:lnSpc>
                <a:spcPct val="90000"/>
              </a:lnSpc>
              <a:spcBef>
                <a:spcPct val="35000"/>
              </a:spcBef>
            </a:pPr>
            <a:r>
              <a:rPr lang="en-US" sz="2400" dirty="0"/>
              <a:t>Tags must identify equipment or circuits being worked on</a:t>
            </a:r>
          </a:p>
        </p:txBody>
      </p:sp>
      <p:pic>
        <p:nvPicPr>
          <p:cNvPr id="164868" name="Picture 4" descr="panel_l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295400"/>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8ABBC6E1-639C-419F-B45D-CD7C1ABC21CF}" type="slidenum">
              <a:rPr lang="en-US"/>
              <a:pPr/>
              <a:t>27</a:t>
            </a:fld>
            <a:endParaRPr lang="en-US"/>
          </a:p>
        </p:txBody>
      </p:sp>
      <p:sp>
        <p:nvSpPr>
          <p:cNvPr id="195586" name="Rectangle 2"/>
          <p:cNvSpPr>
            <a:spLocks noGrp="1" noChangeArrowheads="1"/>
          </p:cNvSpPr>
          <p:nvPr>
            <p:ph type="title"/>
          </p:nvPr>
        </p:nvSpPr>
        <p:spPr>
          <a:xfrm>
            <a:off x="685800" y="304800"/>
            <a:ext cx="7772400" cy="914400"/>
          </a:xfrm>
        </p:spPr>
        <p:txBody>
          <a:bodyPr/>
          <a:lstStyle/>
          <a:p>
            <a:r>
              <a:rPr lang="en-US"/>
              <a:t>Preventing Electrical Hazards</a:t>
            </a:r>
          </a:p>
        </p:txBody>
      </p:sp>
      <p:sp>
        <p:nvSpPr>
          <p:cNvPr id="195587" name="Rectangle 3"/>
          <p:cNvSpPr>
            <a:spLocks noGrp="1" noChangeArrowheads="1"/>
          </p:cNvSpPr>
          <p:nvPr>
            <p:ph type="body" sz="half" idx="1"/>
          </p:nvPr>
        </p:nvSpPr>
        <p:spPr>
          <a:xfrm>
            <a:off x="304800" y="1219200"/>
            <a:ext cx="3886200" cy="4343400"/>
          </a:xfrm>
        </p:spPr>
        <p:txBody>
          <a:bodyPr/>
          <a:lstStyle/>
          <a:p>
            <a:pPr algn="just">
              <a:lnSpc>
                <a:spcPct val="95000"/>
              </a:lnSpc>
              <a:spcBef>
                <a:spcPct val="25000"/>
              </a:spcBef>
            </a:pPr>
            <a:r>
              <a:rPr lang="en-US"/>
              <a:t>Plan your work with others</a:t>
            </a:r>
          </a:p>
          <a:p>
            <a:pPr algn="just">
              <a:lnSpc>
                <a:spcPct val="95000"/>
              </a:lnSpc>
              <a:spcBef>
                <a:spcPct val="25000"/>
              </a:spcBef>
            </a:pPr>
            <a:r>
              <a:rPr lang="en-US"/>
              <a:t>Plan to avoid falls</a:t>
            </a:r>
          </a:p>
          <a:p>
            <a:pPr algn="just">
              <a:lnSpc>
                <a:spcPct val="95000"/>
              </a:lnSpc>
              <a:spcBef>
                <a:spcPct val="25000"/>
              </a:spcBef>
            </a:pPr>
            <a:r>
              <a:rPr lang="en-US"/>
              <a:t>Plan to lock-out and tag-out equipment</a:t>
            </a:r>
          </a:p>
          <a:p>
            <a:pPr algn="just">
              <a:lnSpc>
                <a:spcPct val="95000"/>
              </a:lnSpc>
              <a:spcBef>
                <a:spcPct val="25000"/>
              </a:spcBef>
            </a:pPr>
            <a:r>
              <a:rPr lang="en-US"/>
              <a:t>Remove jewelry</a:t>
            </a:r>
          </a:p>
          <a:p>
            <a:pPr algn="just">
              <a:lnSpc>
                <a:spcPct val="95000"/>
              </a:lnSpc>
              <a:spcBef>
                <a:spcPct val="25000"/>
              </a:spcBef>
            </a:pPr>
            <a:r>
              <a:rPr lang="en-US"/>
              <a:t>Avoid wet conditions and overhead power lines</a:t>
            </a:r>
          </a:p>
        </p:txBody>
      </p:sp>
      <p:graphicFrame>
        <p:nvGraphicFramePr>
          <p:cNvPr id="195590" name="Object 6"/>
          <p:cNvGraphicFramePr>
            <a:graphicFrameLocks noChangeAspect="1"/>
          </p:cNvGraphicFramePr>
          <p:nvPr/>
        </p:nvGraphicFramePr>
        <p:xfrm>
          <a:off x="4495800" y="1219200"/>
          <a:ext cx="4038600" cy="2286000"/>
        </p:xfrm>
        <a:graphic>
          <a:graphicData uri="http://schemas.openxmlformats.org/presentationml/2006/ole">
            <mc:AlternateContent xmlns:mc="http://schemas.openxmlformats.org/markup-compatibility/2006">
              <mc:Choice xmlns:v="urn:schemas-microsoft-com:vml" Requires="v">
                <p:oleObj spid="_x0000_s195600" name="Bitmap Image" r:id="rId4" imgW="2880610" imgH="1958510" progId="Paint.Picture">
                  <p:embed/>
                </p:oleObj>
              </mc:Choice>
              <mc:Fallback>
                <p:oleObj name="Bitmap Image" r:id="rId4" imgW="2880610" imgH="1958510"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19200"/>
                        <a:ext cx="4038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1" name="Object 7"/>
          <p:cNvGraphicFramePr>
            <a:graphicFrameLocks noChangeAspect="1"/>
          </p:cNvGraphicFramePr>
          <p:nvPr/>
        </p:nvGraphicFramePr>
        <p:xfrm>
          <a:off x="4495800" y="3581400"/>
          <a:ext cx="4038600" cy="2286000"/>
        </p:xfrm>
        <a:graphic>
          <a:graphicData uri="http://schemas.openxmlformats.org/presentationml/2006/ole">
            <mc:AlternateContent xmlns:mc="http://schemas.openxmlformats.org/markup-compatibility/2006">
              <mc:Choice xmlns:v="urn:schemas-microsoft-com:vml" Requires="v">
                <p:oleObj spid="_x0000_s195601" name="Bitmap Image" r:id="rId6" imgW="3215238" imgH="2690093" progId="Paint.Picture">
                  <p:embed/>
                </p:oleObj>
              </mc:Choice>
              <mc:Fallback>
                <p:oleObj name="Bitmap Image" r:id="rId6" imgW="3215238" imgH="2690093"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581400"/>
                        <a:ext cx="4038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A888D2D-1FF5-431B-88B4-1DA2067BD381}" type="slidenum">
              <a:rPr lang="en-US"/>
              <a:pPr/>
              <a:t>28</a:t>
            </a:fld>
            <a:endParaRPr lang="en-US"/>
          </a:p>
        </p:txBody>
      </p:sp>
      <p:sp>
        <p:nvSpPr>
          <p:cNvPr id="287747" name="Rectangle 3"/>
          <p:cNvSpPr>
            <a:spLocks noChangeArrowheads="1"/>
          </p:cNvSpPr>
          <p:nvPr/>
        </p:nvSpPr>
        <p:spPr bwMode="auto">
          <a:xfrm>
            <a:off x="152400" y="914400"/>
            <a:ext cx="48006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500"/>
              </a:spcBef>
              <a:spcAft>
                <a:spcPts val="500"/>
              </a:spcAft>
              <a:tabLst>
                <a:tab pos="1147763" algn="l"/>
              </a:tabLst>
            </a:pPr>
            <a:r>
              <a:rPr lang="en-US" sz="1600" b="1">
                <a:solidFill>
                  <a:schemeClr val="bg1"/>
                </a:solidFill>
                <a:latin typeface="Arial" pitchFamily="34" charset="0"/>
              </a:rPr>
              <a:t>BRIEF DESCRIPTION OF ACCIDENT </a:t>
            </a:r>
            <a:r>
              <a:rPr lang="en-US" sz="1600">
                <a:solidFill>
                  <a:schemeClr val="bg1"/>
                </a:solidFill>
                <a:latin typeface="Arial" pitchFamily="34" charset="0"/>
              </a:rPr>
              <a:t>An electrician was removing metal fish tape from a hole at the base of a metal light pole. The fish tape became energized, electrocuting him. </a:t>
            </a:r>
            <a:r>
              <a:rPr lang="en-US" sz="1600" b="1">
                <a:solidFill>
                  <a:schemeClr val="bg1"/>
                </a:solidFill>
                <a:latin typeface="Arial" pitchFamily="34" charset="0"/>
              </a:rPr>
              <a:t>INSPECTION RESULTS</a:t>
            </a:r>
            <a:r>
              <a:rPr lang="en-US" sz="1600">
                <a:solidFill>
                  <a:schemeClr val="bg1"/>
                </a:solidFill>
                <a:latin typeface="Arial" pitchFamily="34" charset="0"/>
              </a:rPr>
              <a:t> As a result of its inspection, OSHA issued a citation for three serious violations of the agency's construction standards. Had requirements for de-energizing energy sources been followed, the electrocution might have been prevented. </a:t>
            </a:r>
          </a:p>
          <a:p>
            <a:pPr algn="just">
              <a:spcBef>
                <a:spcPts val="500"/>
              </a:spcBef>
              <a:spcAft>
                <a:spcPts val="500"/>
              </a:spcAft>
              <a:tabLst>
                <a:tab pos="1147763" algn="l"/>
              </a:tabLst>
            </a:pPr>
            <a:r>
              <a:rPr lang="en-US" sz="1600" b="1">
                <a:solidFill>
                  <a:schemeClr val="bg1"/>
                </a:solidFill>
                <a:latin typeface="Arial" pitchFamily="34" charset="0"/>
              </a:rPr>
              <a:t>ACCIDENT PREVENTION RECOMMENDATIONS</a:t>
            </a:r>
            <a:r>
              <a:rPr lang="en-US" sz="1600">
                <a:solidFill>
                  <a:schemeClr val="bg1"/>
                </a:solidFill>
                <a:latin typeface="Arial" pitchFamily="34" charset="0"/>
              </a:rPr>
              <a:t> </a:t>
            </a:r>
          </a:p>
          <a:p>
            <a:pPr marL="690563" lvl="3" indent="-179388" algn="just">
              <a:spcBef>
                <a:spcPts val="500"/>
              </a:spcBef>
              <a:spcAft>
                <a:spcPts val="500"/>
              </a:spcAft>
              <a:buFontTx/>
              <a:buChar char="•"/>
              <a:tabLst>
                <a:tab pos="1147763" algn="l"/>
              </a:tabLst>
            </a:pPr>
            <a:r>
              <a:rPr lang="en-US" sz="1400">
                <a:solidFill>
                  <a:schemeClr val="bg1"/>
                </a:solidFill>
                <a:latin typeface="Arial" pitchFamily="34" charset="0"/>
              </a:rPr>
              <a:t>Ensure all circuits are de-energized before beginning work (29 CFR 1926.416(a)(3)). </a:t>
            </a:r>
          </a:p>
          <a:p>
            <a:pPr marL="690563" lvl="3" indent="-179388" algn="just">
              <a:spcBef>
                <a:spcPts val="500"/>
              </a:spcBef>
              <a:spcAft>
                <a:spcPts val="500"/>
              </a:spcAft>
              <a:buFontTx/>
              <a:buChar char="•"/>
              <a:tabLst>
                <a:tab pos="1147763" algn="l"/>
              </a:tabLst>
            </a:pPr>
            <a:r>
              <a:rPr lang="en-US" sz="1400">
                <a:solidFill>
                  <a:schemeClr val="bg1"/>
                </a:solidFill>
                <a:latin typeface="Arial" pitchFamily="34" charset="0"/>
              </a:rPr>
              <a:t>Controls to be deactivated during the course of work on energized or de-energized equipment or circuits must be tagged (29 CFR 1926.417(a)). </a:t>
            </a:r>
          </a:p>
          <a:p>
            <a:pPr marL="690563" lvl="3" indent="-179388" algn="just">
              <a:spcBef>
                <a:spcPts val="500"/>
              </a:spcBef>
              <a:spcAft>
                <a:spcPts val="500"/>
              </a:spcAft>
              <a:buFontTx/>
              <a:buChar char="•"/>
              <a:tabLst>
                <a:tab pos="1147763" algn="l"/>
              </a:tabLst>
            </a:pPr>
            <a:r>
              <a:rPr lang="en-US" sz="1400">
                <a:solidFill>
                  <a:schemeClr val="bg1"/>
                </a:solidFill>
                <a:latin typeface="Arial" pitchFamily="34" charset="0"/>
              </a:rPr>
              <a:t>Employees must be instructed to recognize and avoid unsafe conditions associated with their work (29 CFR 1926.21(b)(2)).</a:t>
            </a:r>
          </a:p>
        </p:txBody>
      </p:sp>
      <p:sp>
        <p:nvSpPr>
          <p:cNvPr id="287748" name="Text Box 4"/>
          <p:cNvSpPr txBox="1">
            <a:spLocks noChangeArrowheads="1"/>
          </p:cNvSpPr>
          <p:nvPr/>
        </p:nvSpPr>
        <p:spPr bwMode="auto">
          <a:xfrm>
            <a:off x="304800" y="228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00"/>
                </a:solidFill>
                <a:latin typeface="Arial" pitchFamily="34" charset="0"/>
              </a:rPr>
              <a:t>Scenario #1 </a:t>
            </a:r>
          </a:p>
        </p:txBody>
      </p:sp>
      <p:graphicFrame>
        <p:nvGraphicFramePr>
          <p:cNvPr id="287749" name="Object 5"/>
          <p:cNvGraphicFramePr>
            <a:graphicFrameLocks noChangeAspect="1"/>
          </p:cNvGraphicFramePr>
          <p:nvPr/>
        </p:nvGraphicFramePr>
        <p:xfrm>
          <a:off x="5029200" y="990600"/>
          <a:ext cx="3657600" cy="4800600"/>
        </p:xfrm>
        <a:graphic>
          <a:graphicData uri="http://schemas.openxmlformats.org/presentationml/2006/ole">
            <mc:AlternateContent xmlns:mc="http://schemas.openxmlformats.org/markup-compatibility/2006">
              <mc:Choice xmlns:v="urn:schemas-microsoft-com:vml" Requires="v">
                <p:oleObj spid="_x0000_s287754" name="Bitmap Image" r:id="rId4" imgW="3419952" imgH="3657143" progId="Paint.Picture">
                  <p:embed/>
                </p:oleObj>
              </mc:Choice>
              <mc:Fallback>
                <p:oleObj name="Bitmap Image" r:id="rId4" imgW="3419952" imgH="3657143"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990600"/>
                        <a:ext cx="3657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33D9E4-6593-4668-9998-2D17BC4A96C3}" type="slidenum">
              <a:rPr lang="en-US"/>
              <a:pPr/>
              <a:t>29</a:t>
            </a:fld>
            <a:endParaRPr lang="en-US"/>
          </a:p>
        </p:txBody>
      </p:sp>
      <p:sp>
        <p:nvSpPr>
          <p:cNvPr id="291842" name="Rectangle 2"/>
          <p:cNvSpPr>
            <a:spLocks noGrp="1" noChangeArrowheads="1"/>
          </p:cNvSpPr>
          <p:nvPr>
            <p:ph type="title"/>
          </p:nvPr>
        </p:nvSpPr>
        <p:spPr>
          <a:xfrm>
            <a:off x="685800" y="228600"/>
            <a:ext cx="7772400" cy="533400"/>
          </a:xfrm>
        </p:spPr>
        <p:txBody>
          <a:bodyPr/>
          <a:lstStyle/>
          <a:p>
            <a:r>
              <a:rPr lang="en-US" sz="2800"/>
              <a:t>Scenario #2</a:t>
            </a:r>
          </a:p>
        </p:txBody>
      </p:sp>
      <p:sp>
        <p:nvSpPr>
          <p:cNvPr id="291845" name="Rectangle 5"/>
          <p:cNvSpPr>
            <a:spLocks noChangeArrowheads="1"/>
          </p:cNvSpPr>
          <p:nvPr/>
        </p:nvSpPr>
        <p:spPr bwMode="auto">
          <a:xfrm>
            <a:off x="228600" y="990600"/>
            <a:ext cx="45720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CC00"/>
              </a:buClr>
            </a:pPr>
            <a:r>
              <a:rPr lang="en-US" sz="1600">
                <a:solidFill>
                  <a:schemeClr val="bg1"/>
                </a:solidFill>
                <a:latin typeface="Arial" pitchFamily="34" charset="0"/>
              </a:rPr>
              <a:t>Accident Type: </a:t>
            </a:r>
            <a:r>
              <a:rPr lang="en-US" sz="1600" b="1">
                <a:solidFill>
                  <a:schemeClr val="bg1"/>
                </a:solidFill>
                <a:latin typeface="Arial" pitchFamily="34" charset="0"/>
              </a:rPr>
              <a:t>Electrocution</a:t>
            </a:r>
          </a:p>
          <a:p>
            <a:pPr>
              <a:spcBef>
                <a:spcPct val="50000"/>
              </a:spcBef>
              <a:buClr>
                <a:srgbClr val="FFCC00"/>
              </a:buClr>
            </a:pPr>
            <a:r>
              <a:rPr lang="en-US" sz="1600">
                <a:solidFill>
                  <a:schemeClr val="bg1"/>
                </a:solidFill>
                <a:latin typeface="Arial" pitchFamily="34" charset="0"/>
              </a:rPr>
              <a:t> Weather Conditions: </a:t>
            </a:r>
            <a:r>
              <a:rPr lang="en-US" sz="1600" b="1">
                <a:solidFill>
                  <a:schemeClr val="bg1"/>
                </a:solidFill>
                <a:latin typeface="Arial" pitchFamily="34" charset="0"/>
              </a:rPr>
              <a:t>Clear/Hot/Humid</a:t>
            </a:r>
          </a:p>
          <a:p>
            <a:pPr>
              <a:spcBef>
                <a:spcPct val="50000"/>
              </a:spcBef>
              <a:buClr>
                <a:srgbClr val="FFCC00"/>
              </a:buClr>
            </a:pPr>
            <a:r>
              <a:rPr lang="en-US" sz="1600">
                <a:solidFill>
                  <a:schemeClr val="bg1"/>
                </a:solidFill>
                <a:latin typeface="Arial" pitchFamily="34" charset="0"/>
              </a:rPr>
              <a:t>Type of Operation: </a:t>
            </a:r>
            <a:r>
              <a:rPr lang="en-US" sz="1400" b="1">
                <a:solidFill>
                  <a:schemeClr val="bg1"/>
                </a:solidFill>
                <a:latin typeface="Arial" pitchFamily="34" charset="0"/>
              </a:rPr>
              <a:t>Window Shutter Installers</a:t>
            </a:r>
          </a:p>
          <a:p>
            <a:pPr>
              <a:spcBef>
                <a:spcPct val="50000"/>
              </a:spcBef>
              <a:buClr>
                <a:srgbClr val="FFCC00"/>
              </a:buClr>
            </a:pPr>
            <a:r>
              <a:rPr lang="en-US" sz="1600">
                <a:solidFill>
                  <a:schemeClr val="bg1"/>
                </a:solidFill>
                <a:latin typeface="Arial" pitchFamily="34" charset="0"/>
              </a:rPr>
              <a:t>Size of Work Crew: </a:t>
            </a:r>
            <a:r>
              <a:rPr lang="en-US" sz="1600" b="1">
                <a:solidFill>
                  <a:schemeClr val="bg1"/>
                </a:solidFill>
                <a:latin typeface="Arial" pitchFamily="34" charset="0"/>
              </a:rPr>
              <a:t>2</a:t>
            </a:r>
          </a:p>
          <a:p>
            <a:pPr>
              <a:spcBef>
                <a:spcPct val="50000"/>
              </a:spcBef>
              <a:buClr>
                <a:srgbClr val="FFCC00"/>
              </a:buClr>
            </a:pPr>
            <a:r>
              <a:rPr lang="en-US" sz="1600">
                <a:solidFill>
                  <a:schemeClr val="bg1"/>
                </a:solidFill>
                <a:latin typeface="Arial" pitchFamily="34" charset="0"/>
              </a:rPr>
              <a:t>Collective Bargaining: </a:t>
            </a:r>
            <a:r>
              <a:rPr lang="en-US" sz="1600" b="1">
                <a:solidFill>
                  <a:schemeClr val="bg1"/>
                </a:solidFill>
                <a:latin typeface="Arial" pitchFamily="34" charset="0"/>
              </a:rPr>
              <a:t>N/A</a:t>
            </a:r>
          </a:p>
          <a:p>
            <a:pPr>
              <a:spcBef>
                <a:spcPct val="50000"/>
              </a:spcBef>
              <a:buClr>
                <a:srgbClr val="FFCC00"/>
              </a:buClr>
            </a:pPr>
            <a:r>
              <a:rPr lang="en-US" sz="1600">
                <a:solidFill>
                  <a:schemeClr val="bg1"/>
                </a:solidFill>
                <a:latin typeface="Arial" pitchFamily="34" charset="0"/>
              </a:rPr>
              <a:t>Competent Safety Monitor on Site: </a:t>
            </a:r>
            <a:r>
              <a:rPr lang="en-US" sz="1600" b="1">
                <a:solidFill>
                  <a:schemeClr val="bg1"/>
                </a:solidFill>
                <a:latin typeface="Arial" pitchFamily="34" charset="0"/>
              </a:rPr>
              <a:t>No</a:t>
            </a:r>
          </a:p>
          <a:p>
            <a:pPr>
              <a:spcBef>
                <a:spcPct val="50000"/>
              </a:spcBef>
              <a:buClr>
                <a:srgbClr val="FFCC00"/>
              </a:buClr>
            </a:pPr>
            <a:r>
              <a:rPr lang="en-US" sz="1600">
                <a:solidFill>
                  <a:schemeClr val="bg1"/>
                </a:solidFill>
                <a:latin typeface="Arial" pitchFamily="34" charset="0"/>
              </a:rPr>
              <a:t>Safety and Health Program in Effect: </a:t>
            </a:r>
            <a:r>
              <a:rPr lang="en-US" sz="1600" b="1">
                <a:solidFill>
                  <a:schemeClr val="bg1"/>
                </a:solidFill>
                <a:latin typeface="Arial" pitchFamily="34" charset="0"/>
              </a:rPr>
              <a:t>Partial</a:t>
            </a:r>
          </a:p>
          <a:p>
            <a:pPr>
              <a:spcBef>
                <a:spcPct val="50000"/>
              </a:spcBef>
              <a:buClr>
                <a:srgbClr val="FFCC00"/>
              </a:buClr>
            </a:pPr>
            <a:r>
              <a:rPr lang="en-US" sz="1600">
                <a:solidFill>
                  <a:schemeClr val="bg1"/>
                </a:solidFill>
                <a:latin typeface="Arial" pitchFamily="34" charset="0"/>
              </a:rPr>
              <a:t>Was the Worksite Inspected Regularly: </a:t>
            </a:r>
            <a:r>
              <a:rPr lang="en-US" sz="1600" b="1">
                <a:solidFill>
                  <a:schemeClr val="bg1"/>
                </a:solidFill>
                <a:latin typeface="Arial" pitchFamily="34" charset="0"/>
              </a:rPr>
              <a:t>No</a:t>
            </a:r>
          </a:p>
          <a:p>
            <a:pPr>
              <a:spcBef>
                <a:spcPct val="50000"/>
              </a:spcBef>
              <a:buClr>
                <a:srgbClr val="FFCC00"/>
              </a:buClr>
            </a:pPr>
            <a:r>
              <a:rPr lang="en-US" sz="1600">
                <a:solidFill>
                  <a:schemeClr val="bg1"/>
                </a:solidFill>
                <a:latin typeface="Arial" pitchFamily="34" charset="0"/>
              </a:rPr>
              <a:t>Training and Education Provided: </a:t>
            </a:r>
            <a:r>
              <a:rPr lang="en-US" sz="1600" b="1">
                <a:solidFill>
                  <a:schemeClr val="bg1"/>
                </a:solidFill>
                <a:latin typeface="Arial" pitchFamily="34" charset="0"/>
              </a:rPr>
              <a:t>Some</a:t>
            </a:r>
          </a:p>
          <a:p>
            <a:pPr>
              <a:spcBef>
                <a:spcPct val="50000"/>
              </a:spcBef>
              <a:buClr>
                <a:srgbClr val="FFCC00"/>
              </a:buClr>
            </a:pPr>
            <a:r>
              <a:rPr lang="en-US" sz="1600">
                <a:solidFill>
                  <a:schemeClr val="bg1"/>
                </a:solidFill>
                <a:latin typeface="Arial" pitchFamily="34" charset="0"/>
              </a:rPr>
              <a:t>Employee Job Title:</a:t>
            </a:r>
            <a:r>
              <a:rPr lang="en-US" sz="1600" b="1">
                <a:solidFill>
                  <a:schemeClr val="bg1"/>
                </a:solidFill>
                <a:latin typeface="Arial" pitchFamily="34" charset="0"/>
              </a:rPr>
              <a:t>Helper</a:t>
            </a:r>
          </a:p>
          <a:p>
            <a:pPr>
              <a:spcBef>
                <a:spcPct val="50000"/>
              </a:spcBef>
              <a:buClr>
                <a:srgbClr val="FFCC00"/>
              </a:buClr>
            </a:pPr>
            <a:r>
              <a:rPr lang="en-US" sz="1600">
                <a:solidFill>
                  <a:schemeClr val="bg1"/>
                </a:solidFill>
                <a:latin typeface="Arial" pitchFamily="34" charset="0"/>
              </a:rPr>
              <a:t>Age &amp; Sex: </a:t>
            </a:r>
            <a:r>
              <a:rPr lang="en-US" sz="1600" b="1">
                <a:solidFill>
                  <a:schemeClr val="bg1"/>
                </a:solidFill>
                <a:latin typeface="Arial" pitchFamily="34" charset="0"/>
              </a:rPr>
              <a:t>17-Male</a:t>
            </a:r>
          </a:p>
          <a:p>
            <a:pPr>
              <a:spcBef>
                <a:spcPct val="50000"/>
              </a:spcBef>
              <a:buClr>
                <a:srgbClr val="FFCC00"/>
              </a:buClr>
            </a:pPr>
            <a:r>
              <a:rPr lang="en-US" sz="1600">
                <a:solidFill>
                  <a:schemeClr val="bg1"/>
                </a:solidFill>
                <a:latin typeface="Arial" pitchFamily="34" charset="0"/>
              </a:rPr>
              <a:t>Experience at this Type of Work: </a:t>
            </a:r>
            <a:r>
              <a:rPr lang="en-US" sz="1600" b="1">
                <a:solidFill>
                  <a:schemeClr val="bg1"/>
                </a:solidFill>
                <a:latin typeface="Arial" pitchFamily="34" charset="0"/>
              </a:rPr>
              <a:t>1</a:t>
            </a:r>
            <a:r>
              <a:rPr lang="en-US" sz="1600">
                <a:solidFill>
                  <a:schemeClr val="bg1"/>
                </a:solidFill>
                <a:latin typeface="Arial" pitchFamily="34" charset="0"/>
              </a:rPr>
              <a:t> </a:t>
            </a:r>
            <a:r>
              <a:rPr lang="en-US" sz="1600" b="1">
                <a:solidFill>
                  <a:schemeClr val="bg1"/>
                </a:solidFill>
                <a:latin typeface="Arial" pitchFamily="34" charset="0"/>
              </a:rPr>
              <a:t> Month</a:t>
            </a:r>
          </a:p>
          <a:p>
            <a:pPr>
              <a:spcBef>
                <a:spcPct val="50000"/>
              </a:spcBef>
              <a:buClr>
                <a:srgbClr val="FFCC00"/>
              </a:buClr>
            </a:pPr>
            <a:r>
              <a:rPr lang="en-US" sz="1600">
                <a:solidFill>
                  <a:schemeClr val="bg1"/>
                </a:solidFill>
                <a:latin typeface="Arial" pitchFamily="34" charset="0"/>
              </a:rPr>
              <a:t>Time on Project: </a:t>
            </a:r>
            <a:r>
              <a:rPr lang="en-US" sz="1600" b="1">
                <a:solidFill>
                  <a:schemeClr val="bg1"/>
                </a:solidFill>
                <a:latin typeface="Arial" pitchFamily="34" charset="0"/>
              </a:rPr>
              <a:t>1 Month</a:t>
            </a:r>
          </a:p>
        </p:txBody>
      </p:sp>
      <p:graphicFrame>
        <p:nvGraphicFramePr>
          <p:cNvPr id="291846" name="Object 6"/>
          <p:cNvGraphicFramePr>
            <a:graphicFrameLocks noChangeAspect="1"/>
          </p:cNvGraphicFramePr>
          <p:nvPr/>
        </p:nvGraphicFramePr>
        <p:xfrm>
          <a:off x="4876800" y="990600"/>
          <a:ext cx="3925888" cy="4800600"/>
        </p:xfrm>
        <a:graphic>
          <a:graphicData uri="http://schemas.openxmlformats.org/presentationml/2006/ole">
            <mc:AlternateContent xmlns:mc="http://schemas.openxmlformats.org/markup-compatibility/2006">
              <mc:Choice xmlns:v="urn:schemas-microsoft-com:vml" Requires="v">
                <p:oleObj spid="_x0000_s291851" name="Bitmap Image" r:id="rId4" imgW="2560542" imgH="2865368" progId="Paint.Picture">
                  <p:embed/>
                </p:oleObj>
              </mc:Choice>
              <mc:Fallback>
                <p:oleObj name="Bitmap Image" r:id="rId4" imgW="2560542" imgH="286536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90600"/>
                        <a:ext cx="392588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BCEFFD-BFA4-47ED-A17A-99100AA56027}" type="slidenum">
              <a:rPr lang="en-US"/>
              <a:pPr/>
              <a:t>3</a:t>
            </a:fld>
            <a:endParaRPr lang="en-US"/>
          </a:p>
        </p:txBody>
      </p:sp>
      <p:sp>
        <p:nvSpPr>
          <p:cNvPr id="203778" name="Rectangle 2"/>
          <p:cNvSpPr>
            <a:spLocks noGrp="1" noChangeArrowheads="1"/>
          </p:cNvSpPr>
          <p:nvPr>
            <p:ph type="title"/>
          </p:nvPr>
        </p:nvSpPr>
        <p:spPr>
          <a:xfrm>
            <a:off x="685800" y="381000"/>
            <a:ext cx="8001000" cy="579438"/>
          </a:xfrm>
        </p:spPr>
        <p:txBody>
          <a:bodyPr/>
          <a:lstStyle/>
          <a:p>
            <a:r>
              <a:rPr lang="en-US"/>
              <a:t>Dangers of Electrical Shock</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234440"/>
            <a:ext cx="8077200" cy="43891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5940" name="Group 4"/>
          <p:cNvGrpSpPr>
            <a:grpSpLocks/>
          </p:cNvGrpSpPr>
          <p:nvPr/>
        </p:nvGrpSpPr>
        <p:grpSpPr bwMode="auto">
          <a:xfrm>
            <a:off x="-3175" y="0"/>
            <a:ext cx="9147175" cy="6867525"/>
            <a:chOff x="-2" y="0"/>
            <a:chExt cx="6482" cy="4326"/>
          </a:xfrm>
        </p:grpSpPr>
        <p:grpSp>
          <p:nvGrpSpPr>
            <p:cNvPr id="295941" name="Group 5"/>
            <p:cNvGrpSpPr>
              <a:grpSpLocks/>
            </p:cNvGrpSpPr>
            <p:nvPr/>
          </p:nvGrpSpPr>
          <p:grpSpPr bwMode="auto">
            <a:xfrm>
              <a:off x="-2" y="0"/>
              <a:ext cx="6426" cy="4326"/>
              <a:chOff x="-2" y="0"/>
              <a:chExt cx="6426" cy="4326"/>
            </a:xfrm>
          </p:grpSpPr>
          <p:sp>
            <p:nvSpPr>
              <p:cNvPr id="295942" name="Rectangle 6"/>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3" name="Rectangle 7"/>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4" name="Rectangle 8"/>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5" name="Rectangle 9"/>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6" name="Rectangle 10"/>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7" name="Rectangle 11"/>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8" name="Rectangle 12"/>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9" name="Rectangle 13"/>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0" name="Rectangle 14"/>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1" name="Rectangle 15"/>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2" name="Rectangle 16"/>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3" name="Rectangle 17"/>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4" name="Rectangle 18"/>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5" name="Rectangle 19"/>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6" name="Rectangle 20"/>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7" name="Rectangle 21"/>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8" name="Rectangle 22"/>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9" name="Rectangle 23"/>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0" name="Rectangle 24"/>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1" name="Rectangle 25"/>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2" name="Rectangle 26"/>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3" name="Rectangle 27"/>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4" name="Rectangle 28"/>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5" name="Rectangle 29"/>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6" name="Rectangle 30"/>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7" name="Rectangle 31"/>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8" name="Rectangle 32"/>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9" name="Rectangle 33"/>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0" name="Rectangle 34"/>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1" name="Rectangle 35"/>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2" name="Rectangle 36"/>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3" name="Rectangle 37"/>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4" name="Rectangle 38"/>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5" name="Rectangle 39"/>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6" name="Rectangle 40"/>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7" name="Rectangle 41"/>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8" name="Rectangle 42"/>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79" name="Rectangle 43"/>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0" name="Rectangle 44"/>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1" name="Rectangle 45"/>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2" name="Rectangle 46"/>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3" name="Rectangle 47"/>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4" name="Rectangle 48"/>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5" name="Rectangle 49"/>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6" name="Rectangle 50"/>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7" name="Rectangle 51"/>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8" name="Rectangle 52"/>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89" name="Rectangle 53"/>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0" name="Rectangle 54"/>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1" name="Rectangle 55"/>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2" name="Rectangle 56"/>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3" name="Rectangle 57"/>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4" name="Rectangle 58"/>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5" name="Rectangle 59"/>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6" name="Rectangle 60"/>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7" name="Rectangle 61"/>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8" name="Rectangle 62"/>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9" name="Rectangle 63"/>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0" name="Rectangle 64"/>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1" name="Rectangle 65"/>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6002" name="Rectangle 66"/>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3" name="Rectangle 67"/>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6004" name="Rectangle 68"/>
          <p:cNvSpPr>
            <a:spLocks noChangeArrowheads="1"/>
          </p:cNvSpPr>
          <p:nvPr/>
        </p:nvSpPr>
        <p:spPr bwMode="auto">
          <a:xfrm>
            <a:off x="3505200" y="2590800"/>
            <a:ext cx="4892675" cy="76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5" name="Rectangle 69"/>
          <p:cNvSpPr>
            <a:spLocks noGrp="1" noChangeArrowheads="1"/>
          </p:cNvSpPr>
          <p:nvPr>
            <p:ph type="ctrTitle"/>
          </p:nvPr>
        </p:nvSpPr>
        <p:spPr>
          <a:xfrm>
            <a:off x="744538" y="1066800"/>
            <a:ext cx="7654925" cy="144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r>
              <a:rPr lang="en-US">
                <a:solidFill>
                  <a:schemeClr val="tx1"/>
                </a:solidFill>
              </a:rPr>
              <a:t>Group Activity</a:t>
            </a:r>
          </a:p>
        </p:txBody>
      </p:sp>
      <p:sp>
        <p:nvSpPr>
          <p:cNvPr id="296006" name="Rectangle 70"/>
          <p:cNvSpPr>
            <a:spLocks noChangeArrowheads="1"/>
          </p:cNvSpPr>
          <p:nvPr/>
        </p:nvSpPr>
        <p:spPr bwMode="auto">
          <a:xfrm>
            <a:off x="746125" y="2897188"/>
            <a:ext cx="80930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2000" b="1">
                <a:latin typeface="Verdana" pitchFamily="34" charset="0"/>
              </a:rPr>
              <a:t>1.) Complete a Job Hazard Analysis for assigned task</a:t>
            </a:r>
          </a:p>
          <a:p>
            <a:pPr algn="r">
              <a:spcBef>
                <a:spcPct val="50000"/>
              </a:spcBef>
            </a:pPr>
            <a:r>
              <a:rPr lang="en-US" sz="2000" b="1">
                <a:latin typeface="Verdana" pitchFamily="34" charset="0"/>
              </a:rPr>
              <a:t>2.) Complete Lock Out plan for assigned task</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82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2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828" name="Group 1028"/>
          <p:cNvGrpSpPr>
            <a:grpSpLocks/>
          </p:cNvGrpSpPr>
          <p:nvPr/>
        </p:nvGrpSpPr>
        <p:grpSpPr bwMode="auto">
          <a:xfrm>
            <a:off x="-3175" y="0"/>
            <a:ext cx="9147175" cy="6867525"/>
            <a:chOff x="-2" y="0"/>
            <a:chExt cx="6482" cy="4326"/>
          </a:xfrm>
        </p:grpSpPr>
        <p:grpSp>
          <p:nvGrpSpPr>
            <p:cNvPr id="205829" name="Group 1029"/>
            <p:cNvGrpSpPr>
              <a:grpSpLocks/>
            </p:cNvGrpSpPr>
            <p:nvPr/>
          </p:nvGrpSpPr>
          <p:grpSpPr bwMode="auto">
            <a:xfrm>
              <a:off x="-2" y="0"/>
              <a:ext cx="6426" cy="4326"/>
              <a:chOff x="-2" y="0"/>
              <a:chExt cx="6426" cy="4326"/>
            </a:xfrm>
          </p:grpSpPr>
          <p:sp>
            <p:nvSpPr>
              <p:cNvPr id="205830" name="Rectangle 1030"/>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1" name="Rectangle 1031"/>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2" name="Rectangle 1032"/>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3" name="Rectangle 1033"/>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4" name="Rectangle 1034"/>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5" name="Rectangle 1035"/>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6" name="Rectangle 1036"/>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7" name="Rectangle 1037"/>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8" name="Rectangle 1038"/>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9" name="Rectangle 1039"/>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0" name="Rectangle 1040"/>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1" name="Rectangle 1041"/>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2" name="Rectangle 1042"/>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3" name="Rectangle 1043"/>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4" name="Rectangle 1044"/>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5" name="Rectangle 1045"/>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6" name="Rectangle 1046"/>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7" name="Rectangle 1047"/>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8" name="Rectangle 1048"/>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49" name="Rectangle 1049"/>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0" name="Rectangle 1050"/>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1" name="Rectangle 1051"/>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2" name="Rectangle 1052"/>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3" name="Rectangle 1053"/>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4" name="Rectangle 1054"/>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5" name="Rectangle 1055"/>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6" name="Rectangle 1056"/>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7" name="Rectangle 1057"/>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8" name="Rectangle 1058"/>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59" name="Rectangle 1059"/>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0" name="Rectangle 1060"/>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1" name="Rectangle 1061"/>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2" name="Rectangle 1062"/>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3" name="Rectangle 1063"/>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4" name="Rectangle 1064"/>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5" name="Rectangle 1065"/>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6" name="Rectangle 1066"/>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7" name="Rectangle 1067"/>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8" name="Rectangle 1068"/>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69" name="Rectangle 1069"/>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0" name="Rectangle 1070"/>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1" name="Rectangle 1071"/>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2" name="Rectangle 1072"/>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3" name="Rectangle 1073"/>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4" name="Rectangle 1074"/>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5" name="Rectangle 1075"/>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6" name="Rectangle 1076"/>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7" name="Rectangle 1077"/>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8" name="Rectangle 1078"/>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79" name="Rectangle 1079"/>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0" name="Rectangle 1080"/>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1" name="Rectangle 1081"/>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2" name="Rectangle 1082"/>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3" name="Rectangle 1083"/>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4" name="Rectangle 1084"/>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5" name="Rectangle 1085"/>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6" name="Rectangle 1086"/>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7" name="Rectangle 1087"/>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8" name="Rectangle 1088"/>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89" name="Rectangle 1089"/>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890" name="Rectangle 1090"/>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91" name="Rectangle 1091"/>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892" name="Rectangle 1092"/>
          <p:cNvSpPr>
            <a:spLocks noChangeArrowheads="1"/>
          </p:cNvSpPr>
          <p:nvPr/>
        </p:nvSpPr>
        <p:spPr bwMode="auto">
          <a:xfrm>
            <a:off x="3505200" y="2590800"/>
            <a:ext cx="4892675" cy="76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93" name="Rectangle 1093"/>
          <p:cNvSpPr>
            <a:spLocks noGrp="1" noChangeArrowheads="1"/>
          </p:cNvSpPr>
          <p:nvPr>
            <p:ph type="ctrTitle"/>
          </p:nvPr>
        </p:nvSpPr>
        <p:spPr>
          <a:xfrm>
            <a:off x="744538" y="1066800"/>
            <a:ext cx="7654925" cy="144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r>
              <a:rPr lang="en-US">
                <a:solidFill>
                  <a:schemeClr val="tx1"/>
                </a:solidFill>
              </a:rPr>
              <a:t>CAF Construction Site </a:t>
            </a:r>
            <a:br>
              <a:rPr lang="en-US">
                <a:solidFill>
                  <a:schemeClr val="tx1"/>
                </a:solidFill>
              </a:rPr>
            </a:br>
            <a:r>
              <a:rPr lang="en-US">
                <a:solidFill>
                  <a:schemeClr val="tx1"/>
                </a:solidFill>
              </a:rPr>
              <a:t>Safety Certificate Program</a:t>
            </a:r>
          </a:p>
        </p:txBody>
      </p:sp>
      <p:sp>
        <p:nvSpPr>
          <p:cNvPr id="205894" name="Rectangle 1094"/>
          <p:cNvSpPr>
            <a:spLocks noChangeArrowheads="1"/>
          </p:cNvSpPr>
          <p:nvPr/>
        </p:nvSpPr>
        <p:spPr bwMode="auto">
          <a:xfrm>
            <a:off x="746125" y="2897188"/>
            <a:ext cx="76517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Class 4 – Electricity</a:t>
            </a:r>
          </a:p>
          <a:p>
            <a:pPr algn="r">
              <a:spcBef>
                <a:spcPct val="50000"/>
              </a:spcBef>
            </a:pPr>
            <a:r>
              <a:rPr lang="en-US" sz="3200">
                <a:latin typeface="Verdana" pitchFamily="34" charset="0"/>
              </a:rPr>
              <a:t>NFPA 70 E</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BC4470C-3366-4B4D-BBF2-6FDA88709488}" type="slidenum">
              <a:rPr lang="en-US"/>
              <a:pPr/>
              <a:t>32</a:t>
            </a:fld>
            <a:endParaRPr lang="en-US"/>
          </a:p>
        </p:txBody>
      </p:sp>
      <p:sp>
        <p:nvSpPr>
          <p:cNvPr id="250882"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3" name="Text Box 3"/>
          <p:cNvSpPr txBox="1">
            <a:spLocks noChangeArrowheads="1"/>
          </p:cNvSpPr>
          <p:nvPr/>
        </p:nvSpPr>
        <p:spPr bwMode="auto">
          <a:xfrm>
            <a:off x="152400" y="228600"/>
            <a:ext cx="8839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NFPA 70 E Goal</a:t>
            </a:r>
          </a:p>
        </p:txBody>
      </p:sp>
      <p:sp>
        <p:nvSpPr>
          <p:cNvPr id="250884" name="Text Box 4"/>
          <p:cNvSpPr txBox="1">
            <a:spLocks noChangeArrowheads="1"/>
          </p:cNvSpPr>
          <p:nvPr/>
        </p:nvSpPr>
        <p:spPr bwMode="auto">
          <a:xfrm>
            <a:off x="381000" y="12192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just"/>
            <a:r>
              <a:rPr lang="en-US" b="1">
                <a:solidFill>
                  <a:schemeClr val="bg1"/>
                </a:solidFill>
                <a:latin typeface="Arial Narrow" pitchFamily="34" charset="0"/>
              </a:rPr>
              <a:t>The new standard follows the 70E-2004 version's </a:t>
            </a:r>
            <a:r>
              <a:rPr lang="en-US" b="1" u="sng">
                <a:solidFill>
                  <a:schemeClr val="bg1"/>
                </a:solidFill>
                <a:latin typeface="Arial Narrow" pitchFamily="34" charset="0"/>
              </a:rPr>
              <a:t>"no tolerance policy</a:t>
            </a:r>
            <a:r>
              <a:rPr lang="en-US" b="1">
                <a:solidFill>
                  <a:schemeClr val="bg1"/>
                </a:solidFill>
                <a:latin typeface="Arial Narrow" pitchFamily="34" charset="0"/>
              </a:rPr>
              <a:t>" on electric shock/contact and predicted second-degree burn in arc flash exposures.  Embedded in NFPA 70E-2004 are the following strategies to accomplish this goal:</a:t>
            </a:r>
            <a:endParaRPr lang="en-US" sz="1200" b="1">
              <a:solidFill>
                <a:schemeClr val="bg1"/>
              </a:solidFill>
              <a:latin typeface="Arial Narrow" pitchFamily="34" charset="0"/>
            </a:endParaRPr>
          </a:p>
        </p:txBody>
      </p:sp>
      <p:sp>
        <p:nvSpPr>
          <p:cNvPr id="250885" name="Rectangle 5"/>
          <p:cNvSpPr>
            <a:spLocks noChangeArrowheads="1"/>
          </p:cNvSpPr>
          <p:nvPr/>
        </p:nvSpPr>
        <p:spPr bwMode="auto">
          <a:xfrm>
            <a:off x="457200" y="2819400"/>
            <a:ext cx="78486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gn="just">
              <a:spcAft>
                <a:spcPct val="10000"/>
              </a:spcAft>
              <a:buFontTx/>
              <a:buChar char="•"/>
            </a:pPr>
            <a:r>
              <a:rPr lang="en-US">
                <a:solidFill>
                  <a:schemeClr val="bg1"/>
                </a:solidFill>
                <a:latin typeface="Arial Narrow" pitchFamily="34" charset="0"/>
              </a:rPr>
              <a:t>Creation of an electrically safe work condition by a preference toward de-energizing equipment when feasible. </a:t>
            </a:r>
          </a:p>
          <a:p>
            <a:pPr marL="228600" indent="-228600" algn="just">
              <a:spcAft>
                <a:spcPct val="10000"/>
              </a:spcAft>
              <a:buFontTx/>
              <a:buChar char="•"/>
            </a:pPr>
            <a:r>
              <a:rPr lang="en-US">
                <a:solidFill>
                  <a:schemeClr val="bg1"/>
                </a:solidFill>
                <a:latin typeface="Arial Narrow" pitchFamily="34" charset="0"/>
              </a:rPr>
              <a:t>Training for </a:t>
            </a:r>
            <a:r>
              <a:rPr lang="en-US" i="1">
                <a:solidFill>
                  <a:schemeClr val="bg1"/>
                </a:solidFill>
                <a:latin typeface="Arial Narrow" pitchFamily="34" charset="0"/>
              </a:rPr>
              <a:t>all</a:t>
            </a:r>
            <a:r>
              <a:rPr lang="en-US">
                <a:solidFill>
                  <a:schemeClr val="bg1"/>
                </a:solidFill>
                <a:latin typeface="Arial Narrow" pitchFamily="34" charset="0"/>
              </a:rPr>
              <a:t> workers exposed to potential arc flash or electrical shock hazards. This includes operators who may be "task qualified" to operate a disconnect, electrically unqualified workers and office personnel. All are required to be trained in the basics of electrical safety to prevent unqualified persons from entering live work and arc flash zones.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0BF0547-92D8-4117-86B1-027F8C9194E3}" type="slidenum">
              <a:rPr lang="en-US"/>
              <a:pPr/>
              <a:t>33</a:t>
            </a:fld>
            <a:endParaRPr lang="en-US"/>
          </a:p>
        </p:txBody>
      </p:sp>
      <p:sp>
        <p:nvSpPr>
          <p:cNvPr id="251906"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07" name="Text Box 3"/>
          <p:cNvSpPr txBox="1">
            <a:spLocks noChangeArrowheads="1"/>
          </p:cNvSpPr>
          <p:nvPr/>
        </p:nvSpPr>
        <p:spPr bwMode="auto">
          <a:xfrm>
            <a:off x="152400" y="304800"/>
            <a:ext cx="7924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NFPA 70 E Goal</a:t>
            </a:r>
          </a:p>
        </p:txBody>
      </p:sp>
      <p:sp>
        <p:nvSpPr>
          <p:cNvPr id="251908" name="Text Box 4"/>
          <p:cNvSpPr txBox="1">
            <a:spLocks noChangeArrowheads="1"/>
          </p:cNvSpPr>
          <p:nvPr/>
        </p:nvSpPr>
        <p:spPr bwMode="auto">
          <a:xfrm>
            <a:off x="381000" y="1295400"/>
            <a:ext cx="7924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just"/>
            <a:r>
              <a:rPr lang="en-US" sz="2600" b="1" u="sng">
                <a:solidFill>
                  <a:schemeClr val="bg1"/>
                </a:solidFill>
                <a:latin typeface="Arial Narrow" pitchFamily="34" charset="0"/>
              </a:rPr>
              <a:t>“No tolerance policy</a:t>
            </a:r>
            <a:r>
              <a:rPr lang="en-US" sz="2600" b="1">
                <a:solidFill>
                  <a:schemeClr val="bg1"/>
                </a:solidFill>
                <a:latin typeface="Arial Narrow" pitchFamily="34" charset="0"/>
              </a:rPr>
              <a:t>" strategies continued:</a:t>
            </a:r>
          </a:p>
        </p:txBody>
      </p:sp>
      <p:sp>
        <p:nvSpPr>
          <p:cNvPr id="251909" name="Rectangle 5"/>
          <p:cNvSpPr>
            <a:spLocks noChangeArrowheads="1"/>
          </p:cNvSpPr>
          <p:nvPr/>
        </p:nvSpPr>
        <p:spPr bwMode="auto">
          <a:xfrm>
            <a:off x="457200" y="1905000"/>
            <a:ext cx="80772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gn="just">
              <a:spcAft>
                <a:spcPct val="30000"/>
              </a:spcAft>
              <a:buFontTx/>
              <a:buChar char="•"/>
            </a:pPr>
            <a:r>
              <a:rPr lang="en-US" sz="2600">
                <a:solidFill>
                  <a:schemeClr val="bg1"/>
                </a:solidFill>
                <a:latin typeface="Arial Narrow" pitchFamily="34" charset="0"/>
              </a:rPr>
              <a:t>Creation of arc flash boundaries to complement the approach boundaries for shock hazards. </a:t>
            </a:r>
          </a:p>
          <a:p>
            <a:pPr marL="228600" indent="-228600" algn="just">
              <a:spcAft>
                <a:spcPct val="30000"/>
              </a:spcAft>
              <a:buFontTx/>
              <a:buChar char="•"/>
            </a:pPr>
            <a:r>
              <a:rPr lang="en-US" sz="2600">
                <a:solidFill>
                  <a:schemeClr val="bg1"/>
                </a:solidFill>
                <a:latin typeface="Arial Narrow" pitchFamily="34" charset="0"/>
              </a:rPr>
              <a:t>PPE requirements in the standard are the most protective in the world.  If heeded, they will reduce the severity of accidents and probably eliminate most electrical fatalities in the workplace.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5C2D1D0-DFE4-44F2-944B-3778BF2A3DF4}" type="slidenum">
              <a:rPr lang="en-US"/>
              <a:pPr/>
              <a:t>34</a:t>
            </a:fld>
            <a:endParaRPr lang="en-US"/>
          </a:p>
        </p:txBody>
      </p:sp>
      <p:sp>
        <p:nvSpPr>
          <p:cNvPr id="269314"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15" name="Text Box 3"/>
          <p:cNvSpPr txBox="1">
            <a:spLocks noChangeArrowheads="1"/>
          </p:cNvSpPr>
          <p:nvPr/>
        </p:nvSpPr>
        <p:spPr bwMode="auto">
          <a:xfrm>
            <a:off x="228600" y="304800"/>
            <a:ext cx="8458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NFPA 70 E Standard</a:t>
            </a:r>
          </a:p>
        </p:txBody>
      </p:sp>
      <p:sp>
        <p:nvSpPr>
          <p:cNvPr id="269316" name="Rectangle 4"/>
          <p:cNvSpPr>
            <a:spLocks noChangeArrowheads="1"/>
          </p:cNvSpPr>
          <p:nvPr/>
        </p:nvSpPr>
        <p:spPr bwMode="auto">
          <a:xfrm>
            <a:off x="228600" y="1295400"/>
            <a:ext cx="4343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r>
              <a:rPr lang="en-US" sz="2600" b="1">
                <a:solidFill>
                  <a:schemeClr val="bg1"/>
                </a:solidFill>
                <a:latin typeface="Arial Narrow" pitchFamily="34" charset="0"/>
              </a:rPr>
              <a:t>Qualified &amp; Authorized Persons</a:t>
            </a:r>
          </a:p>
          <a:p>
            <a:pPr marL="228600" indent="-228600"/>
            <a:r>
              <a:rPr lang="en-US" sz="2600" b="1">
                <a:solidFill>
                  <a:schemeClr val="bg1"/>
                </a:solidFill>
                <a:latin typeface="Arial Narrow" pitchFamily="34" charset="0"/>
              </a:rPr>
              <a:t>Plan &amp; Communicate</a:t>
            </a:r>
          </a:p>
          <a:p>
            <a:pPr marL="228600" indent="-228600">
              <a:buFontTx/>
              <a:buChar char="•"/>
            </a:pPr>
            <a:r>
              <a:rPr lang="en-US" sz="2600">
                <a:solidFill>
                  <a:schemeClr val="bg1"/>
                </a:solidFill>
                <a:latin typeface="Arial Narrow" pitchFamily="34" charset="0"/>
              </a:rPr>
              <a:t>Equipment</a:t>
            </a:r>
          </a:p>
          <a:p>
            <a:pPr marL="228600" indent="-228600">
              <a:buFontTx/>
              <a:buChar char="•"/>
            </a:pPr>
            <a:r>
              <a:rPr lang="en-US" sz="2600">
                <a:solidFill>
                  <a:schemeClr val="bg1"/>
                </a:solidFill>
                <a:latin typeface="Arial Narrow" pitchFamily="34" charset="0"/>
              </a:rPr>
              <a:t>PPE</a:t>
            </a:r>
          </a:p>
          <a:p>
            <a:pPr marL="228600" indent="-228600">
              <a:buFontTx/>
              <a:buChar char="•"/>
            </a:pPr>
            <a:r>
              <a:rPr lang="en-US" sz="2600">
                <a:solidFill>
                  <a:schemeClr val="bg1"/>
                </a:solidFill>
                <a:latin typeface="Arial Narrow" pitchFamily="34" charset="0"/>
              </a:rPr>
              <a:t>May be Qualified for Some Applications</a:t>
            </a:r>
          </a:p>
          <a:p>
            <a:pPr marL="228600" indent="-228600">
              <a:buFontTx/>
              <a:buChar char="•"/>
            </a:pPr>
            <a:r>
              <a:rPr lang="en-US" sz="2600">
                <a:solidFill>
                  <a:schemeClr val="bg1"/>
                </a:solidFill>
                <a:latin typeface="Arial Narrow" pitchFamily="34" charset="0"/>
              </a:rPr>
              <a:t>May NOT BE Qualified for Some Applications</a:t>
            </a:r>
          </a:p>
        </p:txBody>
      </p:sp>
      <p:pic>
        <p:nvPicPr>
          <p:cNvPr id="269317" name="Picture 5" descr="NFPA"/>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4876800" y="1295400"/>
            <a:ext cx="4008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2E2078E6-50F5-4AD2-9D22-473DD60974E0}" type="slidenum">
              <a:rPr lang="en-US"/>
              <a:pPr/>
              <a:t>35</a:t>
            </a:fld>
            <a:endParaRPr lang="en-US"/>
          </a:p>
        </p:txBody>
      </p:sp>
      <p:sp>
        <p:nvSpPr>
          <p:cNvPr id="249858"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59" name="Text Box 3"/>
          <p:cNvSpPr txBox="1">
            <a:spLocks noChangeArrowheads="1"/>
          </p:cNvSpPr>
          <p:nvPr/>
        </p:nvSpPr>
        <p:spPr bwMode="auto">
          <a:xfrm>
            <a:off x="228600" y="228600"/>
            <a:ext cx="87630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NFPA 70 E</a:t>
            </a:r>
          </a:p>
        </p:txBody>
      </p:sp>
      <p:sp>
        <p:nvSpPr>
          <p:cNvPr id="249860" name="Text Box 4"/>
          <p:cNvSpPr txBox="1">
            <a:spLocks noChangeArrowheads="1"/>
          </p:cNvSpPr>
          <p:nvPr/>
        </p:nvSpPr>
        <p:spPr bwMode="auto">
          <a:xfrm>
            <a:off x="457200" y="1295400"/>
            <a:ext cx="34290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4675" indent="-231775">
              <a:defRPr sz="2400">
                <a:solidFill>
                  <a:schemeClr val="tx1"/>
                </a:solidFill>
                <a:latin typeface="Times New Roman" pitchFamily="18" charset="0"/>
              </a:defRPr>
            </a:lvl2pPr>
            <a:lvl3pPr marL="969963" indent="-280988">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US" sz="2600" dirty="0">
                <a:solidFill>
                  <a:schemeClr val="bg1"/>
                </a:solidFill>
                <a:latin typeface="Arial Narrow" pitchFamily="34" charset="0"/>
              </a:rPr>
              <a:t>70E-2004 Published   by the National Fire Protection Association (NFPA) 70E was written to protect electrical workers who are exposed to electrical shock and arc hazards</a:t>
            </a:r>
          </a:p>
        </p:txBody>
      </p:sp>
      <p:pic>
        <p:nvPicPr>
          <p:cNvPr id="249861" name="Picture 5" descr="o84f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12954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D0836D6-677F-43B6-8350-A8BDC98F4562}" type="slidenum">
              <a:rPr lang="en-US"/>
              <a:pPr/>
              <a:t>36</a:t>
            </a:fld>
            <a:endParaRPr lang="en-US"/>
          </a:p>
        </p:txBody>
      </p:sp>
      <p:sp>
        <p:nvSpPr>
          <p:cNvPr id="252930"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1" name="Text Box 3"/>
          <p:cNvSpPr txBox="1">
            <a:spLocks noChangeArrowheads="1"/>
          </p:cNvSpPr>
          <p:nvPr/>
        </p:nvSpPr>
        <p:spPr bwMode="auto">
          <a:xfrm>
            <a:off x="304800" y="304800"/>
            <a:ext cx="7924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OSHA and NFPA 70 E</a:t>
            </a:r>
          </a:p>
        </p:txBody>
      </p:sp>
      <p:sp>
        <p:nvSpPr>
          <p:cNvPr id="252932" name="Rectangle 4"/>
          <p:cNvSpPr>
            <a:spLocks noChangeArrowheads="1"/>
          </p:cNvSpPr>
          <p:nvPr/>
        </p:nvSpPr>
        <p:spPr bwMode="auto">
          <a:xfrm>
            <a:off x="4953000" y="1371600"/>
            <a:ext cx="37338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Aft>
                <a:spcPct val="10000"/>
              </a:spcAft>
            </a:pPr>
            <a:r>
              <a:rPr lang="en-US" sz="2800">
                <a:solidFill>
                  <a:schemeClr val="bg1"/>
                </a:solidFill>
                <a:latin typeface="Arial Narrow" pitchFamily="34" charset="0"/>
              </a:rPr>
              <a:t>OSHA statement:</a:t>
            </a:r>
          </a:p>
          <a:p>
            <a:pPr eaLnBrk="1" hangingPunct="1">
              <a:lnSpc>
                <a:spcPct val="90000"/>
              </a:lnSpc>
              <a:spcAft>
                <a:spcPct val="10000"/>
              </a:spcAft>
            </a:pPr>
            <a:endParaRPr lang="en-US" sz="2800">
              <a:solidFill>
                <a:schemeClr val="bg1"/>
              </a:solidFill>
              <a:latin typeface="Arial Narrow" pitchFamily="34" charset="0"/>
            </a:endParaRPr>
          </a:p>
          <a:p>
            <a:pPr eaLnBrk="1" hangingPunct="1">
              <a:lnSpc>
                <a:spcPct val="90000"/>
              </a:lnSpc>
              <a:spcAft>
                <a:spcPct val="10000"/>
              </a:spcAft>
            </a:pPr>
            <a:r>
              <a:rPr lang="en-US" sz="2800">
                <a:solidFill>
                  <a:schemeClr val="bg1"/>
                </a:solidFill>
                <a:latin typeface="Arial Narrow" pitchFamily="34" charset="0"/>
              </a:rPr>
              <a:t>“  Employers who select and require their employees to use protective clothing as stated in NFPA 70 E standard..... are deemed in compliance" </a:t>
            </a:r>
          </a:p>
        </p:txBody>
      </p:sp>
      <p:pic>
        <p:nvPicPr>
          <p:cNvPr id="252933" name="Picture 5" descr="Wrong use of a faceshiel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371600"/>
            <a:ext cx="42672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E94FEF80-538B-4722-9395-67DE9AA3E3B6}" type="slidenum">
              <a:rPr lang="en-US"/>
              <a:pPr/>
              <a:t>37</a:t>
            </a:fld>
            <a:endParaRPr lang="en-US"/>
          </a:p>
        </p:txBody>
      </p:sp>
      <p:sp>
        <p:nvSpPr>
          <p:cNvPr id="253954"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955" name="Text Box 3"/>
          <p:cNvSpPr txBox="1">
            <a:spLocks noChangeArrowheads="1"/>
          </p:cNvSpPr>
          <p:nvPr/>
        </p:nvSpPr>
        <p:spPr bwMode="auto">
          <a:xfrm>
            <a:off x="228600" y="304800"/>
            <a:ext cx="7924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4000"/>
              </a:lnSpc>
            </a:pPr>
            <a:r>
              <a:rPr lang="en-US" sz="4000" b="1">
                <a:solidFill>
                  <a:srgbClr val="FFFF00"/>
                </a:solidFill>
                <a:latin typeface="Arial" pitchFamily="34" charset="0"/>
              </a:rPr>
              <a:t>“It won’t happen to  me…”</a:t>
            </a:r>
          </a:p>
        </p:txBody>
      </p:sp>
      <p:sp>
        <p:nvSpPr>
          <p:cNvPr id="253956" name="Text Box 4"/>
          <p:cNvSpPr txBox="1">
            <a:spLocks noChangeArrowheads="1"/>
          </p:cNvSpPr>
          <p:nvPr/>
        </p:nvSpPr>
        <p:spPr bwMode="auto">
          <a:xfrm>
            <a:off x="228600" y="1143000"/>
            <a:ext cx="3962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28600" algn="l"/>
              </a:tabLst>
              <a:defRPr sz="2400">
                <a:solidFill>
                  <a:schemeClr val="tx1"/>
                </a:solidFill>
                <a:latin typeface="Times New Roman" pitchFamily="18" charset="0"/>
              </a:defRPr>
            </a:lvl1pPr>
            <a:lvl2pPr marL="1143000" indent="-228600">
              <a:tabLst>
                <a:tab pos="228600" algn="l"/>
              </a:tabLst>
              <a:defRPr sz="2400">
                <a:solidFill>
                  <a:schemeClr val="tx1"/>
                </a:solidFill>
                <a:latin typeface="Times New Roman" pitchFamily="18" charset="0"/>
              </a:defRPr>
            </a:lvl2pPr>
            <a:lvl3pPr marL="1771650">
              <a:tabLst>
                <a:tab pos="228600" algn="l"/>
              </a:tabLst>
              <a:defRPr sz="2400">
                <a:solidFill>
                  <a:schemeClr val="tx1"/>
                </a:solidFill>
                <a:latin typeface="Times New Roman" pitchFamily="18" charset="0"/>
              </a:defRPr>
            </a:lvl3pPr>
            <a:lvl4pPr marL="1885950">
              <a:tabLst>
                <a:tab pos="228600" algn="l"/>
              </a:tabLst>
              <a:defRPr sz="2400">
                <a:solidFill>
                  <a:schemeClr val="tx1"/>
                </a:solidFill>
                <a:latin typeface="Times New Roman" pitchFamily="18" charset="0"/>
              </a:defRPr>
            </a:lvl4pPr>
            <a:lvl5pPr marL="2000250">
              <a:tabLst>
                <a:tab pos="228600" algn="l"/>
              </a:tabLst>
              <a:defRPr sz="2400">
                <a:solidFill>
                  <a:schemeClr val="tx1"/>
                </a:solidFill>
                <a:latin typeface="Times New Roman" pitchFamily="18" charset="0"/>
              </a:defRPr>
            </a:lvl5pPr>
            <a:lvl6pPr marL="2457450" eaLnBrk="0" fontAlgn="base" hangingPunct="0">
              <a:spcBef>
                <a:spcPct val="0"/>
              </a:spcBef>
              <a:spcAft>
                <a:spcPct val="0"/>
              </a:spcAft>
              <a:tabLst>
                <a:tab pos="228600" algn="l"/>
              </a:tabLst>
              <a:defRPr sz="2400">
                <a:solidFill>
                  <a:schemeClr val="tx1"/>
                </a:solidFill>
                <a:latin typeface="Times New Roman" pitchFamily="18" charset="0"/>
              </a:defRPr>
            </a:lvl6pPr>
            <a:lvl7pPr marL="2914650" eaLnBrk="0" fontAlgn="base" hangingPunct="0">
              <a:spcBef>
                <a:spcPct val="0"/>
              </a:spcBef>
              <a:spcAft>
                <a:spcPct val="0"/>
              </a:spcAft>
              <a:tabLst>
                <a:tab pos="228600" algn="l"/>
              </a:tabLst>
              <a:defRPr sz="2400">
                <a:solidFill>
                  <a:schemeClr val="tx1"/>
                </a:solidFill>
                <a:latin typeface="Times New Roman" pitchFamily="18" charset="0"/>
              </a:defRPr>
            </a:lvl7pPr>
            <a:lvl8pPr marL="3371850" eaLnBrk="0" fontAlgn="base" hangingPunct="0">
              <a:spcBef>
                <a:spcPct val="0"/>
              </a:spcBef>
              <a:spcAft>
                <a:spcPct val="0"/>
              </a:spcAft>
              <a:tabLst>
                <a:tab pos="228600" algn="l"/>
              </a:tabLst>
              <a:defRPr sz="2400">
                <a:solidFill>
                  <a:schemeClr val="tx1"/>
                </a:solidFill>
                <a:latin typeface="Times New Roman" pitchFamily="18" charset="0"/>
              </a:defRPr>
            </a:lvl8pPr>
            <a:lvl9pPr marL="3829050" eaLnBrk="0" fontAlgn="base" hangingPunct="0">
              <a:spcBef>
                <a:spcPct val="0"/>
              </a:spcBef>
              <a:spcAft>
                <a:spcPct val="0"/>
              </a:spcAft>
              <a:tabLst>
                <a:tab pos="228600" algn="l"/>
              </a:tabLst>
              <a:defRPr sz="2400">
                <a:solidFill>
                  <a:schemeClr val="tx1"/>
                </a:solidFill>
                <a:latin typeface="Times New Roman" pitchFamily="18" charset="0"/>
              </a:defRPr>
            </a:lvl9pPr>
          </a:lstStyle>
          <a:p>
            <a:pPr algn="just">
              <a:buFontTx/>
              <a:buChar char="•"/>
            </a:pPr>
            <a:r>
              <a:rPr lang="en-US" sz="2000">
                <a:solidFill>
                  <a:schemeClr val="bg1"/>
                </a:solidFill>
                <a:latin typeface="Arial" pitchFamily="34" charset="0"/>
              </a:rPr>
              <a:t>4,000 non-disabling electrical injuries</a:t>
            </a:r>
          </a:p>
          <a:p>
            <a:pPr algn="just">
              <a:buFontTx/>
              <a:buChar char="•"/>
            </a:pPr>
            <a:r>
              <a:rPr lang="en-US" sz="2000">
                <a:solidFill>
                  <a:schemeClr val="bg1"/>
                </a:solidFill>
                <a:latin typeface="Arial" pitchFamily="34" charset="0"/>
              </a:rPr>
              <a:t>3,600 disabling electrical contact injuries</a:t>
            </a:r>
          </a:p>
          <a:p>
            <a:pPr algn="just">
              <a:buFontTx/>
              <a:buChar char="•"/>
            </a:pPr>
            <a:r>
              <a:rPr lang="en-US" sz="2000">
                <a:solidFill>
                  <a:schemeClr val="bg1"/>
                </a:solidFill>
                <a:latin typeface="Arial" pitchFamily="34" charset="0"/>
              </a:rPr>
              <a:t>One person is fatally electrocuted in the workplace every day</a:t>
            </a:r>
          </a:p>
          <a:p>
            <a:pPr algn="just">
              <a:buFontTx/>
              <a:buChar char="•"/>
            </a:pPr>
            <a:r>
              <a:rPr lang="en-US" sz="2000">
                <a:solidFill>
                  <a:schemeClr val="bg1"/>
                </a:solidFill>
                <a:latin typeface="Arial" pitchFamily="34" charset="0"/>
              </a:rPr>
              <a:t>Electrocutions are the fourth leading cause of traumatic occupational fatalities</a:t>
            </a:r>
          </a:p>
          <a:p>
            <a:pPr algn="just">
              <a:buFontTx/>
              <a:buChar char="•"/>
            </a:pPr>
            <a:r>
              <a:rPr lang="en-US" sz="2000">
                <a:solidFill>
                  <a:schemeClr val="bg1"/>
                </a:solidFill>
                <a:latin typeface="Arial" pitchFamily="34" charset="0"/>
              </a:rPr>
              <a:t>More than 2,000 workers are sent to burn centers each year with electrical burns</a:t>
            </a:r>
          </a:p>
        </p:txBody>
      </p:sp>
      <p:graphicFrame>
        <p:nvGraphicFramePr>
          <p:cNvPr id="253957" name="Object 5"/>
          <p:cNvGraphicFramePr>
            <a:graphicFrameLocks noChangeAspect="1"/>
          </p:cNvGraphicFramePr>
          <p:nvPr/>
        </p:nvGraphicFramePr>
        <p:xfrm>
          <a:off x="4419600" y="1143000"/>
          <a:ext cx="4343400" cy="4775200"/>
        </p:xfrm>
        <a:graphic>
          <a:graphicData uri="http://schemas.openxmlformats.org/presentationml/2006/ole">
            <mc:AlternateContent xmlns:mc="http://schemas.openxmlformats.org/markup-compatibility/2006">
              <mc:Choice xmlns:v="urn:schemas-microsoft-com:vml" Requires="v">
                <p:oleObj spid="_x0000_s253962" name="Photo Editor Photo" r:id="rId4" imgW="6106377" imgH="4580952" progId="MSPhotoEd.3">
                  <p:embed/>
                </p:oleObj>
              </mc:Choice>
              <mc:Fallback>
                <p:oleObj name="Photo Editor Photo" r:id="rId4" imgW="6106377" imgH="4580952"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143000"/>
                        <a:ext cx="43434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DB4F3AC-E083-4A7D-8F03-8B64009E137B}" type="slidenum">
              <a:rPr lang="en-US"/>
              <a:pPr/>
              <a:t>38</a:t>
            </a:fld>
            <a:endParaRPr lang="en-US"/>
          </a:p>
        </p:txBody>
      </p:sp>
      <p:sp>
        <p:nvSpPr>
          <p:cNvPr id="256002"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03" name="Text Box 3"/>
          <p:cNvSpPr txBox="1">
            <a:spLocks noChangeArrowheads="1"/>
          </p:cNvSpPr>
          <p:nvPr/>
        </p:nvSpPr>
        <p:spPr bwMode="auto">
          <a:xfrm>
            <a:off x="228600" y="228600"/>
            <a:ext cx="7924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Preliminary Findings</a:t>
            </a:r>
          </a:p>
        </p:txBody>
      </p:sp>
      <p:sp>
        <p:nvSpPr>
          <p:cNvPr id="256004" name="Text Box 4"/>
          <p:cNvSpPr txBox="1">
            <a:spLocks noChangeArrowheads="1"/>
          </p:cNvSpPr>
          <p:nvPr/>
        </p:nvSpPr>
        <p:spPr bwMode="auto">
          <a:xfrm>
            <a:off x="228600" y="1143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917575" indent="-231775">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15000"/>
              </a:spcBef>
              <a:spcAft>
                <a:spcPct val="15000"/>
              </a:spcAft>
            </a:pPr>
            <a:r>
              <a:rPr lang="en-US" sz="2800">
                <a:solidFill>
                  <a:schemeClr val="bg1"/>
                </a:solidFill>
                <a:latin typeface="Arial Narrow" pitchFamily="34" charset="0"/>
              </a:rPr>
              <a:t>Electrical work activities were involved in more than two thirds of the cases</a:t>
            </a:r>
          </a:p>
        </p:txBody>
      </p:sp>
      <p:pic>
        <p:nvPicPr>
          <p:cNvPr id="256005" name="Picture 5" descr="NIOSH grap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133600"/>
            <a:ext cx="392112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56006" name="Picture 6" descr="NIOSH chart ke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209800"/>
            <a:ext cx="40386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2968967-3721-4430-AA07-57E24F7431DD}" type="slidenum">
              <a:rPr lang="en-US"/>
              <a:pPr/>
              <a:t>39</a:t>
            </a:fld>
            <a:endParaRPr lang="en-US"/>
          </a:p>
        </p:txBody>
      </p:sp>
      <p:sp>
        <p:nvSpPr>
          <p:cNvPr id="257026"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7" name="Text Box 3"/>
          <p:cNvSpPr txBox="1">
            <a:spLocks noChangeArrowheads="1"/>
          </p:cNvSpPr>
          <p:nvPr/>
        </p:nvSpPr>
        <p:spPr bwMode="auto">
          <a:xfrm>
            <a:off x="228600" y="304800"/>
            <a:ext cx="87630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3200">
                <a:solidFill>
                  <a:srgbClr val="FFFF00"/>
                </a:solidFill>
                <a:latin typeface="Arial" pitchFamily="34" charset="0"/>
              </a:rPr>
              <a:t>OSHA Fines - Write A Check For $193,000</a:t>
            </a:r>
          </a:p>
        </p:txBody>
      </p:sp>
      <p:sp>
        <p:nvSpPr>
          <p:cNvPr id="257028" name="Text Box 4"/>
          <p:cNvSpPr txBox="1">
            <a:spLocks noChangeArrowheads="1"/>
          </p:cNvSpPr>
          <p:nvPr/>
        </p:nvSpPr>
        <p:spPr bwMode="auto">
          <a:xfrm>
            <a:off x="228600" y="1219200"/>
            <a:ext cx="8534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 indent="7938">
              <a:defRPr sz="2400">
                <a:solidFill>
                  <a:schemeClr val="tx1"/>
                </a:solidFill>
                <a:latin typeface="Times New Roman" pitchFamily="18" charset="0"/>
              </a:defRPr>
            </a:lvl1pPr>
            <a:lvl2pPr marL="579438">
              <a:defRPr sz="2400">
                <a:solidFill>
                  <a:schemeClr val="tx1"/>
                </a:solidFill>
                <a:latin typeface="Times New Roman" pitchFamily="18" charset="0"/>
              </a:defRPr>
            </a:lvl2pPr>
            <a:lvl3pPr marL="925513" indent="-231775">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r>
              <a:rPr lang="en-US">
                <a:solidFill>
                  <a:schemeClr val="bg1"/>
                </a:solidFill>
                <a:latin typeface="Arial Narrow" pitchFamily="34" charset="0"/>
              </a:rPr>
              <a:t>Three employees were burned when a large flash of electricity arced from a 480 volt switchgear, which is the main gateway for power into the sewer plant.  The burns sent all three to the hospital for treatment.</a:t>
            </a:r>
          </a:p>
          <a:p>
            <a:pPr algn="just"/>
            <a:endParaRPr lang="en-US">
              <a:solidFill>
                <a:schemeClr val="bg1"/>
              </a:solidFill>
              <a:latin typeface="Arial Narrow" pitchFamily="34" charset="0"/>
            </a:endParaRPr>
          </a:p>
          <a:p>
            <a:pPr algn="just"/>
            <a:r>
              <a:rPr lang="en-US">
                <a:solidFill>
                  <a:schemeClr val="bg1"/>
                </a:solidFill>
                <a:latin typeface="Arial Narrow" pitchFamily="34" charset="0"/>
              </a:rPr>
              <a:t>Following its inspection, OSHA cited for a "serious" violation of federal  training requirements.  The "willful" citations included a lack of personal protective  gear and failing to de-energize or effectively guard live electrical equipment parts.</a:t>
            </a:r>
          </a:p>
          <a:p>
            <a:pPr algn="just"/>
            <a:r>
              <a:rPr lang="en-US">
                <a:solidFill>
                  <a:schemeClr val="bg1"/>
                </a:solidFill>
                <a:latin typeface="Arial Narrow" pitchFamily="34" charset="0"/>
              </a:rPr>
              <a:t>  </a:t>
            </a:r>
          </a:p>
          <a:p>
            <a:pPr algn="just"/>
            <a:r>
              <a:rPr lang="en-US">
                <a:solidFill>
                  <a:schemeClr val="bg1"/>
                </a:solidFill>
                <a:latin typeface="Arial Narrow" pitchFamily="34" charset="0"/>
              </a:rPr>
              <a:t>Electrical contractor employs about 430 workers nationwide and had 16 on the local project at  the time of the accident.  Since 1972 the company has been issued 13 serious and 40 other violations, OSHA reported.  OSHA proposed fines totaling $193,500.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CD7014-C0EC-42BD-9736-D7C49A882175}" type="slidenum">
              <a:rPr lang="en-US"/>
              <a:pPr/>
              <a:t>4</a:t>
            </a:fld>
            <a:endParaRPr lang="en-US"/>
          </a:p>
        </p:txBody>
      </p:sp>
      <p:sp>
        <p:nvSpPr>
          <p:cNvPr id="190466" name="Rectangle 2"/>
          <p:cNvSpPr>
            <a:spLocks noGrp="1" noChangeArrowheads="1"/>
          </p:cNvSpPr>
          <p:nvPr>
            <p:ph type="title"/>
          </p:nvPr>
        </p:nvSpPr>
        <p:spPr>
          <a:xfrm>
            <a:off x="685800" y="304800"/>
            <a:ext cx="7772400" cy="1143000"/>
          </a:xfrm>
        </p:spPr>
        <p:txBody>
          <a:bodyPr/>
          <a:lstStyle/>
          <a:p>
            <a:r>
              <a:rPr lang="en-US"/>
              <a:t>Electrical Injuries</a:t>
            </a:r>
          </a:p>
        </p:txBody>
      </p:sp>
      <p:sp>
        <p:nvSpPr>
          <p:cNvPr id="190467" name="Rectangle 3"/>
          <p:cNvSpPr>
            <a:spLocks noGrp="1" noChangeArrowheads="1"/>
          </p:cNvSpPr>
          <p:nvPr>
            <p:ph type="body" idx="1"/>
          </p:nvPr>
        </p:nvSpPr>
        <p:spPr>
          <a:xfrm>
            <a:off x="457200" y="1447800"/>
            <a:ext cx="8229600" cy="4343400"/>
          </a:xfrm>
        </p:spPr>
        <p:txBody>
          <a:bodyPr/>
          <a:lstStyle/>
          <a:p>
            <a:pPr>
              <a:buFontTx/>
              <a:buNone/>
            </a:pPr>
            <a:r>
              <a:rPr lang="en-US"/>
              <a:t>There are two main types of electrical injuries:</a:t>
            </a:r>
          </a:p>
          <a:p>
            <a:r>
              <a:rPr lang="en-US"/>
              <a:t>Direct:</a:t>
            </a:r>
          </a:p>
          <a:p>
            <a:pPr lvl="2">
              <a:buClr>
                <a:srgbClr val="FFCC00"/>
              </a:buClr>
              <a:buFont typeface="Wingdings" pitchFamily="2" charset="2"/>
              <a:buChar char="Ø"/>
            </a:pPr>
            <a:r>
              <a:rPr lang="en-US" sz="2800"/>
              <a:t>Death or Debilitating Injuries</a:t>
            </a:r>
          </a:p>
          <a:p>
            <a:pPr lvl="2">
              <a:buClr>
                <a:srgbClr val="FFCC00"/>
              </a:buClr>
              <a:buFont typeface="Wingdings" pitchFamily="2" charset="2"/>
              <a:buChar char="Ø"/>
            </a:pPr>
            <a:r>
              <a:rPr lang="en-US" sz="2800"/>
              <a:t>Electrical shock</a:t>
            </a:r>
          </a:p>
          <a:p>
            <a:pPr lvl="2">
              <a:buClr>
                <a:srgbClr val="FFCC00"/>
              </a:buClr>
              <a:buFont typeface="Wingdings" pitchFamily="2" charset="2"/>
              <a:buChar char="Ø"/>
            </a:pPr>
            <a:r>
              <a:rPr lang="en-US" sz="2800"/>
              <a:t>Burns </a:t>
            </a:r>
          </a:p>
          <a:p>
            <a:r>
              <a:rPr lang="en-US"/>
              <a:t>Indirect:</a:t>
            </a:r>
          </a:p>
          <a:p>
            <a:pPr lvl="2">
              <a:buClr>
                <a:srgbClr val="FFCC00"/>
              </a:buClr>
              <a:buFont typeface="Wingdings" pitchFamily="2" charset="2"/>
              <a:buChar char="Ø"/>
            </a:pPr>
            <a:r>
              <a:rPr lang="en-US" sz="2800"/>
              <a:t>Fire</a:t>
            </a:r>
          </a:p>
          <a:p>
            <a:pPr lvl="2">
              <a:buClr>
                <a:srgbClr val="FFCC00"/>
              </a:buClr>
              <a:buFont typeface="Wingdings" pitchFamily="2" charset="2"/>
              <a:buChar char="Ø"/>
            </a:pPr>
            <a:r>
              <a:rPr lang="en-US" sz="2800"/>
              <a:t>Falls</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4"/>
          <p:cNvSpPr>
            <a:spLocks noGrp="1"/>
          </p:cNvSpPr>
          <p:nvPr>
            <p:ph type="sldNum" sz="quarter" idx="12"/>
          </p:nvPr>
        </p:nvSpPr>
        <p:spPr/>
        <p:txBody>
          <a:bodyPr/>
          <a:lstStyle/>
          <a:p>
            <a:fld id="{21769F2E-F8DC-4070-8072-5A2D44BEC6F8}" type="slidenum">
              <a:rPr lang="en-US"/>
              <a:pPr/>
              <a:t>40</a:t>
            </a:fld>
            <a:endParaRPr lang="en-US"/>
          </a:p>
        </p:txBody>
      </p:sp>
      <p:sp>
        <p:nvSpPr>
          <p:cNvPr id="258050" name="AutoShape 2"/>
          <p:cNvSpPr>
            <a:spLocks noChangeArrowheads="1"/>
          </p:cNvSpPr>
          <p:nvPr/>
        </p:nvSpPr>
        <p:spPr bwMode="auto">
          <a:xfrm rot="17709630" flipH="1">
            <a:off x="1494631" y="2412207"/>
            <a:ext cx="1622425" cy="1500188"/>
          </a:xfrm>
          <a:prstGeom prst="cloudCallout">
            <a:avLst>
              <a:gd name="adj1" fmla="val -19898"/>
              <a:gd name="adj2" fmla="val 70106"/>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p>
        </p:txBody>
      </p:sp>
      <p:sp>
        <p:nvSpPr>
          <p:cNvPr id="258051" name="Rectangle 3"/>
          <p:cNvSpPr>
            <a:spLocks noGrp="1" noChangeArrowheads="1"/>
          </p:cNvSpPr>
          <p:nvPr>
            <p:ph type="title"/>
          </p:nvPr>
        </p:nvSpPr>
        <p:spPr>
          <a:xfrm>
            <a:off x="381000" y="304800"/>
            <a:ext cx="7772400" cy="533400"/>
          </a:xfrm>
        </p:spPr>
        <p:txBody>
          <a:bodyPr/>
          <a:lstStyle/>
          <a:p>
            <a:r>
              <a:rPr lang="en-US"/>
              <a:t>Electrical Arc</a:t>
            </a:r>
          </a:p>
        </p:txBody>
      </p:sp>
      <p:sp>
        <p:nvSpPr>
          <p:cNvPr id="258052" name="AutoShape 4"/>
          <p:cNvSpPr>
            <a:spLocks noChangeArrowheads="1"/>
          </p:cNvSpPr>
          <p:nvPr/>
        </p:nvSpPr>
        <p:spPr bwMode="auto">
          <a:xfrm>
            <a:off x="3276600" y="1981200"/>
            <a:ext cx="319088" cy="4216400"/>
          </a:xfrm>
          <a:prstGeom prst="cube">
            <a:avLst>
              <a:gd name="adj" fmla="val 25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3" name="AutoShape 5"/>
          <p:cNvSpPr>
            <a:spLocks noChangeArrowheads="1"/>
          </p:cNvSpPr>
          <p:nvPr/>
        </p:nvSpPr>
        <p:spPr bwMode="auto">
          <a:xfrm>
            <a:off x="4114800" y="1981200"/>
            <a:ext cx="336550" cy="4251325"/>
          </a:xfrm>
          <a:prstGeom prst="cube">
            <a:avLst>
              <a:gd name="adj" fmla="val 25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4" name="AutoShape 6"/>
          <p:cNvSpPr>
            <a:spLocks noChangeArrowheads="1"/>
          </p:cNvSpPr>
          <p:nvPr/>
        </p:nvSpPr>
        <p:spPr bwMode="auto">
          <a:xfrm>
            <a:off x="4068763" y="3311525"/>
            <a:ext cx="369887" cy="441325"/>
          </a:xfrm>
          <a:prstGeom prst="irregularSeal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8055" name="Group 7"/>
          <p:cNvGrpSpPr>
            <a:grpSpLocks/>
          </p:cNvGrpSpPr>
          <p:nvPr/>
        </p:nvGrpSpPr>
        <p:grpSpPr bwMode="auto">
          <a:xfrm rot="1484225">
            <a:off x="4572000" y="2882900"/>
            <a:ext cx="1252538" cy="1373188"/>
            <a:chOff x="2983" y="1117"/>
            <a:chExt cx="789" cy="865"/>
          </a:xfrm>
        </p:grpSpPr>
        <p:sp>
          <p:nvSpPr>
            <p:cNvPr id="258056" name="Arc 8"/>
            <p:cNvSpPr>
              <a:spLocks/>
            </p:cNvSpPr>
            <p:nvPr/>
          </p:nvSpPr>
          <p:spPr bwMode="auto">
            <a:xfrm>
              <a:off x="2990" y="1626"/>
              <a:ext cx="253" cy="2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7" name="Arc 9"/>
            <p:cNvSpPr>
              <a:spLocks/>
            </p:cNvSpPr>
            <p:nvPr/>
          </p:nvSpPr>
          <p:spPr bwMode="auto">
            <a:xfrm>
              <a:off x="2986" y="1459"/>
              <a:ext cx="415" cy="510"/>
            </a:xfrm>
            <a:custGeom>
              <a:avLst/>
              <a:gdLst>
                <a:gd name="G0" fmla="+- 0 0 0"/>
                <a:gd name="G1" fmla="+- 21600 0 0"/>
                <a:gd name="G2" fmla="+- 21600 0 0"/>
                <a:gd name="T0" fmla="*/ 0 w 21232"/>
                <a:gd name="T1" fmla="*/ 0 h 21600"/>
                <a:gd name="T2" fmla="*/ 21232 w 21232"/>
                <a:gd name="T3" fmla="*/ 17630 h 21600"/>
                <a:gd name="T4" fmla="*/ 0 w 21232"/>
                <a:gd name="T5" fmla="*/ 21600 h 21600"/>
              </a:gdLst>
              <a:ahLst/>
              <a:cxnLst>
                <a:cxn ang="0">
                  <a:pos x="T0" y="T1"/>
                </a:cxn>
                <a:cxn ang="0">
                  <a:pos x="T2" y="T3"/>
                </a:cxn>
                <a:cxn ang="0">
                  <a:pos x="T4" y="T5"/>
                </a:cxn>
              </a:cxnLst>
              <a:rect l="0" t="0" r="r" b="b"/>
              <a:pathLst>
                <a:path w="21232" h="21600" fill="none" extrusionOk="0">
                  <a:moveTo>
                    <a:pt x="-1" y="0"/>
                  </a:moveTo>
                  <a:cubicBezTo>
                    <a:pt x="10398" y="0"/>
                    <a:pt x="19320" y="7408"/>
                    <a:pt x="21232" y="17629"/>
                  </a:cubicBezTo>
                </a:path>
                <a:path w="21232" h="21600" stroke="0" extrusionOk="0">
                  <a:moveTo>
                    <a:pt x="-1" y="0"/>
                  </a:moveTo>
                  <a:cubicBezTo>
                    <a:pt x="10398" y="0"/>
                    <a:pt x="19320" y="7408"/>
                    <a:pt x="21232" y="1762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8" name="Arc 10"/>
            <p:cNvSpPr>
              <a:spLocks/>
            </p:cNvSpPr>
            <p:nvPr/>
          </p:nvSpPr>
          <p:spPr bwMode="auto">
            <a:xfrm>
              <a:off x="2983" y="1288"/>
              <a:ext cx="593" cy="643"/>
            </a:xfrm>
            <a:custGeom>
              <a:avLst/>
              <a:gdLst>
                <a:gd name="G0" fmla="+- 0 0 0"/>
                <a:gd name="G1" fmla="+- 21600 0 0"/>
                <a:gd name="G2" fmla="+- 21600 0 0"/>
                <a:gd name="T0" fmla="*/ 0 w 21232"/>
                <a:gd name="T1" fmla="*/ 0 h 21600"/>
                <a:gd name="T2" fmla="*/ 21232 w 21232"/>
                <a:gd name="T3" fmla="*/ 17630 h 21600"/>
                <a:gd name="T4" fmla="*/ 0 w 21232"/>
                <a:gd name="T5" fmla="*/ 21600 h 21600"/>
              </a:gdLst>
              <a:ahLst/>
              <a:cxnLst>
                <a:cxn ang="0">
                  <a:pos x="T0" y="T1"/>
                </a:cxn>
                <a:cxn ang="0">
                  <a:pos x="T2" y="T3"/>
                </a:cxn>
                <a:cxn ang="0">
                  <a:pos x="T4" y="T5"/>
                </a:cxn>
              </a:cxnLst>
              <a:rect l="0" t="0" r="r" b="b"/>
              <a:pathLst>
                <a:path w="21232" h="21600" fill="none" extrusionOk="0">
                  <a:moveTo>
                    <a:pt x="-1" y="0"/>
                  </a:moveTo>
                  <a:cubicBezTo>
                    <a:pt x="10398" y="0"/>
                    <a:pt x="19320" y="7408"/>
                    <a:pt x="21232" y="17629"/>
                  </a:cubicBezTo>
                </a:path>
                <a:path w="21232" h="21600" stroke="0" extrusionOk="0">
                  <a:moveTo>
                    <a:pt x="-1" y="0"/>
                  </a:moveTo>
                  <a:cubicBezTo>
                    <a:pt x="10398" y="0"/>
                    <a:pt x="19320" y="7408"/>
                    <a:pt x="21232" y="1762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9" name="Arc 11"/>
            <p:cNvSpPr>
              <a:spLocks/>
            </p:cNvSpPr>
            <p:nvPr/>
          </p:nvSpPr>
          <p:spPr bwMode="auto">
            <a:xfrm>
              <a:off x="3023" y="1117"/>
              <a:ext cx="749" cy="865"/>
            </a:xfrm>
            <a:custGeom>
              <a:avLst/>
              <a:gdLst>
                <a:gd name="G0" fmla="+- 0 0 0"/>
                <a:gd name="G1" fmla="+- 21600 0 0"/>
                <a:gd name="G2" fmla="+- 21600 0 0"/>
                <a:gd name="T0" fmla="*/ 0 w 21232"/>
                <a:gd name="T1" fmla="*/ 0 h 21600"/>
                <a:gd name="T2" fmla="*/ 21232 w 21232"/>
                <a:gd name="T3" fmla="*/ 17630 h 21600"/>
                <a:gd name="T4" fmla="*/ 0 w 21232"/>
                <a:gd name="T5" fmla="*/ 21600 h 21600"/>
              </a:gdLst>
              <a:ahLst/>
              <a:cxnLst>
                <a:cxn ang="0">
                  <a:pos x="T0" y="T1"/>
                </a:cxn>
                <a:cxn ang="0">
                  <a:pos x="T2" y="T3"/>
                </a:cxn>
                <a:cxn ang="0">
                  <a:pos x="T4" y="T5"/>
                </a:cxn>
              </a:cxnLst>
              <a:rect l="0" t="0" r="r" b="b"/>
              <a:pathLst>
                <a:path w="21232" h="21600" fill="none" extrusionOk="0">
                  <a:moveTo>
                    <a:pt x="-1" y="0"/>
                  </a:moveTo>
                  <a:cubicBezTo>
                    <a:pt x="10398" y="0"/>
                    <a:pt x="19320" y="7408"/>
                    <a:pt x="21232" y="17629"/>
                  </a:cubicBezTo>
                </a:path>
                <a:path w="21232" h="21600" stroke="0" extrusionOk="0">
                  <a:moveTo>
                    <a:pt x="-1" y="0"/>
                  </a:moveTo>
                  <a:cubicBezTo>
                    <a:pt x="10398" y="0"/>
                    <a:pt x="19320" y="7408"/>
                    <a:pt x="21232" y="1762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060" name="Oval 12"/>
          <p:cNvSpPr>
            <a:spLocks noChangeArrowheads="1"/>
          </p:cNvSpPr>
          <p:nvPr/>
        </p:nvSpPr>
        <p:spPr bwMode="auto">
          <a:xfrm>
            <a:off x="3797300" y="2130425"/>
            <a:ext cx="160338" cy="139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1" name="Oval 13"/>
          <p:cNvSpPr>
            <a:spLocks noChangeArrowheads="1"/>
          </p:cNvSpPr>
          <p:nvPr/>
        </p:nvSpPr>
        <p:spPr bwMode="auto">
          <a:xfrm>
            <a:off x="3816350" y="1762125"/>
            <a:ext cx="160338" cy="139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2" name="Oval 14"/>
          <p:cNvSpPr>
            <a:spLocks noChangeArrowheads="1"/>
          </p:cNvSpPr>
          <p:nvPr/>
        </p:nvSpPr>
        <p:spPr bwMode="auto">
          <a:xfrm>
            <a:off x="3822700" y="2906713"/>
            <a:ext cx="160338" cy="139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3" name="Oval 15"/>
          <p:cNvSpPr>
            <a:spLocks noChangeArrowheads="1"/>
          </p:cNvSpPr>
          <p:nvPr/>
        </p:nvSpPr>
        <p:spPr bwMode="auto">
          <a:xfrm>
            <a:off x="4538663" y="2054225"/>
            <a:ext cx="160337" cy="139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4" name="Oval 16"/>
          <p:cNvSpPr>
            <a:spLocks noChangeArrowheads="1"/>
          </p:cNvSpPr>
          <p:nvPr/>
        </p:nvSpPr>
        <p:spPr bwMode="auto">
          <a:xfrm>
            <a:off x="4324350" y="1825625"/>
            <a:ext cx="160338" cy="139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5" name="AutoShape 17"/>
          <p:cNvSpPr>
            <a:spLocks noChangeArrowheads="1"/>
          </p:cNvSpPr>
          <p:nvPr/>
        </p:nvSpPr>
        <p:spPr bwMode="auto">
          <a:xfrm>
            <a:off x="3346450" y="3260725"/>
            <a:ext cx="369888" cy="511175"/>
          </a:xfrm>
          <a:prstGeom prst="irregularSeal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6" name="AutoShape 18"/>
          <p:cNvSpPr>
            <a:spLocks noChangeArrowheads="1"/>
          </p:cNvSpPr>
          <p:nvPr/>
        </p:nvSpPr>
        <p:spPr bwMode="auto">
          <a:xfrm rot="-1642207">
            <a:off x="3521075" y="3313113"/>
            <a:ext cx="758825" cy="387350"/>
          </a:xfrm>
          <a:prstGeom prst="lightningBolt">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7" name="Freeform 19"/>
          <p:cNvSpPr>
            <a:spLocks/>
          </p:cNvSpPr>
          <p:nvPr/>
        </p:nvSpPr>
        <p:spPr bwMode="auto">
          <a:xfrm rot="-1264532">
            <a:off x="2874963" y="2876550"/>
            <a:ext cx="528637" cy="704850"/>
          </a:xfrm>
          <a:custGeom>
            <a:avLst/>
            <a:gdLst>
              <a:gd name="T0" fmla="*/ 0 w 333"/>
              <a:gd name="T1" fmla="*/ 0 h 444"/>
              <a:gd name="T2" fmla="*/ 67 w 333"/>
              <a:gd name="T3" fmla="*/ 178 h 444"/>
              <a:gd name="T4" fmla="*/ 278 w 333"/>
              <a:gd name="T5" fmla="*/ 222 h 444"/>
              <a:gd name="T6" fmla="*/ 333 w 333"/>
              <a:gd name="T7" fmla="*/ 444 h 444"/>
            </a:gdLst>
            <a:ahLst/>
            <a:cxnLst>
              <a:cxn ang="0">
                <a:pos x="T0" y="T1"/>
              </a:cxn>
              <a:cxn ang="0">
                <a:pos x="T2" y="T3"/>
              </a:cxn>
              <a:cxn ang="0">
                <a:pos x="T4" y="T5"/>
              </a:cxn>
              <a:cxn ang="0">
                <a:pos x="T6" y="T7"/>
              </a:cxn>
            </a:cxnLst>
            <a:rect l="0" t="0" r="r" b="b"/>
            <a:pathLst>
              <a:path w="333" h="444">
                <a:moveTo>
                  <a:pt x="0" y="0"/>
                </a:moveTo>
                <a:cubicBezTo>
                  <a:pt x="10" y="70"/>
                  <a:pt x="21" y="141"/>
                  <a:pt x="67" y="178"/>
                </a:cubicBezTo>
                <a:cubicBezTo>
                  <a:pt x="113" y="215"/>
                  <a:pt x="234" y="178"/>
                  <a:pt x="278" y="222"/>
                </a:cubicBezTo>
                <a:cubicBezTo>
                  <a:pt x="322" y="266"/>
                  <a:pt x="327" y="355"/>
                  <a:pt x="333" y="444"/>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8" name="Freeform 20"/>
          <p:cNvSpPr>
            <a:spLocks/>
          </p:cNvSpPr>
          <p:nvPr/>
        </p:nvSpPr>
        <p:spPr bwMode="auto">
          <a:xfrm rot="-1264532">
            <a:off x="2730500" y="3151188"/>
            <a:ext cx="528638" cy="704850"/>
          </a:xfrm>
          <a:custGeom>
            <a:avLst/>
            <a:gdLst>
              <a:gd name="T0" fmla="*/ 0 w 333"/>
              <a:gd name="T1" fmla="*/ 0 h 444"/>
              <a:gd name="T2" fmla="*/ 67 w 333"/>
              <a:gd name="T3" fmla="*/ 178 h 444"/>
              <a:gd name="T4" fmla="*/ 278 w 333"/>
              <a:gd name="T5" fmla="*/ 222 h 444"/>
              <a:gd name="T6" fmla="*/ 333 w 333"/>
              <a:gd name="T7" fmla="*/ 444 h 444"/>
            </a:gdLst>
            <a:ahLst/>
            <a:cxnLst>
              <a:cxn ang="0">
                <a:pos x="T0" y="T1"/>
              </a:cxn>
              <a:cxn ang="0">
                <a:pos x="T2" y="T3"/>
              </a:cxn>
              <a:cxn ang="0">
                <a:pos x="T4" y="T5"/>
              </a:cxn>
              <a:cxn ang="0">
                <a:pos x="T6" y="T7"/>
              </a:cxn>
            </a:cxnLst>
            <a:rect l="0" t="0" r="r" b="b"/>
            <a:pathLst>
              <a:path w="333" h="444">
                <a:moveTo>
                  <a:pt x="0" y="0"/>
                </a:moveTo>
                <a:cubicBezTo>
                  <a:pt x="10" y="70"/>
                  <a:pt x="21" y="141"/>
                  <a:pt x="67" y="178"/>
                </a:cubicBezTo>
                <a:cubicBezTo>
                  <a:pt x="113" y="215"/>
                  <a:pt x="234" y="178"/>
                  <a:pt x="278" y="222"/>
                </a:cubicBezTo>
                <a:cubicBezTo>
                  <a:pt x="322" y="266"/>
                  <a:pt x="327" y="355"/>
                  <a:pt x="333" y="444"/>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9" name="AutoShape 21"/>
          <p:cNvSpPr>
            <a:spLocks noChangeArrowheads="1"/>
          </p:cNvSpPr>
          <p:nvPr/>
        </p:nvSpPr>
        <p:spPr bwMode="auto">
          <a:xfrm flipV="1">
            <a:off x="5638800" y="2209800"/>
            <a:ext cx="2520950" cy="503238"/>
          </a:xfrm>
          <a:prstGeom prst="wedgeRectCallout">
            <a:avLst>
              <a:gd name="adj1" fmla="val -68958"/>
              <a:gd name="adj2" fmla="val -107417"/>
            </a:avLst>
          </a:prstGeom>
          <a:gradFill rotWithShape="0">
            <a:gsLst>
              <a:gs pos="0">
                <a:srgbClr val="FFFF66">
                  <a:gamma/>
                  <a:shade val="80000"/>
                  <a:invGamma/>
                </a:srgbClr>
              </a:gs>
              <a:gs pos="100000">
                <a:srgbClr val="FFFF66"/>
              </a:gs>
            </a:gsLst>
            <a:lin ang="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2000" b="1" u="sng">
                <a:solidFill>
                  <a:schemeClr val="bg2"/>
                </a:solidFill>
                <a:latin typeface="Arial" pitchFamily="34" charset="0"/>
              </a:rPr>
              <a:t>Pressure Waves</a:t>
            </a:r>
          </a:p>
        </p:txBody>
      </p:sp>
      <p:sp>
        <p:nvSpPr>
          <p:cNvPr id="258070" name="Freeform 22"/>
          <p:cNvSpPr>
            <a:spLocks/>
          </p:cNvSpPr>
          <p:nvPr/>
        </p:nvSpPr>
        <p:spPr bwMode="auto">
          <a:xfrm rot="-1264532">
            <a:off x="2638425" y="3373438"/>
            <a:ext cx="528638" cy="704850"/>
          </a:xfrm>
          <a:custGeom>
            <a:avLst/>
            <a:gdLst>
              <a:gd name="T0" fmla="*/ 0 w 333"/>
              <a:gd name="T1" fmla="*/ 0 h 444"/>
              <a:gd name="T2" fmla="*/ 67 w 333"/>
              <a:gd name="T3" fmla="*/ 178 h 444"/>
              <a:gd name="T4" fmla="*/ 278 w 333"/>
              <a:gd name="T5" fmla="*/ 222 h 444"/>
              <a:gd name="T6" fmla="*/ 333 w 333"/>
              <a:gd name="T7" fmla="*/ 444 h 444"/>
            </a:gdLst>
            <a:ahLst/>
            <a:cxnLst>
              <a:cxn ang="0">
                <a:pos x="T0" y="T1"/>
              </a:cxn>
              <a:cxn ang="0">
                <a:pos x="T2" y="T3"/>
              </a:cxn>
              <a:cxn ang="0">
                <a:pos x="T4" y="T5"/>
              </a:cxn>
              <a:cxn ang="0">
                <a:pos x="T6" y="T7"/>
              </a:cxn>
            </a:cxnLst>
            <a:rect l="0" t="0" r="r" b="b"/>
            <a:pathLst>
              <a:path w="333" h="444">
                <a:moveTo>
                  <a:pt x="0" y="0"/>
                </a:moveTo>
                <a:cubicBezTo>
                  <a:pt x="10" y="70"/>
                  <a:pt x="21" y="141"/>
                  <a:pt x="67" y="178"/>
                </a:cubicBezTo>
                <a:cubicBezTo>
                  <a:pt x="113" y="215"/>
                  <a:pt x="234" y="178"/>
                  <a:pt x="278" y="222"/>
                </a:cubicBezTo>
                <a:cubicBezTo>
                  <a:pt x="322" y="266"/>
                  <a:pt x="327" y="355"/>
                  <a:pt x="333" y="444"/>
                </a:cubicBezTo>
              </a:path>
            </a:pathLst>
          </a:custGeom>
          <a:noFill/>
          <a:ln w="508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1" name="AutoShape 23"/>
          <p:cNvSpPr>
            <a:spLocks noChangeArrowheads="1"/>
          </p:cNvSpPr>
          <p:nvPr/>
        </p:nvSpPr>
        <p:spPr bwMode="auto">
          <a:xfrm flipH="1" flipV="1">
            <a:off x="685800" y="4343400"/>
            <a:ext cx="2338388" cy="1238250"/>
          </a:xfrm>
          <a:prstGeom prst="wedgeRectCallout">
            <a:avLst>
              <a:gd name="adj1" fmla="val -16468"/>
              <a:gd name="adj2" fmla="val 103074"/>
            </a:avLst>
          </a:prstGeom>
          <a:gradFill rotWithShape="0">
            <a:gsLst>
              <a:gs pos="0">
                <a:srgbClr val="FFFF66">
                  <a:gamma/>
                  <a:shade val="80000"/>
                  <a:invGamma/>
                </a:srgbClr>
              </a:gs>
              <a:gs pos="100000">
                <a:srgbClr val="FFFF66"/>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2000" b="1">
              <a:latin typeface="Arial" pitchFamily="34" charset="0"/>
            </a:endParaRPr>
          </a:p>
        </p:txBody>
      </p:sp>
      <p:sp>
        <p:nvSpPr>
          <p:cNvPr id="258072" name="Text Box 24"/>
          <p:cNvSpPr txBox="1">
            <a:spLocks noChangeArrowheads="1"/>
          </p:cNvSpPr>
          <p:nvPr/>
        </p:nvSpPr>
        <p:spPr bwMode="auto">
          <a:xfrm>
            <a:off x="758825" y="4330700"/>
            <a:ext cx="230505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u="sng">
                <a:solidFill>
                  <a:schemeClr val="bg2"/>
                </a:solidFill>
                <a:latin typeface="Arial" pitchFamily="34" charset="0"/>
              </a:rPr>
              <a:t>Copper Vapor:</a:t>
            </a:r>
          </a:p>
          <a:p>
            <a:r>
              <a:rPr lang="en-US" sz="1800" b="1">
                <a:solidFill>
                  <a:schemeClr val="bg2"/>
                </a:solidFill>
                <a:latin typeface="Arial" pitchFamily="34" charset="0"/>
              </a:rPr>
              <a:t>Solid to Vapor</a:t>
            </a:r>
          </a:p>
          <a:p>
            <a:r>
              <a:rPr lang="en-US" sz="1800" b="1">
                <a:solidFill>
                  <a:schemeClr val="bg2"/>
                </a:solidFill>
                <a:latin typeface="Arial" pitchFamily="34" charset="0"/>
              </a:rPr>
              <a:t>Expands by</a:t>
            </a:r>
          </a:p>
          <a:p>
            <a:r>
              <a:rPr lang="en-US" sz="1800" b="1">
                <a:solidFill>
                  <a:schemeClr val="bg2"/>
                </a:solidFill>
                <a:latin typeface="Arial" pitchFamily="34" charset="0"/>
              </a:rPr>
              <a:t>67,000 times</a:t>
            </a:r>
            <a:endParaRPr lang="en-US" sz="1800" b="1" u="sng">
              <a:solidFill>
                <a:schemeClr val="bg2"/>
              </a:solidFill>
              <a:latin typeface="Arial" pitchFamily="34" charset="0"/>
            </a:endParaRPr>
          </a:p>
        </p:txBody>
      </p:sp>
      <p:sp>
        <p:nvSpPr>
          <p:cNvPr id="258073" name="AutoShape 25"/>
          <p:cNvSpPr>
            <a:spLocks noChangeArrowheads="1"/>
          </p:cNvSpPr>
          <p:nvPr/>
        </p:nvSpPr>
        <p:spPr bwMode="auto">
          <a:xfrm>
            <a:off x="6172200" y="1371600"/>
            <a:ext cx="2209800" cy="762000"/>
          </a:xfrm>
          <a:prstGeom prst="wedgeRectCallout">
            <a:avLst>
              <a:gd name="adj1" fmla="val -116954"/>
              <a:gd name="adj2" fmla="val 40000"/>
            </a:avLst>
          </a:prstGeom>
          <a:gradFill rotWithShape="0">
            <a:gsLst>
              <a:gs pos="0">
                <a:srgbClr val="FFFF66">
                  <a:gamma/>
                  <a:shade val="80000"/>
                  <a:invGamma/>
                </a:srgbClr>
              </a:gs>
              <a:gs pos="100000">
                <a:srgbClr val="FFFF66"/>
              </a:gs>
            </a:gsLst>
            <a:lin ang="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u="sng">
                <a:solidFill>
                  <a:schemeClr val="bg2"/>
                </a:solidFill>
                <a:latin typeface="Arial" pitchFamily="34" charset="0"/>
              </a:rPr>
              <a:t>Molten Metal</a:t>
            </a:r>
            <a:endParaRPr lang="en-US" sz="2000" b="1">
              <a:solidFill>
                <a:schemeClr val="bg2"/>
              </a:solidFill>
              <a:latin typeface="Arial" pitchFamily="34" charset="0"/>
            </a:endParaRPr>
          </a:p>
        </p:txBody>
      </p:sp>
      <p:sp>
        <p:nvSpPr>
          <p:cNvPr id="258074" name="AutoShape 26"/>
          <p:cNvSpPr>
            <a:spLocks noChangeArrowheads="1"/>
          </p:cNvSpPr>
          <p:nvPr/>
        </p:nvSpPr>
        <p:spPr bwMode="auto">
          <a:xfrm>
            <a:off x="4343400" y="5715000"/>
            <a:ext cx="2057400" cy="533400"/>
          </a:xfrm>
          <a:prstGeom prst="wedgeRectCallout">
            <a:avLst>
              <a:gd name="adj1" fmla="val -91898"/>
              <a:gd name="adj2" fmla="val -464880"/>
            </a:avLst>
          </a:prstGeom>
          <a:gradFill rotWithShape="0">
            <a:gsLst>
              <a:gs pos="0">
                <a:srgbClr val="FFFF66">
                  <a:gamma/>
                  <a:shade val="80000"/>
                  <a:invGamma/>
                </a:srgbClr>
              </a:gs>
              <a:gs pos="100000">
                <a:srgbClr val="FFFF66"/>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u="sng">
                <a:solidFill>
                  <a:schemeClr val="bg2"/>
                </a:solidFill>
                <a:latin typeface="Arial" pitchFamily="34" charset="0"/>
              </a:rPr>
              <a:t>Intense Light</a:t>
            </a:r>
          </a:p>
        </p:txBody>
      </p:sp>
      <p:sp>
        <p:nvSpPr>
          <p:cNvPr id="258075" name="AutoShape 27"/>
          <p:cNvSpPr>
            <a:spLocks noChangeArrowheads="1"/>
          </p:cNvSpPr>
          <p:nvPr/>
        </p:nvSpPr>
        <p:spPr bwMode="auto">
          <a:xfrm>
            <a:off x="5616575" y="5121275"/>
            <a:ext cx="3290888" cy="609600"/>
          </a:xfrm>
          <a:prstGeom prst="wedgeRectCallout">
            <a:avLst>
              <a:gd name="adj1" fmla="val -99444"/>
              <a:gd name="adj2" fmla="val -318750"/>
            </a:avLst>
          </a:prstGeom>
          <a:gradFill rotWithShape="0">
            <a:gsLst>
              <a:gs pos="0">
                <a:srgbClr val="FFFF66">
                  <a:gamma/>
                  <a:shade val="80000"/>
                  <a:invGamma/>
                </a:srgbClr>
              </a:gs>
              <a:gs pos="100000">
                <a:srgbClr val="FFFF66"/>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u="sng">
                <a:solidFill>
                  <a:schemeClr val="bg2"/>
                </a:solidFill>
                <a:latin typeface="Arial" pitchFamily="34" charset="0"/>
              </a:rPr>
              <a:t>Hot Air-Rapid Expansion</a:t>
            </a:r>
          </a:p>
        </p:txBody>
      </p:sp>
      <p:grpSp>
        <p:nvGrpSpPr>
          <p:cNvPr id="258076" name="Group 28"/>
          <p:cNvGrpSpPr>
            <a:grpSpLocks/>
          </p:cNvGrpSpPr>
          <p:nvPr/>
        </p:nvGrpSpPr>
        <p:grpSpPr bwMode="auto">
          <a:xfrm>
            <a:off x="3435350" y="1973263"/>
            <a:ext cx="184150" cy="219075"/>
            <a:chOff x="2068" y="1011"/>
            <a:chExt cx="116" cy="138"/>
          </a:xfrm>
        </p:grpSpPr>
        <p:sp>
          <p:nvSpPr>
            <p:cNvPr id="258077" name="AutoShape 29"/>
            <p:cNvSpPr>
              <a:spLocks noChangeArrowheads="1"/>
            </p:cNvSpPr>
            <p:nvPr/>
          </p:nvSpPr>
          <p:spPr bwMode="auto">
            <a:xfrm rot="20148660" flipV="1">
              <a:off x="2106" y="1065"/>
              <a:ext cx="78" cy="84"/>
            </a:xfrm>
            <a:prstGeom prst="triangle">
              <a:avLst>
                <a:gd name="adj" fmla="val 50000"/>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8" name="Oval 30"/>
            <p:cNvSpPr>
              <a:spLocks noChangeArrowheads="1"/>
            </p:cNvSpPr>
            <p:nvPr/>
          </p:nvSpPr>
          <p:spPr bwMode="auto">
            <a:xfrm>
              <a:off x="2068" y="1011"/>
              <a:ext cx="101" cy="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9" name="Oval 31"/>
            <p:cNvSpPr>
              <a:spLocks noChangeArrowheads="1"/>
            </p:cNvSpPr>
            <p:nvPr/>
          </p:nvSpPr>
          <p:spPr bwMode="auto">
            <a:xfrm>
              <a:off x="2100" y="1050"/>
              <a:ext cx="63" cy="5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8080" name="Group 32"/>
          <p:cNvGrpSpPr>
            <a:grpSpLocks/>
          </p:cNvGrpSpPr>
          <p:nvPr/>
        </p:nvGrpSpPr>
        <p:grpSpPr bwMode="auto">
          <a:xfrm flipH="1">
            <a:off x="3835400" y="2506663"/>
            <a:ext cx="184150" cy="219075"/>
            <a:chOff x="2068" y="1011"/>
            <a:chExt cx="116" cy="138"/>
          </a:xfrm>
        </p:grpSpPr>
        <p:sp>
          <p:nvSpPr>
            <p:cNvPr id="258081" name="AutoShape 33"/>
            <p:cNvSpPr>
              <a:spLocks noChangeArrowheads="1"/>
            </p:cNvSpPr>
            <p:nvPr/>
          </p:nvSpPr>
          <p:spPr bwMode="auto">
            <a:xfrm rot="20148660" flipV="1">
              <a:off x="2106" y="1065"/>
              <a:ext cx="78" cy="84"/>
            </a:xfrm>
            <a:prstGeom prst="triangle">
              <a:avLst>
                <a:gd name="adj" fmla="val 50000"/>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2" name="Oval 34"/>
            <p:cNvSpPr>
              <a:spLocks noChangeArrowheads="1"/>
            </p:cNvSpPr>
            <p:nvPr/>
          </p:nvSpPr>
          <p:spPr bwMode="auto">
            <a:xfrm>
              <a:off x="2068" y="1011"/>
              <a:ext cx="101" cy="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3" name="Oval 35"/>
            <p:cNvSpPr>
              <a:spLocks noChangeArrowheads="1"/>
            </p:cNvSpPr>
            <p:nvPr/>
          </p:nvSpPr>
          <p:spPr bwMode="auto">
            <a:xfrm>
              <a:off x="2100" y="1050"/>
              <a:ext cx="63" cy="5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8084" name="Group 36"/>
          <p:cNvGrpSpPr>
            <a:grpSpLocks/>
          </p:cNvGrpSpPr>
          <p:nvPr/>
        </p:nvGrpSpPr>
        <p:grpSpPr bwMode="auto">
          <a:xfrm rot="1709376">
            <a:off x="4173538" y="1939925"/>
            <a:ext cx="184150" cy="219075"/>
            <a:chOff x="2068" y="1011"/>
            <a:chExt cx="116" cy="138"/>
          </a:xfrm>
        </p:grpSpPr>
        <p:sp>
          <p:nvSpPr>
            <p:cNvPr id="258085" name="AutoShape 37"/>
            <p:cNvSpPr>
              <a:spLocks noChangeArrowheads="1"/>
            </p:cNvSpPr>
            <p:nvPr/>
          </p:nvSpPr>
          <p:spPr bwMode="auto">
            <a:xfrm rot="20148660" flipV="1">
              <a:off x="2106" y="1065"/>
              <a:ext cx="78" cy="84"/>
            </a:xfrm>
            <a:prstGeom prst="triangle">
              <a:avLst>
                <a:gd name="adj" fmla="val 50000"/>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6" name="Oval 38"/>
            <p:cNvSpPr>
              <a:spLocks noChangeArrowheads="1"/>
            </p:cNvSpPr>
            <p:nvPr/>
          </p:nvSpPr>
          <p:spPr bwMode="auto">
            <a:xfrm>
              <a:off x="2068" y="1011"/>
              <a:ext cx="101" cy="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7" name="Oval 39"/>
            <p:cNvSpPr>
              <a:spLocks noChangeArrowheads="1"/>
            </p:cNvSpPr>
            <p:nvPr/>
          </p:nvSpPr>
          <p:spPr bwMode="auto">
            <a:xfrm>
              <a:off x="2100" y="1050"/>
              <a:ext cx="63" cy="5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8088" name="Group 40"/>
          <p:cNvGrpSpPr>
            <a:grpSpLocks/>
          </p:cNvGrpSpPr>
          <p:nvPr/>
        </p:nvGrpSpPr>
        <p:grpSpPr bwMode="auto">
          <a:xfrm rot="5971201">
            <a:off x="4521201" y="2282825"/>
            <a:ext cx="184150" cy="219075"/>
            <a:chOff x="2068" y="1011"/>
            <a:chExt cx="116" cy="138"/>
          </a:xfrm>
        </p:grpSpPr>
        <p:sp>
          <p:nvSpPr>
            <p:cNvPr id="258089" name="AutoShape 41"/>
            <p:cNvSpPr>
              <a:spLocks noChangeArrowheads="1"/>
            </p:cNvSpPr>
            <p:nvPr/>
          </p:nvSpPr>
          <p:spPr bwMode="auto">
            <a:xfrm rot="20148660" flipV="1">
              <a:off x="2106" y="1065"/>
              <a:ext cx="78" cy="84"/>
            </a:xfrm>
            <a:prstGeom prst="triangle">
              <a:avLst>
                <a:gd name="adj" fmla="val 50000"/>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0" name="Oval 42"/>
            <p:cNvSpPr>
              <a:spLocks noChangeArrowheads="1"/>
            </p:cNvSpPr>
            <p:nvPr/>
          </p:nvSpPr>
          <p:spPr bwMode="auto">
            <a:xfrm>
              <a:off x="2068" y="1011"/>
              <a:ext cx="101" cy="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1" name="Oval 43"/>
            <p:cNvSpPr>
              <a:spLocks noChangeArrowheads="1"/>
            </p:cNvSpPr>
            <p:nvPr/>
          </p:nvSpPr>
          <p:spPr bwMode="auto">
            <a:xfrm>
              <a:off x="2100" y="1050"/>
              <a:ext cx="63" cy="54"/>
            </a:xfrm>
            <a:prstGeom prst="ellipse">
              <a:avLst/>
            </a:prstGeom>
            <a:solidFill>
              <a:srgbClr val="FF66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092" name="AutoShape 44"/>
          <p:cNvSpPr>
            <a:spLocks noChangeArrowheads="1"/>
          </p:cNvSpPr>
          <p:nvPr/>
        </p:nvSpPr>
        <p:spPr bwMode="auto">
          <a:xfrm>
            <a:off x="1322388" y="1423988"/>
            <a:ext cx="1774825" cy="576262"/>
          </a:xfrm>
          <a:prstGeom prst="wedgeRectCallout">
            <a:avLst>
              <a:gd name="adj1" fmla="val 89713"/>
              <a:gd name="adj2" fmla="val 267356"/>
            </a:avLst>
          </a:prstGeom>
          <a:gradFill rotWithShape="0">
            <a:gsLst>
              <a:gs pos="0">
                <a:srgbClr val="FFFF66"/>
              </a:gs>
              <a:gs pos="100000">
                <a:srgbClr val="FFFF66">
                  <a:gamma/>
                  <a:shade val="8000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2"/>
                </a:solidFill>
                <a:latin typeface="Arial" pitchFamily="34" charset="0"/>
              </a:rPr>
              <a:t>35,000 </a:t>
            </a:r>
            <a:r>
              <a:rPr lang="en-US" sz="2000" b="1">
                <a:solidFill>
                  <a:schemeClr val="bg2"/>
                </a:solidFill>
                <a:latin typeface="Arial" pitchFamily="34" charset="0"/>
                <a:cs typeface="Times New Roman" pitchFamily="18" charset="0"/>
              </a:rPr>
              <a:t>°</a:t>
            </a:r>
            <a:r>
              <a:rPr lang="en-US" sz="2000" b="1">
                <a:solidFill>
                  <a:schemeClr val="bg2"/>
                </a:solidFill>
                <a:latin typeface="Arial" pitchFamily="34" charset="0"/>
                <a:sym typeface="MT Symbol" pitchFamily="82" charset="2"/>
              </a:rPr>
              <a:t>F</a:t>
            </a:r>
          </a:p>
        </p:txBody>
      </p:sp>
      <p:sp>
        <p:nvSpPr>
          <p:cNvPr id="258093" name="AutoShape 45"/>
          <p:cNvSpPr>
            <a:spLocks noChangeArrowheads="1"/>
          </p:cNvSpPr>
          <p:nvPr/>
        </p:nvSpPr>
        <p:spPr bwMode="auto">
          <a:xfrm>
            <a:off x="7270750" y="4070350"/>
            <a:ext cx="1524000" cy="762000"/>
          </a:xfrm>
          <a:prstGeom prst="wedgeRectCallout">
            <a:avLst>
              <a:gd name="adj1" fmla="val -136667"/>
              <a:gd name="adj2" fmla="val -50208"/>
            </a:avLst>
          </a:prstGeom>
          <a:gradFill rotWithShape="0">
            <a:gsLst>
              <a:gs pos="0">
                <a:srgbClr val="FFFF66">
                  <a:gamma/>
                  <a:shade val="80000"/>
                  <a:invGamma/>
                </a:srgbClr>
              </a:gs>
              <a:gs pos="100000">
                <a:srgbClr val="FFFF66"/>
              </a:gs>
            </a:gsLst>
            <a:lin ang="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u="sng">
                <a:solidFill>
                  <a:schemeClr val="bg2"/>
                </a:solidFill>
                <a:latin typeface="Arial" pitchFamily="34" charset="0"/>
              </a:rPr>
              <a:t>Shrapnel</a:t>
            </a:r>
            <a:endParaRPr lang="en-US" sz="2000" b="1">
              <a:solidFill>
                <a:schemeClr val="bg2"/>
              </a:solidFill>
              <a:latin typeface="Arial" pitchFamily="34" charset="0"/>
            </a:endParaRPr>
          </a:p>
        </p:txBody>
      </p:sp>
      <p:sp>
        <p:nvSpPr>
          <p:cNvPr id="258094" name="AutoShape 46"/>
          <p:cNvSpPr>
            <a:spLocks noChangeArrowheads="1"/>
          </p:cNvSpPr>
          <p:nvPr/>
        </p:nvSpPr>
        <p:spPr bwMode="auto">
          <a:xfrm>
            <a:off x="6735763" y="2901950"/>
            <a:ext cx="2209800" cy="762000"/>
          </a:xfrm>
          <a:prstGeom prst="wedgeRectCallout">
            <a:avLst>
              <a:gd name="adj1" fmla="val -109625"/>
              <a:gd name="adj2" fmla="val -3333"/>
            </a:avLst>
          </a:prstGeom>
          <a:gradFill rotWithShape="0">
            <a:gsLst>
              <a:gs pos="0">
                <a:srgbClr val="FFFF66">
                  <a:gamma/>
                  <a:shade val="80000"/>
                  <a:invGamma/>
                </a:srgbClr>
              </a:gs>
              <a:gs pos="100000">
                <a:srgbClr val="FFFF66"/>
              </a:gs>
            </a:gsLst>
            <a:lin ang="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u="sng">
                <a:solidFill>
                  <a:schemeClr val="bg2"/>
                </a:solidFill>
                <a:latin typeface="Arial" pitchFamily="34" charset="0"/>
              </a:rPr>
              <a:t>Sound Waves</a:t>
            </a:r>
          </a:p>
        </p:txBody>
      </p:sp>
      <p:sp>
        <p:nvSpPr>
          <p:cNvPr id="258095" name="AutoShape 47"/>
          <p:cNvSpPr>
            <a:spLocks noChangeArrowheads="1"/>
          </p:cNvSpPr>
          <p:nvPr/>
        </p:nvSpPr>
        <p:spPr bwMode="auto">
          <a:xfrm>
            <a:off x="5486400" y="3949700"/>
            <a:ext cx="533400" cy="228600"/>
          </a:xfrm>
          <a:prstGeom prst="cube">
            <a:avLst>
              <a:gd name="adj"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6" name="AutoShape 48"/>
          <p:cNvSpPr>
            <a:spLocks noChangeArrowheads="1"/>
          </p:cNvSpPr>
          <p:nvPr/>
        </p:nvSpPr>
        <p:spPr bwMode="auto">
          <a:xfrm>
            <a:off x="4800600" y="3644900"/>
            <a:ext cx="457200" cy="147638"/>
          </a:xfrm>
          <a:prstGeom prst="cube">
            <a:avLst>
              <a:gd name="adj" fmla="val 250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7" name="AutoShape 49"/>
          <p:cNvSpPr>
            <a:spLocks noChangeArrowheads="1"/>
          </p:cNvSpPr>
          <p:nvPr/>
        </p:nvSpPr>
        <p:spPr bwMode="auto">
          <a:xfrm>
            <a:off x="5715000" y="4025900"/>
            <a:ext cx="457200" cy="147638"/>
          </a:xfrm>
          <a:prstGeom prst="cube">
            <a:avLst>
              <a:gd name="adj" fmla="val 250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8" name="AutoShape 50"/>
          <p:cNvSpPr>
            <a:spLocks noChangeArrowheads="1"/>
          </p:cNvSpPr>
          <p:nvPr/>
        </p:nvSpPr>
        <p:spPr bwMode="auto">
          <a:xfrm>
            <a:off x="5105400" y="3873500"/>
            <a:ext cx="457200" cy="228600"/>
          </a:xfrm>
          <a:prstGeom prst="cube">
            <a:avLst>
              <a:gd name="adj" fmla="val 250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6DB2606-72FE-48E3-ACB0-2A8A0402A65D}" type="slidenum">
              <a:rPr lang="en-US"/>
              <a:pPr/>
              <a:t>41</a:t>
            </a:fld>
            <a:endParaRPr lang="en-US"/>
          </a:p>
        </p:txBody>
      </p:sp>
      <p:sp>
        <p:nvSpPr>
          <p:cNvPr id="260098"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099" name="Text Box 3"/>
          <p:cNvSpPr txBox="1">
            <a:spLocks noChangeArrowheads="1"/>
          </p:cNvSpPr>
          <p:nvPr/>
        </p:nvSpPr>
        <p:spPr bwMode="auto">
          <a:xfrm>
            <a:off x="304800" y="304800"/>
            <a:ext cx="7924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Arc Blast Explosion</a:t>
            </a:r>
          </a:p>
        </p:txBody>
      </p:sp>
      <p:sp>
        <p:nvSpPr>
          <p:cNvPr id="260100" name="Rectangle 4"/>
          <p:cNvSpPr>
            <a:spLocks noChangeArrowheads="1"/>
          </p:cNvSpPr>
          <p:nvPr/>
        </p:nvSpPr>
        <p:spPr bwMode="auto">
          <a:xfrm>
            <a:off x="4479925" y="3090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024" y="1115568"/>
            <a:ext cx="7997952" cy="4626864"/>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21821259-987C-4EFD-822B-1DC2928CEAFE}" type="slidenum">
              <a:rPr lang="en-US"/>
              <a:pPr/>
              <a:t>42</a:t>
            </a:fld>
            <a:endParaRPr lang="en-US"/>
          </a:p>
        </p:txBody>
      </p:sp>
      <p:sp>
        <p:nvSpPr>
          <p:cNvPr id="261122"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3" name="Text Box 3"/>
          <p:cNvSpPr txBox="1">
            <a:spLocks noChangeArrowheads="1"/>
          </p:cNvSpPr>
          <p:nvPr/>
        </p:nvSpPr>
        <p:spPr bwMode="auto">
          <a:xfrm>
            <a:off x="228600" y="228600"/>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3600">
                <a:solidFill>
                  <a:srgbClr val="FFFF00"/>
                </a:solidFill>
                <a:latin typeface="Arial" pitchFamily="34" charset="0"/>
              </a:rPr>
              <a:t>Case Study - Factors Affecting Injury </a:t>
            </a:r>
          </a:p>
        </p:txBody>
      </p:sp>
      <p:sp>
        <p:nvSpPr>
          <p:cNvPr id="261124" name="Rectangle 4"/>
          <p:cNvSpPr>
            <a:spLocks noChangeArrowheads="1"/>
          </p:cNvSpPr>
          <p:nvPr/>
        </p:nvSpPr>
        <p:spPr bwMode="auto">
          <a:xfrm>
            <a:off x="5486400" y="1295400"/>
            <a:ext cx="33528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1775" indent="-173038" algn="just">
              <a:spcAft>
                <a:spcPct val="30000"/>
              </a:spcAft>
              <a:buFontTx/>
              <a:buChar char="•"/>
            </a:pPr>
            <a:r>
              <a:rPr lang="en-US" sz="2600">
                <a:solidFill>
                  <a:schemeClr val="bg1"/>
                </a:solidFill>
                <a:latin typeface="Arial Narrow" pitchFamily="34" charset="0"/>
              </a:rPr>
              <a:t>Electric Arc Duration</a:t>
            </a:r>
          </a:p>
          <a:p>
            <a:pPr marL="231775" indent="-173038" algn="just">
              <a:spcAft>
                <a:spcPct val="30000"/>
              </a:spcAft>
              <a:buFontTx/>
              <a:buChar char="•"/>
            </a:pPr>
            <a:r>
              <a:rPr lang="en-US" sz="2600">
                <a:solidFill>
                  <a:schemeClr val="bg1"/>
                </a:solidFill>
                <a:latin typeface="Arial Narrow" pitchFamily="34" charset="0"/>
              </a:rPr>
              <a:t>Distance Of Worker</a:t>
            </a:r>
          </a:p>
          <a:p>
            <a:pPr marL="231775" indent="-173038" algn="just">
              <a:spcAft>
                <a:spcPct val="30000"/>
              </a:spcAft>
              <a:buFontTx/>
              <a:buChar char="•"/>
            </a:pPr>
            <a:r>
              <a:rPr lang="en-US" sz="2600">
                <a:solidFill>
                  <a:schemeClr val="bg1"/>
                </a:solidFill>
                <a:latin typeface="Arial Narrow" pitchFamily="34" charset="0"/>
              </a:rPr>
              <a:t>Proper Use of PPE</a:t>
            </a:r>
          </a:p>
          <a:p>
            <a:pPr marL="231775" indent="-173038" algn="just">
              <a:spcAft>
                <a:spcPct val="30000"/>
              </a:spcAft>
              <a:buFontTx/>
              <a:buChar char="•"/>
            </a:pPr>
            <a:r>
              <a:rPr lang="en-US" sz="2600">
                <a:solidFill>
                  <a:schemeClr val="bg1"/>
                </a:solidFill>
                <a:latin typeface="Arial Narrow" pitchFamily="34" charset="0"/>
              </a:rPr>
              <a:t>Type/Fit Clothing</a:t>
            </a:r>
          </a:p>
          <a:p>
            <a:pPr marL="231775" indent="-173038" algn="just">
              <a:spcAft>
                <a:spcPct val="30000"/>
              </a:spcAft>
              <a:buFontTx/>
              <a:buChar char="•"/>
            </a:pPr>
            <a:r>
              <a:rPr lang="en-US" sz="2600">
                <a:solidFill>
                  <a:schemeClr val="bg1"/>
                </a:solidFill>
                <a:latin typeface="Arial Narrow" pitchFamily="34" charset="0"/>
              </a:rPr>
              <a:t>Age/Health</a:t>
            </a:r>
          </a:p>
          <a:p>
            <a:pPr marL="231775" indent="-173038" algn="just">
              <a:spcAft>
                <a:spcPct val="30000"/>
              </a:spcAft>
              <a:buFontTx/>
              <a:buChar char="•"/>
            </a:pPr>
            <a:r>
              <a:rPr lang="en-US" sz="2600">
                <a:solidFill>
                  <a:schemeClr val="bg1"/>
                </a:solidFill>
                <a:latin typeface="Arial Narrow" pitchFamily="34" charset="0"/>
              </a:rPr>
              <a:t>Temperature</a:t>
            </a:r>
          </a:p>
          <a:p>
            <a:pPr marL="231775" indent="-173038" algn="just">
              <a:spcAft>
                <a:spcPct val="30000"/>
              </a:spcAft>
              <a:buFontTx/>
              <a:buChar char="•"/>
            </a:pPr>
            <a:r>
              <a:rPr lang="en-US" sz="2600">
                <a:solidFill>
                  <a:schemeClr val="bg1"/>
                </a:solidFill>
                <a:latin typeface="Arial Narrow" pitchFamily="34" charset="0"/>
              </a:rPr>
              <a:t>Range of 15,000 to 34,000 degrees</a:t>
            </a:r>
          </a:p>
        </p:txBody>
      </p:sp>
      <p:pic>
        <p:nvPicPr>
          <p:cNvPr id="261125" name="Picture 5" descr="Blown He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50165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985A7E3-BA1A-4D16-A8CF-232581EE716B}" type="slidenum">
              <a:rPr lang="en-US"/>
              <a:pPr/>
              <a:t>43</a:t>
            </a:fld>
            <a:endParaRPr lang="en-US"/>
          </a:p>
        </p:txBody>
      </p:sp>
      <p:sp>
        <p:nvSpPr>
          <p:cNvPr id="262146" name="Rectangle 2"/>
          <p:cNvSpPr>
            <a:spLocks noChangeArrowheads="1"/>
          </p:cNvSpPr>
          <p:nvPr/>
        </p:nvSpPr>
        <p:spPr bwMode="auto">
          <a:xfrm>
            <a:off x="0" y="442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2147" name="Picture 3" descr="hand and arm electrocu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2954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8" name="Text Box 4"/>
          <p:cNvSpPr txBox="1">
            <a:spLocks noChangeArrowheads="1"/>
          </p:cNvSpPr>
          <p:nvPr/>
        </p:nvSpPr>
        <p:spPr bwMode="auto">
          <a:xfrm>
            <a:off x="228600" y="2286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FF00"/>
                </a:solidFill>
                <a:latin typeface="Arial" pitchFamily="34" charset="0"/>
              </a:rPr>
              <a:t>Electrical Burns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17D00C7B-E0CC-4D38-BFF5-56EEB688A85C}" type="slidenum">
              <a:rPr lang="en-US"/>
              <a:pPr/>
              <a:t>44</a:t>
            </a:fld>
            <a:endParaRPr lang="en-US"/>
          </a:p>
        </p:txBody>
      </p:sp>
      <p:sp>
        <p:nvSpPr>
          <p:cNvPr id="264194"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195" name="Text Box 3"/>
          <p:cNvSpPr txBox="1">
            <a:spLocks noChangeArrowheads="1"/>
          </p:cNvSpPr>
          <p:nvPr/>
        </p:nvSpPr>
        <p:spPr bwMode="auto">
          <a:xfrm>
            <a:off x="228600" y="228600"/>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Voltage Perspective</a:t>
            </a:r>
          </a:p>
        </p:txBody>
      </p:sp>
      <p:sp>
        <p:nvSpPr>
          <p:cNvPr id="264196" name="Rectangle 4"/>
          <p:cNvSpPr>
            <a:spLocks noChangeArrowheads="1"/>
          </p:cNvSpPr>
          <p:nvPr/>
        </p:nvSpPr>
        <p:spPr bwMode="auto">
          <a:xfrm>
            <a:off x="228600" y="2286000"/>
            <a:ext cx="2362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0188" indent="-230188" eaLnBrk="1" hangingPunct="1">
              <a:spcBef>
                <a:spcPct val="10000"/>
              </a:spcBef>
              <a:spcAft>
                <a:spcPct val="10000"/>
              </a:spcAft>
              <a:buFontTx/>
              <a:buChar char="•"/>
            </a:pPr>
            <a:r>
              <a:rPr lang="en-US" sz="2600">
                <a:solidFill>
                  <a:schemeClr val="bg1"/>
                </a:solidFill>
                <a:latin typeface="Arial Narrow" pitchFamily="34" charset="0"/>
              </a:rPr>
              <a:t>Solenoid</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Transformer</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In Line Damper Motors</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Alarm Systems</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Telephone Systems</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Data Systems</a:t>
            </a:r>
          </a:p>
        </p:txBody>
      </p:sp>
      <p:sp>
        <p:nvSpPr>
          <p:cNvPr id="264197" name="Rectangle 5"/>
          <p:cNvSpPr>
            <a:spLocks noChangeArrowheads="1"/>
          </p:cNvSpPr>
          <p:nvPr/>
        </p:nvSpPr>
        <p:spPr bwMode="auto">
          <a:xfrm>
            <a:off x="6172200" y="2286000"/>
            <a:ext cx="2286000"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0188" indent="-230188" eaLnBrk="1" hangingPunct="1">
              <a:spcBef>
                <a:spcPct val="10000"/>
              </a:spcBef>
              <a:spcAft>
                <a:spcPct val="10000"/>
              </a:spcAft>
              <a:buFontTx/>
              <a:buChar char="•"/>
            </a:pPr>
            <a:r>
              <a:rPr lang="en-US" sz="2600">
                <a:solidFill>
                  <a:schemeClr val="bg1"/>
                </a:solidFill>
                <a:latin typeface="Arial Narrow" pitchFamily="34" charset="0"/>
              </a:rPr>
              <a:t>Large Motors</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Switch Gear</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Line Service</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Building Feeds</a:t>
            </a:r>
          </a:p>
          <a:p>
            <a:pPr marL="230188" indent="-230188" eaLnBrk="1" hangingPunct="1">
              <a:spcBef>
                <a:spcPct val="10000"/>
              </a:spcBef>
              <a:spcAft>
                <a:spcPct val="10000"/>
              </a:spcAft>
              <a:buFontTx/>
              <a:buChar char="•"/>
            </a:pPr>
            <a:r>
              <a:rPr lang="en-US" sz="2600">
                <a:solidFill>
                  <a:schemeClr val="bg1"/>
                </a:solidFill>
                <a:latin typeface="Arial Narrow" pitchFamily="34" charset="0"/>
              </a:rPr>
              <a:t>Transformers</a:t>
            </a:r>
          </a:p>
        </p:txBody>
      </p:sp>
      <p:sp>
        <p:nvSpPr>
          <p:cNvPr id="264198" name="Rectangle 6"/>
          <p:cNvSpPr>
            <a:spLocks noChangeArrowheads="1"/>
          </p:cNvSpPr>
          <p:nvPr/>
        </p:nvSpPr>
        <p:spPr bwMode="auto">
          <a:xfrm>
            <a:off x="2971800" y="2209800"/>
            <a:ext cx="2667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0188" indent="-230188" eaLnBrk="1" hangingPunct="1">
              <a:buFontTx/>
              <a:buChar char="•"/>
            </a:pPr>
            <a:r>
              <a:rPr lang="en-US">
                <a:solidFill>
                  <a:schemeClr val="bg1"/>
                </a:solidFill>
                <a:latin typeface="Arial Narrow" pitchFamily="34" charset="0"/>
              </a:rPr>
              <a:t>110/120 Volts</a:t>
            </a:r>
          </a:p>
          <a:p>
            <a:pPr marL="230188" indent="-230188" eaLnBrk="1" hangingPunct="1">
              <a:buFontTx/>
              <a:buChar char="•"/>
            </a:pPr>
            <a:r>
              <a:rPr lang="en-US">
                <a:solidFill>
                  <a:schemeClr val="bg1"/>
                </a:solidFill>
                <a:latin typeface="Arial Narrow" pitchFamily="34" charset="0"/>
              </a:rPr>
              <a:t>208 Volts</a:t>
            </a:r>
          </a:p>
          <a:p>
            <a:pPr marL="407988" lvl="1" indent="-63500" eaLnBrk="1" hangingPunct="1">
              <a:buFontTx/>
              <a:buChar char="­"/>
            </a:pPr>
            <a:r>
              <a:rPr lang="en-US">
                <a:solidFill>
                  <a:schemeClr val="bg1"/>
                </a:solidFill>
                <a:latin typeface="Arial Narrow" pitchFamily="34" charset="0"/>
              </a:rPr>
              <a:t>Small motors</a:t>
            </a:r>
          </a:p>
          <a:p>
            <a:pPr marL="230188" indent="-230188" eaLnBrk="1" hangingPunct="1">
              <a:buFontTx/>
              <a:buChar char="•"/>
            </a:pPr>
            <a:r>
              <a:rPr lang="en-US">
                <a:solidFill>
                  <a:schemeClr val="bg1"/>
                </a:solidFill>
                <a:latin typeface="Arial Narrow" pitchFamily="34" charset="0"/>
              </a:rPr>
              <a:t>240 Volts</a:t>
            </a:r>
          </a:p>
          <a:p>
            <a:pPr marL="407988" lvl="1" indent="-63500" eaLnBrk="1" hangingPunct="1">
              <a:buFontTx/>
              <a:buChar char="­"/>
            </a:pPr>
            <a:r>
              <a:rPr lang="en-US">
                <a:solidFill>
                  <a:schemeClr val="bg1"/>
                </a:solidFill>
                <a:latin typeface="Arial Narrow" pitchFamily="34" charset="0"/>
              </a:rPr>
              <a:t>Air Conditioning</a:t>
            </a:r>
          </a:p>
          <a:p>
            <a:pPr marL="230188" indent="-230188" eaLnBrk="1" hangingPunct="1">
              <a:buFontTx/>
              <a:buChar char="•"/>
            </a:pPr>
            <a:r>
              <a:rPr lang="en-US">
                <a:solidFill>
                  <a:schemeClr val="bg1"/>
                </a:solidFill>
                <a:latin typeface="Arial Narrow" pitchFamily="34" charset="0"/>
              </a:rPr>
              <a:t>277 Volts</a:t>
            </a:r>
          </a:p>
          <a:p>
            <a:pPr marL="407988" lvl="1" indent="-63500" eaLnBrk="1" hangingPunct="1">
              <a:buFontTx/>
              <a:buChar char="­"/>
            </a:pPr>
            <a:r>
              <a:rPr lang="en-US">
                <a:solidFill>
                  <a:schemeClr val="bg1"/>
                </a:solidFill>
                <a:latin typeface="Arial Narrow" pitchFamily="34" charset="0"/>
              </a:rPr>
              <a:t>Light ballasts</a:t>
            </a:r>
          </a:p>
          <a:p>
            <a:pPr marL="230188" indent="-230188" eaLnBrk="1" hangingPunct="1">
              <a:buFontTx/>
              <a:buChar char="•"/>
            </a:pPr>
            <a:r>
              <a:rPr lang="en-US">
                <a:solidFill>
                  <a:schemeClr val="bg1"/>
                </a:solidFill>
                <a:latin typeface="Arial Narrow" pitchFamily="34" charset="0"/>
              </a:rPr>
              <a:t>480 Volts</a:t>
            </a:r>
          </a:p>
          <a:p>
            <a:pPr marL="407988" lvl="1" indent="-63500" eaLnBrk="1" hangingPunct="1">
              <a:buFontTx/>
              <a:buChar char="­"/>
            </a:pPr>
            <a:r>
              <a:rPr lang="en-US">
                <a:solidFill>
                  <a:schemeClr val="bg1"/>
                </a:solidFill>
                <a:latin typeface="Arial Narrow" pitchFamily="34" charset="0"/>
              </a:rPr>
              <a:t>Chillers</a:t>
            </a:r>
          </a:p>
          <a:p>
            <a:pPr marL="407988" lvl="1" indent="-63500" eaLnBrk="1" hangingPunct="1">
              <a:buFontTx/>
              <a:buChar char="­"/>
            </a:pPr>
            <a:r>
              <a:rPr lang="en-US">
                <a:solidFill>
                  <a:schemeClr val="bg1"/>
                </a:solidFill>
                <a:latin typeface="Arial Narrow" pitchFamily="34" charset="0"/>
              </a:rPr>
              <a:t>Heavy Machinery</a:t>
            </a:r>
          </a:p>
        </p:txBody>
      </p:sp>
      <p:sp>
        <p:nvSpPr>
          <p:cNvPr id="264199" name="Rectangle 7"/>
          <p:cNvSpPr>
            <a:spLocks noChangeArrowheads="1"/>
          </p:cNvSpPr>
          <p:nvPr/>
        </p:nvSpPr>
        <p:spPr bwMode="auto">
          <a:xfrm>
            <a:off x="304800" y="1219200"/>
            <a:ext cx="1752600" cy="8890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a:r>
              <a:rPr lang="en-US" sz="2600">
                <a:solidFill>
                  <a:schemeClr val="bg1"/>
                </a:solidFill>
                <a:latin typeface="Arial Narrow" pitchFamily="34" charset="0"/>
              </a:rPr>
              <a:t>Low Voltage </a:t>
            </a:r>
          </a:p>
          <a:p>
            <a:pPr algn="ctr"/>
            <a:r>
              <a:rPr lang="en-US" sz="2600">
                <a:solidFill>
                  <a:schemeClr val="bg1"/>
                </a:solidFill>
                <a:latin typeface="Arial Narrow" pitchFamily="34" charset="0"/>
              </a:rPr>
              <a:t>Up To 50</a:t>
            </a:r>
          </a:p>
        </p:txBody>
      </p:sp>
      <p:sp>
        <p:nvSpPr>
          <p:cNvPr id="264200" name="Rectangle 8"/>
          <p:cNvSpPr>
            <a:spLocks noChangeArrowheads="1"/>
          </p:cNvSpPr>
          <p:nvPr/>
        </p:nvSpPr>
        <p:spPr bwMode="auto">
          <a:xfrm>
            <a:off x="3048000" y="1219200"/>
            <a:ext cx="2438400" cy="8890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600">
                <a:solidFill>
                  <a:schemeClr val="bg1"/>
                </a:solidFill>
                <a:latin typeface="Arial Narrow" pitchFamily="34" charset="0"/>
              </a:rPr>
              <a:t>Medium Voltage </a:t>
            </a:r>
          </a:p>
          <a:p>
            <a:pPr algn="ctr"/>
            <a:r>
              <a:rPr lang="en-US" sz="2600">
                <a:solidFill>
                  <a:schemeClr val="bg1"/>
                </a:solidFill>
                <a:latin typeface="Arial Narrow" pitchFamily="34" charset="0"/>
              </a:rPr>
              <a:t>51 to 600 Volts</a:t>
            </a:r>
          </a:p>
        </p:txBody>
      </p:sp>
      <p:sp>
        <p:nvSpPr>
          <p:cNvPr id="264201" name="Rectangle 9"/>
          <p:cNvSpPr>
            <a:spLocks noChangeArrowheads="1"/>
          </p:cNvSpPr>
          <p:nvPr/>
        </p:nvSpPr>
        <p:spPr bwMode="auto">
          <a:xfrm>
            <a:off x="6248400" y="1219200"/>
            <a:ext cx="2159000" cy="889000"/>
          </a:xfrm>
          <a:prstGeom prst="rect">
            <a:avLst/>
          </a:prstGeom>
          <a:noFill/>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600">
                <a:solidFill>
                  <a:schemeClr val="bg1"/>
                </a:solidFill>
                <a:latin typeface="Arial Narrow" pitchFamily="34" charset="0"/>
              </a:rPr>
              <a:t>High Voltage</a:t>
            </a:r>
          </a:p>
          <a:p>
            <a:pPr algn="ctr"/>
            <a:r>
              <a:rPr lang="en-US" sz="2600">
                <a:solidFill>
                  <a:schemeClr val="bg1"/>
                </a:solidFill>
                <a:latin typeface="Arial Narrow" pitchFamily="34" charset="0"/>
              </a:rPr>
              <a:t>600 Volts/Above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BB06B127-22DD-4925-8150-D5B8B993ABFE}" type="slidenum">
              <a:rPr lang="en-US"/>
              <a:pPr/>
              <a:t>45</a:t>
            </a:fld>
            <a:endParaRPr lang="en-US"/>
          </a:p>
        </p:txBody>
      </p:sp>
      <p:sp>
        <p:nvSpPr>
          <p:cNvPr id="267266" name="Rectangle 2"/>
          <p:cNvSpPr>
            <a:spLocks noGrp="1" noChangeArrowheads="1"/>
          </p:cNvSpPr>
          <p:nvPr>
            <p:ph type="title"/>
          </p:nvPr>
        </p:nvSpPr>
        <p:spPr>
          <a:xfrm>
            <a:off x="228600" y="304800"/>
            <a:ext cx="8763000" cy="609600"/>
          </a:xfrm>
        </p:spPr>
        <p:txBody>
          <a:bodyPr/>
          <a:lstStyle/>
          <a:p>
            <a:r>
              <a:rPr lang="en-US"/>
              <a:t>Arc Flash Hazard Labeling</a:t>
            </a:r>
          </a:p>
        </p:txBody>
      </p:sp>
      <p:sp>
        <p:nvSpPr>
          <p:cNvPr id="267267" name="Rectangle 3"/>
          <p:cNvSpPr>
            <a:spLocks noGrp="1" noChangeArrowheads="1"/>
          </p:cNvSpPr>
          <p:nvPr>
            <p:ph type="body" sz="half" idx="1"/>
          </p:nvPr>
        </p:nvSpPr>
        <p:spPr>
          <a:xfrm>
            <a:off x="304800" y="1219200"/>
            <a:ext cx="4191000" cy="5105400"/>
          </a:xfrm>
        </p:spPr>
        <p:txBody>
          <a:bodyPr/>
          <a:lstStyle/>
          <a:p>
            <a:pPr marL="231775" indent="-231775"/>
            <a:r>
              <a:rPr lang="en-US" sz="2000">
                <a:cs typeface="Times New Roman" pitchFamily="18" charset="0"/>
              </a:rPr>
              <a:t>NEC 110.16 Requires Arc Flash Hazard Labels. </a:t>
            </a:r>
          </a:p>
          <a:p>
            <a:pPr marL="231775" indent="-231775"/>
            <a:r>
              <a:rPr lang="en-US" sz="2000">
                <a:cs typeface="Times New Roman" pitchFamily="18" charset="0"/>
              </a:rPr>
              <a:t>NFPA 70E Requires Documented Arc Flash Calculations.</a:t>
            </a:r>
          </a:p>
          <a:p>
            <a:pPr marL="231775" indent="-231775"/>
            <a:r>
              <a:rPr lang="en-US" sz="2000">
                <a:cs typeface="Times New Roman" pitchFamily="18" charset="0"/>
              </a:rPr>
              <a:t>Arc Flash Calculations Require Accurate Fault Current Values. </a:t>
            </a:r>
          </a:p>
          <a:p>
            <a:pPr marL="231775" indent="-231775"/>
            <a:r>
              <a:rPr lang="en-US" sz="2000">
                <a:cs typeface="Times New Roman" pitchFamily="18" charset="0"/>
              </a:rPr>
              <a:t>Arc Flash Calculations Require Over-Current Coordination Study. </a:t>
            </a:r>
          </a:p>
          <a:p>
            <a:pPr marL="231775" indent="-231775"/>
            <a:r>
              <a:rPr lang="en-US" sz="2000"/>
              <a:t>600 volts equal to 4 foot, with clearing time of 6 cycles</a:t>
            </a:r>
          </a:p>
          <a:p>
            <a:pPr marL="231775" indent="-231775"/>
            <a:r>
              <a:rPr lang="en-US" sz="2000"/>
              <a:t>D</a:t>
            </a:r>
            <a:r>
              <a:rPr lang="en-US" sz="2000" baseline="-25000"/>
              <a:t>c</a:t>
            </a:r>
            <a:r>
              <a:rPr lang="en-US" sz="2000"/>
              <a:t> =[2.65 x MVA</a:t>
            </a:r>
            <a:r>
              <a:rPr lang="en-US" sz="2000" baseline="-26000"/>
              <a:t>bf</a:t>
            </a:r>
            <a:r>
              <a:rPr lang="en-US" sz="2000"/>
              <a:t> x t]</a:t>
            </a:r>
            <a:r>
              <a:rPr lang="en-US" sz="2000" baseline="30000">
                <a:cs typeface="Times New Roman" pitchFamily="18" charset="0"/>
              </a:rPr>
              <a:t>½</a:t>
            </a:r>
            <a:endParaRPr lang="en-US" sz="2000"/>
          </a:p>
        </p:txBody>
      </p:sp>
      <p:sp>
        <p:nvSpPr>
          <p:cNvPr id="267268" name="Rectangle 4"/>
          <p:cNvSpPr>
            <a:spLocks noChangeArrowheads="1"/>
          </p:cNvSpPr>
          <p:nvPr/>
        </p:nvSpPr>
        <p:spPr bwMode="auto">
          <a:xfrm>
            <a:off x="2286000" y="82391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sz="3200"/>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1113631"/>
            <a:ext cx="4187952" cy="4645152"/>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DB25012-5FCB-409F-97F2-98E34513FFE6}" type="slidenum">
              <a:rPr lang="en-US"/>
              <a:pPr/>
              <a:t>46</a:t>
            </a:fld>
            <a:endParaRPr lang="en-US"/>
          </a:p>
        </p:txBody>
      </p:sp>
      <p:sp>
        <p:nvSpPr>
          <p:cNvPr id="266242" name="Rectangle 2"/>
          <p:cNvSpPr>
            <a:spLocks noGrp="1" noChangeArrowheads="1"/>
          </p:cNvSpPr>
          <p:nvPr>
            <p:ph type="title"/>
          </p:nvPr>
        </p:nvSpPr>
        <p:spPr>
          <a:xfrm>
            <a:off x="152400" y="228600"/>
            <a:ext cx="8763000" cy="685800"/>
          </a:xfrm>
        </p:spPr>
        <p:txBody>
          <a:bodyPr/>
          <a:lstStyle/>
          <a:p>
            <a:r>
              <a:rPr lang="en-US"/>
              <a:t>Arc Flash Calculation Steps</a:t>
            </a:r>
          </a:p>
        </p:txBody>
      </p:sp>
      <p:sp>
        <p:nvSpPr>
          <p:cNvPr id="266243" name="Rectangle 3"/>
          <p:cNvSpPr>
            <a:spLocks noGrp="1" noChangeArrowheads="1"/>
          </p:cNvSpPr>
          <p:nvPr>
            <p:ph type="body" sz="half" idx="1"/>
          </p:nvPr>
        </p:nvSpPr>
        <p:spPr>
          <a:xfrm>
            <a:off x="152400" y="1066800"/>
            <a:ext cx="4495800" cy="5029200"/>
          </a:xfrm>
        </p:spPr>
        <p:txBody>
          <a:bodyPr/>
          <a:lstStyle/>
          <a:p>
            <a:pPr marL="231775" indent="-231775">
              <a:lnSpc>
                <a:spcPct val="90000"/>
              </a:lnSpc>
            </a:pPr>
            <a:r>
              <a:rPr lang="en-US" sz="2000" dirty="0"/>
              <a:t>Determine System Modes of Operation</a:t>
            </a:r>
          </a:p>
          <a:p>
            <a:pPr marL="231775" indent="-231775">
              <a:lnSpc>
                <a:spcPct val="90000"/>
              </a:lnSpc>
            </a:pPr>
            <a:r>
              <a:rPr lang="en-US" sz="2000" dirty="0"/>
              <a:t>Calculate Bolted Fault Current at each Bus</a:t>
            </a:r>
          </a:p>
          <a:p>
            <a:pPr marL="231775" indent="-231775">
              <a:lnSpc>
                <a:spcPct val="90000"/>
              </a:lnSpc>
            </a:pPr>
            <a:r>
              <a:rPr lang="en-US" sz="2000" dirty="0"/>
              <a:t>Calculate Arcing Fault Current at each Bus</a:t>
            </a:r>
          </a:p>
          <a:p>
            <a:pPr marL="231775" indent="-231775">
              <a:lnSpc>
                <a:spcPct val="90000"/>
              </a:lnSpc>
            </a:pPr>
            <a:r>
              <a:rPr lang="en-US" sz="2000" dirty="0"/>
              <a:t>Calculate Arcing Fault Current seen by each Protective Device</a:t>
            </a:r>
          </a:p>
          <a:p>
            <a:pPr marL="231775" indent="-231775">
              <a:lnSpc>
                <a:spcPct val="90000"/>
              </a:lnSpc>
            </a:pPr>
            <a:r>
              <a:rPr lang="en-US" sz="2000" dirty="0"/>
              <a:t>Determine Trip Time for Each Protective Device based on Arcing Fault Current</a:t>
            </a:r>
          </a:p>
          <a:p>
            <a:pPr marL="231775" indent="-231775">
              <a:lnSpc>
                <a:spcPct val="90000"/>
              </a:lnSpc>
            </a:pPr>
            <a:r>
              <a:rPr lang="en-US" sz="2000" dirty="0"/>
              <a:t>Calculate Incident Energy at Working Distance</a:t>
            </a:r>
          </a:p>
          <a:p>
            <a:pPr marL="231775" indent="-231775">
              <a:lnSpc>
                <a:spcPct val="90000"/>
              </a:lnSpc>
            </a:pPr>
            <a:r>
              <a:rPr lang="en-US" sz="2000" dirty="0"/>
              <a:t>Calculate Arc Flash Boundary</a:t>
            </a:r>
          </a:p>
          <a:p>
            <a:pPr marL="231775" indent="-231775">
              <a:lnSpc>
                <a:spcPct val="90000"/>
              </a:lnSpc>
            </a:pPr>
            <a:r>
              <a:rPr lang="en-US" sz="2000" dirty="0"/>
              <a:t>Determine Required PPE</a:t>
            </a:r>
          </a:p>
          <a:p>
            <a:pPr marL="231775" indent="-231775">
              <a:lnSpc>
                <a:spcPct val="90000"/>
              </a:lnSpc>
            </a:pPr>
            <a:r>
              <a:rPr lang="en-US" sz="2000" dirty="0"/>
              <a:t>Generate Labels</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29200" y="1447800"/>
            <a:ext cx="3658962" cy="4480560"/>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fld id="{B1695C05-DCD7-41E5-AC20-65578F5B5B36}" type="slidenum">
              <a:rPr lang="en-US"/>
              <a:pPr/>
              <a:t>47</a:t>
            </a:fld>
            <a:endParaRPr lang="en-US"/>
          </a:p>
        </p:txBody>
      </p:sp>
      <p:sp>
        <p:nvSpPr>
          <p:cNvPr id="265218"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19" name="Text Box 3"/>
          <p:cNvSpPr txBox="1">
            <a:spLocks noChangeArrowheads="1"/>
          </p:cNvSpPr>
          <p:nvPr/>
        </p:nvSpPr>
        <p:spPr bwMode="auto">
          <a:xfrm>
            <a:off x="152400" y="228600"/>
            <a:ext cx="8839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a:solidFill>
                  <a:srgbClr val="FFFF00"/>
                </a:solidFill>
                <a:latin typeface="Arial" pitchFamily="34" charset="0"/>
              </a:rPr>
              <a:t>Limits Of Approach</a:t>
            </a:r>
          </a:p>
        </p:txBody>
      </p:sp>
      <p:sp>
        <p:nvSpPr>
          <p:cNvPr id="265220" name="AutoShape 4"/>
          <p:cNvSpPr>
            <a:spLocks noChangeArrowheads="1"/>
          </p:cNvSpPr>
          <p:nvPr/>
        </p:nvSpPr>
        <p:spPr bwMode="auto">
          <a:xfrm>
            <a:off x="1905000" y="1600200"/>
            <a:ext cx="6172200" cy="1025525"/>
          </a:xfrm>
          <a:prstGeom prst="bevel">
            <a:avLst>
              <a:gd name="adj" fmla="val 4125"/>
            </a:avLst>
          </a:prstGeom>
          <a:gradFill rotWithShape="0">
            <a:gsLst>
              <a:gs pos="0">
                <a:srgbClr val="FFFF66">
                  <a:gamma/>
                  <a:shade val="76078"/>
                  <a:invGamma/>
                </a:srgbClr>
              </a:gs>
              <a:gs pos="50000">
                <a:srgbClr val="FFFF66"/>
              </a:gs>
              <a:gs pos="100000">
                <a:srgbClr val="FFFF66">
                  <a:gamma/>
                  <a:shade val="76078"/>
                  <a:invGamma/>
                </a:srgbClr>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28575">
                <a:solidFill>
                  <a:srgbClr val="FF3300"/>
                </a:solidFill>
                <a:miter lim="800000"/>
                <a:headEnd/>
                <a:tailEnd/>
              </a14:hiddenLine>
            </a:ext>
          </a:extLst>
        </p:spPr>
        <p:txBody>
          <a:bodyPr>
            <a:spAutoFit/>
          </a:bodyPr>
          <a:lstStyle/>
          <a:p>
            <a:pPr>
              <a:lnSpc>
                <a:spcPct val="90000"/>
              </a:lnSpc>
              <a:spcBef>
                <a:spcPct val="20000"/>
              </a:spcBef>
            </a:pPr>
            <a:r>
              <a:rPr lang="en-US" sz="1800" b="1">
                <a:solidFill>
                  <a:schemeClr val="bg2"/>
                </a:solidFill>
                <a:latin typeface="Arial" pitchFamily="34" charset="0"/>
              </a:rPr>
              <a:t>Flash Protection Boundary (FPB)</a:t>
            </a:r>
          </a:p>
          <a:p>
            <a:pPr>
              <a:lnSpc>
                <a:spcPct val="90000"/>
              </a:lnSpc>
              <a:spcBef>
                <a:spcPct val="20000"/>
              </a:spcBef>
            </a:pPr>
            <a:r>
              <a:rPr lang="en-US" sz="1800" b="1">
                <a:solidFill>
                  <a:schemeClr val="bg2"/>
                </a:solidFill>
                <a:latin typeface="Arial" pitchFamily="34" charset="0"/>
              </a:rPr>
              <a:t>Must wear appropriate PPE</a:t>
            </a:r>
          </a:p>
          <a:p>
            <a:pPr>
              <a:lnSpc>
                <a:spcPct val="90000"/>
              </a:lnSpc>
              <a:spcBef>
                <a:spcPct val="20000"/>
              </a:spcBef>
            </a:pPr>
            <a:r>
              <a:rPr lang="en-US" sz="1800" b="1">
                <a:solidFill>
                  <a:schemeClr val="bg2"/>
                </a:solidFill>
                <a:latin typeface="Arial" pitchFamily="34" charset="0"/>
              </a:rPr>
              <a:t>FPB dependent on fault level and time duration.</a:t>
            </a:r>
          </a:p>
        </p:txBody>
      </p:sp>
      <p:sp>
        <p:nvSpPr>
          <p:cNvPr id="265221" name="AutoShape 5"/>
          <p:cNvSpPr>
            <a:spLocks noChangeArrowheads="1"/>
          </p:cNvSpPr>
          <p:nvPr/>
        </p:nvSpPr>
        <p:spPr bwMode="auto">
          <a:xfrm>
            <a:off x="533400" y="2286000"/>
            <a:ext cx="736600" cy="2085975"/>
          </a:xfrm>
          <a:prstGeom prst="bevel">
            <a:avLst>
              <a:gd name="adj" fmla="val 6898"/>
            </a:avLst>
          </a:prstGeom>
          <a:gradFill rotWithShape="0">
            <a:gsLst>
              <a:gs pos="0">
                <a:schemeClr val="folHlink"/>
              </a:gs>
              <a:gs pos="50000">
                <a:schemeClr val="folHlink">
                  <a:gamma/>
                  <a:tint val="43922"/>
                  <a:invGamma/>
                </a:schemeClr>
              </a:gs>
              <a:gs pos="100000">
                <a:schemeClr val="folHlink"/>
              </a:gs>
            </a:gsLst>
            <a:lin ang="2700000" scaled="1"/>
          </a:gradFill>
          <a:ln>
            <a:noFill/>
          </a:ln>
          <a:effectLst>
            <a:outerShdw dist="35921" dir="2700000" algn="ctr" rotWithShape="0">
              <a:schemeClr val="tx1"/>
            </a:outerShdw>
          </a:effectLst>
          <a:extLst>
            <a:ext uri="{91240B29-F687-4F45-9708-019B960494DF}">
              <a14:hiddenLine xmlns:a14="http://schemas.microsoft.com/office/drawing/2010/main" w="31750">
                <a:solidFill>
                  <a:schemeClr val="tx2"/>
                </a:solidFill>
                <a:miter lim="800000"/>
                <a:headEnd/>
                <a:tailEnd/>
              </a14:hiddenLine>
            </a:ext>
          </a:extLst>
        </p:spPr>
        <p:txBody>
          <a:bodyPr vert="eaVert" wrap="none" anchor="ctr"/>
          <a:lstStyle/>
          <a:p>
            <a:pPr algn="ctr">
              <a:spcBef>
                <a:spcPct val="20000"/>
              </a:spcBef>
            </a:pPr>
            <a:endParaRPr lang="en-US" b="1">
              <a:latin typeface="Arial Narrow" pitchFamily="34" charset="0"/>
            </a:endParaRPr>
          </a:p>
        </p:txBody>
      </p:sp>
      <p:sp>
        <p:nvSpPr>
          <p:cNvPr id="265222" name="Text Box 6"/>
          <p:cNvSpPr txBox="1">
            <a:spLocks noChangeArrowheads="1"/>
          </p:cNvSpPr>
          <p:nvPr/>
        </p:nvSpPr>
        <p:spPr bwMode="auto">
          <a:xfrm rot="16200000">
            <a:off x="177006" y="3023394"/>
            <a:ext cx="147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Narrow" pitchFamily="34" charset="0"/>
              </a:rPr>
              <a:t>Equipment</a:t>
            </a:r>
          </a:p>
        </p:txBody>
      </p:sp>
      <p:sp>
        <p:nvSpPr>
          <p:cNvPr id="265223" name="Rectangle 7"/>
          <p:cNvSpPr>
            <a:spLocks noChangeArrowheads="1"/>
          </p:cNvSpPr>
          <p:nvPr/>
        </p:nvSpPr>
        <p:spPr bwMode="auto">
          <a:xfrm>
            <a:off x="1905000" y="4648200"/>
            <a:ext cx="862013" cy="463550"/>
          </a:xfrm>
          <a:prstGeom prst="rect">
            <a:avLst/>
          </a:prstGeom>
          <a:solidFill>
            <a:srgbClr val="FF99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Rectangle 8"/>
          <p:cNvSpPr>
            <a:spLocks noChangeArrowheads="1"/>
          </p:cNvSpPr>
          <p:nvPr/>
        </p:nvSpPr>
        <p:spPr bwMode="auto">
          <a:xfrm>
            <a:off x="2743200" y="4648200"/>
            <a:ext cx="1520825" cy="463550"/>
          </a:xfrm>
          <a:prstGeom prst="rect">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5" name="Rectangle 9"/>
          <p:cNvSpPr>
            <a:spLocks noChangeArrowheads="1"/>
          </p:cNvSpPr>
          <p:nvPr/>
        </p:nvSpPr>
        <p:spPr bwMode="auto">
          <a:xfrm>
            <a:off x="4267200" y="4648200"/>
            <a:ext cx="4267200" cy="457200"/>
          </a:xfrm>
          <a:prstGeom prst="rect">
            <a:avLst/>
          </a:prstGeom>
          <a:solidFill>
            <a:srgbClr val="00CC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5226" name="Group 10"/>
          <p:cNvGrpSpPr>
            <a:grpSpLocks/>
          </p:cNvGrpSpPr>
          <p:nvPr/>
        </p:nvGrpSpPr>
        <p:grpSpPr bwMode="auto">
          <a:xfrm>
            <a:off x="2743200" y="4114800"/>
            <a:ext cx="1524000" cy="457200"/>
            <a:chOff x="1104" y="2304"/>
            <a:chExt cx="960" cy="288"/>
          </a:xfrm>
        </p:grpSpPr>
        <p:sp>
          <p:nvSpPr>
            <p:cNvPr id="265227" name="Line 11"/>
            <p:cNvSpPr>
              <a:spLocks noChangeShapeType="1"/>
            </p:cNvSpPr>
            <p:nvPr/>
          </p:nvSpPr>
          <p:spPr bwMode="auto">
            <a:xfrm>
              <a:off x="2064" y="2304"/>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28" name="Line 12"/>
            <p:cNvSpPr>
              <a:spLocks noChangeShapeType="1"/>
            </p:cNvSpPr>
            <p:nvPr/>
          </p:nvSpPr>
          <p:spPr bwMode="auto">
            <a:xfrm>
              <a:off x="1104" y="2304"/>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229" name="Line 13"/>
          <p:cNvSpPr>
            <a:spLocks noChangeShapeType="1"/>
          </p:cNvSpPr>
          <p:nvPr/>
        </p:nvSpPr>
        <p:spPr bwMode="auto">
          <a:xfrm>
            <a:off x="4800600" y="2667000"/>
            <a:ext cx="0" cy="609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30" name="Line 14"/>
          <p:cNvSpPr>
            <a:spLocks noChangeShapeType="1"/>
          </p:cNvSpPr>
          <p:nvPr/>
        </p:nvSpPr>
        <p:spPr bwMode="auto">
          <a:xfrm>
            <a:off x="4800600" y="3276600"/>
            <a:ext cx="0" cy="12192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p:cNvSpPr>
            <a:spLocks noChangeShapeType="1"/>
          </p:cNvSpPr>
          <p:nvPr/>
        </p:nvSpPr>
        <p:spPr bwMode="auto">
          <a:xfrm flipV="1">
            <a:off x="1905000" y="4343400"/>
            <a:ext cx="66294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p:cNvSpPr>
            <a:spLocks noChangeShapeType="1"/>
          </p:cNvSpPr>
          <p:nvPr/>
        </p:nvSpPr>
        <p:spPr bwMode="auto">
          <a:xfrm>
            <a:off x="8534400" y="4191000"/>
            <a:ext cx="0" cy="3048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Rectangle 17"/>
          <p:cNvSpPr>
            <a:spLocks noChangeArrowheads="1"/>
          </p:cNvSpPr>
          <p:nvPr/>
        </p:nvSpPr>
        <p:spPr bwMode="auto">
          <a:xfrm>
            <a:off x="533400" y="5105400"/>
            <a:ext cx="533400" cy="381000"/>
          </a:xfrm>
          <a:prstGeom prst="rect">
            <a:avLst/>
          </a:prstGeom>
          <a:solidFill>
            <a:srgbClr val="FF99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Rectangle 18"/>
          <p:cNvSpPr>
            <a:spLocks noChangeArrowheads="1"/>
          </p:cNvSpPr>
          <p:nvPr/>
        </p:nvSpPr>
        <p:spPr bwMode="auto">
          <a:xfrm>
            <a:off x="533400" y="5715000"/>
            <a:ext cx="533400" cy="381000"/>
          </a:xfrm>
          <a:prstGeom prst="rect">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Rectangle 19"/>
          <p:cNvSpPr>
            <a:spLocks noChangeArrowheads="1"/>
          </p:cNvSpPr>
          <p:nvPr/>
        </p:nvSpPr>
        <p:spPr bwMode="auto">
          <a:xfrm>
            <a:off x="533400" y="6324600"/>
            <a:ext cx="533400" cy="381000"/>
          </a:xfrm>
          <a:prstGeom prst="rect">
            <a:avLst/>
          </a:prstGeom>
          <a:solidFill>
            <a:srgbClr val="00CC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Text Box 20"/>
          <p:cNvSpPr txBox="1">
            <a:spLocks noChangeArrowheads="1"/>
          </p:cNvSpPr>
          <p:nvPr/>
        </p:nvSpPr>
        <p:spPr bwMode="auto">
          <a:xfrm rot="16200000">
            <a:off x="-1735137" y="4478337"/>
            <a:ext cx="4114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sz="1800" b="1">
                <a:solidFill>
                  <a:schemeClr val="bg1"/>
                </a:solidFill>
                <a:latin typeface="Arial" pitchFamily="34" charset="0"/>
              </a:rPr>
              <a:t>dependent on system voltage level</a:t>
            </a:r>
            <a:r>
              <a:rPr lang="en-US" sz="1800" b="1">
                <a:latin typeface="Arial" pitchFamily="34" charset="0"/>
              </a:rPr>
              <a:t>  </a:t>
            </a:r>
          </a:p>
        </p:txBody>
      </p:sp>
      <p:sp>
        <p:nvSpPr>
          <p:cNvPr id="265237" name="Text Box 21"/>
          <p:cNvSpPr txBox="1">
            <a:spLocks noChangeArrowheads="1"/>
          </p:cNvSpPr>
          <p:nvPr/>
        </p:nvSpPr>
        <p:spPr bwMode="auto">
          <a:xfrm>
            <a:off x="1066800" y="5105400"/>
            <a:ext cx="796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Arial Narrow" pitchFamily="34" charset="0"/>
              </a:rPr>
              <a:t>Prohibited Shock Boundary: Qualified Persons Only, PPE if direct contact with live part</a:t>
            </a:r>
          </a:p>
        </p:txBody>
      </p:sp>
      <p:sp>
        <p:nvSpPr>
          <p:cNvPr id="265238" name="Text Box 22"/>
          <p:cNvSpPr txBox="1">
            <a:spLocks noChangeArrowheads="1"/>
          </p:cNvSpPr>
          <p:nvPr/>
        </p:nvSpPr>
        <p:spPr bwMode="auto">
          <a:xfrm>
            <a:off x="1066800" y="5715000"/>
            <a:ext cx="482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Arial Narrow" pitchFamily="34" charset="0"/>
              </a:rPr>
              <a:t>Restricted Shock Boundary: Qualified Persons Only</a:t>
            </a:r>
          </a:p>
        </p:txBody>
      </p:sp>
      <p:sp>
        <p:nvSpPr>
          <p:cNvPr id="265239" name="Text Box 23"/>
          <p:cNvSpPr txBox="1">
            <a:spLocks noChangeArrowheads="1"/>
          </p:cNvSpPr>
          <p:nvPr/>
        </p:nvSpPr>
        <p:spPr bwMode="auto">
          <a:xfrm>
            <a:off x="4267200" y="4648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1">
                <a:latin typeface="Arial Narrow" pitchFamily="34" charset="0"/>
              </a:rPr>
              <a:t>Limited Shock Boundary: Qualified or Unqualified Persons if accompanied by Qualified Person</a:t>
            </a:r>
          </a:p>
        </p:txBody>
      </p:sp>
      <p:sp>
        <p:nvSpPr>
          <p:cNvPr id="265240" name="Text Box 24"/>
          <p:cNvSpPr txBox="1">
            <a:spLocks noChangeArrowheads="1"/>
          </p:cNvSpPr>
          <p:nvPr/>
        </p:nvSpPr>
        <p:spPr bwMode="auto">
          <a:xfrm>
            <a:off x="2057400" y="3733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1”</a:t>
            </a:r>
          </a:p>
        </p:txBody>
      </p:sp>
      <p:sp>
        <p:nvSpPr>
          <p:cNvPr id="265241" name="Text Box 25"/>
          <p:cNvSpPr txBox="1">
            <a:spLocks noChangeArrowheads="1"/>
          </p:cNvSpPr>
          <p:nvPr/>
        </p:nvSpPr>
        <p:spPr bwMode="auto">
          <a:xfrm>
            <a:off x="3124200" y="3733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rPr>
              <a:t>12”</a:t>
            </a:r>
          </a:p>
        </p:txBody>
      </p:sp>
      <p:sp>
        <p:nvSpPr>
          <p:cNvPr id="265242" name="Text Box 26"/>
          <p:cNvSpPr txBox="1">
            <a:spLocks noChangeArrowheads="1"/>
          </p:cNvSpPr>
          <p:nvPr/>
        </p:nvSpPr>
        <p:spPr bwMode="auto">
          <a:xfrm>
            <a:off x="5638800" y="3733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rPr>
              <a:t>42”</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49D62E0-BCD4-4AA4-ABD2-18159B2A6C6A}" type="slidenum">
              <a:rPr lang="en-US"/>
              <a:pPr/>
              <a:t>48</a:t>
            </a:fld>
            <a:endParaRPr lang="en-US"/>
          </a:p>
        </p:txBody>
      </p:sp>
      <p:sp>
        <p:nvSpPr>
          <p:cNvPr id="268290" name="Rectangle 2"/>
          <p:cNvSpPr>
            <a:spLocks noGrp="1" noChangeArrowheads="1"/>
          </p:cNvSpPr>
          <p:nvPr>
            <p:ph type="title"/>
          </p:nvPr>
        </p:nvSpPr>
        <p:spPr>
          <a:xfrm>
            <a:off x="228600" y="304800"/>
            <a:ext cx="8686800" cy="609600"/>
          </a:xfrm>
        </p:spPr>
        <p:txBody>
          <a:bodyPr/>
          <a:lstStyle/>
          <a:p>
            <a:r>
              <a:rPr lang="en-US"/>
              <a:t>NFPA 70 E  Review</a:t>
            </a:r>
          </a:p>
        </p:txBody>
      </p:sp>
      <p:sp>
        <p:nvSpPr>
          <p:cNvPr id="268291" name="Rectangle 3"/>
          <p:cNvSpPr>
            <a:spLocks noGrp="1" noChangeArrowheads="1"/>
          </p:cNvSpPr>
          <p:nvPr>
            <p:ph type="body" sz="half" idx="1"/>
          </p:nvPr>
        </p:nvSpPr>
        <p:spPr>
          <a:xfrm>
            <a:off x="304800" y="4724400"/>
            <a:ext cx="8534400" cy="1447800"/>
          </a:xfrm>
        </p:spPr>
        <p:txBody>
          <a:bodyPr/>
          <a:lstStyle/>
          <a:p>
            <a:pPr marL="231775" indent="-231775" algn="just">
              <a:lnSpc>
                <a:spcPct val="90000"/>
              </a:lnSpc>
            </a:pPr>
            <a:r>
              <a:rPr lang="en-US" sz="1800"/>
              <a:t>NFPA 70 E takes into account that a location may not have ARC Flash Hazard Analysis labeling.  </a:t>
            </a:r>
          </a:p>
          <a:p>
            <a:pPr marL="231775" indent="-231775" algn="just">
              <a:lnSpc>
                <a:spcPct val="90000"/>
              </a:lnSpc>
            </a:pPr>
            <a:r>
              <a:rPr lang="en-US" sz="1800"/>
              <a:t>NFPA 70 E &amp; Location SWP allow as an alternative the use referenced charts to determine Hazard Category and the PPE requirements.</a:t>
            </a:r>
          </a:p>
          <a:p>
            <a:pPr marL="231775" indent="-231775" algn="just">
              <a:lnSpc>
                <a:spcPct val="90000"/>
              </a:lnSpc>
            </a:pPr>
            <a:r>
              <a:rPr lang="en-US" sz="1800"/>
              <a:t>Each Situation Unique – Should be evaluated by a Qualified Person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4" y="990600"/>
            <a:ext cx="8302752" cy="3584448"/>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DE333E8-448E-42C6-AA75-30BC43B9EBB6}" type="slidenum">
              <a:rPr lang="en-US"/>
              <a:pPr/>
              <a:t>49</a:t>
            </a:fld>
            <a:endParaRPr lang="en-US"/>
          </a:p>
        </p:txBody>
      </p:sp>
      <p:sp>
        <p:nvSpPr>
          <p:cNvPr id="270338"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39" name="Text Box 3"/>
          <p:cNvSpPr txBox="1">
            <a:spLocks noChangeArrowheads="1"/>
          </p:cNvSpPr>
          <p:nvPr/>
        </p:nvSpPr>
        <p:spPr bwMode="auto">
          <a:xfrm>
            <a:off x="228600" y="304800"/>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Planning and Communication</a:t>
            </a:r>
          </a:p>
        </p:txBody>
      </p:sp>
      <p:sp>
        <p:nvSpPr>
          <p:cNvPr id="270340" name="Rectangle 4"/>
          <p:cNvSpPr>
            <a:spLocks noChangeArrowheads="1"/>
          </p:cNvSpPr>
          <p:nvPr/>
        </p:nvSpPr>
        <p:spPr bwMode="auto">
          <a:xfrm>
            <a:off x="228600" y="1295400"/>
            <a:ext cx="845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solidFill>
                  <a:schemeClr val="bg1"/>
                </a:solidFill>
                <a:latin typeface="Arial Narrow" pitchFamily="34" charset="0"/>
              </a:rPr>
              <a:t>A plan is an agreed upon series of steps or actions that are necessary to accomplish the work.  It describes how the work will be accomplished. </a:t>
            </a:r>
          </a:p>
          <a:p>
            <a:pPr algn="just"/>
            <a:endParaRPr lang="en-US">
              <a:solidFill>
                <a:schemeClr val="bg1"/>
              </a:solidFill>
              <a:latin typeface="Arial Narrow" pitchFamily="34" charset="0"/>
            </a:endParaRPr>
          </a:p>
          <a:p>
            <a:pPr algn="just"/>
            <a:r>
              <a:rPr lang="en-US">
                <a:solidFill>
                  <a:schemeClr val="bg1"/>
                </a:solidFill>
                <a:latin typeface="Arial Narrow" pitchFamily="34" charset="0"/>
              </a:rPr>
              <a:t>An established Safety Procedures can limit the resulting exposure to an electrical hazard.  Companies shall insure Qualified, Authorized and protected personnel perform the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584651-217D-43AA-9CFB-7028DD70D773}" type="slidenum">
              <a:rPr lang="en-US"/>
              <a:pPr/>
              <a:t>5</a:t>
            </a:fld>
            <a:endParaRPr lang="en-US"/>
          </a:p>
        </p:txBody>
      </p:sp>
      <p:sp>
        <p:nvSpPr>
          <p:cNvPr id="54274" name="Rectangle 2"/>
          <p:cNvSpPr>
            <a:spLocks noGrp="1" noChangeArrowheads="1"/>
          </p:cNvSpPr>
          <p:nvPr>
            <p:ph type="title"/>
          </p:nvPr>
        </p:nvSpPr>
        <p:spPr>
          <a:xfrm>
            <a:off x="692150" y="304800"/>
            <a:ext cx="7773988" cy="762000"/>
          </a:xfrm>
        </p:spPr>
        <p:txBody>
          <a:bodyPr/>
          <a:lstStyle/>
          <a:p>
            <a:r>
              <a:rPr lang="en-US"/>
              <a:t>Shock Severity</a:t>
            </a:r>
          </a:p>
        </p:txBody>
      </p:sp>
      <p:sp>
        <p:nvSpPr>
          <p:cNvPr id="54275" name="Rectangle 3"/>
          <p:cNvSpPr>
            <a:spLocks noGrp="1" noChangeArrowheads="1"/>
          </p:cNvSpPr>
          <p:nvPr>
            <p:ph type="body" idx="1"/>
          </p:nvPr>
        </p:nvSpPr>
        <p:spPr>
          <a:xfrm>
            <a:off x="228600" y="1219200"/>
            <a:ext cx="4572000" cy="4419600"/>
          </a:xfrm>
        </p:spPr>
        <p:txBody>
          <a:bodyPr/>
          <a:lstStyle/>
          <a:p>
            <a:pPr>
              <a:lnSpc>
                <a:spcPct val="90000"/>
              </a:lnSpc>
            </a:pPr>
            <a:r>
              <a:rPr lang="en-US" sz="2400" dirty="0"/>
              <a:t>Severity of the shock depends on:</a:t>
            </a:r>
          </a:p>
          <a:p>
            <a:pPr lvl="1">
              <a:lnSpc>
                <a:spcPct val="90000"/>
              </a:lnSpc>
            </a:pPr>
            <a:r>
              <a:rPr lang="en-US" sz="2400" u="sng" dirty="0"/>
              <a:t>Path</a:t>
            </a:r>
            <a:r>
              <a:rPr lang="en-US" sz="2400" dirty="0"/>
              <a:t> of current through the body</a:t>
            </a:r>
          </a:p>
          <a:p>
            <a:pPr lvl="1">
              <a:lnSpc>
                <a:spcPct val="90000"/>
              </a:lnSpc>
            </a:pPr>
            <a:r>
              <a:rPr lang="en-US" sz="2400" u="sng" dirty="0"/>
              <a:t>Amount of current</a:t>
            </a:r>
            <a:r>
              <a:rPr lang="en-US" sz="2400" dirty="0"/>
              <a:t> flowing through the body (amps)</a:t>
            </a:r>
          </a:p>
          <a:p>
            <a:pPr lvl="1">
              <a:lnSpc>
                <a:spcPct val="90000"/>
              </a:lnSpc>
            </a:pPr>
            <a:r>
              <a:rPr lang="en-US" sz="2400" u="sng" dirty="0"/>
              <a:t>Duration</a:t>
            </a:r>
            <a:r>
              <a:rPr lang="en-US" sz="2400" dirty="0"/>
              <a:t> of the shocking current through the body</a:t>
            </a:r>
            <a:r>
              <a:rPr lang="en-US" sz="2400" dirty="0">
                <a:solidFill>
                  <a:srgbClr val="000000"/>
                </a:solidFill>
                <a:latin typeface="Times New Roman" pitchFamily="18" charset="0"/>
              </a:rPr>
              <a:t>,</a:t>
            </a:r>
            <a:r>
              <a:rPr lang="en-US" sz="2400" u="sng" dirty="0"/>
              <a:t> </a:t>
            </a:r>
          </a:p>
          <a:p>
            <a:pPr>
              <a:lnSpc>
                <a:spcPct val="90000"/>
              </a:lnSpc>
            </a:pPr>
            <a:r>
              <a:rPr lang="en-US" sz="2400" b="1" dirty="0"/>
              <a:t>LOW VOLTAGE DOES NOT MEAN LOW HAZARD</a:t>
            </a:r>
          </a:p>
        </p:txBody>
      </p:sp>
      <p:pic>
        <p:nvPicPr>
          <p:cNvPr id="54276" name="Picture 4" descr="Pa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219200"/>
            <a:ext cx="3856038"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D47C344A-CDFE-4F63-88B7-25C69A927CD3}" type="slidenum">
              <a:rPr lang="en-US"/>
              <a:pPr/>
              <a:t>50</a:t>
            </a:fld>
            <a:endParaRPr lang="en-US"/>
          </a:p>
        </p:txBody>
      </p:sp>
      <p:sp>
        <p:nvSpPr>
          <p:cNvPr id="271362"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3" name="Text Box 3"/>
          <p:cNvSpPr txBox="1">
            <a:spLocks noChangeArrowheads="1"/>
          </p:cNvSpPr>
          <p:nvPr/>
        </p:nvSpPr>
        <p:spPr bwMode="auto">
          <a:xfrm>
            <a:off x="228600" y="304800"/>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What Is A Qualified Person?</a:t>
            </a:r>
          </a:p>
        </p:txBody>
      </p:sp>
      <p:sp>
        <p:nvSpPr>
          <p:cNvPr id="271364" name="Rectangle 4"/>
          <p:cNvSpPr>
            <a:spLocks noChangeArrowheads="1"/>
          </p:cNvSpPr>
          <p:nvPr/>
        </p:nvSpPr>
        <p:spPr bwMode="auto">
          <a:xfrm>
            <a:off x="457200" y="1447800"/>
            <a:ext cx="8305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600">
                <a:solidFill>
                  <a:schemeClr val="bg1"/>
                </a:solidFill>
                <a:latin typeface="Arial Narrow" pitchFamily="34" charset="0"/>
              </a:rPr>
              <a:t>A qualified person for electrical work is one that is familiar with, and has knowledge and understanding of the installation, the construction, and operation of the apparatus, and knows the hazards involved.</a:t>
            </a:r>
          </a:p>
          <a:p>
            <a:pPr algn="just"/>
            <a:endParaRPr lang="en-US" sz="2600">
              <a:solidFill>
                <a:schemeClr val="bg1"/>
              </a:solidFill>
              <a:latin typeface="Arial Narrow" pitchFamily="34" charset="0"/>
            </a:endParaRPr>
          </a:p>
          <a:p>
            <a:pPr algn="just"/>
            <a:r>
              <a:rPr lang="en-US" sz="2600" b="1">
                <a:solidFill>
                  <a:schemeClr val="bg1"/>
                </a:solidFill>
                <a:latin typeface="Arial Narrow" pitchFamily="34" charset="0"/>
              </a:rPr>
              <a:t>OSHA definition</a:t>
            </a:r>
            <a:r>
              <a:rPr lang="en-US" sz="2600">
                <a:solidFill>
                  <a:schemeClr val="bg1"/>
                </a:solidFill>
                <a:latin typeface="Arial Narrow" pitchFamily="34" charset="0"/>
              </a:rPr>
              <a:t>. One who, by possession of a recognized degree, certificate or professional standing, or who by extensive knowledge, training and experience has successfully demonstrated his/her ability to solve or resolve problems relating to the subject matter, the work or the project. They are trained on the EQUIPMENT and appropriate PPE.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F836316-0A8A-4C4D-AEDE-4BD42DD06B02}" type="slidenum">
              <a:rPr lang="en-US"/>
              <a:pPr/>
              <a:t>51</a:t>
            </a:fld>
            <a:endParaRPr lang="en-US"/>
          </a:p>
        </p:txBody>
      </p:sp>
      <p:sp>
        <p:nvSpPr>
          <p:cNvPr id="272386"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87" name="Text Box 3"/>
          <p:cNvSpPr txBox="1">
            <a:spLocks noChangeArrowheads="1"/>
          </p:cNvSpPr>
          <p:nvPr/>
        </p:nvSpPr>
        <p:spPr bwMode="auto">
          <a:xfrm>
            <a:off x="228600" y="304800"/>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Other Important Definitions</a:t>
            </a:r>
          </a:p>
        </p:txBody>
      </p:sp>
      <p:sp>
        <p:nvSpPr>
          <p:cNvPr id="272388" name="Rectangle 4"/>
          <p:cNvSpPr>
            <a:spLocks noChangeArrowheads="1"/>
          </p:cNvSpPr>
          <p:nvPr/>
        </p:nvSpPr>
        <p:spPr bwMode="auto">
          <a:xfrm>
            <a:off x="457200" y="1295400"/>
            <a:ext cx="83820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2600">
                <a:solidFill>
                  <a:schemeClr val="bg1"/>
                </a:solidFill>
                <a:latin typeface="Arial Narrow" pitchFamily="34" charset="0"/>
              </a:rPr>
              <a:t>Authorized Person: a person approved or assigned by the employer to perform a specific type of duty or duties or to be at a specific location or locations at the jobsite.</a:t>
            </a:r>
          </a:p>
          <a:p>
            <a:pPr algn="just"/>
            <a:endParaRPr lang="en-US" sz="2600">
              <a:solidFill>
                <a:schemeClr val="bg1"/>
              </a:solidFill>
              <a:latin typeface="Arial Narrow" pitchFamily="34" charset="0"/>
            </a:endParaRPr>
          </a:p>
          <a:p>
            <a:pPr algn="just"/>
            <a:r>
              <a:rPr lang="en-US" sz="2600">
                <a:solidFill>
                  <a:schemeClr val="bg1"/>
                </a:solidFill>
                <a:latin typeface="Arial Narrow" pitchFamily="34" charset="0"/>
              </a:rPr>
              <a:t>Unqualified Persons: They are workers who are skilled or unskilled but who do NOT normally work in an environment where exposed energized electrical equipment or circuits are present. They are considered to be protected from electrical hazards, and are not trained in any way to work with electrical hazards.</a:t>
            </a:r>
            <a:r>
              <a:rPr lang="en-US" sz="2600">
                <a:solidFill>
                  <a:schemeClr val="bg1"/>
                </a:solidFill>
                <a:effectLst>
                  <a:outerShdw blurRad="38100" dist="38100" dir="2700000" algn="tl">
                    <a:srgbClr val="000000"/>
                  </a:outerShdw>
                </a:effectLst>
                <a:latin typeface="Arial Narrow"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E1CCF24F-5D88-4290-8A5A-3819F1AB481A}" type="slidenum">
              <a:rPr lang="en-US"/>
              <a:pPr/>
              <a:t>52</a:t>
            </a:fld>
            <a:endParaRPr lang="en-US"/>
          </a:p>
        </p:txBody>
      </p:sp>
      <p:sp>
        <p:nvSpPr>
          <p:cNvPr id="276482" name="Rectangle 2"/>
          <p:cNvSpPr>
            <a:spLocks noChangeArrowheads="1"/>
          </p:cNvSpPr>
          <p:nvPr/>
        </p:nvSpPr>
        <p:spPr bwMode="auto">
          <a:xfrm>
            <a:off x="228600" y="304800"/>
            <a:ext cx="8054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a:solidFill>
                  <a:srgbClr val="FFFF00"/>
                </a:solidFill>
                <a:latin typeface="Arial" pitchFamily="34" charset="0"/>
              </a:rPr>
              <a:t>Energized Work</a:t>
            </a:r>
          </a:p>
        </p:txBody>
      </p:sp>
      <p:sp>
        <p:nvSpPr>
          <p:cNvPr id="276483" name="Rectangle 3"/>
          <p:cNvSpPr>
            <a:spLocks noChangeArrowheads="1"/>
          </p:cNvSpPr>
          <p:nvPr/>
        </p:nvSpPr>
        <p:spPr bwMode="auto">
          <a:xfrm>
            <a:off x="228600" y="1219200"/>
            <a:ext cx="8534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90000"/>
              </a:lnSpc>
            </a:pPr>
            <a:r>
              <a:rPr lang="en-US" sz="2000" b="1">
                <a:solidFill>
                  <a:schemeClr val="bg1"/>
                </a:solidFill>
                <a:latin typeface="Arial Narrow" pitchFamily="34" charset="0"/>
                <a:cs typeface="Arial" pitchFamily="34" charset="0"/>
              </a:rPr>
              <a:t>Work may only be conducted on energized equipment if special circumstances are involved.</a:t>
            </a:r>
          </a:p>
          <a:p>
            <a:pPr algn="just" eaLnBrk="1" hangingPunct="1">
              <a:lnSpc>
                <a:spcPct val="90000"/>
              </a:lnSpc>
            </a:pPr>
            <a:endParaRPr lang="en-US" sz="2000" b="1">
              <a:solidFill>
                <a:schemeClr val="bg1"/>
              </a:solidFill>
              <a:latin typeface="Arial Narrow" pitchFamily="34" charset="0"/>
              <a:cs typeface="Arial" pitchFamily="34" charset="0"/>
            </a:endParaRPr>
          </a:p>
          <a:p>
            <a:pPr algn="just" eaLnBrk="1" hangingPunct="1">
              <a:lnSpc>
                <a:spcPct val="90000"/>
              </a:lnSpc>
            </a:pPr>
            <a:r>
              <a:rPr lang="en-US" sz="2000" b="1">
                <a:solidFill>
                  <a:schemeClr val="bg1"/>
                </a:solidFill>
                <a:latin typeface="Arial Narrow" pitchFamily="34" charset="0"/>
                <a:cs typeface="Arial" pitchFamily="34" charset="0"/>
              </a:rPr>
              <a:t>Planning should question why the work needs to be conducted energized. </a:t>
            </a:r>
          </a:p>
          <a:p>
            <a:pPr algn="just" eaLnBrk="1" hangingPunct="1">
              <a:lnSpc>
                <a:spcPct val="90000"/>
              </a:lnSpc>
            </a:pPr>
            <a:endParaRPr lang="en-US" sz="2000" b="1">
              <a:solidFill>
                <a:schemeClr val="bg1"/>
              </a:solidFill>
              <a:latin typeface="Arial Narrow" pitchFamily="34" charset="0"/>
              <a:cs typeface="Arial" pitchFamily="34" charset="0"/>
            </a:endParaRPr>
          </a:p>
          <a:p>
            <a:pPr algn="just" eaLnBrk="1" hangingPunct="1">
              <a:lnSpc>
                <a:spcPct val="90000"/>
              </a:lnSpc>
            </a:pPr>
            <a:r>
              <a:rPr lang="en-US" sz="2000" b="1">
                <a:solidFill>
                  <a:schemeClr val="bg1"/>
                </a:solidFill>
                <a:latin typeface="Arial Narrow" pitchFamily="34" charset="0"/>
                <a:cs typeface="Arial" pitchFamily="34" charset="0"/>
              </a:rPr>
              <a:t>If it is for convenience only, then that is not a good enough reason. </a:t>
            </a:r>
          </a:p>
          <a:p>
            <a:pPr algn="just" eaLnBrk="1" hangingPunct="1">
              <a:lnSpc>
                <a:spcPct val="90000"/>
              </a:lnSpc>
            </a:pPr>
            <a:endParaRPr lang="en-US" sz="2000" b="1">
              <a:solidFill>
                <a:schemeClr val="bg1"/>
              </a:solidFill>
              <a:latin typeface="Arial Narrow" pitchFamily="34" charset="0"/>
              <a:cs typeface="Arial" pitchFamily="34" charset="0"/>
            </a:endParaRPr>
          </a:p>
          <a:p>
            <a:pPr algn="just" eaLnBrk="1" hangingPunct="1">
              <a:lnSpc>
                <a:spcPct val="90000"/>
              </a:lnSpc>
            </a:pPr>
            <a:r>
              <a:rPr lang="en-US" sz="2000" b="1">
                <a:solidFill>
                  <a:schemeClr val="bg1"/>
                </a:solidFill>
                <a:latin typeface="Arial Narrow" pitchFamily="34" charset="0"/>
                <a:cs typeface="Arial" pitchFamily="34" charset="0"/>
              </a:rPr>
              <a:t>Only after all other solutions have been considered and eliminated should working on energized equipment be considered.  </a:t>
            </a:r>
          </a:p>
          <a:p>
            <a:pPr algn="just" eaLnBrk="1" hangingPunct="1">
              <a:lnSpc>
                <a:spcPct val="90000"/>
              </a:lnSpc>
            </a:pPr>
            <a:endParaRPr lang="en-US" sz="2000" b="1">
              <a:solidFill>
                <a:schemeClr val="bg1"/>
              </a:solidFill>
              <a:latin typeface="Arial Narrow" pitchFamily="34" charset="0"/>
              <a:cs typeface="Arial" pitchFamily="34" charset="0"/>
            </a:endParaRPr>
          </a:p>
          <a:p>
            <a:pPr algn="just" eaLnBrk="1" hangingPunct="1">
              <a:lnSpc>
                <a:spcPct val="90000"/>
              </a:lnSpc>
            </a:pPr>
            <a:r>
              <a:rPr lang="en-US" sz="2000" b="1">
                <a:solidFill>
                  <a:schemeClr val="bg1"/>
                </a:solidFill>
                <a:latin typeface="Arial Narrow" pitchFamily="34" charset="0"/>
                <a:cs typeface="Arial" pitchFamily="34" charset="0"/>
              </a:rPr>
              <a:t>If there is no alternative to working on energized equipment, all the following steps must be implemented and completed; hazard classification, flash protection boundaries, safety checklist, personal protection equipment, method of procedure and permit to work and employee training before the work is started</a:t>
            </a:r>
            <a:r>
              <a:rPr lang="en-US" sz="2000" b="1">
                <a:solidFill>
                  <a:schemeClr val="bg1"/>
                </a:solidFill>
                <a:latin typeface="Arial Narrow" pitchFamily="34" charset="0"/>
              </a:rPr>
              <a:t>.</a:t>
            </a:r>
            <a:endParaRPr lang="en-US">
              <a:solidFill>
                <a:schemeClr val="bg1"/>
              </a:solidFill>
              <a:latin typeface="Arial Narrow" pitchFamily="34" charset="0"/>
            </a:endParaRPr>
          </a:p>
        </p:txBody>
      </p:sp>
      <p:sp>
        <p:nvSpPr>
          <p:cNvPr id="276484" name="Rectangle 4"/>
          <p:cNvSpPr>
            <a:spLocks noChangeArrowheads="1"/>
          </p:cNvSpPr>
          <p:nvPr/>
        </p:nvSpPr>
        <p:spPr bwMode="auto">
          <a:xfrm>
            <a:off x="304800" y="2971800"/>
            <a:ext cx="8382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buFontTx/>
              <a:buChar char="•"/>
            </a:pPr>
            <a:endParaRPr lang="en-US" sz="2000">
              <a:latin typeface="Arial Narrow" pitchFamily="34" charset="0"/>
              <a:cs typeface="Arial" pitchFamily="34" charset="0"/>
            </a:endParaRPr>
          </a:p>
          <a:p>
            <a:endParaRPr lang="en-US">
              <a:latin typeface="Arial Narrow" pitchFamily="34" charset="0"/>
            </a:endParaRPr>
          </a:p>
        </p:txBody>
      </p:sp>
      <p:sp>
        <p:nvSpPr>
          <p:cNvPr id="276485" name="Rectangle 5"/>
          <p:cNvSpPr>
            <a:spLocks noChangeArrowheads="1"/>
          </p:cNvSpPr>
          <p:nvPr/>
        </p:nvSpPr>
        <p:spPr bwMode="auto">
          <a:xfrm>
            <a:off x="0" y="609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C678D1D2-A1C3-4DF3-A2A9-0EE82568126D}" type="slidenum">
              <a:rPr lang="en-US"/>
              <a:pPr/>
              <a:t>53</a:t>
            </a:fld>
            <a:endParaRPr lang="en-US"/>
          </a:p>
        </p:txBody>
      </p:sp>
      <p:sp>
        <p:nvSpPr>
          <p:cNvPr id="277506" name="Line 2"/>
          <p:cNvSpPr>
            <a:spLocks noChangeShapeType="1"/>
          </p:cNvSpPr>
          <p:nvPr/>
        </p:nvSpPr>
        <p:spPr bwMode="auto">
          <a:xfrm>
            <a:off x="0" y="99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07" name="Text Box 3"/>
          <p:cNvSpPr txBox="1">
            <a:spLocks noChangeArrowheads="1"/>
          </p:cNvSpPr>
          <p:nvPr/>
        </p:nvSpPr>
        <p:spPr bwMode="auto">
          <a:xfrm>
            <a:off x="228600" y="304800"/>
            <a:ext cx="8686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4000" b="1">
                <a:solidFill>
                  <a:srgbClr val="FFFF00"/>
                </a:solidFill>
                <a:latin typeface="Arial" pitchFamily="34" charset="0"/>
              </a:rPr>
              <a:t>First Choice - Energy Isolation</a:t>
            </a:r>
          </a:p>
        </p:txBody>
      </p:sp>
      <p:pic>
        <p:nvPicPr>
          <p:cNvPr id="277508" name="Picture 4" descr="Electrical Safe Wo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295400"/>
            <a:ext cx="4572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77509" name="Rectangle 5"/>
          <p:cNvSpPr>
            <a:spLocks noChangeArrowheads="1"/>
          </p:cNvSpPr>
          <p:nvPr/>
        </p:nvSpPr>
        <p:spPr bwMode="auto">
          <a:xfrm>
            <a:off x="228600" y="1295400"/>
            <a:ext cx="3886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buFontTx/>
              <a:buChar char="•"/>
            </a:pPr>
            <a:r>
              <a:rPr lang="en-US" sz="2800">
                <a:solidFill>
                  <a:schemeClr val="bg1"/>
                </a:solidFill>
                <a:latin typeface="Arial Narrow" pitchFamily="34" charset="0"/>
              </a:rPr>
              <a:t>Provide  ZERO Energy State</a:t>
            </a:r>
          </a:p>
          <a:p>
            <a:pPr marL="228600" indent="-228600">
              <a:buFontTx/>
              <a:buChar char="•"/>
            </a:pPr>
            <a:r>
              <a:rPr lang="en-US" sz="2800">
                <a:solidFill>
                  <a:schemeClr val="bg1"/>
                </a:solidFill>
                <a:latin typeface="Arial Narrow" pitchFamily="34" charset="0"/>
              </a:rPr>
              <a:t>Verify ZERO Energy State</a:t>
            </a:r>
          </a:p>
          <a:p>
            <a:pPr marL="228600" indent="-228600">
              <a:buFontTx/>
              <a:buChar char="•"/>
            </a:pPr>
            <a:r>
              <a:rPr lang="en-US" sz="2800">
                <a:solidFill>
                  <a:schemeClr val="bg1"/>
                </a:solidFill>
                <a:latin typeface="Arial Narrow" pitchFamily="34" charset="0"/>
              </a:rPr>
              <a:t>Inconvenient is not Infeasible</a:t>
            </a:r>
          </a:p>
          <a:p>
            <a:pPr marL="228600" indent="-228600">
              <a:buFontTx/>
              <a:buChar char="•"/>
            </a:pPr>
            <a:r>
              <a:rPr lang="en-US" sz="2800">
                <a:solidFill>
                  <a:schemeClr val="bg1"/>
                </a:solidFill>
                <a:latin typeface="Arial Narrow" pitchFamily="34" charset="0"/>
              </a:rPr>
              <a:t>Communicate &amp; Educate Customer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750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7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2E32AE72-DC70-4B46-9966-D71C921FBEE2}" type="slidenum">
              <a:rPr lang="en-US"/>
              <a:pPr/>
              <a:t>54</a:t>
            </a:fld>
            <a:endParaRPr lang="en-US"/>
          </a:p>
        </p:txBody>
      </p:sp>
      <p:sp>
        <p:nvSpPr>
          <p:cNvPr id="280578" name="Rectangle 2"/>
          <p:cNvSpPr>
            <a:spLocks noChangeArrowheads="1"/>
          </p:cNvSpPr>
          <p:nvPr/>
        </p:nvSpPr>
        <p:spPr bwMode="auto">
          <a:xfrm>
            <a:off x="304800" y="3048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FF00"/>
                </a:solidFill>
                <a:latin typeface="Arial" pitchFamily="34" charset="0"/>
              </a:rPr>
              <a:t>Reminder</a:t>
            </a:r>
          </a:p>
        </p:txBody>
      </p:sp>
      <p:sp>
        <p:nvSpPr>
          <p:cNvPr id="280579" name="Rectangle 3"/>
          <p:cNvSpPr>
            <a:spLocks noChangeArrowheads="1"/>
          </p:cNvSpPr>
          <p:nvPr/>
        </p:nvSpPr>
        <p:spPr bwMode="auto">
          <a:xfrm>
            <a:off x="228600" y="1066800"/>
            <a:ext cx="3886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dirty="0">
                <a:solidFill>
                  <a:schemeClr val="bg1"/>
                </a:solidFill>
                <a:latin typeface="Arial Narrow" pitchFamily="34" charset="0"/>
                <a:cs typeface="Times New Roman" pitchFamily="18" charset="0"/>
              </a:rPr>
              <a:t>When possible remove the energized electrical hazard by working on de-energized circuits and by using your written "LOCK OUT/TAG OUT“ policies and procedures. </a:t>
            </a:r>
            <a:endParaRPr lang="en-US" dirty="0">
              <a:solidFill>
                <a:schemeClr val="bg1"/>
              </a:solidFill>
              <a:latin typeface="Arial Narrow" pitchFamily="34" charset="0"/>
            </a:endParaRPr>
          </a:p>
        </p:txBody>
      </p:sp>
      <p:pic>
        <p:nvPicPr>
          <p:cNvPr id="280580" name="Picture 4" descr="Electric_08 009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143000"/>
            <a:ext cx="4600575"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AD03338C-E710-4CED-8CEB-3CFC33B40B98}" type="slidenum">
              <a:rPr lang="en-US"/>
              <a:pPr/>
              <a:t>55</a:t>
            </a:fld>
            <a:endParaRPr lang="en-US"/>
          </a:p>
        </p:txBody>
      </p:sp>
      <p:sp>
        <p:nvSpPr>
          <p:cNvPr id="281602" name="Rectangle 2"/>
          <p:cNvSpPr>
            <a:spLocks noGrp="1" noChangeArrowheads="1"/>
          </p:cNvSpPr>
          <p:nvPr>
            <p:ph type="title" idx="4294967295"/>
          </p:nvPr>
        </p:nvSpPr>
        <p:spPr>
          <a:xfrm>
            <a:off x="152400" y="304800"/>
            <a:ext cx="8610600" cy="685800"/>
          </a:xfrm>
        </p:spPr>
        <p:txBody>
          <a:bodyPr/>
          <a:lstStyle/>
          <a:p>
            <a:r>
              <a:rPr lang="en-US" sz="2800">
                <a:cs typeface="Arial" pitchFamily="34" charset="0"/>
              </a:rPr>
              <a:t>Work on or near any energized circuits &gt;240v</a:t>
            </a:r>
            <a:r>
              <a:rPr lang="en-US">
                <a:solidFill>
                  <a:schemeClr val="tx1"/>
                </a:solidFill>
                <a:cs typeface="Arial" pitchFamily="34" charset="0"/>
              </a:rPr>
              <a:t> </a:t>
            </a:r>
            <a:endParaRPr lang="en-US"/>
          </a:p>
        </p:txBody>
      </p:sp>
      <p:sp>
        <p:nvSpPr>
          <p:cNvPr id="281603" name="Rectangle 3"/>
          <p:cNvSpPr>
            <a:spLocks noChangeArrowheads="1"/>
          </p:cNvSpPr>
          <p:nvPr/>
        </p:nvSpPr>
        <p:spPr bwMode="auto">
          <a:xfrm>
            <a:off x="228600" y="1219200"/>
            <a:ext cx="39624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90000"/>
              </a:lnSpc>
              <a:spcBef>
                <a:spcPct val="20000"/>
              </a:spcBef>
            </a:pPr>
            <a:r>
              <a:rPr lang="en-US">
                <a:solidFill>
                  <a:schemeClr val="bg1"/>
                </a:solidFill>
                <a:latin typeface="Arial Narrow" pitchFamily="34" charset="0"/>
                <a:cs typeface="Times New Roman" pitchFamily="18" charset="0"/>
              </a:rPr>
              <a:t>Some circumstances may require that we conduct repair and/or renovation activities without disruption of power to branch circuits. In order to accommodate these conditions.  </a:t>
            </a:r>
          </a:p>
          <a:p>
            <a:pPr algn="just" eaLnBrk="1" hangingPunct="1">
              <a:lnSpc>
                <a:spcPct val="90000"/>
              </a:lnSpc>
              <a:spcBef>
                <a:spcPct val="20000"/>
              </a:spcBef>
            </a:pPr>
            <a:endParaRPr lang="en-US">
              <a:solidFill>
                <a:schemeClr val="bg1"/>
              </a:solidFill>
              <a:latin typeface="Arial Narrow" pitchFamily="34" charset="0"/>
              <a:cs typeface="Times New Roman" pitchFamily="18" charset="0"/>
            </a:endParaRPr>
          </a:p>
          <a:p>
            <a:pPr algn="just" eaLnBrk="1" hangingPunct="1">
              <a:lnSpc>
                <a:spcPct val="90000"/>
              </a:lnSpc>
              <a:spcBef>
                <a:spcPct val="20000"/>
              </a:spcBef>
            </a:pPr>
            <a:r>
              <a:rPr lang="en-US">
                <a:solidFill>
                  <a:schemeClr val="bg1"/>
                </a:solidFill>
                <a:latin typeface="Arial Narrow" pitchFamily="34" charset="0"/>
                <a:cs typeface="Times New Roman" pitchFamily="18" charset="0"/>
              </a:rPr>
              <a:t>Affected employees must be appropriately  trained “Working on or Near Energized Electrical Equipment” and "Authorized” to perform energized work on circuits of 240 volts or higher.</a:t>
            </a:r>
            <a:r>
              <a:rPr lang="en-US">
                <a:solidFill>
                  <a:schemeClr val="bg1"/>
                </a:solidFill>
                <a:latin typeface="Arial Narrow" pitchFamily="34" charset="0"/>
              </a:rPr>
              <a:t> </a:t>
            </a:r>
          </a:p>
          <a:p>
            <a:endParaRPr lang="en-US">
              <a:solidFill>
                <a:schemeClr val="bg1"/>
              </a:solidFill>
              <a:latin typeface="Arial Narrow" pitchFamily="34" charset="0"/>
            </a:endParaRPr>
          </a:p>
        </p:txBody>
      </p:sp>
      <p:sp>
        <p:nvSpPr>
          <p:cNvPr id="281604" name="Rectangle 4"/>
          <p:cNvSpPr>
            <a:spLocks noChangeArrowheads="1"/>
          </p:cNvSpPr>
          <p:nvPr/>
        </p:nvSpPr>
        <p:spPr bwMode="auto">
          <a:xfrm>
            <a:off x="0" y="5194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1605" name="Picture 5" descr="Bruce Stockton Accident 5-9-08 001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295400"/>
            <a:ext cx="44577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B15B92A-777B-4DA8-B11B-1634025763E1}" type="slidenum">
              <a:rPr lang="en-US"/>
              <a:pPr/>
              <a:t>56</a:t>
            </a:fld>
            <a:endParaRPr lang="en-US"/>
          </a:p>
        </p:txBody>
      </p:sp>
      <p:sp>
        <p:nvSpPr>
          <p:cNvPr id="283650" name="Rectangle 2"/>
          <p:cNvSpPr>
            <a:spLocks noGrp="1" noChangeArrowheads="1"/>
          </p:cNvSpPr>
          <p:nvPr>
            <p:ph type="title" idx="4294967295"/>
          </p:nvPr>
        </p:nvSpPr>
        <p:spPr>
          <a:xfrm>
            <a:off x="152400" y="228600"/>
            <a:ext cx="8534400" cy="838200"/>
          </a:xfrm>
        </p:spPr>
        <p:txBody>
          <a:bodyPr/>
          <a:lstStyle/>
          <a:p>
            <a:r>
              <a:rPr lang="en-US" sz="2400">
                <a:cs typeface="Arial" pitchFamily="34" charset="0"/>
              </a:rPr>
              <a:t>Personal Protection Equipment &gt; 240 to 1000 Volts</a:t>
            </a:r>
            <a:endParaRPr lang="en-US" sz="2400"/>
          </a:p>
        </p:txBody>
      </p:sp>
      <p:pic>
        <p:nvPicPr>
          <p:cNvPr id="283651"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143000"/>
            <a:ext cx="423068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3652" name="Rectangle 4"/>
          <p:cNvSpPr>
            <a:spLocks noChangeArrowheads="1"/>
          </p:cNvSpPr>
          <p:nvPr/>
        </p:nvSpPr>
        <p:spPr bwMode="auto">
          <a:xfrm>
            <a:off x="228600" y="1066800"/>
            <a:ext cx="4191000"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1" hangingPunct="1">
              <a:spcBef>
                <a:spcPct val="20000"/>
              </a:spcBef>
              <a:buFontTx/>
              <a:buChar char="•"/>
            </a:pPr>
            <a:r>
              <a:rPr lang="en-US" sz="2000">
                <a:solidFill>
                  <a:schemeClr val="bg1"/>
                </a:solidFill>
                <a:latin typeface="Arial" pitchFamily="34" charset="0"/>
                <a:cs typeface="Arial" pitchFamily="34" charset="0"/>
              </a:rPr>
              <a:t>Minimum acceptable PPE for over 240 volts up to 1000 volts is cat. 3</a:t>
            </a:r>
          </a:p>
          <a:p>
            <a:pPr marL="457200" indent="-457200" algn="just" eaLnBrk="1" hangingPunct="1">
              <a:spcBef>
                <a:spcPct val="20000"/>
              </a:spcBef>
              <a:buFontTx/>
              <a:buChar char="•"/>
            </a:pPr>
            <a:r>
              <a:rPr lang="en-US" sz="2000">
                <a:solidFill>
                  <a:schemeClr val="bg1"/>
                </a:solidFill>
                <a:latin typeface="Arial" pitchFamily="34" charset="0"/>
              </a:rPr>
              <a:t>Natural Fiber underwear plus FR shirt and FR pants plus FR coverall good for 25 cal/cm2.</a:t>
            </a:r>
          </a:p>
          <a:p>
            <a:pPr marL="457200" indent="-457200" algn="just" eaLnBrk="1" hangingPunct="1">
              <a:spcBef>
                <a:spcPct val="20000"/>
              </a:spcBef>
              <a:buFontTx/>
              <a:buChar char="•"/>
            </a:pPr>
            <a:r>
              <a:rPr lang="en-US" sz="2000">
                <a:solidFill>
                  <a:schemeClr val="bg1"/>
                </a:solidFill>
                <a:latin typeface="Arial" pitchFamily="34" charset="0"/>
              </a:rPr>
              <a:t>Voltage rated gloves and tools.</a:t>
            </a:r>
          </a:p>
          <a:p>
            <a:pPr marL="457200" indent="-457200" algn="just" eaLnBrk="1" hangingPunct="1">
              <a:spcBef>
                <a:spcPct val="20000"/>
              </a:spcBef>
              <a:buFontTx/>
              <a:buChar char="•"/>
            </a:pPr>
            <a:r>
              <a:rPr lang="en-US" sz="2000">
                <a:solidFill>
                  <a:schemeClr val="bg1"/>
                </a:solidFill>
                <a:latin typeface="Arial" pitchFamily="34" charset="0"/>
              </a:rPr>
              <a:t>Safety glasses or goggles.</a:t>
            </a:r>
          </a:p>
          <a:p>
            <a:pPr marL="457200" indent="-457200" algn="just" eaLnBrk="1" hangingPunct="1">
              <a:spcBef>
                <a:spcPct val="20000"/>
              </a:spcBef>
              <a:buFontTx/>
              <a:buChar char="•"/>
            </a:pPr>
            <a:r>
              <a:rPr lang="en-US" sz="2000">
                <a:solidFill>
                  <a:schemeClr val="bg1"/>
                </a:solidFill>
                <a:latin typeface="Arial" pitchFamily="34" charset="0"/>
              </a:rPr>
              <a:t>In some cases double-layer switching hood.</a:t>
            </a:r>
          </a:p>
          <a:p>
            <a:pPr marL="457200" indent="-457200" algn="just" eaLnBrk="1" hangingPunct="1">
              <a:spcBef>
                <a:spcPct val="20000"/>
              </a:spcBef>
              <a:buFontTx/>
              <a:buChar char="•"/>
            </a:pPr>
            <a:r>
              <a:rPr lang="en-US" sz="2000">
                <a:solidFill>
                  <a:schemeClr val="bg1"/>
                </a:solidFill>
                <a:latin typeface="Arial" pitchFamily="34" charset="0"/>
              </a:rPr>
              <a:t>NFPA rated hearing protection will be required. </a:t>
            </a:r>
          </a:p>
          <a:p>
            <a:pPr marL="457200" indent="-457200" algn="just" eaLnBrk="1" hangingPunct="1">
              <a:spcBef>
                <a:spcPct val="20000"/>
              </a:spcBef>
              <a:buFontTx/>
              <a:buChar char="•"/>
            </a:pPr>
            <a:r>
              <a:rPr lang="en-US" sz="2000">
                <a:solidFill>
                  <a:schemeClr val="bg1"/>
                </a:solidFill>
                <a:latin typeface="Arial" pitchFamily="34" charset="0"/>
              </a:rPr>
              <a:t>Heavy-duty leather work shoes are required.</a:t>
            </a:r>
          </a:p>
        </p:txBody>
      </p:sp>
      <p:sp>
        <p:nvSpPr>
          <p:cNvPr id="283653" name="Rectangle 5"/>
          <p:cNvSpPr>
            <a:spLocks noChangeArrowheads="1"/>
          </p:cNvSpPr>
          <p:nvPr/>
        </p:nvSpPr>
        <p:spPr bwMode="auto">
          <a:xfrm>
            <a:off x="0" y="612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D329120-5A67-42F6-ABE1-3C647DF84537}" type="slidenum">
              <a:rPr lang="en-US"/>
              <a:pPr/>
              <a:t>57</a:t>
            </a:fld>
            <a:endParaRPr lang="en-US"/>
          </a:p>
        </p:txBody>
      </p:sp>
      <p:sp>
        <p:nvSpPr>
          <p:cNvPr id="284674" name="Rectangle 2"/>
          <p:cNvSpPr>
            <a:spLocks noChangeArrowheads="1"/>
          </p:cNvSpPr>
          <p:nvPr/>
        </p:nvSpPr>
        <p:spPr bwMode="auto">
          <a:xfrm>
            <a:off x="228600" y="228600"/>
            <a:ext cx="86106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800" b="1">
                <a:solidFill>
                  <a:srgbClr val="FFFF00"/>
                </a:solidFill>
                <a:latin typeface="Arial" pitchFamily="34" charset="0"/>
              </a:rPr>
              <a:t>When Do We Need To Wear PPE?</a:t>
            </a:r>
          </a:p>
        </p:txBody>
      </p:sp>
      <p:pic>
        <p:nvPicPr>
          <p:cNvPr id="284675" name="Picture 3" descr="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143000"/>
            <a:ext cx="4495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84676" name="Rectangle 4"/>
          <p:cNvSpPr>
            <a:spLocks noChangeArrowheads="1"/>
          </p:cNvSpPr>
          <p:nvPr/>
        </p:nvSpPr>
        <p:spPr bwMode="auto">
          <a:xfrm>
            <a:off x="228600" y="1219200"/>
            <a:ext cx="3810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pPr>
            <a:r>
              <a:rPr lang="en-US" sz="2600">
                <a:solidFill>
                  <a:schemeClr val="bg1"/>
                </a:solidFill>
                <a:latin typeface="Arial Narrow" pitchFamily="34" charset="0"/>
              </a:rPr>
              <a:t>Working Hot 51 Volts to 480</a:t>
            </a:r>
          </a:p>
          <a:p>
            <a:pPr>
              <a:buFontTx/>
              <a:buChar char="•"/>
            </a:pPr>
            <a:r>
              <a:rPr lang="en-US" sz="2600">
                <a:solidFill>
                  <a:schemeClr val="bg1"/>
                </a:solidFill>
                <a:latin typeface="Arial Narrow" pitchFamily="34" charset="0"/>
              </a:rPr>
              <a:t>Within Proximity</a:t>
            </a:r>
          </a:p>
          <a:p>
            <a:pPr>
              <a:buFontTx/>
              <a:buChar char="•"/>
            </a:pPr>
            <a:r>
              <a:rPr lang="en-US" sz="2600">
                <a:solidFill>
                  <a:schemeClr val="bg1"/>
                </a:solidFill>
                <a:latin typeface="Arial Narrow" pitchFamily="34" charset="0"/>
              </a:rPr>
              <a:t>Trouble Shooting</a:t>
            </a:r>
          </a:p>
          <a:p>
            <a:pPr>
              <a:buFontTx/>
              <a:buChar char="•"/>
            </a:pPr>
            <a:r>
              <a:rPr lang="en-US" sz="2600">
                <a:solidFill>
                  <a:schemeClr val="bg1"/>
                </a:solidFill>
                <a:latin typeface="Arial Narrow" pitchFamily="34" charset="0"/>
              </a:rPr>
              <a:t>Removing Covers</a:t>
            </a:r>
          </a:p>
          <a:p>
            <a:pPr>
              <a:buFontTx/>
              <a:buChar char="•"/>
            </a:pPr>
            <a:r>
              <a:rPr lang="en-US" sz="2600">
                <a:solidFill>
                  <a:schemeClr val="bg1"/>
                </a:solidFill>
                <a:latin typeface="Arial Narrow" pitchFamily="34" charset="0"/>
              </a:rPr>
              <a:t>Ensuring Zero Energy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84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A1E5A3-0C71-4C9B-AE7E-0A8FB3A8F820}" type="slidenum">
              <a:rPr lang="en-US"/>
              <a:pPr/>
              <a:t>58</a:t>
            </a:fld>
            <a:endParaRPr lang="en-US"/>
          </a:p>
        </p:txBody>
      </p:sp>
      <p:sp>
        <p:nvSpPr>
          <p:cNvPr id="285698" name="Rectangle 2"/>
          <p:cNvSpPr>
            <a:spLocks noGrp="1" noChangeArrowheads="1"/>
          </p:cNvSpPr>
          <p:nvPr>
            <p:ph type="title"/>
          </p:nvPr>
        </p:nvSpPr>
        <p:spPr>
          <a:xfrm>
            <a:off x="228600" y="228600"/>
            <a:ext cx="8686800" cy="762000"/>
          </a:xfrm>
        </p:spPr>
        <p:txBody>
          <a:bodyPr/>
          <a:lstStyle/>
          <a:p>
            <a:r>
              <a:rPr lang="en-US" sz="2800">
                <a:cs typeface="Arial" pitchFamily="34" charset="0"/>
              </a:rPr>
              <a:t>Flame Resistant (FR) Clothing For Electrical Work</a:t>
            </a:r>
          </a:p>
        </p:txBody>
      </p:sp>
      <p:sp>
        <p:nvSpPr>
          <p:cNvPr id="285699" name="Rectangle 3"/>
          <p:cNvSpPr>
            <a:spLocks noGrp="1" noChangeArrowheads="1"/>
          </p:cNvSpPr>
          <p:nvPr>
            <p:ph type="body" idx="1"/>
          </p:nvPr>
        </p:nvSpPr>
        <p:spPr>
          <a:xfrm>
            <a:off x="228600" y="1066800"/>
            <a:ext cx="8382000" cy="4876800"/>
          </a:xfrm>
        </p:spPr>
        <p:txBody>
          <a:bodyPr/>
          <a:lstStyle/>
          <a:p>
            <a:pPr marL="231775" indent="-231775" algn="just">
              <a:lnSpc>
                <a:spcPct val="90000"/>
              </a:lnSpc>
              <a:spcAft>
                <a:spcPct val="20000"/>
              </a:spcAft>
            </a:pPr>
            <a:r>
              <a:rPr lang="en-US" sz="3000">
                <a:cs typeface="Arial" pitchFamily="34" charset="0"/>
              </a:rPr>
              <a:t>Melting or burning apparel is difficult to remove and subjects skin tissue to high temperature for an extended period of time.</a:t>
            </a:r>
          </a:p>
          <a:p>
            <a:pPr marL="231775" indent="-231775" algn="just">
              <a:lnSpc>
                <a:spcPct val="90000"/>
              </a:lnSpc>
              <a:spcAft>
                <a:spcPct val="20000"/>
              </a:spcAft>
            </a:pPr>
            <a:r>
              <a:rPr lang="en-US" sz="3000">
                <a:cs typeface="Arial" pitchFamily="34" charset="0"/>
              </a:rPr>
              <a:t>The most significant arc flash injuries occur as a result of clothing igniting or melting into the skin of the injured person.</a:t>
            </a:r>
            <a:endParaRPr lang="en-US" sz="3000">
              <a:cs typeface="Times New Roman" pitchFamily="18" charset="0"/>
            </a:endParaRPr>
          </a:p>
          <a:p>
            <a:pPr marL="231775" indent="-231775" algn="just">
              <a:lnSpc>
                <a:spcPct val="90000"/>
              </a:lnSpc>
              <a:spcAft>
                <a:spcPct val="20000"/>
              </a:spcAft>
            </a:pPr>
            <a:r>
              <a:rPr lang="en-US" sz="3000">
                <a:cs typeface="Times New Roman" pitchFamily="18" charset="0"/>
              </a:rPr>
              <a:t>Flame Resistant (FR) clothing must be worn in conjunction with rubber insulating gloves for your protection from electrical arcs during the performance of certain Hazard Category work.</a:t>
            </a:r>
            <a:r>
              <a:rPr lang="en-US" sz="3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FFE27D-03AF-4D90-8D76-4A57F26CD2C0}" type="slidenum">
              <a:rPr lang="en-US"/>
              <a:pPr/>
              <a:t>59</a:t>
            </a:fld>
            <a:endParaRPr lang="en-US"/>
          </a:p>
        </p:txBody>
      </p:sp>
      <p:sp>
        <p:nvSpPr>
          <p:cNvPr id="286722" name="Rectangle 2"/>
          <p:cNvSpPr>
            <a:spLocks noGrp="1" noChangeArrowheads="1"/>
          </p:cNvSpPr>
          <p:nvPr>
            <p:ph type="title"/>
          </p:nvPr>
        </p:nvSpPr>
        <p:spPr>
          <a:xfrm>
            <a:off x="228600" y="381000"/>
            <a:ext cx="8534400" cy="762000"/>
          </a:xfrm>
        </p:spPr>
        <p:txBody>
          <a:bodyPr/>
          <a:lstStyle/>
          <a:p>
            <a:r>
              <a:rPr lang="en-US"/>
              <a:t>Glove Inspection</a:t>
            </a:r>
          </a:p>
        </p:txBody>
      </p:sp>
      <p:sp>
        <p:nvSpPr>
          <p:cNvPr id="286723" name="Rectangle 3"/>
          <p:cNvSpPr>
            <a:spLocks noGrp="1" noChangeArrowheads="1"/>
          </p:cNvSpPr>
          <p:nvPr>
            <p:ph type="body" idx="1"/>
          </p:nvPr>
        </p:nvSpPr>
        <p:spPr>
          <a:xfrm>
            <a:off x="381000" y="1219200"/>
            <a:ext cx="8305800" cy="4724400"/>
          </a:xfrm>
        </p:spPr>
        <p:txBody>
          <a:bodyPr/>
          <a:lstStyle/>
          <a:p>
            <a:pPr algn="just">
              <a:lnSpc>
                <a:spcPct val="90000"/>
              </a:lnSpc>
            </a:pPr>
            <a:r>
              <a:rPr lang="en-US" sz="2400"/>
              <a:t>The user of insulating gloves must conduct a visual inspection for defects.  Gloves must be air-tested before use each day and when there is cause to suspect any damage. The entire surface must be inspected.  Insulating gloves must be given an air test by rolling the cuff tightly toward the palm in such a manner that air is entrapped inside the glove, or by using a mechanical inflator.</a:t>
            </a:r>
          </a:p>
          <a:p>
            <a:pPr algn="just">
              <a:lnSpc>
                <a:spcPct val="90000"/>
              </a:lnSpc>
            </a:pPr>
            <a:endParaRPr lang="en-US" sz="2400"/>
          </a:p>
          <a:p>
            <a:pPr algn="just">
              <a:lnSpc>
                <a:spcPct val="90000"/>
              </a:lnSpc>
            </a:pPr>
            <a:r>
              <a:rPr lang="en-US" sz="2400"/>
              <a:t>The glove should be examined for punctures and other defects.  Listening for escaping air or holding the gloves against the worker’s cheek to feel for escaping air may enhance puncture detection.</a:t>
            </a:r>
            <a:r>
              <a:rPr lang="en-US" sz="2600" b="1"/>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05AB28E-5E68-493C-8FC8-0209D87FAA2C}" type="slidenum">
              <a:rPr lang="en-US"/>
              <a:pPr/>
              <a:t>6</a:t>
            </a:fld>
            <a:endParaRPr lang="en-US"/>
          </a:p>
        </p:txBody>
      </p:sp>
      <p:sp>
        <p:nvSpPr>
          <p:cNvPr id="62466" name="Rectangle 2"/>
          <p:cNvSpPr>
            <a:spLocks noGrp="1" noChangeArrowheads="1"/>
          </p:cNvSpPr>
          <p:nvPr>
            <p:ph type="title"/>
          </p:nvPr>
        </p:nvSpPr>
        <p:spPr>
          <a:xfrm>
            <a:off x="685800" y="304800"/>
            <a:ext cx="7772400" cy="762000"/>
          </a:xfrm>
        </p:spPr>
        <p:txBody>
          <a:bodyPr/>
          <a:lstStyle/>
          <a:p>
            <a:r>
              <a:rPr lang="en-US"/>
              <a:t>Burns</a:t>
            </a:r>
          </a:p>
        </p:txBody>
      </p:sp>
      <p:sp>
        <p:nvSpPr>
          <p:cNvPr id="62467" name="Rectangle 3"/>
          <p:cNvSpPr>
            <a:spLocks noGrp="1" noChangeArrowheads="1"/>
          </p:cNvSpPr>
          <p:nvPr>
            <p:ph type="body" idx="1"/>
          </p:nvPr>
        </p:nvSpPr>
        <p:spPr>
          <a:xfrm>
            <a:off x="457200" y="1219200"/>
            <a:ext cx="3657600" cy="4800600"/>
          </a:xfrm>
        </p:spPr>
        <p:txBody>
          <a:bodyPr/>
          <a:lstStyle/>
          <a:p>
            <a:pPr>
              <a:lnSpc>
                <a:spcPct val="85000"/>
              </a:lnSpc>
              <a:spcBef>
                <a:spcPct val="35000"/>
              </a:spcBef>
            </a:pPr>
            <a:r>
              <a:rPr lang="en-US" sz="2000" dirty="0"/>
              <a:t>Most common shock-related injury</a:t>
            </a:r>
          </a:p>
          <a:p>
            <a:pPr>
              <a:lnSpc>
                <a:spcPct val="85000"/>
              </a:lnSpc>
              <a:spcBef>
                <a:spcPct val="35000"/>
              </a:spcBef>
            </a:pPr>
            <a:r>
              <a:rPr lang="en-US" sz="2000" dirty="0"/>
              <a:t>Occurs when you touch electrical wiring or equipment that is improperly used or maintained</a:t>
            </a:r>
          </a:p>
          <a:p>
            <a:pPr>
              <a:lnSpc>
                <a:spcPct val="85000"/>
              </a:lnSpc>
              <a:spcBef>
                <a:spcPct val="35000"/>
              </a:spcBef>
            </a:pPr>
            <a:r>
              <a:rPr lang="en-US" sz="2000" dirty="0"/>
              <a:t>Typically occurs on hands</a:t>
            </a:r>
          </a:p>
          <a:p>
            <a:pPr>
              <a:lnSpc>
                <a:spcPct val="90000"/>
              </a:lnSpc>
              <a:spcBef>
                <a:spcPct val="40000"/>
              </a:spcBef>
            </a:pPr>
            <a:r>
              <a:rPr lang="en-US" sz="2000" dirty="0"/>
              <a:t>Electric shock can also cause indirect injuries  </a:t>
            </a:r>
          </a:p>
          <a:p>
            <a:pPr>
              <a:lnSpc>
                <a:spcPct val="85000"/>
              </a:lnSpc>
              <a:spcBef>
                <a:spcPct val="35000"/>
              </a:spcBef>
            </a:pPr>
            <a:r>
              <a:rPr lang="en-US" sz="2000" dirty="0"/>
              <a:t>Very serious injury that needs  immediate attention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371600"/>
            <a:ext cx="4428565" cy="441198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B31CD69-A84D-42D7-B286-B79AB659A74C}" type="slidenum">
              <a:rPr lang="en-US"/>
              <a:pPr/>
              <a:t>7</a:t>
            </a:fld>
            <a:endParaRPr lang="en-US"/>
          </a:p>
        </p:txBody>
      </p:sp>
      <p:sp>
        <p:nvSpPr>
          <p:cNvPr id="64514" name="Rectangle 1026"/>
          <p:cNvSpPr>
            <a:spLocks noGrp="1" noChangeArrowheads="1"/>
          </p:cNvSpPr>
          <p:nvPr>
            <p:ph type="title"/>
          </p:nvPr>
        </p:nvSpPr>
        <p:spPr>
          <a:xfrm>
            <a:off x="685800" y="457200"/>
            <a:ext cx="7772400" cy="609600"/>
          </a:xfrm>
        </p:spPr>
        <p:txBody>
          <a:bodyPr/>
          <a:lstStyle/>
          <a:p>
            <a:r>
              <a:rPr lang="en-US"/>
              <a:t>Falls</a:t>
            </a:r>
          </a:p>
        </p:txBody>
      </p:sp>
      <p:sp>
        <p:nvSpPr>
          <p:cNvPr id="64515" name="Rectangle 1027"/>
          <p:cNvSpPr>
            <a:spLocks noGrp="1" noChangeArrowheads="1"/>
          </p:cNvSpPr>
          <p:nvPr>
            <p:ph type="body" idx="1"/>
          </p:nvPr>
        </p:nvSpPr>
        <p:spPr>
          <a:xfrm>
            <a:off x="228600" y="2209800"/>
            <a:ext cx="4267200" cy="2667000"/>
          </a:xfrm>
        </p:spPr>
        <p:txBody>
          <a:bodyPr/>
          <a:lstStyle/>
          <a:p>
            <a:pPr>
              <a:lnSpc>
                <a:spcPct val="90000"/>
              </a:lnSpc>
              <a:spcBef>
                <a:spcPct val="40000"/>
              </a:spcBef>
            </a:pPr>
            <a:r>
              <a:rPr lang="en-US" sz="2400" dirty="0"/>
              <a:t>Workers in elevated locations who experience a shock may fall, resulting in serious injury or death</a:t>
            </a:r>
          </a:p>
        </p:txBody>
      </p:sp>
      <p:pic>
        <p:nvPicPr>
          <p:cNvPr id="64517" name="Picture 1029" descr="Bruce Stockton Accident 5-9-08 001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219200"/>
            <a:ext cx="39243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9924" name="Group 4"/>
          <p:cNvGrpSpPr>
            <a:grpSpLocks/>
          </p:cNvGrpSpPr>
          <p:nvPr/>
        </p:nvGrpSpPr>
        <p:grpSpPr bwMode="auto">
          <a:xfrm>
            <a:off x="-3175" y="0"/>
            <a:ext cx="9147175" cy="6867525"/>
            <a:chOff x="-2" y="0"/>
            <a:chExt cx="6482" cy="4326"/>
          </a:xfrm>
        </p:grpSpPr>
        <p:grpSp>
          <p:nvGrpSpPr>
            <p:cNvPr id="209925" name="Group 5"/>
            <p:cNvGrpSpPr>
              <a:grpSpLocks/>
            </p:cNvGrpSpPr>
            <p:nvPr/>
          </p:nvGrpSpPr>
          <p:grpSpPr bwMode="auto">
            <a:xfrm>
              <a:off x="-2" y="0"/>
              <a:ext cx="6426" cy="4326"/>
              <a:chOff x="-2" y="0"/>
              <a:chExt cx="6426" cy="4326"/>
            </a:xfrm>
          </p:grpSpPr>
          <p:sp>
            <p:nvSpPr>
              <p:cNvPr id="209926" name="Rectangle 6"/>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7" name="Rectangle 7"/>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8" name="Rectangle 8"/>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9" name="Rectangle 9"/>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0" name="Rectangle 10"/>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1" name="Rectangle 11"/>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2" name="Rectangle 12"/>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3" name="Rectangle 13"/>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4" name="Rectangle 14"/>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5" name="Rectangle 15"/>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6" name="Rectangle 16"/>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7" name="Rectangle 17"/>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8" name="Rectangle 18"/>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39" name="Rectangle 19"/>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0" name="Rectangle 20"/>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1" name="Rectangle 21"/>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2" name="Rectangle 22"/>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3" name="Rectangle 23"/>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4" name="Rectangle 24"/>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5" name="Rectangle 25"/>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6" name="Rectangle 26"/>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7" name="Rectangle 27"/>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8" name="Rectangle 28"/>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49" name="Rectangle 29"/>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0" name="Rectangle 30"/>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1" name="Rectangle 31"/>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2" name="Rectangle 32"/>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3" name="Rectangle 33"/>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4" name="Rectangle 34"/>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5" name="Rectangle 35"/>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6" name="Rectangle 36"/>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7" name="Rectangle 37"/>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8" name="Rectangle 38"/>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59" name="Rectangle 39"/>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0" name="Rectangle 40"/>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1" name="Rectangle 41"/>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2" name="Rectangle 42"/>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3" name="Rectangle 43"/>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4" name="Rectangle 44"/>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5" name="Rectangle 45"/>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6" name="Rectangle 46"/>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7" name="Rectangle 47"/>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8" name="Rectangle 48"/>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69" name="Rectangle 49"/>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0" name="Rectangle 50"/>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1" name="Rectangle 51"/>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2" name="Rectangle 52"/>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3" name="Rectangle 53"/>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4" name="Rectangle 54"/>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5" name="Rectangle 55"/>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6" name="Rectangle 56"/>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7" name="Rectangle 57"/>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8" name="Rectangle 58"/>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79" name="Rectangle 59"/>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0" name="Rectangle 60"/>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1" name="Rectangle 61"/>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2" name="Rectangle 62"/>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3" name="Rectangle 63"/>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4" name="Rectangle 64"/>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5" name="Rectangle 65"/>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9986" name="Rectangle 66"/>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7" name="Rectangle 67"/>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9988" name="Rectangle 68"/>
          <p:cNvSpPr>
            <a:spLocks noChangeArrowheads="1"/>
          </p:cNvSpPr>
          <p:nvPr/>
        </p:nvSpPr>
        <p:spPr bwMode="auto">
          <a:xfrm>
            <a:off x="3505200" y="2590800"/>
            <a:ext cx="4892675" cy="76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89" name="Rectangle 69"/>
          <p:cNvSpPr>
            <a:spLocks noGrp="1" noChangeArrowheads="1"/>
          </p:cNvSpPr>
          <p:nvPr>
            <p:ph type="ctrTitle"/>
          </p:nvPr>
        </p:nvSpPr>
        <p:spPr>
          <a:xfrm>
            <a:off x="744538" y="1066800"/>
            <a:ext cx="7654925" cy="1447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r"/>
            <a:r>
              <a:rPr lang="en-US">
                <a:solidFill>
                  <a:schemeClr val="tx1"/>
                </a:solidFill>
              </a:rPr>
              <a:t>CAF Construction Site </a:t>
            </a:r>
            <a:br>
              <a:rPr lang="en-US">
                <a:solidFill>
                  <a:schemeClr val="tx1"/>
                </a:solidFill>
              </a:rPr>
            </a:br>
            <a:r>
              <a:rPr lang="en-US">
                <a:solidFill>
                  <a:schemeClr val="tx1"/>
                </a:solidFill>
              </a:rPr>
              <a:t>Safety Certificate Program</a:t>
            </a:r>
          </a:p>
        </p:txBody>
      </p:sp>
      <p:sp>
        <p:nvSpPr>
          <p:cNvPr id="209990" name="Rectangle 70"/>
          <p:cNvSpPr>
            <a:spLocks noChangeArrowheads="1"/>
          </p:cNvSpPr>
          <p:nvPr/>
        </p:nvSpPr>
        <p:spPr bwMode="auto">
          <a:xfrm>
            <a:off x="746125" y="2897188"/>
            <a:ext cx="76517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sz="3200">
                <a:latin typeface="Verdana" pitchFamily="34" charset="0"/>
              </a:rPr>
              <a:t>Class 4 – Electricity</a:t>
            </a:r>
          </a:p>
          <a:p>
            <a:pPr algn="r">
              <a:spcBef>
                <a:spcPct val="50000"/>
              </a:spcBef>
            </a:pPr>
            <a:r>
              <a:rPr lang="en-US" sz="3200">
                <a:latin typeface="Verdana" pitchFamily="34" charset="0"/>
              </a:rPr>
              <a:t>Electrical Fires – Wiring Designs </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6935120-8537-4B90-AAB2-2E87AE9FF068}" type="slidenum">
              <a:rPr lang="en-US"/>
              <a:pPr/>
              <a:t>9</a:t>
            </a:fld>
            <a:endParaRPr lang="en-US"/>
          </a:p>
        </p:txBody>
      </p:sp>
      <p:sp>
        <p:nvSpPr>
          <p:cNvPr id="137218" name="Rectangle 2"/>
          <p:cNvSpPr>
            <a:spLocks noGrp="1" noChangeArrowheads="1"/>
          </p:cNvSpPr>
          <p:nvPr>
            <p:ph type="title"/>
          </p:nvPr>
        </p:nvSpPr>
        <p:spPr>
          <a:xfrm>
            <a:off x="228600" y="304800"/>
            <a:ext cx="8915400" cy="1066800"/>
          </a:xfrm>
        </p:spPr>
        <p:txBody>
          <a:bodyPr/>
          <a:lstStyle/>
          <a:p>
            <a:r>
              <a:rPr lang="en-US"/>
              <a:t>Hazard – Defective Cords &amp; Wires</a:t>
            </a:r>
          </a:p>
        </p:txBody>
      </p:sp>
      <p:pic>
        <p:nvPicPr>
          <p:cNvPr id="137226" name="Picture 10" descr="Slide46"/>
          <p:cNvPicPr>
            <a:picLocks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609600" y="1371600"/>
            <a:ext cx="3886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31" name="Picture 15" descr="photo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371600"/>
            <a:ext cx="38100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themeOverride>
</file>

<file path=ppt/theme/themeOverride2.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themeOverride>
</file>

<file path=ppt/theme/themeOverride3.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themeOverride>
</file>

<file path=ppt/theme/themeOverride4.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themeOverride>
</file>

<file path=ppt/theme/themeOverride6.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themeOverride>
</file>

<file path=docProps/app.xml><?xml version="1.0" encoding="utf-8"?>
<Properties xmlns="http://schemas.openxmlformats.org/officeDocument/2006/extended-properties" xmlns:vt="http://schemas.openxmlformats.org/officeDocument/2006/docPropsVTypes">
  <TotalTime>7617</TotalTime>
  <Words>6054</Words>
  <Application>Microsoft Office PowerPoint</Application>
  <PresentationFormat>On-screen Show (4:3)</PresentationFormat>
  <Paragraphs>596</Paragraphs>
  <Slides>59</Slides>
  <Notes>50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73" baseType="lpstr">
      <vt:lpstr>Times New Roman</vt:lpstr>
      <vt:lpstr>Arial</vt:lpstr>
      <vt:lpstr>Wingdings</vt:lpstr>
      <vt:lpstr>Verdana</vt:lpstr>
      <vt:lpstr>ＭＳ Ｐゴシック</vt:lpstr>
      <vt:lpstr>Times</vt:lpstr>
      <vt:lpstr>Arial Narrow</vt:lpstr>
      <vt:lpstr>MT Symbol</vt:lpstr>
      <vt:lpstr>Symbol</vt:lpstr>
      <vt:lpstr>Monotype Sorts</vt:lpstr>
      <vt:lpstr>Default Design</vt:lpstr>
      <vt:lpstr>Microsoft Visio Drawing</vt:lpstr>
      <vt:lpstr>Bitmap Image</vt:lpstr>
      <vt:lpstr>Microsoft Photo Editor 3.0 Photo</vt:lpstr>
      <vt:lpstr>CAF Construction Site  Safety Certificate Program</vt:lpstr>
      <vt:lpstr>Electricity - The Dangers</vt:lpstr>
      <vt:lpstr>Dangers of Electrical Shock</vt:lpstr>
      <vt:lpstr>Electrical Injuries</vt:lpstr>
      <vt:lpstr>Shock Severity</vt:lpstr>
      <vt:lpstr>Burns</vt:lpstr>
      <vt:lpstr>Falls</vt:lpstr>
      <vt:lpstr>CAF Construction Site  Safety Certificate Program</vt:lpstr>
      <vt:lpstr>Hazard – Defective Cords &amp; Wires</vt:lpstr>
      <vt:lpstr>Electrical Hazards and How to  Control Them</vt:lpstr>
      <vt:lpstr>Clues that Electrical Hazards Exist  </vt:lpstr>
      <vt:lpstr>Control – Isolate Electrical Parts</vt:lpstr>
      <vt:lpstr>Control – Isolate Electrical Parts  - Cabinets, Boxes &amp; Fittings</vt:lpstr>
      <vt:lpstr>Hazard – Improper Grounding</vt:lpstr>
      <vt:lpstr>Control – Ground Tools &amp; Equipment</vt:lpstr>
      <vt:lpstr>Control - Assured Equipment Grounding Conductor Program</vt:lpstr>
      <vt:lpstr>Control – Use GFCI (ground-fault circuit interrupter)</vt:lpstr>
      <vt:lpstr>Preventing Electrical Hazards – Proper Wiring and Connectors</vt:lpstr>
      <vt:lpstr>Hazard – Overloaded Circuits</vt:lpstr>
      <vt:lpstr>Control - Electrical Protective Devices</vt:lpstr>
      <vt:lpstr>Temporary Lighting</vt:lpstr>
      <vt:lpstr>CAF Construction Site  Safety Certificate Program</vt:lpstr>
      <vt:lpstr>PowerPoint Presentation</vt:lpstr>
      <vt:lpstr>PowerPoint Presentation</vt:lpstr>
      <vt:lpstr>PowerPoint Presentation</vt:lpstr>
      <vt:lpstr>Lockout and Tagging of Circuits</vt:lpstr>
      <vt:lpstr>Preventing Electrical Hazards</vt:lpstr>
      <vt:lpstr>PowerPoint Presentation</vt:lpstr>
      <vt:lpstr>Scenario #2</vt:lpstr>
      <vt:lpstr>Group Activity</vt:lpstr>
      <vt:lpstr>CAF Construction Site  Safety Certificate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Arc</vt:lpstr>
      <vt:lpstr>PowerPoint Presentation</vt:lpstr>
      <vt:lpstr>PowerPoint Presentation</vt:lpstr>
      <vt:lpstr>PowerPoint Presentation</vt:lpstr>
      <vt:lpstr>PowerPoint Presentation</vt:lpstr>
      <vt:lpstr>Arc Flash Hazard Labeling</vt:lpstr>
      <vt:lpstr>Arc Flash Calculation Steps</vt:lpstr>
      <vt:lpstr>PowerPoint Presentation</vt:lpstr>
      <vt:lpstr>NFPA 70 E  Review</vt:lpstr>
      <vt:lpstr>PowerPoint Presentation</vt:lpstr>
      <vt:lpstr>PowerPoint Presentation</vt:lpstr>
      <vt:lpstr>PowerPoint Presentation</vt:lpstr>
      <vt:lpstr>PowerPoint Presentation</vt:lpstr>
      <vt:lpstr>PowerPoint Presentation</vt:lpstr>
      <vt:lpstr>PowerPoint Presentation</vt:lpstr>
      <vt:lpstr>Work on or near any energized circuits &gt;240v </vt:lpstr>
      <vt:lpstr>Personal Protection Equipment &gt; 240 to 1000 Volts</vt:lpstr>
      <vt:lpstr>PowerPoint Presentation</vt:lpstr>
      <vt:lpstr>Flame Resistant (FR) Clothing For Electrical Work</vt:lpstr>
      <vt:lpstr>Glove Inspection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creator>CAF Site Safety Supervisor</dc:creator>
  <cp:lastModifiedBy>Vosburgh, Linda - OSHA</cp:lastModifiedBy>
  <cp:revision>286</cp:revision>
  <dcterms:created xsi:type="dcterms:W3CDTF">2000-07-05T14:38:48Z</dcterms:created>
  <dcterms:modified xsi:type="dcterms:W3CDTF">2013-06-10T15:54:56Z</dcterms:modified>
</cp:coreProperties>
</file>