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8"/>
  </p:notesMasterIdLst>
  <p:sldIdLst>
    <p:sldId id="256" r:id="rId2"/>
    <p:sldId id="294" r:id="rId3"/>
    <p:sldId id="299" r:id="rId4"/>
    <p:sldId id="258" r:id="rId5"/>
    <p:sldId id="323" r:id="rId6"/>
    <p:sldId id="324" r:id="rId7"/>
    <p:sldId id="292" r:id="rId8"/>
    <p:sldId id="291" r:id="rId9"/>
    <p:sldId id="290" r:id="rId10"/>
    <p:sldId id="334" r:id="rId11"/>
    <p:sldId id="338" r:id="rId12"/>
    <p:sldId id="337" r:id="rId13"/>
    <p:sldId id="329" r:id="rId14"/>
    <p:sldId id="332" r:id="rId15"/>
    <p:sldId id="331" r:id="rId16"/>
    <p:sldId id="330" r:id="rId17"/>
    <p:sldId id="336" r:id="rId18"/>
    <p:sldId id="326" r:id="rId19"/>
    <p:sldId id="327" r:id="rId20"/>
    <p:sldId id="333" r:id="rId21"/>
    <p:sldId id="286" r:id="rId22"/>
    <p:sldId id="325" r:id="rId23"/>
    <p:sldId id="293" r:id="rId24"/>
    <p:sldId id="264" r:id="rId25"/>
    <p:sldId id="269" r:id="rId26"/>
    <p:sldId id="266" r:id="rId27"/>
    <p:sldId id="300" r:id="rId28"/>
    <p:sldId id="285" r:id="rId29"/>
    <p:sldId id="314" r:id="rId30"/>
    <p:sldId id="312" r:id="rId31"/>
    <p:sldId id="316" r:id="rId32"/>
    <p:sldId id="281" r:id="rId33"/>
    <p:sldId id="278" r:id="rId34"/>
    <p:sldId id="277" r:id="rId35"/>
    <p:sldId id="319" r:id="rId36"/>
    <p:sldId id="261" r:id="rId37"/>
    <p:sldId id="287" r:id="rId38"/>
    <p:sldId id="328" r:id="rId39"/>
    <p:sldId id="320" r:id="rId40"/>
    <p:sldId id="272" r:id="rId41"/>
    <p:sldId id="309" r:id="rId42"/>
    <p:sldId id="339" r:id="rId43"/>
    <p:sldId id="307" r:id="rId44"/>
    <p:sldId id="271" r:id="rId45"/>
    <p:sldId id="305" r:id="rId46"/>
    <p:sldId id="306" r:id="rId47"/>
    <p:sldId id="267" r:id="rId48"/>
    <p:sldId id="303" r:id="rId49"/>
    <p:sldId id="302" r:id="rId50"/>
    <p:sldId id="301" r:id="rId51"/>
    <p:sldId id="335" r:id="rId52"/>
    <p:sldId id="322" r:id="rId53"/>
    <p:sldId id="321" r:id="rId54"/>
    <p:sldId id="357" r:id="rId55"/>
    <p:sldId id="356" r:id="rId56"/>
    <p:sldId id="317" r:id="rId5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00"/>
    <a:srgbClr val="003399"/>
    <a:srgbClr val="0000CC"/>
    <a:srgbClr val="CCFFFF"/>
    <a:srgbClr val="EAEAEA"/>
    <a:srgbClr val="FFCCCC"/>
    <a:srgbClr val="66CC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7" autoAdjust="0"/>
    <p:restoredTop sz="85595" autoAdjust="0"/>
  </p:normalViewPr>
  <p:slideViewPr>
    <p:cSldViewPr>
      <p:cViewPr varScale="1">
        <p:scale>
          <a:sx n="75" d="100"/>
          <a:sy n="75" d="100"/>
        </p:scale>
        <p:origin x="-1992"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183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13.xml"/><Relationship Id="rId13" Type="http://schemas.openxmlformats.org/officeDocument/2006/relationships/slide" Target="slides/slide18.xml"/><Relationship Id="rId18" Type="http://schemas.openxmlformats.org/officeDocument/2006/relationships/slide" Target="slides/slide31.xml"/><Relationship Id="rId3" Type="http://schemas.openxmlformats.org/officeDocument/2006/relationships/slide" Target="slides/slide6.xml"/><Relationship Id="rId21" Type="http://schemas.openxmlformats.org/officeDocument/2006/relationships/slide" Target="slides/slide35.xml"/><Relationship Id="rId7" Type="http://schemas.openxmlformats.org/officeDocument/2006/relationships/slide" Target="slides/slide12.xml"/><Relationship Id="rId12" Type="http://schemas.openxmlformats.org/officeDocument/2006/relationships/slide" Target="slides/slide17.xml"/><Relationship Id="rId17" Type="http://schemas.openxmlformats.org/officeDocument/2006/relationships/slide" Target="slides/slide28.xml"/><Relationship Id="rId25" Type="http://schemas.openxmlformats.org/officeDocument/2006/relationships/slide" Target="slides/slide54.xml"/><Relationship Id="rId2" Type="http://schemas.openxmlformats.org/officeDocument/2006/relationships/slide" Target="slides/slide5.xml"/><Relationship Id="rId16" Type="http://schemas.openxmlformats.org/officeDocument/2006/relationships/slide" Target="slides/slide22.xml"/><Relationship Id="rId20" Type="http://schemas.openxmlformats.org/officeDocument/2006/relationships/slide" Target="slides/slide34.xml"/><Relationship Id="rId1" Type="http://schemas.openxmlformats.org/officeDocument/2006/relationships/slide" Target="slides/slide4.xml"/><Relationship Id="rId6" Type="http://schemas.openxmlformats.org/officeDocument/2006/relationships/slide" Target="slides/slide11.xml"/><Relationship Id="rId11" Type="http://schemas.openxmlformats.org/officeDocument/2006/relationships/slide" Target="slides/slide16.xml"/><Relationship Id="rId24" Type="http://schemas.openxmlformats.org/officeDocument/2006/relationships/slide" Target="slides/slide51.xml"/><Relationship Id="rId5" Type="http://schemas.openxmlformats.org/officeDocument/2006/relationships/slide" Target="slides/slide10.xml"/><Relationship Id="rId15" Type="http://schemas.openxmlformats.org/officeDocument/2006/relationships/slide" Target="slides/slide20.xml"/><Relationship Id="rId23" Type="http://schemas.openxmlformats.org/officeDocument/2006/relationships/slide" Target="slides/slide42.xml"/><Relationship Id="rId10" Type="http://schemas.openxmlformats.org/officeDocument/2006/relationships/slide" Target="slides/slide15.xml"/><Relationship Id="rId19" Type="http://schemas.openxmlformats.org/officeDocument/2006/relationships/slide" Target="slides/slide32.xml"/><Relationship Id="rId4" Type="http://schemas.openxmlformats.org/officeDocument/2006/relationships/slide" Target="slides/slide9.xml"/><Relationship Id="rId9" Type="http://schemas.openxmlformats.org/officeDocument/2006/relationships/slide" Target="slides/slide14.xml"/><Relationship Id="rId14" Type="http://schemas.openxmlformats.org/officeDocument/2006/relationships/slide" Target="slides/slide19.xml"/><Relationship Id="rId22"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229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229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229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2880582-5CAC-43BE-AA89-84B5B8B36C64}" type="slidenum">
              <a:rPr lang="en-US"/>
              <a:pPr/>
              <a:t>‹#›</a:t>
            </a:fld>
            <a:endParaRPr lang="en-US"/>
          </a:p>
        </p:txBody>
      </p:sp>
    </p:spTree>
    <p:extLst>
      <p:ext uri="{BB962C8B-B14F-4D97-AF65-F5344CB8AC3E}">
        <p14:creationId xmlns:p14="http://schemas.microsoft.com/office/powerpoint/2010/main" val="21265353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DF8793-1807-40C9-9E84-5D3856A30C8E}" type="slidenum">
              <a:rPr lang="en-US"/>
              <a:pPr/>
              <a:t>2</a:t>
            </a:fld>
            <a:endParaRPr lang="en-US"/>
          </a:p>
        </p:txBody>
      </p:sp>
      <p:sp>
        <p:nvSpPr>
          <p:cNvPr id="78850" name="Rectangle 2"/>
          <p:cNvSpPr>
            <a:spLocks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a:t>Confined Spaces are one of the most dangerous workplace activities.  Workers must be trained in the hazards specific to each entry and the protective measures to be taken to insure worker safety.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FB5A94-2343-4914-99C6-EA81154B69B2}" type="slidenum">
              <a:rPr lang="en-US"/>
              <a:pPr/>
              <a:t>11</a:t>
            </a:fld>
            <a:endParaRPr lang="en-US"/>
          </a:p>
        </p:txBody>
      </p:sp>
      <p:sp>
        <p:nvSpPr>
          <p:cNvPr id="148482" name="Rectangle 2"/>
          <p:cNvSpPr>
            <a:spLocks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a:t>Roles and Responsibilities may be change as the work requirements change.  Training, Communication and an understanding of the project roles must be clearly presented to all affected personnel</a:t>
            </a:r>
          </a:p>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836E8A-E179-4C87-B2FF-3F802118A71F}" type="slidenum">
              <a:rPr lang="en-US"/>
              <a:pPr/>
              <a:t>12</a:t>
            </a:fld>
            <a:endParaRPr lang="en-US"/>
          </a:p>
        </p:txBody>
      </p:sp>
      <p:sp>
        <p:nvSpPr>
          <p:cNvPr id="146434" name="Rectangle 1026"/>
          <p:cNvSpPr>
            <a:spLocks noChangeArrowheads="1" noTextEdit="1"/>
          </p:cNvSpPr>
          <p:nvPr>
            <p:ph type="sldImg"/>
          </p:nvPr>
        </p:nvSpPr>
        <p:spPr>
          <a:ln/>
        </p:spPr>
      </p:sp>
      <p:sp>
        <p:nvSpPr>
          <p:cNvPr id="146435" name="Rectangle 1027"/>
          <p:cNvSpPr>
            <a:spLocks noGrp="1" noChangeArrowheads="1"/>
          </p:cNvSpPr>
          <p:nvPr>
            <p:ph type="body" idx="1"/>
          </p:nvPr>
        </p:nvSpPr>
        <p:spPr/>
        <p:txBody>
          <a:bodyPr/>
          <a:lstStyle/>
          <a:p>
            <a:r>
              <a:rPr lang="en-US"/>
              <a:t>Roles and Responsibilities may be change as the work requirements change.  Training, Communication and an understanding of the project roles must be clearly presented to all affected personnel</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AB488E-B75A-407B-9CCF-818603B3F3F8}" type="slidenum">
              <a:rPr lang="en-US"/>
              <a:pPr/>
              <a:t>13</a:t>
            </a:fld>
            <a:endParaRPr lang="en-US"/>
          </a:p>
        </p:txBody>
      </p:sp>
      <p:sp>
        <p:nvSpPr>
          <p:cNvPr id="130050" name="Rectangle 2"/>
          <p:cNvSpPr>
            <a:spLocks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US"/>
              <a:t>Roles and Responsibilities may be change as the work requirements change.  Training, Communication and an understanding of the project roles must be clearly presented to all affected personnel</a:t>
            </a:r>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B99781-722D-4E75-98B8-7A2C8F6C9802}" type="slidenum">
              <a:rPr lang="en-US"/>
              <a:pPr/>
              <a:t>14</a:t>
            </a:fld>
            <a:endParaRPr lang="en-US"/>
          </a:p>
        </p:txBody>
      </p:sp>
      <p:sp>
        <p:nvSpPr>
          <p:cNvPr id="136194" name="Rectangle 2"/>
          <p:cNvSpPr>
            <a:spLocks noChangeArrowheads="1" noTextEdit="1"/>
          </p:cNvSpPr>
          <p:nvPr>
            <p:ph type="sldImg"/>
          </p:nvPr>
        </p:nvSpPr>
        <p:spPr>
          <a:ln/>
        </p:spPr>
      </p:sp>
      <p:sp>
        <p:nvSpPr>
          <p:cNvPr id="136195" name="Rectangle 3"/>
          <p:cNvSpPr>
            <a:spLocks noGrp="1" noChangeArrowheads="1"/>
          </p:cNvSpPr>
          <p:nvPr>
            <p:ph type="body" idx="1"/>
          </p:nvPr>
        </p:nvSpPr>
        <p:spPr/>
        <p:txBody>
          <a:bodyPr/>
          <a:lstStyle/>
          <a:p>
            <a:r>
              <a:rPr lang="en-US"/>
              <a:t>Roles and Responsibilities may be change as the work requirements change.  Training, Communication and an understanding of the project roles must be clearly presented to all affected personnel</a:t>
            </a:r>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252416-30A8-49F0-8EB3-05118BA8E29C}" type="slidenum">
              <a:rPr lang="en-US"/>
              <a:pPr/>
              <a:t>15</a:t>
            </a:fld>
            <a:endParaRPr lang="en-US"/>
          </a:p>
        </p:txBody>
      </p:sp>
      <p:sp>
        <p:nvSpPr>
          <p:cNvPr id="134146" name="Rectangle 2"/>
          <p:cNvSpPr>
            <a:spLocks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en-US"/>
              <a:t>Roles and Responsibilities may be change as the work requirements change.  Training, Communication and an understanding of the project roles must be clearly presented to all affected personnel</a:t>
            </a:r>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59F63B-7FE8-477D-8B52-6EC43FBEBDC2}" type="slidenum">
              <a:rPr lang="en-US"/>
              <a:pPr/>
              <a:t>16</a:t>
            </a:fld>
            <a:endParaRPr lang="en-US"/>
          </a:p>
        </p:txBody>
      </p:sp>
      <p:sp>
        <p:nvSpPr>
          <p:cNvPr id="132098" name="Rectangle 2"/>
          <p:cNvSpPr>
            <a:spLocks noChangeArrowheads="1" noTextEdit="1"/>
          </p:cNvSpPr>
          <p:nvPr>
            <p:ph type="sldImg"/>
          </p:nvPr>
        </p:nvSpPr>
        <p:spPr>
          <a:ln/>
        </p:spPr>
      </p:sp>
      <p:sp>
        <p:nvSpPr>
          <p:cNvPr id="132099" name="Rectangle 3"/>
          <p:cNvSpPr>
            <a:spLocks noGrp="1" noChangeArrowheads="1"/>
          </p:cNvSpPr>
          <p:nvPr>
            <p:ph type="body" idx="1"/>
          </p:nvPr>
        </p:nvSpPr>
        <p:spPr/>
        <p:txBody>
          <a:bodyPr/>
          <a:lstStyle/>
          <a:p>
            <a:r>
              <a:rPr lang="en-US"/>
              <a:t>Roles and Responsibilities may be change as the work requirements change.  Training, Communication and an understanding of the project roles must be clearly presented to all affected personnel</a:t>
            </a:r>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7E3CDE-719C-4608-8364-099F160815D6}" type="slidenum">
              <a:rPr lang="en-US"/>
              <a:pPr/>
              <a:t>17</a:t>
            </a:fld>
            <a:endParaRPr lang="en-US"/>
          </a:p>
        </p:txBody>
      </p:sp>
      <p:sp>
        <p:nvSpPr>
          <p:cNvPr id="144386" name="Rectangle 2"/>
          <p:cNvSpPr>
            <a:spLocks noChangeArrowheads="1" noTextEdit="1"/>
          </p:cNvSpPr>
          <p:nvPr>
            <p:ph type="sldImg"/>
          </p:nvPr>
        </p:nvSpPr>
        <p:spPr>
          <a:ln/>
        </p:spPr>
      </p:sp>
      <p:sp>
        <p:nvSpPr>
          <p:cNvPr id="144387" name="Rectangle 3"/>
          <p:cNvSpPr>
            <a:spLocks noGrp="1" noChangeArrowheads="1"/>
          </p:cNvSpPr>
          <p:nvPr>
            <p:ph type="body" idx="1"/>
          </p:nvPr>
        </p:nvSpPr>
        <p:spPr/>
        <p:txBody>
          <a:bodyPr/>
          <a:lstStyle/>
          <a:p>
            <a:r>
              <a:rPr lang="en-US"/>
              <a:t>Roles and Responsibilities may be change as the work requirements change.  Training, Communication and an understanding of the project roles must be clearly presented to all affected personnel</a:t>
            </a: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6678CD-FD39-4BB3-A4AD-2466D5D47F24}" type="slidenum">
              <a:rPr lang="en-US"/>
              <a:pPr/>
              <a:t>18</a:t>
            </a:fld>
            <a:endParaRPr lang="en-US"/>
          </a:p>
        </p:txBody>
      </p:sp>
      <p:sp>
        <p:nvSpPr>
          <p:cNvPr id="123906" name="Rectangle 2"/>
          <p:cNvSpPr>
            <a:spLocks noChangeArrowheads="1" noTextEdit="1"/>
          </p:cNvSpPr>
          <p:nvPr>
            <p:ph type="sldImg"/>
          </p:nvPr>
        </p:nvSpPr>
        <p:spPr>
          <a:ln/>
        </p:spPr>
      </p:sp>
      <p:sp>
        <p:nvSpPr>
          <p:cNvPr id="123907" name="Rectangle 3"/>
          <p:cNvSpPr>
            <a:spLocks noGrp="1" noChangeArrowheads="1"/>
          </p:cNvSpPr>
          <p:nvPr>
            <p:ph type="body" idx="1"/>
          </p:nvPr>
        </p:nvSpPr>
        <p:spPr/>
        <p:txBody>
          <a:bodyPr/>
          <a:lstStyle/>
          <a:p>
            <a:r>
              <a:rPr lang="en-US"/>
              <a:t>Roles and Responsibilities may be change as the work requirements change.  Training, Communication and an understanding of the project roles must be clearly presented to all affected personnel</a:t>
            </a:r>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4D6C97-B4B3-4693-B405-C154CBC6DC86}" type="slidenum">
              <a:rPr lang="en-US"/>
              <a:pPr/>
              <a:t>19</a:t>
            </a:fld>
            <a:endParaRPr lang="en-US"/>
          </a:p>
        </p:txBody>
      </p:sp>
      <p:sp>
        <p:nvSpPr>
          <p:cNvPr id="125954" name="Rectangle 2"/>
          <p:cNvSpPr>
            <a:spLocks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a:t>Roles and Responsibilities may be change as the work requirements change.  Training, Communication and an understanding of the project roles must be clearly presented to all affected personnel</a:t>
            </a:r>
          </a:p>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B7C276-DA58-49E2-8DAB-4FC2D549A560}" type="slidenum">
              <a:rPr lang="en-US"/>
              <a:pPr/>
              <a:t>20</a:t>
            </a:fld>
            <a:endParaRPr lang="en-US"/>
          </a:p>
        </p:txBody>
      </p:sp>
      <p:sp>
        <p:nvSpPr>
          <p:cNvPr id="138242" name="Rectangle 2"/>
          <p:cNvSpPr>
            <a:spLocks noChangeArrowheads="1" noTextEdit="1"/>
          </p:cNvSpPr>
          <p:nvPr>
            <p:ph type="sldImg"/>
          </p:nvPr>
        </p:nvSpPr>
        <p:spPr>
          <a:ln/>
        </p:spPr>
      </p:sp>
      <p:sp>
        <p:nvSpPr>
          <p:cNvPr id="138243" name="Rectangle 3"/>
          <p:cNvSpPr>
            <a:spLocks noGrp="1" noChangeArrowheads="1"/>
          </p:cNvSpPr>
          <p:nvPr>
            <p:ph type="body" idx="1"/>
          </p:nvPr>
        </p:nvSpPr>
        <p:spPr/>
        <p:txBody>
          <a:bodyPr/>
          <a:lstStyle/>
          <a:p>
            <a:r>
              <a:rPr lang="en-US"/>
              <a:t>Roles and Responsibilities may be change as the work requirements change.  Training, Communication and an understanding of the project roles must be clearly presented to all affected personnel</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59FDDD-8FAB-4BFD-A0C4-4513AB22F84F}" type="slidenum">
              <a:rPr lang="en-US"/>
              <a:pPr/>
              <a:t>3</a:t>
            </a:fld>
            <a:endParaRPr lang="en-US"/>
          </a:p>
        </p:txBody>
      </p:sp>
      <p:sp>
        <p:nvSpPr>
          <p:cNvPr id="89090" name="Rectangle 2"/>
          <p:cNvSpPr>
            <a:spLocks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sz="2400"/>
              <a:t>Septic Tanks</a:t>
            </a:r>
          </a:p>
          <a:p>
            <a:r>
              <a:rPr lang="en-US" sz="2400"/>
              <a:t>Sewage Digester</a:t>
            </a:r>
          </a:p>
          <a:p>
            <a:r>
              <a:rPr lang="en-US" sz="2400"/>
              <a:t>Pumping/Lifting Stations</a:t>
            </a:r>
          </a:p>
          <a:p>
            <a:r>
              <a:rPr lang="en-US" sz="2400"/>
              <a:t>Silo’s</a:t>
            </a:r>
          </a:p>
          <a:p>
            <a:r>
              <a:rPr lang="en-US" sz="2400"/>
              <a:t>Vats</a:t>
            </a:r>
          </a:p>
          <a:p>
            <a:r>
              <a:rPr lang="en-US" sz="2400"/>
              <a:t>Ducts</a:t>
            </a:r>
          </a:p>
          <a:p>
            <a:r>
              <a:rPr lang="en-US" sz="2400"/>
              <a:t>Utility Vaults</a:t>
            </a:r>
          </a:p>
          <a:p>
            <a:r>
              <a:rPr lang="en-US" sz="2400"/>
              <a:t>Boilers &amp; Pipeling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E152C9-0395-4890-A9A3-9381CA7EE52D}" type="slidenum">
              <a:rPr lang="en-US"/>
              <a:pPr/>
              <a:t>21</a:t>
            </a:fld>
            <a:endParaRPr lang="en-US"/>
          </a:p>
        </p:txBody>
      </p:sp>
      <p:sp>
        <p:nvSpPr>
          <p:cNvPr id="62466" name="Rectangle 2"/>
          <p:cNvSpPr>
            <a:spLocks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9126F0-7A3B-455C-B632-7EADC5607D11}" type="slidenum">
              <a:rPr lang="en-US"/>
              <a:pPr/>
              <a:t>22</a:t>
            </a:fld>
            <a:endParaRPr lang="en-US"/>
          </a:p>
        </p:txBody>
      </p:sp>
      <p:sp>
        <p:nvSpPr>
          <p:cNvPr id="121858" name="Rectangle 2"/>
          <p:cNvSpPr>
            <a:spLocks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US"/>
              <a:t>Only trained, qualified personnel should conduct environmental testing.  Air quality is a primary concern when exposing workers to a confined space.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8F7A4A-973D-4845-8B7D-9170EE6CAEE3}" type="slidenum">
              <a:rPr lang="en-US"/>
              <a:pPr/>
              <a:t>23</a:t>
            </a:fld>
            <a:endParaRPr lang="en-US"/>
          </a:p>
        </p:txBody>
      </p:sp>
      <p:sp>
        <p:nvSpPr>
          <p:cNvPr id="76802" name="Rectangle 2"/>
          <p:cNvSpPr>
            <a:spLocks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a:t>Only trained, qualified personnel should conduct environmental testing.  Air quality is a primary concern when exposing workers to a confined space.</a:t>
            </a:r>
          </a:p>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9A7432-C6A7-4BC1-8341-5493DBF4D6CB}" type="slidenum">
              <a:rPr lang="en-US"/>
              <a:pPr/>
              <a:t>24</a:t>
            </a:fld>
            <a:endParaRPr lang="en-US"/>
          </a:p>
        </p:txBody>
      </p:sp>
      <p:sp>
        <p:nvSpPr>
          <p:cNvPr id="191490" name="Rectangle 2"/>
          <p:cNvSpPr>
            <a:spLocks noChangeArrowheads="1" noTextEdit="1"/>
          </p:cNvSpPr>
          <p:nvPr>
            <p:ph type="sldImg"/>
          </p:nvPr>
        </p:nvSpPr>
        <p:spPr>
          <a:ln/>
        </p:spPr>
      </p:sp>
      <p:sp>
        <p:nvSpPr>
          <p:cNvPr id="191491" name="Rectangle 3"/>
          <p:cNvSpPr>
            <a:spLocks noGrp="1" noChangeArrowheads="1"/>
          </p:cNvSpPr>
          <p:nvPr>
            <p:ph type="body" idx="1"/>
          </p:nvPr>
        </p:nvSpPr>
        <p:spPr/>
        <p:txBody>
          <a:bodyPr/>
          <a:lstStyle/>
          <a:p>
            <a:r>
              <a:rPr lang="en-US"/>
              <a:t>Only trained, qualified personnel should conduct environmental testing.  Air quality is a primary concern when exposing workers to a confined space.</a:t>
            </a:r>
          </a:p>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285E4F-974F-46DC-BD4D-7FB5A5E28A73}" type="slidenum">
              <a:rPr lang="en-US"/>
              <a:pPr/>
              <a:t>25</a:t>
            </a:fld>
            <a:endParaRPr lang="en-US"/>
          </a:p>
        </p:txBody>
      </p:sp>
      <p:sp>
        <p:nvSpPr>
          <p:cNvPr id="27650" name="Rectangle 2"/>
          <p:cNvSpPr>
            <a:spLocks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a:t>Only trained, qualified personnel should conduct environmental testing.  Air quality is a primary concern when exposing workers to a confined space.</a:t>
            </a:r>
          </a:p>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6E7243-0C30-4743-8ED2-8208BB71F845}" type="slidenum">
              <a:rPr lang="en-US"/>
              <a:pPr/>
              <a:t>26</a:t>
            </a:fld>
            <a:endParaRPr lang="en-US"/>
          </a:p>
        </p:txBody>
      </p:sp>
      <p:sp>
        <p:nvSpPr>
          <p:cNvPr id="21506" name="Rectangle 2"/>
          <p:cNvSpPr>
            <a:spLocks noChangeArrowheads="1" noTextEdit="1"/>
          </p:cNvSpPr>
          <p:nvPr>
            <p:ph type="sldImg"/>
          </p:nvPr>
        </p:nvSpPr>
        <p:spPr>
          <a:ln w="12700" cap="flat">
            <a:solidFill>
              <a:schemeClr val="tx1"/>
            </a:solidFill>
          </a:ln>
          <a:extLst>
            <a:ext uri="{909E8E84-426E-40DD-AFC4-6F175D3DCCD1}">
              <a14:hiddenFill xmlns:a14="http://schemas.microsoft.com/office/drawing/2010/main">
                <a:noFill/>
              </a14:hiddenFill>
            </a:ext>
          </a:extLst>
        </p:spPr>
      </p:sp>
      <p:sp>
        <p:nvSpPr>
          <p:cNvPr id="21507" name="Rectangle 3"/>
          <p:cNvSpPr>
            <a:spLocks noGrp="1" noChangeArrowheads="1"/>
          </p:cNvSpPr>
          <p:nvPr>
            <p:ph type="body" idx="1"/>
          </p:nvPr>
        </p:nvSpPr>
        <p:spPr>
          <a:noFill/>
          <a:ln/>
        </p:spPr>
        <p:txBody>
          <a:bodyPr lIns="90488" tIns="44450" rIns="90488" bIns="44450"/>
          <a:lstStyle/>
          <a:p>
            <a:r>
              <a:rPr lang="en-US"/>
              <a:t>Only trained, qualified personnel should conduct environmental testing.  Air quality is a primary concern when exposing workers to a confined space.</a:t>
            </a:r>
          </a:p>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7A3768-B2B8-4AAB-9B9D-153B338284BC}" type="slidenum">
              <a:rPr lang="en-US"/>
              <a:pPr/>
              <a:t>27</a:t>
            </a:fld>
            <a:endParaRPr lang="en-US"/>
          </a:p>
        </p:txBody>
      </p:sp>
      <p:sp>
        <p:nvSpPr>
          <p:cNvPr id="192514" name="Rectangle 2"/>
          <p:cNvSpPr>
            <a:spLocks noChangeArrowheads="1" noTextEdit="1"/>
          </p:cNvSpPr>
          <p:nvPr>
            <p:ph type="sldImg"/>
          </p:nvPr>
        </p:nvSpPr>
        <p:spPr>
          <a:ln/>
        </p:spPr>
      </p:sp>
      <p:sp>
        <p:nvSpPr>
          <p:cNvPr id="192515" name="Rectangle 3"/>
          <p:cNvSpPr>
            <a:spLocks noGrp="1" noChangeArrowheads="1"/>
          </p:cNvSpPr>
          <p:nvPr>
            <p:ph type="body" idx="1"/>
          </p:nvPr>
        </p:nvSpPr>
        <p:spPr/>
        <p:txBody>
          <a:bodyPr/>
          <a:lstStyle/>
          <a:p>
            <a:r>
              <a:rPr lang="en-US"/>
              <a:t>Only trained, qualified personnel should conduct environmental testing.  Air quality is a primary concern when exposing workers to a confined space.</a:t>
            </a:r>
          </a:p>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77F190-2903-4691-9CDD-CA41756B7342}" type="slidenum">
              <a:rPr lang="en-US"/>
              <a:pPr/>
              <a:t>28</a:t>
            </a:fld>
            <a:endParaRPr lang="en-US"/>
          </a:p>
        </p:txBody>
      </p:sp>
      <p:sp>
        <p:nvSpPr>
          <p:cNvPr id="60418" name="Rectangle 2"/>
          <p:cNvSpPr>
            <a:spLocks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a:t>Only trained, qualified personnel should conduct environmental testing.  Air quality is a primary concern when exposing workers to a confined space.</a:t>
            </a:r>
          </a:p>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430D16-AF85-4175-A7F9-4C4CEA53D435}" type="slidenum">
              <a:rPr lang="en-US"/>
              <a:pPr/>
              <a:t>29</a:t>
            </a:fld>
            <a:endParaRPr lang="en-US"/>
          </a:p>
        </p:txBody>
      </p:sp>
      <p:sp>
        <p:nvSpPr>
          <p:cNvPr id="193538" name="Rectangle 2"/>
          <p:cNvSpPr>
            <a:spLocks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Only trained, qualified personnel should conduct environmental testing.  Air quality is a primary concern when exposing workers to a confined space.</a:t>
            </a:r>
          </a:p>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54400D-054D-46BD-9E35-6CFA7FBC0FB8}" type="slidenum">
              <a:rPr lang="en-US"/>
              <a:pPr/>
              <a:t>30</a:t>
            </a:fld>
            <a:endParaRPr lang="en-US"/>
          </a:p>
        </p:txBody>
      </p:sp>
      <p:sp>
        <p:nvSpPr>
          <p:cNvPr id="194562" name="Rectangle 2"/>
          <p:cNvSpPr>
            <a:spLocks noChangeArrowheads="1" noTextEdit="1"/>
          </p:cNvSpPr>
          <p:nvPr>
            <p:ph type="sldImg"/>
          </p:nvPr>
        </p:nvSpPr>
        <p:spPr>
          <a:ln/>
        </p:spPr>
      </p:sp>
      <p:sp>
        <p:nvSpPr>
          <p:cNvPr id="194563" name="Rectangle 3"/>
          <p:cNvSpPr>
            <a:spLocks noGrp="1" noChangeArrowheads="1"/>
          </p:cNvSpPr>
          <p:nvPr>
            <p:ph type="body" idx="1"/>
          </p:nvPr>
        </p:nvSpPr>
        <p:spPr/>
        <p:txBody>
          <a:bodyPr/>
          <a:lstStyle/>
          <a:p>
            <a:r>
              <a:rPr lang="en-US"/>
              <a:t>Only trained, qualified personnel should conduct environmental testing.  Air quality is a primary concern when exposing workers to a confined space.</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EFEDB7-F65B-4076-B10C-0E78C840E346}" type="slidenum">
              <a:rPr lang="en-US"/>
              <a:pPr/>
              <a:t>4</a:t>
            </a:fld>
            <a:endParaRPr lang="en-US"/>
          </a:p>
        </p:txBody>
      </p:sp>
      <p:sp>
        <p:nvSpPr>
          <p:cNvPr id="190466" name="Rectangle 2"/>
          <p:cNvSpPr>
            <a:spLocks noChangeArrowheads="1" noTextEdit="1"/>
          </p:cNvSpPr>
          <p:nvPr>
            <p:ph type="sldImg"/>
          </p:nvPr>
        </p:nvSpPr>
        <p:spPr>
          <a:ln/>
        </p:spPr>
      </p:sp>
      <p:sp>
        <p:nvSpPr>
          <p:cNvPr id="190467" name="Rectangle 3"/>
          <p:cNvSpPr>
            <a:spLocks noGrp="1" noChangeArrowheads="1"/>
          </p:cNvSpPr>
          <p:nvPr>
            <p:ph type="body" idx="1"/>
          </p:nvPr>
        </p:nvSpPr>
        <p:spPr/>
        <p:txBody>
          <a:bodyPr/>
          <a:lstStyle/>
          <a:p>
            <a:r>
              <a:rPr lang="en-US"/>
              <a:t>Confined Space entry can take many forms.  Workers must know and understand the hazards specific to each.</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295C35-0911-49AC-9356-138B4FDF05AA}" type="slidenum">
              <a:rPr lang="en-US"/>
              <a:pPr/>
              <a:t>31</a:t>
            </a:fld>
            <a:endParaRPr lang="en-US"/>
          </a:p>
        </p:txBody>
      </p:sp>
      <p:sp>
        <p:nvSpPr>
          <p:cNvPr id="195586" name="Rectangle 2"/>
          <p:cNvSpPr>
            <a:spLocks noChangeArrowheads="1" noTextEdit="1"/>
          </p:cNvSpPr>
          <p:nvPr>
            <p:ph type="sldImg"/>
          </p:nvPr>
        </p:nvSpPr>
        <p:spPr>
          <a:ln/>
        </p:spPr>
      </p:sp>
      <p:sp>
        <p:nvSpPr>
          <p:cNvPr id="195587" name="Rectangle 3"/>
          <p:cNvSpPr>
            <a:spLocks noGrp="1" noChangeArrowheads="1"/>
          </p:cNvSpPr>
          <p:nvPr>
            <p:ph type="body" idx="1"/>
          </p:nvPr>
        </p:nvSpPr>
        <p:spPr/>
        <p:txBody>
          <a:bodyPr/>
          <a:lstStyle/>
          <a:p>
            <a:r>
              <a:rPr lang="en-US"/>
              <a:t>Only trained, qualified personnel should conduct environmental testing.  Air quality is a primary concern when exposing workers to a confined space.</a:t>
            </a:r>
          </a:p>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C65484-3334-4927-BB70-CA4E3C589228}" type="slidenum">
              <a:rPr lang="en-US"/>
              <a:pPr/>
              <a:t>32</a:t>
            </a:fld>
            <a:endParaRPr lang="en-US"/>
          </a:p>
        </p:txBody>
      </p:sp>
      <p:sp>
        <p:nvSpPr>
          <p:cNvPr id="52226" name="Rectangle 2"/>
          <p:cNvSpPr>
            <a:spLocks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56601B-04CF-41A0-A9D6-27B688AB7023}" type="slidenum">
              <a:rPr lang="en-US"/>
              <a:pPr/>
              <a:t>33</a:t>
            </a:fld>
            <a:endParaRPr lang="en-US"/>
          </a:p>
        </p:txBody>
      </p:sp>
      <p:sp>
        <p:nvSpPr>
          <p:cNvPr id="46082" name="Rectangle 2"/>
          <p:cNvSpPr>
            <a:spLocks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F38F59-DDBA-4654-98D6-341165DA30F1}" type="slidenum">
              <a:rPr lang="en-US"/>
              <a:pPr/>
              <a:t>34</a:t>
            </a:fld>
            <a:endParaRPr lang="en-US"/>
          </a:p>
        </p:txBody>
      </p:sp>
      <p:sp>
        <p:nvSpPr>
          <p:cNvPr id="44034" name="Rectangle 2"/>
          <p:cNvSpPr>
            <a:spLocks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US"/>
              <a:t>Employees must trained and be able to demonstrate an understanding of the confined space entry safe entry requirements.  Untrained workers should nit be permitted in the confined space.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52AFB-D59A-4494-AE47-049274360D86}" type="slidenum">
              <a:rPr lang="en-US"/>
              <a:pPr/>
              <a:t>35</a:t>
            </a:fld>
            <a:endParaRPr lang="en-US"/>
          </a:p>
        </p:txBody>
      </p:sp>
      <p:sp>
        <p:nvSpPr>
          <p:cNvPr id="196610" name="Rectangle 2"/>
          <p:cNvSpPr>
            <a:spLocks noChangeArrowheads="1" noTextEdit="1"/>
          </p:cNvSpPr>
          <p:nvPr>
            <p:ph type="sldImg"/>
          </p:nvPr>
        </p:nvSpPr>
        <p:spPr>
          <a:ln/>
        </p:spPr>
      </p:sp>
      <p:sp>
        <p:nvSpPr>
          <p:cNvPr id="196611" name="Rectangle 3"/>
          <p:cNvSpPr>
            <a:spLocks noGrp="1" noChangeArrowheads="1"/>
          </p:cNvSpPr>
          <p:nvPr>
            <p:ph type="body" idx="1"/>
          </p:nvPr>
        </p:nvSpPr>
        <p:spPr/>
        <p:txBody>
          <a:bodyPr/>
          <a:lstStyle/>
          <a:p>
            <a:r>
              <a:rPr lang="en-US"/>
              <a:t>Employees must trained and be able to demonstrate an understanding of the confined space entry safe entry requirements.  Untrained workers should nit be permitted in the confined space.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2582E6-7B86-4785-981A-986D3D9784C6}" type="slidenum">
              <a:rPr lang="en-US"/>
              <a:pPr/>
              <a:t>36</a:t>
            </a:fld>
            <a:endParaRPr lang="en-US"/>
          </a:p>
        </p:txBody>
      </p:sp>
      <p:sp>
        <p:nvSpPr>
          <p:cNvPr id="197634" name="Rectangle 2"/>
          <p:cNvSpPr>
            <a:spLocks noChangeArrowheads="1" noTextEdit="1"/>
          </p:cNvSpPr>
          <p:nvPr>
            <p:ph type="sldImg"/>
          </p:nvPr>
        </p:nvSpPr>
        <p:spPr>
          <a:ln/>
        </p:spPr>
      </p:sp>
      <p:sp>
        <p:nvSpPr>
          <p:cNvPr id="197635" name="Rectangle 3"/>
          <p:cNvSpPr>
            <a:spLocks noGrp="1" noChangeArrowheads="1"/>
          </p:cNvSpPr>
          <p:nvPr>
            <p:ph type="body" idx="1"/>
          </p:nvPr>
        </p:nvSpPr>
        <p:spPr/>
        <p:txBody>
          <a:bodyPr/>
          <a:lstStyle/>
          <a:p>
            <a:r>
              <a:rPr lang="en-US"/>
              <a:t>Employees must trained and be able to demonstrate an understanding of the confined space entry safe entry requirements.  Untrained workers should nit be permitted in the confined space.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380926-D1C8-4B9A-A257-59204B46C3EC}" type="slidenum">
              <a:rPr lang="en-US"/>
              <a:pPr/>
              <a:t>37</a:t>
            </a:fld>
            <a:endParaRPr lang="en-US"/>
          </a:p>
        </p:txBody>
      </p:sp>
      <p:sp>
        <p:nvSpPr>
          <p:cNvPr id="64514" name="Rectangle 2"/>
          <p:cNvSpPr>
            <a:spLocks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a:t>Employees must trained and be able to demonstrate an understanding of the confined space entry safe entry requirements.  Untrained workers should nit be permitted in the confined space.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546DC4-976E-4D6D-8BB8-6A036E7E09CB}" type="slidenum">
              <a:rPr lang="en-US"/>
              <a:pPr/>
              <a:t>38</a:t>
            </a:fld>
            <a:endParaRPr lang="en-US"/>
          </a:p>
        </p:txBody>
      </p:sp>
      <p:sp>
        <p:nvSpPr>
          <p:cNvPr id="128002" name="Rectangle 2"/>
          <p:cNvSpPr>
            <a:spLocks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a:t>Employers should have a process to document the safety requirements of a confined space and communicate the process to affected workers.  Exposed personnel should have a clear working knowledge of the safe work requirements for the task they are assigned.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B2577A-7A7B-4F61-A1E8-492C71503860}" type="slidenum">
              <a:rPr lang="en-US"/>
              <a:pPr/>
              <a:t>39</a:t>
            </a:fld>
            <a:endParaRPr lang="en-US"/>
          </a:p>
        </p:txBody>
      </p:sp>
      <p:sp>
        <p:nvSpPr>
          <p:cNvPr id="198658" name="Rectangle 2"/>
          <p:cNvSpPr>
            <a:spLocks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en-US"/>
              <a:t>Employers should have a process to document the safety requirements of a confined space and communicate the process to affected workers.  Exposed personnel should have a clear working knowledge of the safe work requirements for the task they are assigned.  </a:t>
            </a:r>
          </a:p>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8819A8-B13F-4EE8-8879-F99A921CBA0F}" type="slidenum">
              <a:rPr lang="en-US"/>
              <a:pPr/>
              <a:t>40</a:t>
            </a:fld>
            <a:endParaRPr lang="en-US"/>
          </a:p>
        </p:txBody>
      </p:sp>
      <p:sp>
        <p:nvSpPr>
          <p:cNvPr id="33794" name="Rectangle 2"/>
          <p:cNvSpPr>
            <a:spLocks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F49110-7BD0-4C26-9793-A13D554F48B1}" type="slidenum">
              <a:rPr lang="en-US"/>
              <a:pPr/>
              <a:t>5</a:t>
            </a:fld>
            <a:endParaRPr lang="en-US"/>
          </a:p>
        </p:txBody>
      </p:sp>
      <p:sp>
        <p:nvSpPr>
          <p:cNvPr id="117762" name="Rectangle 2"/>
          <p:cNvSpPr>
            <a:spLocks noChangeArrowheads="1" noTextEdit="1"/>
          </p:cNvSpPr>
          <p:nvPr>
            <p:ph type="sldImg"/>
          </p:nvPr>
        </p:nvSpPr>
        <p:spPr>
          <a:ln/>
        </p:spPr>
      </p:sp>
      <p:sp>
        <p:nvSpPr>
          <p:cNvPr id="117763" name="Rectangle 3"/>
          <p:cNvSpPr>
            <a:spLocks noGrp="1" noChangeArrowheads="1"/>
          </p:cNvSpPr>
          <p:nvPr>
            <p:ph type="body" idx="1"/>
          </p:nvPr>
        </p:nvSpPr>
        <p:spPr/>
        <p:txBody>
          <a:bodyPr/>
          <a:lstStyle/>
          <a:p>
            <a:r>
              <a:rPr lang="en-US"/>
              <a:t>Employers need to have an understanding of OSHA”s regulatory requirements.  Construction and General Industry regulations need to be understood and followed.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F0234-CCBF-4864-890D-F8BABBD969DB}" type="slidenum">
              <a:rPr lang="en-US"/>
              <a:pPr/>
              <a:t>41</a:t>
            </a:fld>
            <a:endParaRPr lang="en-US"/>
          </a:p>
        </p:txBody>
      </p:sp>
      <p:sp>
        <p:nvSpPr>
          <p:cNvPr id="199682" name="Rectangle 2"/>
          <p:cNvSpPr>
            <a:spLocks noChangeArrowheads="1" noTextEdit="1"/>
          </p:cNvSpPr>
          <p:nvPr>
            <p:ph type="sldImg"/>
          </p:nvPr>
        </p:nvSpPr>
        <p:spPr>
          <a:ln/>
        </p:spPr>
      </p:sp>
      <p:sp>
        <p:nvSpPr>
          <p:cNvPr id="199683" name="Rectangle 3"/>
          <p:cNvSpPr>
            <a:spLocks noGrp="1" noChangeArrowheads="1"/>
          </p:cNvSpPr>
          <p:nvPr>
            <p:ph type="body" idx="1"/>
          </p:nvPr>
        </p:nvSpPr>
        <p:spPr/>
        <p:txBody>
          <a:bodyPr/>
          <a:lstStyle/>
          <a:p>
            <a:r>
              <a:rPr lang="en-US"/>
              <a:t>Pre-planning and effective rescue and retrieval plans should be communicated to affected workers.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5AD3FF-BFBB-4604-82FB-4DD296D5A164}" type="slidenum">
              <a:rPr lang="en-US"/>
              <a:pPr/>
              <a:t>42</a:t>
            </a:fld>
            <a:endParaRPr lang="en-US"/>
          </a:p>
        </p:txBody>
      </p:sp>
      <p:sp>
        <p:nvSpPr>
          <p:cNvPr id="150530" name="Rectangle 2"/>
          <p:cNvSpPr>
            <a:spLocks noChangeArrowheads="1" noTextEdit="1"/>
          </p:cNvSpPr>
          <p:nvPr>
            <p:ph type="sldImg"/>
          </p:nvPr>
        </p:nvSpPr>
        <p:spPr>
          <a:ln/>
        </p:spPr>
      </p:sp>
      <p:sp>
        <p:nvSpPr>
          <p:cNvPr id="150531" name="Rectangle 3"/>
          <p:cNvSpPr>
            <a:spLocks noGrp="1" noChangeArrowheads="1"/>
          </p:cNvSpPr>
          <p:nvPr>
            <p:ph type="body" idx="1"/>
          </p:nvPr>
        </p:nvSpPr>
        <p:spPr/>
        <p:txBody>
          <a:bodyPr/>
          <a:lstStyle/>
          <a:p>
            <a:r>
              <a:rPr lang="en-US"/>
              <a:t>OSHA's revised Respiratory Protection Standard (29 CFR 1910.134 and 29 CFR 1926.103) went into effect April 8, 1998. The final standard replaces the respiratory protection standards adopted by OSHA in 1971. The 29 CFR 1910.139 respirator standard that applied only to respiratory protection against Mycobacterium Tuberculosis was withdrawn December 31, 2003. Establishments whose respiratory protection programs for tuberculosis formerly covered under 29 CFR 1910.139 were required to adapt their programs to comply with the requirements of 29 CFR 1910.134 effective July 2, 2004.</a:t>
            </a:r>
          </a:p>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F56E5B-1C99-4E35-9E8F-75B280C354B4}" type="slidenum">
              <a:rPr lang="en-US"/>
              <a:pPr/>
              <a:t>43</a:t>
            </a:fld>
            <a:endParaRPr lang="en-US"/>
          </a:p>
        </p:txBody>
      </p:sp>
      <p:sp>
        <p:nvSpPr>
          <p:cNvPr id="99330" name="Rectangle 2"/>
          <p:cNvSpPr>
            <a:spLocks noChangeArrowheads="1" noTextEdit="1"/>
          </p:cNvSpPr>
          <p:nvPr>
            <p:ph type="sldImg"/>
          </p:nvPr>
        </p:nvSpPr>
        <p:spPr>
          <a:xfrm>
            <a:off x="1200150" y="730250"/>
            <a:ext cx="4457700" cy="3343275"/>
          </a:xfrm>
          <a:ln w="12700" cap="flat">
            <a:solidFill>
              <a:schemeClr val="tx1"/>
            </a:solidFill>
          </a:ln>
          <a:extLst>
            <a:ext uri="{909E8E84-426E-40DD-AFC4-6F175D3DCCD1}">
              <a14:hiddenFill xmlns:a14="http://schemas.microsoft.com/office/drawing/2010/main">
                <a:noFill/>
              </a14:hiddenFill>
            </a:ext>
          </a:extLst>
        </p:spPr>
      </p:sp>
      <p:sp>
        <p:nvSpPr>
          <p:cNvPr id="99331" name="Rectangle 3"/>
          <p:cNvSpPr>
            <a:spLocks noGrp="1" noChangeArrowheads="1"/>
          </p:cNvSpPr>
          <p:nvPr>
            <p:ph type="body" idx="1"/>
          </p:nvPr>
        </p:nvSpPr>
        <p:spPr>
          <a:noFill/>
          <a:ln/>
        </p:spPr>
        <p:txBody>
          <a:bodyPr lIns="92075" tIns="46038" rIns="92075" bIns="46038"/>
          <a:lstStyle/>
          <a:p>
            <a:r>
              <a:rPr lang="en-US"/>
              <a:t>OSHA's revised Respiratory Protection Standard (29 CFR 1910.134 and 29 CFR 1926.103) went into effect April 8, 1998. The final standard replaces the respiratory protection standards adopted by OSHA in 1971. The 29 CFR 1910.139 respirator standard that applied only to respiratory protection against Mycobacterium Tuberculosis was withdrawn December 31, 2003. Establishments whose respiratory protection programs for tuberculosis formerly covered under 29 CFR 1910.139 were required to adapt their programs to comply with the requirements of 29 CFR 1910.134 effective July 2, 2004</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E8D383-72FA-40A1-B7BC-26C15C781DFD}" type="slidenum">
              <a:rPr lang="en-US"/>
              <a:pPr/>
              <a:t>44</a:t>
            </a:fld>
            <a:endParaRPr lang="en-US"/>
          </a:p>
        </p:txBody>
      </p:sp>
      <p:sp>
        <p:nvSpPr>
          <p:cNvPr id="31746" name="Rectangle 2"/>
          <p:cNvSpPr>
            <a:spLocks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a:t>OSHA's revised Respiratory Protection Standard (29 CFR 1910.134 and 29 CFR 1926.103) went into effect April 8, 1998. The final standard replaces the respiratory protection standards adopted by OSHA in 1971. The 29 CFR 1910.139 respirator standard that applied only to respiratory protection against Mycobacterium Tuberculosis was withdrawn December 31, 2003. Establishments whose respiratory protection programs for tuberculosis formerly covered under 29 CFR 1910.139 were required to adapt their programs to comply with the requirements of 29 CFR 1910.134 effective July 2, 2004</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F188ED-1740-4E53-BA70-C434813E1868}" type="slidenum">
              <a:rPr lang="en-US"/>
              <a:pPr/>
              <a:t>45</a:t>
            </a:fld>
            <a:endParaRPr lang="en-US"/>
          </a:p>
        </p:txBody>
      </p:sp>
      <p:sp>
        <p:nvSpPr>
          <p:cNvPr id="200706" name="Rectangle 2"/>
          <p:cNvSpPr>
            <a:spLocks noChangeArrowheads="1" noTextEdit="1"/>
          </p:cNvSpPr>
          <p:nvPr>
            <p:ph type="sldImg"/>
          </p:nvPr>
        </p:nvSpPr>
        <p:spPr>
          <a:ln/>
        </p:spPr>
      </p:sp>
      <p:sp>
        <p:nvSpPr>
          <p:cNvPr id="200707" name="Rectangle 3"/>
          <p:cNvSpPr>
            <a:spLocks noGrp="1" noChangeArrowheads="1"/>
          </p:cNvSpPr>
          <p:nvPr>
            <p:ph type="body" idx="1"/>
          </p:nvPr>
        </p:nvSpPr>
        <p:spPr/>
        <p:txBody>
          <a:bodyPr/>
          <a:lstStyle/>
          <a:p>
            <a:r>
              <a:rPr lang="en-US"/>
              <a:t>Employers need to insure affected personnel have a working understanding of the equipment they will be assigned to use during the confined space entry.</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5B94ED-8A55-4A14-A5E9-02E44E97D2C6}" type="slidenum">
              <a:rPr lang="en-US"/>
              <a:pPr/>
              <a:t>46</a:t>
            </a:fld>
            <a:endParaRPr lang="en-US"/>
          </a:p>
        </p:txBody>
      </p:sp>
      <p:sp>
        <p:nvSpPr>
          <p:cNvPr id="201730" name="Rectangle 2"/>
          <p:cNvSpPr>
            <a:spLocks noChangeArrowheads="1" noTextEdit="1"/>
          </p:cNvSpPr>
          <p:nvPr>
            <p:ph type="sldImg"/>
          </p:nvPr>
        </p:nvSpPr>
        <p:spPr>
          <a:ln/>
        </p:spPr>
      </p:sp>
      <p:sp>
        <p:nvSpPr>
          <p:cNvPr id="201731" name="Rectangle 3"/>
          <p:cNvSpPr>
            <a:spLocks noGrp="1" noChangeArrowheads="1"/>
          </p:cNvSpPr>
          <p:nvPr>
            <p:ph type="body" idx="1"/>
          </p:nvPr>
        </p:nvSpPr>
        <p:spPr/>
        <p:txBody>
          <a:bodyPr/>
          <a:lstStyle/>
          <a:p>
            <a:r>
              <a:rPr lang="en-US"/>
              <a:t>Employers need to insure affected personnel have a working understanding of the equipment they will be assigned to use during the confined space entry.</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7BD261-275C-4646-BC24-6049892D2E67}" type="slidenum">
              <a:rPr lang="en-US"/>
              <a:pPr/>
              <a:t>47</a:t>
            </a:fld>
            <a:endParaRPr lang="en-US"/>
          </a:p>
        </p:txBody>
      </p:sp>
      <p:sp>
        <p:nvSpPr>
          <p:cNvPr id="23554" name="Rectangle 2"/>
          <p:cNvSpPr>
            <a:spLocks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t>Employers need to insure affected personnel have a working understanding of the equipment they will be assigned to use during the confined space entry.</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EFCCA4-3D01-4831-8782-7C414C2C088B}" type="slidenum">
              <a:rPr lang="en-US"/>
              <a:pPr/>
              <a:t>48</a:t>
            </a:fld>
            <a:endParaRPr lang="en-US"/>
          </a:p>
        </p:txBody>
      </p:sp>
      <p:sp>
        <p:nvSpPr>
          <p:cNvPr id="202754" name="Rectangle 2"/>
          <p:cNvSpPr>
            <a:spLocks noChangeArrowheads="1" noTextEdit="1"/>
          </p:cNvSpPr>
          <p:nvPr>
            <p:ph type="sldImg"/>
          </p:nvPr>
        </p:nvSpPr>
        <p:spPr>
          <a:ln/>
        </p:spPr>
      </p:sp>
      <p:sp>
        <p:nvSpPr>
          <p:cNvPr id="202755" name="Rectangle 3"/>
          <p:cNvSpPr>
            <a:spLocks noGrp="1" noChangeArrowheads="1"/>
          </p:cNvSpPr>
          <p:nvPr>
            <p:ph type="body" idx="1"/>
          </p:nvPr>
        </p:nvSpPr>
        <p:spPr/>
        <p:txBody>
          <a:bodyPr/>
          <a:lstStyle/>
          <a:p>
            <a:r>
              <a:rPr lang="en-US"/>
              <a:t>Employers need to insure affected personnel have a working understanding of the equipment they will be assigned to use during the confined space entry.</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0BFF87-0550-42FA-984E-3A5D9FD2E6D3}" type="slidenum">
              <a:rPr lang="en-US"/>
              <a:pPr/>
              <a:t>49</a:t>
            </a:fld>
            <a:endParaRPr lang="en-US"/>
          </a:p>
        </p:txBody>
      </p:sp>
      <p:sp>
        <p:nvSpPr>
          <p:cNvPr id="203778" name="Rectangle 2"/>
          <p:cNvSpPr>
            <a:spLocks noChangeArrowheads="1" noTextEdit="1"/>
          </p:cNvSpPr>
          <p:nvPr>
            <p:ph type="sldImg"/>
          </p:nvPr>
        </p:nvSpPr>
        <p:spPr>
          <a:ln/>
        </p:spPr>
      </p:sp>
      <p:sp>
        <p:nvSpPr>
          <p:cNvPr id="203779" name="Rectangle 3"/>
          <p:cNvSpPr>
            <a:spLocks noGrp="1" noChangeArrowheads="1"/>
          </p:cNvSpPr>
          <p:nvPr>
            <p:ph type="body" idx="1"/>
          </p:nvPr>
        </p:nvSpPr>
        <p:spPr/>
        <p:txBody>
          <a:bodyPr/>
          <a:lstStyle/>
          <a:p>
            <a:r>
              <a:rPr lang="en-US"/>
              <a:t>Employers need to insure affected personnel have a working understanding of the equipment they will be assigned to use during the confined space entry.</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261630-715A-45CF-8579-831F5D68B8FE}" type="slidenum">
              <a:rPr lang="en-US"/>
              <a:pPr/>
              <a:t>50</a:t>
            </a:fld>
            <a:endParaRPr lang="en-US"/>
          </a:p>
        </p:txBody>
      </p:sp>
      <p:sp>
        <p:nvSpPr>
          <p:cNvPr id="204802" name="Rectangle 2"/>
          <p:cNvSpPr>
            <a:spLocks noChangeArrowheads="1" noTextEdit="1"/>
          </p:cNvSpPr>
          <p:nvPr>
            <p:ph type="sldImg"/>
          </p:nvPr>
        </p:nvSpPr>
        <p:spPr>
          <a:ln/>
        </p:spPr>
      </p:sp>
      <p:sp>
        <p:nvSpPr>
          <p:cNvPr id="204803" name="Rectangle 3"/>
          <p:cNvSpPr>
            <a:spLocks noGrp="1" noChangeArrowheads="1"/>
          </p:cNvSpPr>
          <p:nvPr>
            <p:ph type="body" idx="1"/>
          </p:nvPr>
        </p:nvSpPr>
        <p:spPr/>
        <p:txBody>
          <a:bodyPr/>
          <a:lstStyle/>
          <a:p>
            <a:r>
              <a:rPr lang="en-US"/>
              <a:t>Employers need to insure affected personnel have a working understanding of the equipment they will be assigned to use during the confined space entry.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EB15B4-9805-4231-AA20-51D82AB1EA9F}" type="slidenum">
              <a:rPr lang="en-US"/>
              <a:pPr/>
              <a:t>6</a:t>
            </a:fld>
            <a:endParaRPr lang="en-US"/>
          </a:p>
        </p:txBody>
      </p:sp>
      <p:sp>
        <p:nvSpPr>
          <p:cNvPr id="119810" name="Rectangle 2"/>
          <p:cNvSpPr>
            <a:spLocks noChangeArrowheads="1" noTextEdit="1"/>
          </p:cNvSpPr>
          <p:nvPr>
            <p:ph type="sldImg"/>
          </p:nvPr>
        </p:nvSpPr>
        <p:spPr>
          <a:ln/>
        </p:spPr>
      </p:sp>
      <p:sp>
        <p:nvSpPr>
          <p:cNvPr id="119811" name="Rectangle 3"/>
          <p:cNvSpPr>
            <a:spLocks noGrp="1" noChangeArrowheads="1"/>
          </p:cNvSpPr>
          <p:nvPr>
            <p:ph type="body" idx="1"/>
          </p:nvPr>
        </p:nvSpPr>
        <p:spPr/>
        <p:txBody>
          <a:bodyPr/>
          <a:lstStyle/>
          <a:p>
            <a:r>
              <a:rPr lang="en-US"/>
              <a:t>Employers need to have an understanding of OSHA”s regulatory requirements.  Construction and General Industry regulations need to be understood and followed.</a:t>
            </a:r>
          </a:p>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BAD4A0-829E-4FE5-BDD6-015B8BAABDC9}" type="slidenum">
              <a:rPr lang="en-US"/>
              <a:pPr/>
              <a:t>51</a:t>
            </a:fld>
            <a:endParaRPr lang="en-US"/>
          </a:p>
        </p:txBody>
      </p:sp>
      <p:sp>
        <p:nvSpPr>
          <p:cNvPr id="142338" name="Rectangle 2"/>
          <p:cNvSpPr>
            <a:spLocks noChangeArrowheads="1" noTextEdit="1"/>
          </p:cNvSpPr>
          <p:nvPr>
            <p:ph type="sldImg"/>
          </p:nvPr>
        </p:nvSpPr>
        <p:spPr>
          <a:ln/>
        </p:spPr>
      </p:sp>
      <p:sp>
        <p:nvSpPr>
          <p:cNvPr id="142339" name="Rectangle 3"/>
          <p:cNvSpPr>
            <a:spLocks noGrp="1" noChangeArrowheads="1"/>
          </p:cNvSpPr>
          <p:nvPr>
            <p:ph type="body" idx="1"/>
          </p:nvPr>
        </p:nvSpPr>
        <p:spPr/>
        <p:txBody>
          <a:bodyPr/>
          <a:lstStyle/>
          <a:p>
            <a:r>
              <a:rPr lang="en-US" sz="2000">
                <a:latin typeface="Arial" pitchFamily="34" charset="0"/>
              </a:rPr>
              <a:t>The employer shall retain each canceled entry permit for at least 1 year to facilitate the review of the permit-required confined space program</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544C04-0DB9-48A0-849C-A772CC881F87}" type="slidenum">
              <a:rPr lang="en-US"/>
              <a:pPr/>
              <a:t>52</a:t>
            </a:fld>
            <a:endParaRPr lang="en-US"/>
          </a:p>
        </p:txBody>
      </p:sp>
      <p:sp>
        <p:nvSpPr>
          <p:cNvPr id="205826" name="Rectangle 2"/>
          <p:cNvSpPr>
            <a:spLocks noChangeArrowheads="1" noTextEdit="1"/>
          </p:cNvSpPr>
          <p:nvPr>
            <p:ph type="sldImg"/>
          </p:nvPr>
        </p:nvSpPr>
        <p:spPr>
          <a:ln/>
        </p:spPr>
      </p:sp>
      <p:sp>
        <p:nvSpPr>
          <p:cNvPr id="205827" name="Rectangle 3"/>
          <p:cNvSpPr>
            <a:spLocks noGrp="1" noChangeArrowheads="1"/>
          </p:cNvSpPr>
          <p:nvPr>
            <p:ph type="body" idx="1"/>
          </p:nvPr>
        </p:nvSpPr>
        <p:spPr/>
        <p:txBody>
          <a:bodyPr/>
          <a:lstStyle/>
          <a:p>
            <a:r>
              <a:rPr lang="en-US"/>
              <a:t>This case study is designed to have course participants work through the various OSHA regulations in order to gain a better understating of the complexities associated with Permit required confined spaces.  </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EBA8AC-FF68-4F82-B207-1432D4C76318}" type="slidenum">
              <a:rPr lang="en-US"/>
              <a:pPr/>
              <a:t>53</a:t>
            </a:fld>
            <a:endParaRPr lang="en-US"/>
          </a:p>
        </p:txBody>
      </p:sp>
      <p:sp>
        <p:nvSpPr>
          <p:cNvPr id="206850" name="Rectangle 2"/>
          <p:cNvSpPr>
            <a:spLocks noChangeArrowheads="1" noTextEdit="1"/>
          </p:cNvSpPr>
          <p:nvPr>
            <p:ph type="sldImg"/>
          </p:nvPr>
        </p:nvSpPr>
        <p:spPr>
          <a:ln/>
        </p:spPr>
      </p:sp>
      <p:sp>
        <p:nvSpPr>
          <p:cNvPr id="206851" name="Rectangle 3"/>
          <p:cNvSpPr>
            <a:spLocks noGrp="1" noChangeArrowheads="1"/>
          </p:cNvSpPr>
          <p:nvPr>
            <p:ph type="body" idx="1"/>
          </p:nvPr>
        </p:nvSpPr>
        <p:spPr/>
        <p:txBody>
          <a:bodyPr/>
          <a:lstStyle/>
          <a:p>
            <a:r>
              <a:rPr lang="en-US"/>
              <a:t>This case study is designed to have course participants work through the various OSHA regulations in order to gain a better understating of the complexities associated with Permit required confined spaces.  </a:t>
            </a:r>
          </a:p>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DEBA93-48EF-44C7-B6E0-4CFC7DC83921}" type="slidenum">
              <a:rPr lang="en-US"/>
              <a:pPr/>
              <a:t>54</a:t>
            </a:fld>
            <a:endParaRPr lang="en-US"/>
          </a:p>
        </p:txBody>
      </p:sp>
      <p:sp>
        <p:nvSpPr>
          <p:cNvPr id="187394" name="Rectangle 2"/>
          <p:cNvSpPr>
            <a:spLocks noChangeArrowheads="1" noTextEdit="1"/>
          </p:cNvSpPr>
          <p:nvPr>
            <p:ph type="sldImg"/>
          </p:nvPr>
        </p:nvSpPr>
        <p:spPr>
          <a:ln/>
        </p:spPr>
      </p:sp>
      <p:sp>
        <p:nvSpPr>
          <p:cNvPr id="187395" name="Rectangle 3"/>
          <p:cNvSpPr>
            <a:spLocks noGrp="1" noChangeArrowheads="1"/>
          </p:cNvSpPr>
          <p:nvPr>
            <p:ph type="body" idx="1"/>
          </p:nvPr>
        </p:nvSpPr>
        <p:spPr/>
        <p:txBody>
          <a:bodyPr/>
          <a:lstStyle/>
          <a:p>
            <a:r>
              <a:rPr lang="en-US" sz="1800">
                <a:latin typeface="Arial" pitchFamily="34" charset="0"/>
              </a:rPr>
              <a:t>OSHA's Confined Spaces Advisor is software. It gives users interactive expert help to apply OSHA's Permit Required Confined Spaces Standard (29 CFR 1910.146). Version 1.1 refines and replaces Version 1.0 of March 1997.  Course participants could be given the opportunity to review the resources during the course to gain a working understanding of the application</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77B465-38A8-46BA-A638-B9CE8DBEE8C3}" type="slidenum">
              <a:rPr lang="en-US"/>
              <a:pPr/>
              <a:t>55</a:t>
            </a:fld>
            <a:endParaRPr lang="en-US"/>
          </a:p>
        </p:txBody>
      </p:sp>
      <p:sp>
        <p:nvSpPr>
          <p:cNvPr id="185346" name="Rectangle 2"/>
          <p:cNvSpPr>
            <a:spLocks noChangeArrowheads="1" noTextEdit="1"/>
          </p:cNvSpPr>
          <p:nvPr>
            <p:ph type="sldImg"/>
          </p:nvPr>
        </p:nvSpPr>
        <p:spPr>
          <a:xfrm>
            <a:off x="1200150" y="728663"/>
            <a:ext cx="4459288" cy="3344862"/>
          </a:xfrm>
          <a:ln/>
        </p:spPr>
      </p:sp>
      <p:sp>
        <p:nvSpPr>
          <p:cNvPr id="185347" name="Rectangle 3"/>
          <p:cNvSpPr>
            <a:spLocks noGrp="1" noChangeArrowheads="1"/>
          </p:cNvSpPr>
          <p:nvPr>
            <p:ph type="body" idx="1"/>
          </p:nvPr>
        </p:nvSpPr>
        <p:spPr>
          <a:xfrm>
            <a:off x="914400" y="4341813"/>
            <a:ext cx="5029200" cy="4116387"/>
          </a:xfrm>
        </p:spPr>
        <p:txBody>
          <a:bodyPr/>
          <a:lstStyle/>
          <a:p>
            <a:r>
              <a:rPr lang="en-US"/>
              <a:t>See www.osha.gov for more information on hazard communication, including the following publications:</a:t>
            </a:r>
          </a:p>
          <a:p>
            <a:endParaRPr lang="en-US"/>
          </a:p>
          <a:p>
            <a:r>
              <a:rPr lang="en-US" i="1"/>
              <a:t>Hazard Communication Guidelines for Compliance</a:t>
            </a:r>
            <a:r>
              <a:rPr lang="en-US"/>
              <a:t> – OSHA 3111</a:t>
            </a:r>
          </a:p>
          <a:p>
            <a:r>
              <a:rPr lang="en-US"/>
              <a:t>(This is the same information that is contained in Appendix E to 1910.1200 and is also available in Spanish.)</a:t>
            </a:r>
          </a:p>
          <a:p>
            <a:endParaRPr lang="en-US"/>
          </a:p>
          <a:p>
            <a:r>
              <a:rPr lang="en-US" i="1"/>
              <a:t>Chemical Hazard Communication</a:t>
            </a:r>
            <a:r>
              <a:rPr lang="en-US"/>
              <a:t> – OSHA 3084</a:t>
            </a:r>
          </a:p>
          <a:p>
            <a:r>
              <a:rPr lang="en-US"/>
              <a:t>(This is also available in Spanish.)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F1C4FC-D2C1-4551-8A40-BB5C87C2E5CA}" type="slidenum">
              <a:rPr lang="en-US"/>
              <a:pPr/>
              <a:t>7</a:t>
            </a:fld>
            <a:endParaRPr lang="en-US"/>
          </a:p>
        </p:txBody>
      </p:sp>
      <p:sp>
        <p:nvSpPr>
          <p:cNvPr id="74754" name="Rectangle 2"/>
          <p:cNvSpPr>
            <a:spLocks noChangeArrowheads="1" noTextEdit="1"/>
          </p:cNvSpPr>
          <p:nvPr>
            <p:ph type="sldImg"/>
          </p:nvPr>
        </p:nvSpPr>
        <p:spPr>
          <a:ln/>
        </p:spPr>
      </p:sp>
      <p:sp>
        <p:nvSpPr>
          <p:cNvPr id="74755" name="Rectangle 3"/>
          <p:cNvSpPr>
            <a:spLocks noGrp="1" noChangeArrowheads="1"/>
          </p:cNvSpPr>
          <p:nvPr>
            <p:ph type="body" idx="1"/>
          </p:nvPr>
        </p:nvSpPr>
        <p:spPr/>
        <p:txBody>
          <a:bodyPr/>
          <a:lstStyle/>
          <a:p>
            <a:r>
              <a:rPr lang="en-US"/>
              <a:t>Affected workers need to understand the hazard associated with the various type of spaces they may be required to enter.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F38EEE-7A45-4CFF-80A5-B7383499FB5A}" type="slidenum">
              <a:rPr lang="en-US"/>
              <a:pPr/>
              <a:t>8</a:t>
            </a:fld>
            <a:endParaRPr lang="en-US"/>
          </a:p>
        </p:txBody>
      </p:sp>
      <p:sp>
        <p:nvSpPr>
          <p:cNvPr id="72706" name="Rectangle 2"/>
          <p:cNvSpPr>
            <a:spLocks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a:t>Affected workers need to understand the hazard associated with the various type of spaces they may be required to enter.</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8AF070-7E5D-432A-A18B-B70F492E3FA2}" type="slidenum">
              <a:rPr lang="en-US"/>
              <a:pPr/>
              <a:t>9</a:t>
            </a:fld>
            <a:endParaRPr lang="en-US"/>
          </a:p>
        </p:txBody>
      </p:sp>
      <p:sp>
        <p:nvSpPr>
          <p:cNvPr id="70658" name="Rectangle 2"/>
          <p:cNvSpPr>
            <a:spLocks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a:t>Affected workers need to understand the hazard associated with the various type of spaces they may be required to enter.</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18FF46-39B3-40B5-A84D-9E8E13D049BF}" type="slidenum">
              <a:rPr lang="en-US"/>
              <a:pPr/>
              <a:t>10</a:t>
            </a:fld>
            <a:endParaRPr lang="en-US"/>
          </a:p>
        </p:txBody>
      </p:sp>
      <p:sp>
        <p:nvSpPr>
          <p:cNvPr id="140290" name="Rectangle 2"/>
          <p:cNvSpPr>
            <a:spLocks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en-US"/>
              <a:t>Roles and Responsibilities may be change as the work requirements change.  Training, Communication and an understanding of the project roles must be clearly presented to all affected personnel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F3E03D-1CF2-48CD-8406-ED8C6960B996}" type="slidenum">
              <a:rPr lang="en-US"/>
              <a:pPr/>
              <a:t>‹#›</a:t>
            </a:fld>
            <a:endParaRPr lang="en-US"/>
          </a:p>
        </p:txBody>
      </p:sp>
    </p:spTree>
    <p:extLst>
      <p:ext uri="{BB962C8B-B14F-4D97-AF65-F5344CB8AC3E}">
        <p14:creationId xmlns:p14="http://schemas.microsoft.com/office/powerpoint/2010/main" val="3104055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93819B-69FC-431A-A167-F95954FAA90B}" type="slidenum">
              <a:rPr lang="en-US"/>
              <a:pPr/>
              <a:t>‹#›</a:t>
            </a:fld>
            <a:endParaRPr lang="en-US"/>
          </a:p>
        </p:txBody>
      </p:sp>
    </p:spTree>
    <p:extLst>
      <p:ext uri="{BB962C8B-B14F-4D97-AF65-F5344CB8AC3E}">
        <p14:creationId xmlns:p14="http://schemas.microsoft.com/office/powerpoint/2010/main" val="166676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CB4783-9911-4BE1-84E0-6CD6354D9D6D}" type="slidenum">
              <a:rPr lang="en-US"/>
              <a:pPr/>
              <a:t>‹#›</a:t>
            </a:fld>
            <a:endParaRPr lang="en-US"/>
          </a:p>
        </p:txBody>
      </p:sp>
    </p:spTree>
    <p:extLst>
      <p:ext uri="{BB962C8B-B14F-4D97-AF65-F5344CB8AC3E}">
        <p14:creationId xmlns:p14="http://schemas.microsoft.com/office/powerpoint/2010/main" val="676284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44E31399-E554-4093-B978-EA28800C5B7C}" type="slidenum">
              <a:rPr lang="en-US"/>
              <a:pPr/>
              <a:t>‹#›</a:t>
            </a:fld>
            <a:endParaRPr lang="en-US"/>
          </a:p>
        </p:txBody>
      </p:sp>
    </p:spTree>
    <p:extLst>
      <p:ext uri="{BB962C8B-B14F-4D97-AF65-F5344CB8AC3E}">
        <p14:creationId xmlns:p14="http://schemas.microsoft.com/office/powerpoint/2010/main" val="4103371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5569D2F-4B4D-467B-BE47-4B3B675BA4F9}" type="slidenum">
              <a:rPr lang="en-US"/>
              <a:pPr/>
              <a:t>‹#›</a:t>
            </a:fld>
            <a:endParaRPr lang="en-US"/>
          </a:p>
        </p:txBody>
      </p:sp>
    </p:spTree>
    <p:extLst>
      <p:ext uri="{BB962C8B-B14F-4D97-AF65-F5344CB8AC3E}">
        <p14:creationId xmlns:p14="http://schemas.microsoft.com/office/powerpoint/2010/main" val="41974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5E10DFC-C901-49B1-85DF-556F900DE1B1}" type="slidenum">
              <a:rPr lang="en-US"/>
              <a:pPr/>
              <a:t>‹#›</a:t>
            </a:fld>
            <a:endParaRPr lang="en-US"/>
          </a:p>
        </p:txBody>
      </p:sp>
    </p:spTree>
    <p:extLst>
      <p:ext uri="{BB962C8B-B14F-4D97-AF65-F5344CB8AC3E}">
        <p14:creationId xmlns:p14="http://schemas.microsoft.com/office/powerpoint/2010/main" val="2278219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E22D9A-2CA0-418D-B128-4C26F35158E9}" type="slidenum">
              <a:rPr lang="en-US"/>
              <a:pPr/>
              <a:t>‹#›</a:t>
            </a:fld>
            <a:endParaRPr lang="en-US"/>
          </a:p>
        </p:txBody>
      </p:sp>
    </p:spTree>
    <p:extLst>
      <p:ext uri="{BB962C8B-B14F-4D97-AF65-F5344CB8AC3E}">
        <p14:creationId xmlns:p14="http://schemas.microsoft.com/office/powerpoint/2010/main" val="160970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4F16A22-A1BF-4692-AAD3-CC5947F5CED9}" type="slidenum">
              <a:rPr lang="en-US"/>
              <a:pPr/>
              <a:t>‹#›</a:t>
            </a:fld>
            <a:endParaRPr lang="en-US"/>
          </a:p>
        </p:txBody>
      </p:sp>
    </p:spTree>
    <p:extLst>
      <p:ext uri="{BB962C8B-B14F-4D97-AF65-F5344CB8AC3E}">
        <p14:creationId xmlns:p14="http://schemas.microsoft.com/office/powerpoint/2010/main" val="3393361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EF4231B-BA36-4850-90D0-1201867C1704}" type="slidenum">
              <a:rPr lang="en-US"/>
              <a:pPr/>
              <a:t>‹#›</a:t>
            </a:fld>
            <a:endParaRPr lang="en-US"/>
          </a:p>
        </p:txBody>
      </p:sp>
    </p:spTree>
    <p:extLst>
      <p:ext uri="{BB962C8B-B14F-4D97-AF65-F5344CB8AC3E}">
        <p14:creationId xmlns:p14="http://schemas.microsoft.com/office/powerpoint/2010/main" val="1117620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533EE6E-D925-42F8-A92E-528C431E6C84}" type="slidenum">
              <a:rPr lang="en-US"/>
              <a:pPr/>
              <a:t>‹#›</a:t>
            </a:fld>
            <a:endParaRPr lang="en-US"/>
          </a:p>
        </p:txBody>
      </p:sp>
    </p:spTree>
    <p:extLst>
      <p:ext uri="{BB962C8B-B14F-4D97-AF65-F5344CB8AC3E}">
        <p14:creationId xmlns:p14="http://schemas.microsoft.com/office/powerpoint/2010/main" val="4008285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A529B4A-63CB-444D-A408-572296174171}" type="slidenum">
              <a:rPr lang="en-US"/>
              <a:pPr/>
              <a:t>‹#›</a:t>
            </a:fld>
            <a:endParaRPr lang="en-US"/>
          </a:p>
        </p:txBody>
      </p:sp>
    </p:spTree>
    <p:extLst>
      <p:ext uri="{BB962C8B-B14F-4D97-AF65-F5344CB8AC3E}">
        <p14:creationId xmlns:p14="http://schemas.microsoft.com/office/powerpoint/2010/main" val="174004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31838F6-C270-4867-BE4F-A58E0B967273}" type="slidenum">
              <a:rPr lang="en-US"/>
              <a:pPr/>
              <a:t>‹#›</a:t>
            </a:fld>
            <a:endParaRPr lang="en-US"/>
          </a:p>
        </p:txBody>
      </p:sp>
    </p:spTree>
    <p:extLst>
      <p:ext uri="{BB962C8B-B14F-4D97-AF65-F5344CB8AC3E}">
        <p14:creationId xmlns:p14="http://schemas.microsoft.com/office/powerpoint/2010/main" val="2313985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A6A3AAC-A6E4-4D3B-9FF6-E953DA193386}"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Arial" pitchFamily="34" charset="0"/>
        </a:defRPr>
      </a:lvl5pPr>
      <a:lvl6pPr marL="457200"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Arial" pitchFamily="34" charset="0"/>
        </a:defRPr>
      </a:lvl6pPr>
      <a:lvl7pPr marL="914400"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Arial" pitchFamily="34" charset="0"/>
        </a:defRPr>
      </a:lvl7pPr>
      <a:lvl8pPr marL="1371600"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Arial" pitchFamily="34" charset="0"/>
        </a:defRPr>
      </a:lvl8pPr>
      <a:lvl9pPr marL="1828800" algn="ctr" rtl="0" eaLnBrk="0" fontAlgn="base" hangingPunct="0">
        <a:spcBef>
          <a:spcPct val="0"/>
        </a:spcBef>
        <a:spcAft>
          <a:spcPct val="0"/>
        </a:spcAft>
        <a:defRPr sz="3200" b="1">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accent2"/>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Char char="–"/>
        <a:defRPr>
          <a:solidFill>
            <a:schemeClr val="tx1"/>
          </a:solidFill>
          <a:latin typeface="+mn-lt"/>
        </a:defRPr>
      </a:lvl2pPr>
      <a:lvl3pPr marL="1143000" indent="-228600" algn="l" rtl="0" eaLnBrk="0" fontAlgn="base" hangingPunct="0">
        <a:spcBef>
          <a:spcPct val="20000"/>
        </a:spcBef>
        <a:spcAft>
          <a:spcPct val="0"/>
        </a:spcAft>
        <a:buClr>
          <a:schemeClr val="accent2"/>
        </a:buClr>
        <a:buChar char="•"/>
        <a:defRPr sz="20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a:solidFill>
            <a:schemeClr val="tx1"/>
          </a:solidFill>
          <a:latin typeface="+mn-lt"/>
        </a:defRPr>
      </a:lvl4pPr>
      <a:lvl5pPr marL="2057400" indent="-228600" algn="l" rtl="0" eaLnBrk="0" fontAlgn="base" hangingPunct="0">
        <a:spcBef>
          <a:spcPct val="20000"/>
        </a:spcBef>
        <a:spcAft>
          <a:spcPct val="0"/>
        </a:spcAft>
        <a:buClr>
          <a:schemeClr val="accent2"/>
        </a:buClr>
        <a:buChar char="»"/>
        <a:defRPr sz="1600">
          <a:solidFill>
            <a:schemeClr val="tx1"/>
          </a:solidFill>
          <a:latin typeface="+mn-lt"/>
        </a:defRPr>
      </a:lvl5pPr>
      <a:lvl6pPr marL="2514600" indent="-228600" algn="l" rtl="0" eaLnBrk="0" fontAlgn="base" hangingPunct="0">
        <a:spcBef>
          <a:spcPct val="20000"/>
        </a:spcBef>
        <a:spcAft>
          <a:spcPct val="0"/>
        </a:spcAft>
        <a:buClr>
          <a:schemeClr val="accent2"/>
        </a:buClr>
        <a:buChar char="»"/>
        <a:defRPr sz="1600">
          <a:solidFill>
            <a:schemeClr val="tx1"/>
          </a:solidFill>
          <a:latin typeface="+mn-lt"/>
        </a:defRPr>
      </a:lvl6pPr>
      <a:lvl7pPr marL="2971800" indent="-228600" algn="l" rtl="0" eaLnBrk="0" fontAlgn="base" hangingPunct="0">
        <a:spcBef>
          <a:spcPct val="20000"/>
        </a:spcBef>
        <a:spcAft>
          <a:spcPct val="0"/>
        </a:spcAft>
        <a:buClr>
          <a:schemeClr val="accent2"/>
        </a:buClr>
        <a:buChar char="»"/>
        <a:defRPr sz="1600">
          <a:solidFill>
            <a:schemeClr val="tx1"/>
          </a:solidFill>
          <a:latin typeface="+mn-lt"/>
        </a:defRPr>
      </a:lvl7pPr>
      <a:lvl8pPr marL="3429000" indent="-228600" algn="l" rtl="0" eaLnBrk="0" fontAlgn="base" hangingPunct="0">
        <a:spcBef>
          <a:spcPct val="20000"/>
        </a:spcBef>
        <a:spcAft>
          <a:spcPct val="0"/>
        </a:spcAft>
        <a:buClr>
          <a:schemeClr val="accent2"/>
        </a:buClr>
        <a:buChar char="»"/>
        <a:defRPr sz="1600">
          <a:solidFill>
            <a:schemeClr val="tx1"/>
          </a:solidFill>
          <a:latin typeface="+mn-lt"/>
        </a:defRPr>
      </a:lvl8pPr>
      <a:lvl9pPr marL="3886200" indent="-228600" algn="l" rtl="0" eaLnBrk="0" fontAlgn="base" hangingPunct="0">
        <a:spcBef>
          <a:spcPct val="20000"/>
        </a:spcBef>
        <a:spcAft>
          <a:spcPct val="0"/>
        </a:spcAft>
        <a:buClr>
          <a:schemeClr val="accent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osha.gov/pls/oshaweb/owalink.query_links?src_doc_type=STANDARDS&amp;src_unique_file=1910_0146&amp;src_anchor_name=1910.146(i)"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www.osha.gov/pls/oshaweb/owalink.query_links?src_doc_type=STANDARDS&amp;src_unique_file=1910_0146&amp;src_anchor_name=1910.146(c)(8)" TargetMode="External"/><Relationship Id="rId3" Type="http://schemas.openxmlformats.org/officeDocument/2006/relationships/hyperlink" Target="http://www.osha.gov/pls/oshaweb/owalink.query_links?src_doc_type=STANDARDS&amp;src_unique_file=1910_0146&amp;src_anchor_name=1910.146(c)(8)(i)" TargetMode="External"/><Relationship Id="rId7" Type="http://schemas.openxmlformats.org/officeDocument/2006/relationships/hyperlink" Target="http://www.osha.gov/pls/oshaweb/owalink.query_links?src_doc_type=STANDARDS&amp;src_unique_file=1910_0146&amp;src_anchor_name=1910.146(c)(8)(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osha.gov/pls/oshaweb/owalink.query_links?src_doc_type=STANDARDS&amp;src_unique_file=1910_0146&amp;src_anchor_name=1910.146(c)(8)(iv)" TargetMode="External"/><Relationship Id="rId5" Type="http://schemas.openxmlformats.org/officeDocument/2006/relationships/hyperlink" Target="http://www.osha.gov/pls/oshaweb/owalink.query_links?src_doc_type=STANDARDS&amp;src_unique_file=1910_0146&amp;src_anchor_name=1910.146(c)(8)(iii)" TargetMode="External"/><Relationship Id="rId4" Type="http://schemas.openxmlformats.org/officeDocument/2006/relationships/hyperlink" Target="http://www.osha.gov/pls/oshaweb/owalink.query_links?src_doc_type=STANDARDS&amp;src_unique_file=1910_0146&amp;src_anchor_name=1910.146(c)(8)(ii)"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hyperlink" Target="http://www.osha.gov/pls/oshaweb/owalink.query_links?src_doc_type=STANDARDS&amp;src_unique_file=1910_0146&amp;src_anchor_name=1910.146(k)(1)"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22.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10.wmf"/><Relationship Id="rId4" Type="http://schemas.openxmlformats.org/officeDocument/2006/relationships/oleObject" Target="../embeddings/oleObject7.bin"/><Relationship Id="rId9" Type="http://schemas.openxmlformats.org/officeDocument/2006/relationships/image" Target="../media/image12.wmf"/></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22.png"/><Relationship Id="rId4" Type="http://schemas.openxmlformats.org/officeDocument/2006/relationships/oleObject" Target="../embeddings/oleObject10.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2.bin"/><Relationship Id="rId5" Type="http://schemas.openxmlformats.org/officeDocument/2006/relationships/image" Target="../media/image23.wmf"/><Relationship Id="rId4" Type="http://schemas.openxmlformats.org/officeDocument/2006/relationships/oleObject" Target="../embeddings/oleObject11.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5.wmf"/><Relationship Id="rId4" Type="http://schemas.openxmlformats.org/officeDocument/2006/relationships/oleObject" Target="../embeddings/oleObject13.bin"/></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26.png"/><Relationship Id="rId4" Type="http://schemas.openxmlformats.org/officeDocument/2006/relationships/oleObject" Target="../embeddings/oleObject14.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8.wmf"/><Relationship Id="rId4" Type="http://schemas.openxmlformats.org/officeDocument/2006/relationships/oleObject" Target="../embeddings/oleObject15.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17.bin"/><Relationship Id="rId5" Type="http://schemas.openxmlformats.org/officeDocument/2006/relationships/image" Target="../media/image29.wmf"/><Relationship Id="rId4" Type="http://schemas.openxmlformats.org/officeDocument/2006/relationships/oleObject" Target="../embeddings/oleObject16.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19.bin"/><Relationship Id="rId5" Type="http://schemas.openxmlformats.org/officeDocument/2006/relationships/image" Target="../media/image31.wmf"/><Relationship Id="rId4" Type="http://schemas.openxmlformats.org/officeDocument/2006/relationships/oleObject" Target="../embeddings/oleObject18.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osha.gov/pls/oshaweb/owalink.query_links?src_doc_type=STANDARDS&amp;src_unique_file=1926_0021&amp;src_anchor_name=1926.21(b)(6)(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osha.gov/pls/oshaweb/owalink.query_links?src_doc_type=STANDARDS&amp;src_unique_file=1926_0021&amp;src_anchor_name=1926.21(b)(6)(ii)"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http://www.dol.gov/elaws/confined.htm"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hyperlink" Target="http://www.osha.gov/dts/osta/oshasoft/csa.zip" TargetMode="External"/><Relationship Id="rId4" Type="http://schemas.openxmlformats.org/officeDocument/2006/relationships/hyperlink" Target="http://www.osha.gov/dep/etools/eprcs/index.html"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osha.gov/pls/oshaweb/owalink.query_links?src_doc_type=STANDARDS&amp;src_unique_file=1910_0146&amp;src_anchor_name=1910.146(c)(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osha.gov/pls/oshaweb/owalink.query_links?src_doc_type=STANDARDS&amp;src_unique_file=1910_0146&amp;src_anchor_name=1910.146(c)(2)"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8.w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2056" name="Picture 8" descr="A:\MVC-029S.JPG"/>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0" name="WordArt 2"/>
          <p:cNvSpPr>
            <a:spLocks noChangeArrowheads="1" noChangeShapeType="1" noTextEdit="1"/>
          </p:cNvSpPr>
          <p:nvPr/>
        </p:nvSpPr>
        <p:spPr bwMode="auto">
          <a:xfrm>
            <a:off x="381000" y="152400"/>
            <a:ext cx="8229600" cy="14478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Confined Space</a:t>
            </a:r>
          </a:p>
        </p:txBody>
      </p:sp>
      <p:sp>
        <p:nvSpPr>
          <p:cNvPr id="2051" name="WordArt 3"/>
          <p:cNvSpPr>
            <a:spLocks noChangeArrowheads="1" noChangeShapeType="1" noTextEdit="1"/>
          </p:cNvSpPr>
          <p:nvPr/>
        </p:nvSpPr>
        <p:spPr bwMode="auto">
          <a:xfrm>
            <a:off x="990600" y="1905000"/>
            <a:ext cx="4343400" cy="1371600"/>
          </a:xfrm>
          <a:prstGeom prst="rect">
            <a:avLst/>
          </a:prstGeom>
        </p:spPr>
        <p:txBody>
          <a:bodyPr wrap="none" fromWordArt="1">
            <a:prstTxWarp prst="textSlantUp">
              <a:avLst>
                <a:gd name="adj" fmla="val 0"/>
              </a:avLst>
            </a:prstTxWarp>
          </a:bodyPr>
          <a:lstStyle/>
          <a:p>
            <a:pPr algn="ctr"/>
            <a:r>
              <a:rPr 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Safety</a:t>
            </a:r>
          </a:p>
        </p:txBody>
      </p:sp>
      <p:sp>
        <p:nvSpPr>
          <p:cNvPr id="2052" name="WordArt 4"/>
          <p:cNvSpPr>
            <a:spLocks noChangeArrowheads="1" noChangeShapeType="1" noTextEdit="1"/>
          </p:cNvSpPr>
          <p:nvPr/>
        </p:nvSpPr>
        <p:spPr bwMode="auto">
          <a:xfrm>
            <a:off x="6019800" y="2133600"/>
            <a:ext cx="1447800" cy="933450"/>
          </a:xfrm>
          <a:prstGeom prst="rect">
            <a:avLst/>
          </a:prstGeom>
        </p:spPr>
        <p:txBody>
          <a:bodyPr wrap="none" fromWordArt="1">
            <a:prstTxWarp prst="textPlain">
              <a:avLst>
                <a:gd name="adj" fmla="val 50000"/>
              </a:avLst>
            </a:prstTxWarp>
          </a:bodyPr>
          <a:lstStyle/>
          <a:p>
            <a:pPr algn="ctr"/>
            <a:r>
              <a:rPr lang="en-US" sz="3600" kern="10">
                <a:ln w="15875">
                  <a:solidFill>
                    <a:srgbClr val="800000"/>
                  </a:solidFill>
                  <a:round/>
                  <a:headEnd/>
                  <a:tailEnd/>
                </a:ln>
                <a:solidFill>
                  <a:srgbClr val="3366FF"/>
                </a:solidFill>
                <a:effectLst>
                  <a:outerShdw dist="35921" dir="2700000" sy="50000" kx="2115830" algn="bl" rotWithShape="0">
                    <a:srgbClr val="C0C0C0"/>
                  </a:outerShdw>
                </a:effectLst>
                <a:latin typeface="Arial Black"/>
              </a:rPr>
              <a:t>in</a:t>
            </a:r>
          </a:p>
        </p:txBody>
      </p:sp>
      <p:sp>
        <p:nvSpPr>
          <p:cNvPr id="2053" name="WordArt 5"/>
          <p:cNvSpPr>
            <a:spLocks noChangeArrowheads="1" noChangeShapeType="1" noTextEdit="1"/>
          </p:cNvSpPr>
          <p:nvPr/>
        </p:nvSpPr>
        <p:spPr bwMode="auto">
          <a:xfrm>
            <a:off x="381000" y="3581400"/>
            <a:ext cx="8229600" cy="12763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Construction</a:t>
            </a:r>
          </a:p>
        </p:txBody>
      </p:sp>
      <p:sp>
        <p:nvSpPr>
          <p:cNvPr id="2057" name="Text Box 9"/>
          <p:cNvSpPr txBox="1">
            <a:spLocks noChangeArrowheads="1"/>
          </p:cNvSpPr>
          <p:nvPr/>
        </p:nvSpPr>
        <p:spPr bwMode="auto">
          <a:xfrm>
            <a:off x="304800" y="5334000"/>
            <a:ext cx="8686800" cy="958850"/>
          </a:xfrm>
          <a:prstGeom prst="rect">
            <a:avLst/>
          </a:prstGeom>
          <a:solidFill>
            <a:schemeClr val="tx1"/>
          </a:solidFill>
          <a:ln w="158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pPr>
            <a:r>
              <a:rPr lang="en-US" sz="1400" b="1">
                <a:solidFill>
                  <a:schemeClr val="bg2"/>
                </a:solidFill>
                <a:effectLst>
                  <a:outerShdw blurRad="38100" dist="38100" dir="2700000" algn="tl">
                    <a:srgbClr val="C0C0C0"/>
                  </a:outerShdw>
                </a:effectLst>
                <a:latin typeface="Arial" pitchFamily="34" charset="0"/>
                <a:ea typeface="ＭＳ Ｐゴシック" pitchFamily="34" charset="-128"/>
              </a:rPr>
              <a:t>This material was produced under grant number SH-22224-11-60-F-18 from the Occupational Safety and Health Administration, U.S. Department of Labor.  It does not necessarily reflect the views or policies of the U.S. Department of Labor, nor does mention trade names, commercial products, or organizations imply endorsement by the U.S. Government.</a:t>
            </a:r>
            <a:r>
              <a:rPr lang="en-US" sz="1400">
                <a:latin typeface="Arial" pitchFamily="34" charset="0"/>
                <a:ea typeface="ＭＳ Ｐゴシック" pitchFamily="34" charset="-128"/>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026"/>
          <p:cNvSpPr>
            <a:spLocks noChangeArrowheads="1"/>
          </p:cNvSpPr>
          <p:nvPr/>
        </p:nvSpPr>
        <p:spPr bwMode="auto">
          <a:xfrm>
            <a:off x="304800" y="2286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Roles and Responsibilities</a:t>
            </a:r>
          </a:p>
        </p:txBody>
      </p:sp>
      <p:sp>
        <p:nvSpPr>
          <p:cNvPr id="139267" name="Rectangle 1027"/>
          <p:cNvSpPr>
            <a:spLocks noChangeArrowheads="1"/>
          </p:cNvSpPr>
          <p:nvPr/>
        </p:nvSpPr>
        <p:spPr bwMode="auto">
          <a:xfrm>
            <a:off x="228600" y="1189038"/>
            <a:ext cx="8534400" cy="201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r>
              <a:rPr lang="en-US" sz="2000" b="1">
                <a:effectLst>
                  <a:outerShdw blurRad="38100" dist="38100" dir="2700000" algn="tl">
                    <a:srgbClr val="000000"/>
                  </a:outerShdw>
                </a:effectLst>
                <a:latin typeface="Arial" pitchFamily="34" charset="0"/>
              </a:rPr>
              <a:t>"Entry Supervisor"</a:t>
            </a:r>
            <a:r>
              <a:rPr lang="en-US" sz="2000">
                <a:latin typeface="Arial" pitchFamily="34" charset="0"/>
              </a:rPr>
              <a:t> means the person (such as the employer, foreman, or crew chief) responsible for determining if acceptable entry conditions are present at a permit space where entry is planned, for authorizing entry and overseeing entry operations, and for terminating entry as required by this section. </a:t>
            </a:r>
          </a:p>
        </p:txBody>
      </p:sp>
      <p:sp>
        <p:nvSpPr>
          <p:cNvPr id="139268" name="Rectangle 1028"/>
          <p:cNvSpPr>
            <a:spLocks noChangeArrowheads="1"/>
          </p:cNvSpPr>
          <p:nvPr/>
        </p:nvSpPr>
        <p:spPr bwMode="auto">
          <a:xfrm>
            <a:off x="228600" y="3124200"/>
            <a:ext cx="8534400"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r>
              <a:rPr lang="en-US" sz="2000" b="1">
                <a:effectLst>
                  <a:outerShdw blurRad="38100" dist="38100" dir="2700000" algn="tl">
                    <a:srgbClr val="000000"/>
                  </a:outerShdw>
                </a:effectLst>
                <a:latin typeface="Arial" pitchFamily="34" charset="0"/>
              </a:rPr>
              <a:t>"Attendant"</a:t>
            </a:r>
            <a:r>
              <a:rPr lang="en-US" sz="2000">
                <a:latin typeface="Arial" pitchFamily="34" charset="0"/>
              </a:rPr>
              <a:t> means an individual stationed outside one or more permit spaces who monitors the authorized entrants and who performs all attendant's duties assigned in the employer's permit space program.</a:t>
            </a:r>
          </a:p>
        </p:txBody>
      </p:sp>
      <p:sp>
        <p:nvSpPr>
          <p:cNvPr id="139269" name="Rectangle 1029"/>
          <p:cNvSpPr>
            <a:spLocks noChangeArrowheads="1"/>
          </p:cNvSpPr>
          <p:nvPr/>
        </p:nvSpPr>
        <p:spPr bwMode="auto">
          <a:xfrm>
            <a:off x="228600" y="4424363"/>
            <a:ext cx="85344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r>
              <a:rPr lang="en-US" sz="2000" b="1">
                <a:effectLst>
                  <a:outerShdw blurRad="38100" dist="38100" dir="2700000" algn="tl">
                    <a:srgbClr val="000000"/>
                  </a:outerShdw>
                </a:effectLst>
                <a:latin typeface="Arial" pitchFamily="34" charset="0"/>
              </a:rPr>
              <a:t>"Authorized Entrant"</a:t>
            </a:r>
            <a:r>
              <a:rPr lang="en-US" sz="2000">
                <a:latin typeface="Arial" pitchFamily="34" charset="0"/>
              </a:rPr>
              <a:t> means an employee who is authorized by the employer to enter a permit space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304800" y="2286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Entrant Duties</a:t>
            </a:r>
          </a:p>
        </p:txBody>
      </p:sp>
      <p:sp>
        <p:nvSpPr>
          <p:cNvPr id="147459" name="Rectangle 3"/>
          <p:cNvSpPr>
            <a:spLocks noChangeArrowheads="1"/>
          </p:cNvSpPr>
          <p:nvPr/>
        </p:nvSpPr>
        <p:spPr bwMode="auto">
          <a:xfrm>
            <a:off x="228600" y="990600"/>
            <a:ext cx="84582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r>
              <a:rPr lang="en-US" sz="2000" b="1">
                <a:latin typeface="Arial" pitchFamily="34" charset="0"/>
              </a:rPr>
              <a:t>1910.146(h)(1)</a:t>
            </a:r>
            <a:r>
              <a:rPr lang="en-US" sz="2000">
                <a:latin typeface="Arial" pitchFamily="34" charset="0"/>
              </a:rPr>
              <a:t> Know the hazards that may be faced during entry, including information on the mode, signs or symptoms, and consequences of the exposure;</a:t>
            </a:r>
          </a:p>
          <a:p>
            <a:pPr algn="just"/>
            <a:endParaRPr lang="en-US" sz="2000">
              <a:latin typeface="Arial" pitchFamily="34" charset="0"/>
            </a:endParaRPr>
          </a:p>
          <a:p>
            <a:pPr algn="just"/>
            <a:r>
              <a:rPr lang="en-US" sz="2000" b="1">
                <a:latin typeface="Arial" pitchFamily="34" charset="0"/>
              </a:rPr>
              <a:t>1910.146(h)(2)</a:t>
            </a:r>
            <a:r>
              <a:rPr lang="en-US" sz="2000">
                <a:latin typeface="Arial" pitchFamily="34" charset="0"/>
              </a:rPr>
              <a:t> Properly use equipment as required by paragraph (d)(4) of this section;</a:t>
            </a:r>
          </a:p>
          <a:p>
            <a:pPr algn="just"/>
            <a:endParaRPr lang="en-US" sz="2000">
              <a:latin typeface="Arial" pitchFamily="34" charset="0"/>
            </a:endParaRPr>
          </a:p>
          <a:p>
            <a:pPr algn="just"/>
            <a:r>
              <a:rPr lang="en-US" sz="2000" b="1">
                <a:latin typeface="Arial" pitchFamily="34" charset="0"/>
              </a:rPr>
              <a:t>1910.146(h)(3)</a:t>
            </a:r>
            <a:r>
              <a:rPr lang="en-US" sz="2000">
                <a:latin typeface="Arial" pitchFamily="34" charset="0"/>
              </a:rPr>
              <a:t> Communicate with the attendant as necessary to enable the attendant to monitor entrant status and to enable the attendant to alert entrants of the need to evacuate the space as required by paragraph (i)(6) of this section;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304800" y="2286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Entrant Duties Cont.</a:t>
            </a:r>
          </a:p>
        </p:txBody>
      </p:sp>
      <p:sp>
        <p:nvSpPr>
          <p:cNvPr id="145411" name="Rectangle 3"/>
          <p:cNvSpPr>
            <a:spLocks noChangeArrowheads="1"/>
          </p:cNvSpPr>
          <p:nvPr/>
        </p:nvSpPr>
        <p:spPr bwMode="auto">
          <a:xfrm>
            <a:off x="228600" y="990600"/>
            <a:ext cx="8534400"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57200"/>
            <a:r>
              <a:rPr lang="en-US" sz="1800" b="1">
                <a:latin typeface="Arial" pitchFamily="34" charset="0"/>
              </a:rPr>
              <a:t>1910.146(h)(4)</a:t>
            </a:r>
            <a:r>
              <a:rPr lang="en-US" sz="1800">
                <a:latin typeface="Arial" pitchFamily="34" charset="0"/>
              </a:rPr>
              <a:t> Alert the attendant whenever:</a:t>
            </a:r>
          </a:p>
          <a:p>
            <a:pPr defTabSz="457200"/>
            <a:endParaRPr lang="en-US" sz="1800">
              <a:latin typeface="Arial" pitchFamily="34" charset="0"/>
            </a:endParaRPr>
          </a:p>
          <a:p>
            <a:pPr defTabSz="457200"/>
            <a:r>
              <a:rPr lang="en-US" sz="1800" b="1">
                <a:latin typeface="Arial" pitchFamily="34" charset="0"/>
              </a:rPr>
              <a:t>	1910.146(h)(4)(i)</a:t>
            </a:r>
            <a:r>
              <a:rPr lang="en-US" sz="1800">
                <a:latin typeface="Arial" pitchFamily="34" charset="0"/>
              </a:rPr>
              <a:t> The entrant recognizes any warning sign or symptom of 	exposure to a dangerous situation, or</a:t>
            </a:r>
          </a:p>
          <a:p>
            <a:pPr defTabSz="457200"/>
            <a:endParaRPr lang="en-US" sz="1800">
              <a:latin typeface="Arial" pitchFamily="34" charset="0"/>
            </a:endParaRPr>
          </a:p>
          <a:p>
            <a:pPr defTabSz="457200"/>
            <a:r>
              <a:rPr lang="en-US" sz="1800" b="1">
                <a:latin typeface="Arial" pitchFamily="34" charset="0"/>
              </a:rPr>
              <a:t>	1910.146(h)(4)(ii)</a:t>
            </a:r>
            <a:r>
              <a:rPr lang="en-US" sz="1800">
                <a:latin typeface="Arial" pitchFamily="34" charset="0"/>
              </a:rPr>
              <a:t> The entrant detects a prohibited condition; and</a:t>
            </a:r>
          </a:p>
          <a:p>
            <a:pPr defTabSz="457200"/>
            <a:endParaRPr lang="en-US" sz="1800">
              <a:latin typeface="Arial" pitchFamily="34" charset="0"/>
            </a:endParaRPr>
          </a:p>
          <a:p>
            <a:pPr defTabSz="457200"/>
            <a:r>
              <a:rPr lang="en-US" sz="1800" b="1">
                <a:latin typeface="Arial" pitchFamily="34" charset="0"/>
              </a:rPr>
              <a:t>1910.146(h)(5)</a:t>
            </a:r>
            <a:r>
              <a:rPr lang="en-US" sz="1800">
                <a:latin typeface="Arial" pitchFamily="34" charset="0"/>
              </a:rPr>
              <a:t> Exit from the permit space as quickly as possible whenever:</a:t>
            </a:r>
          </a:p>
          <a:p>
            <a:pPr defTabSz="457200"/>
            <a:endParaRPr lang="en-US" sz="1800">
              <a:latin typeface="Arial" pitchFamily="34" charset="0"/>
            </a:endParaRPr>
          </a:p>
          <a:p>
            <a:pPr lvl="1" defTabSz="457200"/>
            <a:r>
              <a:rPr lang="en-US" sz="1800" b="1">
                <a:latin typeface="Arial" pitchFamily="34" charset="0"/>
              </a:rPr>
              <a:t>1910.146(h)(5)(i)</a:t>
            </a:r>
            <a:r>
              <a:rPr lang="en-US" sz="1800">
                <a:latin typeface="Arial" pitchFamily="34" charset="0"/>
              </a:rPr>
              <a:t> An order to evacuate is given by the attendant or the entry supervisor,</a:t>
            </a:r>
          </a:p>
          <a:p>
            <a:pPr lvl="1" defTabSz="457200"/>
            <a:endParaRPr lang="en-US" sz="1800">
              <a:latin typeface="Arial" pitchFamily="34" charset="0"/>
            </a:endParaRPr>
          </a:p>
          <a:p>
            <a:pPr lvl="1" defTabSz="457200"/>
            <a:r>
              <a:rPr lang="en-US" sz="1800" b="1">
                <a:latin typeface="Arial" pitchFamily="34" charset="0"/>
              </a:rPr>
              <a:t>1910.146(h)(5)(ii)</a:t>
            </a:r>
            <a:r>
              <a:rPr lang="en-US" sz="1800">
                <a:latin typeface="Arial" pitchFamily="34" charset="0"/>
              </a:rPr>
              <a:t> The entrant recognizes any warning sign or symptom of exposure to a dangerous situation,</a:t>
            </a:r>
          </a:p>
          <a:p>
            <a:pPr lvl="1" defTabSz="457200"/>
            <a:endParaRPr lang="en-US" sz="1800" b="1">
              <a:latin typeface="Arial" pitchFamily="34" charset="0"/>
            </a:endParaRPr>
          </a:p>
          <a:p>
            <a:pPr lvl="1" defTabSz="457200"/>
            <a:r>
              <a:rPr lang="en-US" sz="1800" b="1">
                <a:latin typeface="Arial" pitchFamily="34" charset="0"/>
              </a:rPr>
              <a:t>1910.146(h)(5)(iii)</a:t>
            </a:r>
            <a:r>
              <a:rPr lang="en-US" sz="1800">
                <a:latin typeface="Arial" pitchFamily="34" charset="0"/>
              </a:rPr>
              <a:t> The entrant detects a prohibited condition, or</a:t>
            </a:r>
          </a:p>
          <a:p>
            <a:pPr lvl="1" defTabSz="457200"/>
            <a:endParaRPr lang="en-US" sz="1800">
              <a:latin typeface="Arial" pitchFamily="34" charset="0"/>
            </a:endParaRPr>
          </a:p>
          <a:p>
            <a:pPr lvl="1" defTabSz="457200"/>
            <a:r>
              <a:rPr lang="en-US" sz="1800" b="1">
                <a:latin typeface="Arial" pitchFamily="34" charset="0"/>
              </a:rPr>
              <a:t>1910.146(h)(5)(iv)</a:t>
            </a:r>
            <a:r>
              <a:rPr lang="en-US" sz="1800">
                <a:latin typeface="Arial" pitchFamily="34" charset="0"/>
              </a:rPr>
              <a:t> An evacuation alarm is activated.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026"/>
          <p:cNvSpPr>
            <a:spLocks noChangeArrowheads="1"/>
          </p:cNvSpPr>
          <p:nvPr/>
        </p:nvSpPr>
        <p:spPr bwMode="auto">
          <a:xfrm>
            <a:off x="304800" y="2286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Duties of Attendants</a:t>
            </a:r>
          </a:p>
        </p:txBody>
      </p:sp>
      <p:sp>
        <p:nvSpPr>
          <p:cNvPr id="129027" name="Rectangle 1027"/>
          <p:cNvSpPr>
            <a:spLocks noChangeArrowheads="1"/>
          </p:cNvSpPr>
          <p:nvPr/>
        </p:nvSpPr>
        <p:spPr bwMode="auto">
          <a:xfrm>
            <a:off x="228600" y="838200"/>
            <a:ext cx="85344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r>
              <a:rPr lang="en-US" sz="1800" b="1">
                <a:latin typeface="Arial" pitchFamily="34" charset="0"/>
                <a:hlinkClick r:id="rId3"/>
              </a:rPr>
              <a:t>1910.146(i)</a:t>
            </a:r>
            <a:r>
              <a:rPr lang="en-US" sz="1800">
                <a:latin typeface="Arial" pitchFamily="34" charset="0"/>
              </a:rPr>
              <a:t> Duties of attendants. The employer shall ensure that each attendant:</a:t>
            </a:r>
            <a:r>
              <a:rPr lang="en-US" sz="1800" b="1">
                <a:latin typeface="Arial" pitchFamily="34" charset="0"/>
              </a:rPr>
              <a:t>1910.146(i)(1)</a:t>
            </a:r>
            <a:r>
              <a:rPr lang="en-US" sz="1800">
                <a:latin typeface="Arial" pitchFamily="34" charset="0"/>
              </a:rPr>
              <a:t> Knows the hazards that may be faced during entry, including information on the mode, signs or symptoms, and consequences of the exposure;</a:t>
            </a:r>
          </a:p>
          <a:p>
            <a:pPr algn="just"/>
            <a:endParaRPr lang="en-US" sz="1800">
              <a:latin typeface="Arial" pitchFamily="34" charset="0"/>
            </a:endParaRPr>
          </a:p>
          <a:p>
            <a:pPr algn="just"/>
            <a:r>
              <a:rPr lang="en-US" sz="1800" b="1">
                <a:latin typeface="Arial" pitchFamily="34" charset="0"/>
              </a:rPr>
              <a:t>1910.146(i)(2)</a:t>
            </a:r>
            <a:r>
              <a:rPr lang="en-US" sz="1800">
                <a:latin typeface="Arial" pitchFamily="34" charset="0"/>
              </a:rPr>
              <a:t> Is aware of possible behavioral effects of hazard exposure in authorized entrants;</a:t>
            </a:r>
          </a:p>
          <a:p>
            <a:pPr algn="just"/>
            <a:endParaRPr lang="en-US" sz="1800">
              <a:latin typeface="Arial" pitchFamily="34" charset="0"/>
            </a:endParaRPr>
          </a:p>
          <a:p>
            <a:pPr algn="just"/>
            <a:r>
              <a:rPr lang="en-US" sz="1800" b="1">
                <a:latin typeface="Arial" pitchFamily="34" charset="0"/>
              </a:rPr>
              <a:t>1910.146(i)(3)</a:t>
            </a:r>
            <a:r>
              <a:rPr lang="en-US" sz="1800">
                <a:latin typeface="Arial" pitchFamily="34" charset="0"/>
              </a:rPr>
              <a:t> Continuously maintains an accurate count of authorized entrants in the permit space and ensures that the means used to identify authorized entrants under paragraph (f)(4) of this section accurately identifies who is in the permit space;</a:t>
            </a:r>
          </a:p>
          <a:p>
            <a:pPr algn="just"/>
            <a:endParaRPr lang="en-US" sz="1800">
              <a:latin typeface="Arial" pitchFamily="34" charset="0"/>
            </a:endParaRPr>
          </a:p>
          <a:p>
            <a:r>
              <a:rPr lang="en-US" sz="1800" b="1">
                <a:latin typeface="Arial" pitchFamily="34" charset="0"/>
              </a:rPr>
              <a:t>1910.146(i)(4)</a:t>
            </a:r>
            <a:r>
              <a:rPr lang="en-US" sz="1800">
                <a:latin typeface="Arial" pitchFamily="34" charset="0"/>
              </a:rPr>
              <a:t> Remains outside the permit space during entry operations until relieved by another attendant; </a:t>
            </a:r>
            <a:br>
              <a:rPr lang="en-US" sz="1800">
                <a:latin typeface="Arial" pitchFamily="34" charset="0"/>
              </a:rPr>
            </a:br>
            <a:r>
              <a:rPr lang="en-US" sz="1800">
                <a:latin typeface="Arial" pitchFamily="34" charset="0"/>
              </a:rPr>
              <a:t/>
            </a:r>
            <a:br>
              <a:rPr lang="en-US" sz="1800">
                <a:latin typeface="Arial" pitchFamily="34" charset="0"/>
              </a:rPr>
            </a:br>
            <a:r>
              <a:rPr lang="en-US" sz="1400">
                <a:latin typeface="Arial" pitchFamily="34" charset="0"/>
              </a:rPr>
              <a:t>NOTE: When the employer's permit entry program allows attendant entry for rescue, attendants may enter a permit space to attempt a rescue if they have been trained and equipped for rescue operations as required by paragraph (k)(1) of this section and if they have been relieved as required by paragraph (i)(4) of this section.</a:t>
            </a:r>
            <a:r>
              <a:rPr lang="en-US" sz="1400" b="1">
                <a:latin typeface="Arial" pitchFamily="34" charset="0"/>
              </a:rPr>
              <a:t>1910.146(i)(5)</a:t>
            </a:r>
            <a:r>
              <a:rPr lang="en-US" sz="1400">
                <a:latin typeface="Arial" pitchFamily="34" charset="0"/>
              </a:rPr>
              <a:t> Communicates with authorized entrants as necessary to monitor entrant status and to alert entrants of the need to evacuate the space under paragraph (i)(6) of this section;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304800" y="2286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Attendant Duties Cont.</a:t>
            </a:r>
          </a:p>
        </p:txBody>
      </p:sp>
      <p:sp>
        <p:nvSpPr>
          <p:cNvPr id="135171" name="Rectangle 3"/>
          <p:cNvSpPr>
            <a:spLocks noChangeArrowheads="1"/>
          </p:cNvSpPr>
          <p:nvPr/>
        </p:nvSpPr>
        <p:spPr bwMode="auto">
          <a:xfrm>
            <a:off x="304800" y="1143000"/>
            <a:ext cx="8610600" cy="463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defTabSz="400050"/>
            <a:r>
              <a:rPr lang="en-US" sz="2000" b="1">
                <a:latin typeface="Arial" pitchFamily="34" charset="0"/>
              </a:rPr>
              <a:t>1910.146(i)(6)</a:t>
            </a:r>
            <a:r>
              <a:rPr lang="en-US" sz="2000">
                <a:latin typeface="Arial" pitchFamily="34" charset="0"/>
              </a:rPr>
              <a:t> Monitors activities inside and outside the space to determine if it is safe for entrants to remain in the space and orders the authorized entrants to evacuate the permit space immediately under any of the following conditions;</a:t>
            </a:r>
          </a:p>
          <a:p>
            <a:pPr defTabSz="400050"/>
            <a:endParaRPr lang="en-US" sz="2000">
              <a:latin typeface="Arial" pitchFamily="34" charset="0"/>
            </a:endParaRPr>
          </a:p>
          <a:p>
            <a:pPr defTabSz="400050"/>
            <a:r>
              <a:rPr lang="en-US" sz="1800" b="1">
                <a:latin typeface="Arial" pitchFamily="34" charset="0"/>
              </a:rPr>
              <a:t>	1910.146(i)(6)(i)</a:t>
            </a:r>
            <a:r>
              <a:rPr lang="en-US" sz="1800">
                <a:latin typeface="Arial" pitchFamily="34" charset="0"/>
              </a:rPr>
              <a:t> If the attendant detects a prohibited condition;</a:t>
            </a:r>
          </a:p>
          <a:p>
            <a:pPr defTabSz="400050"/>
            <a:endParaRPr lang="en-US" sz="1800">
              <a:latin typeface="Arial" pitchFamily="34" charset="0"/>
            </a:endParaRPr>
          </a:p>
          <a:p>
            <a:pPr defTabSz="400050"/>
            <a:r>
              <a:rPr lang="en-US" sz="1800" b="1">
                <a:latin typeface="Arial" pitchFamily="34" charset="0"/>
              </a:rPr>
              <a:t>	1910.146(i)(6)(ii)</a:t>
            </a:r>
            <a:r>
              <a:rPr lang="en-US" sz="1800">
                <a:latin typeface="Arial" pitchFamily="34" charset="0"/>
              </a:rPr>
              <a:t> If the attendant detects the behavioral effects of hazard 	exposure in an authorized entrant;</a:t>
            </a:r>
          </a:p>
          <a:p>
            <a:pPr defTabSz="400050"/>
            <a:endParaRPr lang="en-US" sz="1800">
              <a:latin typeface="Arial" pitchFamily="34" charset="0"/>
            </a:endParaRPr>
          </a:p>
          <a:p>
            <a:pPr defTabSz="400050"/>
            <a:r>
              <a:rPr lang="en-US" sz="1800" b="1">
                <a:latin typeface="Arial" pitchFamily="34" charset="0"/>
              </a:rPr>
              <a:t>	1910.146(i)(6)(iii)</a:t>
            </a:r>
            <a:r>
              <a:rPr lang="en-US" sz="1800">
                <a:latin typeface="Arial" pitchFamily="34" charset="0"/>
              </a:rPr>
              <a:t> If the attendant detects a situation outside the space that 	could endanger the authorized entrants; or</a:t>
            </a:r>
          </a:p>
          <a:p>
            <a:pPr defTabSz="400050"/>
            <a:endParaRPr lang="en-US" sz="1800">
              <a:latin typeface="Arial" pitchFamily="34" charset="0"/>
            </a:endParaRPr>
          </a:p>
          <a:p>
            <a:pPr defTabSz="400050"/>
            <a:r>
              <a:rPr lang="en-US" sz="1800" b="1">
                <a:latin typeface="Arial" pitchFamily="34" charset="0"/>
              </a:rPr>
              <a:t>	1910.146(i)(6)(iv)</a:t>
            </a:r>
            <a:r>
              <a:rPr lang="en-US" sz="1800">
                <a:latin typeface="Arial" pitchFamily="34" charset="0"/>
              </a:rPr>
              <a:t> If the attendant cannot effectively and safely 	perform all 	the 	duties required under paragraph (i) of this section;</a:t>
            </a:r>
          </a:p>
          <a:p>
            <a:pPr defTabSz="400050"/>
            <a:endParaRPr lang="en-US" sz="1800">
              <a:latin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304800" y="2286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Attendant Duties Cont.</a:t>
            </a:r>
          </a:p>
        </p:txBody>
      </p:sp>
      <p:sp>
        <p:nvSpPr>
          <p:cNvPr id="133123" name="Rectangle 3"/>
          <p:cNvSpPr>
            <a:spLocks noChangeArrowheads="1"/>
          </p:cNvSpPr>
          <p:nvPr/>
        </p:nvSpPr>
        <p:spPr bwMode="auto">
          <a:xfrm>
            <a:off x="381000" y="914400"/>
            <a:ext cx="8305800"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457200">
              <a:spcBef>
                <a:spcPct val="50000"/>
              </a:spcBef>
            </a:pPr>
            <a:r>
              <a:rPr lang="en-US" sz="1800" b="1">
                <a:latin typeface="Arial" pitchFamily="34" charset="0"/>
              </a:rPr>
              <a:t>1910.146(i)(7)</a:t>
            </a:r>
            <a:r>
              <a:rPr lang="en-US" sz="1800">
                <a:latin typeface="Arial" pitchFamily="34" charset="0"/>
              </a:rPr>
              <a:t> Summon rescue and other emergency services as soon as the attendant determines that authorized entrants may need assistance to escape from permit space hazards;</a:t>
            </a:r>
          </a:p>
          <a:p>
            <a:pPr defTabSz="457200">
              <a:spcBef>
                <a:spcPct val="50000"/>
              </a:spcBef>
            </a:pPr>
            <a:r>
              <a:rPr lang="en-US" sz="1800" b="1">
                <a:latin typeface="Arial" pitchFamily="34" charset="0"/>
              </a:rPr>
              <a:t>1910.146(i)(8)</a:t>
            </a:r>
            <a:r>
              <a:rPr lang="en-US" sz="1800">
                <a:latin typeface="Arial" pitchFamily="34" charset="0"/>
              </a:rPr>
              <a:t> Takes the following actions when unauthorized persons approach or enter a permit space while entry is underway:</a:t>
            </a:r>
          </a:p>
          <a:p>
            <a:pPr defTabSz="457200">
              <a:spcBef>
                <a:spcPct val="50000"/>
              </a:spcBef>
            </a:pPr>
            <a:r>
              <a:rPr lang="en-US" sz="1800" b="1">
                <a:latin typeface="Arial" pitchFamily="34" charset="0"/>
              </a:rPr>
              <a:t>	</a:t>
            </a:r>
            <a:r>
              <a:rPr lang="en-US" sz="1600" b="1">
                <a:latin typeface="Arial" pitchFamily="34" charset="0"/>
              </a:rPr>
              <a:t>1910.146(i)(8)(i)</a:t>
            </a:r>
            <a:r>
              <a:rPr lang="en-US" sz="1600">
                <a:latin typeface="Arial" pitchFamily="34" charset="0"/>
              </a:rPr>
              <a:t> Warn the unauthorized persons that they must stay away 	from the 	permit space;</a:t>
            </a:r>
          </a:p>
          <a:p>
            <a:pPr defTabSz="457200">
              <a:spcBef>
                <a:spcPct val="50000"/>
              </a:spcBef>
            </a:pPr>
            <a:r>
              <a:rPr lang="en-US" sz="1600" b="1">
                <a:latin typeface="Arial" pitchFamily="34" charset="0"/>
              </a:rPr>
              <a:t>	1910.146(i)(8)(ii)</a:t>
            </a:r>
            <a:r>
              <a:rPr lang="en-US" sz="1600">
                <a:latin typeface="Arial" pitchFamily="34" charset="0"/>
              </a:rPr>
              <a:t> Advise the unauthorized persons that they must exit 	immediately if 	they have entered the permit space; and</a:t>
            </a:r>
          </a:p>
          <a:p>
            <a:pPr defTabSz="457200">
              <a:spcBef>
                <a:spcPct val="50000"/>
              </a:spcBef>
            </a:pPr>
            <a:r>
              <a:rPr lang="en-US" sz="1600" b="1">
                <a:latin typeface="Arial" pitchFamily="34" charset="0"/>
              </a:rPr>
              <a:t>	1910.146(i)(8)(iii)</a:t>
            </a:r>
            <a:r>
              <a:rPr lang="en-US" sz="1600">
                <a:latin typeface="Arial" pitchFamily="34" charset="0"/>
              </a:rPr>
              <a:t> Inform the authorized entrants and the entry 	supervisor if 	unauthorized persons have entered the permit space;</a:t>
            </a:r>
          </a:p>
          <a:p>
            <a:pPr defTabSz="457200">
              <a:spcBef>
                <a:spcPct val="50000"/>
              </a:spcBef>
            </a:pPr>
            <a:r>
              <a:rPr lang="en-US" sz="1800" b="1">
                <a:latin typeface="Arial" pitchFamily="34" charset="0"/>
              </a:rPr>
              <a:t>1910.146(i)(9)</a:t>
            </a:r>
            <a:r>
              <a:rPr lang="en-US" sz="1800">
                <a:latin typeface="Arial" pitchFamily="34" charset="0"/>
              </a:rPr>
              <a:t> Performs non-entry rescues as specified by the employer's rescue procedure; and</a:t>
            </a:r>
          </a:p>
          <a:p>
            <a:pPr defTabSz="457200">
              <a:spcBef>
                <a:spcPct val="50000"/>
              </a:spcBef>
            </a:pPr>
            <a:r>
              <a:rPr lang="en-US" sz="1800" b="1">
                <a:latin typeface="Arial" pitchFamily="34" charset="0"/>
              </a:rPr>
              <a:t>1910.146(i)(10)</a:t>
            </a:r>
            <a:r>
              <a:rPr lang="en-US" sz="1800">
                <a:latin typeface="Arial" pitchFamily="34" charset="0"/>
              </a:rPr>
              <a:t> Performs no duties that might interfere with the attendant's primary duty to monitor and protect the authorized entrants.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304800" y="2286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Duties of Entry Supervisor</a:t>
            </a:r>
          </a:p>
        </p:txBody>
      </p:sp>
      <p:sp>
        <p:nvSpPr>
          <p:cNvPr id="131075" name="Rectangle 3"/>
          <p:cNvSpPr>
            <a:spLocks noChangeArrowheads="1"/>
          </p:cNvSpPr>
          <p:nvPr/>
        </p:nvSpPr>
        <p:spPr bwMode="auto">
          <a:xfrm>
            <a:off x="304800" y="990600"/>
            <a:ext cx="8458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r>
              <a:rPr lang="en-US" sz="2000" b="1">
                <a:latin typeface="Arial" pitchFamily="34" charset="0"/>
              </a:rPr>
              <a:t>1910.146(j)</a:t>
            </a:r>
            <a:r>
              <a:rPr lang="en-US" sz="2000">
                <a:latin typeface="Arial" pitchFamily="34" charset="0"/>
              </a:rPr>
              <a:t> Duties of entry supervisors. The employer shall ensure that each entry supervisor:</a:t>
            </a:r>
          </a:p>
          <a:p>
            <a:pPr algn="just"/>
            <a:endParaRPr lang="en-US" sz="2000">
              <a:latin typeface="Arial" pitchFamily="34" charset="0"/>
            </a:endParaRPr>
          </a:p>
          <a:p>
            <a:pPr algn="just"/>
            <a:r>
              <a:rPr lang="en-US" sz="2000" b="1">
                <a:latin typeface="Arial" pitchFamily="34" charset="0"/>
              </a:rPr>
              <a:t>1910.146(j)(1)</a:t>
            </a:r>
            <a:r>
              <a:rPr lang="en-US" sz="2000">
                <a:latin typeface="Arial" pitchFamily="34" charset="0"/>
              </a:rPr>
              <a:t> Knows the hazards that may be faced during entry, including information on the mode, signs or symptoms, and consequences of the exposure;</a:t>
            </a:r>
          </a:p>
          <a:p>
            <a:pPr algn="just"/>
            <a:endParaRPr lang="en-US" sz="2000">
              <a:latin typeface="Arial" pitchFamily="34" charset="0"/>
            </a:endParaRPr>
          </a:p>
          <a:p>
            <a:pPr algn="just"/>
            <a:r>
              <a:rPr lang="en-US" sz="2000" b="1">
                <a:latin typeface="Arial" pitchFamily="34" charset="0"/>
              </a:rPr>
              <a:t>1910.146(j)(2)</a:t>
            </a:r>
            <a:r>
              <a:rPr lang="en-US" sz="2000">
                <a:latin typeface="Arial" pitchFamily="34" charset="0"/>
              </a:rPr>
              <a:t> Verifies, by checking that the appropriate entries have been made on the permit, that all tests specified by the permit have been conducted and that all procedures and equipment specified by the permit are in place before endorsing the permit and allowing entry to begin;</a:t>
            </a:r>
          </a:p>
          <a:p>
            <a:pPr algn="just"/>
            <a:endParaRPr lang="en-US" sz="2000">
              <a:latin typeface="Arial" pitchFamily="34" charset="0"/>
            </a:endParaRPr>
          </a:p>
          <a:p>
            <a:pPr algn="just"/>
            <a:r>
              <a:rPr lang="en-US" sz="2000" b="1">
                <a:latin typeface="Arial" pitchFamily="34" charset="0"/>
              </a:rPr>
              <a:t>1910.146(j)(3)</a:t>
            </a:r>
            <a:r>
              <a:rPr lang="en-US" sz="2000">
                <a:latin typeface="Arial" pitchFamily="34" charset="0"/>
              </a:rPr>
              <a:t> Terminates the entry and cancels the permit as required by paragraph (e)(5) of this section;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026"/>
          <p:cNvSpPr>
            <a:spLocks noChangeArrowheads="1"/>
          </p:cNvSpPr>
          <p:nvPr/>
        </p:nvSpPr>
        <p:spPr bwMode="auto">
          <a:xfrm>
            <a:off x="304800" y="2286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Duties of Entry Supervisor Cont.</a:t>
            </a:r>
          </a:p>
        </p:txBody>
      </p:sp>
      <p:sp>
        <p:nvSpPr>
          <p:cNvPr id="143363" name="Rectangle 1027"/>
          <p:cNvSpPr>
            <a:spLocks noChangeArrowheads="1"/>
          </p:cNvSpPr>
          <p:nvPr/>
        </p:nvSpPr>
        <p:spPr bwMode="auto">
          <a:xfrm>
            <a:off x="228600" y="1066800"/>
            <a:ext cx="8610600"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000" b="1">
                <a:latin typeface="Arial" pitchFamily="34" charset="0"/>
              </a:rPr>
              <a:t>1910.146(j)(4)</a:t>
            </a:r>
            <a:r>
              <a:rPr lang="en-US" sz="2000">
                <a:latin typeface="Arial" pitchFamily="34" charset="0"/>
              </a:rPr>
              <a:t> Verifies that rescue services are available and that the means for summoning them are operable;</a:t>
            </a:r>
          </a:p>
          <a:p>
            <a:pPr algn="just"/>
            <a:endParaRPr lang="en-US" sz="2000">
              <a:latin typeface="Arial" pitchFamily="34" charset="0"/>
            </a:endParaRPr>
          </a:p>
          <a:p>
            <a:pPr algn="just"/>
            <a:r>
              <a:rPr lang="en-US" sz="2000" b="1">
                <a:latin typeface="Arial" pitchFamily="34" charset="0"/>
              </a:rPr>
              <a:t>1910.146(j)(5)</a:t>
            </a:r>
            <a:r>
              <a:rPr lang="en-US" sz="2000">
                <a:latin typeface="Arial" pitchFamily="34" charset="0"/>
              </a:rPr>
              <a:t> Removes unauthorized individuals who enter or who attempt to enter the permit space during entry operations; and</a:t>
            </a:r>
            <a:endParaRPr lang="en-US" sz="2000" b="1">
              <a:latin typeface="Arial" pitchFamily="34" charset="0"/>
            </a:endParaRPr>
          </a:p>
          <a:p>
            <a:pPr algn="just"/>
            <a:endParaRPr lang="en-US" sz="2000" b="1">
              <a:latin typeface="Arial" pitchFamily="34" charset="0"/>
            </a:endParaRPr>
          </a:p>
          <a:p>
            <a:pPr algn="just"/>
            <a:r>
              <a:rPr lang="en-US" sz="2000" b="1">
                <a:latin typeface="Arial" pitchFamily="34" charset="0"/>
              </a:rPr>
              <a:t>910.146(j)(6)</a:t>
            </a:r>
            <a:r>
              <a:rPr lang="en-US" sz="2000">
                <a:latin typeface="Arial" pitchFamily="34" charset="0"/>
              </a:rPr>
              <a:t> Determines, whenever responsibility for a permit space entry operation is transferred and at intervals dictated by the hazards and operations performed within the space, that entry operations remain consistent with terms of the entry permit and that acceptable entry conditions are maintained.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304800" y="2286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Host Employer Responsibilities</a:t>
            </a:r>
          </a:p>
        </p:txBody>
      </p:sp>
      <p:sp>
        <p:nvSpPr>
          <p:cNvPr id="122883" name="Rectangle 3"/>
          <p:cNvSpPr>
            <a:spLocks noChangeArrowheads="1"/>
          </p:cNvSpPr>
          <p:nvPr/>
        </p:nvSpPr>
        <p:spPr bwMode="auto">
          <a:xfrm>
            <a:off x="381000" y="1981200"/>
            <a:ext cx="8458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457200" indent="-457200" algn="just">
              <a:buFontTx/>
              <a:buChar char="•"/>
            </a:pPr>
            <a:r>
              <a:rPr lang="en-US" sz="1400" b="1">
                <a:latin typeface="Arial" pitchFamily="34" charset="0"/>
                <a:hlinkClick r:id="rId3"/>
              </a:rPr>
              <a:t>1910.146(c)(8)(i)</a:t>
            </a:r>
            <a:r>
              <a:rPr lang="en-US" sz="1400">
                <a:latin typeface="Arial" pitchFamily="34" charset="0"/>
              </a:rPr>
              <a:t> Inform the contractor that the workplace contains permit spaces and that permit space entry is allowed only through compliance with a permit space program meeting the requirements of this section;</a:t>
            </a:r>
          </a:p>
          <a:p>
            <a:pPr marL="457200" indent="-457200" algn="just">
              <a:buClr>
                <a:srgbClr val="FFFF00"/>
              </a:buClr>
              <a:buFont typeface="Wingdings" pitchFamily="2" charset="2"/>
              <a:buChar char="§"/>
            </a:pPr>
            <a:endParaRPr lang="en-US" sz="1400">
              <a:latin typeface="Arial" pitchFamily="34" charset="0"/>
            </a:endParaRPr>
          </a:p>
          <a:p>
            <a:pPr marL="457200" indent="-457200" algn="just">
              <a:buClr>
                <a:srgbClr val="FFFF00"/>
              </a:buClr>
              <a:buFont typeface="Wingdings" pitchFamily="2" charset="2"/>
              <a:buChar char="§"/>
            </a:pPr>
            <a:r>
              <a:rPr lang="en-US" sz="1400" b="1">
                <a:latin typeface="Arial" pitchFamily="34" charset="0"/>
                <a:hlinkClick r:id="rId4"/>
              </a:rPr>
              <a:t>1910.146(c)(8)(ii)</a:t>
            </a:r>
            <a:r>
              <a:rPr lang="en-US" sz="1400">
                <a:latin typeface="Arial" pitchFamily="34" charset="0"/>
              </a:rPr>
              <a:t> Apprise the contractor of the elements, including the hazards identified and the host employer's experience with the space, that make the space in question a permit space;</a:t>
            </a:r>
          </a:p>
          <a:p>
            <a:pPr marL="457200" indent="-457200" algn="just">
              <a:buClr>
                <a:srgbClr val="FFFF00"/>
              </a:buClr>
              <a:buFont typeface="Wingdings" pitchFamily="2" charset="2"/>
              <a:buChar char="§"/>
            </a:pPr>
            <a:endParaRPr lang="en-US" sz="1400">
              <a:latin typeface="Arial" pitchFamily="34" charset="0"/>
            </a:endParaRPr>
          </a:p>
          <a:p>
            <a:pPr marL="457200" indent="-457200" algn="just">
              <a:buClr>
                <a:srgbClr val="FFFF00"/>
              </a:buClr>
              <a:buFont typeface="Wingdings" pitchFamily="2" charset="2"/>
              <a:buChar char="§"/>
            </a:pPr>
            <a:r>
              <a:rPr lang="en-US" sz="1400" b="1">
                <a:latin typeface="Arial" pitchFamily="34" charset="0"/>
                <a:hlinkClick r:id="rId5"/>
              </a:rPr>
              <a:t>1910.146(c)(8)(iii)</a:t>
            </a:r>
            <a:r>
              <a:rPr lang="en-US" sz="1400">
                <a:latin typeface="Arial" pitchFamily="34" charset="0"/>
              </a:rPr>
              <a:t> Apprise the contractor of any precautions or procedures that the host employer has implemented for the protection of employees in or near permit spaces where contractor personnel will be working;</a:t>
            </a:r>
          </a:p>
          <a:p>
            <a:pPr marL="457200" indent="-457200" algn="just">
              <a:buClr>
                <a:srgbClr val="FFFF00"/>
              </a:buClr>
              <a:buFont typeface="Wingdings" pitchFamily="2" charset="2"/>
              <a:buChar char="§"/>
            </a:pPr>
            <a:endParaRPr lang="en-US" sz="1400">
              <a:latin typeface="Arial" pitchFamily="34" charset="0"/>
            </a:endParaRPr>
          </a:p>
          <a:p>
            <a:pPr marL="457200" indent="-457200" algn="just">
              <a:buClr>
                <a:srgbClr val="FFFF00"/>
              </a:buClr>
              <a:buFont typeface="Wingdings" pitchFamily="2" charset="2"/>
              <a:buChar char="§"/>
            </a:pPr>
            <a:r>
              <a:rPr lang="en-US" sz="1400" b="1">
                <a:latin typeface="Arial" pitchFamily="34" charset="0"/>
                <a:hlinkClick r:id="rId6"/>
              </a:rPr>
              <a:t>1910.146(c)(8)(iv)</a:t>
            </a:r>
            <a:r>
              <a:rPr lang="en-US" sz="1400">
                <a:latin typeface="Arial" pitchFamily="34" charset="0"/>
              </a:rPr>
              <a:t> Coordinate entry operations with the contractor, when both host employer personnel and contractor personnel will be working in or near permit spaces, as required by paragraph (d)(11) of this section;</a:t>
            </a:r>
          </a:p>
          <a:p>
            <a:pPr marL="457200" indent="-457200" algn="just">
              <a:buClr>
                <a:srgbClr val="FFFF00"/>
              </a:buClr>
              <a:buFont typeface="Wingdings" pitchFamily="2" charset="2"/>
              <a:buChar char="§"/>
            </a:pPr>
            <a:endParaRPr lang="en-US" sz="1400">
              <a:latin typeface="Arial" pitchFamily="34" charset="0"/>
            </a:endParaRPr>
          </a:p>
          <a:p>
            <a:pPr marL="457200" indent="-457200" algn="just">
              <a:buClr>
                <a:srgbClr val="FFFF00"/>
              </a:buClr>
              <a:buFont typeface="Wingdings" pitchFamily="2" charset="2"/>
              <a:buChar char="§"/>
            </a:pPr>
            <a:r>
              <a:rPr lang="en-US" sz="1400" b="1">
                <a:latin typeface="Arial" pitchFamily="34" charset="0"/>
                <a:hlinkClick r:id="rId7"/>
              </a:rPr>
              <a:t>1910.146(c)(8)(v)</a:t>
            </a:r>
            <a:r>
              <a:rPr lang="en-US" sz="1400">
                <a:latin typeface="Arial" pitchFamily="34" charset="0"/>
              </a:rPr>
              <a:t> Debrief the contractor at the conclusion of the entry operations regarding the permit space program followed and regarding any hazards confronted or created in permit spaces during entry operations.</a:t>
            </a:r>
          </a:p>
        </p:txBody>
      </p:sp>
      <p:sp>
        <p:nvSpPr>
          <p:cNvPr id="122884" name="Rectangle 4"/>
          <p:cNvSpPr>
            <a:spLocks noChangeArrowheads="1"/>
          </p:cNvSpPr>
          <p:nvPr/>
        </p:nvSpPr>
        <p:spPr bwMode="auto">
          <a:xfrm>
            <a:off x="304800" y="990600"/>
            <a:ext cx="8458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b="1">
                <a:latin typeface="Arial" pitchFamily="34" charset="0"/>
                <a:hlinkClick r:id="rId8"/>
              </a:rPr>
              <a:t>1910.146(c)(8)</a:t>
            </a:r>
            <a:r>
              <a:rPr lang="en-US" sz="1800">
                <a:latin typeface="Arial" pitchFamily="34" charset="0"/>
              </a:rPr>
              <a:t> When an employer (host employer) arranges to have employees of another employer (contractor) perform work that involves permit space entry, the host employer shall: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1026"/>
          <p:cNvSpPr>
            <a:spLocks noChangeArrowheads="1"/>
          </p:cNvSpPr>
          <p:nvPr/>
        </p:nvSpPr>
        <p:spPr bwMode="auto">
          <a:xfrm>
            <a:off x="304800" y="2286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Contracted Employer Duties</a:t>
            </a:r>
          </a:p>
        </p:txBody>
      </p:sp>
      <p:sp>
        <p:nvSpPr>
          <p:cNvPr id="124931" name="Rectangle 1027"/>
          <p:cNvSpPr>
            <a:spLocks noChangeArrowheads="1"/>
          </p:cNvSpPr>
          <p:nvPr/>
        </p:nvSpPr>
        <p:spPr bwMode="auto">
          <a:xfrm>
            <a:off x="152400" y="1219200"/>
            <a:ext cx="85344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r>
              <a:rPr lang="en-US" sz="2000" b="1">
                <a:latin typeface="Arial" pitchFamily="34" charset="0"/>
              </a:rPr>
              <a:t>1910.146(c)(9)(i)</a:t>
            </a:r>
            <a:r>
              <a:rPr lang="en-US" sz="2000">
                <a:latin typeface="Arial" pitchFamily="34" charset="0"/>
              </a:rPr>
              <a:t> Obtain any available information regarding permit space hazards and entry operations from the host employer;</a:t>
            </a:r>
          </a:p>
          <a:p>
            <a:pPr algn="just"/>
            <a:endParaRPr lang="en-US" sz="2000">
              <a:latin typeface="Arial" pitchFamily="34" charset="0"/>
            </a:endParaRPr>
          </a:p>
          <a:p>
            <a:pPr algn="just"/>
            <a:r>
              <a:rPr lang="en-US" sz="2000" b="1">
                <a:latin typeface="Arial" pitchFamily="34" charset="0"/>
              </a:rPr>
              <a:t>1910.146(c)(9)(ii)</a:t>
            </a:r>
            <a:r>
              <a:rPr lang="en-US" sz="2000">
                <a:latin typeface="Arial" pitchFamily="34" charset="0"/>
              </a:rPr>
              <a:t> Coordinate entry operations with the host employer, when both host employer personnel and contractor personnel will be working in or near permit spaces, as required by paragraph (d)(11) of this section; and</a:t>
            </a:r>
          </a:p>
          <a:p>
            <a:pPr algn="just"/>
            <a:endParaRPr lang="en-US" sz="2000">
              <a:latin typeface="Arial" pitchFamily="34" charset="0"/>
            </a:endParaRPr>
          </a:p>
          <a:p>
            <a:pPr algn="just"/>
            <a:r>
              <a:rPr lang="en-US" sz="2000" b="1">
                <a:latin typeface="Arial" pitchFamily="34" charset="0"/>
              </a:rPr>
              <a:t>1910.146(c)(9)(iii)</a:t>
            </a:r>
            <a:r>
              <a:rPr lang="en-US" sz="2000">
                <a:latin typeface="Arial" pitchFamily="34" charset="0"/>
              </a:rPr>
              <a:t> Inform the host employer of the permit space program that the contractor will follow and of any hazards confronted or created in permit spaces, either through a debriefing or during the entry operation.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304800" y="1143000"/>
            <a:ext cx="8534400" cy="3505200"/>
          </a:xfrm>
        </p:spPr>
        <p:txBody>
          <a:bodyPr/>
          <a:lstStyle/>
          <a:p>
            <a:pPr>
              <a:lnSpc>
                <a:spcPct val="120000"/>
              </a:lnSpc>
            </a:pPr>
            <a:r>
              <a:rPr lang="en-US"/>
              <a:t>Failure to recognize confined space hazards is high on the list of accident causes</a:t>
            </a:r>
          </a:p>
          <a:p>
            <a:endParaRPr lang="en-US"/>
          </a:p>
          <a:p>
            <a:r>
              <a:rPr lang="en-US"/>
              <a:t>First Priority – Define the hazards of the space:</a:t>
            </a:r>
          </a:p>
          <a:p>
            <a:pPr lvl="1">
              <a:spcBef>
                <a:spcPts val="500"/>
              </a:spcBef>
              <a:spcAft>
                <a:spcPts val="500"/>
              </a:spcAft>
            </a:pPr>
            <a:r>
              <a:rPr lang="en-US"/>
              <a:t>Restricted areas within the confined space </a:t>
            </a:r>
          </a:p>
          <a:p>
            <a:pPr lvl="1">
              <a:spcBef>
                <a:spcPts val="500"/>
              </a:spcBef>
              <a:spcAft>
                <a:spcPts val="500"/>
              </a:spcAft>
            </a:pPr>
            <a:r>
              <a:rPr lang="en-US"/>
              <a:t>Voids </a:t>
            </a:r>
          </a:p>
          <a:p>
            <a:pPr lvl="1">
              <a:spcBef>
                <a:spcPts val="500"/>
              </a:spcBef>
              <a:spcAft>
                <a:spcPts val="500"/>
              </a:spcAft>
            </a:pPr>
            <a:r>
              <a:rPr lang="en-US"/>
              <a:t>The nature of the contaminants present </a:t>
            </a:r>
          </a:p>
          <a:p>
            <a:pPr lvl="1">
              <a:spcBef>
                <a:spcPts val="500"/>
              </a:spcBef>
              <a:spcAft>
                <a:spcPts val="500"/>
              </a:spcAft>
            </a:pPr>
            <a:r>
              <a:rPr lang="en-US"/>
              <a:t>The size of the space </a:t>
            </a:r>
          </a:p>
          <a:p>
            <a:pPr lvl="1">
              <a:spcBef>
                <a:spcPts val="500"/>
              </a:spcBef>
              <a:spcAft>
                <a:spcPts val="500"/>
              </a:spcAft>
            </a:pPr>
            <a:r>
              <a:rPr lang="en-US"/>
              <a:t>The type of work to be performed </a:t>
            </a:r>
          </a:p>
        </p:txBody>
      </p:sp>
      <p:graphicFrame>
        <p:nvGraphicFramePr>
          <p:cNvPr id="77828" name="Object 4"/>
          <p:cNvGraphicFramePr>
            <a:graphicFrameLocks noChangeAspect="1"/>
          </p:cNvGraphicFramePr>
          <p:nvPr/>
        </p:nvGraphicFramePr>
        <p:xfrm>
          <a:off x="5029200" y="3733800"/>
          <a:ext cx="3738563" cy="2630488"/>
        </p:xfrm>
        <a:graphic>
          <a:graphicData uri="http://schemas.openxmlformats.org/presentationml/2006/ole">
            <mc:AlternateContent xmlns:mc="http://schemas.openxmlformats.org/markup-compatibility/2006">
              <mc:Choice xmlns:v="urn:schemas-microsoft-com:vml" Requires="v">
                <p:oleObj spid="_x0000_s77830" name="Clip" r:id="rId4" imgW="4582440" imgH="3224520" progId="MS_ClipArt_Gallery.5">
                  <p:embed/>
                </p:oleObj>
              </mc:Choice>
              <mc:Fallback>
                <p:oleObj name="Clip" r:id="rId4" imgW="4582440" imgH="3224520" progId="MS_ClipArt_Gallery.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733800"/>
                        <a:ext cx="3738563" cy="2630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7829" name="Rectangle 5"/>
          <p:cNvSpPr>
            <a:spLocks noChangeArrowheads="1"/>
          </p:cNvSpPr>
          <p:nvPr/>
        </p:nvSpPr>
        <p:spPr bwMode="auto">
          <a:xfrm>
            <a:off x="304800" y="2286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Overview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26"/>
          <p:cNvSpPr>
            <a:spLocks noChangeArrowheads="1"/>
          </p:cNvSpPr>
          <p:nvPr/>
        </p:nvSpPr>
        <p:spPr bwMode="auto">
          <a:xfrm>
            <a:off x="304800" y="2286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Rescue &amp; Emergency Services</a:t>
            </a:r>
          </a:p>
        </p:txBody>
      </p:sp>
      <p:sp>
        <p:nvSpPr>
          <p:cNvPr id="137220" name="Rectangle 1028"/>
          <p:cNvSpPr>
            <a:spLocks noChangeArrowheads="1"/>
          </p:cNvSpPr>
          <p:nvPr/>
        </p:nvSpPr>
        <p:spPr bwMode="auto">
          <a:xfrm>
            <a:off x="228600" y="914400"/>
            <a:ext cx="8534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r>
              <a:rPr lang="en-US" sz="2000" b="1">
                <a:latin typeface="Arial" pitchFamily="34" charset="0"/>
                <a:hlinkClick r:id="rId3"/>
              </a:rPr>
              <a:t>1910.146(k)(1)</a:t>
            </a:r>
            <a:r>
              <a:rPr lang="en-US" sz="2000">
                <a:latin typeface="Arial" pitchFamily="34" charset="0"/>
              </a:rPr>
              <a:t> An employer who designates rescue and emergency services, pursuant to paragraph (d)(9) of this section, shall:</a:t>
            </a:r>
          </a:p>
          <a:p>
            <a:pPr algn="just"/>
            <a:endParaRPr lang="en-US" sz="2000">
              <a:latin typeface="Arial" pitchFamily="34" charset="0"/>
            </a:endParaRPr>
          </a:p>
          <a:p>
            <a:pPr algn="just"/>
            <a:r>
              <a:rPr lang="en-US" sz="2000" b="1">
                <a:latin typeface="Arial" pitchFamily="34" charset="0"/>
              </a:rPr>
              <a:t>1910.146(k)(1)(i)</a:t>
            </a:r>
            <a:r>
              <a:rPr lang="en-US" sz="2000">
                <a:latin typeface="Arial" pitchFamily="34" charset="0"/>
              </a:rPr>
              <a:t> Evaluate a prospective rescuer's ability to respond to a rescue summons in a timely manner, considering the hazard(s) identified; </a:t>
            </a:r>
            <a:br>
              <a:rPr lang="en-US" sz="2000">
                <a:latin typeface="Arial" pitchFamily="34" charset="0"/>
              </a:rPr>
            </a:br>
            <a:r>
              <a:rPr lang="en-US" sz="2000">
                <a:latin typeface="Arial" pitchFamily="34" charset="0"/>
              </a:rPr>
              <a:t/>
            </a:r>
            <a:br>
              <a:rPr lang="en-US" sz="2000">
                <a:latin typeface="Arial" pitchFamily="34" charset="0"/>
              </a:rPr>
            </a:br>
            <a:r>
              <a:rPr lang="en-US" sz="1800">
                <a:latin typeface="Arial" pitchFamily="34" charset="0"/>
              </a:rPr>
              <a:t>Note to paragraph (k)(l)(i): What will be considered timely will vary according to the specific hazards involved in each entry. For example, §1910.134, Respiratory Protection, requires that employers provide a standby person or persons capable of immediate action to rescue employee(s) wearing respiratory protection while in work areas defined as IDLH atmospheres.</a:t>
            </a:r>
          </a:p>
          <a:p>
            <a:pPr algn="just"/>
            <a:endParaRPr lang="en-US" sz="1800">
              <a:latin typeface="Arial" pitchFamily="34" charset="0"/>
            </a:endParaRPr>
          </a:p>
          <a:p>
            <a:pPr algn="just"/>
            <a:r>
              <a:rPr lang="en-US" sz="2000" b="1">
                <a:latin typeface="Arial" pitchFamily="34" charset="0"/>
              </a:rPr>
              <a:t>1910.146(k)(1)(ii)</a:t>
            </a:r>
            <a:r>
              <a:rPr lang="en-US" sz="2000">
                <a:latin typeface="Arial" pitchFamily="34" charset="0"/>
              </a:rPr>
              <a:t> Evaluate a prospective rescue service's ability, in terms of proficiency with rescue-related tasks and equipment, to function appropriately while rescuing entrants from the particular permit space or types of permit spaces identified;</a:t>
            </a:r>
            <a:r>
              <a:rPr lang="en-US"/>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rgbClr val="CCFFFF"/>
            </a:gs>
          </a:gsLst>
          <a:path path="shape">
            <a:fillToRect l="50000" t="50000" r="50000" b="50000"/>
          </a:path>
        </a:gradFill>
        <a:effectLst/>
      </p:bgPr>
    </p:bg>
    <p:spTree>
      <p:nvGrpSpPr>
        <p:cNvPr id="1" name=""/>
        <p:cNvGrpSpPr/>
        <p:nvPr/>
      </p:nvGrpSpPr>
      <p:grpSpPr>
        <a:xfrm>
          <a:off x="0" y="0"/>
          <a:ext cx="0" cy="0"/>
          <a:chOff x="0" y="0"/>
          <a:chExt cx="0" cy="0"/>
        </a:xfrm>
      </p:grpSpPr>
      <p:sp>
        <p:nvSpPr>
          <p:cNvPr id="61442" name="WordArt 2"/>
          <p:cNvSpPr>
            <a:spLocks noChangeArrowheads="1" noChangeShapeType="1" noTextEdit="1"/>
          </p:cNvSpPr>
          <p:nvPr/>
        </p:nvSpPr>
        <p:spPr bwMode="auto">
          <a:xfrm>
            <a:off x="2209800" y="685800"/>
            <a:ext cx="4724400" cy="1887538"/>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latin typeface="Impact"/>
              </a:rPr>
              <a:t>Hazardous</a:t>
            </a:r>
          </a:p>
        </p:txBody>
      </p:sp>
      <p:sp>
        <p:nvSpPr>
          <p:cNvPr id="61443" name="WordArt 3"/>
          <p:cNvSpPr>
            <a:spLocks noChangeArrowheads="1" noChangeShapeType="1" noTextEdit="1"/>
          </p:cNvSpPr>
          <p:nvPr/>
        </p:nvSpPr>
        <p:spPr bwMode="auto">
          <a:xfrm>
            <a:off x="1828800" y="3106738"/>
            <a:ext cx="5562600" cy="1693862"/>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Atmospheres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26"/>
          <p:cNvSpPr>
            <a:spLocks noChangeArrowheads="1"/>
          </p:cNvSpPr>
          <p:nvPr/>
        </p:nvSpPr>
        <p:spPr bwMode="auto">
          <a:xfrm>
            <a:off x="304800" y="2286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Atmospheric Testing</a:t>
            </a:r>
          </a:p>
        </p:txBody>
      </p:sp>
      <p:sp>
        <p:nvSpPr>
          <p:cNvPr id="120835" name="Rectangle 1027"/>
          <p:cNvSpPr>
            <a:spLocks noChangeArrowheads="1"/>
          </p:cNvSpPr>
          <p:nvPr/>
        </p:nvSpPr>
        <p:spPr bwMode="auto">
          <a:xfrm>
            <a:off x="381000" y="914400"/>
            <a:ext cx="8382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r>
              <a:rPr lang="en-US" sz="1800" b="1">
                <a:solidFill>
                  <a:srgbClr val="FFFF00"/>
                </a:solidFill>
                <a:effectLst>
                  <a:outerShdw blurRad="38100" dist="38100" dir="2700000" algn="tl">
                    <a:srgbClr val="000000"/>
                  </a:outerShdw>
                </a:effectLst>
                <a:latin typeface="Arial" pitchFamily="34" charset="0"/>
              </a:rPr>
              <a:t>1910.146(c)(5)(ii)(C) Pre-Entry Test</a:t>
            </a:r>
          </a:p>
          <a:p>
            <a:pPr algn="just"/>
            <a:endParaRPr lang="en-US" sz="1800" b="1">
              <a:solidFill>
                <a:srgbClr val="FFFF00"/>
              </a:solidFill>
              <a:latin typeface="Arial" pitchFamily="34" charset="0"/>
            </a:endParaRPr>
          </a:p>
          <a:p>
            <a:pPr algn="just"/>
            <a:r>
              <a:rPr lang="en-US" sz="1800">
                <a:latin typeface="Arial" pitchFamily="34" charset="0"/>
              </a:rPr>
              <a:t>Before an employee enters the space, the internal atmosphere shall be tested, with a calibrated direct-reading instrument, for oxygen content, for flammable gases and vapors, and for potential toxic air contaminants, in that order. Any employee who enters the space, or that employee's authorized representative, shall be provided an opportunity to observe the pre-entry testing required by this paragraph.</a:t>
            </a:r>
            <a:r>
              <a:rPr lang="en-US"/>
              <a:t> </a:t>
            </a:r>
          </a:p>
        </p:txBody>
      </p:sp>
      <p:sp>
        <p:nvSpPr>
          <p:cNvPr id="120836" name="Rectangle 1028"/>
          <p:cNvSpPr>
            <a:spLocks noChangeArrowheads="1"/>
          </p:cNvSpPr>
          <p:nvPr/>
        </p:nvSpPr>
        <p:spPr bwMode="auto">
          <a:xfrm>
            <a:off x="381000" y="3581400"/>
            <a:ext cx="8305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r>
              <a:rPr lang="en-US" sz="1800" b="1">
                <a:solidFill>
                  <a:srgbClr val="FFFF00"/>
                </a:solidFill>
                <a:effectLst>
                  <a:outerShdw blurRad="38100" dist="38100" dir="2700000" algn="tl">
                    <a:srgbClr val="000000"/>
                  </a:outerShdw>
                </a:effectLst>
                <a:latin typeface="Arial" pitchFamily="34" charset="0"/>
              </a:rPr>
              <a:t>1910.146(c)(5)(ii)(F) Periodic Testing</a:t>
            </a:r>
          </a:p>
          <a:p>
            <a:pPr algn="just"/>
            <a:endParaRPr lang="en-US" sz="1800" b="1">
              <a:solidFill>
                <a:srgbClr val="FFFF00"/>
              </a:solidFill>
              <a:effectLst>
                <a:outerShdw blurRad="38100" dist="38100" dir="2700000" algn="tl">
                  <a:srgbClr val="000000"/>
                </a:outerShdw>
              </a:effectLst>
              <a:latin typeface="Arial" pitchFamily="34" charset="0"/>
            </a:endParaRPr>
          </a:p>
          <a:p>
            <a:pPr algn="just"/>
            <a:r>
              <a:rPr lang="en-US" sz="1800">
                <a:latin typeface="Arial" pitchFamily="34" charset="0"/>
              </a:rPr>
              <a:t>The atmosphere within the space shall be periodically tested as necessary to ensure that the continuous forced air ventilation is preventing the accumulation of a hazardous atmosphere. Any employee who enters the space, or that employee's authorized representative, shall be provided with an opportunity to observe the periodic testing required by this paragraph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304800" y="1066800"/>
            <a:ext cx="8458200" cy="2209800"/>
          </a:xfrm>
        </p:spPr>
        <p:txBody>
          <a:bodyPr/>
          <a:lstStyle/>
          <a:p>
            <a:pPr algn="just">
              <a:spcBef>
                <a:spcPts val="500"/>
              </a:spcBef>
              <a:spcAft>
                <a:spcPts val="500"/>
              </a:spcAft>
              <a:buFontTx/>
              <a:buNone/>
            </a:pPr>
            <a:r>
              <a:rPr lang="en-US" sz="1800"/>
              <a:t>The ventilation air should not create an additional hazard: </a:t>
            </a:r>
          </a:p>
          <a:p>
            <a:pPr algn="just">
              <a:spcBef>
                <a:spcPts val="500"/>
              </a:spcBef>
              <a:spcAft>
                <a:spcPts val="500"/>
              </a:spcAft>
            </a:pPr>
            <a:r>
              <a:rPr lang="en-US" sz="1800"/>
              <a:t>Recirculation of contaminants</a:t>
            </a:r>
          </a:p>
          <a:p>
            <a:pPr algn="just">
              <a:spcBef>
                <a:spcPts val="500"/>
              </a:spcBef>
              <a:spcAft>
                <a:spcPts val="500"/>
              </a:spcAft>
            </a:pPr>
            <a:r>
              <a:rPr lang="en-US" sz="1800"/>
              <a:t>Improper arrangement of the inlet duct</a:t>
            </a:r>
          </a:p>
          <a:p>
            <a:pPr algn="just">
              <a:spcBef>
                <a:spcPts val="500"/>
              </a:spcBef>
              <a:spcAft>
                <a:spcPts val="500"/>
              </a:spcAft>
            </a:pPr>
            <a:r>
              <a:rPr lang="en-US" sz="1800"/>
              <a:t>The substitution of anything other than fresh (normal) air (approximately 20.9% oxygen, 78.1% nitrogen, and 1% argon with small amounts of various other gases). </a:t>
            </a:r>
          </a:p>
        </p:txBody>
      </p:sp>
      <p:graphicFrame>
        <p:nvGraphicFramePr>
          <p:cNvPr id="75780" name="Object 4"/>
          <p:cNvGraphicFramePr>
            <a:graphicFrameLocks noChangeAspect="1"/>
          </p:cNvGraphicFramePr>
          <p:nvPr/>
        </p:nvGraphicFramePr>
        <p:xfrm>
          <a:off x="3352800" y="4724400"/>
          <a:ext cx="1138238" cy="1077913"/>
        </p:xfrm>
        <a:graphic>
          <a:graphicData uri="http://schemas.openxmlformats.org/presentationml/2006/ole">
            <mc:AlternateContent xmlns:mc="http://schemas.openxmlformats.org/markup-compatibility/2006">
              <mc:Choice xmlns:v="urn:schemas-microsoft-com:vml" Requires="v">
                <p:oleObj spid="_x0000_s75784" name="Clip" r:id="rId4" imgW="1821240" imgH="1724400" progId="MS_ClipArt_Gallery.5">
                  <p:embed/>
                </p:oleObj>
              </mc:Choice>
              <mc:Fallback>
                <p:oleObj name="Clip" r:id="rId4" imgW="1821240" imgH="1724400" progId="MS_ClipArt_Gallery.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724400"/>
                        <a:ext cx="1138238" cy="1077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5781" name="Object 5"/>
          <p:cNvGraphicFramePr>
            <a:graphicFrameLocks noChangeAspect="1"/>
          </p:cNvGraphicFramePr>
          <p:nvPr/>
        </p:nvGraphicFramePr>
        <p:xfrm>
          <a:off x="4800600" y="4087813"/>
          <a:ext cx="3962400" cy="1693862"/>
        </p:xfrm>
        <a:graphic>
          <a:graphicData uri="http://schemas.openxmlformats.org/presentationml/2006/ole">
            <mc:AlternateContent xmlns:mc="http://schemas.openxmlformats.org/markup-compatibility/2006">
              <mc:Choice xmlns:v="urn:schemas-microsoft-com:vml" Requires="v">
                <p:oleObj spid="_x0000_s75785" name="Clip" r:id="rId6" imgW="1826640" imgH="753120" progId="MS_ClipArt_Gallery.5">
                  <p:embed/>
                </p:oleObj>
              </mc:Choice>
              <mc:Fallback>
                <p:oleObj name="Clip" r:id="rId6" imgW="1826640" imgH="753120" progId="MS_ClipArt_Gallery.5">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4087813"/>
                        <a:ext cx="3962400" cy="1693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5782" name="Object 6"/>
          <p:cNvGraphicFramePr>
            <a:graphicFrameLocks noChangeAspect="1"/>
          </p:cNvGraphicFramePr>
          <p:nvPr/>
        </p:nvGraphicFramePr>
        <p:xfrm>
          <a:off x="914400" y="4572000"/>
          <a:ext cx="2060575" cy="1306513"/>
        </p:xfrm>
        <a:graphic>
          <a:graphicData uri="http://schemas.openxmlformats.org/presentationml/2006/ole">
            <mc:AlternateContent xmlns:mc="http://schemas.openxmlformats.org/markup-compatibility/2006">
              <mc:Choice xmlns:v="urn:schemas-microsoft-com:vml" Requires="v">
                <p:oleObj spid="_x0000_s75786" name="Clip" r:id="rId8" imgW="2747520" imgH="1741680" progId="MS_ClipArt_Gallery.5">
                  <p:embed/>
                </p:oleObj>
              </mc:Choice>
              <mc:Fallback>
                <p:oleObj name="Clip" r:id="rId8" imgW="2747520" imgH="1741680" progId="MS_ClipArt_Gallery.5">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4572000"/>
                        <a:ext cx="2060575" cy="1306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5783" name="Rectangle 7"/>
          <p:cNvSpPr>
            <a:spLocks noChangeArrowheads="1"/>
          </p:cNvSpPr>
          <p:nvPr/>
        </p:nvSpPr>
        <p:spPr bwMode="auto">
          <a:xfrm>
            <a:off x="304800" y="2286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Ventilation Considerations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838200"/>
            <a:ext cx="8610600" cy="1600200"/>
          </a:xfrm>
        </p:spPr>
        <p:txBody>
          <a:bodyPr/>
          <a:lstStyle/>
          <a:p>
            <a:pPr algn="just">
              <a:lnSpc>
                <a:spcPct val="110000"/>
              </a:lnSpc>
              <a:buFontTx/>
              <a:buNone/>
            </a:pPr>
            <a:r>
              <a:rPr lang="en-US" sz="1600"/>
              <a:t>	Where oxygen deficiency (atmospheres containing less than 19.5 percent oxygen) or a hazardous atmosphere exists or could reasonably be expected to exist, such as in excavations in landfill areas or excavations in areas where hazardous substances are stored nearby, the atmospheres in the excavation shall be tested before employees enter excavations greater than 4 feet (1.22 m) in depth.</a:t>
            </a:r>
          </a:p>
        </p:txBody>
      </p:sp>
      <p:sp>
        <p:nvSpPr>
          <p:cNvPr id="10245" name="Rectangle 5"/>
          <p:cNvSpPr>
            <a:spLocks noChangeArrowheads="1"/>
          </p:cNvSpPr>
          <p:nvPr/>
        </p:nvSpPr>
        <p:spPr bwMode="auto">
          <a:xfrm>
            <a:off x="228600" y="228600"/>
            <a:ext cx="876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1926.651(g)(1)</a:t>
            </a:r>
          </a:p>
        </p:txBody>
      </p:sp>
      <p:pic>
        <p:nvPicPr>
          <p:cNvPr id="10246" name="Picture 6" descr="C:\Documents and Settings\jandershock\Desktop\o2 spa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14600"/>
            <a:ext cx="2514600" cy="19050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0247" name="Picture 7" descr="C:\Documents and Settings\jandershock\Desktop\o2 tunnel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514600"/>
            <a:ext cx="2438400" cy="19050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0248" name="Picture 8" descr="C:\Documents and Settings\jandershock\Desktop\02 tunnel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514600"/>
            <a:ext cx="2438400" cy="19050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0249" name="Picture 9" descr="C:\Documents and Settings\jandershock\Desktop\hole testi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648200"/>
            <a:ext cx="3810000" cy="19050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0250" name="Picture 10" descr="C:\Documents and Settings\jandershock\Desktop\tunnel 3.b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4648200"/>
            <a:ext cx="3886200" cy="19050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228600" y="990600"/>
            <a:ext cx="3657600" cy="3352800"/>
          </a:xfrm>
          <a:ln/>
          <a:extLst>
            <a:ext uri="{91240B29-F687-4F45-9708-019B960494DF}">
              <a14:hiddenLine xmlns:a14="http://schemas.microsoft.com/office/drawing/2010/main" w="9525">
                <a:solidFill>
                  <a:schemeClr val="accent2"/>
                </a:solidFill>
                <a:miter lim="800000"/>
                <a:headEnd/>
                <a:tailEnd/>
              </a14:hiddenLine>
            </a:ext>
          </a:extLst>
        </p:spPr>
        <p:txBody>
          <a:bodyPr/>
          <a:lstStyle/>
          <a:p>
            <a:pPr algn="just"/>
            <a:r>
              <a:rPr lang="en-US" sz="1600"/>
              <a:t>Atmospheric oxygen concentration below 19.5 percent or above 23.5 percent;</a:t>
            </a:r>
          </a:p>
          <a:p>
            <a:pPr algn="just"/>
            <a:endParaRPr lang="en-US" sz="1600"/>
          </a:p>
          <a:p>
            <a:pPr algn="just"/>
            <a:r>
              <a:rPr lang="en-US" sz="1600"/>
              <a:t>Atmospheric concentration of any substance for which a dose or a permissible exposure limit is published</a:t>
            </a:r>
          </a:p>
          <a:p>
            <a:pPr algn="just">
              <a:buFontTx/>
              <a:buNone/>
            </a:pPr>
            <a:endParaRPr lang="en-US" sz="1600"/>
          </a:p>
          <a:p>
            <a:pPr algn="just"/>
            <a:r>
              <a:rPr lang="en-US" sz="1600"/>
              <a:t>Any other atmospheric condition that is immediately dangerous to life or health.</a:t>
            </a:r>
          </a:p>
        </p:txBody>
      </p:sp>
      <p:sp>
        <p:nvSpPr>
          <p:cNvPr id="26628" name="Rectangle 4"/>
          <p:cNvSpPr>
            <a:spLocks noChangeArrowheads="1"/>
          </p:cNvSpPr>
          <p:nvPr/>
        </p:nvSpPr>
        <p:spPr bwMode="auto">
          <a:xfrm>
            <a:off x="228600" y="228600"/>
            <a:ext cx="868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latin typeface="Arial" pitchFamily="34" charset="0"/>
              </a:rPr>
              <a:t>Hazardous atmosphere</a:t>
            </a:r>
          </a:p>
        </p:txBody>
      </p:sp>
      <p:pic>
        <p:nvPicPr>
          <p:cNvPr id="26629" name="Picture 5" descr="pg1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990600"/>
            <a:ext cx="4732338" cy="56388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left)">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Effect transition="in" filter="wipe(left)">
                                      <p:cBhvr>
                                        <p:cTn id="12" dur="500"/>
                                        <p:tgtEl>
                                          <p:spTgt spid="266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627">
                                            <p:txEl>
                                              <p:pRg st="4" end="4"/>
                                            </p:txEl>
                                          </p:spTgt>
                                        </p:tgtEl>
                                        <p:attrNameLst>
                                          <p:attrName>style.visibility</p:attrName>
                                        </p:attrNameLst>
                                      </p:cBhvr>
                                      <p:to>
                                        <p:strVal val="visible"/>
                                      </p:to>
                                    </p:set>
                                    <p:animEffect transition="in" filter="wipe(left)">
                                      <p:cBhvr>
                                        <p:cTn id="17"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5" name="Rectangle 5"/>
          <p:cNvSpPr>
            <a:spLocks noChangeArrowheads="1"/>
          </p:cNvSpPr>
          <p:nvPr/>
        </p:nvSpPr>
        <p:spPr bwMode="auto">
          <a:xfrm>
            <a:off x="228600" y="228600"/>
            <a:ext cx="868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Confined Space Testing</a:t>
            </a:r>
          </a:p>
        </p:txBody>
      </p:sp>
      <p:pic>
        <p:nvPicPr>
          <p:cNvPr id="20486" name="Picture 6" descr="C:\Documents and Settings\jandershock\Desktop\Remote moni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95400"/>
            <a:ext cx="3886200" cy="21336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0487" name="Text Box 7"/>
          <p:cNvSpPr txBox="1">
            <a:spLocks noChangeArrowheads="1"/>
          </p:cNvSpPr>
          <p:nvPr/>
        </p:nvSpPr>
        <p:spPr bwMode="auto">
          <a:xfrm>
            <a:off x="304800" y="990600"/>
            <a:ext cx="3352800" cy="257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effectLst>
                  <a:outerShdw blurRad="38100" dist="38100" dir="2700000" algn="tl">
                    <a:srgbClr val="000000"/>
                  </a:outerShdw>
                </a:effectLst>
                <a:latin typeface="Arial" pitchFamily="34" charset="0"/>
              </a:rPr>
              <a:t>Detection Equipment</a:t>
            </a:r>
          </a:p>
          <a:p>
            <a:pPr>
              <a:spcBef>
                <a:spcPct val="50000"/>
              </a:spcBef>
              <a:buFontTx/>
              <a:buChar char="•"/>
            </a:pPr>
            <a:r>
              <a:rPr lang="en-US" sz="1400">
                <a:latin typeface="Arial" pitchFamily="34" charset="0"/>
              </a:rPr>
              <a:t>   Calibrated</a:t>
            </a:r>
          </a:p>
          <a:p>
            <a:pPr>
              <a:spcBef>
                <a:spcPct val="50000"/>
              </a:spcBef>
              <a:buFontTx/>
              <a:buChar char="•"/>
            </a:pPr>
            <a:r>
              <a:rPr lang="en-US" sz="1400">
                <a:latin typeface="Arial" pitchFamily="34" charset="0"/>
              </a:rPr>
              <a:t>   Available for use</a:t>
            </a:r>
          </a:p>
          <a:p>
            <a:pPr>
              <a:spcBef>
                <a:spcPct val="50000"/>
              </a:spcBef>
              <a:buFontTx/>
              <a:buChar char="•"/>
            </a:pPr>
            <a:r>
              <a:rPr lang="en-US" sz="1400">
                <a:latin typeface="Arial" pitchFamily="34" charset="0"/>
              </a:rPr>
              <a:t>   Documented training</a:t>
            </a:r>
          </a:p>
          <a:p>
            <a:pPr>
              <a:spcBef>
                <a:spcPct val="50000"/>
              </a:spcBef>
              <a:buFontTx/>
              <a:buChar char="•"/>
            </a:pPr>
            <a:r>
              <a:rPr lang="en-US" sz="1400">
                <a:latin typeface="Arial" pitchFamily="34" charset="0"/>
              </a:rPr>
              <a:t>   Appropriate for anticipated exposures</a:t>
            </a:r>
          </a:p>
          <a:p>
            <a:pPr lvl="1">
              <a:spcBef>
                <a:spcPct val="50000"/>
              </a:spcBef>
              <a:buFontTx/>
              <a:buChar char="•"/>
            </a:pPr>
            <a:r>
              <a:rPr lang="en-US" sz="1400">
                <a:latin typeface="Arial" pitchFamily="34" charset="0"/>
              </a:rPr>
              <a:t>  Ambient</a:t>
            </a:r>
          </a:p>
          <a:p>
            <a:pPr lvl="1">
              <a:spcBef>
                <a:spcPct val="50000"/>
              </a:spcBef>
              <a:buFontTx/>
              <a:buChar char="•"/>
            </a:pPr>
            <a:r>
              <a:rPr lang="en-US" sz="1400">
                <a:latin typeface="Arial" pitchFamily="34" charset="0"/>
              </a:rPr>
              <a:t>  Remote</a:t>
            </a:r>
          </a:p>
          <a:p>
            <a:pPr lvl="1">
              <a:spcBef>
                <a:spcPct val="50000"/>
              </a:spcBef>
              <a:buFontTx/>
              <a:buChar char="•"/>
            </a:pPr>
            <a:r>
              <a:rPr lang="en-US" sz="1400">
                <a:latin typeface="Arial" pitchFamily="34" charset="0"/>
              </a:rPr>
              <a:t>  Pump or draw</a:t>
            </a:r>
          </a:p>
        </p:txBody>
      </p:sp>
      <p:pic>
        <p:nvPicPr>
          <p:cNvPr id="20488" name="Picture 8" descr="C:\Documents and Settings\jandershock\Desktop\pump monit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886200"/>
            <a:ext cx="3962400" cy="2125663"/>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20490" name="Picture 10" descr="C:\Documents and Settings\jandershock\Desktop\Calibra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886200"/>
            <a:ext cx="3962400" cy="2124075"/>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22" name="Rectangle 1034"/>
          <p:cNvSpPr>
            <a:spLocks noChangeArrowheads="1"/>
          </p:cNvSpPr>
          <p:nvPr/>
        </p:nvSpPr>
        <p:spPr bwMode="auto">
          <a:xfrm>
            <a:off x="533400" y="5715000"/>
            <a:ext cx="8229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just">
              <a:spcBef>
                <a:spcPct val="50000"/>
              </a:spcBef>
            </a:pPr>
            <a:r>
              <a:rPr lang="en-US" sz="1400" b="1">
                <a:latin typeface="Arial" pitchFamily="34" charset="0"/>
              </a:rPr>
              <a:t>NOTE:</a:t>
            </a:r>
            <a:r>
              <a:rPr lang="en-US" sz="1400">
                <a:latin typeface="Arial" pitchFamily="34" charset="0"/>
              </a:rPr>
              <a:t> Exposure to atmospheres containing 12% or less oxygen will bring about unconsciousness without warning and so quickly that individuals cannot help or protect themselves.</a:t>
            </a:r>
          </a:p>
        </p:txBody>
      </p:sp>
      <p:sp>
        <p:nvSpPr>
          <p:cNvPr id="90125" name="Rectangle 1037"/>
          <p:cNvSpPr>
            <a:spLocks noChangeArrowheads="1"/>
          </p:cNvSpPr>
          <p:nvPr/>
        </p:nvSpPr>
        <p:spPr bwMode="auto">
          <a:xfrm>
            <a:off x="228600" y="228600"/>
            <a:ext cx="868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Oxygen-Deficient Atmospheres</a:t>
            </a:r>
          </a:p>
        </p:txBody>
      </p:sp>
      <p:graphicFrame>
        <p:nvGraphicFramePr>
          <p:cNvPr id="90126" name="Object 1038"/>
          <p:cNvGraphicFramePr>
            <a:graphicFrameLocks noChangeAspect="1"/>
          </p:cNvGraphicFramePr>
          <p:nvPr/>
        </p:nvGraphicFramePr>
        <p:xfrm>
          <a:off x="533400" y="990600"/>
          <a:ext cx="8229600" cy="4572000"/>
        </p:xfrm>
        <a:graphic>
          <a:graphicData uri="http://schemas.openxmlformats.org/presentationml/2006/ole">
            <mc:AlternateContent xmlns:mc="http://schemas.openxmlformats.org/markup-compatibility/2006">
              <mc:Choice xmlns:v="urn:schemas-microsoft-com:vml" Requires="v">
                <p:oleObj spid="_x0000_s90127" name="Bitmap Image" r:id="rId4" imgW="8247619" imgH="7666667" progId="Paint.Picture">
                  <p:embed/>
                </p:oleObj>
              </mc:Choice>
              <mc:Fallback>
                <p:oleObj name="Bitmap Image" r:id="rId4" imgW="8247619" imgH="7666667" progId="Paint.Picture">
                  <p:embed/>
                  <p:pic>
                    <p:nvPicPr>
                      <p:cNvPr id="0" name="Object 10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990600"/>
                        <a:ext cx="8229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a:xfrm>
            <a:off x="304800" y="990600"/>
            <a:ext cx="8458200" cy="3352800"/>
          </a:xfrm>
        </p:spPr>
        <p:txBody>
          <a:bodyPr/>
          <a:lstStyle/>
          <a:p>
            <a:pPr>
              <a:lnSpc>
                <a:spcPct val="130000"/>
              </a:lnSpc>
              <a:spcBef>
                <a:spcPts val="500"/>
              </a:spcBef>
              <a:spcAft>
                <a:spcPts val="500"/>
              </a:spcAft>
            </a:pPr>
            <a:r>
              <a:rPr lang="en-US"/>
              <a:t>The byproducts of work procedures can generate flammable or explosive conditions within a confined space.</a:t>
            </a:r>
          </a:p>
          <a:p>
            <a:pPr lvl="1">
              <a:lnSpc>
                <a:spcPct val="130000"/>
              </a:lnSpc>
              <a:spcBef>
                <a:spcPts val="500"/>
              </a:spcBef>
              <a:spcAft>
                <a:spcPts val="500"/>
              </a:spcAft>
            </a:pPr>
            <a:r>
              <a:rPr lang="en-US"/>
              <a:t>Enriched oxygen atmospheres</a:t>
            </a:r>
          </a:p>
          <a:p>
            <a:pPr lvl="1">
              <a:lnSpc>
                <a:spcPct val="130000"/>
              </a:lnSpc>
              <a:spcBef>
                <a:spcPts val="500"/>
              </a:spcBef>
              <a:spcAft>
                <a:spcPts val="500"/>
              </a:spcAft>
            </a:pPr>
            <a:r>
              <a:rPr lang="en-US"/>
              <a:t>Vaporization of flammable liquids</a:t>
            </a:r>
          </a:p>
          <a:p>
            <a:pPr lvl="1">
              <a:lnSpc>
                <a:spcPct val="130000"/>
              </a:lnSpc>
              <a:spcBef>
                <a:spcPts val="500"/>
              </a:spcBef>
              <a:spcAft>
                <a:spcPts val="500"/>
              </a:spcAft>
            </a:pPr>
            <a:r>
              <a:rPr lang="en-US"/>
              <a:t>Byproducts of work</a:t>
            </a:r>
          </a:p>
          <a:p>
            <a:pPr lvl="1">
              <a:lnSpc>
                <a:spcPct val="130000"/>
              </a:lnSpc>
              <a:spcBef>
                <a:spcPts val="500"/>
              </a:spcBef>
              <a:spcAft>
                <a:spcPts val="500"/>
              </a:spcAft>
            </a:pPr>
            <a:r>
              <a:rPr lang="en-US"/>
              <a:t>Chemical reactions</a:t>
            </a:r>
          </a:p>
          <a:p>
            <a:pPr lvl="1">
              <a:lnSpc>
                <a:spcPct val="130000"/>
              </a:lnSpc>
              <a:spcBef>
                <a:spcPts val="500"/>
              </a:spcBef>
              <a:spcAft>
                <a:spcPts val="500"/>
              </a:spcAft>
            </a:pPr>
            <a:r>
              <a:rPr lang="en-US"/>
              <a:t>Concentrations of combustible dusts</a:t>
            </a:r>
          </a:p>
        </p:txBody>
      </p:sp>
      <p:graphicFrame>
        <p:nvGraphicFramePr>
          <p:cNvPr id="59396" name="Object 4"/>
          <p:cNvGraphicFramePr>
            <a:graphicFrameLocks noChangeAspect="1"/>
          </p:cNvGraphicFramePr>
          <p:nvPr/>
        </p:nvGraphicFramePr>
        <p:xfrm>
          <a:off x="990600" y="4572000"/>
          <a:ext cx="2590800" cy="1779588"/>
        </p:xfrm>
        <a:graphic>
          <a:graphicData uri="http://schemas.openxmlformats.org/presentationml/2006/ole">
            <mc:AlternateContent xmlns:mc="http://schemas.openxmlformats.org/markup-compatibility/2006">
              <mc:Choice xmlns:v="urn:schemas-microsoft-com:vml" Requires="v">
                <p:oleObj spid="_x0000_s59399" name="Clip" r:id="rId4" imgW="2003400" imgH="1377000" progId="MS_ClipArt_Gallery.5">
                  <p:embed/>
                </p:oleObj>
              </mc:Choice>
              <mc:Fallback>
                <p:oleObj name="Clip" r:id="rId4" imgW="2003400" imgH="1377000" progId="MS_ClipArt_Gallery.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572000"/>
                        <a:ext cx="2590800" cy="1779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397" name="Rectangle 5"/>
          <p:cNvSpPr>
            <a:spLocks noChangeArrowheads="1"/>
          </p:cNvSpPr>
          <p:nvPr/>
        </p:nvSpPr>
        <p:spPr bwMode="auto">
          <a:xfrm>
            <a:off x="228600" y="228600"/>
            <a:ext cx="868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Flammable Atmospheres</a:t>
            </a:r>
          </a:p>
        </p:txBody>
      </p:sp>
      <p:graphicFrame>
        <p:nvGraphicFramePr>
          <p:cNvPr id="59398" name="Object 6"/>
          <p:cNvGraphicFramePr>
            <a:graphicFrameLocks noChangeAspect="1"/>
          </p:cNvGraphicFramePr>
          <p:nvPr/>
        </p:nvGraphicFramePr>
        <p:xfrm>
          <a:off x="5334000" y="2362200"/>
          <a:ext cx="3597275" cy="4257675"/>
        </p:xfrm>
        <a:graphic>
          <a:graphicData uri="http://schemas.openxmlformats.org/presentationml/2006/ole">
            <mc:AlternateContent xmlns:mc="http://schemas.openxmlformats.org/markup-compatibility/2006">
              <mc:Choice xmlns:v="urn:schemas-microsoft-com:vml" Requires="v">
                <p:oleObj spid="_x0000_s59400" name="Clip" r:id="rId6" imgW="1741680" imgH="1806840" progId="MS_ClipArt_Gallery.5">
                  <p:embed/>
                </p:oleObj>
              </mc:Choice>
              <mc:Fallback>
                <p:oleObj name="Clip" r:id="rId6" imgW="1741680" imgH="1806840" progId="MS_ClipArt_Gallery.5">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2362200"/>
                        <a:ext cx="3597275"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228600" y="990600"/>
            <a:ext cx="4267200" cy="4953000"/>
          </a:xfrm>
          <a:noFill/>
          <a:ln/>
        </p:spPr>
        <p:txBody>
          <a:bodyPr lIns="92075" tIns="46038" rIns="92075" bIns="46038"/>
          <a:lstStyle/>
          <a:p>
            <a:pPr>
              <a:lnSpc>
                <a:spcPct val="120000"/>
              </a:lnSpc>
            </a:pPr>
            <a:r>
              <a:rPr lang="en-US" sz="1800"/>
              <a:t>Colorless, odorless gas</a:t>
            </a:r>
          </a:p>
          <a:p>
            <a:pPr>
              <a:spcBef>
                <a:spcPts val="500"/>
              </a:spcBef>
              <a:spcAft>
                <a:spcPts val="500"/>
              </a:spcAft>
            </a:pPr>
            <a:r>
              <a:rPr lang="en-US" sz="1800"/>
              <a:t>Fatal at 1000 ppm in air </a:t>
            </a:r>
          </a:p>
          <a:p>
            <a:pPr>
              <a:spcBef>
                <a:spcPts val="500"/>
              </a:spcBef>
              <a:spcAft>
                <a:spcPts val="500"/>
              </a:spcAft>
            </a:pPr>
            <a:r>
              <a:rPr lang="en-US" sz="1800"/>
              <a:t>Dangerous at 200 ppm</a:t>
            </a:r>
          </a:p>
          <a:p>
            <a:pPr>
              <a:spcBef>
                <a:spcPts val="500"/>
              </a:spcBef>
              <a:spcAft>
                <a:spcPts val="500"/>
              </a:spcAft>
            </a:pPr>
            <a:r>
              <a:rPr lang="en-US" sz="1800">
                <a:solidFill>
                  <a:schemeClr val="hlink"/>
                </a:solidFill>
              </a:rPr>
              <a:t>Any untested atmosphere must be suspect</a:t>
            </a:r>
          </a:p>
          <a:p>
            <a:pPr>
              <a:spcBef>
                <a:spcPts val="500"/>
              </a:spcBef>
              <a:spcAft>
                <a:spcPts val="500"/>
              </a:spcAft>
            </a:pPr>
            <a:r>
              <a:rPr lang="en-US" sz="1800"/>
              <a:t>Carbon monoxide must be tested for specifically</a:t>
            </a:r>
          </a:p>
          <a:p>
            <a:pPr>
              <a:lnSpc>
                <a:spcPct val="120000"/>
              </a:lnSpc>
              <a:spcBef>
                <a:spcPct val="50000"/>
              </a:spcBef>
            </a:pPr>
            <a:r>
              <a:rPr lang="en-US" sz="1800"/>
              <a:t>Chemical asphyxiant</a:t>
            </a:r>
          </a:p>
          <a:p>
            <a:pPr>
              <a:lnSpc>
                <a:spcPct val="120000"/>
              </a:lnSpc>
              <a:spcBef>
                <a:spcPct val="50000"/>
              </a:spcBef>
            </a:pPr>
            <a:r>
              <a:rPr lang="en-US" sz="1800"/>
              <a:t>Slightly lighter than air</a:t>
            </a:r>
          </a:p>
          <a:p>
            <a:pPr>
              <a:lnSpc>
                <a:spcPct val="120000"/>
              </a:lnSpc>
              <a:spcBef>
                <a:spcPct val="50000"/>
              </a:spcBef>
            </a:pPr>
            <a:r>
              <a:rPr lang="en-US" sz="1800"/>
              <a:t>Primary source: incomplete combustion of organic material</a:t>
            </a:r>
          </a:p>
          <a:p>
            <a:pPr>
              <a:lnSpc>
                <a:spcPct val="120000"/>
              </a:lnSpc>
              <a:spcBef>
                <a:spcPct val="50000"/>
              </a:spcBef>
            </a:pPr>
            <a:r>
              <a:rPr lang="en-US" sz="1800"/>
              <a:t>Gasoline-fueled combustion engines</a:t>
            </a:r>
          </a:p>
        </p:txBody>
      </p:sp>
      <p:sp>
        <p:nvSpPr>
          <p:cNvPr id="106501" name="Rectangle 5"/>
          <p:cNvSpPr>
            <a:spLocks noChangeArrowheads="1"/>
          </p:cNvSpPr>
          <p:nvPr/>
        </p:nvSpPr>
        <p:spPr bwMode="auto">
          <a:xfrm>
            <a:off x="228600" y="22860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Carbon Monoxide (CO)</a:t>
            </a:r>
          </a:p>
        </p:txBody>
      </p:sp>
      <p:graphicFrame>
        <p:nvGraphicFramePr>
          <p:cNvPr id="106502" name="Object 6"/>
          <p:cNvGraphicFramePr>
            <a:graphicFrameLocks noChangeAspect="1"/>
          </p:cNvGraphicFramePr>
          <p:nvPr/>
        </p:nvGraphicFramePr>
        <p:xfrm>
          <a:off x="5181600" y="3810000"/>
          <a:ext cx="3352800" cy="2633663"/>
        </p:xfrm>
        <a:graphic>
          <a:graphicData uri="http://schemas.openxmlformats.org/presentationml/2006/ole">
            <mc:AlternateContent xmlns:mc="http://schemas.openxmlformats.org/markup-compatibility/2006">
              <mc:Choice xmlns:v="urn:schemas-microsoft-com:vml" Requires="v">
                <p:oleObj spid="_x0000_s106506" name="Clip" r:id="rId4" imgW="3068640" imgH="2410200" progId="MS_ClipArt_Gallery.5">
                  <p:embed/>
                </p:oleObj>
              </mc:Choice>
              <mc:Fallback>
                <p:oleObj name="Clip" r:id="rId4" imgW="3068640" imgH="2410200" progId="MS_ClipArt_Gallery.5">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3810000"/>
                        <a:ext cx="3352800" cy="2633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6505" name="Rectangle 9"/>
          <p:cNvSpPr>
            <a:spLocks noChangeArrowheads="1"/>
          </p:cNvSpPr>
          <p:nvPr/>
        </p:nvSpPr>
        <p:spPr bwMode="auto">
          <a:xfrm>
            <a:off x="4648200" y="1066800"/>
            <a:ext cx="4267200" cy="2185988"/>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chemeClr val="accent2"/>
              </a:buClr>
            </a:pPr>
            <a:r>
              <a:rPr lang="en-US" sz="1600">
                <a:effectLst>
                  <a:outerShdw blurRad="38100" dist="38100" dir="2700000" algn="tl">
                    <a:srgbClr val="000000"/>
                  </a:outerShdw>
                </a:effectLst>
                <a:latin typeface="Arial" pitchFamily="34" charset="0"/>
              </a:rPr>
              <a:t>PEL =  35 ppm - TWA</a:t>
            </a:r>
          </a:p>
          <a:p>
            <a:pPr>
              <a:spcBef>
                <a:spcPct val="50000"/>
              </a:spcBef>
              <a:buClr>
                <a:schemeClr val="accent2"/>
              </a:buClr>
            </a:pPr>
            <a:r>
              <a:rPr lang="en-US" sz="1600">
                <a:effectLst>
                  <a:outerShdw blurRad="38100" dist="38100" dir="2700000" algn="tl">
                    <a:srgbClr val="000000"/>
                  </a:outerShdw>
                </a:effectLst>
                <a:latin typeface="Arial" pitchFamily="34" charset="0"/>
              </a:rPr>
              <a:t>TLV = 25 ppm - TWA</a:t>
            </a:r>
          </a:p>
          <a:p>
            <a:pPr>
              <a:spcBef>
                <a:spcPct val="50000"/>
              </a:spcBef>
              <a:buClr>
                <a:schemeClr val="accent2"/>
              </a:buClr>
            </a:pPr>
            <a:r>
              <a:rPr lang="en-US" sz="1600">
                <a:effectLst>
                  <a:outerShdw blurRad="38100" dist="38100" dir="2700000" algn="tl">
                    <a:srgbClr val="000000"/>
                  </a:outerShdw>
                </a:effectLst>
                <a:latin typeface="Arial" pitchFamily="34" charset="0"/>
              </a:rPr>
              <a:t>BEI: &lt;3.5% COHb; 20 ppm (end-exhaled air)</a:t>
            </a:r>
          </a:p>
          <a:p>
            <a:pPr>
              <a:spcBef>
                <a:spcPct val="50000"/>
              </a:spcBef>
              <a:buClr>
                <a:schemeClr val="accent2"/>
              </a:buClr>
            </a:pPr>
            <a:r>
              <a:rPr lang="en-US" sz="1600">
                <a:effectLst>
                  <a:outerShdw blurRad="38100" dist="38100" dir="2700000" algn="tl">
                    <a:srgbClr val="000000"/>
                  </a:outerShdw>
                </a:effectLst>
                <a:latin typeface="Arial" pitchFamily="34" charset="0"/>
              </a:rPr>
              <a:t>REL = 200 ppm - STEL; 35 ppm - TWA</a:t>
            </a:r>
          </a:p>
          <a:p>
            <a:pPr>
              <a:spcBef>
                <a:spcPct val="50000"/>
              </a:spcBef>
              <a:buClr>
                <a:schemeClr val="accent2"/>
              </a:buClr>
            </a:pPr>
            <a:r>
              <a:rPr lang="en-US" sz="1600">
                <a:effectLst>
                  <a:outerShdw blurRad="38100" dist="38100" dir="2700000" algn="tl">
                    <a:srgbClr val="000000"/>
                  </a:outerShdw>
                </a:effectLst>
                <a:latin typeface="Arial" pitchFamily="34" charset="0"/>
              </a:rPr>
              <a:t>IDLH = 1500 ppm</a:t>
            </a:r>
          </a:p>
          <a:p>
            <a:pPr>
              <a:spcBef>
                <a:spcPct val="50000"/>
              </a:spcBef>
              <a:buClr>
                <a:schemeClr val="accent2"/>
              </a:buClr>
            </a:pPr>
            <a:r>
              <a:rPr lang="en-US" sz="1600">
                <a:effectLst>
                  <a:outerShdw blurRad="38100" dist="38100" dir="2700000" algn="tl">
                    <a:srgbClr val="000000"/>
                  </a:outerShdw>
                </a:effectLst>
                <a:latin typeface="Arial" pitchFamily="34" charset="0"/>
              </a:rPr>
              <a:t>LEL = 12.5%; UEL = 74.2%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ChangeArrowheads="1"/>
          </p:cNvSpPr>
          <p:nvPr>
            <p:ph type="body" idx="1"/>
          </p:nvPr>
        </p:nvSpPr>
        <p:spPr>
          <a:xfrm>
            <a:off x="152400" y="914400"/>
            <a:ext cx="4191000" cy="4191000"/>
          </a:xfrm>
        </p:spPr>
        <p:txBody>
          <a:bodyPr/>
          <a:lstStyle/>
          <a:p>
            <a:pPr algn="just">
              <a:lnSpc>
                <a:spcPct val="70000"/>
              </a:lnSpc>
              <a:spcBef>
                <a:spcPts val="500"/>
              </a:spcBef>
              <a:spcAft>
                <a:spcPts val="500"/>
              </a:spcAft>
            </a:pPr>
            <a:r>
              <a:rPr lang="en-US" sz="1400"/>
              <a:t>Many workplaces contain spaces which are "confined”. </a:t>
            </a:r>
          </a:p>
          <a:p>
            <a:pPr algn="just">
              <a:lnSpc>
                <a:spcPct val="70000"/>
              </a:lnSpc>
              <a:spcBef>
                <a:spcPts val="500"/>
              </a:spcBef>
              <a:spcAft>
                <a:spcPts val="500"/>
              </a:spcAft>
              <a:buFontTx/>
              <a:buNone/>
            </a:pPr>
            <a:endParaRPr lang="en-US" sz="1400"/>
          </a:p>
          <a:p>
            <a:pPr algn="just">
              <a:lnSpc>
                <a:spcPct val="70000"/>
              </a:lnSpc>
              <a:spcBef>
                <a:spcPts val="500"/>
              </a:spcBef>
              <a:spcAft>
                <a:spcPts val="500"/>
              </a:spcAft>
            </a:pPr>
            <a:r>
              <a:rPr lang="en-US" sz="1400"/>
              <a:t>Their configurations hinder the activities of any employees who enter, work in, and exit them. </a:t>
            </a:r>
          </a:p>
          <a:p>
            <a:pPr algn="just">
              <a:lnSpc>
                <a:spcPct val="70000"/>
              </a:lnSpc>
              <a:spcBef>
                <a:spcPts val="500"/>
              </a:spcBef>
              <a:spcAft>
                <a:spcPts val="500"/>
              </a:spcAft>
              <a:buFontTx/>
              <a:buNone/>
            </a:pPr>
            <a:endParaRPr lang="en-US" sz="1400"/>
          </a:p>
          <a:p>
            <a:pPr algn="just">
              <a:lnSpc>
                <a:spcPct val="70000"/>
              </a:lnSpc>
              <a:spcBef>
                <a:spcPts val="500"/>
              </a:spcBef>
              <a:spcAft>
                <a:spcPts val="500"/>
              </a:spcAft>
            </a:pPr>
            <a:r>
              <a:rPr lang="en-US" sz="1400"/>
              <a:t>Employees who work in process vessels must squeeze in and out through narrow openings or perform their tasks while cramped or contorted. </a:t>
            </a:r>
          </a:p>
          <a:p>
            <a:pPr algn="just">
              <a:lnSpc>
                <a:spcPct val="70000"/>
              </a:lnSpc>
              <a:spcBef>
                <a:spcPts val="500"/>
              </a:spcBef>
              <a:spcAft>
                <a:spcPts val="500"/>
              </a:spcAft>
            </a:pPr>
            <a:endParaRPr lang="en-US" sz="1400"/>
          </a:p>
          <a:p>
            <a:pPr>
              <a:lnSpc>
                <a:spcPct val="70000"/>
              </a:lnSpc>
            </a:pPr>
            <a:r>
              <a:rPr lang="en-US" sz="1400"/>
              <a:t>1993 - 1996 NIOSH report:</a:t>
            </a:r>
          </a:p>
          <a:p>
            <a:pPr lvl="1">
              <a:lnSpc>
                <a:spcPct val="70000"/>
              </a:lnSpc>
            </a:pPr>
            <a:r>
              <a:rPr lang="en-US" sz="1200"/>
              <a:t>276 Confined Space incidents</a:t>
            </a:r>
          </a:p>
          <a:p>
            <a:pPr lvl="1">
              <a:lnSpc>
                <a:spcPct val="70000"/>
              </a:lnSpc>
            </a:pPr>
            <a:r>
              <a:rPr lang="en-US" sz="1200"/>
              <a:t>Resulted in 234 deaths</a:t>
            </a:r>
          </a:p>
          <a:p>
            <a:pPr lvl="1">
              <a:lnSpc>
                <a:spcPct val="70000"/>
              </a:lnSpc>
            </a:pPr>
            <a:r>
              <a:rPr lang="en-US" sz="1200"/>
              <a:t>193 injuries</a:t>
            </a:r>
          </a:p>
          <a:p>
            <a:pPr lvl="1">
              <a:lnSpc>
                <a:spcPct val="70000"/>
              </a:lnSpc>
            </a:pPr>
            <a:r>
              <a:rPr lang="en-US" sz="1200" b="1">
                <a:solidFill>
                  <a:schemeClr val="hlink"/>
                </a:solidFill>
                <a:effectLst>
                  <a:outerShdw blurRad="38100" dist="38100" dir="2700000" algn="tl">
                    <a:srgbClr val="000000"/>
                  </a:outerShdw>
                </a:effectLst>
              </a:rPr>
              <a:t>Up to half of those killed in confined spaces were rescuers</a:t>
            </a:r>
          </a:p>
          <a:p>
            <a:pPr lvl="1">
              <a:spcBef>
                <a:spcPts val="500"/>
              </a:spcBef>
              <a:spcAft>
                <a:spcPts val="500"/>
              </a:spcAft>
            </a:pPr>
            <a:r>
              <a:rPr lang="en-US" sz="1600"/>
              <a:t>The number of people involved</a:t>
            </a:r>
          </a:p>
        </p:txBody>
      </p:sp>
      <p:sp>
        <p:nvSpPr>
          <p:cNvPr id="88070" name="Rectangle 6"/>
          <p:cNvSpPr>
            <a:spLocks noChangeArrowheads="1"/>
          </p:cNvSpPr>
          <p:nvPr/>
        </p:nvSpPr>
        <p:spPr bwMode="auto">
          <a:xfrm>
            <a:off x="228600" y="152400"/>
            <a:ext cx="868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Background</a:t>
            </a:r>
          </a:p>
        </p:txBody>
      </p:sp>
      <p:pic>
        <p:nvPicPr>
          <p:cNvPr id="88072" name="Picture 8"/>
          <p:cNvPicPr>
            <a:picLocks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4495800" y="914400"/>
            <a:ext cx="4267200" cy="556260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4" name="Rectangle 6"/>
          <p:cNvSpPr>
            <a:spLocks noChangeArrowheads="1"/>
          </p:cNvSpPr>
          <p:nvPr/>
        </p:nvSpPr>
        <p:spPr bwMode="auto">
          <a:xfrm>
            <a:off x="228600" y="3810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1">
                <a:solidFill>
                  <a:schemeClr val="accent2"/>
                </a:solidFill>
                <a:effectLst>
                  <a:outerShdw blurRad="38100" dist="38100" dir="2700000" algn="tl">
                    <a:srgbClr val="000000"/>
                  </a:outerShdw>
                </a:effectLst>
                <a:latin typeface="Arial" pitchFamily="34" charset="0"/>
              </a:rPr>
              <a:t>Concentration of CO Necessary to Produce Symptoms</a:t>
            </a:r>
          </a:p>
        </p:txBody>
      </p:sp>
      <p:graphicFrame>
        <p:nvGraphicFramePr>
          <p:cNvPr id="104455" name="Object 7"/>
          <p:cNvGraphicFramePr>
            <a:graphicFrameLocks noChangeAspect="1"/>
          </p:cNvGraphicFramePr>
          <p:nvPr/>
        </p:nvGraphicFramePr>
        <p:xfrm>
          <a:off x="381000" y="1143000"/>
          <a:ext cx="8382000" cy="5349875"/>
        </p:xfrm>
        <a:graphic>
          <a:graphicData uri="http://schemas.openxmlformats.org/presentationml/2006/ole">
            <mc:AlternateContent xmlns:mc="http://schemas.openxmlformats.org/markup-compatibility/2006">
              <mc:Choice xmlns:v="urn:schemas-microsoft-com:vml" Requires="v">
                <p:oleObj spid="_x0000_s104456" name="Bitmap Image" r:id="rId4" imgW="8078328" imgH="7276190" progId="Paint.Picture">
                  <p:embed/>
                </p:oleObj>
              </mc:Choice>
              <mc:Fallback>
                <p:oleObj name="Bitmap Image" r:id="rId4" imgW="8078328" imgH="7276190" progId="Paint.Picture">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143000"/>
                        <a:ext cx="8382000" cy="534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a:xfrm>
            <a:off x="304800" y="990600"/>
            <a:ext cx="6705600" cy="2362200"/>
          </a:xfrm>
          <a:noFill/>
          <a:ln/>
        </p:spPr>
        <p:txBody>
          <a:bodyPr lIns="92075" tIns="46038" rIns="92075" bIns="46038"/>
          <a:lstStyle/>
          <a:p>
            <a:r>
              <a:rPr lang="en-US" sz="1800"/>
              <a:t>Colorless, odorless noncombustible gas</a:t>
            </a:r>
          </a:p>
          <a:p>
            <a:r>
              <a:rPr lang="en-US" sz="1800"/>
              <a:t>Heavier than air</a:t>
            </a:r>
          </a:p>
          <a:p>
            <a:r>
              <a:rPr lang="en-US" sz="1800"/>
              <a:t>Common in solid and compressed liquid forms</a:t>
            </a:r>
          </a:p>
          <a:p>
            <a:r>
              <a:rPr lang="en-US" sz="1800"/>
              <a:t>Carbonation</a:t>
            </a:r>
          </a:p>
          <a:p>
            <a:r>
              <a:rPr lang="en-US" sz="1800"/>
              <a:t>Inerting</a:t>
            </a:r>
          </a:p>
          <a:p>
            <a:r>
              <a:rPr lang="en-US" sz="1800"/>
              <a:t>Organic decay (grain elevators, sewers, storage bins, wells)</a:t>
            </a:r>
          </a:p>
          <a:p>
            <a:r>
              <a:rPr lang="en-US" sz="1800"/>
              <a:t>Fermentation (digestors, molasses pits, beer and wine vats)</a:t>
            </a:r>
          </a:p>
        </p:txBody>
      </p:sp>
      <p:sp>
        <p:nvSpPr>
          <p:cNvPr id="108548" name="Rectangle 4"/>
          <p:cNvSpPr>
            <a:spLocks noChangeArrowheads="1"/>
          </p:cNvSpPr>
          <p:nvPr/>
        </p:nvSpPr>
        <p:spPr bwMode="auto">
          <a:xfrm>
            <a:off x="228600" y="22860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Carbon Dioxide (CO</a:t>
            </a:r>
            <a:r>
              <a:rPr lang="en-US" sz="3200" b="1" baseline="-25000">
                <a:solidFill>
                  <a:schemeClr val="accent2"/>
                </a:solidFill>
                <a:effectLst>
                  <a:outerShdw blurRad="38100" dist="38100" dir="2700000" algn="tl">
                    <a:srgbClr val="000000"/>
                  </a:outerShdw>
                </a:effectLst>
                <a:latin typeface="Arial" pitchFamily="34" charset="0"/>
              </a:rPr>
              <a:t>2</a:t>
            </a:r>
            <a:r>
              <a:rPr lang="en-US" sz="3200" b="1">
                <a:solidFill>
                  <a:schemeClr val="accent2"/>
                </a:solidFill>
                <a:effectLst>
                  <a:outerShdw blurRad="38100" dist="38100" dir="2700000" algn="tl">
                    <a:srgbClr val="000000"/>
                  </a:outerShdw>
                </a:effectLst>
                <a:latin typeface="Arial" pitchFamily="34" charset="0"/>
              </a:rPr>
              <a:t>)</a:t>
            </a:r>
          </a:p>
        </p:txBody>
      </p:sp>
      <p:sp>
        <p:nvSpPr>
          <p:cNvPr id="108549" name="Rectangle 5"/>
          <p:cNvSpPr>
            <a:spLocks noChangeArrowheads="1"/>
          </p:cNvSpPr>
          <p:nvPr/>
        </p:nvSpPr>
        <p:spPr bwMode="auto">
          <a:xfrm>
            <a:off x="685800" y="3581400"/>
            <a:ext cx="2209800" cy="182880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lnSpc>
                <a:spcPct val="130000"/>
              </a:lnSpc>
              <a:spcBef>
                <a:spcPct val="20000"/>
              </a:spcBef>
              <a:buClr>
                <a:schemeClr val="accent2"/>
              </a:buClr>
            </a:pPr>
            <a:r>
              <a:rPr lang="en-US" sz="1600">
                <a:latin typeface="Arial" pitchFamily="34" charset="0"/>
              </a:rPr>
              <a:t>PEL = 5,000 ppm	</a:t>
            </a:r>
          </a:p>
          <a:p>
            <a:pPr marL="342900" indent="-342900">
              <a:lnSpc>
                <a:spcPct val="130000"/>
              </a:lnSpc>
              <a:spcBef>
                <a:spcPct val="20000"/>
              </a:spcBef>
              <a:buClr>
                <a:schemeClr val="accent2"/>
              </a:buClr>
            </a:pPr>
            <a:r>
              <a:rPr lang="en-US" sz="1600">
                <a:latin typeface="Arial" pitchFamily="34" charset="0"/>
              </a:rPr>
              <a:t>TLV = 5,000 ppm </a:t>
            </a:r>
          </a:p>
          <a:p>
            <a:pPr marL="342900" indent="-342900">
              <a:lnSpc>
                <a:spcPct val="130000"/>
              </a:lnSpc>
              <a:spcBef>
                <a:spcPct val="20000"/>
              </a:spcBef>
              <a:buClr>
                <a:schemeClr val="accent2"/>
              </a:buClr>
            </a:pPr>
            <a:r>
              <a:rPr lang="en-US" sz="1600">
                <a:latin typeface="Arial" pitchFamily="34" charset="0"/>
              </a:rPr>
              <a:t>STEL - 30,000 ppm </a:t>
            </a:r>
          </a:p>
          <a:p>
            <a:pPr marL="342900" indent="-342900">
              <a:lnSpc>
                <a:spcPct val="130000"/>
              </a:lnSpc>
              <a:spcBef>
                <a:spcPct val="20000"/>
              </a:spcBef>
              <a:buClr>
                <a:schemeClr val="accent2"/>
              </a:buClr>
            </a:pPr>
            <a:r>
              <a:rPr lang="en-US" sz="1600">
                <a:latin typeface="Arial" pitchFamily="34" charset="0"/>
              </a:rPr>
              <a:t>IDLH = 50,000 ppm</a:t>
            </a:r>
          </a:p>
          <a:p>
            <a:pPr marL="342900" indent="-342900">
              <a:lnSpc>
                <a:spcPct val="130000"/>
              </a:lnSpc>
              <a:spcBef>
                <a:spcPct val="20000"/>
              </a:spcBef>
              <a:buClr>
                <a:schemeClr val="accent2"/>
              </a:buClr>
            </a:pPr>
            <a:r>
              <a:rPr lang="en-US" sz="1600">
                <a:latin typeface="Arial" pitchFamily="34" charset="0"/>
              </a:rPr>
              <a:t>LEL = none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sz="half" idx="1"/>
          </p:nvPr>
        </p:nvSpPr>
        <p:spPr>
          <a:xfrm>
            <a:off x="228600" y="1066800"/>
            <a:ext cx="7162800" cy="1295400"/>
          </a:xfrm>
        </p:spPr>
        <p:txBody>
          <a:bodyPr/>
          <a:lstStyle/>
          <a:p>
            <a:pPr>
              <a:lnSpc>
                <a:spcPct val="90000"/>
              </a:lnSpc>
              <a:buFontTx/>
              <a:buNone/>
            </a:pPr>
            <a:r>
              <a:rPr lang="en-US" sz="1400">
                <a:effectLst>
                  <a:outerShdw blurRad="38100" dist="38100" dir="2700000" algn="tl">
                    <a:srgbClr val="000000"/>
                  </a:outerShdw>
                </a:effectLst>
              </a:rPr>
              <a:t>Oxygen-deficient atmospheres have less than _____ oxygen available?</a:t>
            </a:r>
          </a:p>
          <a:p>
            <a:pPr>
              <a:lnSpc>
                <a:spcPct val="90000"/>
              </a:lnSpc>
              <a:buFontTx/>
              <a:buAutoNum type="arabicPeriod"/>
            </a:pPr>
            <a:r>
              <a:rPr lang="en-US" sz="1400"/>
              <a:t>20.6 percent</a:t>
            </a:r>
          </a:p>
          <a:p>
            <a:pPr>
              <a:lnSpc>
                <a:spcPct val="90000"/>
              </a:lnSpc>
              <a:buFontTx/>
              <a:buAutoNum type="arabicPeriod"/>
            </a:pPr>
            <a:r>
              <a:rPr lang="en-US" sz="1400"/>
              <a:t>18.7 percent</a:t>
            </a:r>
          </a:p>
          <a:p>
            <a:pPr>
              <a:lnSpc>
                <a:spcPct val="90000"/>
              </a:lnSpc>
              <a:buFontTx/>
              <a:buAutoNum type="arabicPeriod"/>
            </a:pPr>
            <a:r>
              <a:rPr lang="en-US" sz="1400"/>
              <a:t>19.5 percent</a:t>
            </a:r>
          </a:p>
          <a:p>
            <a:pPr>
              <a:lnSpc>
                <a:spcPct val="90000"/>
              </a:lnSpc>
              <a:buFontTx/>
              <a:buAutoNum type="arabicPeriod"/>
            </a:pPr>
            <a:r>
              <a:rPr lang="en-US" sz="1400"/>
              <a:t>21.7 percent</a:t>
            </a:r>
          </a:p>
        </p:txBody>
      </p:sp>
      <p:sp>
        <p:nvSpPr>
          <p:cNvPr id="51206" name="Rectangle 6"/>
          <p:cNvSpPr>
            <a:spLocks noChangeArrowheads="1"/>
          </p:cNvSpPr>
          <p:nvPr/>
        </p:nvSpPr>
        <p:spPr bwMode="auto">
          <a:xfrm>
            <a:off x="228600" y="228600"/>
            <a:ext cx="868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Hazardous Atmosphere Recap</a:t>
            </a:r>
          </a:p>
        </p:txBody>
      </p:sp>
      <p:sp>
        <p:nvSpPr>
          <p:cNvPr id="51207" name="Rectangle 7"/>
          <p:cNvSpPr>
            <a:spLocks noChangeArrowheads="1"/>
          </p:cNvSpPr>
          <p:nvPr/>
        </p:nvSpPr>
        <p:spPr bwMode="auto">
          <a:xfrm>
            <a:off x="228600" y="2514600"/>
            <a:ext cx="84582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spcBef>
                <a:spcPct val="50000"/>
              </a:spcBef>
            </a:pPr>
            <a:r>
              <a:rPr lang="en-US" sz="1400">
                <a:effectLst>
                  <a:outerShdw blurRad="38100" dist="38100" dir="2700000" algn="tl">
                    <a:srgbClr val="000000"/>
                  </a:outerShdw>
                </a:effectLst>
                <a:latin typeface="Arial" pitchFamily="34" charset="0"/>
              </a:rPr>
              <a:t>Carbon monoxide is colorless and odorless but leaves a distinct taste of rotten eggs in your mouth.</a:t>
            </a:r>
          </a:p>
          <a:p>
            <a:pPr marL="457200" indent="-457200">
              <a:spcBef>
                <a:spcPct val="50000"/>
              </a:spcBef>
              <a:buClr>
                <a:schemeClr val="accent2"/>
              </a:buClr>
              <a:buFontTx/>
              <a:buAutoNum type="arabicPeriod"/>
            </a:pPr>
            <a:r>
              <a:rPr lang="en-US" sz="1400">
                <a:latin typeface="Arial" pitchFamily="34" charset="0"/>
              </a:rPr>
              <a:t>True</a:t>
            </a:r>
          </a:p>
          <a:p>
            <a:pPr marL="457200" indent="-457200">
              <a:spcBef>
                <a:spcPct val="50000"/>
              </a:spcBef>
              <a:buClr>
                <a:schemeClr val="accent2"/>
              </a:buClr>
              <a:buFontTx/>
              <a:buAutoNum type="arabicPeriod"/>
            </a:pPr>
            <a:r>
              <a:rPr lang="en-US" sz="1400">
                <a:latin typeface="Arial" pitchFamily="34" charset="0"/>
              </a:rPr>
              <a:t>False</a:t>
            </a:r>
          </a:p>
        </p:txBody>
      </p:sp>
      <p:sp>
        <p:nvSpPr>
          <p:cNvPr id="51208" name="Rectangle 8"/>
          <p:cNvSpPr>
            <a:spLocks noChangeArrowheads="1"/>
          </p:cNvSpPr>
          <p:nvPr/>
        </p:nvSpPr>
        <p:spPr bwMode="auto">
          <a:xfrm>
            <a:off x="228600" y="3657600"/>
            <a:ext cx="8534400"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spcBef>
                <a:spcPct val="50000"/>
              </a:spcBef>
            </a:pPr>
            <a:r>
              <a:rPr lang="en-US" sz="1400">
                <a:effectLst>
                  <a:outerShdw blurRad="38100" dist="38100" dir="2700000" algn="tl">
                    <a:srgbClr val="000000"/>
                  </a:outerShdw>
                </a:effectLst>
                <a:latin typeface="Arial" pitchFamily="34" charset="0"/>
              </a:rPr>
              <a:t>Atmospheric testing must be done at the top and bottom of the space only since gases tend to only rise to</a:t>
            </a:r>
          </a:p>
          <a:p>
            <a:pPr marL="457200" indent="-457200">
              <a:spcBef>
                <a:spcPct val="50000"/>
              </a:spcBef>
            </a:pPr>
            <a:r>
              <a:rPr lang="en-US" sz="1400">
                <a:effectLst>
                  <a:outerShdw blurRad="38100" dist="38100" dir="2700000" algn="tl">
                    <a:srgbClr val="000000"/>
                  </a:outerShdw>
                </a:effectLst>
                <a:latin typeface="Arial" pitchFamily="34" charset="0"/>
              </a:rPr>
              <a:t>the top or sink to the bottom.</a:t>
            </a:r>
          </a:p>
          <a:p>
            <a:pPr marL="457200" indent="-457200">
              <a:spcBef>
                <a:spcPct val="50000"/>
              </a:spcBef>
              <a:buClr>
                <a:schemeClr val="accent2"/>
              </a:buClr>
              <a:buFontTx/>
              <a:buAutoNum type="arabicPeriod"/>
            </a:pPr>
            <a:r>
              <a:rPr lang="en-US" sz="1400">
                <a:latin typeface="Arial" pitchFamily="34" charset="0"/>
              </a:rPr>
              <a:t>True</a:t>
            </a:r>
          </a:p>
          <a:p>
            <a:pPr marL="457200" indent="-457200">
              <a:spcBef>
                <a:spcPct val="50000"/>
              </a:spcBef>
              <a:buClr>
                <a:schemeClr val="accent2"/>
              </a:buClr>
              <a:buFontTx/>
              <a:buAutoNum type="arabicPeriod"/>
            </a:pPr>
            <a:r>
              <a:rPr lang="en-US" sz="1400">
                <a:latin typeface="Arial" pitchFamily="34" charset="0"/>
              </a:rPr>
              <a:t>False</a:t>
            </a:r>
          </a:p>
        </p:txBody>
      </p:sp>
      <p:sp>
        <p:nvSpPr>
          <p:cNvPr id="51210" name="Rectangle 10"/>
          <p:cNvSpPr>
            <a:spLocks noChangeArrowheads="1"/>
          </p:cNvSpPr>
          <p:nvPr/>
        </p:nvSpPr>
        <p:spPr bwMode="auto">
          <a:xfrm>
            <a:off x="152400" y="5029200"/>
            <a:ext cx="8610600" cy="126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spcBef>
                <a:spcPct val="50000"/>
              </a:spcBef>
            </a:pPr>
            <a:r>
              <a:rPr lang="en-US" sz="1400">
                <a:effectLst>
                  <a:outerShdw blurRad="38100" dist="38100" dir="2700000" algn="tl">
                    <a:srgbClr val="000000"/>
                  </a:outerShdw>
                </a:effectLst>
                <a:latin typeface="Arial" pitchFamily="34" charset="0"/>
              </a:rPr>
              <a:t>The attendant is the person responsible for the confined space entry and is ultimately responsible for all</a:t>
            </a:r>
          </a:p>
          <a:p>
            <a:pPr marL="457200" indent="-457200">
              <a:spcBef>
                <a:spcPct val="50000"/>
              </a:spcBef>
            </a:pPr>
            <a:r>
              <a:rPr lang="en-US" sz="1400">
                <a:effectLst>
                  <a:outerShdw blurRad="38100" dist="38100" dir="2700000" algn="tl">
                    <a:srgbClr val="000000"/>
                  </a:outerShdw>
                </a:effectLst>
                <a:latin typeface="Arial" pitchFamily="34" charset="0"/>
              </a:rPr>
              <a:t>activities.</a:t>
            </a:r>
          </a:p>
          <a:p>
            <a:pPr marL="457200" indent="-457200">
              <a:spcBef>
                <a:spcPct val="50000"/>
              </a:spcBef>
              <a:buFontTx/>
              <a:buAutoNum type="arabicPeriod"/>
            </a:pPr>
            <a:r>
              <a:rPr lang="en-US" sz="1400">
                <a:latin typeface="Arial" pitchFamily="34" charset="0"/>
              </a:rPr>
              <a:t>True</a:t>
            </a:r>
          </a:p>
          <a:p>
            <a:pPr marL="457200" indent="-457200">
              <a:spcBef>
                <a:spcPct val="50000"/>
              </a:spcBef>
              <a:buFontTx/>
              <a:buAutoNum type="arabicPeriod"/>
            </a:pPr>
            <a:r>
              <a:rPr lang="en-US" sz="1400">
                <a:latin typeface="Arial" pitchFamily="34" charset="0"/>
              </a:rPr>
              <a:t>False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45058" name="WordArt 2"/>
          <p:cNvSpPr>
            <a:spLocks noChangeArrowheads="1" noChangeShapeType="1" noTextEdit="1"/>
          </p:cNvSpPr>
          <p:nvPr/>
        </p:nvSpPr>
        <p:spPr bwMode="auto">
          <a:xfrm>
            <a:off x="2133600" y="533400"/>
            <a:ext cx="4953000" cy="1981200"/>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chemeClr val="bg1"/>
                </a:solidFill>
                <a:effectLst>
                  <a:outerShdw dist="35921" dir="2700000" algn="ctr" rotWithShape="0">
                    <a:srgbClr val="990000"/>
                  </a:outerShdw>
                </a:effectLst>
                <a:latin typeface="Impact"/>
              </a:rPr>
              <a:t>Physical</a:t>
            </a:r>
          </a:p>
        </p:txBody>
      </p:sp>
      <p:sp>
        <p:nvSpPr>
          <p:cNvPr id="45059" name="WordArt 3"/>
          <p:cNvSpPr>
            <a:spLocks noChangeArrowheads="1" noChangeShapeType="1" noTextEdit="1"/>
          </p:cNvSpPr>
          <p:nvPr/>
        </p:nvSpPr>
        <p:spPr bwMode="auto">
          <a:xfrm>
            <a:off x="2057400" y="3106738"/>
            <a:ext cx="5091113" cy="2074862"/>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solidFill>
                  <a:schemeClr val="bg1"/>
                </a:solidFill>
                <a:effectLst>
                  <a:outerShdw dist="35921" dir="2700000" sy="50000" kx="2115830" algn="bl" rotWithShape="0">
                    <a:srgbClr val="C0C0C0"/>
                  </a:outerShdw>
                </a:effectLst>
                <a:latin typeface="Arial Black"/>
              </a:rPr>
              <a:t>Hazards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6"/>
          <p:cNvSpPr>
            <a:spLocks noChangeArrowheads="1"/>
          </p:cNvSpPr>
          <p:nvPr/>
        </p:nvSpPr>
        <p:spPr bwMode="auto">
          <a:xfrm>
            <a:off x="228600" y="228600"/>
            <a:ext cx="868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Physical Hazards</a:t>
            </a:r>
          </a:p>
        </p:txBody>
      </p:sp>
      <p:sp>
        <p:nvSpPr>
          <p:cNvPr id="43016" name="Rectangle 8"/>
          <p:cNvSpPr>
            <a:spLocks noGrp="1" noChangeArrowheads="1"/>
          </p:cNvSpPr>
          <p:nvPr>
            <p:ph type="body" sz="half" idx="1"/>
          </p:nvPr>
        </p:nvSpPr>
        <p:spPr>
          <a:xfrm>
            <a:off x="228600" y="914400"/>
            <a:ext cx="2819400" cy="1371600"/>
          </a:xfrm>
          <a:noFill/>
          <a:ln/>
        </p:spPr>
        <p:txBody>
          <a:bodyPr/>
          <a:lstStyle/>
          <a:p>
            <a:pPr>
              <a:buFontTx/>
              <a:buNone/>
            </a:pPr>
            <a:r>
              <a:rPr lang="en-US" sz="1400" b="1" u="sng">
                <a:effectLst>
                  <a:outerShdw blurRad="38100" dist="38100" dir="2700000" algn="tl">
                    <a:srgbClr val="000000"/>
                  </a:outerShdw>
                </a:effectLst>
              </a:rPr>
              <a:t>Thermal</a:t>
            </a:r>
          </a:p>
          <a:p>
            <a:r>
              <a:rPr lang="en-US" sz="1400"/>
              <a:t>Air temperature, </a:t>
            </a:r>
          </a:p>
          <a:p>
            <a:r>
              <a:rPr lang="en-US" sz="1400"/>
              <a:t>Air velocity, </a:t>
            </a:r>
          </a:p>
          <a:p>
            <a:r>
              <a:rPr lang="en-US" sz="1400"/>
              <a:t>Moisture contained in the air </a:t>
            </a:r>
          </a:p>
          <a:p>
            <a:r>
              <a:rPr lang="en-US" sz="1400"/>
              <a:t>Radiant heat.</a:t>
            </a:r>
          </a:p>
        </p:txBody>
      </p:sp>
      <p:sp>
        <p:nvSpPr>
          <p:cNvPr id="43017" name="Rectangle 9"/>
          <p:cNvSpPr>
            <a:spLocks noChangeArrowheads="1"/>
          </p:cNvSpPr>
          <p:nvPr/>
        </p:nvSpPr>
        <p:spPr bwMode="auto">
          <a:xfrm>
            <a:off x="228600" y="2438400"/>
            <a:ext cx="1828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2"/>
              </a:buClr>
            </a:pPr>
            <a:r>
              <a:rPr lang="en-US" sz="1400" b="1" u="sng">
                <a:effectLst>
                  <a:outerShdw blurRad="38100" dist="38100" dir="2700000" algn="tl">
                    <a:srgbClr val="000000"/>
                  </a:outerShdw>
                </a:effectLst>
                <a:latin typeface="Arial" pitchFamily="34" charset="0"/>
              </a:rPr>
              <a:t>Noise</a:t>
            </a:r>
          </a:p>
          <a:p>
            <a:pPr marL="342900" indent="-342900">
              <a:spcBef>
                <a:spcPct val="20000"/>
              </a:spcBef>
              <a:buClr>
                <a:schemeClr val="accent2"/>
              </a:buClr>
              <a:buFontTx/>
              <a:buChar char="•"/>
            </a:pPr>
            <a:r>
              <a:rPr lang="en-US" sz="1400">
                <a:latin typeface="Arial" pitchFamily="34" charset="0"/>
              </a:rPr>
              <a:t>Reverberation</a:t>
            </a:r>
          </a:p>
          <a:p>
            <a:pPr marL="342900" indent="-342900">
              <a:spcBef>
                <a:spcPct val="20000"/>
              </a:spcBef>
              <a:buClr>
                <a:schemeClr val="accent2"/>
              </a:buClr>
              <a:buFontTx/>
              <a:buChar char="•"/>
            </a:pPr>
            <a:r>
              <a:rPr lang="en-US" sz="1400">
                <a:latin typeface="Arial" pitchFamily="34" charset="0"/>
              </a:rPr>
              <a:t>Communication</a:t>
            </a:r>
          </a:p>
          <a:p>
            <a:pPr marL="342900" indent="-342900">
              <a:spcBef>
                <a:spcPct val="20000"/>
              </a:spcBef>
              <a:buClr>
                <a:schemeClr val="accent2"/>
              </a:buClr>
              <a:buFontTx/>
              <a:buChar char="•"/>
            </a:pPr>
            <a:r>
              <a:rPr lang="en-US" sz="1400">
                <a:latin typeface="Arial" pitchFamily="34" charset="0"/>
              </a:rPr>
              <a:t>Commands</a:t>
            </a:r>
          </a:p>
        </p:txBody>
      </p:sp>
      <p:sp>
        <p:nvSpPr>
          <p:cNvPr id="43018" name="Rectangle 10"/>
          <p:cNvSpPr>
            <a:spLocks noChangeArrowheads="1"/>
          </p:cNvSpPr>
          <p:nvPr/>
        </p:nvSpPr>
        <p:spPr bwMode="auto">
          <a:xfrm>
            <a:off x="228600" y="3733800"/>
            <a:ext cx="2514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2"/>
              </a:buClr>
            </a:pPr>
            <a:r>
              <a:rPr lang="en-US" sz="1400" b="1" u="sng">
                <a:effectLst>
                  <a:outerShdw blurRad="38100" dist="38100" dir="2700000" algn="tl">
                    <a:srgbClr val="000000"/>
                  </a:outerShdw>
                </a:effectLst>
                <a:latin typeface="Arial" pitchFamily="34" charset="0"/>
              </a:rPr>
              <a:t>Vibration</a:t>
            </a:r>
          </a:p>
          <a:p>
            <a:pPr marL="342900" indent="-342900">
              <a:spcBef>
                <a:spcPct val="20000"/>
              </a:spcBef>
              <a:buClr>
                <a:schemeClr val="accent2"/>
              </a:buClr>
              <a:buFontTx/>
              <a:buChar char="•"/>
            </a:pPr>
            <a:r>
              <a:rPr lang="en-US" sz="1400">
                <a:latin typeface="Arial" pitchFamily="34" charset="0"/>
              </a:rPr>
              <a:t>Whole body</a:t>
            </a:r>
          </a:p>
          <a:p>
            <a:pPr marL="342900" indent="-342900">
              <a:spcBef>
                <a:spcPct val="20000"/>
              </a:spcBef>
              <a:buClr>
                <a:schemeClr val="accent2"/>
              </a:buClr>
              <a:buFontTx/>
              <a:buChar char="•"/>
            </a:pPr>
            <a:r>
              <a:rPr lang="en-US" sz="1400">
                <a:latin typeface="Arial" pitchFamily="34" charset="0"/>
              </a:rPr>
              <a:t>Segmental (Body part)</a:t>
            </a:r>
          </a:p>
          <a:p>
            <a:pPr marL="342900" indent="-342900">
              <a:spcBef>
                <a:spcPct val="20000"/>
              </a:spcBef>
              <a:buClr>
                <a:schemeClr val="accent2"/>
              </a:buClr>
              <a:buFontTx/>
              <a:buChar char="•"/>
            </a:pPr>
            <a:r>
              <a:rPr lang="en-US" sz="1400">
                <a:latin typeface="Arial" pitchFamily="34" charset="0"/>
              </a:rPr>
              <a:t>Tools</a:t>
            </a:r>
          </a:p>
        </p:txBody>
      </p:sp>
      <p:pic>
        <p:nvPicPr>
          <p:cNvPr id="43019" name="Picture 11" descr="welding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914400"/>
            <a:ext cx="5867400" cy="5672138"/>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p:cNvSpPr>
            <a:spLocks noChangeArrowheads="1"/>
          </p:cNvSpPr>
          <p:nvPr/>
        </p:nvSpPr>
        <p:spPr bwMode="auto">
          <a:xfrm>
            <a:off x="228600" y="228600"/>
            <a:ext cx="8534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a:r>
              <a:rPr lang="en-US" sz="3200">
                <a:solidFill>
                  <a:srgbClr val="FFFF00"/>
                </a:solidFill>
                <a:effectLst>
                  <a:outerShdw blurRad="38100" dist="38100" dir="2700000" algn="tl">
                    <a:srgbClr val="000000"/>
                  </a:outerShdw>
                </a:effectLst>
                <a:latin typeface="Arial" pitchFamily="34" charset="0"/>
              </a:rPr>
              <a:t>Confined Space Entry – Combustion Hazards</a:t>
            </a:r>
          </a:p>
        </p:txBody>
      </p:sp>
      <p:graphicFrame>
        <p:nvGraphicFramePr>
          <p:cNvPr id="112645" name="Object 5">
            <a:hlinkClick r:id="" action="ppaction://ole?verb=0"/>
          </p:cNvPr>
          <p:cNvGraphicFramePr>
            <a:graphicFrameLocks/>
          </p:cNvGraphicFramePr>
          <p:nvPr/>
        </p:nvGraphicFramePr>
        <p:xfrm>
          <a:off x="533400" y="3124200"/>
          <a:ext cx="1854200" cy="2371725"/>
        </p:xfrm>
        <a:graphic>
          <a:graphicData uri="http://schemas.openxmlformats.org/presentationml/2006/ole">
            <mc:AlternateContent xmlns:mc="http://schemas.openxmlformats.org/markup-compatibility/2006">
              <mc:Choice xmlns:v="urn:schemas-microsoft-com:vml" Requires="v">
                <p:oleObj spid="_x0000_s112656" name="Clip" r:id="rId4" imgW="2474640" imgH="3160440" progId="MS_ClipArt_Gallery.2">
                  <p:embed/>
                </p:oleObj>
              </mc:Choice>
              <mc:Fallback>
                <p:oleObj name="Clip" r:id="rId4" imgW="2474640" imgH="3160440" progId="MS_ClipArt_Gallery.2">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124200"/>
                        <a:ext cx="185420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46" name="Rectangle 6"/>
          <p:cNvSpPr>
            <a:spLocks noChangeArrowheads="1"/>
          </p:cNvSpPr>
          <p:nvPr/>
        </p:nvSpPr>
        <p:spPr bwMode="auto">
          <a:xfrm>
            <a:off x="4343400" y="1524000"/>
            <a:ext cx="4267200" cy="374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just"/>
            <a:r>
              <a:rPr lang="en-US" sz="2000">
                <a:solidFill>
                  <a:srgbClr val="FFFFFF"/>
                </a:solidFill>
                <a:latin typeface="Arial" pitchFamily="34" charset="0"/>
              </a:rPr>
              <a:t>Processes which operate by the principle of combustion use up oxygen much faster than the human respiration.</a:t>
            </a:r>
          </a:p>
          <a:p>
            <a:pPr algn="just"/>
            <a:endParaRPr lang="en-US" sz="2000">
              <a:solidFill>
                <a:srgbClr val="FFFFFF"/>
              </a:solidFill>
              <a:latin typeface="Arial" pitchFamily="34" charset="0"/>
            </a:endParaRPr>
          </a:p>
          <a:p>
            <a:pPr algn="just"/>
            <a:r>
              <a:rPr lang="en-US" sz="2000">
                <a:solidFill>
                  <a:srgbClr val="FFFFFF"/>
                </a:solidFill>
                <a:latin typeface="Arial" pitchFamily="34" charset="0"/>
              </a:rPr>
              <a:t>Products of combustion vary with the fuel that is present and the temperature of the combustion reaction.  Welding, burning natural gas, propane, gasoline, and diesel engines are examples of combustion processes.</a:t>
            </a:r>
          </a:p>
        </p:txBody>
      </p:sp>
      <p:sp>
        <p:nvSpPr>
          <p:cNvPr id="112647" name="Rectangle 7"/>
          <p:cNvSpPr>
            <a:spLocks noChangeArrowheads="1"/>
          </p:cNvSpPr>
          <p:nvPr/>
        </p:nvSpPr>
        <p:spPr bwMode="auto">
          <a:xfrm>
            <a:off x="612775" y="1524000"/>
            <a:ext cx="849313"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800" b="1">
                <a:solidFill>
                  <a:srgbClr val="FFFF00"/>
                </a:solidFill>
                <a:effectLst>
                  <a:outerShdw blurRad="38100" dist="38100" dir="2700000" algn="tl">
                    <a:srgbClr val="000000"/>
                  </a:outerShdw>
                </a:effectLst>
                <a:latin typeface="Arial" pitchFamily="34" charset="0"/>
              </a:rPr>
              <a:t>CO</a:t>
            </a:r>
            <a:r>
              <a:rPr lang="en-US" sz="2800" b="1" baseline="-25000">
                <a:solidFill>
                  <a:srgbClr val="FFFF00"/>
                </a:solidFill>
                <a:effectLst>
                  <a:outerShdw blurRad="38100" dist="38100" dir="2700000" algn="tl">
                    <a:srgbClr val="000000"/>
                  </a:outerShdw>
                </a:effectLst>
                <a:latin typeface="Arial" pitchFamily="34" charset="0"/>
              </a:rPr>
              <a:t>2</a:t>
            </a:r>
          </a:p>
        </p:txBody>
      </p:sp>
      <p:sp>
        <p:nvSpPr>
          <p:cNvPr id="112648" name="Rectangle 8"/>
          <p:cNvSpPr>
            <a:spLocks noChangeArrowheads="1"/>
          </p:cNvSpPr>
          <p:nvPr/>
        </p:nvSpPr>
        <p:spPr bwMode="auto">
          <a:xfrm>
            <a:off x="1450975" y="2057400"/>
            <a:ext cx="77152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800" b="1">
                <a:solidFill>
                  <a:srgbClr val="FFFF00"/>
                </a:solidFill>
                <a:effectLst>
                  <a:outerShdw blurRad="38100" dist="38100" dir="2700000" algn="tl">
                    <a:srgbClr val="000000"/>
                  </a:outerShdw>
                </a:effectLst>
                <a:latin typeface="Arial" pitchFamily="34" charset="0"/>
              </a:rPr>
              <a:t>H</a:t>
            </a:r>
            <a:r>
              <a:rPr lang="en-US" sz="2800" b="1" baseline="-25000">
                <a:solidFill>
                  <a:srgbClr val="FFFF00"/>
                </a:solidFill>
                <a:effectLst>
                  <a:outerShdw blurRad="38100" dist="38100" dir="2700000" algn="tl">
                    <a:srgbClr val="000000"/>
                  </a:outerShdw>
                </a:effectLst>
                <a:latin typeface="Arial" pitchFamily="34" charset="0"/>
              </a:rPr>
              <a:t>2</a:t>
            </a:r>
            <a:r>
              <a:rPr lang="en-US" sz="2800" b="1">
                <a:solidFill>
                  <a:srgbClr val="FFFF00"/>
                </a:solidFill>
                <a:effectLst>
                  <a:outerShdw blurRad="38100" dist="38100" dir="2700000" algn="tl">
                    <a:srgbClr val="000000"/>
                  </a:outerShdw>
                </a:effectLst>
                <a:latin typeface="Arial" pitchFamily="34" charset="0"/>
              </a:rPr>
              <a:t>0</a:t>
            </a:r>
          </a:p>
        </p:txBody>
      </p:sp>
      <p:sp>
        <p:nvSpPr>
          <p:cNvPr id="112649" name="Rectangle 9"/>
          <p:cNvSpPr>
            <a:spLocks noChangeArrowheads="1"/>
          </p:cNvSpPr>
          <p:nvPr/>
        </p:nvSpPr>
        <p:spPr bwMode="auto">
          <a:xfrm>
            <a:off x="2212975" y="1403350"/>
            <a:ext cx="912813"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800" b="1">
                <a:solidFill>
                  <a:srgbClr val="FFFF00"/>
                </a:solidFill>
                <a:effectLst>
                  <a:outerShdw blurRad="38100" dist="38100" dir="2700000" algn="tl">
                    <a:srgbClr val="000000"/>
                  </a:outerShdw>
                </a:effectLst>
                <a:latin typeface="Arial" pitchFamily="34" charset="0"/>
              </a:rPr>
              <a:t>NOx</a:t>
            </a:r>
          </a:p>
        </p:txBody>
      </p:sp>
      <p:sp>
        <p:nvSpPr>
          <p:cNvPr id="112650" name="Rectangle 10"/>
          <p:cNvSpPr>
            <a:spLocks noChangeArrowheads="1"/>
          </p:cNvSpPr>
          <p:nvPr/>
        </p:nvSpPr>
        <p:spPr bwMode="auto">
          <a:xfrm>
            <a:off x="2819400" y="2743200"/>
            <a:ext cx="71437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800" b="1">
                <a:solidFill>
                  <a:srgbClr val="FFFF00"/>
                </a:solidFill>
                <a:effectLst>
                  <a:outerShdw blurRad="38100" dist="38100" dir="2700000" algn="tl">
                    <a:srgbClr val="000000"/>
                  </a:outerShdw>
                </a:effectLst>
                <a:latin typeface="Arial" pitchFamily="34" charset="0"/>
              </a:rPr>
              <a:t>CO</a:t>
            </a:r>
          </a:p>
        </p:txBody>
      </p:sp>
      <p:sp>
        <p:nvSpPr>
          <p:cNvPr id="112651" name="Rectangle 11"/>
          <p:cNvSpPr>
            <a:spLocks noChangeArrowheads="1"/>
          </p:cNvSpPr>
          <p:nvPr/>
        </p:nvSpPr>
        <p:spPr bwMode="auto">
          <a:xfrm>
            <a:off x="442913" y="4359275"/>
            <a:ext cx="655637"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800" b="1">
                <a:solidFill>
                  <a:srgbClr val="FFFF00"/>
                </a:solidFill>
                <a:effectLst>
                  <a:outerShdw blurRad="38100" dist="38100" dir="2700000" algn="tl">
                    <a:srgbClr val="000000"/>
                  </a:outerShdw>
                </a:effectLst>
                <a:latin typeface="Arial" pitchFamily="34" charset="0"/>
              </a:rPr>
              <a:t>O2</a:t>
            </a:r>
          </a:p>
        </p:txBody>
      </p:sp>
      <p:sp>
        <p:nvSpPr>
          <p:cNvPr id="112652" name="Rectangle 12"/>
          <p:cNvSpPr>
            <a:spLocks noChangeArrowheads="1"/>
          </p:cNvSpPr>
          <p:nvPr/>
        </p:nvSpPr>
        <p:spPr bwMode="auto">
          <a:xfrm>
            <a:off x="2819400" y="5029200"/>
            <a:ext cx="814388"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800" b="1">
                <a:solidFill>
                  <a:srgbClr val="FFFF00"/>
                </a:solidFill>
                <a:effectLst>
                  <a:outerShdw blurRad="38100" dist="38100" dir="2700000" algn="tl">
                    <a:srgbClr val="000000"/>
                  </a:outerShdw>
                </a:effectLst>
                <a:latin typeface="Arial" pitchFamily="34" charset="0"/>
              </a:rPr>
              <a:t>fuel</a:t>
            </a:r>
          </a:p>
        </p:txBody>
      </p:sp>
      <p:sp>
        <p:nvSpPr>
          <p:cNvPr id="112654" name="Line 14"/>
          <p:cNvSpPr>
            <a:spLocks noChangeShapeType="1"/>
          </p:cNvSpPr>
          <p:nvPr/>
        </p:nvSpPr>
        <p:spPr bwMode="auto">
          <a:xfrm flipH="1" flipV="1">
            <a:off x="1828800" y="5181600"/>
            <a:ext cx="1003300" cy="1651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55" name="Line 15"/>
          <p:cNvSpPr>
            <a:spLocks noChangeShapeType="1"/>
          </p:cNvSpPr>
          <p:nvPr/>
        </p:nvSpPr>
        <p:spPr bwMode="auto">
          <a:xfrm flipV="1">
            <a:off x="2133600" y="3048000"/>
            <a:ext cx="609600" cy="1524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type="body" idx="1"/>
          </p:nvPr>
        </p:nvSpPr>
        <p:spPr>
          <a:xfrm>
            <a:off x="228600" y="2209800"/>
            <a:ext cx="5410200" cy="3810000"/>
          </a:xfrm>
        </p:spPr>
        <p:txBody>
          <a:bodyPr/>
          <a:lstStyle/>
          <a:p>
            <a:pPr>
              <a:lnSpc>
                <a:spcPct val="80000"/>
              </a:lnSpc>
            </a:pPr>
            <a:r>
              <a:rPr lang="en-US" sz="1400"/>
              <a:t>If sufficient ventilation cannot be obtained without blocking the means of access, employees in the confined space shall be protected by air line respirators. </a:t>
            </a:r>
          </a:p>
          <a:p>
            <a:pPr algn="just">
              <a:lnSpc>
                <a:spcPct val="80000"/>
              </a:lnSpc>
            </a:pPr>
            <a:endParaRPr lang="en-US" sz="1400"/>
          </a:p>
          <a:p>
            <a:pPr algn="just">
              <a:lnSpc>
                <a:spcPct val="80000"/>
              </a:lnSpc>
            </a:pPr>
            <a:r>
              <a:rPr lang="en-US" sz="1400"/>
              <a:t>An employee on the outside of such a confined space assigned to maintain communication with those working within it and to aid them in an emergency.</a:t>
            </a:r>
          </a:p>
          <a:p>
            <a:pPr algn="just">
              <a:lnSpc>
                <a:spcPct val="80000"/>
              </a:lnSpc>
              <a:buFontTx/>
              <a:buNone/>
            </a:pPr>
            <a:endParaRPr lang="en-US" sz="1400"/>
          </a:p>
          <a:p>
            <a:pPr algn="just">
              <a:lnSpc>
                <a:spcPct val="80000"/>
              </a:lnSpc>
            </a:pPr>
            <a:r>
              <a:rPr lang="en-US" sz="1400"/>
              <a:t>"Lifelines." Where a welder must enter a confined space through a manhole or other small opening, means shall be provided for quickly removing him in case of emergency.</a:t>
            </a:r>
          </a:p>
          <a:p>
            <a:pPr algn="just">
              <a:lnSpc>
                <a:spcPct val="80000"/>
              </a:lnSpc>
              <a:buFontTx/>
              <a:buNone/>
            </a:pPr>
            <a:endParaRPr lang="en-US" sz="1400"/>
          </a:p>
          <a:p>
            <a:pPr algn="just">
              <a:lnSpc>
                <a:spcPct val="80000"/>
              </a:lnSpc>
            </a:pPr>
            <a:r>
              <a:rPr lang="en-US" sz="1400"/>
              <a:t>When safety belts and lifelines are used for this purpose they shall be so attached to the welder's body that his body cannot be jammed in a small exit opening.  </a:t>
            </a:r>
          </a:p>
          <a:p>
            <a:pPr algn="just">
              <a:lnSpc>
                <a:spcPct val="80000"/>
              </a:lnSpc>
              <a:buFontTx/>
              <a:buNone/>
            </a:pPr>
            <a:endParaRPr lang="en-US" sz="1400"/>
          </a:p>
          <a:p>
            <a:pPr algn="just">
              <a:lnSpc>
                <a:spcPct val="80000"/>
              </a:lnSpc>
            </a:pPr>
            <a:r>
              <a:rPr lang="en-US" sz="1400"/>
              <a:t>An attendant with a pre-planned rescue procedure shall be stationed outside to observe the welder at all times and be capable of putting rescue operations into effect.</a:t>
            </a:r>
          </a:p>
        </p:txBody>
      </p:sp>
      <p:graphicFrame>
        <p:nvGraphicFramePr>
          <p:cNvPr id="7174" name="Object 6"/>
          <p:cNvGraphicFramePr>
            <a:graphicFrameLocks noChangeAspect="1"/>
          </p:cNvGraphicFramePr>
          <p:nvPr/>
        </p:nvGraphicFramePr>
        <p:xfrm>
          <a:off x="6705600" y="4343400"/>
          <a:ext cx="2005013" cy="2057400"/>
        </p:xfrm>
        <a:graphic>
          <a:graphicData uri="http://schemas.openxmlformats.org/presentationml/2006/ole">
            <mc:AlternateContent xmlns:mc="http://schemas.openxmlformats.org/markup-compatibility/2006">
              <mc:Choice xmlns:v="urn:schemas-microsoft-com:vml" Requires="v">
                <p:oleObj spid="_x0000_s207872" name="Clip" r:id="rId4" imgW="1903680" imgH="1507680" progId="MS_ClipArt_Gallery.5">
                  <p:embed/>
                </p:oleObj>
              </mc:Choice>
              <mc:Fallback>
                <p:oleObj name="Clip" r:id="rId4" imgW="1903680" imgH="1507680" progId="MS_ClipArt_Gallery.5">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343400"/>
                        <a:ext cx="2005013"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6" name="Rectangle 8"/>
          <p:cNvSpPr>
            <a:spLocks noChangeArrowheads="1"/>
          </p:cNvSpPr>
          <p:nvPr/>
        </p:nvSpPr>
        <p:spPr bwMode="auto">
          <a:xfrm>
            <a:off x="228600" y="228600"/>
            <a:ext cx="868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1926.353 (b) Welding, cutting and heating</a:t>
            </a:r>
          </a:p>
        </p:txBody>
      </p:sp>
      <p:sp>
        <p:nvSpPr>
          <p:cNvPr id="7177" name="Rectangle 9"/>
          <p:cNvSpPr>
            <a:spLocks noChangeArrowheads="1"/>
          </p:cNvSpPr>
          <p:nvPr/>
        </p:nvSpPr>
        <p:spPr bwMode="auto">
          <a:xfrm>
            <a:off x="228600" y="990600"/>
            <a:ext cx="8610600" cy="97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20000"/>
              </a:lnSpc>
              <a:spcBef>
                <a:spcPct val="20000"/>
              </a:spcBef>
              <a:buClr>
                <a:schemeClr val="accent2"/>
              </a:buClr>
            </a:pPr>
            <a:r>
              <a:rPr lang="en-US" sz="1600">
                <a:latin typeface="Arial" pitchFamily="34" charset="0"/>
              </a:rPr>
              <a:t>Either general mechanical or local exhaust ventilation meeting the requirements of paragraph (a) of this section shall be provided </a:t>
            </a:r>
            <a:r>
              <a:rPr lang="en-US" sz="1600" b="1" i="1">
                <a:solidFill>
                  <a:schemeClr val="accent2"/>
                </a:solidFill>
                <a:latin typeface="Arial" pitchFamily="34" charset="0"/>
              </a:rPr>
              <a:t>whenever welding, cutting, or heating is performed in a confined space.</a:t>
            </a:r>
            <a:endParaRPr lang="en-US" sz="1600">
              <a:latin typeface="Arial" pitchFamily="34" charset="0"/>
            </a:endParaRPr>
          </a:p>
        </p:txBody>
      </p:sp>
      <p:graphicFrame>
        <p:nvGraphicFramePr>
          <p:cNvPr id="7178" name="Object 10"/>
          <p:cNvGraphicFramePr>
            <a:graphicFrameLocks noChangeAspect="1"/>
          </p:cNvGraphicFramePr>
          <p:nvPr/>
        </p:nvGraphicFramePr>
        <p:xfrm>
          <a:off x="6629400" y="1981200"/>
          <a:ext cx="2133600" cy="1885950"/>
        </p:xfrm>
        <a:graphic>
          <a:graphicData uri="http://schemas.openxmlformats.org/presentationml/2006/ole">
            <mc:AlternateContent xmlns:mc="http://schemas.openxmlformats.org/markup-compatibility/2006">
              <mc:Choice xmlns:v="urn:schemas-microsoft-com:vml" Requires="v">
                <p:oleObj spid="_x0000_s207873" name="Clip" r:id="rId6" imgW="1647720" imgH="1456560" progId="MS_ClipArt_Gallery.5">
                  <p:embed/>
                </p:oleObj>
              </mc:Choice>
              <mc:Fallback>
                <p:oleObj name="Clip" r:id="rId6" imgW="1647720" imgH="1456560" progId="MS_ClipArt_Gallery.5">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1981200"/>
                        <a:ext cx="2133600" cy="188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152400" y="914400"/>
            <a:ext cx="8763000" cy="1371600"/>
          </a:xfrm>
        </p:spPr>
        <p:txBody>
          <a:bodyPr/>
          <a:lstStyle/>
          <a:p>
            <a:pPr algn="just">
              <a:spcBef>
                <a:spcPts val="500"/>
              </a:spcBef>
              <a:spcAft>
                <a:spcPts val="500"/>
              </a:spcAft>
            </a:pPr>
            <a:r>
              <a:rPr lang="en-US" sz="1800"/>
              <a:t>The most hazardous kind of confined space is the type that combines limited access and mechanical devices.</a:t>
            </a:r>
          </a:p>
          <a:p>
            <a:pPr algn="just">
              <a:spcBef>
                <a:spcPts val="500"/>
              </a:spcBef>
              <a:spcAft>
                <a:spcPts val="500"/>
              </a:spcAft>
            </a:pPr>
            <a:r>
              <a:rPr lang="en-US" sz="1800"/>
              <a:t>Boilers usually contain power-driven equipment which, unless properly isolated, may be inadvertently activated after entry. </a:t>
            </a:r>
          </a:p>
        </p:txBody>
      </p:sp>
      <p:graphicFrame>
        <p:nvGraphicFramePr>
          <p:cNvPr id="63492" name="Object 4"/>
          <p:cNvGraphicFramePr>
            <a:graphicFrameLocks noChangeAspect="1"/>
          </p:cNvGraphicFramePr>
          <p:nvPr/>
        </p:nvGraphicFramePr>
        <p:xfrm>
          <a:off x="4953000" y="2667000"/>
          <a:ext cx="3505200" cy="3886200"/>
        </p:xfrm>
        <a:graphic>
          <a:graphicData uri="http://schemas.openxmlformats.org/presentationml/2006/ole">
            <mc:AlternateContent xmlns:mc="http://schemas.openxmlformats.org/markup-compatibility/2006">
              <mc:Choice xmlns:v="urn:schemas-microsoft-com:vml" Requires="v">
                <p:oleObj spid="_x0000_s63496" name="Document" r:id="rId4" imgW="1867680" imgH="1408320" progId="Word.Document.8">
                  <p:embed/>
                </p:oleObj>
              </mc:Choice>
              <mc:Fallback>
                <p:oleObj name="Document" r:id="rId4" imgW="1867680" imgH="1408320" progId="Word.Document.8">
                  <p:embed/>
                  <p:pic>
                    <p:nvPicPr>
                      <p:cNvPr id="0" name="Object 4"/>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4953000" y="2667000"/>
                        <a:ext cx="3505200" cy="388620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3493" name="Rectangle 5"/>
          <p:cNvSpPr>
            <a:spLocks noChangeArrowheads="1"/>
          </p:cNvSpPr>
          <p:nvPr/>
        </p:nvSpPr>
        <p:spPr bwMode="auto">
          <a:xfrm>
            <a:off x="228600" y="228600"/>
            <a:ext cx="868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Combination Hazards</a:t>
            </a:r>
          </a:p>
        </p:txBody>
      </p:sp>
      <p:graphicFrame>
        <p:nvGraphicFramePr>
          <p:cNvPr id="63495" name="Object 7"/>
          <p:cNvGraphicFramePr>
            <a:graphicFrameLocks noChangeAspect="1"/>
          </p:cNvGraphicFramePr>
          <p:nvPr/>
        </p:nvGraphicFramePr>
        <p:xfrm>
          <a:off x="685800" y="2667000"/>
          <a:ext cx="3505200" cy="3886200"/>
        </p:xfrm>
        <a:graphic>
          <a:graphicData uri="http://schemas.openxmlformats.org/presentationml/2006/ole">
            <mc:AlternateContent xmlns:mc="http://schemas.openxmlformats.org/markup-compatibility/2006">
              <mc:Choice xmlns:v="urn:schemas-microsoft-com:vml" Requires="v">
                <p:oleObj spid="_x0000_s63497" name="Document" r:id="rId6" imgW="1410480" imgH="1065240" progId="Word.Document.8">
                  <p:embed/>
                </p:oleObj>
              </mc:Choice>
              <mc:Fallback>
                <p:oleObj name="Document" r:id="rId6" imgW="1410480" imgH="1065240" progId="Word.Document.8">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2667000"/>
                        <a:ext cx="3505200" cy="3886200"/>
                      </a:xfrm>
                      <a:prstGeom prst="rect">
                        <a:avLst/>
                      </a:prstGeom>
                      <a:noFill/>
                      <a:ln w="158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304800" y="2286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Entry Permits</a:t>
            </a:r>
          </a:p>
        </p:txBody>
      </p:sp>
      <p:sp>
        <p:nvSpPr>
          <p:cNvPr id="126979" name="Rectangle 3"/>
          <p:cNvSpPr>
            <a:spLocks noChangeArrowheads="1"/>
          </p:cNvSpPr>
          <p:nvPr/>
        </p:nvSpPr>
        <p:spPr bwMode="auto">
          <a:xfrm>
            <a:off x="152400" y="838200"/>
            <a:ext cx="8763000"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latin typeface="Arial" pitchFamily="34" charset="0"/>
              </a:rPr>
              <a:t>A permit, signed by the entry supervisor, must be posted at all entrances or otherwise made available to entrants before they enter a permit space. The permit must verify that pre-entry preparations outlined in the standard have been completed. The duration of entry permits must not exceed the time required to complete an assignment.</a:t>
            </a:r>
            <a:br>
              <a:rPr lang="en-US" sz="1600">
                <a:latin typeface="Arial" pitchFamily="34" charset="0"/>
              </a:rPr>
            </a:br>
            <a:r>
              <a:rPr lang="en-US" sz="1600" b="1">
                <a:solidFill>
                  <a:srgbClr val="FFFF00"/>
                </a:solidFill>
                <a:effectLst>
                  <a:outerShdw blurRad="38100" dist="38100" dir="2700000" algn="tl">
                    <a:srgbClr val="000000"/>
                  </a:outerShdw>
                </a:effectLst>
                <a:latin typeface="Arial" pitchFamily="34" charset="0"/>
              </a:rPr>
              <a:t>Entry permits must include:</a:t>
            </a:r>
            <a:r>
              <a:rPr lang="en-US"/>
              <a:t> </a:t>
            </a:r>
          </a:p>
        </p:txBody>
      </p:sp>
      <p:sp>
        <p:nvSpPr>
          <p:cNvPr id="126980" name="Rectangle 4"/>
          <p:cNvSpPr>
            <a:spLocks noChangeArrowheads="1"/>
          </p:cNvSpPr>
          <p:nvPr/>
        </p:nvSpPr>
        <p:spPr bwMode="auto">
          <a:xfrm>
            <a:off x="152400" y="2362200"/>
            <a:ext cx="8763000" cy="328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1450" indent="-171450" algn="just">
              <a:buClr>
                <a:srgbClr val="FFFF00"/>
              </a:buClr>
              <a:buFontTx/>
              <a:buChar char="•"/>
            </a:pPr>
            <a:r>
              <a:rPr lang="en-US" sz="1400">
                <a:latin typeface="Arial" pitchFamily="34" charset="0"/>
              </a:rPr>
              <a:t>Name of permit space to be entered, authorized entrant(s), eligible attendants and individuals authorized to be entry supervisors; </a:t>
            </a:r>
          </a:p>
          <a:p>
            <a:pPr marL="171450" indent="-171450" algn="just">
              <a:buClr>
                <a:srgbClr val="FFFF00"/>
              </a:buClr>
              <a:buFontTx/>
              <a:buChar char="•"/>
            </a:pPr>
            <a:r>
              <a:rPr lang="en-US" sz="1400">
                <a:latin typeface="Arial" pitchFamily="34" charset="0"/>
              </a:rPr>
              <a:t>Test results; </a:t>
            </a:r>
          </a:p>
          <a:p>
            <a:pPr marL="171450" indent="-171450" algn="just">
              <a:buClr>
                <a:srgbClr val="FFFF00"/>
              </a:buClr>
              <a:buFontTx/>
              <a:buChar char="•"/>
            </a:pPr>
            <a:r>
              <a:rPr lang="en-US" sz="1400">
                <a:latin typeface="Arial" pitchFamily="34" charset="0"/>
              </a:rPr>
              <a:t>Tester's initials or signature; </a:t>
            </a:r>
          </a:p>
          <a:p>
            <a:pPr marL="171450" indent="-171450" algn="just">
              <a:buClr>
                <a:srgbClr val="FFFF00"/>
              </a:buClr>
              <a:buFontTx/>
              <a:buChar char="•"/>
            </a:pPr>
            <a:r>
              <a:rPr lang="en-US" sz="1400">
                <a:latin typeface="Arial" pitchFamily="34" charset="0"/>
              </a:rPr>
              <a:t>Name and signature of supervisor who authorizes entry; </a:t>
            </a:r>
          </a:p>
          <a:p>
            <a:pPr marL="171450" indent="-171450" algn="just">
              <a:buClr>
                <a:srgbClr val="FFFF00"/>
              </a:buClr>
              <a:buFontTx/>
              <a:buChar char="•"/>
            </a:pPr>
            <a:r>
              <a:rPr lang="en-US" sz="1400">
                <a:latin typeface="Arial" pitchFamily="34" charset="0"/>
              </a:rPr>
              <a:t>Purpose of entry and known space hazards; </a:t>
            </a:r>
          </a:p>
          <a:p>
            <a:pPr marL="171450" indent="-171450" algn="just">
              <a:buClr>
                <a:srgbClr val="FFFF00"/>
              </a:buClr>
              <a:buFontTx/>
              <a:buChar char="•"/>
            </a:pPr>
            <a:r>
              <a:rPr lang="en-US" sz="1400">
                <a:latin typeface="Arial" pitchFamily="34" charset="0"/>
              </a:rPr>
              <a:t>Measures to be taken to isolate permit spaces and to eliminate or control space hazards; </a:t>
            </a:r>
          </a:p>
          <a:p>
            <a:pPr marL="171450" indent="-171450" algn="just">
              <a:buClr>
                <a:srgbClr val="FFFF00"/>
              </a:buClr>
              <a:buFontTx/>
              <a:buChar char="•"/>
            </a:pPr>
            <a:r>
              <a:rPr lang="en-US" sz="1400">
                <a:latin typeface="Arial" pitchFamily="34" charset="0"/>
              </a:rPr>
              <a:t>Name and telephone numbers of rescue and emergency services and means to be used to contact them; </a:t>
            </a:r>
          </a:p>
          <a:p>
            <a:pPr marL="171450" indent="-171450" algn="just">
              <a:buClr>
                <a:srgbClr val="FFFF00"/>
              </a:buClr>
              <a:buFontTx/>
              <a:buChar char="•"/>
            </a:pPr>
            <a:r>
              <a:rPr lang="en-US" sz="1400">
                <a:latin typeface="Arial" pitchFamily="34" charset="0"/>
              </a:rPr>
              <a:t>Date and authorized duration of entry; </a:t>
            </a:r>
          </a:p>
          <a:p>
            <a:pPr marL="171450" indent="-171450" algn="just">
              <a:buClr>
                <a:srgbClr val="FFFF00"/>
              </a:buClr>
              <a:buFontTx/>
              <a:buChar char="•"/>
            </a:pPr>
            <a:r>
              <a:rPr lang="en-US" sz="1400">
                <a:latin typeface="Arial" pitchFamily="34" charset="0"/>
              </a:rPr>
              <a:t>Acceptable entry conditions; </a:t>
            </a:r>
          </a:p>
          <a:p>
            <a:pPr marL="171450" indent="-171450" algn="just">
              <a:buClr>
                <a:srgbClr val="FFFF00"/>
              </a:buClr>
              <a:buFontTx/>
              <a:buChar char="•"/>
            </a:pPr>
            <a:r>
              <a:rPr lang="en-US" sz="1400">
                <a:latin typeface="Arial" pitchFamily="34" charset="0"/>
              </a:rPr>
              <a:t>Communication procedures and equipment to maintain contact during entry; </a:t>
            </a:r>
          </a:p>
          <a:p>
            <a:pPr marL="171450" indent="-171450" algn="just">
              <a:buClr>
                <a:srgbClr val="FFFF00"/>
              </a:buClr>
              <a:buFontTx/>
              <a:buChar char="•"/>
            </a:pPr>
            <a:r>
              <a:rPr lang="en-US" sz="1400">
                <a:latin typeface="Arial" pitchFamily="34" charset="0"/>
              </a:rPr>
              <a:t>Additional permits, such as for hot work, that have been issued authorizing work in the permit space; </a:t>
            </a:r>
          </a:p>
          <a:p>
            <a:pPr marL="171450" indent="-171450" algn="just">
              <a:buClr>
                <a:srgbClr val="FFFF00"/>
              </a:buClr>
              <a:buFontTx/>
              <a:buChar char="•"/>
            </a:pPr>
            <a:r>
              <a:rPr lang="en-US" sz="1400">
                <a:latin typeface="Arial" pitchFamily="34" charset="0"/>
              </a:rPr>
              <a:t>Special equipment and procedures, including personal protective equipment and alarm systems; and </a:t>
            </a:r>
          </a:p>
          <a:p>
            <a:pPr marL="171450" indent="-171450" algn="just">
              <a:buClr>
                <a:srgbClr val="FFFF00"/>
              </a:buClr>
              <a:buFontTx/>
              <a:buChar char="•"/>
            </a:pPr>
            <a:r>
              <a:rPr lang="en-US" sz="1400">
                <a:latin typeface="Arial" pitchFamily="34" charset="0"/>
              </a:rPr>
              <a:t>Any other information needed to ensure employee safety.</a:t>
            </a:r>
          </a:p>
          <a:p>
            <a:pPr marL="171450" indent="-171450"/>
            <a:endParaRPr lang="en-US" sz="1400">
              <a:latin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Text Box 4"/>
          <p:cNvSpPr txBox="1">
            <a:spLocks noChangeArrowheads="1"/>
          </p:cNvSpPr>
          <p:nvPr/>
        </p:nvSpPr>
        <p:spPr bwMode="auto">
          <a:xfrm>
            <a:off x="228600" y="990600"/>
            <a:ext cx="868680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tabLst>
                <a:tab pos="228600" algn="l"/>
              </a:tabLst>
              <a:defRPr sz="2400">
                <a:solidFill>
                  <a:schemeClr val="tx1"/>
                </a:solidFill>
                <a:latin typeface="Times New Roman" pitchFamily="18" charset="0"/>
              </a:defRPr>
            </a:lvl1pPr>
            <a:lvl2pPr marL="914400" indent="-457200">
              <a:tabLst>
                <a:tab pos="228600" algn="l"/>
              </a:tabLst>
              <a:defRPr sz="2400">
                <a:solidFill>
                  <a:schemeClr val="tx1"/>
                </a:solidFill>
                <a:latin typeface="Times New Roman" pitchFamily="18" charset="0"/>
              </a:defRPr>
            </a:lvl2pPr>
            <a:lvl3pPr marL="1371600" indent="-457200">
              <a:tabLst>
                <a:tab pos="228600" algn="l"/>
              </a:tabLst>
              <a:defRPr sz="2400">
                <a:solidFill>
                  <a:schemeClr val="tx1"/>
                </a:solidFill>
                <a:latin typeface="Times New Roman" pitchFamily="18" charset="0"/>
              </a:defRPr>
            </a:lvl3pPr>
            <a:lvl4pPr marL="1828800" indent="-457200">
              <a:tabLst>
                <a:tab pos="228600" algn="l"/>
              </a:tabLst>
              <a:defRPr sz="2400">
                <a:solidFill>
                  <a:schemeClr val="tx1"/>
                </a:solidFill>
                <a:latin typeface="Times New Roman" pitchFamily="18" charset="0"/>
              </a:defRPr>
            </a:lvl4pPr>
            <a:lvl5pPr marL="2286000" indent="-457200">
              <a:tabLst>
                <a:tab pos="228600" algn="l"/>
              </a:tabLst>
              <a:defRPr sz="2400">
                <a:solidFill>
                  <a:schemeClr val="tx1"/>
                </a:solidFill>
                <a:latin typeface="Times New Roman" pitchFamily="18" charset="0"/>
              </a:defRPr>
            </a:lvl5pPr>
            <a:lvl6pPr marL="2743200" indent="-457200" eaLnBrk="0" fontAlgn="base" hangingPunct="0">
              <a:spcBef>
                <a:spcPct val="0"/>
              </a:spcBef>
              <a:spcAft>
                <a:spcPct val="0"/>
              </a:spcAft>
              <a:tabLst>
                <a:tab pos="228600" algn="l"/>
              </a:tabLst>
              <a:defRPr sz="2400">
                <a:solidFill>
                  <a:schemeClr val="tx1"/>
                </a:solidFill>
                <a:latin typeface="Times New Roman" pitchFamily="18" charset="0"/>
              </a:defRPr>
            </a:lvl6pPr>
            <a:lvl7pPr marL="3200400" indent="-457200" eaLnBrk="0" fontAlgn="base" hangingPunct="0">
              <a:spcBef>
                <a:spcPct val="0"/>
              </a:spcBef>
              <a:spcAft>
                <a:spcPct val="0"/>
              </a:spcAft>
              <a:tabLst>
                <a:tab pos="228600" algn="l"/>
              </a:tabLst>
              <a:defRPr sz="2400">
                <a:solidFill>
                  <a:schemeClr val="tx1"/>
                </a:solidFill>
                <a:latin typeface="Times New Roman" pitchFamily="18" charset="0"/>
              </a:defRPr>
            </a:lvl7pPr>
            <a:lvl8pPr marL="3657600" indent="-457200" eaLnBrk="0" fontAlgn="base" hangingPunct="0">
              <a:spcBef>
                <a:spcPct val="0"/>
              </a:spcBef>
              <a:spcAft>
                <a:spcPct val="0"/>
              </a:spcAft>
              <a:tabLst>
                <a:tab pos="228600" algn="l"/>
              </a:tabLst>
              <a:defRPr sz="2400">
                <a:solidFill>
                  <a:schemeClr val="tx1"/>
                </a:solidFill>
                <a:latin typeface="Times New Roman" pitchFamily="18" charset="0"/>
              </a:defRPr>
            </a:lvl8pPr>
            <a:lvl9pPr marL="4114800" indent="-457200" eaLnBrk="0" fontAlgn="base" hangingPunct="0">
              <a:spcBef>
                <a:spcPct val="0"/>
              </a:spcBef>
              <a:spcAft>
                <a:spcPct val="0"/>
              </a:spcAft>
              <a:tabLst>
                <a:tab pos="228600" algn="l"/>
              </a:tabLst>
              <a:defRPr sz="2400">
                <a:solidFill>
                  <a:schemeClr val="tx1"/>
                </a:solidFill>
                <a:latin typeface="Times New Roman" pitchFamily="18" charset="0"/>
              </a:defRPr>
            </a:lvl9pPr>
          </a:lstStyle>
          <a:p>
            <a:pPr>
              <a:buFontTx/>
              <a:buAutoNum type="arabicPeriod"/>
            </a:pPr>
            <a:r>
              <a:rPr lang="en-US" sz="1800">
                <a:latin typeface="Arial" pitchFamily="34" charset="0"/>
              </a:rPr>
              <a:t>Is the Entry Supervisor recognized as a Competent Person? </a:t>
            </a:r>
          </a:p>
          <a:p>
            <a:pPr lvl="1">
              <a:buFontTx/>
              <a:buChar char="•"/>
            </a:pPr>
            <a:r>
              <a:rPr lang="en-US" sz="1600" i="1">
                <a:latin typeface="Arial" pitchFamily="34" charset="0"/>
              </a:rPr>
              <a:t>Are appropriate permits completed and available for review? </a:t>
            </a:r>
          </a:p>
          <a:p>
            <a:pPr>
              <a:buFontTx/>
              <a:buAutoNum type="arabicPeriod"/>
            </a:pPr>
            <a:endParaRPr lang="en-US" sz="1600" i="1">
              <a:latin typeface="Arial" pitchFamily="34" charset="0"/>
            </a:endParaRPr>
          </a:p>
          <a:p>
            <a:pPr>
              <a:buFontTx/>
              <a:buAutoNum type="arabicPeriod"/>
            </a:pPr>
            <a:r>
              <a:rPr lang="en-US" sz="1800">
                <a:latin typeface="Arial" pitchFamily="34" charset="0"/>
              </a:rPr>
              <a:t>Has a functional performance test been conducted on the monitor being used for this shift?</a:t>
            </a:r>
          </a:p>
          <a:p>
            <a:pPr lvl="1">
              <a:buFontTx/>
              <a:buChar char="•"/>
            </a:pPr>
            <a:r>
              <a:rPr lang="en-US" sz="1600" i="1">
                <a:latin typeface="Arial" pitchFamily="34" charset="0"/>
              </a:rPr>
              <a:t>Will the atmosphere be continuously monitored while the space is occupied? </a:t>
            </a:r>
          </a:p>
          <a:p>
            <a:pPr>
              <a:buFontTx/>
              <a:buAutoNum type="arabicPeriod"/>
            </a:pPr>
            <a:endParaRPr lang="en-US" sz="1600" i="1">
              <a:latin typeface="Arial" pitchFamily="34" charset="0"/>
            </a:endParaRPr>
          </a:p>
          <a:p>
            <a:pPr>
              <a:buFontTx/>
              <a:buAutoNum type="arabicPeriod"/>
            </a:pPr>
            <a:r>
              <a:rPr lang="en-US" sz="1800">
                <a:latin typeface="Arial" pitchFamily="34" charset="0"/>
              </a:rPr>
              <a:t>Was a test of the atmosphere in the confined space performed by a Qualified Person? </a:t>
            </a:r>
          </a:p>
          <a:p>
            <a:pPr lvl="1">
              <a:buFontTx/>
              <a:buChar char="•"/>
            </a:pPr>
            <a:r>
              <a:rPr lang="en-US" sz="1600" i="1">
                <a:latin typeface="Arial" pitchFamily="34" charset="0"/>
              </a:rPr>
              <a:t>Was oxygen content between 19.5 percent and 23.5 percent ? </a:t>
            </a:r>
          </a:p>
          <a:p>
            <a:pPr lvl="1">
              <a:buFontTx/>
              <a:buChar char="•"/>
            </a:pPr>
            <a:r>
              <a:rPr lang="en-US" sz="1600" i="1">
                <a:latin typeface="Arial" pitchFamily="34" charset="0"/>
              </a:rPr>
              <a:t>Was flammable vapor less than 10 percent of LEL/LFL? </a:t>
            </a:r>
          </a:p>
          <a:p>
            <a:pPr lvl="1">
              <a:buFontTx/>
              <a:buChar char="•"/>
            </a:pPr>
            <a:r>
              <a:rPr lang="en-US" sz="1600" i="1">
                <a:latin typeface="Arial" pitchFamily="34" charset="0"/>
              </a:rPr>
              <a:t>Were tests for toxic materials less than TLV/PEL?</a:t>
            </a:r>
            <a:r>
              <a:rPr lang="en-US" sz="1600">
                <a:latin typeface="Arial" pitchFamily="34" charset="0"/>
              </a:rPr>
              <a:t> </a:t>
            </a:r>
          </a:p>
          <a:p>
            <a:pPr>
              <a:buFontTx/>
              <a:buAutoNum type="arabicPeriod"/>
            </a:pPr>
            <a:endParaRPr lang="en-US" sz="1600">
              <a:latin typeface="Arial" pitchFamily="34" charset="0"/>
            </a:endParaRPr>
          </a:p>
          <a:p>
            <a:pPr>
              <a:buFontTx/>
              <a:buAutoNum type="arabicPeriod"/>
            </a:pPr>
            <a:r>
              <a:rPr lang="en-US" sz="1800">
                <a:latin typeface="Arial" pitchFamily="34" charset="0"/>
              </a:rPr>
              <a:t>Have all hazard sources been isolated from the confined space? </a:t>
            </a:r>
          </a:p>
          <a:p>
            <a:pPr>
              <a:buFontTx/>
              <a:buAutoNum type="arabicPeriod"/>
            </a:pPr>
            <a:endParaRPr lang="en-US" sz="1600">
              <a:latin typeface="Arial" pitchFamily="34" charset="0"/>
            </a:endParaRPr>
          </a:p>
          <a:p>
            <a:pPr>
              <a:buFontTx/>
              <a:buAutoNum type="arabicPeriod"/>
            </a:pPr>
            <a:r>
              <a:rPr lang="en-US" sz="1800">
                <a:latin typeface="Arial" pitchFamily="34" charset="0"/>
              </a:rPr>
              <a:t>Is rescue equipment required for the entry procedure immediately available?</a:t>
            </a:r>
          </a:p>
          <a:p>
            <a:pPr>
              <a:buFontTx/>
              <a:buAutoNum type="arabicPeriod"/>
            </a:pPr>
            <a:endParaRPr lang="en-US" sz="1600">
              <a:latin typeface="Arial" pitchFamily="34" charset="0"/>
            </a:endParaRPr>
          </a:p>
          <a:p>
            <a:pPr>
              <a:buFontTx/>
              <a:buAutoNum type="arabicPeriod"/>
            </a:pPr>
            <a:r>
              <a:rPr lang="en-US" sz="1800">
                <a:latin typeface="Arial" pitchFamily="34" charset="0"/>
              </a:rPr>
              <a:t>Have emergency services been notified of the confined space entry? </a:t>
            </a:r>
          </a:p>
        </p:txBody>
      </p:sp>
      <p:sp>
        <p:nvSpPr>
          <p:cNvPr id="113669" name="Text Box 5"/>
          <p:cNvSpPr txBox="1">
            <a:spLocks noChangeArrowheads="1"/>
          </p:cNvSpPr>
          <p:nvPr/>
        </p:nvSpPr>
        <p:spPr bwMode="auto">
          <a:xfrm>
            <a:off x="228600" y="22860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rgbClr val="FFFF00"/>
                </a:solidFill>
                <a:effectLst>
                  <a:outerShdw blurRad="38100" dist="38100" dir="2700000" algn="tl">
                    <a:srgbClr val="000000"/>
                  </a:outerShdw>
                </a:effectLst>
                <a:latin typeface="Arial" pitchFamily="34" charset="0"/>
              </a:rPr>
              <a:t>Pre-Entry Checklist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body" idx="1"/>
          </p:nvPr>
        </p:nvSpPr>
        <p:spPr>
          <a:xfrm>
            <a:off x="152400" y="914400"/>
            <a:ext cx="5029200" cy="3657600"/>
          </a:xfrm>
        </p:spPr>
        <p:txBody>
          <a:bodyPr/>
          <a:lstStyle/>
          <a:p>
            <a:pPr algn="just">
              <a:lnSpc>
                <a:spcPct val="130000"/>
              </a:lnSpc>
              <a:buFontTx/>
              <a:buNone/>
            </a:pPr>
            <a:r>
              <a:rPr lang="en-US" sz="1600" b="1" u="sng">
                <a:effectLst>
                  <a:outerShdw blurRad="38100" dist="38100" dir="2700000" algn="tl">
                    <a:srgbClr val="000000"/>
                  </a:outerShdw>
                </a:effectLst>
              </a:rPr>
              <a:t>OSHA Definition</a:t>
            </a:r>
          </a:p>
          <a:p>
            <a:pPr algn="just">
              <a:lnSpc>
                <a:spcPct val="130000"/>
              </a:lnSpc>
            </a:pPr>
            <a:r>
              <a:rPr lang="en-US" sz="1400"/>
              <a:t>”Confined or enclosed space" means any space having a limited means of egress, which is subject to the accumulation of toxic or flammable contaminants or has an oxygen deficient atmosphere.</a:t>
            </a:r>
          </a:p>
          <a:p>
            <a:pPr algn="just">
              <a:lnSpc>
                <a:spcPct val="50000"/>
              </a:lnSpc>
              <a:buFontTx/>
              <a:buNone/>
            </a:pPr>
            <a:endParaRPr lang="en-US" sz="1400"/>
          </a:p>
          <a:p>
            <a:pPr algn="just">
              <a:lnSpc>
                <a:spcPct val="140000"/>
              </a:lnSpc>
            </a:pPr>
            <a:r>
              <a:rPr lang="en-US" sz="1400"/>
              <a:t>Confined or enclosed spaces include, but are not limited to, </a:t>
            </a:r>
            <a:r>
              <a:rPr lang="en-US" sz="1400">
                <a:solidFill>
                  <a:schemeClr val="accent2"/>
                </a:solidFill>
                <a:effectLst>
                  <a:outerShdw blurRad="38100" dist="38100" dir="2700000" algn="tl">
                    <a:srgbClr val="000000"/>
                  </a:outerShdw>
                </a:effectLst>
              </a:rPr>
              <a:t>storage tanks, process vessels, bins, boilers, ventilation or exhaust ducts, sewers, underground utility vaults, tunnels, pipelines, and open top spaces more than 4 feet in depth such as pits, tubs, vaults, and vessels</a:t>
            </a:r>
            <a:r>
              <a:rPr lang="en-US" sz="1400"/>
              <a:t>.</a:t>
            </a:r>
            <a:r>
              <a:rPr lang="en-US" sz="1800"/>
              <a:t> </a:t>
            </a:r>
          </a:p>
        </p:txBody>
      </p:sp>
      <p:graphicFrame>
        <p:nvGraphicFramePr>
          <p:cNvPr id="4101" name="Object 5"/>
          <p:cNvGraphicFramePr>
            <a:graphicFrameLocks noChangeAspect="1"/>
          </p:cNvGraphicFramePr>
          <p:nvPr/>
        </p:nvGraphicFramePr>
        <p:xfrm>
          <a:off x="5334000" y="1066800"/>
          <a:ext cx="3581400" cy="3733800"/>
        </p:xfrm>
        <a:graphic>
          <a:graphicData uri="http://schemas.openxmlformats.org/presentationml/2006/ole">
            <mc:AlternateContent xmlns:mc="http://schemas.openxmlformats.org/markup-compatibility/2006">
              <mc:Choice xmlns:v="urn:schemas-microsoft-com:vml" Requires="v">
                <p:oleObj spid="_x0000_s4105" name="Document" r:id="rId4" imgW="1505520" imgH="1134000" progId="Word.Document.8">
                  <p:embed/>
                </p:oleObj>
              </mc:Choice>
              <mc:Fallback>
                <p:oleObj name="Document" r:id="rId4" imgW="1505520" imgH="1134000" progId="Word.Documen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066800"/>
                        <a:ext cx="3581400" cy="373380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2" name="Rectangle 6"/>
          <p:cNvSpPr>
            <a:spLocks noChangeArrowheads="1"/>
          </p:cNvSpPr>
          <p:nvPr/>
        </p:nvSpPr>
        <p:spPr bwMode="auto">
          <a:xfrm>
            <a:off x="228600" y="228600"/>
            <a:ext cx="868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What is a Confined Space?</a:t>
            </a:r>
          </a:p>
        </p:txBody>
      </p:sp>
      <p:sp>
        <p:nvSpPr>
          <p:cNvPr id="4103" name="Rectangle 7"/>
          <p:cNvSpPr>
            <a:spLocks noChangeArrowheads="1"/>
          </p:cNvSpPr>
          <p:nvPr/>
        </p:nvSpPr>
        <p:spPr bwMode="auto">
          <a:xfrm>
            <a:off x="228600" y="4876800"/>
            <a:ext cx="8763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120000"/>
              </a:lnSpc>
              <a:spcBef>
                <a:spcPts val="500"/>
              </a:spcBef>
              <a:spcAft>
                <a:spcPts val="500"/>
              </a:spcAft>
              <a:buClr>
                <a:schemeClr val="accent2"/>
              </a:buClr>
            </a:pPr>
            <a:r>
              <a:rPr lang="en-US" sz="1600" b="1" u="sng">
                <a:effectLst>
                  <a:outerShdw blurRad="38100" dist="38100" dir="2700000" algn="tl">
                    <a:srgbClr val="000000"/>
                  </a:outerShdw>
                </a:effectLst>
                <a:latin typeface="Arial" pitchFamily="34" charset="0"/>
              </a:rPr>
              <a:t>NIOSH Definition</a:t>
            </a:r>
          </a:p>
          <a:p>
            <a:pPr marL="342900" indent="-342900" algn="just">
              <a:lnSpc>
                <a:spcPct val="120000"/>
              </a:lnSpc>
              <a:spcBef>
                <a:spcPts val="500"/>
              </a:spcBef>
              <a:spcAft>
                <a:spcPts val="500"/>
              </a:spcAft>
              <a:buClr>
                <a:schemeClr val="accent2"/>
              </a:buClr>
              <a:buFontTx/>
              <a:buChar char="•"/>
            </a:pPr>
            <a:r>
              <a:rPr lang="en-US" sz="1400">
                <a:latin typeface="Arial" pitchFamily="34" charset="0"/>
              </a:rPr>
              <a:t>Any space which, by design, has limited openings for entry and exit; unfavorable natural ventilation which could contain or produce dangerous air contaminants, and which is not intended for continuous employee occupancy.</a:t>
            </a:r>
            <a:r>
              <a:rPr lang="en-US" sz="2000">
                <a:latin typeface="Arial" pitchFamily="34" charset="0"/>
              </a:rPr>
              <a:t> </a:t>
            </a:r>
          </a:p>
        </p:txBody>
      </p:sp>
      <p:sp>
        <p:nvSpPr>
          <p:cNvPr id="4104" name="Rectangle 8"/>
          <p:cNvSpPr>
            <a:spLocks noGrp="1" noChangeArrowheads="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3">
                                            <p:txEl>
                                              <p:pRg st="0" end="0"/>
                                            </p:txEl>
                                          </p:spTgt>
                                        </p:tgtEl>
                                        <p:attrNameLst>
                                          <p:attrName>style.visibility</p:attrName>
                                        </p:attrNameLst>
                                      </p:cBhvr>
                                      <p:to>
                                        <p:strVal val="visible"/>
                                      </p:to>
                                    </p:set>
                                    <p:anim calcmode="lin" valueType="num">
                                      <p:cBhvr additive="base">
                                        <p:cTn id="7" dur="500" fill="hold"/>
                                        <p:tgtEl>
                                          <p:spTgt spid="41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03">
                                            <p:txEl>
                                              <p:pRg st="1" end="1"/>
                                            </p:txEl>
                                          </p:spTgt>
                                        </p:tgtEl>
                                        <p:attrNameLst>
                                          <p:attrName>style.visibility</p:attrName>
                                        </p:attrNameLst>
                                      </p:cBhvr>
                                      <p:to>
                                        <p:strVal val="visible"/>
                                      </p:to>
                                    </p:set>
                                    <p:anim calcmode="lin" valueType="num">
                                      <p:cBhvr additive="base">
                                        <p:cTn id="13" dur="500" fill="hold"/>
                                        <p:tgtEl>
                                          <p:spTgt spid="41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0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32771" name="Picture 3" descr="ConfinedSp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752600"/>
            <a:ext cx="7543800" cy="4238625"/>
          </a:xfrm>
          <a:prstGeom prst="rect">
            <a:avLst/>
          </a:prstGeom>
          <a:noFill/>
          <a:extLst>
            <a:ext uri="{909E8E84-426E-40DD-AFC4-6F175D3DCCD1}">
              <a14:hiddenFill xmlns:a14="http://schemas.microsoft.com/office/drawing/2010/main">
                <a:solidFill>
                  <a:srgbClr val="FFFFFF"/>
                </a:solidFill>
              </a14:hiddenFill>
            </a:ext>
          </a:extLst>
        </p:spPr>
      </p:pic>
      <p:sp>
        <p:nvSpPr>
          <p:cNvPr id="32772" name="Text Box 4"/>
          <p:cNvSpPr txBox="1">
            <a:spLocks noChangeArrowheads="1"/>
          </p:cNvSpPr>
          <p:nvPr/>
        </p:nvSpPr>
        <p:spPr bwMode="auto">
          <a:xfrm>
            <a:off x="457200" y="304800"/>
            <a:ext cx="8382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200" b="1">
                <a:solidFill>
                  <a:schemeClr val="bg2"/>
                </a:solidFill>
                <a:effectLst>
                  <a:outerShdw blurRad="38100" dist="38100" dir="2700000" algn="tl">
                    <a:srgbClr val="C0C0C0"/>
                  </a:outerShdw>
                </a:effectLst>
                <a:latin typeface="Arial" pitchFamily="34" charset="0"/>
              </a:rPr>
              <a:t>Confined Space Entry and Retrieval Equipment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idx="1"/>
          </p:nvPr>
        </p:nvSpPr>
        <p:spPr>
          <a:xfrm>
            <a:off x="152400" y="990600"/>
            <a:ext cx="3581400" cy="4572000"/>
          </a:xfrm>
          <a:noFill/>
          <a:ln/>
        </p:spPr>
        <p:txBody>
          <a:bodyPr lIns="92075" tIns="46038" rIns="92075" bIns="46038"/>
          <a:lstStyle/>
          <a:p>
            <a:pPr>
              <a:lnSpc>
                <a:spcPct val="90000"/>
              </a:lnSpc>
              <a:buFontTx/>
              <a:buNone/>
            </a:pPr>
            <a:r>
              <a:rPr lang="en-US" sz="1600" b="1">
                <a:effectLst>
                  <a:outerShdw blurRad="38100" dist="38100" dir="2700000" algn="tl">
                    <a:srgbClr val="000000"/>
                  </a:outerShdw>
                </a:effectLst>
              </a:rPr>
              <a:t>Self Rescue</a:t>
            </a:r>
          </a:p>
          <a:p>
            <a:pPr>
              <a:lnSpc>
                <a:spcPct val="90000"/>
              </a:lnSpc>
            </a:pPr>
            <a:r>
              <a:rPr lang="en-US" sz="1400"/>
              <a:t>Usually initiated by worker</a:t>
            </a:r>
          </a:p>
          <a:p>
            <a:pPr>
              <a:lnSpc>
                <a:spcPct val="90000"/>
              </a:lnSpc>
            </a:pPr>
            <a:r>
              <a:rPr lang="en-US" sz="1400"/>
              <a:t>No rescuer entry required</a:t>
            </a:r>
          </a:p>
          <a:p>
            <a:pPr>
              <a:lnSpc>
                <a:spcPct val="90000"/>
              </a:lnSpc>
            </a:pPr>
            <a:r>
              <a:rPr lang="en-US" sz="1400"/>
              <a:t>Entrant must know when to self rescue</a:t>
            </a:r>
          </a:p>
          <a:p>
            <a:pPr>
              <a:lnSpc>
                <a:spcPct val="90000"/>
              </a:lnSpc>
            </a:pPr>
            <a:endParaRPr lang="en-US" sz="1400"/>
          </a:p>
          <a:p>
            <a:pPr>
              <a:lnSpc>
                <a:spcPct val="90000"/>
              </a:lnSpc>
              <a:buFontTx/>
              <a:buNone/>
            </a:pPr>
            <a:r>
              <a:rPr lang="en-US" sz="1600" b="1">
                <a:effectLst>
                  <a:outerShdw blurRad="38100" dist="38100" dir="2700000" algn="tl">
                    <a:srgbClr val="000000"/>
                  </a:outerShdw>
                </a:effectLst>
              </a:rPr>
              <a:t>Entry Rescue</a:t>
            </a:r>
          </a:p>
          <a:p>
            <a:pPr>
              <a:lnSpc>
                <a:spcPct val="90000"/>
              </a:lnSpc>
            </a:pPr>
            <a:r>
              <a:rPr lang="en-US" sz="1400"/>
              <a:t>Responsibilities</a:t>
            </a:r>
          </a:p>
          <a:p>
            <a:pPr>
              <a:lnSpc>
                <a:spcPct val="90000"/>
              </a:lnSpc>
            </a:pPr>
            <a:r>
              <a:rPr lang="en-US" sz="1400"/>
              <a:t>Rescue equipment readily available</a:t>
            </a:r>
          </a:p>
          <a:p>
            <a:pPr lvl="1">
              <a:lnSpc>
                <a:spcPct val="90000"/>
              </a:lnSpc>
            </a:pPr>
            <a:r>
              <a:rPr lang="en-US" sz="1200"/>
              <a:t>Supplied Air</a:t>
            </a:r>
          </a:p>
          <a:p>
            <a:pPr lvl="1">
              <a:lnSpc>
                <a:spcPct val="90000"/>
              </a:lnSpc>
            </a:pPr>
            <a:r>
              <a:rPr lang="en-US" sz="1200"/>
              <a:t>Method to retrieve a downed worker</a:t>
            </a:r>
          </a:p>
          <a:p>
            <a:pPr>
              <a:lnSpc>
                <a:spcPct val="90000"/>
              </a:lnSpc>
            </a:pPr>
            <a:r>
              <a:rPr lang="en-US" sz="1400"/>
              <a:t>Communication system</a:t>
            </a:r>
          </a:p>
          <a:p>
            <a:pPr lvl="1">
              <a:lnSpc>
                <a:spcPct val="90000"/>
              </a:lnSpc>
            </a:pPr>
            <a:r>
              <a:rPr lang="en-US" sz="1200"/>
              <a:t>Line of site</a:t>
            </a:r>
          </a:p>
          <a:p>
            <a:pPr lvl="1">
              <a:lnSpc>
                <a:spcPct val="90000"/>
              </a:lnSpc>
            </a:pPr>
            <a:r>
              <a:rPr lang="en-US" sz="1200"/>
              <a:t>Passive communication system</a:t>
            </a:r>
          </a:p>
          <a:p>
            <a:pPr lvl="1">
              <a:lnSpc>
                <a:spcPct val="90000"/>
              </a:lnSpc>
            </a:pPr>
            <a:r>
              <a:rPr lang="en-US" sz="1200"/>
              <a:t>Contact with emergency services</a:t>
            </a:r>
          </a:p>
          <a:p>
            <a:pPr>
              <a:lnSpc>
                <a:spcPct val="90000"/>
              </a:lnSpc>
              <a:buFontTx/>
              <a:buNone/>
            </a:pPr>
            <a:endParaRPr lang="en-US" sz="1400"/>
          </a:p>
          <a:p>
            <a:pPr>
              <a:lnSpc>
                <a:spcPct val="90000"/>
              </a:lnSpc>
              <a:buFontTx/>
              <a:buNone/>
            </a:pPr>
            <a:r>
              <a:rPr lang="en-US" sz="1600" b="1">
                <a:effectLst>
                  <a:outerShdw blurRad="38100" dist="38100" dir="2700000" algn="tl">
                    <a:srgbClr val="000000"/>
                  </a:outerShdw>
                </a:effectLst>
              </a:rPr>
              <a:t>Non-Entry Rescue</a:t>
            </a:r>
          </a:p>
          <a:p>
            <a:pPr>
              <a:lnSpc>
                <a:spcPct val="90000"/>
              </a:lnSpc>
            </a:pPr>
            <a:r>
              <a:rPr lang="en-US" sz="1400"/>
              <a:t>Responsibilities</a:t>
            </a:r>
          </a:p>
          <a:p>
            <a:pPr>
              <a:lnSpc>
                <a:spcPct val="90000"/>
              </a:lnSpc>
            </a:pPr>
            <a:r>
              <a:rPr lang="en-US" sz="1400"/>
              <a:t>Equipment</a:t>
            </a:r>
          </a:p>
          <a:p>
            <a:pPr>
              <a:lnSpc>
                <a:spcPct val="90000"/>
              </a:lnSpc>
            </a:pPr>
            <a:r>
              <a:rPr lang="en-US" sz="1400"/>
              <a:t>Communication method</a:t>
            </a:r>
          </a:p>
        </p:txBody>
      </p:sp>
      <p:sp>
        <p:nvSpPr>
          <p:cNvPr id="101380" name="Rectangle 4"/>
          <p:cNvSpPr>
            <a:spLocks noChangeArrowheads="1"/>
          </p:cNvSpPr>
          <p:nvPr/>
        </p:nvSpPr>
        <p:spPr bwMode="auto">
          <a:xfrm>
            <a:off x="228600" y="22860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Rescue or Retrieval</a:t>
            </a:r>
          </a:p>
        </p:txBody>
      </p:sp>
      <p:pic>
        <p:nvPicPr>
          <p:cNvPr id="101381" name="Picture 5" descr="confineden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990600"/>
            <a:ext cx="4800600" cy="257175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01382" name="Picture 6" descr="C:\Documents and Settings\jandershock\Desktop\Entry Retri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886200"/>
            <a:ext cx="4800600" cy="25908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304800" y="2286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Respirator Use</a:t>
            </a:r>
          </a:p>
        </p:txBody>
      </p:sp>
      <p:sp>
        <p:nvSpPr>
          <p:cNvPr id="149507" name="Rectangle 3"/>
          <p:cNvSpPr>
            <a:spLocks noChangeArrowheads="1"/>
          </p:cNvSpPr>
          <p:nvPr/>
        </p:nvSpPr>
        <p:spPr bwMode="auto">
          <a:xfrm>
            <a:off x="228600" y="1066800"/>
            <a:ext cx="8305800" cy="452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spcBef>
                <a:spcPct val="50000"/>
              </a:spcBef>
            </a:pPr>
            <a:r>
              <a:rPr lang="en-US" sz="2000" b="1">
                <a:solidFill>
                  <a:srgbClr val="FFFF00"/>
                </a:solidFill>
                <a:effectLst>
                  <a:outerShdw blurRad="38100" dist="38100" dir="2700000" algn="tl">
                    <a:srgbClr val="000000"/>
                  </a:outerShdw>
                </a:effectLst>
                <a:latin typeface="Arial" pitchFamily="34" charset="0"/>
              </a:rPr>
              <a:t>Training must include an explanation of the following:</a:t>
            </a:r>
          </a:p>
          <a:p>
            <a:pPr marL="457200" indent="-457200">
              <a:spcBef>
                <a:spcPct val="50000"/>
              </a:spcBef>
              <a:buClr>
                <a:srgbClr val="FFFF00"/>
              </a:buClr>
              <a:buFont typeface="Wingdings" pitchFamily="2" charset="2"/>
              <a:buChar char="§"/>
            </a:pPr>
            <a:r>
              <a:rPr lang="en-US" sz="1800">
                <a:latin typeface="Arial" pitchFamily="34" charset="0"/>
              </a:rPr>
              <a:t>Why respirator use is necessary;</a:t>
            </a:r>
          </a:p>
          <a:p>
            <a:pPr marL="457200" indent="-457200">
              <a:spcBef>
                <a:spcPct val="50000"/>
              </a:spcBef>
              <a:buClr>
                <a:srgbClr val="FFFF00"/>
              </a:buClr>
              <a:buFont typeface="Wingdings" pitchFamily="2" charset="2"/>
              <a:buChar char="§"/>
            </a:pPr>
            <a:r>
              <a:rPr lang="en-US" sz="1800">
                <a:latin typeface="Arial" pitchFamily="34" charset="0"/>
              </a:rPr>
              <a:t>Nature of the respiratory hazard and consequences of not fitting, using, and maintaining the respirator properly;</a:t>
            </a:r>
          </a:p>
          <a:p>
            <a:pPr marL="457200" indent="-457200">
              <a:spcBef>
                <a:spcPct val="50000"/>
              </a:spcBef>
              <a:buClr>
                <a:srgbClr val="FFFF00"/>
              </a:buClr>
              <a:buFont typeface="Wingdings" pitchFamily="2" charset="2"/>
              <a:buChar char="§"/>
            </a:pPr>
            <a:r>
              <a:rPr lang="en-US" sz="1800">
                <a:latin typeface="Arial" pitchFamily="34" charset="0"/>
              </a:rPr>
              <a:t>Reason(s) for selecting a particular type of respirator;</a:t>
            </a:r>
          </a:p>
          <a:p>
            <a:pPr marL="457200" indent="-457200">
              <a:spcBef>
                <a:spcPct val="50000"/>
              </a:spcBef>
              <a:buClr>
                <a:srgbClr val="FFFF00"/>
              </a:buClr>
              <a:buFont typeface="Wingdings" pitchFamily="2" charset="2"/>
              <a:buChar char="§"/>
            </a:pPr>
            <a:r>
              <a:rPr lang="en-US" sz="1800">
                <a:latin typeface="Arial" pitchFamily="34" charset="0"/>
              </a:rPr>
              <a:t>Capabilities and limitations of the selected respirator;</a:t>
            </a:r>
          </a:p>
          <a:p>
            <a:pPr marL="457200" indent="-457200">
              <a:spcBef>
                <a:spcPct val="50000"/>
              </a:spcBef>
              <a:buClr>
                <a:srgbClr val="FFFF00"/>
              </a:buClr>
              <a:buFont typeface="Wingdings" pitchFamily="2" charset="2"/>
              <a:buChar char="§"/>
            </a:pPr>
            <a:r>
              <a:rPr lang="en-US" sz="1800">
                <a:latin typeface="Arial" pitchFamily="34" charset="0"/>
              </a:rPr>
              <a:t>How to inspect, put on and remove, and check the seals of the respirator;</a:t>
            </a:r>
          </a:p>
          <a:p>
            <a:pPr marL="457200" indent="-457200">
              <a:spcBef>
                <a:spcPct val="50000"/>
              </a:spcBef>
              <a:buClr>
                <a:srgbClr val="FFFF00"/>
              </a:buClr>
              <a:buFont typeface="Wingdings" pitchFamily="2" charset="2"/>
              <a:buChar char="§"/>
            </a:pPr>
            <a:r>
              <a:rPr lang="en-US" sz="1800">
                <a:latin typeface="Arial" pitchFamily="34" charset="0"/>
              </a:rPr>
              <a:t>Respirator maintenance and storage requirements;</a:t>
            </a:r>
          </a:p>
          <a:p>
            <a:pPr marL="457200" indent="-457200">
              <a:spcBef>
                <a:spcPct val="50000"/>
              </a:spcBef>
              <a:buClr>
                <a:srgbClr val="FFFF00"/>
              </a:buClr>
              <a:buFont typeface="Wingdings" pitchFamily="2" charset="2"/>
              <a:buChar char="§"/>
            </a:pPr>
            <a:r>
              <a:rPr lang="en-US" sz="1800">
                <a:latin typeface="Arial" pitchFamily="34" charset="0"/>
              </a:rPr>
              <a:t>How to use the respirator effectively in emergency situations, including when the respirator malfunctions; and</a:t>
            </a:r>
          </a:p>
          <a:p>
            <a:pPr marL="457200" indent="-457200">
              <a:spcBef>
                <a:spcPct val="50000"/>
              </a:spcBef>
              <a:buClr>
                <a:srgbClr val="FFFF00"/>
              </a:buClr>
              <a:buFont typeface="Wingdings" pitchFamily="2" charset="2"/>
              <a:buChar char="§"/>
            </a:pPr>
            <a:r>
              <a:rPr lang="en-US" sz="1800">
                <a:latin typeface="Arial" pitchFamily="34" charset="0"/>
              </a:rPr>
              <a:t>How to recognize medical signs and symptoms that may limit or prevent the effective use of the respirator.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7" name="Picture 3"/>
          <p:cNvPicPr>
            <a:picLocks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4572000" y="1219200"/>
            <a:ext cx="4343400" cy="396240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308" name="Picture 4"/>
          <p:cNvPicPr>
            <a:picLocks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228600" y="1219200"/>
            <a:ext cx="4114800" cy="396240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309" name="Rectangle 5"/>
          <p:cNvSpPr>
            <a:spLocks noChangeArrowheads="1"/>
          </p:cNvSpPr>
          <p:nvPr/>
        </p:nvSpPr>
        <p:spPr bwMode="auto">
          <a:xfrm>
            <a:off x="381000" y="5257800"/>
            <a:ext cx="4038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spcBef>
                <a:spcPct val="50000"/>
              </a:spcBef>
            </a:pPr>
            <a:r>
              <a:rPr lang="en-US" sz="1600">
                <a:latin typeface="Arial" pitchFamily="34" charset="0"/>
              </a:rPr>
              <a:t>Full Facepiece Pressure Demand SCBA</a:t>
            </a:r>
          </a:p>
        </p:txBody>
      </p:sp>
      <p:sp>
        <p:nvSpPr>
          <p:cNvPr id="98310" name="Rectangle 6"/>
          <p:cNvSpPr>
            <a:spLocks noChangeArrowheads="1"/>
          </p:cNvSpPr>
          <p:nvPr/>
        </p:nvSpPr>
        <p:spPr bwMode="auto">
          <a:xfrm>
            <a:off x="4572000" y="5257800"/>
            <a:ext cx="4343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50000"/>
              </a:spcBef>
            </a:pPr>
            <a:r>
              <a:rPr lang="en-US" sz="1600">
                <a:latin typeface="Arial" pitchFamily="34" charset="0"/>
              </a:rPr>
              <a:t>Combination Full Facepiece Pressure Demand SAR with Auxiliary Self-Contained Air Supply</a:t>
            </a:r>
          </a:p>
        </p:txBody>
      </p:sp>
      <p:sp>
        <p:nvSpPr>
          <p:cNvPr id="98311" name="Rectangle 7"/>
          <p:cNvSpPr>
            <a:spLocks noChangeArrowheads="1"/>
          </p:cNvSpPr>
          <p:nvPr/>
        </p:nvSpPr>
        <p:spPr bwMode="auto">
          <a:xfrm>
            <a:off x="228600" y="228600"/>
            <a:ext cx="868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Respirators for IDLH Atmospheres</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30723" name="Picture 3" descr="rtcimg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8382000" cy="6162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9"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84582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260" name="Rectangle 4"/>
          <p:cNvSpPr>
            <a:spLocks noChangeArrowheads="1"/>
          </p:cNvSpPr>
          <p:nvPr/>
        </p:nvSpPr>
        <p:spPr bwMode="auto">
          <a:xfrm>
            <a:off x="304800" y="2286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Bosons Chair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304800" y="1219200"/>
            <a:ext cx="8534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284" name="Rectangle 4"/>
          <p:cNvSpPr>
            <a:spLocks noChangeArrowheads="1"/>
          </p:cNvSpPr>
          <p:nvPr/>
        </p:nvSpPr>
        <p:spPr bwMode="auto">
          <a:xfrm>
            <a:off x="228600" y="22860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Lanyard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2" name="Picture 4"/>
          <p:cNvPicPr>
            <a:picLocks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04800" y="228600"/>
            <a:ext cx="85344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Rectangle 3"/>
          <p:cNvSpPr>
            <a:spLocks noGrp="1" noChangeArrowheads="1"/>
          </p:cNvSpPr>
          <p:nvPr>
            <p:ph type="body" idx="1"/>
          </p:nvPr>
        </p:nvSpPr>
        <p:spPr>
          <a:xfrm>
            <a:off x="381000" y="5105400"/>
            <a:ext cx="8382000" cy="914400"/>
          </a:xfrm>
          <a:ln/>
          <a:extLst>
            <a:ext uri="{91240B29-F687-4F45-9708-019B960494DF}">
              <a14:hiddenLine xmlns:a14="http://schemas.microsoft.com/office/drawing/2010/main" w="9525">
                <a:solidFill>
                  <a:schemeClr val="accent2"/>
                </a:solidFill>
                <a:miter lim="800000"/>
                <a:headEnd/>
                <a:tailEnd/>
              </a14:hiddenLine>
            </a:ext>
          </a:extLst>
        </p:spPr>
        <p:txBody>
          <a:bodyPr/>
          <a:lstStyle/>
          <a:p>
            <a:pPr>
              <a:lnSpc>
                <a:spcPct val="130000"/>
              </a:lnSpc>
              <a:buFontTx/>
              <a:buNone/>
            </a:pPr>
            <a:r>
              <a:rPr lang="en-US" sz="1400" b="1">
                <a:solidFill>
                  <a:schemeClr val="bg2"/>
                </a:solidFill>
              </a:rPr>
              <a:t>	The equipment (including a retrieval line, chest or full-body harness, wristlets, if appropriate, and a lifting device or anchor) used for non-entry rescue of persons from permit spaces.</a:t>
            </a:r>
          </a:p>
        </p:txBody>
      </p:sp>
      <p:sp>
        <p:nvSpPr>
          <p:cNvPr id="22533" name="Rectangle 5"/>
          <p:cNvSpPr>
            <a:spLocks noChangeArrowheads="1"/>
          </p:cNvSpPr>
          <p:nvPr/>
        </p:nvSpPr>
        <p:spPr bwMode="auto">
          <a:xfrm>
            <a:off x="304800" y="1524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Retrieval System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ox(out)">
                                      <p:cBhvr>
                                        <p:cTn id="7" dur="500"/>
                                        <p:tgtEl>
                                          <p:spTgt spid="22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85344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200"/>
            <a:ext cx="8382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64" name="Rectangle 4"/>
          <p:cNvSpPr>
            <a:spLocks noChangeArrowheads="1"/>
          </p:cNvSpPr>
          <p:nvPr/>
        </p:nvSpPr>
        <p:spPr bwMode="auto">
          <a:xfrm>
            <a:off x="228600" y="228600"/>
            <a:ext cx="868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Davit Arm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1028"/>
          <p:cNvSpPr>
            <a:spLocks noChangeArrowheads="1"/>
          </p:cNvSpPr>
          <p:nvPr/>
        </p:nvSpPr>
        <p:spPr bwMode="auto">
          <a:xfrm>
            <a:off x="304800" y="2286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29 CFR 1926 Construction Confined Space</a:t>
            </a:r>
          </a:p>
        </p:txBody>
      </p:sp>
      <p:sp>
        <p:nvSpPr>
          <p:cNvPr id="116742" name="Rectangle 1030"/>
          <p:cNvSpPr>
            <a:spLocks noChangeArrowheads="1"/>
          </p:cNvSpPr>
          <p:nvPr/>
        </p:nvSpPr>
        <p:spPr bwMode="auto">
          <a:xfrm>
            <a:off x="228600" y="990600"/>
            <a:ext cx="8382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r>
              <a:rPr lang="en-US" sz="1800" b="1">
                <a:solidFill>
                  <a:srgbClr val="000000"/>
                </a:solidFill>
                <a:latin typeface="Arial" pitchFamily="34" charset="0"/>
                <a:hlinkClick r:id="rId3"/>
              </a:rPr>
              <a:t>1926.21(b)(6)(i)</a:t>
            </a:r>
            <a:r>
              <a:rPr lang="en-US" sz="1800">
                <a:latin typeface="Arial" pitchFamily="34" charset="0"/>
              </a:rPr>
              <a:t> </a:t>
            </a:r>
          </a:p>
          <a:p>
            <a:pPr algn="just"/>
            <a:r>
              <a:rPr lang="en-US" sz="1800">
                <a:latin typeface="Arial" pitchFamily="34" charset="0"/>
              </a:rPr>
              <a:t>All employees required to enter into confined or enclosed spaces shall be instructed as to the nature of the hazards involved, the necessary precautions to be taken, and in the use of protective and emergency equipment required. The employer shall comply with any specific regulations that apply to work in dangerous or potentially dangerous areas.</a:t>
            </a:r>
          </a:p>
          <a:p>
            <a:pPr algn="just"/>
            <a:endParaRPr lang="en-US" sz="1800">
              <a:latin typeface="Arial" pitchFamily="34" charset="0"/>
            </a:endParaRPr>
          </a:p>
          <a:p>
            <a:pPr algn="just"/>
            <a:r>
              <a:rPr lang="en-US" sz="1800" b="1">
                <a:solidFill>
                  <a:srgbClr val="000000"/>
                </a:solidFill>
                <a:latin typeface="Arial" pitchFamily="34" charset="0"/>
                <a:hlinkClick r:id="rId4"/>
              </a:rPr>
              <a:t>1926.21(b)(6)(ii)</a:t>
            </a:r>
            <a:r>
              <a:rPr lang="en-US" sz="1800">
                <a:latin typeface="Arial" pitchFamily="34" charset="0"/>
              </a:rPr>
              <a:t> </a:t>
            </a:r>
          </a:p>
          <a:p>
            <a:pPr algn="just"/>
            <a:r>
              <a:rPr lang="en-US" sz="1800">
                <a:latin typeface="Arial" pitchFamily="34" charset="0"/>
              </a:rPr>
              <a:t>For purposes of paragraph (b)(6)(i) of this section, "confined or enclosed space" means any space having a limited means of egress, which is subject to the accumulation of toxic or flammable contaminants or has an oxygen deficient atmosphere.  Confined or enclosed spaces include, but are not limited to, storage tanks, process vessels, bins, boilers, ventilation or exhaust ducts, sewers, underground utility vaults, tunnels, pipelines, and open top spaces more than 4 feet in depth such as pits, tubs, vaults, and vessels.</a:t>
            </a:r>
          </a:p>
          <a:p>
            <a:endParaRPr lang="en-US" sz="1800">
              <a:latin typeface="Arial"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10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86106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40" name="Rectangle 1028"/>
          <p:cNvSpPr>
            <a:spLocks noChangeArrowheads="1"/>
          </p:cNvSpPr>
          <p:nvPr/>
        </p:nvSpPr>
        <p:spPr bwMode="auto">
          <a:xfrm>
            <a:off x="228600" y="2286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Vehicle-Mounted Davit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304800" y="2286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Record Retention</a:t>
            </a:r>
          </a:p>
        </p:txBody>
      </p:sp>
      <p:sp>
        <p:nvSpPr>
          <p:cNvPr id="141315" name="Rectangle 3"/>
          <p:cNvSpPr>
            <a:spLocks noChangeArrowheads="1"/>
          </p:cNvSpPr>
          <p:nvPr/>
        </p:nvSpPr>
        <p:spPr bwMode="auto">
          <a:xfrm>
            <a:off x="381000" y="1295400"/>
            <a:ext cx="84582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000" b="1">
                <a:latin typeface="Arial" pitchFamily="34" charset="0"/>
              </a:rPr>
              <a:t>1910.146(e)(6)</a:t>
            </a:r>
            <a:r>
              <a:rPr lang="en-US" sz="2000">
                <a:latin typeface="Arial" pitchFamily="34" charset="0"/>
              </a:rPr>
              <a:t> </a:t>
            </a:r>
          </a:p>
          <a:p>
            <a:endParaRPr lang="en-US" sz="2000">
              <a:latin typeface="Arial" pitchFamily="34" charset="0"/>
            </a:endParaRPr>
          </a:p>
          <a:p>
            <a:pPr algn="just"/>
            <a:r>
              <a:rPr lang="en-US" sz="2000">
                <a:latin typeface="Arial" pitchFamily="34" charset="0"/>
              </a:rPr>
              <a:t>The employer shall retain each canceled entry permit for at least 1 year to facilitate the review of the permit-required confined space program required by paragraph (d)(14) of this section. Any problems encountered during an entry operation shall be noted on the pertinent permit so that appropriate revisions to the permit space program can be made.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304800" y="914400"/>
            <a:ext cx="4495800" cy="278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Lst>
              <a:defRPr sz="2400">
                <a:solidFill>
                  <a:schemeClr val="tx1"/>
                </a:solidFill>
                <a:latin typeface="Times New Roman" pitchFamily="18" charset="0"/>
              </a:defRPr>
            </a:lvl1pPr>
            <a:lvl2pPr>
              <a:tabLst>
                <a:tab pos="228600" algn="l"/>
              </a:tabLst>
              <a:defRPr sz="2400">
                <a:solidFill>
                  <a:schemeClr val="tx1"/>
                </a:solidFill>
                <a:latin typeface="Times New Roman" pitchFamily="18" charset="0"/>
              </a:defRPr>
            </a:lvl2pPr>
            <a:lvl3pPr>
              <a:tabLst>
                <a:tab pos="228600" algn="l"/>
              </a:tabLst>
              <a:defRPr sz="2400">
                <a:solidFill>
                  <a:schemeClr val="tx1"/>
                </a:solidFill>
                <a:latin typeface="Times New Roman" pitchFamily="18" charset="0"/>
              </a:defRPr>
            </a:lvl3pPr>
            <a:lvl4pPr>
              <a:tabLst>
                <a:tab pos="228600" algn="l"/>
              </a:tabLst>
              <a:defRPr sz="2400">
                <a:solidFill>
                  <a:schemeClr val="tx1"/>
                </a:solidFill>
                <a:latin typeface="Times New Roman" pitchFamily="18" charset="0"/>
              </a:defRPr>
            </a:lvl4pPr>
            <a:lvl5pPr>
              <a:tabLst>
                <a:tab pos="228600" algn="l"/>
              </a:tabLst>
              <a:defRPr sz="2400">
                <a:solidFill>
                  <a:schemeClr val="tx1"/>
                </a:solidFill>
                <a:latin typeface="Times New Roman" pitchFamily="18" charset="0"/>
              </a:defRPr>
            </a:lvl5pPr>
            <a:lvl6pPr eaLnBrk="0" fontAlgn="base" hangingPunct="0">
              <a:spcBef>
                <a:spcPct val="0"/>
              </a:spcBef>
              <a:spcAft>
                <a:spcPct val="0"/>
              </a:spcAft>
              <a:tabLst>
                <a:tab pos="228600" algn="l"/>
              </a:tabLst>
              <a:defRPr sz="2400">
                <a:solidFill>
                  <a:schemeClr val="tx1"/>
                </a:solidFill>
                <a:latin typeface="Times New Roman" pitchFamily="18" charset="0"/>
              </a:defRPr>
            </a:lvl6pPr>
            <a:lvl7pPr eaLnBrk="0" fontAlgn="base" hangingPunct="0">
              <a:spcBef>
                <a:spcPct val="0"/>
              </a:spcBef>
              <a:spcAft>
                <a:spcPct val="0"/>
              </a:spcAft>
              <a:tabLst>
                <a:tab pos="228600" algn="l"/>
              </a:tabLst>
              <a:defRPr sz="2400">
                <a:solidFill>
                  <a:schemeClr val="tx1"/>
                </a:solidFill>
                <a:latin typeface="Times New Roman" pitchFamily="18" charset="0"/>
              </a:defRPr>
            </a:lvl7pPr>
            <a:lvl8pPr eaLnBrk="0" fontAlgn="base" hangingPunct="0">
              <a:spcBef>
                <a:spcPct val="0"/>
              </a:spcBef>
              <a:spcAft>
                <a:spcPct val="0"/>
              </a:spcAft>
              <a:tabLst>
                <a:tab pos="228600" algn="l"/>
              </a:tabLst>
              <a:defRPr sz="2400">
                <a:solidFill>
                  <a:schemeClr val="tx1"/>
                </a:solidFill>
                <a:latin typeface="Times New Roman" pitchFamily="18" charset="0"/>
              </a:defRPr>
            </a:lvl8pPr>
            <a:lvl9pPr eaLnBrk="0" fontAlgn="base" hangingPunct="0">
              <a:spcBef>
                <a:spcPct val="0"/>
              </a:spcBef>
              <a:spcAft>
                <a:spcPct val="0"/>
              </a:spcAft>
              <a:tabLst>
                <a:tab pos="228600" algn="l"/>
              </a:tabLst>
              <a:defRPr sz="2400">
                <a:solidFill>
                  <a:schemeClr val="tx1"/>
                </a:solidFill>
                <a:latin typeface="Times New Roman" pitchFamily="18" charset="0"/>
              </a:defRPr>
            </a:lvl9pPr>
          </a:lstStyle>
          <a:p>
            <a:pPr>
              <a:spcAft>
                <a:spcPct val="20000"/>
              </a:spcAft>
            </a:pPr>
            <a:r>
              <a:rPr lang="en-US" sz="1800">
                <a:latin typeface="Arial" pitchFamily="34" charset="0"/>
              </a:rPr>
              <a:t>An employee sitting in a looped chain was lowered approximately 17 feet into a 21-foot deep manhole.</a:t>
            </a:r>
          </a:p>
          <a:p>
            <a:pPr algn="just" eaLnBrk="1" hangingPunct="1">
              <a:spcBef>
                <a:spcPct val="20000"/>
              </a:spcBef>
              <a:spcAft>
                <a:spcPct val="20000"/>
              </a:spcAft>
              <a:buSzPct val="150000"/>
            </a:pPr>
            <a:r>
              <a:rPr lang="en-US" sz="1800">
                <a:latin typeface="Arial" pitchFamily="34" charset="0"/>
              </a:rPr>
              <a:t>Twenty seconds later he started gasping for air and fell from the chain seat face down into the accumulated water at the bottom of the manhole. </a:t>
            </a:r>
          </a:p>
          <a:p>
            <a:pPr algn="just" eaLnBrk="1" hangingPunct="1">
              <a:spcBef>
                <a:spcPct val="20000"/>
              </a:spcBef>
              <a:spcAft>
                <a:spcPct val="20000"/>
              </a:spcAft>
              <a:buSzPct val="150000"/>
            </a:pPr>
            <a:r>
              <a:rPr lang="en-US" sz="1800">
                <a:latin typeface="Arial" pitchFamily="34" charset="0"/>
              </a:rPr>
              <a:t>An autopsy determined oxygen deficiency as the cause of death.</a:t>
            </a:r>
          </a:p>
        </p:txBody>
      </p:sp>
      <p:pic>
        <p:nvPicPr>
          <p:cNvPr id="115715" name="Picture 3" descr="Confined Spac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914400"/>
            <a:ext cx="3810000" cy="55626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15716" name="Text Box 4"/>
          <p:cNvSpPr txBox="1">
            <a:spLocks noChangeArrowheads="1"/>
          </p:cNvSpPr>
          <p:nvPr/>
        </p:nvSpPr>
        <p:spPr bwMode="auto">
          <a:xfrm>
            <a:off x="304800" y="228600"/>
            <a:ext cx="86868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ts val="4000"/>
              </a:lnSpc>
            </a:pPr>
            <a:r>
              <a:rPr lang="en-US" sz="3200">
                <a:solidFill>
                  <a:srgbClr val="FFFF00"/>
                </a:solidFill>
                <a:effectLst>
                  <a:outerShdw blurRad="38100" dist="38100" dir="2700000" algn="tl">
                    <a:srgbClr val="000000"/>
                  </a:outerShdw>
                </a:effectLst>
                <a:latin typeface="Arial" pitchFamily="34" charset="0"/>
              </a:rPr>
              <a:t>Case Study #1</a:t>
            </a:r>
          </a:p>
        </p:txBody>
      </p:sp>
      <p:sp>
        <p:nvSpPr>
          <p:cNvPr id="115717" name="Text Box 5"/>
          <p:cNvSpPr txBox="1">
            <a:spLocks noChangeArrowheads="1"/>
          </p:cNvSpPr>
          <p:nvPr/>
        </p:nvSpPr>
        <p:spPr bwMode="auto">
          <a:xfrm>
            <a:off x="381000" y="38862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115714">
                                            <p:txEl>
                                              <p:pRg st="0" end="0"/>
                                            </p:txEl>
                                          </p:spTgt>
                                        </p:tgtEl>
                                        <p:attrNameLst>
                                          <p:attrName>style.visibility</p:attrName>
                                        </p:attrNameLst>
                                      </p:cBhvr>
                                      <p:to>
                                        <p:strVal val="visible"/>
                                      </p:to>
                                    </p:set>
                                    <p:anim calcmode="lin" valueType="num">
                                      <p:cBhvr>
                                        <p:cTn id="7" dur="500" fill="hold"/>
                                        <p:tgtEl>
                                          <p:spTgt spid="115714">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115714">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115714">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115714">
                                            <p:txEl>
                                              <p:pRg st="0" end="0"/>
                                            </p:txEl>
                                          </p:spTgt>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17" presetClass="entr" presetSubtype="1" fill="hold" grpId="0" nodeType="afterEffect">
                                  <p:stCondLst>
                                    <p:cond delay="0"/>
                                  </p:stCondLst>
                                  <p:childTnLst>
                                    <p:set>
                                      <p:cBhvr>
                                        <p:cTn id="13" dur="1" fill="hold">
                                          <p:stCondLst>
                                            <p:cond delay="0"/>
                                          </p:stCondLst>
                                        </p:cTn>
                                        <p:tgtEl>
                                          <p:spTgt spid="115714">
                                            <p:txEl>
                                              <p:pRg st="1" end="1"/>
                                            </p:txEl>
                                          </p:spTgt>
                                        </p:tgtEl>
                                        <p:attrNameLst>
                                          <p:attrName>style.visibility</p:attrName>
                                        </p:attrNameLst>
                                      </p:cBhvr>
                                      <p:to>
                                        <p:strVal val="visible"/>
                                      </p:to>
                                    </p:set>
                                    <p:anim calcmode="lin" valueType="num">
                                      <p:cBhvr>
                                        <p:cTn id="14" dur="500" fill="hold"/>
                                        <p:tgtEl>
                                          <p:spTgt spid="115714">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115714">
                                            <p:txEl>
                                              <p:pRg st="1" end="1"/>
                                            </p:txEl>
                                          </p:spTgt>
                                        </p:tgtEl>
                                        <p:attrNameLst>
                                          <p:attrName>ppt_y</p:attrName>
                                        </p:attrNameLst>
                                      </p:cBhvr>
                                      <p:tavLst>
                                        <p:tav tm="0">
                                          <p:val>
                                            <p:strVal val="#ppt_y-#ppt_h/2"/>
                                          </p:val>
                                        </p:tav>
                                        <p:tav tm="100000">
                                          <p:val>
                                            <p:strVal val="#ppt_y"/>
                                          </p:val>
                                        </p:tav>
                                      </p:tavLst>
                                    </p:anim>
                                    <p:anim calcmode="lin" valueType="num">
                                      <p:cBhvr>
                                        <p:cTn id="16" dur="500" fill="hold"/>
                                        <p:tgtEl>
                                          <p:spTgt spid="115714">
                                            <p:txEl>
                                              <p:pRg st="1" end="1"/>
                                            </p:txEl>
                                          </p:spTgt>
                                        </p:tgtEl>
                                        <p:attrNameLst>
                                          <p:attrName>ppt_w</p:attrName>
                                        </p:attrNameLst>
                                      </p:cBhvr>
                                      <p:tavLst>
                                        <p:tav tm="0">
                                          <p:val>
                                            <p:strVal val="#ppt_w"/>
                                          </p:val>
                                        </p:tav>
                                        <p:tav tm="100000">
                                          <p:val>
                                            <p:strVal val="#ppt_w"/>
                                          </p:val>
                                        </p:tav>
                                      </p:tavLst>
                                    </p:anim>
                                    <p:anim calcmode="lin" valueType="num">
                                      <p:cBhvr>
                                        <p:cTn id="17" dur="500" fill="hold"/>
                                        <p:tgtEl>
                                          <p:spTgt spid="115714">
                                            <p:txEl>
                                              <p:pRg st="1" end="1"/>
                                            </p:txEl>
                                          </p:spTgt>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000"/>
                            </p:stCondLst>
                            <p:childTnLst>
                              <p:par>
                                <p:cTn id="19" presetID="17" presetClass="entr" presetSubtype="1" fill="hold" grpId="0" nodeType="afterEffect">
                                  <p:stCondLst>
                                    <p:cond delay="0"/>
                                  </p:stCondLst>
                                  <p:childTnLst>
                                    <p:set>
                                      <p:cBhvr>
                                        <p:cTn id="20" dur="1" fill="hold">
                                          <p:stCondLst>
                                            <p:cond delay="0"/>
                                          </p:stCondLst>
                                        </p:cTn>
                                        <p:tgtEl>
                                          <p:spTgt spid="115714">
                                            <p:txEl>
                                              <p:pRg st="2" end="2"/>
                                            </p:txEl>
                                          </p:spTgt>
                                        </p:tgtEl>
                                        <p:attrNameLst>
                                          <p:attrName>style.visibility</p:attrName>
                                        </p:attrNameLst>
                                      </p:cBhvr>
                                      <p:to>
                                        <p:strVal val="visible"/>
                                      </p:to>
                                    </p:set>
                                    <p:anim calcmode="lin" valueType="num">
                                      <p:cBhvr>
                                        <p:cTn id="21" dur="500" fill="hold"/>
                                        <p:tgtEl>
                                          <p:spTgt spid="1157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5714">
                                            <p:txEl>
                                              <p:pRg st="2" end="2"/>
                                            </p:txEl>
                                          </p:spTgt>
                                        </p:tgtEl>
                                        <p:attrNameLst>
                                          <p:attrName>ppt_y</p:attrName>
                                        </p:attrNameLst>
                                      </p:cBhvr>
                                      <p:tavLst>
                                        <p:tav tm="0">
                                          <p:val>
                                            <p:strVal val="#ppt_y-#ppt_h/2"/>
                                          </p:val>
                                        </p:tav>
                                        <p:tav tm="100000">
                                          <p:val>
                                            <p:strVal val="#ppt_y"/>
                                          </p:val>
                                        </p:tav>
                                      </p:tavLst>
                                    </p:anim>
                                    <p:anim calcmode="lin" valueType="num">
                                      <p:cBhvr>
                                        <p:cTn id="23" dur="500" fill="hold"/>
                                        <p:tgtEl>
                                          <p:spTgt spid="115714">
                                            <p:txEl>
                                              <p:pRg st="2" end="2"/>
                                            </p:txEl>
                                          </p:spTgt>
                                        </p:tgtEl>
                                        <p:attrNameLst>
                                          <p:attrName>ppt_w</p:attrName>
                                        </p:attrNameLst>
                                      </p:cBhvr>
                                      <p:tavLst>
                                        <p:tav tm="0">
                                          <p:val>
                                            <p:strVal val="#ppt_w"/>
                                          </p:val>
                                        </p:tav>
                                        <p:tav tm="100000">
                                          <p:val>
                                            <p:strVal val="#ppt_w"/>
                                          </p:val>
                                        </p:tav>
                                      </p:tavLst>
                                    </p:anim>
                                    <p:anim calcmode="lin" valueType="num">
                                      <p:cBhvr>
                                        <p:cTn id="24" dur="500" fill="hold"/>
                                        <p:tgtEl>
                                          <p:spTgt spid="115714">
                                            <p:txEl>
                                              <p:pRg st="2" end="2"/>
                                            </p:txEl>
                                          </p:spTgt>
                                        </p:tgtEl>
                                        <p:attrNameLst>
                                          <p:attrName>ppt_h</p:attrName>
                                        </p:attrNameLst>
                                      </p:cBhvr>
                                      <p:tavLst>
                                        <p:tav tm="0">
                                          <p:val>
                                            <p:fltVal val="0"/>
                                          </p:val>
                                        </p:tav>
                                        <p:tav tm="100000">
                                          <p:val>
                                            <p:strVal val="#ppt_h"/>
                                          </p:val>
                                        </p:tav>
                                      </p:tavLst>
                                    </p:anim>
                                  </p:childTnLst>
                                </p:cTn>
                              </p:par>
                            </p:childTnLst>
                          </p:cTn>
                        </p:par>
                        <p:par>
                          <p:cTn id="25" fill="hold" nodeType="afterGroup">
                            <p:stCondLst>
                              <p:cond delay="1500"/>
                            </p:stCondLst>
                            <p:childTnLst>
                              <p:par>
                                <p:cTn id="26" presetID="4" presetClass="entr" presetSubtype="32" fill="hold" nodeType="afterEffect">
                                  <p:stCondLst>
                                    <p:cond delay="0"/>
                                  </p:stCondLst>
                                  <p:childTnLst>
                                    <p:set>
                                      <p:cBhvr>
                                        <p:cTn id="27" dur="1" fill="hold">
                                          <p:stCondLst>
                                            <p:cond delay="0"/>
                                          </p:stCondLst>
                                        </p:cTn>
                                        <p:tgtEl>
                                          <p:spTgt spid="115715"/>
                                        </p:tgtEl>
                                        <p:attrNameLst>
                                          <p:attrName>style.visibility</p:attrName>
                                        </p:attrNameLst>
                                      </p:cBhvr>
                                      <p:to>
                                        <p:strVal val="visible"/>
                                      </p:to>
                                    </p:set>
                                    <p:animEffect transition="in" filter="box(out)">
                                      <p:cBhvr>
                                        <p:cTn id="28" dur="500"/>
                                        <p:tgtEl>
                                          <p:spTgt spid="115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build="p" autoUpdateAnimBg="0" advAuto="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Text Box 4"/>
          <p:cNvSpPr txBox="1">
            <a:spLocks noChangeArrowheads="1"/>
          </p:cNvSpPr>
          <p:nvPr/>
        </p:nvSpPr>
        <p:spPr bwMode="auto">
          <a:xfrm>
            <a:off x="228600" y="228600"/>
            <a:ext cx="86868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ts val="4000"/>
              </a:lnSpc>
            </a:pPr>
            <a:r>
              <a:rPr lang="en-US" sz="3200">
                <a:solidFill>
                  <a:srgbClr val="FFFF00"/>
                </a:solidFill>
                <a:effectLst>
                  <a:outerShdw blurRad="38100" dist="38100" dir="2700000" algn="tl">
                    <a:srgbClr val="000000"/>
                  </a:outerShdw>
                </a:effectLst>
                <a:latin typeface="Arial" pitchFamily="34" charset="0"/>
              </a:rPr>
              <a:t>Case Study #2</a:t>
            </a:r>
          </a:p>
        </p:txBody>
      </p:sp>
      <p:pic>
        <p:nvPicPr>
          <p:cNvPr id="114693" name="Picture 5" descr="Confined Spac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0"/>
            <a:ext cx="8839200" cy="2630488"/>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14694" name="Text Box 6"/>
          <p:cNvSpPr txBox="1">
            <a:spLocks noChangeArrowheads="1"/>
          </p:cNvSpPr>
          <p:nvPr/>
        </p:nvSpPr>
        <p:spPr bwMode="auto">
          <a:xfrm>
            <a:off x="152400" y="3962400"/>
            <a:ext cx="88392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28600" algn="l"/>
              </a:tabLst>
              <a:defRPr sz="2400">
                <a:solidFill>
                  <a:schemeClr val="tx1"/>
                </a:solidFill>
                <a:latin typeface="Times New Roman" pitchFamily="18" charset="0"/>
              </a:defRPr>
            </a:lvl1pPr>
            <a:lvl2pPr>
              <a:tabLst>
                <a:tab pos="228600" algn="l"/>
              </a:tabLst>
              <a:defRPr sz="2400">
                <a:solidFill>
                  <a:schemeClr val="tx1"/>
                </a:solidFill>
                <a:latin typeface="Times New Roman" pitchFamily="18" charset="0"/>
              </a:defRPr>
            </a:lvl2pPr>
            <a:lvl3pPr>
              <a:tabLst>
                <a:tab pos="228600" algn="l"/>
              </a:tabLst>
              <a:defRPr sz="2400">
                <a:solidFill>
                  <a:schemeClr val="tx1"/>
                </a:solidFill>
                <a:latin typeface="Times New Roman" pitchFamily="18" charset="0"/>
              </a:defRPr>
            </a:lvl3pPr>
            <a:lvl4pPr>
              <a:tabLst>
                <a:tab pos="228600" algn="l"/>
              </a:tabLst>
              <a:defRPr sz="2400">
                <a:solidFill>
                  <a:schemeClr val="tx1"/>
                </a:solidFill>
                <a:latin typeface="Times New Roman" pitchFamily="18" charset="0"/>
              </a:defRPr>
            </a:lvl4pPr>
            <a:lvl5pPr>
              <a:tabLst>
                <a:tab pos="228600" algn="l"/>
              </a:tabLst>
              <a:defRPr sz="2400">
                <a:solidFill>
                  <a:schemeClr val="tx1"/>
                </a:solidFill>
                <a:latin typeface="Times New Roman" pitchFamily="18" charset="0"/>
              </a:defRPr>
            </a:lvl5pPr>
            <a:lvl6pPr eaLnBrk="0" fontAlgn="base" hangingPunct="0">
              <a:spcBef>
                <a:spcPct val="0"/>
              </a:spcBef>
              <a:spcAft>
                <a:spcPct val="0"/>
              </a:spcAft>
              <a:tabLst>
                <a:tab pos="228600" algn="l"/>
              </a:tabLst>
              <a:defRPr sz="2400">
                <a:solidFill>
                  <a:schemeClr val="tx1"/>
                </a:solidFill>
                <a:latin typeface="Times New Roman" pitchFamily="18" charset="0"/>
              </a:defRPr>
            </a:lvl6pPr>
            <a:lvl7pPr eaLnBrk="0" fontAlgn="base" hangingPunct="0">
              <a:spcBef>
                <a:spcPct val="0"/>
              </a:spcBef>
              <a:spcAft>
                <a:spcPct val="0"/>
              </a:spcAft>
              <a:tabLst>
                <a:tab pos="228600" algn="l"/>
              </a:tabLst>
              <a:defRPr sz="2400">
                <a:solidFill>
                  <a:schemeClr val="tx1"/>
                </a:solidFill>
                <a:latin typeface="Times New Roman" pitchFamily="18" charset="0"/>
              </a:defRPr>
            </a:lvl7pPr>
            <a:lvl8pPr eaLnBrk="0" fontAlgn="base" hangingPunct="0">
              <a:spcBef>
                <a:spcPct val="0"/>
              </a:spcBef>
              <a:spcAft>
                <a:spcPct val="0"/>
              </a:spcAft>
              <a:tabLst>
                <a:tab pos="228600" algn="l"/>
              </a:tabLst>
              <a:defRPr sz="2400">
                <a:solidFill>
                  <a:schemeClr val="tx1"/>
                </a:solidFill>
                <a:latin typeface="Times New Roman" pitchFamily="18" charset="0"/>
              </a:defRPr>
            </a:lvl8pPr>
            <a:lvl9pPr eaLnBrk="0" fontAlgn="base" hangingPunct="0">
              <a:spcBef>
                <a:spcPct val="0"/>
              </a:spcBef>
              <a:spcAft>
                <a:spcPct val="0"/>
              </a:spcAft>
              <a:tabLst>
                <a:tab pos="228600" algn="l"/>
              </a:tabLst>
              <a:defRPr sz="2400">
                <a:solidFill>
                  <a:schemeClr val="tx1"/>
                </a:solidFill>
                <a:latin typeface="Times New Roman" pitchFamily="18" charset="0"/>
              </a:defRPr>
            </a:lvl9pPr>
          </a:lstStyle>
          <a:p>
            <a:pPr algn="just">
              <a:spcAft>
                <a:spcPct val="20000"/>
              </a:spcAft>
            </a:pPr>
            <a:r>
              <a:rPr lang="en-US" sz="1800">
                <a:latin typeface="Arial" pitchFamily="34" charset="0"/>
              </a:rPr>
              <a:t>A welder entered a steel pipe (24 inch diameter) to grind a bad weld at a valve about </a:t>
            </a:r>
            <a:r>
              <a:rPr lang="en-US" sz="1800" u="sng">
                <a:latin typeface="Arial" pitchFamily="34" charset="0"/>
              </a:rPr>
              <a:t>30</a:t>
            </a:r>
            <a:r>
              <a:rPr lang="en-US" sz="1800">
                <a:latin typeface="Arial" pitchFamily="34" charset="0"/>
              </a:rPr>
              <a:t> feet from the entry point.  </a:t>
            </a:r>
          </a:p>
          <a:p>
            <a:pPr algn="just">
              <a:spcAft>
                <a:spcPct val="20000"/>
              </a:spcAft>
            </a:pPr>
            <a:endParaRPr lang="en-US" sz="1600">
              <a:latin typeface="Arial" pitchFamily="34" charset="0"/>
            </a:endParaRPr>
          </a:p>
          <a:p>
            <a:pPr algn="just">
              <a:spcAft>
                <a:spcPct val="20000"/>
              </a:spcAft>
            </a:pPr>
            <a:r>
              <a:rPr lang="en-US" sz="1800">
                <a:latin typeface="Arial" pitchFamily="34" charset="0"/>
              </a:rPr>
              <a:t>Before he entered, other crew members decided to add pure oxygen to the pipe near the bad weld.  </a:t>
            </a:r>
          </a:p>
          <a:p>
            <a:pPr algn="just">
              <a:spcAft>
                <a:spcPct val="20000"/>
              </a:spcAft>
            </a:pPr>
            <a:endParaRPr lang="en-US" sz="1600">
              <a:latin typeface="Arial" pitchFamily="34" charset="0"/>
            </a:endParaRPr>
          </a:p>
          <a:p>
            <a:pPr algn="just">
              <a:spcAft>
                <a:spcPct val="20000"/>
              </a:spcAft>
            </a:pPr>
            <a:r>
              <a:rPr lang="en-US" sz="1800">
                <a:latin typeface="Arial" pitchFamily="34" charset="0"/>
              </a:rPr>
              <a:t>He had been grinding intermittently for about five minutes when a fire broke out enveloping his clothing.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14694"/>
                                        </p:tgtEl>
                                        <p:attrNameLst>
                                          <p:attrName>style.visibility</p:attrName>
                                        </p:attrNameLst>
                                      </p:cBhvr>
                                      <p:to>
                                        <p:strVal val="visible"/>
                                      </p:to>
                                    </p:set>
                                    <p:anim calcmode="lin" valueType="num">
                                      <p:cBhvr>
                                        <p:cTn id="7" dur="500" fill="hold"/>
                                        <p:tgtEl>
                                          <p:spTgt spid="114694"/>
                                        </p:tgtEl>
                                        <p:attrNameLst>
                                          <p:attrName>ppt_x</p:attrName>
                                        </p:attrNameLst>
                                      </p:cBhvr>
                                      <p:tavLst>
                                        <p:tav tm="0">
                                          <p:val>
                                            <p:strVal val="#ppt_x-#ppt_w/2"/>
                                          </p:val>
                                        </p:tav>
                                        <p:tav tm="100000">
                                          <p:val>
                                            <p:strVal val="#ppt_x"/>
                                          </p:val>
                                        </p:tav>
                                      </p:tavLst>
                                    </p:anim>
                                    <p:anim calcmode="lin" valueType="num">
                                      <p:cBhvr>
                                        <p:cTn id="8" dur="500" fill="hold"/>
                                        <p:tgtEl>
                                          <p:spTgt spid="114694"/>
                                        </p:tgtEl>
                                        <p:attrNameLst>
                                          <p:attrName>ppt_y</p:attrName>
                                        </p:attrNameLst>
                                      </p:cBhvr>
                                      <p:tavLst>
                                        <p:tav tm="0">
                                          <p:val>
                                            <p:strVal val="#ppt_y"/>
                                          </p:val>
                                        </p:tav>
                                        <p:tav tm="100000">
                                          <p:val>
                                            <p:strVal val="#ppt_y"/>
                                          </p:val>
                                        </p:tav>
                                      </p:tavLst>
                                    </p:anim>
                                    <p:anim calcmode="lin" valueType="num">
                                      <p:cBhvr>
                                        <p:cTn id="9" dur="500" fill="hold"/>
                                        <p:tgtEl>
                                          <p:spTgt spid="114694"/>
                                        </p:tgtEl>
                                        <p:attrNameLst>
                                          <p:attrName>ppt_w</p:attrName>
                                        </p:attrNameLst>
                                      </p:cBhvr>
                                      <p:tavLst>
                                        <p:tav tm="0">
                                          <p:val>
                                            <p:fltVal val="0"/>
                                          </p:val>
                                        </p:tav>
                                        <p:tav tm="100000">
                                          <p:val>
                                            <p:strVal val="#ppt_w"/>
                                          </p:val>
                                        </p:tav>
                                      </p:tavLst>
                                    </p:anim>
                                    <p:anim calcmode="lin" valueType="num">
                                      <p:cBhvr>
                                        <p:cTn id="10" dur="500" fill="hold"/>
                                        <p:tgtEl>
                                          <p:spTgt spid="114694"/>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4" presetClass="entr" presetSubtype="32" fill="hold" nodeType="afterEffect">
                                  <p:stCondLst>
                                    <p:cond delay="0"/>
                                  </p:stCondLst>
                                  <p:childTnLst>
                                    <p:set>
                                      <p:cBhvr>
                                        <p:cTn id="13" dur="1" fill="hold">
                                          <p:stCondLst>
                                            <p:cond delay="0"/>
                                          </p:stCondLst>
                                        </p:cTn>
                                        <p:tgtEl>
                                          <p:spTgt spid="114693"/>
                                        </p:tgtEl>
                                        <p:attrNameLst>
                                          <p:attrName>style.visibility</p:attrName>
                                        </p:attrNameLst>
                                      </p:cBhvr>
                                      <p:to>
                                        <p:strVal val="visible"/>
                                      </p:to>
                                    </p:set>
                                    <p:animEffect transition="in" filter="box(out)">
                                      <p:cBhvr>
                                        <p:cTn id="14" dur="500"/>
                                        <p:tgtEl>
                                          <p:spTgt spid="114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4"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1026"/>
          <p:cNvSpPr>
            <a:spLocks noChangeArrowheads="1"/>
          </p:cNvSpPr>
          <p:nvPr/>
        </p:nvSpPr>
        <p:spPr bwMode="auto">
          <a:xfrm>
            <a:off x="304800" y="2286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OSHA Confined Space Advisor</a:t>
            </a:r>
          </a:p>
        </p:txBody>
      </p:sp>
      <p:sp>
        <p:nvSpPr>
          <p:cNvPr id="186371" name="Rectangle 1027"/>
          <p:cNvSpPr>
            <a:spLocks noChangeArrowheads="1"/>
          </p:cNvSpPr>
          <p:nvPr/>
        </p:nvSpPr>
        <p:spPr bwMode="auto">
          <a:xfrm>
            <a:off x="381000" y="914400"/>
            <a:ext cx="8382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sz="1800">
                <a:latin typeface="Arial" pitchFamily="34" charset="0"/>
              </a:rPr>
              <a:t>OSHA's Confined Spaces Advisor is software. It gives users interactive expert help to apply OSHA's Permit Required Confined Spaces Standard (29 CFR 1910.146). Version 1.1 refines and replaces Version 1.0 of March 1997. You can use this Advisor </a:t>
            </a:r>
            <a:r>
              <a:rPr lang="en-US" sz="1800">
                <a:latin typeface="Arial" pitchFamily="34" charset="0"/>
                <a:hlinkClick r:id="rId3" tooltip="online"/>
              </a:rPr>
              <a:t>online</a:t>
            </a:r>
            <a:r>
              <a:rPr lang="en-US" sz="1800">
                <a:latin typeface="Arial" pitchFamily="34" charset="0"/>
              </a:rPr>
              <a:t>, or download it and run it in the Windows environment. OSHA also has </a:t>
            </a:r>
            <a:r>
              <a:rPr lang="en-US" sz="1800">
                <a:latin typeface="Arial" pitchFamily="34" charset="0"/>
                <a:hlinkClick r:id="rId4" tooltip="e-PRCS"/>
              </a:rPr>
              <a:t>e-PRCS</a:t>
            </a:r>
            <a:r>
              <a:rPr lang="en-US" sz="1800">
                <a:latin typeface="Arial" pitchFamily="34" charset="0"/>
              </a:rPr>
              <a:t>, interactive, compliance assistance software to help you prepare a written permit-required confined space program.</a:t>
            </a:r>
            <a:br>
              <a:rPr lang="en-US" sz="1800">
                <a:latin typeface="Arial" pitchFamily="34" charset="0"/>
              </a:rPr>
            </a:br>
            <a:r>
              <a:rPr lang="en-US" sz="1800">
                <a:latin typeface="Arial" pitchFamily="34" charset="0"/>
              </a:rPr>
              <a:t/>
            </a:r>
            <a:br>
              <a:rPr lang="en-US" sz="1800">
                <a:latin typeface="Arial" pitchFamily="34" charset="0"/>
              </a:rPr>
            </a:br>
            <a:r>
              <a:rPr lang="en-US" sz="1800">
                <a:latin typeface="Arial" pitchFamily="34" charset="0"/>
              </a:rPr>
              <a:t>Once installed, the Confined Spaces Advisor software will interview the user about a work space to determine whether and how it is subject to the Permit Required Confined Spaces Standard. It will tell you what aspects of the standard apply to you, based on your answers. The system has: </a:t>
            </a:r>
          </a:p>
          <a:p>
            <a:pPr marL="971550" lvl="1" indent="-457200" algn="just">
              <a:buFontTx/>
              <a:buChar char="•"/>
            </a:pPr>
            <a:r>
              <a:rPr lang="en-US" sz="1800">
                <a:latin typeface="Arial" pitchFamily="34" charset="0"/>
              </a:rPr>
              <a:t>pop-up (hypertext) definitions of keywords and phrases </a:t>
            </a:r>
          </a:p>
          <a:p>
            <a:pPr marL="971550" lvl="1" indent="-457200" algn="just">
              <a:buFontTx/>
              <a:buChar char="•"/>
            </a:pPr>
            <a:r>
              <a:rPr lang="en-US" sz="1800">
                <a:latin typeface="Arial" pitchFamily="34" charset="0"/>
              </a:rPr>
              <a:t>sets of frequently asked questions (FAQs) and official interpretation letters </a:t>
            </a:r>
          </a:p>
          <a:p>
            <a:pPr marL="971550" lvl="1" indent="-457200" algn="just">
              <a:buFontTx/>
              <a:buChar char="•"/>
            </a:pPr>
            <a:r>
              <a:rPr lang="en-US" sz="1800">
                <a:latin typeface="Arial" pitchFamily="34" charset="0"/>
              </a:rPr>
              <a:t>a reformatted and very readable copy of the regulations, and other help </a:t>
            </a:r>
          </a:p>
          <a:p>
            <a:r>
              <a:rPr lang="en-US" sz="1800">
                <a:latin typeface="Arial" pitchFamily="34" charset="0"/>
              </a:rPr>
              <a:t/>
            </a:r>
            <a:br>
              <a:rPr lang="en-US" sz="1800">
                <a:latin typeface="Arial" pitchFamily="34" charset="0"/>
              </a:rPr>
            </a:br>
            <a:r>
              <a:rPr lang="en-US" sz="1800">
                <a:latin typeface="Arial" pitchFamily="34" charset="0"/>
                <a:hlinkClick r:id="rId5" tooltip="Download the OSHA Confined Spaces Advisor - ZIP - Accessibility Assistance: &#10;Contact the OSHA Directorate of Technical Support and Emergency Management at &#10;(202) 693-2300 for assistance accessing ZIP materials"/>
              </a:rPr>
              <a:t>Download the OSHA Confined Spaces Advisor</a:t>
            </a:r>
            <a:endParaRPr lang="en-US" sz="1800">
              <a:latin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228600" y="228600"/>
            <a:ext cx="8610600" cy="609600"/>
          </a:xfrm>
        </p:spPr>
        <p:txBody>
          <a:bodyPr/>
          <a:lstStyle/>
          <a:p>
            <a:r>
              <a:rPr lang="en-US"/>
              <a:t>Summary</a:t>
            </a:r>
          </a:p>
        </p:txBody>
      </p:sp>
      <p:sp>
        <p:nvSpPr>
          <p:cNvPr id="184323" name="Rectangle 3"/>
          <p:cNvSpPr>
            <a:spLocks noGrp="1" noChangeArrowheads="1"/>
          </p:cNvSpPr>
          <p:nvPr>
            <p:ph type="body" idx="1"/>
          </p:nvPr>
        </p:nvSpPr>
        <p:spPr>
          <a:xfrm>
            <a:off x="228600" y="1066800"/>
            <a:ext cx="8610600" cy="4114800"/>
          </a:xfrm>
        </p:spPr>
        <p:txBody>
          <a:bodyPr/>
          <a:lstStyle/>
          <a:p>
            <a:pPr algn="just">
              <a:buClr>
                <a:srgbClr val="FFFF00"/>
              </a:buClr>
              <a:buFont typeface="Wingdings" pitchFamily="2" charset="2"/>
              <a:buChar char="§"/>
            </a:pPr>
            <a:r>
              <a:rPr lang="en-US"/>
              <a:t>OSHA’s Hazard Communication Standard is based on a simple concept - that employees have both a need and a right to know the hazards and identities of the chemicals they are exposed to when working</a:t>
            </a:r>
          </a:p>
          <a:p>
            <a:pPr algn="just">
              <a:buClr>
                <a:srgbClr val="FFFF00"/>
              </a:buClr>
              <a:buFont typeface="Wingdings" pitchFamily="2" charset="2"/>
              <a:buNone/>
            </a:pPr>
            <a:endParaRPr lang="en-US"/>
          </a:p>
          <a:p>
            <a:pPr algn="just">
              <a:buClr>
                <a:srgbClr val="FFFF00"/>
              </a:buClr>
              <a:buFont typeface="Wingdings" pitchFamily="2" charset="2"/>
              <a:buChar char="§"/>
            </a:pPr>
            <a:r>
              <a:rPr lang="en-US"/>
              <a:t>Employees also need to know what protective measures are available to prevent adverse effects from occurring</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109571" name="Picture 3" descr="A:\MVC-029S.JPG"/>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109570" name="WordArt 2"/>
          <p:cNvSpPr>
            <a:spLocks noChangeArrowheads="1" noChangeShapeType="1" noTextEdit="1"/>
          </p:cNvSpPr>
          <p:nvPr/>
        </p:nvSpPr>
        <p:spPr bwMode="auto">
          <a:xfrm>
            <a:off x="3352800" y="2590800"/>
            <a:ext cx="2466975" cy="1123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The End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050"/>
          <p:cNvSpPr>
            <a:spLocks noChangeArrowheads="1"/>
          </p:cNvSpPr>
          <p:nvPr/>
        </p:nvSpPr>
        <p:spPr bwMode="auto">
          <a:xfrm>
            <a:off x="304800" y="2286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29 CFR 1910 – Confined Space</a:t>
            </a:r>
          </a:p>
        </p:txBody>
      </p:sp>
      <p:sp>
        <p:nvSpPr>
          <p:cNvPr id="118787" name="Rectangle 2051"/>
          <p:cNvSpPr>
            <a:spLocks noChangeArrowheads="1"/>
          </p:cNvSpPr>
          <p:nvPr/>
        </p:nvSpPr>
        <p:spPr bwMode="auto">
          <a:xfrm>
            <a:off x="381000" y="1219200"/>
            <a:ext cx="82296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2000" b="1">
                <a:latin typeface="Arial" pitchFamily="34" charset="0"/>
                <a:hlinkClick r:id="rId3"/>
              </a:rPr>
              <a:t>1910.146(c)(1)</a:t>
            </a:r>
            <a:r>
              <a:rPr lang="en-US" sz="2000">
                <a:latin typeface="Arial" pitchFamily="34" charset="0"/>
              </a:rPr>
              <a:t> The employer shall evaluate the workplace to determine if any spaces are permit-required confined spaces. </a:t>
            </a:r>
            <a:br>
              <a:rPr lang="en-US" sz="2000">
                <a:latin typeface="Arial" pitchFamily="34" charset="0"/>
              </a:rPr>
            </a:br>
            <a:r>
              <a:rPr lang="en-US" sz="2000">
                <a:latin typeface="Arial" pitchFamily="34" charset="0"/>
              </a:rPr>
              <a:t/>
            </a:r>
            <a:br>
              <a:rPr lang="en-US" sz="2000">
                <a:latin typeface="Arial" pitchFamily="34" charset="0"/>
              </a:rPr>
            </a:br>
            <a:r>
              <a:rPr lang="en-US" sz="2000" b="1">
                <a:latin typeface="Arial" pitchFamily="34" charset="0"/>
                <a:hlinkClick r:id="rId4"/>
              </a:rPr>
              <a:t>1910.146(c)(2)</a:t>
            </a:r>
            <a:r>
              <a:rPr lang="en-US" sz="2000">
                <a:latin typeface="Arial" pitchFamily="34" charset="0"/>
              </a:rPr>
              <a:t> If the workplace contains permit spaces, the employer shall inform exposed employees, by posting danger signs or by any other equally effective means, of the existence and location of and the danger posed by the permit spaces. </a:t>
            </a:r>
            <a:br>
              <a:rPr lang="en-US" sz="2000">
                <a:latin typeface="Arial" pitchFamily="34" charset="0"/>
              </a:rPr>
            </a:br>
            <a:r>
              <a:rPr lang="en-US" sz="2000">
                <a:latin typeface="Arial" pitchFamily="34" charset="0"/>
              </a:rPr>
              <a:t/>
            </a:r>
            <a:br>
              <a:rPr lang="en-US" sz="2000">
                <a:latin typeface="Arial" pitchFamily="34" charset="0"/>
              </a:rPr>
            </a:br>
            <a:r>
              <a:rPr lang="en-US" sz="2000">
                <a:latin typeface="Arial" pitchFamily="34" charset="0"/>
              </a:rPr>
              <a:t>NOTE: A sign reading DANGER -- PERMIT-REQUIRED CONFINED SPACE, DO NOT ENTER or using other similar language would satisfy the requirement for a sign.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idx="1"/>
          </p:nvPr>
        </p:nvSpPr>
        <p:spPr>
          <a:xfrm>
            <a:off x="304800" y="1066800"/>
            <a:ext cx="8610600" cy="914400"/>
          </a:xfrm>
        </p:spPr>
        <p:txBody>
          <a:bodyPr/>
          <a:lstStyle/>
          <a:p>
            <a:pPr>
              <a:spcBef>
                <a:spcPts val="500"/>
              </a:spcBef>
              <a:spcAft>
                <a:spcPts val="500"/>
              </a:spcAft>
            </a:pPr>
            <a:r>
              <a:rPr lang="en-US"/>
              <a:t>Open tops and with a depth that will restrict the natural movement of air</a:t>
            </a:r>
          </a:p>
          <a:p>
            <a:pPr>
              <a:spcBef>
                <a:spcPts val="500"/>
              </a:spcBef>
              <a:spcAft>
                <a:spcPts val="500"/>
              </a:spcAft>
            </a:pPr>
            <a:r>
              <a:rPr lang="en-US"/>
              <a:t>Enclosed spaces with very limited openings for entry</a:t>
            </a:r>
          </a:p>
        </p:txBody>
      </p:sp>
      <p:graphicFrame>
        <p:nvGraphicFramePr>
          <p:cNvPr id="73732" name="Object 4"/>
          <p:cNvGraphicFramePr>
            <a:graphicFrameLocks noChangeAspect="1"/>
          </p:cNvGraphicFramePr>
          <p:nvPr/>
        </p:nvGraphicFramePr>
        <p:xfrm>
          <a:off x="304800" y="2133600"/>
          <a:ext cx="8458200" cy="4419600"/>
        </p:xfrm>
        <a:graphic>
          <a:graphicData uri="http://schemas.openxmlformats.org/presentationml/2006/ole">
            <mc:AlternateContent xmlns:mc="http://schemas.openxmlformats.org/markup-compatibility/2006">
              <mc:Choice xmlns:v="urn:schemas-microsoft-com:vml" Requires="v">
                <p:oleObj spid="_x0000_s73736" name="Document" r:id="rId4" imgW="1410480" imgH="1065240" progId="Word.Document.8">
                  <p:embed/>
                </p:oleObj>
              </mc:Choice>
              <mc:Fallback>
                <p:oleObj name="Document" r:id="rId4" imgW="1410480" imgH="106524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133600"/>
                        <a:ext cx="8458200" cy="441960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733" name="Rectangle 5"/>
          <p:cNvSpPr>
            <a:spLocks noChangeArrowheads="1"/>
          </p:cNvSpPr>
          <p:nvPr/>
        </p:nvSpPr>
        <p:spPr bwMode="auto">
          <a:xfrm>
            <a:off x="304800" y="2286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Categories of Confined Spaces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228600" y="914400"/>
            <a:ext cx="8534400" cy="1676400"/>
          </a:xfrm>
        </p:spPr>
        <p:txBody>
          <a:bodyPr/>
          <a:lstStyle/>
          <a:p>
            <a:pPr algn="just">
              <a:spcBef>
                <a:spcPts val="500"/>
              </a:spcBef>
              <a:spcAft>
                <a:spcPts val="500"/>
              </a:spcAft>
            </a:pPr>
            <a:r>
              <a:rPr lang="en-US" sz="1800"/>
              <a:t>Gases that are heavier than air (butane, propane, and other hydrocarbons) remain in depressions and will flow to low points where they are difficult to remove</a:t>
            </a:r>
          </a:p>
          <a:p>
            <a:pPr algn="just">
              <a:spcBef>
                <a:spcPts val="500"/>
              </a:spcBef>
              <a:spcAft>
                <a:spcPts val="500"/>
              </a:spcAft>
            </a:pPr>
            <a:r>
              <a:rPr lang="en-US" sz="1800"/>
              <a:t>Water tanks that appear harmless may develop toxic atmospheres such as hydrogen sulfide from the vaporization of contaminated water</a:t>
            </a:r>
          </a:p>
        </p:txBody>
      </p:sp>
      <p:graphicFrame>
        <p:nvGraphicFramePr>
          <p:cNvPr id="71684" name="Object 4"/>
          <p:cNvGraphicFramePr>
            <a:graphicFrameLocks noChangeAspect="1"/>
          </p:cNvGraphicFramePr>
          <p:nvPr/>
        </p:nvGraphicFramePr>
        <p:xfrm>
          <a:off x="304800" y="2743200"/>
          <a:ext cx="8458200" cy="3800475"/>
        </p:xfrm>
        <a:graphic>
          <a:graphicData uri="http://schemas.openxmlformats.org/presentationml/2006/ole">
            <mc:AlternateContent xmlns:mc="http://schemas.openxmlformats.org/markup-compatibility/2006">
              <mc:Choice xmlns:v="urn:schemas-microsoft-com:vml" Requires="v">
                <p:oleObj spid="_x0000_s71686" name="Document" r:id="rId4" imgW="1410480" imgH="1065240" progId="Word.Document.8">
                  <p:embed/>
                </p:oleObj>
              </mc:Choice>
              <mc:Fallback>
                <p:oleObj name="Document" r:id="rId4" imgW="1410480" imgH="1065240"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743200"/>
                        <a:ext cx="8458200" cy="3800475"/>
                      </a:xfrm>
                      <a:prstGeom prst="rect">
                        <a:avLst/>
                      </a:prstGeom>
                      <a:noFill/>
                      <a:ln w="158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685" name="Rectangle 5"/>
          <p:cNvSpPr>
            <a:spLocks noChangeArrowheads="1"/>
          </p:cNvSpPr>
          <p:nvPr/>
        </p:nvSpPr>
        <p:spPr bwMode="auto">
          <a:xfrm>
            <a:off x="152400" y="152400"/>
            <a:ext cx="876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a:solidFill>
                  <a:schemeClr val="accent2"/>
                </a:solidFill>
                <a:effectLst>
                  <a:outerShdw blurRad="38100" dist="38100" dir="2700000" algn="tl">
                    <a:srgbClr val="000000"/>
                  </a:outerShdw>
                </a:effectLst>
                <a:latin typeface="Arial" pitchFamily="34" charset="0"/>
              </a:rPr>
              <a:t>Properties of Gasses - Open Top Confined Spaces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228600" y="1219200"/>
            <a:ext cx="4267200" cy="2971800"/>
          </a:xfrm>
        </p:spPr>
        <p:txBody>
          <a:bodyPr/>
          <a:lstStyle/>
          <a:p>
            <a:pPr algn="just">
              <a:lnSpc>
                <a:spcPct val="80000"/>
              </a:lnSpc>
              <a:spcBef>
                <a:spcPts val="500"/>
              </a:spcBef>
              <a:spcAft>
                <a:spcPts val="500"/>
              </a:spcAft>
            </a:pPr>
            <a:r>
              <a:rPr lang="en-US" sz="1600"/>
              <a:t>Gases which are heavier than air such as carbon dioxide and propane, may lie in a tank or vault for hours or even days after the containers have been opened. </a:t>
            </a:r>
          </a:p>
          <a:p>
            <a:pPr algn="just">
              <a:lnSpc>
                <a:spcPct val="80000"/>
              </a:lnSpc>
              <a:spcBef>
                <a:spcPts val="500"/>
              </a:spcBef>
              <a:spcAft>
                <a:spcPts val="500"/>
              </a:spcAft>
              <a:buFontTx/>
              <a:buNone/>
            </a:pPr>
            <a:endParaRPr lang="en-US" sz="1600"/>
          </a:p>
          <a:p>
            <a:pPr algn="just">
              <a:lnSpc>
                <a:spcPct val="80000"/>
              </a:lnSpc>
            </a:pPr>
            <a:r>
              <a:rPr lang="en-US" sz="1600"/>
              <a:t>Because some gases are odorless, the hazard may be overlooked with fatal results. </a:t>
            </a:r>
          </a:p>
          <a:p>
            <a:pPr algn="just">
              <a:lnSpc>
                <a:spcPct val="80000"/>
              </a:lnSpc>
              <a:buFontTx/>
              <a:buNone/>
            </a:pPr>
            <a:endParaRPr lang="en-US" sz="1600"/>
          </a:p>
          <a:p>
            <a:pPr algn="just">
              <a:lnSpc>
                <a:spcPct val="80000"/>
              </a:lnSpc>
            </a:pPr>
            <a:r>
              <a:rPr lang="en-US" sz="1600"/>
              <a:t>Gases that are lighter then air may also be trapped within an enclosed type confined space, especially those with access from the bottom or side.</a:t>
            </a:r>
          </a:p>
        </p:txBody>
      </p:sp>
      <p:sp>
        <p:nvSpPr>
          <p:cNvPr id="69637" name="Rectangle 5"/>
          <p:cNvSpPr>
            <a:spLocks noChangeArrowheads="1"/>
          </p:cNvSpPr>
          <p:nvPr/>
        </p:nvSpPr>
        <p:spPr bwMode="auto">
          <a:xfrm>
            <a:off x="228600" y="152400"/>
            <a:ext cx="8763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chemeClr val="accent2"/>
                </a:solidFill>
                <a:effectLst>
                  <a:outerShdw blurRad="38100" dist="38100" dir="2700000" algn="tl">
                    <a:srgbClr val="000000"/>
                  </a:outerShdw>
                </a:effectLst>
                <a:latin typeface="Arial" pitchFamily="34" charset="0"/>
              </a:rPr>
              <a:t>Properties of Gasses - Closed Vessel Confined Spaces</a:t>
            </a:r>
          </a:p>
        </p:txBody>
      </p:sp>
      <p:graphicFrame>
        <p:nvGraphicFramePr>
          <p:cNvPr id="69638" name="Object 6"/>
          <p:cNvGraphicFramePr>
            <a:graphicFrameLocks noChangeAspect="1"/>
          </p:cNvGraphicFramePr>
          <p:nvPr/>
        </p:nvGraphicFramePr>
        <p:xfrm>
          <a:off x="4800600" y="1295400"/>
          <a:ext cx="4038600" cy="2438400"/>
        </p:xfrm>
        <a:graphic>
          <a:graphicData uri="http://schemas.openxmlformats.org/presentationml/2006/ole">
            <mc:AlternateContent xmlns:mc="http://schemas.openxmlformats.org/markup-compatibility/2006">
              <mc:Choice xmlns:v="urn:schemas-microsoft-com:vml" Requires="v">
                <p:oleObj spid="_x0000_s69641" name="Document" r:id="rId4" imgW="1505520" imgH="1134000" progId="Word.Document.8">
                  <p:embed/>
                </p:oleObj>
              </mc:Choice>
              <mc:Fallback>
                <p:oleObj name="Document" r:id="rId4" imgW="1505520" imgH="1134000" progId="Word.Documen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295400"/>
                        <a:ext cx="4038600" cy="243840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9" name="Object 7"/>
          <p:cNvGraphicFramePr>
            <a:graphicFrameLocks noChangeAspect="1"/>
          </p:cNvGraphicFramePr>
          <p:nvPr/>
        </p:nvGraphicFramePr>
        <p:xfrm>
          <a:off x="4800600" y="4038600"/>
          <a:ext cx="4071938" cy="2443163"/>
        </p:xfrm>
        <a:graphic>
          <a:graphicData uri="http://schemas.openxmlformats.org/presentationml/2006/ole">
            <mc:AlternateContent xmlns:mc="http://schemas.openxmlformats.org/markup-compatibility/2006">
              <mc:Choice xmlns:v="urn:schemas-microsoft-com:vml" Requires="v">
                <p:oleObj spid="_x0000_s69642" name="Document" r:id="rId6" imgW="1591200" imgH="1202400" progId="Word.Document.8">
                  <p:embed/>
                </p:oleObj>
              </mc:Choice>
              <mc:Fallback>
                <p:oleObj name="Document" r:id="rId6" imgW="1591200" imgH="1202400" progId="Word.Document.8">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4038600"/>
                        <a:ext cx="4071938" cy="2443163"/>
                      </a:xfrm>
                      <a:prstGeom prst="rect">
                        <a:avLst/>
                      </a:prstGeom>
                      <a:noFill/>
                      <a:ln w="158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640" name="Rectangle 8"/>
          <p:cNvSpPr>
            <a:spLocks noChangeArrowheads="1"/>
          </p:cNvSpPr>
          <p:nvPr/>
        </p:nvSpPr>
        <p:spPr bwMode="auto">
          <a:xfrm>
            <a:off x="228600" y="4343400"/>
            <a:ext cx="4343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lnSpc>
                <a:spcPct val="90000"/>
              </a:lnSpc>
              <a:spcBef>
                <a:spcPct val="20000"/>
              </a:spcBef>
              <a:buClr>
                <a:schemeClr val="accent2"/>
              </a:buClr>
            </a:pPr>
            <a:r>
              <a:rPr lang="en-US" sz="1600" b="1">
                <a:effectLst>
                  <a:outerShdw blurRad="38100" dist="38100" dir="2700000" algn="tl">
                    <a:srgbClr val="000000"/>
                  </a:outerShdw>
                </a:effectLst>
                <a:latin typeface="Arial" pitchFamily="34" charset="0"/>
              </a:rPr>
              <a:t>Inerting</a:t>
            </a:r>
          </a:p>
          <a:p>
            <a:pPr marL="342900" indent="-342900" algn="just">
              <a:lnSpc>
                <a:spcPct val="90000"/>
              </a:lnSpc>
              <a:spcBef>
                <a:spcPct val="20000"/>
              </a:spcBef>
              <a:buClr>
                <a:schemeClr val="accent2"/>
              </a:buClr>
              <a:buFontTx/>
              <a:buChar char="•"/>
            </a:pPr>
            <a:r>
              <a:rPr lang="en-US" sz="1400">
                <a:latin typeface="Arial" pitchFamily="34" charset="0"/>
              </a:rPr>
              <a:t>The displacement of the atmosphere in a permit space by a noncombustible gas (such as nitrogen) to such an extent that the resulting atmosphere is noncombustible.</a:t>
            </a:r>
          </a:p>
          <a:p>
            <a:pPr marL="342900" indent="-342900" algn="just">
              <a:lnSpc>
                <a:spcPct val="90000"/>
              </a:lnSpc>
              <a:spcBef>
                <a:spcPct val="20000"/>
              </a:spcBef>
              <a:buClr>
                <a:schemeClr val="accent2"/>
              </a:buClr>
            </a:pPr>
            <a:endParaRPr lang="en-US" sz="1400">
              <a:latin typeface="Arial" pitchFamily="34" charset="0"/>
            </a:endParaRPr>
          </a:p>
          <a:p>
            <a:pPr marL="342900" indent="-342900" algn="just">
              <a:lnSpc>
                <a:spcPct val="90000"/>
              </a:lnSpc>
              <a:spcBef>
                <a:spcPct val="20000"/>
              </a:spcBef>
              <a:buClr>
                <a:schemeClr val="accent2"/>
              </a:buClr>
              <a:buFontTx/>
              <a:buChar char="•"/>
            </a:pPr>
            <a:r>
              <a:rPr lang="en-US" sz="1400">
                <a:latin typeface="Arial" pitchFamily="34" charset="0"/>
              </a:rPr>
              <a:t>NOTE: This procedure produces an IDLH oxygen-deficient atmosphere</a:t>
            </a:r>
            <a:r>
              <a:rPr lang="en-US" sz="1800">
                <a:latin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9640">
                                            <p:txEl>
                                              <p:pRg st="0" end="0"/>
                                            </p:txEl>
                                          </p:spTgt>
                                        </p:tgtEl>
                                        <p:attrNameLst>
                                          <p:attrName>style.visibility</p:attrName>
                                        </p:attrNameLst>
                                      </p:cBhvr>
                                      <p:to>
                                        <p:strVal val="visible"/>
                                      </p:to>
                                    </p:set>
                                    <p:animEffect transition="in" filter="wipe(up)">
                                      <p:cBhvr>
                                        <p:cTn id="7" dur="500"/>
                                        <p:tgtEl>
                                          <p:spTgt spid="696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9640">
                                            <p:txEl>
                                              <p:pRg st="1" end="1"/>
                                            </p:txEl>
                                          </p:spTgt>
                                        </p:tgtEl>
                                        <p:attrNameLst>
                                          <p:attrName>style.visibility</p:attrName>
                                        </p:attrNameLst>
                                      </p:cBhvr>
                                      <p:to>
                                        <p:strVal val="visible"/>
                                      </p:to>
                                    </p:set>
                                    <p:animEffect transition="in" filter="wipe(up)">
                                      <p:cBhvr>
                                        <p:cTn id="12" dur="500"/>
                                        <p:tgtEl>
                                          <p:spTgt spid="6964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9640">
                                            <p:txEl>
                                              <p:pRg st="3" end="3"/>
                                            </p:txEl>
                                          </p:spTgt>
                                        </p:tgtEl>
                                        <p:attrNameLst>
                                          <p:attrName>style.visibility</p:attrName>
                                        </p:attrNameLst>
                                      </p:cBhvr>
                                      <p:to>
                                        <p:strVal val="visible"/>
                                      </p:to>
                                    </p:set>
                                    <p:animEffect transition="in" filter="wipe(up)">
                                      <p:cBhvr>
                                        <p:cTn id="17" dur="500"/>
                                        <p:tgtEl>
                                          <p:spTgt spid="696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0" grpId="0" build="p" autoUpdateAnimBg="0"/>
    </p:bldLst>
  </p:timing>
</p:sld>
</file>

<file path=ppt/theme/theme1.xml><?xml version="1.0" encoding="utf-8"?>
<a:theme xmlns:a="http://schemas.openxmlformats.org/drawingml/2006/main" name="Default Design">
  <a:themeElements>
    <a:clrScheme name="">
      <a:dk1>
        <a:srgbClr val="000000"/>
      </a:dk1>
      <a:lt1>
        <a:srgbClr val="FFFFFF"/>
      </a:lt1>
      <a:dk2>
        <a:srgbClr val="0000FF"/>
      </a:dk2>
      <a:lt2>
        <a:srgbClr val="FFFF00"/>
      </a:lt2>
      <a:accent1>
        <a:srgbClr val="FF9900"/>
      </a:accent1>
      <a:accent2>
        <a:srgbClr val="FFFF00"/>
      </a:accent2>
      <a:accent3>
        <a:srgbClr val="AAAAFF"/>
      </a:accent3>
      <a:accent4>
        <a:srgbClr val="DADADA"/>
      </a:accent4>
      <a:accent5>
        <a:srgbClr val="FFCAAA"/>
      </a:accent5>
      <a:accent6>
        <a:srgbClr val="E7E700"/>
      </a:accent6>
      <a:hlink>
        <a:srgbClr val="FF0000"/>
      </a:hlink>
      <a:folHlink>
        <a:srgbClr val="96969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1528</TotalTime>
  <Words>5235</Words>
  <Application>Microsoft Office PowerPoint</Application>
  <PresentationFormat>On-screen Show (4:3)</PresentationFormat>
  <Paragraphs>488</Paragraphs>
  <Slides>56</Slides>
  <Notes>54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56</vt:i4>
      </vt:variant>
    </vt:vector>
  </HeadingPairs>
  <TitlesOfParts>
    <vt:vector size="66" baseType="lpstr">
      <vt:lpstr>Times New Roman</vt:lpstr>
      <vt:lpstr>Arial</vt:lpstr>
      <vt:lpstr>ＭＳ Ｐゴシック</vt:lpstr>
      <vt:lpstr>Wingdings</vt:lpstr>
      <vt:lpstr>Times</vt:lpstr>
      <vt:lpstr>Monotype Sorts</vt:lpstr>
      <vt:lpstr>Default Design</vt:lpstr>
      <vt:lpstr>Microsoft Clip Gallery</vt:lpstr>
      <vt:lpstr>Microsoft Word Document</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Vosburgh, Linda - OSHA</dc:creator>
  <cp:lastModifiedBy>Vosburgh, Linda - OSHA</cp:lastModifiedBy>
  <cp:revision>35</cp:revision>
  <dcterms:created xsi:type="dcterms:W3CDTF">2002-08-23T19:23:20Z</dcterms:created>
  <dcterms:modified xsi:type="dcterms:W3CDTF">2013-06-10T14:56:13Z</dcterms:modified>
</cp:coreProperties>
</file>