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5"/>
  </p:notesMasterIdLst>
  <p:handoutMasterIdLst>
    <p:handoutMasterId r:id="rId226"/>
  </p:handoutMasterIdLst>
  <p:sldIdLst>
    <p:sldId id="341" r:id="rId2"/>
    <p:sldId id="342" r:id="rId3"/>
    <p:sldId id="333" r:id="rId4"/>
    <p:sldId id="334" r:id="rId5"/>
    <p:sldId id="343" r:id="rId6"/>
    <p:sldId id="344" r:id="rId7"/>
    <p:sldId id="345" r:id="rId8"/>
    <p:sldId id="346" r:id="rId9"/>
    <p:sldId id="347" r:id="rId10"/>
    <p:sldId id="348" r:id="rId11"/>
    <p:sldId id="349" r:id="rId12"/>
    <p:sldId id="350" r:id="rId13"/>
    <p:sldId id="351" r:id="rId14"/>
    <p:sldId id="352" r:id="rId15"/>
    <p:sldId id="353" r:id="rId16"/>
    <p:sldId id="354" r:id="rId17"/>
    <p:sldId id="355" r:id="rId18"/>
    <p:sldId id="356" r:id="rId19"/>
    <p:sldId id="357" r:id="rId20"/>
    <p:sldId id="358" r:id="rId21"/>
    <p:sldId id="359" r:id="rId22"/>
    <p:sldId id="480" r:id="rId23"/>
    <p:sldId id="481" r:id="rId24"/>
    <p:sldId id="335" r:id="rId25"/>
    <p:sldId id="336" r:id="rId26"/>
    <p:sldId id="360" r:id="rId27"/>
    <p:sldId id="337" r:id="rId28"/>
    <p:sldId id="338" r:id="rId29"/>
    <p:sldId id="339" r:id="rId30"/>
    <p:sldId id="264" r:id="rId31"/>
    <p:sldId id="263" r:id="rId32"/>
    <p:sldId id="265" r:id="rId33"/>
    <p:sldId id="267" r:id="rId34"/>
    <p:sldId id="268" r:id="rId35"/>
    <p:sldId id="266" r:id="rId36"/>
    <p:sldId id="262" r:id="rId37"/>
    <p:sldId id="261" r:id="rId38"/>
    <p:sldId id="260" r:id="rId39"/>
    <p:sldId id="269" r:id="rId40"/>
    <p:sldId id="270" r:id="rId41"/>
    <p:sldId id="259" r:id="rId42"/>
    <p:sldId id="271" r:id="rId43"/>
    <p:sldId id="272" r:id="rId44"/>
    <p:sldId id="273" r:id="rId45"/>
    <p:sldId id="274" r:id="rId46"/>
    <p:sldId id="275" r:id="rId47"/>
    <p:sldId id="276" r:id="rId48"/>
    <p:sldId id="277" r:id="rId49"/>
    <p:sldId id="278" r:id="rId50"/>
    <p:sldId id="279" r:id="rId51"/>
    <p:sldId id="280" r:id="rId52"/>
    <p:sldId id="258" r:id="rId53"/>
    <p:sldId id="257" r:id="rId54"/>
    <p:sldId id="281" r:id="rId55"/>
    <p:sldId id="282" r:id="rId56"/>
    <p:sldId id="283" r:id="rId57"/>
    <p:sldId id="284" r:id="rId58"/>
    <p:sldId id="285" r:id="rId59"/>
    <p:sldId id="286" r:id="rId60"/>
    <p:sldId id="328" r:id="rId61"/>
    <p:sldId id="327" r:id="rId62"/>
    <p:sldId id="326" r:id="rId63"/>
    <p:sldId id="325" r:id="rId64"/>
    <p:sldId id="324" r:id="rId65"/>
    <p:sldId id="322" r:id="rId66"/>
    <p:sldId id="321" r:id="rId67"/>
    <p:sldId id="319" r:id="rId68"/>
    <p:sldId id="318" r:id="rId69"/>
    <p:sldId id="317" r:id="rId70"/>
    <p:sldId id="316" r:id="rId71"/>
    <p:sldId id="315" r:id="rId72"/>
    <p:sldId id="314" r:id="rId73"/>
    <p:sldId id="313" r:id="rId74"/>
    <p:sldId id="482" r:id="rId75"/>
    <p:sldId id="483" r:id="rId76"/>
    <p:sldId id="484" r:id="rId77"/>
    <p:sldId id="485" r:id="rId78"/>
    <p:sldId id="486" r:id="rId79"/>
    <p:sldId id="487" r:id="rId80"/>
    <p:sldId id="488" r:id="rId81"/>
    <p:sldId id="489" r:id="rId82"/>
    <p:sldId id="490" r:id="rId83"/>
    <p:sldId id="491" r:id="rId84"/>
    <p:sldId id="492" r:id="rId85"/>
    <p:sldId id="493" r:id="rId86"/>
    <p:sldId id="494" r:id="rId87"/>
    <p:sldId id="495" r:id="rId88"/>
    <p:sldId id="496" r:id="rId89"/>
    <p:sldId id="497" r:id="rId90"/>
    <p:sldId id="498" r:id="rId91"/>
    <p:sldId id="499" r:id="rId92"/>
    <p:sldId id="500" r:id="rId93"/>
    <p:sldId id="501" r:id="rId94"/>
    <p:sldId id="502" r:id="rId95"/>
    <p:sldId id="503" r:id="rId96"/>
    <p:sldId id="504" r:id="rId97"/>
    <p:sldId id="505" r:id="rId98"/>
    <p:sldId id="506" r:id="rId99"/>
    <p:sldId id="507" r:id="rId100"/>
    <p:sldId id="508" r:id="rId101"/>
    <p:sldId id="509" r:id="rId102"/>
    <p:sldId id="510" r:id="rId103"/>
    <p:sldId id="511" r:id="rId104"/>
    <p:sldId id="512" r:id="rId105"/>
    <p:sldId id="513" r:id="rId106"/>
    <p:sldId id="514" r:id="rId107"/>
    <p:sldId id="515"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1" r:id="rId124"/>
    <p:sldId id="532" r:id="rId125"/>
    <p:sldId id="533" r:id="rId126"/>
    <p:sldId id="534" r:id="rId127"/>
    <p:sldId id="535" r:id="rId128"/>
    <p:sldId id="536" r:id="rId129"/>
    <p:sldId id="537" r:id="rId130"/>
    <p:sldId id="538" r:id="rId131"/>
    <p:sldId id="539" r:id="rId132"/>
    <p:sldId id="540" r:id="rId133"/>
    <p:sldId id="541" r:id="rId134"/>
    <p:sldId id="542" r:id="rId135"/>
    <p:sldId id="543" r:id="rId136"/>
    <p:sldId id="544" r:id="rId137"/>
    <p:sldId id="545" r:id="rId138"/>
    <p:sldId id="546" r:id="rId139"/>
    <p:sldId id="547" r:id="rId140"/>
    <p:sldId id="548" r:id="rId141"/>
    <p:sldId id="549" r:id="rId142"/>
    <p:sldId id="550" r:id="rId143"/>
    <p:sldId id="551" r:id="rId144"/>
    <p:sldId id="552" r:id="rId145"/>
    <p:sldId id="553" r:id="rId146"/>
    <p:sldId id="554" r:id="rId147"/>
    <p:sldId id="555" r:id="rId148"/>
    <p:sldId id="556" r:id="rId149"/>
    <p:sldId id="557" r:id="rId150"/>
    <p:sldId id="558" r:id="rId151"/>
    <p:sldId id="559" r:id="rId152"/>
    <p:sldId id="560" r:id="rId153"/>
    <p:sldId id="561" r:id="rId154"/>
    <p:sldId id="562" r:id="rId155"/>
    <p:sldId id="563" r:id="rId156"/>
    <p:sldId id="564" r:id="rId157"/>
    <p:sldId id="565" r:id="rId158"/>
    <p:sldId id="566" r:id="rId159"/>
    <p:sldId id="567" r:id="rId160"/>
    <p:sldId id="568" r:id="rId161"/>
    <p:sldId id="569" r:id="rId162"/>
    <p:sldId id="570" r:id="rId163"/>
    <p:sldId id="571" r:id="rId164"/>
    <p:sldId id="573" r:id="rId165"/>
    <p:sldId id="574" r:id="rId166"/>
    <p:sldId id="575" r:id="rId167"/>
    <p:sldId id="576" r:id="rId168"/>
    <p:sldId id="577" r:id="rId169"/>
    <p:sldId id="578" r:id="rId170"/>
    <p:sldId id="579" r:id="rId171"/>
    <p:sldId id="580" r:id="rId172"/>
    <p:sldId id="581" r:id="rId173"/>
    <p:sldId id="582" r:id="rId174"/>
    <p:sldId id="583" r:id="rId175"/>
    <p:sldId id="584" r:id="rId176"/>
    <p:sldId id="585" r:id="rId177"/>
    <p:sldId id="586" r:id="rId178"/>
    <p:sldId id="587" r:id="rId179"/>
    <p:sldId id="588" r:id="rId180"/>
    <p:sldId id="589" r:id="rId181"/>
    <p:sldId id="590" r:id="rId182"/>
    <p:sldId id="591" r:id="rId183"/>
    <p:sldId id="592" r:id="rId184"/>
    <p:sldId id="593" r:id="rId185"/>
    <p:sldId id="594" r:id="rId186"/>
    <p:sldId id="595" r:id="rId187"/>
    <p:sldId id="596" r:id="rId188"/>
    <p:sldId id="597" r:id="rId189"/>
    <p:sldId id="598" r:id="rId190"/>
    <p:sldId id="599" r:id="rId191"/>
    <p:sldId id="600" r:id="rId192"/>
    <p:sldId id="601" r:id="rId193"/>
    <p:sldId id="602" r:id="rId194"/>
    <p:sldId id="603" r:id="rId195"/>
    <p:sldId id="604" r:id="rId196"/>
    <p:sldId id="605" r:id="rId197"/>
    <p:sldId id="606" r:id="rId198"/>
    <p:sldId id="607" r:id="rId199"/>
    <p:sldId id="608" r:id="rId200"/>
    <p:sldId id="609" r:id="rId201"/>
    <p:sldId id="610" r:id="rId202"/>
    <p:sldId id="611" r:id="rId203"/>
    <p:sldId id="612" r:id="rId204"/>
    <p:sldId id="613" r:id="rId205"/>
    <p:sldId id="614" r:id="rId206"/>
    <p:sldId id="615" r:id="rId207"/>
    <p:sldId id="616" r:id="rId208"/>
    <p:sldId id="617" r:id="rId209"/>
    <p:sldId id="618" r:id="rId210"/>
    <p:sldId id="619" r:id="rId211"/>
    <p:sldId id="632" r:id="rId212"/>
    <p:sldId id="620" r:id="rId213"/>
    <p:sldId id="621" r:id="rId214"/>
    <p:sldId id="622" r:id="rId215"/>
    <p:sldId id="623" r:id="rId216"/>
    <p:sldId id="624" r:id="rId217"/>
    <p:sldId id="625" r:id="rId218"/>
    <p:sldId id="626" r:id="rId219"/>
    <p:sldId id="627" r:id="rId220"/>
    <p:sldId id="628" r:id="rId221"/>
    <p:sldId id="629" r:id="rId222"/>
    <p:sldId id="630" r:id="rId223"/>
    <p:sldId id="631" r:id="rId224"/>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CC66"/>
    <a:srgbClr val="DDDDDD"/>
    <a:srgbClr val="CCFFCC"/>
    <a:srgbClr val="66FF99"/>
    <a:srgbClr val="CCFFFF"/>
    <a:srgbClr val="FFFFCC"/>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9" autoAdjust="0"/>
    <p:restoredTop sz="83967" autoAdjust="0"/>
  </p:normalViewPr>
  <p:slideViewPr>
    <p:cSldViewPr>
      <p:cViewPr>
        <p:scale>
          <a:sx n="75" d="100"/>
          <a:sy n="75" d="100"/>
        </p:scale>
        <p:origin x="-103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5732"/>
    </p:cViewPr>
  </p:sorterViewPr>
  <p:notesViewPr>
    <p:cSldViewPr>
      <p:cViewPr varScale="1">
        <p:scale>
          <a:sx n="52" d="100"/>
          <a:sy n="52" d="100"/>
        </p:scale>
        <p:origin x="-183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theme" Target="theme/theme1.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NULL"/></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effectLst/>
              </a:defRPr>
            </a:lvl1pPr>
          </a:lstStyle>
          <a:p>
            <a:pPr>
              <a:defRPr/>
            </a:pPr>
            <a:r>
              <a:rPr lang="en-US"/>
              <a:t>Occupational Health Environmental Controls</a:t>
            </a:r>
          </a:p>
          <a:p>
            <a:pPr>
              <a:defRPr/>
            </a:pPr>
            <a:r>
              <a:rPr lang="en-US"/>
              <a:t>Subpart D</a:t>
            </a:r>
          </a:p>
        </p:txBody>
      </p:sp>
      <p:sp>
        <p:nvSpPr>
          <p:cNvPr id="13005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effectLst/>
              </a:defRPr>
            </a:lvl1pPr>
          </a:lstStyle>
          <a:p>
            <a:pPr>
              <a:defRPr/>
            </a:pPr>
            <a:fld id="{CC7257B3-61F3-46AA-8D59-FF1C504D67DE}" type="slidenum">
              <a:rPr lang="en-US"/>
              <a:pPr>
                <a:defRPr/>
              </a:pPr>
              <a:t>‹#›</a:t>
            </a:fld>
            <a:endParaRPr lang="en-US"/>
          </a:p>
        </p:txBody>
      </p:sp>
    </p:spTree>
    <p:extLst>
      <p:ext uri="{BB962C8B-B14F-4D97-AF65-F5344CB8AC3E}">
        <p14:creationId xmlns:p14="http://schemas.microsoft.com/office/powerpoint/2010/main" val="3928736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effectLst/>
              </a:defRPr>
            </a:lvl1pPr>
          </a:lstStyle>
          <a:p>
            <a:pPr>
              <a:defRPr/>
            </a:pPr>
            <a:endParaRPr lang="en-US"/>
          </a:p>
        </p:txBody>
      </p:sp>
      <p:sp>
        <p:nvSpPr>
          <p:cNvPr id="2150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effectLst/>
              </a:defRPr>
            </a:lvl1pPr>
          </a:lstStyle>
          <a:p>
            <a:pPr>
              <a:defRPr/>
            </a:pPr>
            <a:endParaRPr lang="en-US"/>
          </a:p>
        </p:txBody>
      </p:sp>
      <p:sp>
        <p:nvSpPr>
          <p:cNvPr id="23347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effectLst/>
              </a:defRPr>
            </a:lvl1pPr>
          </a:lstStyle>
          <a:p>
            <a:pPr>
              <a:defRPr/>
            </a:pPr>
            <a:endParaRPr 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effectLst/>
              </a:defRPr>
            </a:lvl1pPr>
          </a:lstStyle>
          <a:p>
            <a:pPr>
              <a:defRPr/>
            </a:pPr>
            <a:fld id="{F06682BD-ADD0-4DB1-AD69-BE46203F4255}" type="slidenum">
              <a:rPr lang="en-US"/>
              <a:pPr>
                <a:defRPr/>
              </a:pPr>
              <a:t>‹#›</a:t>
            </a:fld>
            <a:endParaRPr lang="en-US"/>
          </a:p>
        </p:txBody>
      </p:sp>
    </p:spTree>
    <p:extLst>
      <p:ext uri="{BB962C8B-B14F-4D97-AF65-F5344CB8AC3E}">
        <p14:creationId xmlns:p14="http://schemas.microsoft.com/office/powerpoint/2010/main" val="4035926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ChangeArrowheads="1" noTextEdit="1"/>
          </p:cNvSpPr>
          <p:nvPr>
            <p:ph type="sldImg"/>
          </p:nvPr>
        </p:nvSpPr>
        <p:spPr>
          <a:ln/>
        </p:spPr>
      </p:sp>
      <p:sp>
        <p:nvSpPr>
          <p:cNvPr id="37376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noTextEdit="1"/>
          </p:cNvSpPr>
          <p:nvPr>
            <p:ph type="sldImg"/>
          </p:nvPr>
        </p:nvSpPr>
        <p:spPr>
          <a:ln/>
        </p:spPr>
      </p:sp>
      <p:sp>
        <p:nvSpPr>
          <p:cNvPr id="380931" name="Rectangle 3"/>
          <p:cNvSpPr>
            <a:spLocks noGrp="1" noChangeArrowheads="1"/>
          </p:cNvSpPr>
          <p:nvPr>
            <p:ph type="body" idx="1"/>
          </p:nvPr>
        </p:nvSpPr>
        <p:spPr>
          <a:noFill/>
        </p:spPr>
        <p:txBody>
          <a:bodyPr/>
          <a:lstStyle/>
          <a:p>
            <a:r>
              <a:rPr lang="en-US" smtClean="0"/>
              <a:t>List examples of uses.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A8D4148-6ED2-462E-B6D3-041A1CA393C2}" type="slidenum">
              <a:rPr lang="en-US" sz="1200" b="0" smtClean="0"/>
              <a:pPr/>
              <a:t>100</a:t>
            </a:fld>
            <a:endParaRPr lang="en-US" sz="1200" b="0" smtClean="0"/>
          </a:p>
        </p:txBody>
      </p:sp>
      <p:sp>
        <p:nvSpPr>
          <p:cNvPr id="275459" name="Rectangle 2"/>
          <p:cNvSpPr>
            <a:spLocks noChangeArrowheads="1" noTextEdit="1"/>
          </p:cNvSpPr>
          <p:nvPr>
            <p:ph type="sldImg"/>
          </p:nvPr>
        </p:nvSpPr>
        <p:spPr>
          <a:ln/>
        </p:spPr>
      </p:sp>
      <p:sp>
        <p:nvSpPr>
          <p:cNvPr id="275460" name="Rectangle 3"/>
          <p:cNvSpPr>
            <a:spLocks noGrp="1" noChangeArrowheads="1"/>
          </p:cNvSpPr>
          <p:nvPr>
            <p:ph type="body" idx="1"/>
          </p:nvPr>
        </p:nvSpPr>
        <p:spPr>
          <a:noFill/>
        </p:spPr>
        <p:txBody>
          <a:bodyPr/>
          <a:lstStyle/>
          <a:p>
            <a:r>
              <a:rPr lang="en-US" smtClean="0"/>
              <a:t>Emphasize science and an art. Give examples of determining causes of conditions.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442401E-DB0F-47EC-926B-4367CEB4BC30}" type="slidenum">
              <a:rPr lang="en-US" sz="1200" b="0" smtClean="0"/>
              <a:pPr/>
              <a:t>101</a:t>
            </a:fld>
            <a:endParaRPr lang="en-US" sz="1200" b="0" smtClean="0"/>
          </a:p>
        </p:txBody>
      </p:sp>
      <p:sp>
        <p:nvSpPr>
          <p:cNvPr id="276483" name="Rectangle 2"/>
          <p:cNvSpPr>
            <a:spLocks noChangeArrowheads="1" noTextEdit="1"/>
          </p:cNvSpPr>
          <p:nvPr>
            <p:ph type="sldImg"/>
          </p:nvPr>
        </p:nvSpPr>
        <p:spPr>
          <a:ln/>
        </p:spPr>
      </p:sp>
      <p:sp>
        <p:nvSpPr>
          <p:cNvPr id="27648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ChangeArrowheads="1" noTextEdit="1"/>
          </p:cNvSpPr>
          <p:nvPr>
            <p:ph type="sldImg"/>
          </p:nvPr>
        </p:nvSpPr>
        <p:spPr>
          <a:ln/>
        </p:spPr>
      </p:sp>
      <p:sp>
        <p:nvSpPr>
          <p:cNvPr id="43213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ChangeArrowheads="1" noTextEdit="1"/>
          </p:cNvSpPr>
          <p:nvPr>
            <p:ph type="sldImg"/>
          </p:nvPr>
        </p:nvSpPr>
        <p:spPr>
          <a:ln/>
        </p:spPr>
      </p:sp>
      <p:sp>
        <p:nvSpPr>
          <p:cNvPr id="43315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ChangeArrowheads="1" noTextEdit="1"/>
          </p:cNvSpPr>
          <p:nvPr>
            <p:ph type="sldImg"/>
          </p:nvPr>
        </p:nvSpPr>
        <p:spPr>
          <a:ln/>
        </p:spPr>
      </p:sp>
      <p:sp>
        <p:nvSpPr>
          <p:cNvPr id="434179" name="Rectangle 3"/>
          <p:cNvSpPr>
            <a:spLocks noGrp="1" noChangeArrowheads="1"/>
          </p:cNvSpPr>
          <p:nvPr>
            <p:ph type="body" idx="1"/>
          </p:nvPr>
        </p:nvSpPr>
        <p:spPr>
          <a:noFill/>
        </p:spPr>
        <p:txBody>
          <a:bodyPr/>
          <a:lstStyle/>
          <a:p>
            <a:r>
              <a:rPr lang="en-US" smtClean="0"/>
              <a:t>Emphasize proactive.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noTextEdit="1"/>
          </p:cNvSpPr>
          <p:nvPr>
            <p:ph type="sldImg"/>
          </p:nvPr>
        </p:nvSpPr>
        <p:spPr>
          <a:ln/>
        </p:spPr>
      </p:sp>
      <p:sp>
        <p:nvSpPr>
          <p:cNvPr id="435203" name="Rectangle 3"/>
          <p:cNvSpPr>
            <a:spLocks noGrp="1" noChangeArrowheads="1"/>
          </p:cNvSpPr>
          <p:nvPr>
            <p:ph type="body" idx="1"/>
          </p:nvPr>
        </p:nvSpPr>
        <p:spPr>
          <a:noFill/>
        </p:spPr>
        <p:txBody>
          <a:bodyPr/>
          <a:lstStyle/>
          <a:p>
            <a:r>
              <a:rPr lang="en-US" smtClean="0"/>
              <a:t>Describe a bid process.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noTextEdit="1"/>
          </p:cNvSpPr>
          <p:nvPr>
            <p:ph type="sldImg"/>
          </p:nvPr>
        </p:nvSpPr>
        <p:spPr>
          <a:ln/>
        </p:spPr>
      </p:sp>
      <p:sp>
        <p:nvSpPr>
          <p:cNvPr id="43622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noTextEdit="1"/>
          </p:cNvSpPr>
          <p:nvPr>
            <p:ph type="sldImg"/>
          </p:nvPr>
        </p:nvSpPr>
        <p:spPr>
          <a:ln/>
        </p:spPr>
      </p:sp>
      <p:sp>
        <p:nvSpPr>
          <p:cNvPr id="43725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noTextEdit="1"/>
          </p:cNvSpPr>
          <p:nvPr>
            <p:ph type="sldImg"/>
          </p:nvPr>
        </p:nvSpPr>
        <p:spPr>
          <a:ln/>
        </p:spPr>
      </p:sp>
      <p:sp>
        <p:nvSpPr>
          <p:cNvPr id="438275" name="Rectangle 3"/>
          <p:cNvSpPr>
            <a:spLocks noGrp="1" noChangeArrowheads="1"/>
          </p:cNvSpPr>
          <p:nvPr>
            <p:ph type="body" idx="1"/>
          </p:nvPr>
        </p:nvSpPr>
        <p:spPr>
          <a:noFill/>
        </p:spPr>
        <p:txBody>
          <a:bodyPr/>
          <a:lstStyle/>
          <a:p>
            <a:r>
              <a:rPr lang="en-US" smtClean="0"/>
              <a:t>Describe how it affects labor relations.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ChangeArrowheads="1" noTextEdit="1"/>
          </p:cNvSpPr>
          <p:nvPr>
            <p:ph type="sldImg"/>
          </p:nvPr>
        </p:nvSpPr>
        <p:spPr>
          <a:ln/>
        </p:spPr>
      </p:sp>
      <p:sp>
        <p:nvSpPr>
          <p:cNvPr id="439299" name="Rectangle 3"/>
          <p:cNvSpPr>
            <a:spLocks noGrp="1" noChangeArrowheads="1"/>
          </p:cNvSpPr>
          <p:nvPr>
            <p:ph type="body" idx="1"/>
          </p:nvPr>
        </p:nvSpPr>
        <p:spPr>
          <a:noFill/>
        </p:spPr>
        <p:txBody>
          <a:bodyPr/>
          <a:lstStyle/>
          <a:p>
            <a:r>
              <a:rPr lang="en-US" smtClean="0"/>
              <a:t>Give example of company having supervisor collect samples but forgot to record the amount of time the sample was takn.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noTextEdit="1"/>
          </p:cNvSpPr>
          <p:nvPr>
            <p:ph type="sldImg"/>
          </p:nvPr>
        </p:nvSpPr>
        <p:spPr>
          <a:ln/>
        </p:spPr>
      </p:sp>
      <p:sp>
        <p:nvSpPr>
          <p:cNvPr id="38195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ChangeArrowheads="1" noTextEdit="1"/>
          </p:cNvSpPr>
          <p:nvPr>
            <p:ph type="sldImg"/>
          </p:nvPr>
        </p:nvSpPr>
        <p:spPr>
          <a:ln/>
        </p:spPr>
      </p:sp>
      <p:sp>
        <p:nvSpPr>
          <p:cNvPr id="44032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ChangeArrowheads="1" noTextEdit="1"/>
          </p:cNvSpPr>
          <p:nvPr>
            <p:ph type="sldImg"/>
          </p:nvPr>
        </p:nvSpPr>
        <p:spPr>
          <a:ln/>
        </p:spPr>
      </p:sp>
      <p:sp>
        <p:nvSpPr>
          <p:cNvPr id="441347" name="Rectangle 3"/>
          <p:cNvSpPr>
            <a:spLocks noGrp="1" noChangeArrowheads="1"/>
          </p:cNvSpPr>
          <p:nvPr>
            <p:ph type="body" idx="1"/>
          </p:nvPr>
        </p:nvSpPr>
        <p:spPr>
          <a:noFill/>
        </p:spPr>
        <p:txBody>
          <a:bodyPr/>
          <a:lstStyle/>
          <a:p>
            <a:r>
              <a:rPr lang="en-US" smtClean="0"/>
              <a:t>Let students place some noise dosimeters and air pumps on other students and how to ask permission and tell person what you are doing.  Be sure to let them know that some people think a noise dosimeter is going to record what they say.</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AC014E0-E02B-4048-92BC-4623EA047CD3}" type="slidenum">
              <a:rPr lang="en-US" sz="1200" b="0" smtClean="0"/>
              <a:pPr/>
              <a:t>112</a:t>
            </a:fld>
            <a:endParaRPr lang="en-US" sz="1200" b="0" smtClean="0"/>
          </a:p>
        </p:txBody>
      </p:sp>
      <p:sp>
        <p:nvSpPr>
          <p:cNvPr id="277507" name="Rectangle 2"/>
          <p:cNvSpPr>
            <a:spLocks noChangeArrowheads="1" noTextEdit="1"/>
          </p:cNvSpPr>
          <p:nvPr>
            <p:ph type="sldImg"/>
          </p:nvPr>
        </p:nvSpPr>
        <p:spPr>
          <a:ln/>
        </p:spPr>
      </p:sp>
      <p:sp>
        <p:nvSpPr>
          <p:cNvPr id="277508"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ChangeArrowheads="1" noTextEdit="1"/>
          </p:cNvSpPr>
          <p:nvPr>
            <p:ph type="sldImg"/>
          </p:nvPr>
        </p:nvSpPr>
        <p:spPr>
          <a:ln/>
        </p:spPr>
      </p:sp>
      <p:sp>
        <p:nvSpPr>
          <p:cNvPr id="44237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ChangeArrowheads="1" noTextEdit="1"/>
          </p:cNvSpPr>
          <p:nvPr>
            <p:ph type="sldImg"/>
          </p:nvPr>
        </p:nvSpPr>
        <p:spPr>
          <a:ln/>
        </p:spPr>
      </p:sp>
      <p:sp>
        <p:nvSpPr>
          <p:cNvPr id="44339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ADDCC8C-C9A5-45C3-9578-74C1D741F943}" type="slidenum">
              <a:rPr lang="en-US" sz="1200" b="0" smtClean="0"/>
              <a:pPr/>
              <a:t>115</a:t>
            </a:fld>
            <a:endParaRPr lang="en-US" sz="1200" b="0" smtClean="0"/>
          </a:p>
        </p:txBody>
      </p:sp>
      <p:sp>
        <p:nvSpPr>
          <p:cNvPr id="278531" name="Rectangle 2"/>
          <p:cNvSpPr>
            <a:spLocks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noTextEdit="1"/>
          </p:cNvSpPr>
          <p:nvPr>
            <p:ph type="sldImg"/>
          </p:nvPr>
        </p:nvSpPr>
        <p:spPr>
          <a:ln/>
        </p:spPr>
      </p:sp>
      <p:sp>
        <p:nvSpPr>
          <p:cNvPr id="444419" name="Rectangle 3"/>
          <p:cNvSpPr>
            <a:spLocks noGrp="1" noChangeArrowheads="1"/>
          </p:cNvSpPr>
          <p:nvPr>
            <p:ph type="body" idx="1"/>
          </p:nvPr>
        </p:nvSpPr>
        <p:spPr>
          <a:noFill/>
        </p:spPr>
        <p:txBody>
          <a:bodyPr/>
          <a:lstStyle/>
          <a:p>
            <a:r>
              <a:rPr lang="en-US" smtClean="0"/>
              <a:t>Emphasize PPE last line of defense.</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B803836-3C75-49B4-B85C-ABF33A28781B}" type="slidenum">
              <a:rPr lang="en-US" sz="1200" b="0" smtClean="0"/>
              <a:pPr/>
              <a:t>117</a:t>
            </a:fld>
            <a:endParaRPr lang="en-US" sz="1200" b="0" smtClean="0"/>
          </a:p>
        </p:txBody>
      </p:sp>
      <p:sp>
        <p:nvSpPr>
          <p:cNvPr id="279555" name="Rectangle 2"/>
          <p:cNvSpPr>
            <a:spLocks noChangeArrowheads="1" noTextEdit="1"/>
          </p:cNvSpPr>
          <p:nvPr>
            <p:ph type="sldImg"/>
          </p:nvPr>
        </p:nvSpPr>
        <p:spPr>
          <a:ln/>
        </p:spPr>
      </p:sp>
      <p:sp>
        <p:nvSpPr>
          <p:cNvPr id="279556" name="Rectangle 3"/>
          <p:cNvSpPr>
            <a:spLocks noGrp="1" noChangeArrowheads="1"/>
          </p:cNvSpPr>
          <p:nvPr>
            <p:ph type="body" idx="1"/>
          </p:nvPr>
        </p:nvSpPr>
        <p:spPr>
          <a:noFill/>
        </p:spPr>
        <p:txBody>
          <a:bodyPr/>
          <a:lstStyle/>
          <a:p>
            <a:r>
              <a:rPr lang="en-US" smtClean="0"/>
              <a:t>Have students list chemicals.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EB17A8D-BB9B-4F63-B174-FEB676478A74}" type="slidenum">
              <a:rPr lang="en-US" sz="1200" b="0" smtClean="0"/>
              <a:pPr/>
              <a:t>118</a:t>
            </a:fld>
            <a:endParaRPr lang="en-US" sz="1200" b="0" smtClean="0"/>
          </a:p>
        </p:txBody>
      </p:sp>
      <p:sp>
        <p:nvSpPr>
          <p:cNvPr id="280579" name="Rectangle 2"/>
          <p:cNvSpPr>
            <a:spLocks noChangeArrowheads="1" noTextEdit="1"/>
          </p:cNvSpPr>
          <p:nvPr>
            <p:ph type="sldImg"/>
          </p:nvPr>
        </p:nvSpPr>
        <p:spPr>
          <a:ln/>
        </p:spPr>
      </p:sp>
      <p:sp>
        <p:nvSpPr>
          <p:cNvPr id="280580"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ChangeArrowheads="1" noTextEdit="1"/>
          </p:cNvSpPr>
          <p:nvPr>
            <p:ph type="sldImg"/>
          </p:nvPr>
        </p:nvSpPr>
        <p:spPr>
          <a:ln/>
        </p:spPr>
      </p:sp>
      <p:sp>
        <p:nvSpPr>
          <p:cNvPr id="44544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ChangeArrowheads="1" noTextEdit="1"/>
          </p:cNvSpPr>
          <p:nvPr>
            <p:ph type="sldImg"/>
          </p:nvPr>
        </p:nvSpPr>
        <p:spPr>
          <a:ln/>
        </p:spPr>
      </p:sp>
      <p:sp>
        <p:nvSpPr>
          <p:cNvPr id="382979" name="Rectangle 3"/>
          <p:cNvSpPr>
            <a:spLocks noGrp="1" noChangeArrowheads="1"/>
          </p:cNvSpPr>
          <p:nvPr>
            <p:ph type="body" idx="1"/>
          </p:nvPr>
        </p:nvSpPr>
        <p:spPr>
          <a:noFill/>
        </p:spPr>
        <p:txBody>
          <a:bodyPr/>
          <a:lstStyle/>
          <a:p>
            <a:r>
              <a:rPr lang="en-US" smtClean="0"/>
              <a:t>Review slide.  People often ignore because they think it’s the flu.</a:t>
            </a:r>
          </a:p>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noTextEdit="1"/>
          </p:cNvSpPr>
          <p:nvPr>
            <p:ph type="sldImg"/>
          </p:nvPr>
        </p:nvSpPr>
        <p:spPr>
          <a:ln/>
        </p:spPr>
      </p:sp>
      <p:sp>
        <p:nvSpPr>
          <p:cNvPr id="446467" name="Rectangle 3"/>
          <p:cNvSpPr>
            <a:spLocks noGrp="1" noChangeArrowheads="1"/>
          </p:cNvSpPr>
          <p:nvPr>
            <p:ph type="body" idx="1"/>
          </p:nvPr>
        </p:nvSpPr>
        <p:spPr>
          <a:noFill/>
        </p:spPr>
        <p:txBody>
          <a:bodyPr/>
          <a:lstStyle/>
          <a:p>
            <a:r>
              <a:rPr lang="en-US" smtClean="0"/>
              <a:t>Review slide.</a:t>
            </a:r>
          </a:p>
          <a:p>
            <a:r>
              <a:rPr lang="en-US" smtClean="0"/>
              <a:t>Often the compliance officer will break up the sampling based on the different work tasks.</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0D5DF64-5C65-4CE9-BD0E-21E50DEB53F0}" type="slidenum">
              <a:rPr lang="en-US" sz="1200" b="0" smtClean="0"/>
              <a:pPr/>
              <a:t>121</a:t>
            </a:fld>
            <a:endParaRPr lang="en-US" sz="1200" b="0" smtClean="0"/>
          </a:p>
        </p:txBody>
      </p:sp>
      <p:sp>
        <p:nvSpPr>
          <p:cNvPr id="281603" name="Rectangle 2"/>
          <p:cNvSpPr>
            <a:spLocks noChangeArrowheads="1" noTextEdit="1"/>
          </p:cNvSpPr>
          <p:nvPr>
            <p:ph type="sldImg"/>
          </p:nvPr>
        </p:nvSpPr>
        <p:spPr>
          <a:ln/>
        </p:spPr>
      </p:sp>
      <p:sp>
        <p:nvSpPr>
          <p:cNvPr id="281604"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C61B902-C12E-4118-B17C-1D0FC7B6A2C6}" type="slidenum">
              <a:rPr lang="en-US" sz="1200" b="0" smtClean="0"/>
              <a:pPr/>
              <a:t>122</a:t>
            </a:fld>
            <a:endParaRPr lang="en-US" sz="1200" b="0" smtClean="0"/>
          </a:p>
        </p:txBody>
      </p:sp>
      <p:sp>
        <p:nvSpPr>
          <p:cNvPr id="282627" name="Rectangle 2"/>
          <p:cNvSpPr>
            <a:spLocks noChangeArrowheads="1" noTextEdit="1"/>
          </p:cNvSpPr>
          <p:nvPr>
            <p:ph type="sldImg"/>
          </p:nvPr>
        </p:nvSpPr>
        <p:spPr>
          <a:ln/>
        </p:spPr>
      </p:sp>
      <p:sp>
        <p:nvSpPr>
          <p:cNvPr id="282628" name="Rectangle 3"/>
          <p:cNvSpPr>
            <a:spLocks noGrp="1" noChangeArrowheads="1"/>
          </p:cNvSpPr>
          <p:nvPr>
            <p:ph type="body" idx="1"/>
          </p:nvPr>
        </p:nvSpPr>
        <p:spPr>
          <a:noFill/>
        </p:spPr>
        <p:txBody>
          <a:bodyPr/>
          <a:lstStyle/>
          <a:p>
            <a:r>
              <a:rPr lang="en-US" smtClean="0"/>
              <a:t>Describe that respirable means it is small enough to get deep into the lungs.</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E7E1AE6-2D56-4D85-9BC6-D605FB21952E}" type="slidenum">
              <a:rPr lang="en-US" sz="1200" b="0" smtClean="0"/>
              <a:pPr/>
              <a:t>123</a:t>
            </a:fld>
            <a:endParaRPr lang="en-US" sz="1200" b="0" smtClean="0"/>
          </a:p>
        </p:txBody>
      </p:sp>
      <p:sp>
        <p:nvSpPr>
          <p:cNvPr id="283651" name="Rectangle 2"/>
          <p:cNvSpPr>
            <a:spLocks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65362AD-9167-473D-B0B3-7E47B44AB3CD}" type="slidenum">
              <a:rPr lang="en-US" sz="1200" b="0" smtClean="0"/>
              <a:pPr/>
              <a:t>124</a:t>
            </a:fld>
            <a:endParaRPr lang="en-US" sz="1200" b="0" smtClean="0"/>
          </a:p>
        </p:txBody>
      </p:sp>
      <p:sp>
        <p:nvSpPr>
          <p:cNvPr id="284675" name="Rectangle 2"/>
          <p:cNvSpPr>
            <a:spLocks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602CF47-A63A-44AD-A717-06F355BFBB82}" type="slidenum">
              <a:rPr lang="en-US" sz="1200" b="0" smtClean="0"/>
              <a:pPr/>
              <a:t>125</a:t>
            </a:fld>
            <a:endParaRPr lang="en-US" sz="1200" b="0" smtClean="0"/>
          </a:p>
        </p:txBody>
      </p:sp>
      <p:sp>
        <p:nvSpPr>
          <p:cNvPr id="285699" name="Rectangle 2"/>
          <p:cNvSpPr>
            <a:spLocks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r>
              <a:rPr lang="en-US" smtClean="0"/>
              <a:t>Point out differences on the slide and that the notes refer to the ceilings.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6B888A3-ABDC-4917-8EFC-E1F44945CBF9}" type="slidenum">
              <a:rPr lang="en-US" sz="1200" b="0" smtClean="0"/>
              <a:pPr/>
              <a:t>126</a:t>
            </a:fld>
            <a:endParaRPr lang="en-US" sz="1200" b="0" smtClean="0"/>
          </a:p>
        </p:txBody>
      </p:sp>
      <p:sp>
        <p:nvSpPr>
          <p:cNvPr id="286723" name="Rectangle 2"/>
          <p:cNvSpPr>
            <a:spLocks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02826B2-F20A-4CA2-BEB7-0AA796D5EE8F}" type="slidenum">
              <a:rPr lang="en-US" sz="1200" b="0" smtClean="0"/>
              <a:pPr/>
              <a:t>127</a:t>
            </a:fld>
            <a:endParaRPr lang="en-US" sz="1200" b="0" smtClean="0"/>
          </a:p>
        </p:txBody>
      </p:sp>
      <p:sp>
        <p:nvSpPr>
          <p:cNvPr id="287747" name="Rectangle 2"/>
          <p:cNvSpPr>
            <a:spLocks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r>
              <a:rPr lang="en-US" smtClean="0"/>
              <a:t>Emphasize ceiling limit.</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13C2DDB-938B-475F-A040-E45669C643F5}" type="slidenum">
              <a:rPr lang="en-US" sz="1200" b="0" smtClean="0"/>
              <a:pPr/>
              <a:t>128</a:t>
            </a:fld>
            <a:endParaRPr lang="en-US" sz="1200" b="0" smtClean="0"/>
          </a:p>
        </p:txBody>
      </p:sp>
      <p:sp>
        <p:nvSpPr>
          <p:cNvPr id="288771" name="Rectangle 2"/>
          <p:cNvSpPr>
            <a:spLocks noChangeArrowheads="1" noTextEdit="1"/>
          </p:cNvSpPr>
          <p:nvPr>
            <p:ph type="sldImg"/>
          </p:nvPr>
        </p:nvSpPr>
        <p:spPr>
          <a:ln/>
        </p:spPr>
      </p:sp>
      <p:sp>
        <p:nvSpPr>
          <p:cNvPr id="288772"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46EA278-4023-49BF-9725-3FC846B81495}" type="slidenum">
              <a:rPr lang="en-US" sz="1200" b="0" smtClean="0"/>
              <a:pPr/>
              <a:t>129</a:t>
            </a:fld>
            <a:endParaRPr lang="en-US" sz="1200" b="0" smtClean="0"/>
          </a:p>
        </p:txBody>
      </p:sp>
      <p:sp>
        <p:nvSpPr>
          <p:cNvPr id="289795" name="Rectangle 2"/>
          <p:cNvSpPr>
            <a:spLocks noChangeArrowheads="1" noTextEdit="1"/>
          </p:cNvSpPr>
          <p:nvPr>
            <p:ph type="sldImg"/>
          </p:nvPr>
        </p:nvSpPr>
        <p:spPr>
          <a:ln/>
        </p:spPr>
      </p:sp>
      <p:sp>
        <p:nvSpPr>
          <p:cNvPr id="28979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ChangeArrowheads="1" noTextEdit="1"/>
          </p:cNvSpPr>
          <p:nvPr>
            <p:ph type="sldImg"/>
          </p:nvPr>
        </p:nvSpPr>
        <p:spPr>
          <a:ln/>
        </p:spPr>
      </p:sp>
      <p:sp>
        <p:nvSpPr>
          <p:cNvPr id="384003" name="Rectangle 3"/>
          <p:cNvSpPr>
            <a:spLocks noGrp="1" noChangeArrowheads="1"/>
          </p:cNvSpPr>
          <p:nvPr>
            <p:ph type="body" idx="1"/>
          </p:nvPr>
        </p:nvSpPr>
        <p:spPr>
          <a:noFill/>
        </p:spPr>
        <p:txBody>
          <a:bodyPr/>
          <a:lstStyle/>
          <a:p>
            <a:r>
              <a:rPr lang="en-US" smtClean="0"/>
              <a:t>List why used.</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29D1EB0-6F10-4BE5-A53C-1EC3DBFB0615}" type="slidenum">
              <a:rPr lang="en-US" sz="1200" b="0" smtClean="0"/>
              <a:pPr/>
              <a:t>130</a:t>
            </a:fld>
            <a:endParaRPr lang="en-US" sz="1200" b="0" smtClean="0"/>
          </a:p>
        </p:txBody>
      </p:sp>
      <p:sp>
        <p:nvSpPr>
          <p:cNvPr id="290819" name="Rectangle 2"/>
          <p:cNvSpPr>
            <a:spLocks noChangeArrowheads="1" noTextEdit="1"/>
          </p:cNvSpPr>
          <p:nvPr>
            <p:ph type="sldImg"/>
          </p:nvPr>
        </p:nvSpPr>
        <p:spPr>
          <a:ln/>
        </p:spPr>
      </p:sp>
      <p:sp>
        <p:nvSpPr>
          <p:cNvPr id="290820" name="Rectangle 3"/>
          <p:cNvSpPr>
            <a:spLocks noGrp="1" noChangeArrowheads="1"/>
          </p:cNvSpPr>
          <p:nvPr>
            <p:ph type="body" idx="1"/>
          </p:nvPr>
        </p:nvSpPr>
        <p:spPr>
          <a:noFill/>
        </p:spPr>
        <p:txBody>
          <a:bodyPr/>
          <a:lstStyle/>
          <a:p>
            <a:r>
              <a:rPr lang="en-US" smtClean="0"/>
              <a:t>Remind that the ACGIH TLV were recommendations until OSHA turned them into PELs.</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35058BDA-F6E9-4170-BDD0-2FB1227C0BCF}" type="slidenum">
              <a:rPr lang="en-US" sz="1200" b="0" smtClean="0"/>
              <a:pPr/>
              <a:t>131</a:t>
            </a:fld>
            <a:endParaRPr lang="en-US" sz="1200" b="0" smtClean="0"/>
          </a:p>
        </p:txBody>
      </p:sp>
      <p:sp>
        <p:nvSpPr>
          <p:cNvPr id="291843" name="Rectangle 2"/>
          <p:cNvSpPr>
            <a:spLocks noChangeArrowheads="1" noTextEdit="1"/>
          </p:cNvSpPr>
          <p:nvPr>
            <p:ph type="sldImg"/>
          </p:nvPr>
        </p:nvSpPr>
        <p:spPr>
          <a:ln/>
        </p:spPr>
      </p:sp>
      <p:sp>
        <p:nvSpPr>
          <p:cNvPr id="291844"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720EB0E-7E2C-4B45-A079-677749D274AC}" type="slidenum">
              <a:rPr lang="en-US" sz="1200" b="0" smtClean="0"/>
              <a:pPr/>
              <a:t>132</a:t>
            </a:fld>
            <a:endParaRPr lang="en-US" sz="1200" b="0" smtClean="0"/>
          </a:p>
        </p:txBody>
      </p:sp>
      <p:sp>
        <p:nvSpPr>
          <p:cNvPr id="292867" name="Rectangle 2"/>
          <p:cNvSpPr>
            <a:spLocks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r>
              <a:rPr lang="en-US" smtClean="0"/>
              <a:t>Ask what substitutes have been used for sandblasting.</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418B820-B003-4481-8A27-53CC97BAA0E6}" type="slidenum">
              <a:rPr lang="en-US" sz="1200" b="0" smtClean="0"/>
              <a:pPr/>
              <a:t>133</a:t>
            </a:fld>
            <a:endParaRPr lang="en-US" sz="1200" b="0" smtClean="0"/>
          </a:p>
        </p:txBody>
      </p:sp>
      <p:sp>
        <p:nvSpPr>
          <p:cNvPr id="293891" name="Rectangle 2"/>
          <p:cNvSpPr>
            <a:spLocks noChangeArrowheads="1" noTextEdit="1"/>
          </p:cNvSpPr>
          <p:nvPr>
            <p:ph type="sldImg"/>
          </p:nvPr>
        </p:nvSpPr>
        <p:spPr>
          <a:ln/>
        </p:spPr>
      </p:sp>
      <p:sp>
        <p:nvSpPr>
          <p:cNvPr id="293892"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9FF0BC2-6B54-4212-AF9D-5E5104D52C32}" type="slidenum">
              <a:rPr lang="en-US" sz="1200" b="0" smtClean="0"/>
              <a:pPr/>
              <a:t>134</a:t>
            </a:fld>
            <a:endParaRPr lang="en-US" sz="1200" b="0" smtClean="0"/>
          </a:p>
        </p:txBody>
      </p:sp>
      <p:sp>
        <p:nvSpPr>
          <p:cNvPr id="294915" name="Rectangle 2"/>
          <p:cNvSpPr>
            <a:spLocks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ChangeArrowheads="1" noTextEdit="1"/>
          </p:cNvSpPr>
          <p:nvPr>
            <p:ph type="sldImg"/>
          </p:nvPr>
        </p:nvSpPr>
        <p:spPr>
          <a:ln/>
        </p:spPr>
      </p:sp>
      <p:sp>
        <p:nvSpPr>
          <p:cNvPr id="447491" name="Rectangle 3"/>
          <p:cNvSpPr>
            <a:spLocks noGrp="1" noChangeArrowheads="1"/>
          </p:cNvSpPr>
          <p:nvPr>
            <p:ph type="body" idx="1"/>
          </p:nvPr>
        </p:nvSpPr>
        <p:spPr>
          <a:noFill/>
        </p:spPr>
        <p:txBody>
          <a:bodyPr/>
          <a:lstStyle/>
          <a:p>
            <a:r>
              <a:rPr lang="en-US" smtClean="0"/>
              <a:t>Discuss how sharp edges damage the avleoli.</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3CBCC8D-9867-4B2D-BBE5-07D066BA86EA}" type="slidenum">
              <a:rPr lang="en-US" sz="1200" b="0" smtClean="0"/>
              <a:pPr/>
              <a:t>136</a:t>
            </a:fld>
            <a:endParaRPr lang="en-US" sz="1200" b="0" smtClean="0"/>
          </a:p>
        </p:txBody>
      </p:sp>
      <p:sp>
        <p:nvSpPr>
          <p:cNvPr id="295939" name="Rectangle 2"/>
          <p:cNvSpPr>
            <a:spLocks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r>
              <a:rPr lang="en-US" smtClean="0"/>
              <a:t>Discuss competent person.</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0183E75-F0C8-49E8-87B8-646E226F7A40}" type="slidenum">
              <a:rPr lang="en-US" sz="1200" b="0" smtClean="0"/>
              <a:pPr/>
              <a:t>137</a:t>
            </a:fld>
            <a:endParaRPr lang="en-US" sz="1200" b="0" smtClean="0"/>
          </a:p>
        </p:txBody>
      </p:sp>
      <p:sp>
        <p:nvSpPr>
          <p:cNvPr id="296963" name="Rectangle 2"/>
          <p:cNvSpPr>
            <a:spLocks noChangeArrowheads="1" noTextEdit="1"/>
          </p:cNvSpPr>
          <p:nvPr>
            <p:ph type="sldImg"/>
          </p:nvPr>
        </p:nvSpPr>
        <p:spPr>
          <a:ln/>
        </p:spPr>
      </p:sp>
      <p:sp>
        <p:nvSpPr>
          <p:cNvPr id="29696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C0DEFC9-2223-4F85-8290-580C7F29637E}" type="slidenum">
              <a:rPr lang="en-US" sz="1200" b="0" smtClean="0"/>
              <a:pPr/>
              <a:t>138</a:t>
            </a:fld>
            <a:endParaRPr lang="en-US" sz="1200" b="0" smtClean="0"/>
          </a:p>
        </p:txBody>
      </p:sp>
      <p:sp>
        <p:nvSpPr>
          <p:cNvPr id="297987" name="Rectangle 2"/>
          <p:cNvSpPr>
            <a:spLocks noChangeArrowheads="1" noTextEdit="1"/>
          </p:cNvSpPr>
          <p:nvPr>
            <p:ph type="sldImg"/>
          </p:nvPr>
        </p:nvSpPr>
        <p:spPr>
          <a:ln/>
        </p:spPr>
      </p:sp>
      <p:sp>
        <p:nvSpPr>
          <p:cNvPr id="297988" name="Rectangle 3"/>
          <p:cNvSpPr>
            <a:spLocks noGrp="1" noChangeArrowheads="1"/>
          </p:cNvSpPr>
          <p:nvPr>
            <p:ph type="body" idx="1"/>
          </p:nvPr>
        </p:nvSpPr>
        <p:spPr>
          <a:noFill/>
        </p:spPr>
        <p:txBody>
          <a:bodyPr/>
          <a:lstStyle/>
          <a:p>
            <a:r>
              <a:rPr lang="en-US" smtClean="0"/>
              <a:t>Review slide.</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noTextEdit="1"/>
          </p:cNvSpPr>
          <p:nvPr>
            <p:ph type="sldImg"/>
          </p:nvPr>
        </p:nvSpPr>
        <p:spPr>
          <a:ln/>
        </p:spPr>
      </p:sp>
      <p:sp>
        <p:nvSpPr>
          <p:cNvPr id="448515" name="Rectangle 3"/>
          <p:cNvSpPr>
            <a:spLocks noGrp="1" noChangeArrowheads="1"/>
          </p:cNvSpPr>
          <p:nvPr>
            <p:ph type="body" idx="1"/>
          </p:nvPr>
        </p:nvSpPr>
        <p:spPr>
          <a:noFill/>
        </p:spPr>
        <p:txBody>
          <a:bodyPr/>
          <a:lstStyle/>
          <a:p>
            <a:r>
              <a:rPr lang="en-US" smtClean="0"/>
              <a:t>Draw picture of asbestos fiber and the barbs and how it damages the alveoli similar to silica.</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ChangeArrowheads="1" noTextEdit="1"/>
          </p:cNvSpPr>
          <p:nvPr>
            <p:ph type="sldImg"/>
          </p:nvPr>
        </p:nvSpPr>
        <p:spPr>
          <a:ln/>
        </p:spPr>
      </p:sp>
      <p:sp>
        <p:nvSpPr>
          <p:cNvPr id="385027" name="Rectangle 3"/>
          <p:cNvSpPr>
            <a:spLocks noGrp="1" noChangeArrowheads="1"/>
          </p:cNvSpPr>
          <p:nvPr>
            <p:ph type="body" idx="1"/>
          </p:nvPr>
        </p:nvSpPr>
        <p:spPr>
          <a:noFill/>
        </p:spPr>
        <p:txBody>
          <a:bodyPr/>
          <a:lstStyle/>
          <a:p>
            <a:r>
              <a:rPr lang="en-US" smtClean="0"/>
              <a:t>List types of exposure.</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8317DD5-E214-4EAE-9364-6CA4CA75F708}" type="slidenum">
              <a:rPr lang="en-US" sz="1200" b="0" smtClean="0"/>
              <a:pPr/>
              <a:t>140</a:t>
            </a:fld>
            <a:endParaRPr lang="en-US" sz="1200" b="0" smtClean="0"/>
          </a:p>
        </p:txBody>
      </p:sp>
      <p:sp>
        <p:nvSpPr>
          <p:cNvPr id="299011" name="Rectangle 2"/>
          <p:cNvSpPr>
            <a:spLocks noChangeArrowheads="1" noTextEdit="1"/>
          </p:cNvSpPr>
          <p:nvPr>
            <p:ph type="sldImg"/>
          </p:nvPr>
        </p:nvSpPr>
        <p:spPr>
          <a:ln/>
        </p:spPr>
      </p:sp>
      <p:sp>
        <p:nvSpPr>
          <p:cNvPr id="299012" name="Rectangle 3"/>
          <p:cNvSpPr>
            <a:spLocks noGrp="1" noChangeArrowheads="1"/>
          </p:cNvSpPr>
          <p:nvPr>
            <p:ph type="body" idx="1"/>
          </p:nvPr>
        </p:nvSpPr>
        <p:spPr>
          <a:noFill/>
        </p:spPr>
        <p:txBody>
          <a:bodyPr/>
          <a:lstStyle/>
          <a:p>
            <a:r>
              <a:rPr lang="en-US" smtClean="0"/>
              <a:t>Review slide.</a:t>
            </a:r>
          </a:p>
          <a:p>
            <a:r>
              <a:rPr lang="en-US" smtClean="0"/>
              <a:t>Point out that these fibers can float in the air for a long time.</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ChangeArrowheads="1" noTextEdit="1"/>
          </p:cNvSpPr>
          <p:nvPr>
            <p:ph type="sldImg"/>
          </p:nvPr>
        </p:nvSpPr>
        <p:spPr>
          <a:ln/>
        </p:spPr>
      </p:sp>
      <p:sp>
        <p:nvSpPr>
          <p:cNvPr id="449539"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ChangeArrowheads="1" noTextEdit="1"/>
          </p:cNvSpPr>
          <p:nvPr>
            <p:ph type="sldImg"/>
          </p:nvPr>
        </p:nvSpPr>
        <p:spPr>
          <a:ln/>
        </p:spPr>
      </p:sp>
      <p:sp>
        <p:nvSpPr>
          <p:cNvPr id="450563" name="Rectangle 3"/>
          <p:cNvSpPr>
            <a:spLocks noGrp="1" noChangeArrowheads="1"/>
          </p:cNvSpPr>
          <p:nvPr>
            <p:ph type="body" idx="1"/>
          </p:nvPr>
        </p:nvSpPr>
        <p:spPr>
          <a:noFill/>
        </p:spPr>
        <p:txBody>
          <a:bodyPr/>
          <a:lstStyle/>
          <a:p>
            <a:r>
              <a:rPr lang="en-US" smtClean="0"/>
              <a:t>Emphasize potential.</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76F76322-1EB8-43AA-B91E-8B3CD30AFA45}" type="slidenum">
              <a:rPr lang="en-US" sz="1200" b="0" smtClean="0"/>
              <a:pPr/>
              <a:t>143</a:t>
            </a:fld>
            <a:endParaRPr lang="en-US" sz="1200" b="0" smtClean="0"/>
          </a:p>
        </p:txBody>
      </p:sp>
      <p:sp>
        <p:nvSpPr>
          <p:cNvPr id="300035" name="Rectangle 2"/>
          <p:cNvSpPr>
            <a:spLocks noChangeArrowheads="1" noTextEdit="1"/>
          </p:cNvSpPr>
          <p:nvPr>
            <p:ph type="sldImg"/>
          </p:nvPr>
        </p:nvSpPr>
        <p:spPr>
          <a:ln/>
        </p:spPr>
      </p:sp>
      <p:sp>
        <p:nvSpPr>
          <p:cNvPr id="30003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017F5C48-E708-4C22-AE05-61C4D7876B51}" type="slidenum">
              <a:rPr lang="en-US" sz="1200" b="0" smtClean="0"/>
              <a:pPr/>
              <a:t>144</a:t>
            </a:fld>
            <a:endParaRPr lang="en-US" sz="1200" b="0" smtClean="0"/>
          </a:p>
        </p:txBody>
      </p:sp>
      <p:sp>
        <p:nvSpPr>
          <p:cNvPr id="301059" name="Rectangle 2"/>
          <p:cNvSpPr>
            <a:spLocks noChangeArrowheads="1" noTextEdit="1"/>
          </p:cNvSpPr>
          <p:nvPr>
            <p:ph type="sldImg"/>
          </p:nvPr>
        </p:nvSpPr>
        <p:spPr>
          <a:ln/>
        </p:spPr>
      </p:sp>
      <p:sp>
        <p:nvSpPr>
          <p:cNvPr id="301060"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ChangeArrowheads="1" noTextEdit="1"/>
          </p:cNvSpPr>
          <p:nvPr>
            <p:ph type="sldImg"/>
          </p:nvPr>
        </p:nvSpPr>
        <p:spPr>
          <a:ln/>
        </p:spPr>
      </p:sp>
      <p:sp>
        <p:nvSpPr>
          <p:cNvPr id="45158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C7BE561-4133-4B85-B092-58C12A3D8B71}" type="slidenum">
              <a:rPr lang="en-US" sz="1200" b="0" smtClean="0"/>
              <a:pPr/>
              <a:t>146</a:t>
            </a:fld>
            <a:endParaRPr lang="en-US" sz="1200" b="0" smtClean="0"/>
          </a:p>
        </p:txBody>
      </p:sp>
      <p:sp>
        <p:nvSpPr>
          <p:cNvPr id="302083" name="Rectangle 2"/>
          <p:cNvSpPr>
            <a:spLocks noChangeArrowheads="1" noTextEdit="1"/>
          </p:cNvSpPr>
          <p:nvPr>
            <p:ph type="sldImg"/>
          </p:nvPr>
        </p:nvSpPr>
        <p:spPr>
          <a:ln/>
        </p:spPr>
      </p:sp>
      <p:sp>
        <p:nvSpPr>
          <p:cNvPr id="30208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F5A59AC-BE42-468F-A9BE-C03E52A4E5F8}" type="slidenum">
              <a:rPr lang="en-US" sz="1200" b="0" smtClean="0"/>
              <a:pPr/>
              <a:t>147</a:t>
            </a:fld>
            <a:endParaRPr lang="en-US" sz="1200" b="0" smtClean="0"/>
          </a:p>
        </p:txBody>
      </p:sp>
      <p:sp>
        <p:nvSpPr>
          <p:cNvPr id="303107" name="Rectangle 2"/>
          <p:cNvSpPr>
            <a:spLocks noChangeArrowheads="1" noTextEdit="1"/>
          </p:cNvSpPr>
          <p:nvPr>
            <p:ph type="sldImg"/>
          </p:nvPr>
        </p:nvSpPr>
        <p:spPr>
          <a:ln/>
        </p:spPr>
      </p:sp>
      <p:sp>
        <p:nvSpPr>
          <p:cNvPr id="303108" name="Rectangle 3"/>
          <p:cNvSpPr>
            <a:spLocks noGrp="1" noChangeArrowheads="1"/>
          </p:cNvSpPr>
          <p:nvPr>
            <p:ph type="body" idx="1"/>
          </p:nvPr>
        </p:nvSpPr>
        <p:spPr>
          <a:noFill/>
        </p:spPr>
        <p:txBody>
          <a:bodyPr/>
          <a:lstStyle/>
          <a:p>
            <a:r>
              <a:rPr lang="en-US" smtClean="0"/>
              <a:t>Give industry examples where lead found.</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A66C53E6-86D2-4BBD-ABE6-3BFDF6614DD2}" type="slidenum">
              <a:rPr lang="en-US" sz="1200" b="0" smtClean="0"/>
              <a:pPr/>
              <a:t>148</a:t>
            </a:fld>
            <a:endParaRPr lang="en-US" sz="1200" b="0" smtClean="0"/>
          </a:p>
        </p:txBody>
      </p:sp>
      <p:sp>
        <p:nvSpPr>
          <p:cNvPr id="304131" name="Rectangle 2"/>
          <p:cNvSpPr>
            <a:spLocks noChangeArrowheads="1" noTextEdit="1"/>
          </p:cNvSpPr>
          <p:nvPr>
            <p:ph type="sldImg"/>
          </p:nvPr>
        </p:nvSpPr>
        <p:spPr>
          <a:ln/>
        </p:spPr>
      </p:sp>
      <p:sp>
        <p:nvSpPr>
          <p:cNvPr id="304132" name="Rectangle 3"/>
          <p:cNvSpPr>
            <a:spLocks noGrp="1" noChangeArrowheads="1"/>
          </p:cNvSpPr>
          <p:nvPr>
            <p:ph type="body" idx="1"/>
          </p:nvPr>
        </p:nvSpPr>
        <p:spPr>
          <a:noFill/>
        </p:spPr>
        <p:txBody>
          <a:bodyPr/>
          <a:lstStyle/>
          <a:p>
            <a:r>
              <a:rPr lang="en-US" smtClean="0"/>
              <a:t>List ways of ingestion.</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934EBFB-29FA-4FED-A4E3-932FB01E6E6D}" type="slidenum">
              <a:rPr lang="en-US" sz="1200" b="0" smtClean="0"/>
              <a:pPr/>
              <a:t>149</a:t>
            </a:fld>
            <a:endParaRPr lang="en-US" sz="1200" b="0" smtClean="0"/>
          </a:p>
        </p:txBody>
      </p:sp>
      <p:sp>
        <p:nvSpPr>
          <p:cNvPr id="305155" name="Rectangle 2"/>
          <p:cNvSpPr>
            <a:spLocks noChangeArrowheads="1" noTextEdit="1"/>
          </p:cNvSpPr>
          <p:nvPr>
            <p:ph type="sldImg"/>
          </p:nvPr>
        </p:nvSpPr>
        <p:spPr>
          <a:ln/>
        </p:spPr>
      </p:sp>
      <p:sp>
        <p:nvSpPr>
          <p:cNvPr id="30515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ChangeArrowheads="1" noTextEdit="1"/>
          </p:cNvSpPr>
          <p:nvPr>
            <p:ph type="sldImg"/>
          </p:nvPr>
        </p:nvSpPr>
        <p:spPr>
          <a:ln/>
        </p:spPr>
      </p:sp>
      <p:sp>
        <p:nvSpPr>
          <p:cNvPr id="386051" name="Rectangle 3"/>
          <p:cNvSpPr>
            <a:spLocks noGrp="1" noChangeArrowheads="1"/>
          </p:cNvSpPr>
          <p:nvPr>
            <p:ph type="body" idx="1"/>
          </p:nvPr>
        </p:nvSpPr>
        <p:spPr>
          <a:noFill/>
        </p:spPr>
        <p:txBody>
          <a:bodyPr/>
          <a:lstStyle/>
          <a:p>
            <a:r>
              <a:rPr lang="en-US" smtClean="0"/>
              <a:t>Emphasize OSHA requires breathing zone air sampling.</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F05AA57-F9B8-4CCA-AFD1-6921E6D0E108}" type="slidenum">
              <a:rPr lang="en-US" sz="1200" b="0" smtClean="0"/>
              <a:pPr/>
              <a:t>150</a:t>
            </a:fld>
            <a:endParaRPr lang="en-US" sz="1200" b="0" smtClean="0"/>
          </a:p>
        </p:txBody>
      </p:sp>
      <p:sp>
        <p:nvSpPr>
          <p:cNvPr id="306179" name="Rectangle 2"/>
          <p:cNvSpPr>
            <a:spLocks noChangeArrowheads="1" noTextEdit="1"/>
          </p:cNvSpPr>
          <p:nvPr>
            <p:ph type="sldImg"/>
          </p:nvPr>
        </p:nvSpPr>
        <p:spPr>
          <a:ln/>
        </p:spPr>
      </p:sp>
      <p:sp>
        <p:nvSpPr>
          <p:cNvPr id="306180" name="Rectangle 3"/>
          <p:cNvSpPr>
            <a:spLocks noGrp="1" noChangeArrowheads="1"/>
          </p:cNvSpPr>
          <p:nvPr>
            <p:ph type="body" idx="1"/>
          </p:nvPr>
        </p:nvSpPr>
        <p:spPr>
          <a:noFill/>
        </p:spPr>
        <p:txBody>
          <a:bodyPr/>
          <a:lstStyle/>
          <a:p>
            <a:r>
              <a:rPr lang="en-US" smtClean="0"/>
              <a:t>Emphasize hygiene.</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EE7BE2D-9981-4DFA-96CB-2B284BC3C8EE}" type="slidenum">
              <a:rPr lang="en-US" sz="1200" b="0" smtClean="0"/>
              <a:pPr/>
              <a:t>151</a:t>
            </a:fld>
            <a:endParaRPr lang="en-US" sz="1200" b="0" smtClean="0"/>
          </a:p>
        </p:txBody>
      </p:sp>
      <p:sp>
        <p:nvSpPr>
          <p:cNvPr id="307203" name="Rectangle 2"/>
          <p:cNvSpPr>
            <a:spLocks noChangeArrowheads="1" noTextEdit="1"/>
          </p:cNvSpPr>
          <p:nvPr>
            <p:ph type="sldImg"/>
          </p:nvPr>
        </p:nvSpPr>
        <p:spPr>
          <a:ln/>
        </p:spPr>
      </p:sp>
      <p:sp>
        <p:nvSpPr>
          <p:cNvPr id="307204"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94863D2-7BFC-4997-9F98-93D6C7C95A36}" type="slidenum">
              <a:rPr lang="en-US" sz="1200" b="0" smtClean="0"/>
              <a:pPr/>
              <a:t>152</a:t>
            </a:fld>
            <a:endParaRPr lang="en-US" sz="1200" b="0" smtClean="0"/>
          </a:p>
        </p:txBody>
      </p:sp>
      <p:sp>
        <p:nvSpPr>
          <p:cNvPr id="308227" name="Rectangle 2"/>
          <p:cNvSpPr>
            <a:spLocks noChangeArrowheads="1" noTextEdit="1"/>
          </p:cNvSpPr>
          <p:nvPr>
            <p:ph type="sldImg"/>
          </p:nvPr>
        </p:nvSpPr>
        <p:spPr>
          <a:ln/>
        </p:spPr>
      </p:sp>
      <p:sp>
        <p:nvSpPr>
          <p:cNvPr id="308228"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73A4533-2AB2-4F7F-8161-F19AC97134FE}" type="slidenum">
              <a:rPr lang="en-US" sz="1200" b="0" smtClean="0"/>
              <a:pPr/>
              <a:t>153</a:t>
            </a:fld>
            <a:endParaRPr lang="en-US" sz="1200" b="0" smtClean="0"/>
          </a:p>
        </p:txBody>
      </p:sp>
      <p:sp>
        <p:nvSpPr>
          <p:cNvPr id="309251" name="Rectangle 2"/>
          <p:cNvSpPr>
            <a:spLocks noChangeArrowheads="1" noTextEdit="1"/>
          </p:cNvSpPr>
          <p:nvPr>
            <p:ph type="sldImg"/>
          </p:nvPr>
        </p:nvSpPr>
        <p:spPr>
          <a:ln/>
        </p:spPr>
      </p:sp>
      <p:sp>
        <p:nvSpPr>
          <p:cNvPr id="309252"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4A60838-BBE3-495C-80A7-A666D5F40736}" type="slidenum">
              <a:rPr lang="en-US" sz="1200" b="0" smtClean="0"/>
              <a:pPr/>
              <a:t>154</a:t>
            </a:fld>
            <a:endParaRPr lang="en-US" sz="1200" b="0" smtClean="0"/>
          </a:p>
        </p:txBody>
      </p:sp>
      <p:sp>
        <p:nvSpPr>
          <p:cNvPr id="310275" name="Rectangle 2"/>
          <p:cNvSpPr>
            <a:spLocks noChangeArrowheads="1" noTextEdit="1"/>
          </p:cNvSpPr>
          <p:nvPr>
            <p:ph type="sldImg"/>
          </p:nvPr>
        </p:nvSpPr>
        <p:spPr>
          <a:ln/>
        </p:spPr>
      </p:sp>
      <p:sp>
        <p:nvSpPr>
          <p:cNvPr id="310276" name="Rectangle 3"/>
          <p:cNvSpPr>
            <a:spLocks noGrp="1" noChangeArrowheads="1"/>
          </p:cNvSpPr>
          <p:nvPr>
            <p:ph type="body" idx="1"/>
          </p:nvPr>
        </p:nvSpPr>
        <p:spPr>
          <a:noFill/>
        </p:spPr>
        <p:txBody>
          <a:bodyPr/>
          <a:lstStyle/>
          <a:p>
            <a:r>
              <a:rPr lang="en-US" smtClean="0"/>
              <a:t>Reiterate that exposure monitoring is based on not using a repirator (you cant sample inside of a mask).</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6614B78-782A-48F0-BCCD-1287B85528F4}" type="slidenum">
              <a:rPr lang="en-US" sz="1200" b="0" smtClean="0"/>
              <a:pPr/>
              <a:t>155</a:t>
            </a:fld>
            <a:endParaRPr lang="en-US" sz="1200" b="0" smtClean="0"/>
          </a:p>
        </p:txBody>
      </p:sp>
      <p:sp>
        <p:nvSpPr>
          <p:cNvPr id="311299" name="Rectangle 2"/>
          <p:cNvSpPr>
            <a:spLocks noChangeArrowheads="1" noTextEdit="1"/>
          </p:cNvSpPr>
          <p:nvPr>
            <p:ph type="sldImg"/>
          </p:nvPr>
        </p:nvSpPr>
        <p:spPr>
          <a:ln/>
        </p:spPr>
      </p:sp>
      <p:sp>
        <p:nvSpPr>
          <p:cNvPr id="311300" name="Rectangle 3"/>
          <p:cNvSpPr>
            <a:spLocks noGrp="1" noChangeArrowheads="1"/>
          </p:cNvSpPr>
          <p:nvPr>
            <p:ph type="body" idx="1"/>
          </p:nvPr>
        </p:nvSpPr>
        <p:spPr>
          <a:noFill/>
        </p:spPr>
        <p:txBody>
          <a:bodyPr/>
          <a:lstStyle/>
          <a:p>
            <a:r>
              <a:rPr lang="en-US" smtClean="0"/>
              <a:t>You must determine what the exposure is to determine what actions are needed.</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AB8F750-1479-4970-8203-4BF29DB77E7B}" type="slidenum">
              <a:rPr lang="en-US" sz="1200" b="0" smtClean="0"/>
              <a:pPr/>
              <a:t>156</a:t>
            </a:fld>
            <a:endParaRPr lang="en-US" sz="1200" b="0" smtClean="0"/>
          </a:p>
        </p:txBody>
      </p:sp>
      <p:sp>
        <p:nvSpPr>
          <p:cNvPr id="312323" name="Rectangle 2"/>
          <p:cNvSpPr>
            <a:spLocks noChangeArrowheads="1" noTextEdit="1"/>
          </p:cNvSpPr>
          <p:nvPr>
            <p:ph type="sldImg"/>
          </p:nvPr>
        </p:nvSpPr>
        <p:spPr>
          <a:ln/>
        </p:spPr>
      </p:sp>
      <p:sp>
        <p:nvSpPr>
          <p:cNvPr id="312324" name="Rectangle 3"/>
          <p:cNvSpPr>
            <a:spLocks noGrp="1" noChangeArrowheads="1"/>
          </p:cNvSpPr>
          <p:nvPr>
            <p:ph type="body" idx="1"/>
          </p:nvPr>
        </p:nvSpPr>
        <p:spPr>
          <a:noFill/>
        </p:spPr>
        <p:txBody>
          <a:bodyPr/>
          <a:lstStyle/>
          <a:p>
            <a:r>
              <a:rPr lang="en-US" smtClean="0"/>
              <a:t>You must sample.  Also, the lead sticks are not acceptable.</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48056A9-AC03-4DD7-B11A-C7B2333EA568}" type="slidenum">
              <a:rPr lang="en-US" sz="1200" b="0" smtClean="0"/>
              <a:pPr/>
              <a:t>157</a:t>
            </a:fld>
            <a:endParaRPr lang="en-US" sz="1200" b="0" smtClean="0"/>
          </a:p>
        </p:txBody>
      </p:sp>
      <p:sp>
        <p:nvSpPr>
          <p:cNvPr id="313347" name="Rectangle 2"/>
          <p:cNvSpPr>
            <a:spLocks noChangeArrowheads="1" noTextEdit="1"/>
          </p:cNvSpPr>
          <p:nvPr>
            <p:ph type="sldImg"/>
          </p:nvPr>
        </p:nvSpPr>
        <p:spPr>
          <a:ln/>
        </p:spPr>
      </p:sp>
      <p:sp>
        <p:nvSpPr>
          <p:cNvPr id="313348"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4FADD8E-8C3A-405C-B99F-79465C83E4BA}" type="slidenum">
              <a:rPr lang="en-US" sz="1200" b="0" smtClean="0"/>
              <a:pPr/>
              <a:t>158</a:t>
            </a:fld>
            <a:endParaRPr lang="en-US" sz="1200" b="0" smtClean="0"/>
          </a:p>
        </p:txBody>
      </p:sp>
      <p:sp>
        <p:nvSpPr>
          <p:cNvPr id="314371" name="Rectangle 2"/>
          <p:cNvSpPr>
            <a:spLocks noChangeArrowheads="1" noTextEdit="1"/>
          </p:cNvSpPr>
          <p:nvPr>
            <p:ph type="sldImg"/>
          </p:nvPr>
        </p:nvSpPr>
        <p:spPr>
          <a:ln/>
        </p:spPr>
      </p:sp>
      <p:sp>
        <p:nvSpPr>
          <p:cNvPr id="314372" name="Rectangle 3"/>
          <p:cNvSpPr>
            <a:spLocks noGrp="1" noChangeArrowheads="1"/>
          </p:cNvSpPr>
          <p:nvPr>
            <p:ph type="body" idx="1"/>
          </p:nvPr>
        </p:nvSpPr>
        <p:spPr>
          <a:noFill/>
        </p:spPr>
        <p:txBody>
          <a:bodyPr/>
          <a:lstStyle/>
          <a:p>
            <a:r>
              <a:rPr lang="en-US" smtClean="0"/>
              <a:t>The written program must be specific to your organization.</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643C9AB-9B00-4FA2-B0AB-E9F7C6139A62}" type="slidenum">
              <a:rPr lang="en-US" sz="1200" b="0" smtClean="0"/>
              <a:pPr/>
              <a:t>159</a:t>
            </a:fld>
            <a:endParaRPr lang="en-US" sz="1200" b="0" smtClean="0"/>
          </a:p>
        </p:txBody>
      </p:sp>
      <p:sp>
        <p:nvSpPr>
          <p:cNvPr id="315395" name="Rectangle 2"/>
          <p:cNvSpPr>
            <a:spLocks noChangeArrowheads="1" noTextEdit="1"/>
          </p:cNvSpPr>
          <p:nvPr>
            <p:ph type="sldImg"/>
          </p:nvPr>
        </p:nvSpPr>
        <p:spPr>
          <a:ln/>
        </p:spPr>
      </p:sp>
      <p:sp>
        <p:nvSpPr>
          <p:cNvPr id="315396" name="Rectangle 3"/>
          <p:cNvSpPr>
            <a:spLocks noGrp="1" noChangeArrowheads="1"/>
          </p:cNvSpPr>
          <p:nvPr>
            <p:ph type="body" idx="1"/>
          </p:nvPr>
        </p:nvSpPr>
        <p:spPr>
          <a:noFill/>
        </p:spPr>
        <p:txBody>
          <a:bodyPr/>
          <a:lstStyle/>
          <a:p>
            <a:r>
              <a:rPr lang="en-US" smtClean="0"/>
              <a:t>This must be specific.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ChangeArrowheads="1" noTextEdit="1"/>
          </p:cNvSpPr>
          <p:nvPr>
            <p:ph type="sldImg"/>
          </p:nvPr>
        </p:nvSpPr>
        <p:spPr>
          <a:ln/>
        </p:spPr>
      </p:sp>
      <p:sp>
        <p:nvSpPr>
          <p:cNvPr id="387075" name="Rectangle 3"/>
          <p:cNvSpPr>
            <a:spLocks noGrp="1" noChangeArrowheads="1"/>
          </p:cNvSpPr>
          <p:nvPr>
            <p:ph type="body" idx="1"/>
          </p:nvPr>
        </p:nvSpPr>
        <p:spPr>
          <a:noFill/>
        </p:spPr>
        <p:txBody>
          <a:bodyPr/>
          <a:lstStyle/>
          <a:p>
            <a:r>
              <a:rPr lang="en-US" smtClean="0"/>
              <a:t>Who played with as a kid?</a:t>
            </a:r>
          </a:p>
          <a:p>
            <a:r>
              <a:rPr lang="en-US" smtClean="0"/>
              <a:t>It is still found in old factories.</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276E897-57E7-499A-B7A0-D2A77E6D8678}" type="slidenum">
              <a:rPr lang="en-US" sz="1200" b="0" smtClean="0"/>
              <a:pPr/>
              <a:t>160</a:t>
            </a:fld>
            <a:endParaRPr lang="en-US" sz="1200" b="0" smtClean="0"/>
          </a:p>
        </p:txBody>
      </p:sp>
      <p:sp>
        <p:nvSpPr>
          <p:cNvPr id="316419" name="Rectangle 2"/>
          <p:cNvSpPr>
            <a:spLocks noChangeArrowheads="1" noTextEdit="1"/>
          </p:cNvSpPr>
          <p:nvPr>
            <p:ph type="sldImg"/>
          </p:nvPr>
        </p:nvSpPr>
        <p:spPr>
          <a:ln/>
        </p:spPr>
      </p:sp>
      <p:sp>
        <p:nvSpPr>
          <p:cNvPr id="316420" name="Rectangle 3"/>
          <p:cNvSpPr>
            <a:spLocks noGrp="1" noChangeArrowheads="1"/>
          </p:cNvSpPr>
          <p:nvPr>
            <p:ph type="body" idx="1"/>
          </p:nvPr>
        </p:nvSpPr>
        <p:spPr>
          <a:noFill/>
        </p:spPr>
        <p:txBody>
          <a:bodyPr/>
          <a:lstStyle/>
          <a:p>
            <a:r>
              <a:rPr lang="en-US" smtClean="0"/>
              <a:t>Give examples.</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ChangeArrowheads="1" noTextEdit="1"/>
          </p:cNvSpPr>
          <p:nvPr>
            <p:ph type="sldImg"/>
          </p:nvPr>
        </p:nvSpPr>
        <p:spPr>
          <a:ln/>
        </p:spPr>
      </p:sp>
      <p:sp>
        <p:nvSpPr>
          <p:cNvPr id="45261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ChangeArrowheads="1" noTextEdit="1"/>
          </p:cNvSpPr>
          <p:nvPr>
            <p:ph type="sldImg"/>
          </p:nvPr>
        </p:nvSpPr>
        <p:spPr>
          <a:ln/>
        </p:spPr>
      </p:sp>
      <p:sp>
        <p:nvSpPr>
          <p:cNvPr id="45363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D0C1834-86AB-481B-B7DC-2A4BB9D24165}" type="slidenum">
              <a:rPr lang="en-US" sz="1200" b="0" smtClean="0"/>
              <a:pPr/>
              <a:t>164</a:t>
            </a:fld>
            <a:endParaRPr lang="en-US" sz="1200" b="0" smtClean="0"/>
          </a:p>
        </p:txBody>
      </p:sp>
      <p:sp>
        <p:nvSpPr>
          <p:cNvPr id="317443" name="Rectangle 2"/>
          <p:cNvSpPr>
            <a:spLocks noChangeArrowheads="1" noTextEdit="1"/>
          </p:cNvSpPr>
          <p:nvPr>
            <p:ph type="sldImg"/>
          </p:nvPr>
        </p:nvSpPr>
        <p:spPr>
          <a:xfrm>
            <a:off x="1149350" y="690563"/>
            <a:ext cx="4560888" cy="3421062"/>
          </a:xfrm>
          <a:ln w="12700" cap="flat"/>
        </p:spPr>
      </p:sp>
      <p:sp>
        <p:nvSpPr>
          <p:cNvPr id="317444" name="Rectangle 3"/>
          <p:cNvSpPr>
            <a:spLocks noGrp="1" noChangeArrowheads="1"/>
          </p:cNvSpPr>
          <p:nvPr>
            <p:ph type="body" idx="1"/>
          </p:nvPr>
        </p:nvSpPr>
        <p:spPr>
          <a:xfrm>
            <a:off x="912813" y="4341813"/>
            <a:ext cx="5032375" cy="4114800"/>
          </a:xfrm>
          <a:noFill/>
        </p:spPr>
        <p:txBody>
          <a:bodyPr lIns="92075" tIns="47625" rIns="92075" bIns="47625"/>
          <a:lstStyle/>
          <a:p>
            <a:r>
              <a:rPr lang="en-US" smtClean="0"/>
              <a:t>Why does OSHA want you to use PPE last?</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A9F0439-7D6A-45EE-9B85-9B22A59404BB}" type="slidenum">
              <a:rPr lang="en-US" sz="1200" b="0" smtClean="0"/>
              <a:pPr/>
              <a:t>165</a:t>
            </a:fld>
            <a:endParaRPr lang="en-US" sz="1200" b="0" smtClean="0"/>
          </a:p>
        </p:txBody>
      </p:sp>
      <p:sp>
        <p:nvSpPr>
          <p:cNvPr id="318467" name="Rectangle 2"/>
          <p:cNvSpPr>
            <a:spLocks noChangeArrowheads="1" noTextEdit="1"/>
          </p:cNvSpPr>
          <p:nvPr>
            <p:ph type="sldImg"/>
          </p:nvPr>
        </p:nvSpPr>
        <p:spPr>
          <a:xfrm>
            <a:off x="1149350" y="690563"/>
            <a:ext cx="4560888" cy="3421062"/>
          </a:xfrm>
          <a:ln w="12700" cap="flat"/>
        </p:spPr>
      </p:sp>
      <p:sp>
        <p:nvSpPr>
          <p:cNvPr id="318468" name="Rectangle 3"/>
          <p:cNvSpPr>
            <a:spLocks noGrp="1" noChangeArrowheads="1"/>
          </p:cNvSpPr>
          <p:nvPr>
            <p:ph type="body" idx="1"/>
          </p:nvPr>
        </p:nvSpPr>
        <p:spPr>
          <a:xfrm>
            <a:off x="912813" y="4341813"/>
            <a:ext cx="5032375" cy="4114800"/>
          </a:xfrm>
          <a:noFill/>
        </p:spPr>
        <p:txBody>
          <a:bodyPr lIns="92075" tIns="47625" rIns="92075" bIns="47625"/>
          <a:lstStyle/>
          <a:p>
            <a:r>
              <a:rPr lang="en-US" smtClean="0"/>
              <a:t>Describe ways to change.</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A22BD242-D8C8-43E2-9349-C9D431C06C9E}" type="slidenum">
              <a:rPr lang="en-US" sz="1200" b="0" smtClean="0"/>
              <a:pPr/>
              <a:t>166</a:t>
            </a:fld>
            <a:endParaRPr lang="en-US" sz="1200" b="0" smtClean="0"/>
          </a:p>
        </p:txBody>
      </p:sp>
      <p:sp>
        <p:nvSpPr>
          <p:cNvPr id="319491" name="Rectangle 2"/>
          <p:cNvSpPr>
            <a:spLocks noChangeArrowheads="1" noTextEdit="1"/>
          </p:cNvSpPr>
          <p:nvPr>
            <p:ph type="sldImg"/>
          </p:nvPr>
        </p:nvSpPr>
        <p:spPr>
          <a:xfrm>
            <a:off x="1149350" y="690563"/>
            <a:ext cx="4560888" cy="3421062"/>
          </a:xfrm>
          <a:ln w="12700" cap="flat"/>
        </p:spPr>
      </p:sp>
      <p:sp>
        <p:nvSpPr>
          <p:cNvPr id="319492" name="Rectangle 3"/>
          <p:cNvSpPr>
            <a:spLocks noGrp="1" noChangeArrowheads="1"/>
          </p:cNvSpPr>
          <p:nvPr>
            <p:ph type="body" idx="1"/>
          </p:nvPr>
        </p:nvSpPr>
        <p:spPr>
          <a:xfrm>
            <a:off x="912813" y="4341813"/>
            <a:ext cx="5032375" cy="4114800"/>
          </a:xfrm>
          <a:noFill/>
        </p:spPr>
        <p:txBody>
          <a:bodyPr lIns="92075" tIns="47625" rIns="92075" bIns="47625"/>
          <a:lstStyle/>
          <a:p>
            <a:r>
              <a:rPr lang="en-US" smtClean="0"/>
              <a:t>Give examples of each.</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A976E82-5DDA-42DA-A484-34646211D003}" type="slidenum">
              <a:rPr lang="en-US" sz="1200" b="0" smtClean="0"/>
              <a:pPr/>
              <a:t>167</a:t>
            </a:fld>
            <a:endParaRPr lang="en-US" sz="1200" b="0" smtClean="0"/>
          </a:p>
        </p:txBody>
      </p:sp>
      <p:sp>
        <p:nvSpPr>
          <p:cNvPr id="320515" name="Rectangle 2"/>
          <p:cNvSpPr>
            <a:spLocks noChangeArrowheads="1" noTextEdit="1"/>
          </p:cNvSpPr>
          <p:nvPr>
            <p:ph type="sldImg"/>
          </p:nvPr>
        </p:nvSpPr>
        <p:spPr>
          <a:xfrm>
            <a:off x="1149350" y="690563"/>
            <a:ext cx="4560888" cy="3421062"/>
          </a:xfrm>
          <a:ln w="12700" cap="flat"/>
        </p:spPr>
      </p:sp>
      <p:sp>
        <p:nvSpPr>
          <p:cNvPr id="320516" name="Rectangle 3"/>
          <p:cNvSpPr>
            <a:spLocks noGrp="1" noChangeArrowheads="1"/>
          </p:cNvSpPr>
          <p:nvPr>
            <p:ph type="body" idx="1"/>
          </p:nvPr>
        </p:nvSpPr>
        <p:spPr>
          <a:xfrm>
            <a:off x="912813" y="4341813"/>
            <a:ext cx="5032375" cy="4114800"/>
          </a:xfrm>
          <a:noFill/>
        </p:spPr>
        <p:txBody>
          <a:bodyPr lIns="92075" tIns="47625" rIns="92075" bIns="47625"/>
          <a:lstStyle/>
          <a:p>
            <a:r>
              <a:rPr lang="en-US" smtClean="0"/>
              <a:t>Describe some changes.</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004CDD3-A4A0-47AB-8EB0-30AE5DB1D762}" type="slidenum">
              <a:rPr lang="en-US" sz="1200" b="0" smtClean="0"/>
              <a:pPr/>
              <a:t>168</a:t>
            </a:fld>
            <a:endParaRPr lang="en-US" sz="1200" b="0" smtClean="0"/>
          </a:p>
        </p:txBody>
      </p:sp>
      <p:sp>
        <p:nvSpPr>
          <p:cNvPr id="321539" name="Rectangle 2"/>
          <p:cNvSpPr>
            <a:spLocks noChangeArrowheads="1" noTextEdit="1"/>
          </p:cNvSpPr>
          <p:nvPr>
            <p:ph type="sldImg"/>
          </p:nvPr>
        </p:nvSpPr>
        <p:spPr>
          <a:xfrm>
            <a:off x="1149350" y="690563"/>
            <a:ext cx="4560888" cy="3421062"/>
          </a:xfrm>
          <a:ln w="12700" cap="flat"/>
        </p:spPr>
      </p:sp>
      <p:sp>
        <p:nvSpPr>
          <p:cNvPr id="321540" name="Rectangle 3"/>
          <p:cNvSpPr>
            <a:spLocks noGrp="1" noChangeArrowheads="1"/>
          </p:cNvSpPr>
          <p:nvPr>
            <p:ph type="body" idx="1"/>
          </p:nvPr>
        </p:nvSpPr>
        <p:spPr>
          <a:xfrm>
            <a:off x="912813" y="4341813"/>
            <a:ext cx="5032375" cy="4114800"/>
          </a:xfrm>
          <a:noFill/>
        </p:spPr>
        <p:txBody>
          <a:bodyPr lIns="92075" tIns="47625" rIns="92075" bIns="47625"/>
          <a:lstStyle/>
          <a:p>
            <a:r>
              <a:rPr lang="en-US" smtClean="0"/>
              <a:t>Discuss each example.</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ChangeArrowheads="1" noTextEdit="1"/>
          </p:cNvSpPr>
          <p:nvPr>
            <p:ph type="sldImg"/>
          </p:nvPr>
        </p:nvSpPr>
        <p:spPr>
          <a:ln/>
        </p:spPr>
      </p:sp>
      <p:sp>
        <p:nvSpPr>
          <p:cNvPr id="45568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A97BD14F-E6E3-44C3-A15B-F1A490E6C443}" type="slidenum">
              <a:rPr lang="en-US" sz="1200" b="0" smtClean="0"/>
              <a:pPr/>
              <a:t>170</a:t>
            </a:fld>
            <a:endParaRPr lang="en-US" sz="1200" b="0" smtClean="0"/>
          </a:p>
        </p:txBody>
      </p:sp>
      <p:sp>
        <p:nvSpPr>
          <p:cNvPr id="322563" name="Rectangle 2"/>
          <p:cNvSpPr>
            <a:spLocks noChangeArrowheads="1" noTextEdit="1"/>
          </p:cNvSpPr>
          <p:nvPr>
            <p:ph type="sldImg"/>
          </p:nvPr>
        </p:nvSpPr>
        <p:spPr>
          <a:xfrm>
            <a:off x="1149350" y="690563"/>
            <a:ext cx="4560888" cy="3421062"/>
          </a:xfrm>
          <a:ln w="12700" cap="flat"/>
        </p:spPr>
      </p:sp>
      <p:sp>
        <p:nvSpPr>
          <p:cNvPr id="322564" name="Rectangle 3"/>
          <p:cNvSpPr>
            <a:spLocks noGrp="1" noChangeArrowheads="1"/>
          </p:cNvSpPr>
          <p:nvPr>
            <p:ph type="body" idx="1"/>
          </p:nvPr>
        </p:nvSpPr>
        <p:spPr>
          <a:xfrm>
            <a:off x="912813" y="4341813"/>
            <a:ext cx="5032375" cy="4114800"/>
          </a:xfrm>
          <a:noFill/>
        </p:spPr>
        <p:txBody>
          <a:bodyPr lIns="92075" tIns="47625" rIns="92075" bIns="47625"/>
          <a:lstStyle/>
          <a:p>
            <a:r>
              <a:rPr lang="en-US" smtClean="0"/>
              <a:t>Review slide.</a:t>
            </a:r>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ChangeArrowheads="1" noTextEdit="1"/>
          </p:cNvSpPr>
          <p:nvPr>
            <p:ph type="sldImg"/>
          </p:nvPr>
        </p:nvSpPr>
        <p:spPr>
          <a:ln/>
        </p:spPr>
      </p:sp>
      <p:sp>
        <p:nvSpPr>
          <p:cNvPr id="388099" name="Rectangle 3"/>
          <p:cNvSpPr>
            <a:spLocks noGrp="1" noChangeArrowheads="1"/>
          </p:cNvSpPr>
          <p:nvPr>
            <p:ph type="body" idx="1"/>
          </p:nvPr>
        </p:nvSpPr>
        <p:spPr>
          <a:noFill/>
        </p:spPr>
        <p:txBody>
          <a:bodyPr/>
          <a:lstStyle/>
          <a:p>
            <a:r>
              <a:rPr lang="en-US" smtClean="0"/>
              <a:t>Also used in some medicines.</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noTextEdit="1"/>
          </p:cNvSpPr>
          <p:nvPr>
            <p:ph type="sldImg"/>
          </p:nvPr>
        </p:nvSpPr>
        <p:spPr>
          <a:ln/>
        </p:spPr>
      </p:sp>
      <p:sp>
        <p:nvSpPr>
          <p:cNvPr id="456707" name="Rectangle 3"/>
          <p:cNvSpPr>
            <a:spLocks noGrp="1" noChangeArrowheads="1"/>
          </p:cNvSpPr>
          <p:nvPr>
            <p:ph type="body" idx="1"/>
          </p:nvPr>
        </p:nvSpPr>
        <p:spPr>
          <a:noFill/>
        </p:spPr>
        <p:txBody>
          <a:bodyPr/>
          <a:lstStyle/>
          <a:p>
            <a:r>
              <a:rPr lang="en-US" smtClean="0"/>
              <a:t>Be specific in your program.</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C216143-0771-42D2-ACA5-C82C6E7EC5EA}" type="slidenum">
              <a:rPr lang="en-US" sz="1200" b="0" smtClean="0"/>
              <a:pPr/>
              <a:t>172</a:t>
            </a:fld>
            <a:endParaRPr lang="en-US" sz="1200" b="0" smtClean="0"/>
          </a:p>
        </p:txBody>
      </p:sp>
      <p:sp>
        <p:nvSpPr>
          <p:cNvPr id="323587" name="Rectangle 2"/>
          <p:cNvSpPr>
            <a:spLocks noChangeArrowheads="1" noTextEdit="1"/>
          </p:cNvSpPr>
          <p:nvPr>
            <p:ph type="sldImg"/>
          </p:nvPr>
        </p:nvSpPr>
        <p:spPr>
          <a:xfrm>
            <a:off x="1200150" y="730250"/>
            <a:ext cx="4457700" cy="3343275"/>
          </a:xfrm>
          <a:ln/>
        </p:spPr>
      </p:sp>
      <p:sp>
        <p:nvSpPr>
          <p:cNvPr id="323588" name="Rectangle 3"/>
          <p:cNvSpPr>
            <a:spLocks noGrp="1" noChangeArrowheads="1"/>
          </p:cNvSpPr>
          <p:nvPr>
            <p:ph type="body" idx="1"/>
          </p:nvPr>
        </p:nvSpPr>
        <p:spPr>
          <a:xfrm>
            <a:off x="912813" y="4341813"/>
            <a:ext cx="5032375" cy="4116387"/>
          </a:xfrm>
          <a:noFill/>
        </p:spPr>
        <p:txBody>
          <a:bodyPr/>
          <a:lstStyle/>
          <a:p>
            <a:r>
              <a:rPr lang="en-US" smtClean="0"/>
              <a:t>Each affected employee must demonstrate an understanding of the required training, and the ability to use PPE properly, before being allowed to perform work requiring the use of PPE.</a:t>
            </a:r>
          </a:p>
          <a:p>
            <a:endParaRPr lang="en-US" smtClean="0"/>
          </a:p>
          <a:p>
            <a:r>
              <a:rPr lang="en-US" smtClean="0"/>
              <a:t>When the employee does not have the required skill and understanding, retraining is required.</a:t>
            </a:r>
          </a:p>
          <a:p>
            <a:endParaRPr lang="en-US" smtClean="0"/>
          </a:p>
          <a:p>
            <a:r>
              <a:rPr lang="en-US" smtClean="0"/>
              <a:t>Written certification of completion of training is required.</a:t>
            </a:r>
          </a:p>
          <a:p>
            <a:endParaRPr lang="en-US" smtClean="0"/>
          </a:p>
        </p:txBody>
      </p:sp>
      <p:pic>
        <p:nvPicPr>
          <p:cNvPr id="323589" name="Picture 4"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820863"/>
            <a:ext cx="12954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7249702F-14C4-45FE-AC01-9D9C172B4CF1}" type="slidenum">
              <a:rPr lang="en-US" sz="1200" b="0" smtClean="0"/>
              <a:pPr/>
              <a:t>173</a:t>
            </a:fld>
            <a:endParaRPr lang="en-US" sz="1200" b="0" smtClean="0"/>
          </a:p>
        </p:txBody>
      </p:sp>
      <p:sp>
        <p:nvSpPr>
          <p:cNvPr id="324611" name="Rectangle 2"/>
          <p:cNvSpPr>
            <a:spLocks noChangeArrowheads="1" noTextEdit="1"/>
          </p:cNvSpPr>
          <p:nvPr>
            <p:ph type="sldImg"/>
          </p:nvPr>
        </p:nvSpPr>
        <p:spPr>
          <a:xfrm>
            <a:off x="1154113" y="692150"/>
            <a:ext cx="4554537" cy="3416300"/>
          </a:xfrm>
          <a:ln w="12700" cap="flat">
            <a:solidFill>
              <a:schemeClr val="tx1"/>
            </a:solidFill>
          </a:ln>
        </p:spPr>
      </p:sp>
      <p:sp>
        <p:nvSpPr>
          <p:cNvPr id="324612" name="Rectangle 3"/>
          <p:cNvSpPr>
            <a:spLocks noGrp="1" noChangeArrowheads="1"/>
          </p:cNvSpPr>
          <p:nvPr>
            <p:ph type="body" idx="1"/>
          </p:nvPr>
        </p:nvSpPr>
        <p:spPr>
          <a:xfrm>
            <a:off x="912813" y="4340225"/>
            <a:ext cx="5032375" cy="4117975"/>
          </a:xfrm>
          <a:noFill/>
        </p:spPr>
        <p:txBody>
          <a:bodyPr lIns="92075" tIns="46038" rIns="92075" bIns="46038"/>
          <a:lstStyle/>
          <a:p>
            <a:r>
              <a:rPr lang="en-US" smtClean="0"/>
              <a:t>Review slide.</a:t>
            </a:r>
          </a:p>
          <a:p>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noTextEdit="1"/>
          </p:cNvSpPr>
          <p:nvPr>
            <p:ph type="sldImg"/>
          </p:nvPr>
        </p:nvSpPr>
        <p:spPr>
          <a:ln/>
        </p:spPr>
      </p:sp>
      <p:sp>
        <p:nvSpPr>
          <p:cNvPr id="457731" name="Rectangle 3"/>
          <p:cNvSpPr>
            <a:spLocks noGrp="1" noChangeArrowheads="1"/>
          </p:cNvSpPr>
          <p:nvPr>
            <p:ph type="body" idx="1"/>
          </p:nvPr>
        </p:nvSpPr>
        <p:spPr>
          <a:noFill/>
        </p:spPr>
        <p:txBody>
          <a:bodyPr/>
          <a:lstStyle/>
          <a:p>
            <a:r>
              <a:rPr lang="en-US" smtClean="0"/>
              <a:t>Give example of audit finding empolyees with more duct tape on gloves than cloth material left.</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noTextEdit="1"/>
          </p:cNvSpPr>
          <p:nvPr>
            <p:ph type="sldImg"/>
          </p:nvPr>
        </p:nvSpPr>
        <p:spPr>
          <a:ln/>
        </p:spPr>
      </p:sp>
      <p:sp>
        <p:nvSpPr>
          <p:cNvPr id="458755" name="Rectangle 3"/>
          <p:cNvSpPr>
            <a:spLocks noGrp="1" noChangeArrowheads="1"/>
          </p:cNvSpPr>
          <p:nvPr>
            <p:ph type="body" idx="1"/>
          </p:nvPr>
        </p:nvSpPr>
        <p:spPr>
          <a:noFill/>
        </p:spPr>
        <p:txBody>
          <a:bodyPr/>
          <a:lstStyle/>
          <a:p>
            <a:r>
              <a:rPr lang="en-US" smtClean="0"/>
              <a:t>What is wrong with picture – no glasses/goggles.</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noTextEdit="1"/>
          </p:cNvSpPr>
          <p:nvPr>
            <p:ph type="sldImg"/>
          </p:nvPr>
        </p:nvSpPr>
        <p:spPr>
          <a:ln/>
        </p:spPr>
      </p:sp>
      <p:sp>
        <p:nvSpPr>
          <p:cNvPr id="459779" name="Rectangle 3"/>
          <p:cNvSpPr>
            <a:spLocks noGrp="1" noChangeArrowheads="1"/>
          </p:cNvSpPr>
          <p:nvPr>
            <p:ph type="body" idx="1"/>
          </p:nvPr>
        </p:nvSpPr>
        <p:spPr>
          <a:noFill/>
        </p:spPr>
        <p:txBody>
          <a:bodyPr/>
          <a:lstStyle/>
          <a:p>
            <a:r>
              <a:rPr lang="en-US" smtClean="0"/>
              <a:t>Overhead hazards must be present for OSHA to consider a requirement – you can require as best practice.</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A480599-D8CF-44D9-B97B-BE7E0A40CEF6}" type="slidenum">
              <a:rPr lang="en-US" sz="1200" b="0" smtClean="0"/>
              <a:pPr/>
              <a:t>178</a:t>
            </a:fld>
            <a:endParaRPr lang="en-US" sz="1200" b="0" smtClean="0"/>
          </a:p>
        </p:txBody>
      </p:sp>
      <p:sp>
        <p:nvSpPr>
          <p:cNvPr id="325635" name="Rectangle 2"/>
          <p:cNvSpPr>
            <a:spLocks noChangeArrowheads="1" noTextEdit="1"/>
          </p:cNvSpPr>
          <p:nvPr>
            <p:ph type="sldImg"/>
          </p:nvPr>
        </p:nvSpPr>
        <p:spPr>
          <a:xfrm>
            <a:off x="1200150" y="730250"/>
            <a:ext cx="4457700" cy="3343275"/>
          </a:xfrm>
          <a:ln w="12700" cap="flat">
            <a:solidFill>
              <a:schemeClr val="tx1"/>
            </a:solidFill>
          </a:ln>
        </p:spPr>
      </p:sp>
      <p:sp>
        <p:nvSpPr>
          <p:cNvPr id="325636"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See Personal Protective Equipment Fact Sheet, also in Spanish, at </a:t>
            </a:r>
          </a:p>
          <a:p>
            <a:r>
              <a:rPr lang="en-US" smtClean="0"/>
              <a:t>-- www.osha.gov/OshDoc/toc_fact.html</a:t>
            </a:r>
          </a:p>
          <a:p>
            <a:endParaRPr lang="en-US" smtClean="0"/>
          </a:p>
          <a:p>
            <a:pPr>
              <a:buFontTx/>
              <a:buChar char="•"/>
            </a:pPr>
            <a:r>
              <a:rPr lang="en-US" smtClean="0"/>
              <a:t> Hard hats were worn by only 16% of workers sustaining head injuries, although two-fifths were required to wear them for certain tasks at specific locations. *</a:t>
            </a:r>
          </a:p>
          <a:p>
            <a:r>
              <a:rPr lang="en-US" smtClean="0"/>
              <a:t>A majority of these workers were injured while performing their normal jobs at regular worksites. </a:t>
            </a:r>
          </a:p>
          <a:p>
            <a:endParaRPr lang="en-US" smtClean="0"/>
          </a:p>
          <a:p>
            <a:r>
              <a:rPr lang="en-US" smtClean="0"/>
              <a:t>Cuts or bruises to the scalp and forehead occurred in 85% of the cases, concussions in 26%.  Over a third of the cases resulted from falling objects striking the head. *</a:t>
            </a:r>
          </a:p>
          <a:p>
            <a:endParaRPr lang="en-US" smtClean="0"/>
          </a:p>
          <a:p>
            <a:r>
              <a:rPr lang="en-US" smtClean="0"/>
              <a:t>* U.S. Department of Labor, Bureau of Labor Statistics, Accidents Involving Head Injuries, Report 605, (Washington, D.C., Government Printing Office, July 1980)</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noTextEdit="1"/>
          </p:cNvSpPr>
          <p:nvPr>
            <p:ph type="sldImg"/>
          </p:nvPr>
        </p:nvSpPr>
        <p:spPr>
          <a:ln/>
        </p:spPr>
      </p:sp>
      <p:sp>
        <p:nvSpPr>
          <p:cNvPr id="46080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0B4037CF-D24A-41A8-A5B8-4F1F26DDDF57}" type="slidenum">
              <a:rPr lang="en-US" sz="1200" b="0" smtClean="0"/>
              <a:pPr/>
              <a:t>180</a:t>
            </a:fld>
            <a:endParaRPr lang="en-US" sz="1200" b="0" smtClean="0"/>
          </a:p>
        </p:txBody>
      </p:sp>
      <p:sp>
        <p:nvSpPr>
          <p:cNvPr id="326659" name="Rectangle 2"/>
          <p:cNvSpPr>
            <a:spLocks noChangeArrowheads="1" noTextEdit="1"/>
          </p:cNvSpPr>
          <p:nvPr>
            <p:ph type="sldImg"/>
          </p:nvPr>
        </p:nvSpPr>
        <p:spPr>
          <a:xfrm>
            <a:off x="1149350" y="690563"/>
            <a:ext cx="4559300" cy="3419475"/>
          </a:xfrm>
          <a:ln w="12700" cap="flat"/>
        </p:spPr>
      </p:sp>
      <p:sp>
        <p:nvSpPr>
          <p:cNvPr id="326660" name="Rectangle 3"/>
          <p:cNvSpPr>
            <a:spLocks noGrp="1" noChangeArrowheads="1"/>
          </p:cNvSpPr>
          <p:nvPr>
            <p:ph type="body" idx="1"/>
          </p:nvPr>
        </p:nvSpPr>
        <p:spPr>
          <a:xfrm>
            <a:off x="912813" y="4341813"/>
            <a:ext cx="5032375" cy="4116387"/>
          </a:xfrm>
          <a:noFill/>
        </p:spPr>
        <p:txBody>
          <a:bodyPr lIns="92075" tIns="46038" rIns="92075" bIns="46038"/>
          <a:lstStyle/>
          <a:p>
            <a:pPr defTabSz="930275"/>
            <a:r>
              <a:rPr lang="en-US" smtClean="0"/>
              <a:t>Review slide.</a:t>
            </a:r>
          </a:p>
          <a:p>
            <a:pPr defTabSz="930275"/>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noTextEdit="1"/>
          </p:cNvSpPr>
          <p:nvPr>
            <p:ph type="sldImg"/>
          </p:nvPr>
        </p:nvSpPr>
        <p:spPr>
          <a:ln/>
        </p:spPr>
      </p:sp>
      <p:sp>
        <p:nvSpPr>
          <p:cNvPr id="46182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ChangeArrowheads="1" noTextEdit="1"/>
          </p:cNvSpPr>
          <p:nvPr>
            <p:ph type="sldImg"/>
          </p:nvPr>
        </p:nvSpPr>
        <p:spPr>
          <a:ln/>
        </p:spPr>
      </p:sp>
      <p:sp>
        <p:nvSpPr>
          <p:cNvPr id="389123" name="Rectangle 3"/>
          <p:cNvSpPr>
            <a:spLocks noGrp="1" noChangeArrowheads="1"/>
          </p:cNvSpPr>
          <p:nvPr>
            <p:ph type="body" idx="1"/>
          </p:nvPr>
        </p:nvSpPr>
        <p:spPr>
          <a:noFill/>
        </p:spPr>
        <p:txBody>
          <a:bodyPr/>
          <a:lstStyle/>
          <a:p>
            <a:r>
              <a:rPr lang="en-US" smtClean="0"/>
              <a:t>Fairly new regulation.</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ChangeArrowheads="1" noTextEdit="1"/>
          </p:cNvSpPr>
          <p:nvPr>
            <p:ph type="sldImg"/>
          </p:nvPr>
        </p:nvSpPr>
        <p:spPr>
          <a:ln/>
        </p:spPr>
      </p:sp>
      <p:sp>
        <p:nvSpPr>
          <p:cNvPr id="462851" name="Rectangle 3"/>
          <p:cNvSpPr>
            <a:spLocks noGrp="1" noChangeArrowheads="1"/>
          </p:cNvSpPr>
          <p:nvPr>
            <p:ph type="body" idx="1"/>
          </p:nvPr>
        </p:nvSpPr>
        <p:spPr>
          <a:noFill/>
        </p:spPr>
        <p:txBody>
          <a:bodyPr/>
          <a:lstStyle/>
          <a:p>
            <a:r>
              <a:rPr lang="en-US" smtClean="0"/>
              <a:t>You should never see bump caps on a construction site.  These are for ligth industrial facilities where people may duck ina nad around equipment and you simply want to protect their heads from bumps and not falling objects.</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noTextEdit="1"/>
          </p:cNvSpPr>
          <p:nvPr>
            <p:ph type="sldImg"/>
          </p:nvPr>
        </p:nvSpPr>
        <p:spPr>
          <a:ln/>
        </p:spPr>
      </p:sp>
      <p:sp>
        <p:nvSpPr>
          <p:cNvPr id="46387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ChangeArrowheads="1" noTextEdit="1"/>
          </p:cNvSpPr>
          <p:nvPr>
            <p:ph type="sldImg"/>
          </p:nvPr>
        </p:nvSpPr>
        <p:spPr>
          <a:ln/>
        </p:spPr>
      </p:sp>
      <p:sp>
        <p:nvSpPr>
          <p:cNvPr id="464899"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ChangeArrowheads="1" noTextEdit="1"/>
          </p:cNvSpPr>
          <p:nvPr>
            <p:ph type="sldImg"/>
          </p:nvPr>
        </p:nvSpPr>
        <p:spPr>
          <a:ln/>
        </p:spPr>
      </p:sp>
      <p:sp>
        <p:nvSpPr>
          <p:cNvPr id="465923" name="Rectangle 3"/>
          <p:cNvSpPr>
            <a:spLocks noGrp="1" noChangeArrowheads="1"/>
          </p:cNvSpPr>
          <p:nvPr>
            <p:ph type="body" idx="1"/>
          </p:nvPr>
        </p:nvSpPr>
        <p:spPr>
          <a:noFill/>
        </p:spPr>
        <p:txBody>
          <a:bodyPr/>
          <a:lstStyle/>
          <a:p>
            <a:r>
              <a:rPr lang="en-US" smtClean="0"/>
              <a:t>Goggles with corrective lenses are best because when goggles go over temple bars of glasses it allows a gap.</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BBB1414-A2F7-4867-BA1C-B492D5D7B354}" type="slidenum">
              <a:rPr lang="en-US" sz="1200" b="0" smtClean="0"/>
              <a:pPr/>
              <a:t>186</a:t>
            </a:fld>
            <a:endParaRPr lang="en-US" sz="1200" b="0" smtClean="0"/>
          </a:p>
        </p:txBody>
      </p:sp>
      <p:sp>
        <p:nvSpPr>
          <p:cNvPr id="327683" name="Rectangle 2"/>
          <p:cNvSpPr>
            <a:spLocks noChangeArrowheads="1" noTextEdit="1"/>
          </p:cNvSpPr>
          <p:nvPr>
            <p:ph type="sldImg"/>
          </p:nvPr>
        </p:nvSpPr>
        <p:spPr>
          <a:xfrm>
            <a:off x="1200150" y="730250"/>
            <a:ext cx="4457700" cy="3343275"/>
          </a:xfrm>
          <a:ln w="12700" cap="flat">
            <a:solidFill>
              <a:schemeClr val="tx1"/>
            </a:solidFill>
          </a:ln>
        </p:spPr>
      </p:sp>
      <p:sp>
        <p:nvSpPr>
          <p:cNvPr id="327684"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1926.102(a)(5)</a:t>
            </a:r>
          </a:p>
          <a:p>
            <a:endParaRPr lang="en-US" smtClean="0"/>
          </a:p>
          <a:p>
            <a:r>
              <a:rPr lang="en-US" smtClean="0"/>
              <a:t>See OSHA Publication 3151, Assessing the Need for Personal Protective Equipment:  A Guide for Small Business Employers.  </a:t>
            </a:r>
          </a:p>
          <a:p>
            <a:r>
              <a:rPr lang="en-US" smtClean="0"/>
              <a:t>Table 1 and Figure 1 – Selection and Recommendation </a:t>
            </a:r>
          </a:p>
          <a:p>
            <a:endParaRPr lang="en-US" smtClean="0"/>
          </a:p>
          <a:p>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37209171-17D2-45E4-B859-BB8EFDCD7332}" type="slidenum">
              <a:rPr lang="en-US" sz="1200" b="0" smtClean="0"/>
              <a:pPr/>
              <a:t>187</a:t>
            </a:fld>
            <a:endParaRPr lang="en-US" sz="1200" b="0" smtClean="0"/>
          </a:p>
        </p:txBody>
      </p:sp>
      <p:sp>
        <p:nvSpPr>
          <p:cNvPr id="328707" name="Rectangle 2"/>
          <p:cNvSpPr>
            <a:spLocks noChangeArrowheads="1" noTextEdit="1"/>
          </p:cNvSpPr>
          <p:nvPr>
            <p:ph type="sldImg"/>
          </p:nvPr>
        </p:nvSpPr>
        <p:spPr>
          <a:xfrm>
            <a:off x="1200150" y="730250"/>
            <a:ext cx="4457700" cy="3343275"/>
          </a:xfrm>
          <a:ln w="12700" cap="flat">
            <a:solidFill>
              <a:schemeClr val="tx1"/>
            </a:solidFill>
          </a:ln>
        </p:spPr>
      </p:sp>
      <p:sp>
        <p:nvSpPr>
          <p:cNvPr id="328708"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1926.102(a)(3)(ii)</a:t>
            </a:r>
          </a:p>
          <a:p>
            <a:r>
              <a:rPr lang="en-US" smtClean="0"/>
              <a:t>1926.102(a)(5)</a:t>
            </a:r>
          </a:p>
          <a:p>
            <a:endParaRPr lang="en-US" smtClean="0"/>
          </a:p>
          <a:p>
            <a:r>
              <a:rPr lang="en-US" smtClean="0"/>
              <a:t>Corrective lenses include contacts and glasses.</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407CDBF-2348-407B-842B-D5D2D50A5044}" type="slidenum">
              <a:rPr lang="en-US" sz="1200" b="0" smtClean="0"/>
              <a:pPr/>
              <a:t>188</a:t>
            </a:fld>
            <a:endParaRPr lang="en-US" sz="1200" b="0" smtClean="0"/>
          </a:p>
        </p:txBody>
      </p:sp>
      <p:sp>
        <p:nvSpPr>
          <p:cNvPr id="329731" name="Rectangle 2"/>
          <p:cNvSpPr>
            <a:spLocks noChangeArrowheads="1" noTextEdit="1"/>
          </p:cNvSpPr>
          <p:nvPr>
            <p:ph type="sldImg"/>
          </p:nvPr>
        </p:nvSpPr>
        <p:spPr>
          <a:xfrm>
            <a:off x="1200150" y="730250"/>
            <a:ext cx="4457700" cy="3343275"/>
          </a:xfrm>
          <a:ln w="12700" cap="flat">
            <a:solidFill>
              <a:schemeClr val="tx1"/>
            </a:solidFill>
          </a:ln>
        </p:spPr>
      </p:sp>
      <p:sp>
        <p:nvSpPr>
          <p:cNvPr id="329732"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1926.102(a)(5)</a:t>
            </a:r>
          </a:p>
          <a:p>
            <a:r>
              <a:rPr lang="en-US" smtClean="0"/>
              <a:t>See Personal Protective Equipment Fact Sheet, also in Spanish, at </a:t>
            </a:r>
          </a:p>
          <a:p>
            <a:r>
              <a:rPr lang="en-US" smtClean="0"/>
              <a:t>-- www.osha.gov/OshDoc/toc_fact.html</a:t>
            </a:r>
          </a:p>
          <a:p>
            <a:endParaRPr lang="en-US" smtClean="0"/>
          </a:p>
          <a:p>
            <a:pPr>
              <a:buFontTx/>
              <a:buChar char="•"/>
            </a:pPr>
            <a:r>
              <a:rPr lang="en-US" smtClean="0"/>
              <a:t> Only 1% of approximately 770 workers suffering face injuries were wearing face protection; *</a:t>
            </a:r>
          </a:p>
          <a:p>
            <a:r>
              <a:rPr lang="en-US" smtClean="0"/>
              <a:t>A majority of these workers were injured while performing their normal jobs at regular worksites. </a:t>
            </a:r>
          </a:p>
          <a:p>
            <a:endParaRPr lang="en-US" smtClean="0"/>
          </a:p>
          <a:p>
            <a:r>
              <a:rPr lang="en-US" smtClean="0"/>
              <a:t>* U.S. Department of Labor, Bureau of Labor Statistics, Accidents Involving Head Injuries, Report 605, (Washington, D.C., Government Printing Office, July 1980)</a:t>
            </a:r>
          </a:p>
          <a:p>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3B0EB3F-AB34-4A76-82C9-7D07666B04BE}" type="slidenum">
              <a:rPr lang="en-US" sz="1200" b="0" smtClean="0"/>
              <a:pPr/>
              <a:t>189</a:t>
            </a:fld>
            <a:endParaRPr lang="en-US" sz="1200" b="0" smtClean="0"/>
          </a:p>
        </p:txBody>
      </p:sp>
      <p:sp>
        <p:nvSpPr>
          <p:cNvPr id="330755" name="Rectangle 2"/>
          <p:cNvSpPr>
            <a:spLocks noChangeArrowheads="1" noTextEdit="1"/>
          </p:cNvSpPr>
          <p:nvPr>
            <p:ph type="sldImg"/>
          </p:nvPr>
        </p:nvSpPr>
        <p:spPr>
          <a:xfrm>
            <a:off x="1200150" y="730250"/>
            <a:ext cx="4457700" cy="3343275"/>
          </a:xfrm>
          <a:ln w="12700" cap="flat">
            <a:solidFill>
              <a:schemeClr val="tx1"/>
            </a:solidFill>
          </a:ln>
        </p:spPr>
      </p:sp>
      <p:sp>
        <p:nvSpPr>
          <p:cNvPr id="330756"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1926.102(a)(5), 1926.102(b)(1)</a:t>
            </a:r>
          </a:p>
          <a:p>
            <a:endParaRPr lang="en-US" smtClean="0"/>
          </a:p>
          <a:p>
            <a:r>
              <a:rPr lang="en-US" smtClean="0"/>
              <a:t>Use helmets or hand shields during arc welding or arc cutting operations, except submerged arc welding.  Helpers or attendants shall be provided with proper eye protection.</a:t>
            </a:r>
          </a:p>
          <a:p>
            <a:endParaRPr lang="en-US" smtClean="0"/>
          </a:p>
          <a:p>
            <a:r>
              <a:rPr lang="en-US" smtClean="0"/>
              <a:t>Goggles or other suitable eye protection shall be used during all gas welding or oxygen cutting operations.  Spectacles without side shields, with suitable filter lenses are permitted for use during gas welding operations on light work, for torch brazing or for inspection.</a:t>
            </a:r>
          </a:p>
          <a:p>
            <a:endParaRPr lang="en-US" smtClean="0"/>
          </a:p>
          <a:p>
            <a:r>
              <a:rPr lang="en-US" smtClean="0"/>
              <a:t>All operators and attendants of resistance welding or resistance brazing    equipment shall use transparent face shields or goggles, depending on the particular job, to protect their faces or eyes, as required.</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ChangeArrowheads="1" noTextEdit="1"/>
          </p:cNvSpPr>
          <p:nvPr>
            <p:ph type="sldImg"/>
          </p:nvPr>
        </p:nvSpPr>
        <p:spPr>
          <a:ln/>
        </p:spPr>
      </p:sp>
      <p:sp>
        <p:nvSpPr>
          <p:cNvPr id="466947" name="Rectangle 3"/>
          <p:cNvSpPr>
            <a:spLocks noGrp="1" noChangeArrowheads="1"/>
          </p:cNvSpPr>
          <p:nvPr>
            <p:ph type="body" idx="1"/>
          </p:nvPr>
        </p:nvSpPr>
        <p:spPr>
          <a:noFill/>
        </p:spPr>
        <p:txBody>
          <a:bodyPr/>
          <a:lstStyle/>
          <a:p>
            <a:r>
              <a:rPr lang="en-US" smtClean="0"/>
              <a:t>Laser frequencies are different.  The glasses that come with a laser leveler from a hardware store may not protect you from and industrial laser.</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ChangeArrowheads="1" noTextEdit="1"/>
          </p:cNvSpPr>
          <p:nvPr>
            <p:ph type="sldImg"/>
          </p:nvPr>
        </p:nvSpPr>
        <p:spPr>
          <a:ln/>
        </p:spPr>
      </p:sp>
      <p:sp>
        <p:nvSpPr>
          <p:cNvPr id="46797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ChangeArrowheads="1" noTextEdit="1"/>
          </p:cNvSpPr>
          <p:nvPr>
            <p:ph type="sldImg"/>
          </p:nvPr>
        </p:nvSpPr>
        <p:spPr>
          <a:ln/>
        </p:spPr>
      </p:sp>
      <p:sp>
        <p:nvSpPr>
          <p:cNvPr id="390147" name="Rectangle 3"/>
          <p:cNvSpPr>
            <a:spLocks noGrp="1" noChangeArrowheads="1"/>
          </p:cNvSpPr>
          <p:nvPr>
            <p:ph type="body" idx="1"/>
          </p:nvPr>
        </p:nvSpPr>
        <p:spPr>
          <a:noFill/>
        </p:spPr>
        <p:txBody>
          <a:bodyPr/>
          <a:lstStyle/>
          <a:p>
            <a:r>
              <a:rPr lang="en-US" smtClean="0"/>
              <a:t>Describe being aware of removing concrete that old transformers sat on.</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ChangeArrowheads="1" noTextEdit="1"/>
          </p:cNvSpPr>
          <p:nvPr>
            <p:ph type="sldImg"/>
          </p:nvPr>
        </p:nvSpPr>
        <p:spPr>
          <a:ln/>
        </p:spPr>
      </p:sp>
      <p:sp>
        <p:nvSpPr>
          <p:cNvPr id="468995" name="Rectangle 3"/>
          <p:cNvSpPr>
            <a:spLocks noGrp="1" noChangeArrowheads="1"/>
          </p:cNvSpPr>
          <p:nvPr>
            <p:ph type="body" idx="1"/>
          </p:nvPr>
        </p:nvSpPr>
        <p:spPr>
          <a:noFill/>
        </p:spPr>
        <p:txBody>
          <a:bodyPr/>
          <a:lstStyle/>
          <a:p>
            <a:r>
              <a:rPr lang="en-US" smtClean="0"/>
              <a:t>There is now available fit testing equipment for hearing protection.</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54C54C1-BCD9-416C-A6B2-1BFC9B8AC8D7}" type="slidenum">
              <a:rPr lang="en-US" sz="1200" b="0" smtClean="0"/>
              <a:pPr/>
              <a:t>193</a:t>
            </a:fld>
            <a:endParaRPr lang="en-US" sz="1200" b="0" smtClean="0"/>
          </a:p>
        </p:txBody>
      </p:sp>
      <p:sp>
        <p:nvSpPr>
          <p:cNvPr id="331779" name="Rectangle 2"/>
          <p:cNvSpPr>
            <a:spLocks noChangeArrowheads="1" noTextEdit="1"/>
          </p:cNvSpPr>
          <p:nvPr>
            <p:ph type="sldImg"/>
          </p:nvPr>
        </p:nvSpPr>
        <p:spPr>
          <a:xfrm>
            <a:off x="1200150" y="730250"/>
            <a:ext cx="4457700" cy="3343275"/>
          </a:xfrm>
          <a:ln w="12700" cap="flat">
            <a:solidFill>
              <a:schemeClr val="tx1"/>
            </a:solidFill>
          </a:ln>
        </p:spPr>
      </p:sp>
      <p:sp>
        <p:nvSpPr>
          <p:cNvPr id="331780"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1926.101</a:t>
            </a:r>
          </a:p>
          <a:p>
            <a:endParaRPr lang="en-US" smtClean="0"/>
          </a:p>
          <a:p>
            <a:r>
              <a:rPr lang="en-US" smtClean="0"/>
              <a:t>Determining the need to provide hearing protection is complicated.</a:t>
            </a:r>
          </a:p>
          <a:p>
            <a:r>
              <a:rPr lang="en-US" smtClean="0"/>
              <a:t>Employee exposure to excessive noise depends upon several factors:</a:t>
            </a:r>
          </a:p>
          <a:p>
            <a:r>
              <a:rPr lang="en-US" smtClean="0"/>
              <a:t>- How loud is the noise as measured in decibels (dBA)?</a:t>
            </a:r>
          </a:p>
          <a:p>
            <a:r>
              <a:rPr lang="en-US" smtClean="0"/>
              <a:t>- What is the duration of each employee’s exposure to noise?</a:t>
            </a:r>
          </a:p>
          <a:p>
            <a:r>
              <a:rPr lang="en-US" smtClean="0"/>
              <a:t>- Do employees move between separate work areas with different noise levels?</a:t>
            </a:r>
          </a:p>
          <a:p>
            <a:r>
              <a:rPr lang="en-US" smtClean="0"/>
              <a:t>- Is noise generated from one source or multiple sources?</a:t>
            </a:r>
          </a:p>
          <a:p>
            <a:endParaRPr lang="en-US" smtClean="0"/>
          </a:p>
          <a:p>
            <a:r>
              <a:rPr lang="en-US" smtClean="0"/>
              <a:t>Generally, the louder the noise, the shorter the exposure time before you must provide hearing protection.</a:t>
            </a:r>
          </a:p>
          <a:p>
            <a:endParaRPr lang="en-US" smtClean="0"/>
          </a:p>
          <a:p>
            <a:r>
              <a:rPr lang="en-US" smtClean="0"/>
              <a:t>See the OSHA technical link for Noise and Hearing Conservation at www.osha-slc.gov/SLTC</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46AB234-2511-4F07-A40E-946AB16AAAE9}" type="slidenum">
              <a:rPr lang="en-US" sz="1200" b="0" smtClean="0"/>
              <a:pPr/>
              <a:t>194</a:t>
            </a:fld>
            <a:endParaRPr lang="en-US" sz="1200" b="0" smtClean="0"/>
          </a:p>
        </p:txBody>
      </p:sp>
      <p:sp>
        <p:nvSpPr>
          <p:cNvPr id="332804" name="Rectangle 4"/>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DEF4309-1F0A-4DD6-906D-311BB067305F}" type="slidenum">
              <a:rPr lang="en-US" sz="1200" b="0" smtClean="0"/>
              <a:pPr/>
              <a:t>195</a:t>
            </a:fld>
            <a:endParaRPr lang="en-US" sz="1200" b="0" smtClean="0"/>
          </a:p>
        </p:txBody>
      </p:sp>
      <p:sp>
        <p:nvSpPr>
          <p:cNvPr id="333828" name="Rectangle 4"/>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ChangeArrowheads="1" noTextEdit="1"/>
          </p:cNvSpPr>
          <p:nvPr>
            <p:ph type="sldImg"/>
          </p:nvPr>
        </p:nvSpPr>
        <p:spPr>
          <a:ln/>
        </p:spPr>
      </p:sp>
      <p:sp>
        <p:nvSpPr>
          <p:cNvPr id="470019" name="Rectangle 3"/>
          <p:cNvSpPr>
            <a:spLocks noGrp="1" noChangeArrowheads="1"/>
          </p:cNvSpPr>
          <p:nvPr>
            <p:ph type="body" idx="1"/>
          </p:nvPr>
        </p:nvSpPr>
        <p:spPr>
          <a:noFill/>
        </p:spPr>
        <p:txBody>
          <a:bodyPr/>
          <a:lstStyle/>
          <a:p>
            <a:r>
              <a:rPr lang="en-US" smtClean="0"/>
              <a:t>Cigarette butts are also not acceptable.</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3342AC0-1CCD-4CCE-AB87-ED6988C5DF29}" type="slidenum">
              <a:rPr lang="en-US" sz="1200" b="0" smtClean="0"/>
              <a:pPr/>
              <a:t>197</a:t>
            </a:fld>
            <a:endParaRPr lang="en-US" sz="1200" b="0" smtClean="0"/>
          </a:p>
        </p:txBody>
      </p:sp>
      <p:sp>
        <p:nvSpPr>
          <p:cNvPr id="334852" name="Rectangle 4"/>
          <p:cNvSpPr>
            <a:spLocks noGrp="1" noChangeArrowheads="1"/>
          </p:cNvSpPr>
          <p:nvPr>
            <p:ph type="body" idx="1"/>
          </p:nvPr>
        </p:nvSpPr>
        <p:spPr>
          <a:noFill/>
        </p:spPr>
        <p:txBody>
          <a:bodyPr/>
          <a:lstStyle/>
          <a:p>
            <a:r>
              <a:rPr lang="en-US" smtClean="0"/>
              <a:t>What are some hand hazards?</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7A048D28-E8D0-48C8-9866-C4FC2608DBED}" type="slidenum">
              <a:rPr lang="en-US" sz="1200" b="0" smtClean="0"/>
              <a:pPr/>
              <a:t>198</a:t>
            </a:fld>
            <a:endParaRPr lang="en-US" sz="1200" b="0" smtClean="0"/>
          </a:p>
        </p:txBody>
      </p:sp>
      <p:sp>
        <p:nvSpPr>
          <p:cNvPr id="335876" name="Rectangle 4"/>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0FE845A-04B8-4976-8AB0-C5D00752D8FB}" type="slidenum">
              <a:rPr lang="en-US" sz="1200" b="0" smtClean="0"/>
              <a:pPr/>
              <a:t>199</a:t>
            </a:fld>
            <a:endParaRPr lang="en-US" sz="1200" b="0" smtClean="0"/>
          </a:p>
        </p:txBody>
      </p:sp>
      <p:sp>
        <p:nvSpPr>
          <p:cNvPr id="336900" name="Rectangle 4"/>
          <p:cNvSpPr>
            <a:spLocks noGrp="1" noChangeArrowheads="1"/>
          </p:cNvSpPr>
          <p:nvPr>
            <p:ph type="body" idx="1"/>
          </p:nvPr>
        </p:nvSpPr>
        <p:spPr>
          <a:noFill/>
        </p:spPr>
        <p:txBody>
          <a:bodyPr/>
          <a:lstStyle/>
          <a:p>
            <a:r>
              <a:rPr lang="en-US" smtClean="0"/>
              <a:t>There are gloves that also have rubber on the tops of fingers to help absorb impact energy.</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83033B2-B225-4C66-9A21-2D0596F130E6}" type="slidenum">
              <a:rPr lang="en-US" sz="1200" b="0" smtClean="0"/>
              <a:pPr/>
              <a:t>200</a:t>
            </a:fld>
            <a:endParaRPr lang="en-US" sz="1200" b="0"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ECBB9192-C525-4FD4-9D90-AEFBF95A9B53}" type="slidenum">
              <a:rPr lang="en-US" sz="1200" b="0" smtClean="0"/>
              <a:pPr/>
              <a:t>201</a:t>
            </a:fld>
            <a:endParaRPr lang="en-US" sz="1200" b="0" smtClean="0"/>
          </a:p>
        </p:txBody>
      </p:sp>
      <p:sp>
        <p:nvSpPr>
          <p:cNvPr id="338948" name="Rectangle 4"/>
          <p:cNvSpPr>
            <a:spLocks noGrp="1" noChangeArrowheads="1"/>
          </p:cNvSpPr>
          <p:nvPr>
            <p:ph type="body" idx="1"/>
          </p:nvPr>
        </p:nvSpPr>
        <p:spPr>
          <a:noFill/>
        </p:spPr>
        <p:txBody>
          <a:bodyPr/>
          <a:lstStyle/>
          <a:p>
            <a:r>
              <a:rPr lang="en-US" smtClean="0"/>
              <a:t>It is best to test your gloves and not just rely on what the supplier tells you.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ChangeArrowheads="1" noTextEdit="1"/>
          </p:cNvSpPr>
          <p:nvPr>
            <p:ph type="sldImg"/>
          </p:nvPr>
        </p:nvSpPr>
        <p:spPr>
          <a:ln/>
        </p:spPr>
      </p:sp>
      <p:sp>
        <p:nvSpPr>
          <p:cNvPr id="372739" name="Rectangle 3"/>
          <p:cNvSpPr>
            <a:spLocks noGrp="1" noChangeArrowheads="1"/>
          </p:cNvSpPr>
          <p:nvPr>
            <p:ph type="body" idx="1"/>
          </p:nvPr>
        </p:nvSpPr>
        <p:spPr>
          <a:noFill/>
        </p:spPr>
        <p:txBody>
          <a:bodyPr/>
          <a:lstStyle/>
          <a:p>
            <a:r>
              <a:rPr lang="en-US" smtClean="0"/>
              <a:t>Review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ChangeArrowheads="1" noTextEdit="1"/>
          </p:cNvSpPr>
          <p:nvPr>
            <p:ph type="sldImg"/>
          </p:nvPr>
        </p:nvSpPr>
        <p:spPr>
          <a:ln/>
        </p:spPr>
      </p:sp>
      <p:sp>
        <p:nvSpPr>
          <p:cNvPr id="391171" name="Rectangle 3"/>
          <p:cNvSpPr>
            <a:spLocks noGrp="1" noChangeArrowheads="1"/>
          </p:cNvSpPr>
          <p:nvPr>
            <p:ph type="body" idx="1"/>
          </p:nvPr>
        </p:nvSpPr>
        <p:spPr>
          <a:noFill/>
        </p:spPr>
        <p:txBody>
          <a:bodyPr/>
          <a:lstStyle/>
          <a:p>
            <a:r>
              <a:rPr lang="en-US" smtClean="0"/>
              <a:t>As for definition.</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07E498BA-70F2-4DC3-A9E4-74FE1CDBBE8D}" type="slidenum">
              <a:rPr lang="en-US" sz="1200" b="0" smtClean="0"/>
              <a:pPr/>
              <a:t>202</a:t>
            </a:fld>
            <a:endParaRPr lang="en-US" sz="1200" b="0" smtClean="0"/>
          </a:p>
        </p:txBody>
      </p:sp>
      <p:sp>
        <p:nvSpPr>
          <p:cNvPr id="339971" name="Rectangle 2"/>
          <p:cNvSpPr>
            <a:spLocks noChangeArrowheads="1" noTextEdit="1"/>
          </p:cNvSpPr>
          <p:nvPr>
            <p:ph type="sldImg"/>
          </p:nvPr>
        </p:nvSpPr>
        <p:spPr>
          <a:xfrm>
            <a:off x="1200150" y="730250"/>
            <a:ext cx="4457700" cy="3343275"/>
          </a:xfrm>
          <a:ln w="12700" cap="flat">
            <a:solidFill>
              <a:schemeClr val="tx1"/>
            </a:solidFill>
          </a:ln>
        </p:spPr>
      </p:sp>
      <p:sp>
        <p:nvSpPr>
          <p:cNvPr id="339972"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1926.100</a:t>
            </a:r>
          </a:p>
          <a:p>
            <a:endParaRPr lang="en-US" smtClean="0"/>
          </a:p>
          <a:p>
            <a:r>
              <a:rPr lang="en-US" smtClean="0"/>
              <a:t>See OSHA Publication 3151, Assessing the Need for Personal Protective Equipment:  A Guide for Small Business Employers.  </a:t>
            </a:r>
          </a:p>
          <a:p>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FDACC3C-9219-402B-ADF5-87372225145E}" type="slidenum">
              <a:rPr lang="en-US" sz="1200" b="0" smtClean="0"/>
              <a:pPr/>
              <a:t>203</a:t>
            </a:fld>
            <a:endParaRPr lang="en-US" sz="1200" b="0" smtClean="0"/>
          </a:p>
        </p:txBody>
      </p:sp>
      <p:sp>
        <p:nvSpPr>
          <p:cNvPr id="340995" name="Rectangle 2"/>
          <p:cNvSpPr>
            <a:spLocks noChangeArrowheads="1" noTextEdit="1"/>
          </p:cNvSpPr>
          <p:nvPr>
            <p:ph type="sldImg"/>
          </p:nvPr>
        </p:nvSpPr>
        <p:spPr>
          <a:xfrm>
            <a:off x="1200150" y="730250"/>
            <a:ext cx="4457700" cy="3343275"/>
          </a:xfrm>
          <a:ln w="12700" cap="flat">
            <a:solidFill>
              <a:schemeClr val="tx1"/>
            </a:solidFill>
          </a:ln>
        </p:spPr>
      </p:sp>
      <p:sp>
        <p:nvSpPr>
          <p:cNvPr id="340996"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1926.95</a:t>
            </a:r>
          </a:p>
          <a:p>
            <a:endParaRPr lang="en-US" smtClean="0"/>
          </a:p>
          <a:p>
            <a:r>
              <a:rPr lang="en-US" smtClean="0"/>
              <a:t>See OSHA Publication 3151, Assessing the Need for Personal Protective Equipment:  A Guide for Small Business Employers.  </a:t>
            </a:r>
          </a:p>
          <a:p>
            <a:endParaRPr lang="en-US" smtClean="0"/>
          </a:p>
          <a:p>
            <a:r>
              <a:rPr lang="en-US" smtClean="0">
                <a:cs typeface="Times New Roman" pitchFamily="18" charset="0"/>
              </a:rPr>
              <a:t>The photo depicts a hazardous waste operation covered under 1926.65 or 1910.120.</a:t>
            </a:r>
          </a:p>
          <a:p>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630E45D-B7E0-4BFD-B17B-6C2B052D38BE}" type="slidenum">
              <a:rPr lang="en-US" sz="1200" b="0" smtClean="0"/>
              <a:pPr/>
              <a:t>204</a:t>
            </a:fld>
            <a:endParaRPr lang="en-US" sz="1200" b="0" smtClean="0"/>
          </a:p>
        </p:txBody>
      </p:sp>
      <p:sp>
        <p:nvSpPr>
          <p:cNvPr id="342019" name="Rectangle 2"/>
          <p:cNvSpPr>
            <a:spLocks noChangeArrowheads="1" noTextEdit="1"/>
          </p:cNvSpPr>
          <p:nvPr>
            <p:ph type="sldImg"/>
          </p:nvPr>
        </p:nvSpPr>
        <p:spPr>
          <a:xfrm>
            <a:off x="1200150" y="730250"/>
            <a:ext cx="4457700" cy="3343275"/>
          </a:xfrm>
          <a:ln w="12700" cap="flat">
            <a:solidFill>
              <a:schemeClr val="tx1"/>
            </a:solidFill>
          </a:ln>
        </p:spPr>
      </p:sp>
      <p:sp>
        <p:nvSpPr>
          <p:cNvPr id="342020"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Review slide.</a:t>
            </a:r>
          </a:p>
          <a:p>
            <a:endParaRPr lang="en-US"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FF0C5C8-EC46-4513-AE1E-78C7C1277DC3}" type="slidenum">
              <a:rPr lang="en-US" sz="1200" b="0" smtClean="0"/>
              <a:pPr/>
              <a:t>205</a:t>
            </a:fld>
            <a:endParaRPr lang="en-US" sz="1200" b="0" smtClean="0"/>
          </a:p>
        </p:txBody>
      </p:sp>
      <p:sp>
        <p:nvSpPr>
          <p:cNvPr id="343043" name="Rectangle 2"/>
          <p:cNvSpPr>
            <a:spLocks noChangeArrowheads="1" noTextEdit="1"/>
          </p:cNvSpPr>
          <p:nvPr>
            <p:ph type="sldImg"/>
          </p:nvPr>
        </p:nvSpPr>
        <p:spPr>
          <a:xfrm>
            <a:off x="1200150" y="730250"/>
            <a:ext cx="4457700" cy="3343275"/>
          </a:xfrm>
          <a:ln w="12700" cap="flat">
            <a:solidFill>
              <a:schemeClr val="tx1"/>
            </a:solidFill>
          </a:ln>
        </p:spPr>
      </p:sp>
      <p:sp>
        <p:nvSpPr>
          <p:cNvPr id="343044" name="Rectangle 3"/>
          <p:cNvSpPr>
            <a:spLocks noGrp="1" noChangeArrowheads="1"/>
          </p:cNvSpPr>
          <p:nvPr>
            <p:ph type="body" idx="1"/>
          </p:nvPr>
        </p:nvSpPr>
        <p:spPr>
          <a:xfrm>
            <a:off x="912813" y="4341813"/>
            <a:ext cx="5032375" cy="4116387"/>
          </a:xfrm>
          <a:noFill/>
        </p:spPr>
        <p:txBody>
          <a:bodyPr lIns="92075" tIns="46038" rIns="92075" bIns="46038"/>
          <a:lstStyle/>
          <a:p>
            <a:r>
              <a:rPr lang="en-US" smtClean="0"/>
              <a:t>Look at the hazards to determine what is needed.</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A2CE3E4-A38F-49C3-B3F0-FBD6EF62D343}" type="slidenum">
              <a:rPr lang="en-US" sz="1200" b="0" smtClean="0"/>
              <a:pPr/>
              <a:t>206</a:t>
            </a:fld>
            <a:endParaRPr lang="en-US" sz="1200" b="0" smtClean="0"/>
          </a:p>
        </p:txBody>
      </p:sp>
      <p:sp>
        <p:nvSpPr>
          <p:cNvPr id="344067" name="Rectangle 2"/>
          <p:cNvSpPr>
            <a:spLocks noChangeArrowheads="1" noTextEdit="1"/>
          </p:cNvSpPr>
          <p:nvPr>
            <p:ph type="sldImg"/>
          </p:nvPr>
        </p:nvSpPr>
        <p:spPr>
          <a:xfrm>
            <a:off x="1200150" y="730250"/>
            <a:ext cx="4457700" cy="3343275"/>
          </a:xfrm>
          <a:ln w="12700" cap="flat">
            <a:solidFill>
              <a:schemeClr val="tx1"/>
            </a:solidFill>
          </a:ln>
        </p:spPr>
      </p:sp>
      <p:sp>
        <p:nvSpPr>
          <p:cNvPr id="344068"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Protective clothing comes in a variety of materials, each suited to particular hazards.  Conduct your hazard assessment and identify potential sources of bodily injury.  Install feasible engineering controls, and institute work practice controls to eliminate the hazards.  If the possibility of bodily injury still exists, provide protective clothing constructed of material that will protect against the specific hazards in your workplace.</a:t>
            </a:r>
          </a:p>
          <a:p>
            <a:endParaRPr lang="en-US" smtClean="0"/>
          </a:p>
          <a:p>
            <a:r>
              <a:rPr lang="en-US" smtClean="0"/>
              <a:t>Different materials will protect against different chemical and physical hazards.  When chemical or physical hazards are present, check with the clothing manufacturer to make sure that the material selected will provide protection from the specific chemical or physical hazards in your workplace.</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ChangeArrowheads="1" noTextEdit="1"/>
          </p:cNvSpPr>
          <p:nvPr>
            <p:ph type="sldImg"/>
          </p:nvPr>
        </p:nvSpPr>
        <p:spPr>
          <a:ln/>
        </p:spPr>
      </p:sp>
      <p:sp>
        <p:nvSpPr>
          <p:cNvPr id="471043" name="Rectangle 3"/>
          <p:cNvSpPr>
            <a:spLocks noGrp="1" noChangeArrowheads="1"/>
          </p:cNvSpPr>
          <p:nvPr>
            <p:ph type="body" idx="1"/>
          </p:nvPr>
        </p:nvSpPr>
        <p:spPr>
          <a:noFill/>
        </p:spPr>
        <p:txBody>
          <a:bodyPr/>
          <a:lstStyle/>
          <a:p>
            <a:r>
              <a:rPr lang="en-US" smtClean="0"/>
              <a:t>What are some hazards needing foot protection?</a:t>
            </a:r>
          </a:p>
          <a:p>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3F501AE-7A52-454B-9A52-211C7042C783}" type="slidenum">
              <a:rPr lang="en-US" sz="1200" b="0" smtClean="0"/>
              <a:pPr/>
              <a:t>208</a:t>
            </a:fld>
            <a:endParaRPr lang="en-US" sz="1200" b="0" smtClean="0"/>
          </a:p>
        </p:txBody>
      </p:sp>
      <p:sp>
        <p:nvSpPr>
          <p:cNvPr id="345092" name="Rectangle 4"/>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4395AB9-6C76-427C-BAF2-5C4CE882C833}" type="slidenum">
              <a:rPr lang="en-US" sz="1200" b="0" smtClean="0"/>
              <a:pPr/>
              <a:t>209</a:t>
            </a:fld>
            <a:endParaRPr lang="en-US" sz="1200" b="0" smtClean="0"/>
          </a:p>
        </p:txBody>
      </p:sp>
      <p:sp>
        <p:nvSpPr>
          <p:cNvPr id="346115" name="Rectangle 2"/>
          <p:cNvSpPr>
            <a:spLocks noChangeArrowheads="1" noTextEdit="1"/>
          </p:cNvSpPr>
          <p:nvPr>
            <p:ph type="sldImg"/>
          </p:nvPr>
        </p:nvSpPr>
        <p:spPr>
          <a:xfrm>
            <a:off x="1200150" y="730250"/>
            <a:ext cx="4457700" cy="3343275"/>
          </a:xfrm>
          <a:ln w="12700" cap="flat">
            <a:solidFill>
              <a:schemeClr val="tx1"/>
            </a:solidFill>
          </a:ln>
        </p:spPr>
      </p:sp>
      <p:sp>
        <p:nvSpPr>
          <p:cNvPr id="346116" name="Rectangle 3"/>
          <p:cNvSpPr>
            <a:spLocks noGrp="1" noChangeArrowheads="1"/>
          </p:cNvSpPr>
          <p:nvPr>
            <p:ph type="body" idx="1"/>
          </p:nvPr>
        </p:nvSpPr>
        <p:spPr>
          <a:xfrm>
            <a:off x="912813" y="4341813"/>
            <a:ext cx="5183187" cy="4116387"/>
          </a:xfrm>
          <a:noFill/>
        </p:spPr>
        <p:txBody>
          <a:bodyPr lIns="92067" tIns="46033" rIns="92067" bIns="46033"/>
          <a:lstStyle/>
          <a:p>
            <a:r>
              <a:rPr lang="en-US" sz="1100" b="1" smtClean="0"/>
              <a:t>Conductive Shoes</a:t>
            </a:r>
          </a:p>
          <a:p>
            <a:r>
              <a:rPr lang="en-US" sz="1100" u="sng" smtClean="0"/>
              <a:t>Electrically conductive shoes</a:t>
            </a:r>
            <a:r>
              <a:rPr lang="en-US" sz="1100" smtClean="0"/>
              <a:t> protect against the buildup of static electricity.  Essentially, these shoes ground the employees wearing them.  Employees working in explosive and hazardous locations such as explosives manufacturing facilities or grain elevators must wear conductive shoes to reduce the risk of static electricity buildup on an employee’s body that could produce a spark and cause an explosion or fire.  During training, employees must be instructed not to use foot powder or wear socks made of silk, wool, or nylon with conductive shoes.  Foot powder insulates and retards the conductive ability of the shoes.  Silk, wool, and nylon produce static electricity.</a:t>
            </a:r>
          </a:p>
          <a:p>
            <a:endParaRPr lang="en-US" sz="1100" smtClean="0"/>
          </a:p>
          <a:p>
            <a:r>
              <a:rPr lang="en-US" sz="1100" smtClean="0"/>
              <a:t>Conductive shoes are not general-purpose shoes and must be removed upon completion of the tasks for which they are required.  Employees exposed to electrical hazards must </a:t>
            </a:r>
            <a:r>
              <a:rPr lang="en-US" sz="1100" b="1" smtClean="0"/>
              <a:t>NEVER</a:t>
            </a:r>
            <a:r>
              <a:rPr lang="en-US" sz="1100" smtClean="0"/>
              <a:t> wear conductive shoes.</a:t>
            </a:r>
          </a:p>
          <a:p>
            <a:endParaRPr lang="en-US" sz="1100" smtClean="0"/>
          </a:p>
          <a:p>
            <a:r>
              <a:rPr lang="en-US" sz="1100" b="1" smtClean="0"/>
              <a:t>Safety-Toe Shoes</a:t>
            </a:r>
          </a:p>
          <a:p>
            <a:r>
              <a:rPr lang="en-US" sz="1100" u="sng" smtClean="0"/>
              <a:t>Safety-toe shoes</a:t>
            </a:r>
            <a:r>
              <a:rPr lang="en-US" sz="1100" smtClean="0"/>
              <a:t> are nonconductive</a:t>
            </a:r>
            <a:r>
              <a:rPr lang="en-US" sz="1100" b="1" smtClean="0"/>
              <a:t> </a:t>
            </a:r>
            <a:r>
              <a:rPr lang="en-US" sz="1100" smtClean="0"/>
              <a:t>and will prevent an employee’s feet from completing an electrical circuit to ground.  They protect employees against open circuits of up to 600 volts in dry conditions.  Use the shoes with other insulating equipment and precautions to reduce or eliminate the potential for providing a path for hazardous electrical energy. </a:t>
            </a:r>
          </a:p>
          <a:p>
            <a:r>
              <a:rPr lang="en-US" sz="1100" smtClean="0"/>
              <a:t>NOTE: Don’t wear nonconductive footwear in explosive or hazardous locations</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ChangeArrowheads="1" noTextEdit="1"/>
          </p:cNvSpPr>
          <p:nvPr>
            <p:ph type="sldImg"/>
          </p:nvPr>
        </p:nvSpPr>
        <p:spPr>
          <a:ln/>
        </p:spPr>
      </p:sp>
      <p:sp>
        <p:nvSpPr>
          <p:cNvPr id="47206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ChangeArrowheads="1" noTextEdit="1"/>
          </p:cNvSpPr>
          <p:nvPr>
            <p:ph type="sldImg"/>
          </p:nvPr>
        </p:nvSpPr>
        <p:spPr>
          <a:ln/>
        </p:spPr>
      </p:sp>
      <p:sp>
        <p:nvSpPr>
          <p:cNvPr id="47309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ChangeArrowheads="1" noTextEdit="1"/>
          </p:cNvSpPr>
          <p:nvPr>
            <p:ph type="sldImg"/>
          </p:nvPr>
        </p:nvSpPr>
        <p:spPr>
          <a:ln/>
        </p:spPr>
      </p:sp>
      <p:sp>
        <p:nvSpPr>
          <p:cNvPr id="392195" name="Rectangle 3"/>
          <p:cNvSpPr>
            <a:spLocks noGrp="1" noChangeArrowheads="1"/>
          </p:cNvSpPr>
          <p:nvPr>
            <p:ph type="body" idx="1"/>
          </p:nvPr>
        </p:nvSpPr>
        <p:spPr>
          <a:noFill/>
        </p:spPr>
        <p:txBody>
          <a:bodyPr/>
          <a:lstStyle/>
          <a:p>
            <a:r>
              <a:rPr lang="en-US" smtClean="0"/>
              <a:t>Ask for definition.</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ChangeArrowheads="1" noTextEdit="1"/>
          </p:cNvSpPr>
          <p:nvPr>
            <p:ph type="sldImg"/>
          </p:nvPr>
        </p:nvSpPr>
        <p:spPr>
          <a:ln/>
        </p:spPr>
      </p:sp>
      <p:sp>
        <p:nvSpPr>
          <p:cNvPr id="47411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ChangeArrowheads="1" noTextEdit="1"/>
          </p:cNvSpPr>
          <p:nvPr>
            <p:ph type="sldImg"/>
          </p:nvPr>
        </p:nvSpPr>
        <p:spPr>
          <a:ln/>
        </p:spPr>
      </p:sp>
      <p:sp>
        <p:nvSpPr>
          <p:cNvPr id="475139" name="Rectangle 3"/>
          <p:cNvSpPr>
            <a:spLocks noGrp="1" noChangeArrowheads="1"/>
          </p:cNvSpPr>
          <p:nvPr>
            <p:ph type="body" idx="1"/>
          </p:nvPr>
        </p:nvSpPr>
        <p:spPr>
          <a:noFill/>
        </p:spPr>
        <p:txBody>
          <a:bodyPr/>
          <a:lstStyle/>
          <a:p>
            <a:r>
              <a:rPr lang="en-US" smtClean="0"/>
              <a:t>Review slide.  Be sure to inspect your nets – how long have they been in service – any deteriation?</a:t>
            </a:r>
          </a:p>
          <a:p>
            <a:endParaRPr lang="en-US"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ChangeArrowheads="1" noTextEdit="1"/>
          </p:cNvSpPr>
          <p:nvPr>
            <p:ph type="sldImg"/>
          </p:nvPr>
        </p:nvSpPr>
        <p:spPr>
          <a:ln/>
        </p:spPr>
      </p:sp>
      <p:sp>
        <p:nvSpPr>
          <p:cNvPr id="47616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868FC0F-D972-48BE-9E51-0601350E2CC2}" type="slidenum">
              <a:rPr lang="en-US" sz="1200" b="0" smtClean="0"/>
              <a:pPr/>
              <a:t>215</a:t>
            </a:fld>
            <a:endParaRPr lang="en-US" sz="1200" b="0" smtClean="0"/>
          </a:p>
        </p:txBody>
      </p:sp>
      <p:sp>
        <p:nvSpPr>
          <p:cNvPr id="347139" name="Rectangle 2"/>
          <p:cNvSpPr>
            <a:spLocks noChangeArrowheads="1" noTextEdit="1"/>
          </p:cNvSpPr>
          <p:nvPr>
            <p:ph type="sldImg"/>
          </p:nvPr>
        </p:nvSpPr>
        <p:spPr>
          <a:ln/>
        </p:spPr>
      </p:sp>
      <p:sp>
        <p:nvSpPr>
          <p:cNvPr id="347140" name="Rectangle 3"/>
          <p:cNvSpPr>
            <a:spLocks noGrp="1" noChangeArrowheads="1"/>
          </p:cNvSpPr>
          <p:nvPr>
            <p:ph type="body" idx="1"/>
          </p:nvPr>
        </p:nvSpPr>
        <p:spPr>
          <a:xfrm>
            <a:off x="912813" y="4343400"/>
            <a:ext cx="5032375" cy="4114800"/>
          </a:xfrm>
          <a:noFill/>
        </p:spPr>
        <p:txBody>
          <a:bodyPr/>
          <a:lstStyle/>
          <a:p>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69834DD-859B-4044-8D5A-32231A8502A2}" type="slidenum">
              <a:rPr lang="en-US" sz="1200" b="0" smtClean="0"/>
              <a:pPr/>
              <a:t>216</a:t>
            </a:fld>
            <a:endParaRPr lang="en-US" sz="1200" b="0" smtClean="0"/>
          </a:p>
        </p:txBody>
      </p:sp>
      <p:sp>
        <p:nvSpPr>
          <p:cNvPr id="348163" name="Rectangle 2"/>
          <p:cNvSpPr>
            <a:spLocks noChangeArrowheads="1" noTextEdit="1"/>
          </p:cNvSpPr>
          <p:nvPr>
            <p:ph type="sldImg"/>
          </p:nvPr>
        </p:nvSpPr>
        <p:spPr>
          <a:ln/>
        </p:spPr>
      </p:sp>
      <p:sp>
        <p:nvSpPr>
          <p:cNvPr id="348164" name="Rectangle 3"/>
          <p:cNvSpPr>
            <a:spLocks noGrp="1" noChangeArrowheads="1"/>
          </p:cNvSpPr>
          <p:nvPr>
            <p:ph type="body" idx="1"/>
          </p:nvPr>
        </p:nvSpPr>
        <p:spPr>
          <a:xfrm>
            <a:off x="912813" y="4343400"/>
            <a:ext cx="5032375" cy="4114800"/>
          </a:xfrm>
          <a:noFill/>
        </p:spPr>
        <p:txBody>
          <a:bodyPr/>
          <a:lstStyle/>
          <a:p>
            <a:r>
              <a:rPr lang="en-US" smtClean="0"/>
              <a:t>Why are engineering controls first?</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D8950FD-E9CF-48E5-A486-8829F8C4E9B5}" type="slidenum">
              <a:rPr lang="en-US" sz="1200" b="0" smtClean="0"/>
              <a:pPr/>
              <a:t>217</a:t>
            </a:fld>
            <a:endParaRPr lang="en-US" sz="1200" b="0" smtClean="0"/>
          </a:p>
        </p:txBody>
      </p:sp>
      <p:sp>
        <p:nvSpPr>
          <p:cNvPr id="349187" name="Rectangle 2"/>
          <p:cNvSpPr>
            <a:spLocks noChangeArrowheads="1" noTextEdit="1"/>
          </p:cNvSpPr>
          <p:nvPr>
            <p:ph type="sldImg"/>
          </p:nvPr>
        </p:nvSpPr>
        <p:spPr>
          <a:ln/>
        </p:spPr>
      </p:sp>
      <p:sp>
        <p:nvSpPr>
          <p:cNvPr id="349188" name="Rectangle 3"/>
          <p:cNvSpPr>
            <a:spLocks noGrp="1" noChangeArrowheads="1"/>
          </p:cNvSpPr>
          <p:nvPr>
            <p:ph type="body" idx="1"/>
          </p:nvPr>
        </p:nvSpPr>
        <p:spPr>
          <a:xfrm>
            <a:off x="912813" y="4343400"/>
            <a:ext cx="5032375" cy="4114800"/>
          </a:xfrm>
          <a:noFill/>
        </p:spPr>
        <p:txBody>
          <a:bodyPr/>
          <a:lstStyle/>
          <a:p>
            <a:r>
              <a:rPr lang="en-US" smtClean="0"/>
              <a:t>The employer is responsible even if the employee is using a personally owned respirator.</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1FADA28-CDB3-4E49-A56F-F12D6F71C566}" type="slidenum">
              <a:rPr lang="en-US" sz="1200" b="0" smtClean="0"/>
              <a:pPr/>
              <a:t>218</a:t>
            </a:fld>
            <a:endParaRPr lang="en-US" sz="1200" b="0" smtClean="0"/>
          </a:p>
        </p:txBody>
      </p:sp>
      <p:sp>
        <p:nvSpPr>
          <p:cNvPr id="350211" name="Rectangle 2"/>
          <p:cNvSpPr>
            <a:spLocks noChangeArrowheads="1" noTextEdit="1"/>
          </p:cNvSpPr>
          <p:nvPr>
            <p:ph type="sldImg"/>
          </p:nvPr>
        </p:nvSpPr>
        <p:spPr>
          <a:ln/>
        </p:spPr>
      </p:sp>
      <p:sp>
        <p:nvSpPr>
          <p:cNvPr id="350212" name="Rectangle 3"/>
          <p:cNvSpPr>
            <a:spLocks noGrp="1" noChangeArrowheads="1"/>
          </p:cNvSpPr>
          <p:nvPr>
            <p:ph type="body" idx="1"/>
          </p:nvPr>
        </p:nvSpPr>
        <p:spPr>
          <a:xfrm>
            <a:off x="912813" y="4343400"/>
            <a:ext cx="5032375" cy="4114800"/>
          </a:xfrm>
          <a:noFill/>
        </p:spPr>
        <p:txBody>
          <a:bodyPr/>
          <a:lstStyle/>
          <a:p>
            <a:r>
              <a:rPr lang="en-US" smtClean="0"/>
              <a:t>The procedure must be specific to the work hazards.</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5633BE8-62F5-45FB-ADD3-EF6652C62501}" type="slidenum">
              <a:rPr lang="en-US" sz="1200" b="0" smtClean="0"/>
              <a:pPr/>
              <a:t>219</a:t>
            </a:fld>
            <a:endParaRPr lang="en-US" sz="1200" b="0" smtClean="0"/>
          </a:p>
        </p:txBody>
      </p:sp>
      <p:sp>
        <p:nvSpPr>
          <p:cNvPr id="351235" name="Rectangle 2"/>
          <p:cNvSpPr>
            <a:spLocks noChangeArrowheads="1" noTextEdit="1"/>
          </p:cNvSpPr>
          <p:nvPr>
            <p:ph type="sldImg"/>
          </p:nvPr>
        </p:nvSpPr>
        <p:spPr>
          <a:ln/>
        </p:spPr>
      </p:sp>
      <p:sp>
        <p:nvSpPr>
          <p:cNvPr id="351236" name="Rectangle 3"/>
          <p:cNvSpPr>
            <a:spLocks noGrp="1" noChangeArrowheads="1"/>
          </p:cNvSpPr>
          <p:nvPr>
            <p:ph type="body" idx="1"/>
          </p:nvPr>
        </p:nvSpPr>
        <p:spPr>
          <a:xfrm>
            <a:off x="912813" y="4343400"/>
            <a:ext cx="5032375" cy="4114800"/>
          </a:xfrm>
          <a:noFill/>
        </p:spPr>
        <p:txBody>
          <a:bodyPr/>
          <a:lstStyle/>
          <a:p>
            <a:r>
              <a:rPr lang="en-US" smtClean="0"/>
              <a:t>Review slide.</a:t>
            </a:r>
          </a:p>
          <a:p>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008EB82-F70B-4C05-899F-BE13434F3E28}" type="slidenum">
              <a:rPr lang="en-US" sz="1200" b="0" smtClean="0"/>
              <a:pPr/>
              <a:t>220</a:t>
            </a:fld>
            <a:endParaRPr lang="en-US" sz="1200" b="0" smtClean="0"/>
          </a:p>
        </p:txBody>
      </p:sp>
      <p:sp>
        <p:nvSpPr>
          <p:cNvPr id="352259" name="Rectangle 2"/>
          <p:cNvSpPr>
            <a:spLocks noChangeArrowheads="1" noTextEdit="1"/>
          </p:cNvSpPr>
          <p:nvPr>
            <p:ph type="sldImg"/>
          </p:nvPr>
        </p:nvSpPr>
        <p:spPr>
          <a:ln/>
        </p:spPr>
      </p:sp>
      <p:sp>
        <p:nvSpPr>
          <p:cNvPr id="352260" name="Rectangle 3"/>
          <p:cNvSpPr>
            <a:spLocks noGrp="1" noChangeArrowheads="1"/>
          </p:cNvSpPr>
          <p:nvPr>
            <p:ph type="body" idx="1"/>
          </p:nvPr>
        </p:nvSpPr>
        <p:spPr>
          <a:xfrm>
            <a:off x="912813" y="4343400"/>
            <a:ext cx="5032375" cy="4114800"/>
          </a:xfrm>
          <a:noFill/>
        </p:spPr>
        <p:txBody>
          <a:bodyPr/>
          <a:lstStyle/>
          <a:p>
            <a:r>
              <a:rPr lang="en-US" smtClean="0"/>
              <a:t>The employer must ensure they cover App D. and that the employee takes care of the respirator.</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B50466E-3966-42C4-9C66-808BA0112E6E}" type="slidenum">
              <a:rPr lang="en-US" sz="1200" b="0" smtClean="0"/>
              <a:pPr/>
              <a:t>221</a:t>
            </a:fld>
            <a:endParaRPr lang="en-US" sz="1200" b="0" smtClean="0"/>
          </a:p>
        </p:txBody>
      </p:sp>
      <p:sp>
        <p:nvSpPr>
          <p:cNvPr id="353283" name="Rectangle 2"/>
          <p:cNvSpPr>
            <a:spLocks noChangeArrowheads="1" noTextEdit="1"/>
          </p:cNvSpPr>
          <p:nvPr>
            <p:ph type="sldImg"/>
          </p:nvPr>
        </p:nvSpPr>
        <p:spPr>
          <a:ln/>
        </p:spPr>
      </p:sp>
      <p:sp>
        <p:nvSpPr>
          <p:cNvPr id="353284" name="Rectangle 3"/>
          <p:cNvSpPr>
            <a:spLocks noGrp="1" noChangeArrowheads="1"/>
          </p:cNvSpPr>
          <p:nvPr>
            <p:ph type="body" idx="1"/>
          </p:nvPr>
        </p:nvSpPr>
        <p:spPr>
          <a:xfrm>
            <a:off x="912813" y="4343400"/>
            <a:ext cx="5032375" cy="4114800"/>
          </a:xfrm>
          <a:noFill/>
        </p:spPr>
        <p:txBody>
          <a:bodyPr/>
          <a:lstStyle/>
          <a:p>
            <a:r>
              <a:rPr lang="en-US" smtClean="0"/>
              <a:t>The employer must cover limitations.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ChangeArrowheads="1" noTextEdit="1"/>
          </p:cNvSpPr>
          <p:nvPr>
            <p:ph type="sldImg"/>
          </p:nvPr>
        </p:nvSpPr>
        <p:spPr>
          <a:ln/>
        </p:spPr>
      </p:sp>
      <p:sp>
        <p:nvSpPr>
          <p:cNvPr id="393219"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73BDC811-4B3D-43A8-87EF-1560D179ECFB}" type="slidenum">
              <a:rPr lang="en-US" sz="1200" b="0" smtClean="0"/>
              <a:pPr/>
              <a:t>222</a:t>
            </a:fld>
            <a:endParaRPr lang="en-US" sz="1200" b="0" smtClean="0"/>
          </a:p>
        </p:txBody>
      </p:sp>
      <p:sp>
        <p:nvSpPr>
          <p:cNvPr id="354307" name="Rectangle 2"/>
          <p:cNvSpPr>
            <a:spLocks noChangeArrowheads="1" noTextEdit="1"/>
          </p:cNvSpPr>
          <p:nvPr>
            <p:ph type="sldImg"/>
          </p:nvPr>
        </p:nvSpPr>
        <p:spPr>
          <a:ln/>
        </p:spPr>
      </p:sp>
      <p:sp>
        <p:nvSpPr>
          <p:cNvPr id="354308" name="Rectangle 3"/>
          <p:cNvSpPr>
            <a:spLocks noGrp="1" noChangeArrowheads="1"/>
          </p:cNvSpPr>
          <p:nvPr>
            <p:ph type="body" idx="1"/>
          </p:nvPr>
        </p:nvSpPr>
        <p:spPr>
          <a:xfrm>
            <a:off x="912813" y="4343400"/>
            <a:ext cx="5032375" cy="4114800"/>
          </a:xfrm>
          <a:noFill/>
        </p:spPr>
        <p:txBody>
          <a:bodyPr/>
          <a:lstStyle/>
          <a:p>
            <a:r>
              <a:rPr lang="en-US" smtClean="0"/>
              <a:t>Why must the medical veluation be done even before fit-testing?</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80AF00D-235D-468E-A3E8-EB68E11D189C}" type="slidenum">
              <a:rPr lang="en-US" sz="1200" b="0" smtClean="0"/>
              <a:pPr/>
              <a:t>223</a:t>
            </a:fld>
            <a:endParaRPr lang="en-US" sz="1200" b="0" smtClean="0"/>
          </a:p>
        </p:txBody>
      </p:sp>
      <p:sp>
        <p:nvSpPr>
          <p:cNvPr id="355331" name="Rectangle 2"/>
          <p:cNvSpPr>
            <a:spLocks noChangeArrowheads="1" noTextEdit="1"/>
          </p:cNvSpPr>
          <p:nvPr>
            <p:ph type="sldImg"/>
          </p:nvPr>
        </p:nvSpPr>
        <p:spPr>
          <a:xfrm>
            <a:off x="1200150" y="730250"/>
            <a:ext cx="4457700" cy="3343275"/>
          </a:xfrm>
          <a:ln w="12700" cap="flat">
            <a:solidFill>
              <a:schemeClr val="tx1"/>
            </a:solidFill>
          </a:ln>
        </p:spPr>
      </p:sp>
      <p:sp>
        <p:nvSpPr>
          <p:cNvPr id="355332" name="Rectangle 3"/>
          <p:cNvSpPr>
            <a:spLocks noGrp="1" noChangeArrowheads="1"/>
          </p:cNvSpPr>
          <p:nvPr>
            <p:ph type="body" idx="1"/>
          </p:nvPr>
        </p:nvSpPr>
        <p:spPr>
          <a:xfrm>
            <a:off x="912813" y="4341813"/>
            <a:ext cx="5032375" cy="4116387"/>
          </a:xfrm>
          <a:noFill/>
        </p:spPr>
        <p:txBody>
          <a:bodyPr lIns="92067" tIns="46033" rIns="92067" bIns="46033"/>
          <a:lstStyle/>
          <a:p>
            <a:r>
              <a:rPr lang="en-US" smtClean="0"/>
              <a:t>For more information:</a:t>
            </a:r>
          </a:p>
          <a:p>
            <a:r>
              <a:rPr lang="en-US" smtClean="0"/>
              <a:t>   -- </a:t>
            </a:r>
            <a:r>
              <a:rPr lang="en-US" u="sng" smtClean="0"/>
              <a:t>OSHA Publication 3151</a:t>
            </a:r>
            <a:r>
              <a:rPr lang="en-US" smtClean="0"/>
              <a:t>, </a:t>
            </a:r>
            <a:r>
              <a:rPr lang="en-US" i="1" smtClean="0"/>
              <a:t>Assessing the Need for Personal Protective Equipment:  A Guide for Small Business Employers.  </a:t>
            </a:r>
          </a:p>
          <a:p>
            <a:r>
              <a:rPr lang="en-US" smtClean="0"/>
              <a:t>It is</a:t>
            </a:r>
            <a:r>
              <a:rPr lang="en-US" i="1" smtClean="0"/>
              <a:t> </a:t>
            </a:r>
            <a:r>
              <a:rPr lang="en-US" smtClean="0"/>
              <a:t> available at OSHA’s home page (www.osha.gov), or for sale by the U.S. Government Printing Office, Washington, DC.</a:t>
            </a:r>
          </a:p>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ChangeArrowheads="1" noTextEdit="1"/>
          </p:cNvSpPr>
          <p:nvPr>
            <p:ph type="sldImg"/>
          </p:nvPr>
        </p:nvSpPr>
        <p:spPr>
          <a:ln/>
        </p:spPr>
      </p:sp>
      <p:sp>
        <p:nvSpPr>
          <p:cNvPr id="39424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ChangeArrowheads="1" noTextEdit="1"/>
          </p:cNvSpPr>
          <p:nvPr>
            <p:ph type="sldImg"/>
          </p:nvPr>
        </p:nvSpPr>
        <p:spPr>
          <a:ln/>
        </p:spPr>
      </p:sp>
      <p:sp>
        <p:nvSpPr>
          <p:cNvPr id="395267" name="Rectangle 3"/>
          <p:cNvSpPr>
            <a:spLocks noGrp="1" noChangeArrowheads="1"/>
          </p:cNvSpPr>
          <p:nvPr>
            <p:ph type="body" idx="1"/>
          </p:nvPr>
        </p:nvSpPr>
        <p:spPr>
          <a:noFill/>
        </p:spPr>
        <p:txBody>
          <a:bodyPr/>
          <a:lstStyle/>
          <a:p>
            <a:r>
              <a:rPr lang="en-US" smtClean="0"/>
              <a:t>As for examples.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ChangeArrowheads="1" noTextEdit="1"/>
          </p:cNvSpPr>
          <p:nvPr>
            <p:ph type="sldImg"/>
          </p:nvPr>
        </p:nvSpPr>
        <p:spPr>
          <a:ln/>
        </p:spPr>
      </p:sp>
      <p:sp>
        <p:nvSpPr>
          <p:cNvPr id="396291" name="Rectangle 3"/>
          <p:cNvSpPr>
            <a:spLocks noGrp="1" noChangeArrowheads="1"/>
          </p:cNvSpPr>
          <p:nvPr>
            <p:ph type="body" idx="1"/>
          </p:nvPr>
        </p:nvSpPr>
        <p:spPr>
          <a:noFill/>
        </p:spPr>
        <p:txBody>
          <a:bodyPr/>
          <a:lstStyle/>
          <a:p>
            <a:r>
              <a:rPr lang="en-US" smtClean="0"/>
              <a:t>Ask for examples.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ChangeArrowheads="1" noTextEdit="1"/>
          </p:cNvSpPr>
          <p:nvPr>
            <p:ph type="sldImg"/>
          </p:nvPr>
        </p:nvSpPr>
        <p:spPr>
          <a:ln/>
        </p:spPr>
      </p:sp>
      <p:sp>
        <p:nvSpPr>
          <p:cNvPr id="397315" name="Rectangle 3"/>
          <p:cNvSpPr>
            <a:spLocks noGrp="1" noChangeArrowheads="1"/>
          </p:cNvSpPr>
          <p:nvPr>
            <p:ph type="body" idx="1"/>
          </p:nvPr>
        </p:nvSpPr>
        <p:spPr>
          <a:noFill/>
        </p:spPr>
        <p:txBody>
          <a:bodyPr/>
          <a:lstStyle/>
          <a:p>
            <a:r>
              <a:rPr lang="en-US" smtClean="0"/>
              <a:t>List some precautions for removing bird droppings.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ChangeArrowheads="1" noTextEdit="1"/>
          </p:cNvSpPr>
          <p:nvPr>
            <p:ph type="sldImg"/>
          </p:nvPr>
        </p:nvSpPr>
        <p:spPr>
          <a:ln/>
        </p:spPr>
      </p:sp>
      <p:sp>
        <p:nvSpPr>
          <p:cNvPr id="398339" name="Rectangle 3"/>
          <p:cNvSpPr>
            <a:spLocks noGrp="1" noChangeArrowheads="1"/>
          </p:cNvSpPr>
          <p:nvPr>
            <p:ph type="body" idx="1"/>
          </p:nvPr>
        </p:nvSpPr>
        <p:spPr>
          <a:noFill/>
        </p:spPr>
        <p:txBody>
          <a:bodyPr/>
          <a:lstStyle/>
          <a:p>
            <a:r>
              <a:rPr lang="en-US" smtClean="0"/>
              <a:t>Describe the power zone.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ChangeArrowheads="1" noTextEdit="1"/>
          </p:cNvSpPr>
          <p:nvPr>
            <p:ph type="sldImg"/>
          </p:nvPr>
        </p:nvSpPr>
        <p:spPr>
          <a:ln/>
        </p:spPr>
      </p:sp>
      <p:sp>
        <p:nvSpPr>
          <p:cNvPr id="39936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ChangeArrowheads="1" noTextEdit="1"/>
          </p:cNvSpPr>
          <p:nvPr>
            <p:ph type="sldImg"/>
          </p:nvPr>
        </p:nvSpPr>
        <p:spPr>
          <a:ln/>
        </p:spPr>
      </p:sp>
      <p:sp>
        <p:nvSpPr>
          <p:cNvPr id="400387" name="Rectangle 3"/>
          <p:cNvSpPr>
            <a:spLocks noGrp="1" noChangeArrowheads="1"/>
          </p:cNvSpPr>
          <p:nvPr>
            <p:ph type="body" idx="1"/>
          </p:nvPr>
        </p:nvSpPr>
        <p:spPr>
          <a:noFill/>
        </p:spPr>
        <p:txBody>
          <a:bodyPr/>
          <a:lstStyle/>
          <a:p>
            <a:r>
              <a:rPr lang="en-US" smtClean="0"/>
              <a:t>Ask why PPE last in hierarchy of controls.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ChangeArrowheads="1" noTextEdit="1"/>
          </p:cNvSpPr>
          <p:nvPr>
            <p:ph type="sldImg"/>
          </p:nvPr>
        </p:nvSpPr>
        <p:spPr>
          <a:ln/>
        </p:spPr>
      </p:sp>
      <p:sp>
        <p:nvSpPr>
          <p:cNvPr id="371715" name="Rectangle 3"/>
          <p:cNvSpPr>
            <a:spLocks noGrp="1" noChangeArrowheads="1"/>
          </p:cNvSpPr>
          <p:nvPr>
            <p:ph type="body" idx="1"/>
          </p:nvPr>
        </p:nvSpPr>
        <p:spPr>
          <a:noFill/>
        </p:spPr>
        <p:txBody>
          <a:bodyPr/>
          <a:lstStyle/>
          <a:p>
            <a:r>
              <a:rPr lang="en-US" smtClean="0"/>
              <a:t>Ask for examples of hazards.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ChangeArrowheads="1" noTextEdit="1"/>
          </p:cNvSpPr>
          <p:nvPr>
            <p:ph type="sldImg"/>
          </p:nvPr>
        </p:nvSpPr>
        <p:spPr>
          <a:ln/>
        </p:spPr>
      </p:sp>
      <p:sp>
        <p:nvSpPr>
          <p:cNvPr id="40141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noTextEdit="1"/>
          </p:cNvSpPr>
          <p:nvPr>
            <p:ph type="sldImg"/>
          </p:nvPr>
        </p:nvSpPr>
        <p:spPr>
          <a:ln/>
        </p:spPr>
      </p:sp>
      <p:sp>
        <p:nvSpPr>
          <p:cNvPr id="402435" name="Rectangle 3"/>
          <p:cNvSpPr>
            <a:spLocks noGrp="1" noChangeArrowheads="1"/>
          </p:cNvSpPr>
          <p:nvPr>
            <p:ph type="body" idx="1"/>
          </p:nvPr>
        </p:nvSpPr>
        <p:spPr>
          <a:noFill/>
        </p:spPr>
        <p:txBody>
          <a:bodyPr/>
          <a:lstStyle/>
          <a:p>
            <a:r>
              <a:rPr lang="en-US" smtClean="0"/>
              <a:t>Why important to address prior to starting project?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ChangeArrowheads="1" noTextEdit="1"/>
          </p:cNvSpPr>
          <p:nvPr>
            <p:ph type="sldImg"/>
          </p:nvPr>
        </p:nvSpPr>
        <p:spPr>
          <a:ln/>
        </p:spPr>
      </p:sp>
      <p:sp>
        <p:nvSpPr>
          <p:cNvPr id="403459" name="Rectangle 3"/>
          <p:cNvSpPr>
            <a:spLocks noGrp="1" noChangeArrowheads="1"/>
          </p:cNvSpPr>
          <p:nvPr>
            <p:ph type="body" idx="1"/>
          </p:nvPr>
        </p:nvSpPr>
        <p:spPr>
          <a:noFill/>
        </p:spPr>
        <p:txBody>
          <a:bodyPr/>
          <a:lstStyle/>
          <a:p>
            <a:r>
              <a:rPr lang="en-US" smtClean="0"/>
              <a:t>Why are indivual sealed packages imprtant?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ChangeArrowheads="1" noTextEdit="1"/>
          </p:cNvSpPr>
          <p:nvPr>
            <p:ph type="sldImg"/>
          </p:nvPr>
        </p:nvSpPr>
        <p:spPr>
          <a:ln/>
        </p:spPr>
      </p:sp>
      <p:sp>
        <p:nvSpPr>
          <p:cNvPr id="404483" name="Rectangle 3"/>
          <p:cNvSpPr>
            <a:spLocks noGrp="1" noChangeArrowheads="1"/>
          </p:cNvSpPr>
          <p:nvPr>
            <p:ph type="body" idx="1"/>
          </p:nvPr>
        </p:nvSpPr>
        <p:spPr>
          <a:noFill/>
        </p:spPr>
        <p:txBody>
          <a:bodyPr/>
          <a:lstStyle/>
          <a:p>
            <a:r>
              <a:rPr lang="en-US" smtClean="0"/>
              <a:t>Consider using log.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ChangeArrowheads="1" noTextEdit="1"/>
          </p:cNvSpPr>
          <p:nvPr>
            <p:ph type="sldImg"/>
          </p:nvPr>
        </p:nvSpPr>
        <p:spPr>
          <a:ln/>
        </p:spPr>
      </p:sp>
      <p:sp>
        <p:nvSpPr>
          <p:cNvPr id="40550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ChangeArrowheads="1" noTextEdit="1"/>
          </p:cNvSpPr>
          <p:nvPr>
            <p:ph type="sldImg"/>
          </p:nvPr>
        </p:nvSpPr>
        <p:spPr>
          <a:ln/>
        </p:spPr>
      </p:sp>
      <p:sp>
        <p:nvSpPr>
          <p:cNvPr id="40653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ChangeArrowheads="1" noTextEdit="1"/>
          </p:cNvSpPr>
          <p:nvPr>
            <p:ph type="sldImg"/>
          </p:nvPr>
        </p:nvSpPr>
        <p:spPr>
          <a:ln/>
        </p:spPr>
      </p:sp>
      <p:sp>
        <p:nvSpPr>
          <p:cNvPr id="40755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ChangeArrowheads="1" noTextEdit="1"/>
          </p:cNvSpPr>
          <p:nvPr>
            <p:ph type="sldImg"/>
          </p:nvPr>
        </p:nvSpPr>
        <p:spPr>
          <a:ln/>
        </p:spPr>
      </p:sp>
      <p:sp>
        <p:nvSpPr>
          <p:cNvPr id="408579"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ChangeArrowheads="1" noTextEdit="1"/>
          </p:cNvSpPr>
          <p:nvPr>
            <p:ph type="sldImg"/>
          </p:nvPr>
        </p:nvSpPr>
        <p:spPr>
          <a:ln/>
        </p:spPr>
      </p:sp>
      <p:sp>
        <p:nvSpPr>
          <p:cNvPr id="40960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noTextEdit="1"/>
          </p:cNvSpPr>
          <p:nvPr>
            <p:ph type="sldImg"/>
          </p:nvPr>
        </p:nvSpPr>
        <p:spPr>
          <a:ln/>
        </p:spPr>
      </p:sp>
      <p:sp>
        <p:nvSpPr>
          <p:cNvPr id="41062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ChangeArrowheads="1" noTextEdit="1"/>
          </p:cNvSpPr>
          <p:nvPr>
            <p:ph type="sldImg"/>
          </p:nvPr>
        </p:nvSpPr>
        <p:spPr>
          <a:ln/>
        </p:spPr>
      </p:sp>
      <p:sp>
        <p:nvSpPr>
          <p:cNvPr id="374787" name="Rectangle 3"/>
          <p:cNvSpPr>
            <a:spLocks noGrp="1" noChangeArrowheads="1"/>
          </p:cNvSpPr>
          <p:nvPr>
            <p:ph type="body" idx="1"/>
          </p:nvPr>
        </p:nvSpPr>
        <p:spPr>
          <a:noFill/>
        </p:spPr>
        <p:txBody>
          <a:bodyPr/>
          <a:lstStyle/>
          <a:p>
            <a:r>
              <a:rPr lang="en-US" smtClean="0"/>
              <a:t>Describe states.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noTextEdit="1"/>
          </p:cNvSpPr>
          <p:nvPr>
            <p:ph type="sldImg"/>
          </p:nvPr>
        </p:nvSpPr>
        <p:spPr>
          <a:ln/>
        </p:spPr>
      </p:sp>
      <p:sp>
        <p:nvSpPr>
          <p:cNvPr id="411651" name="Rectangle 3"/>
          <p:cNvSpPr>
            <a:spLocks noGrp="1" noChangeArrowheads="1"/>
          </p:cNvSpPr>
          <p:nvPr>
            <p:ph type="body" idx="1"/>
          </p:nvPr>
        </p:nvSpPr>
        <p:spPr>
          <a:noFill/>
        </p:spPr>
        <p:txBody>
          <a:bodyPr/>
          <a:lstStyle/>
          <a:p>
            <a:r>
              <a:rPr lang="en-US" smtClean="0"/>
              <a:t>Give example of someone not providing soap because they felt people didn’t use it anyway – not allowed, you must provide 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ChangeArrowheads="1" noTextEdit="1"/>
          </p:cNvSpPr>
          <p:nvPr>
            <p:ph type="sldImg"/>
          </p:nvPr>
        </p:nvSpPr>
        <p:spPr>
          <a:ln/>
        </p:spPr>
      </p:sp>
      <p:sp>
        <p:nvSpPr>
          <p:cNvPr id="412675" name="Rectangle 3"/>
          <p:cNvSpPr>
            <a:spLocks noGrp="1" noChangeArrowheads="1"/>
          </p:cNvSpPr>
          <p:nvPr>
            <p:ph type="body" idx="1"/>
          </p:nvPr>
        </p:nvSpPr>
        <p:spPr>
          <a:noFill/>
        </p:spPr>
        <p:txBody>
          <a:bodyPr/>
          <a:lstStyle/>
          <a:p>
            <a:r>
              <a:rPr lang="en-US" smtClean="0"/>
              <a:t>Don’t have to have male and female as long as they lock from the inside.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652EC7C-4963-400B-ABC8-EF73EDC00D67}" type="slidenum">
              <a:rPr lang="en-US" sz="1200" b="0" smtClean="0"/>
              <a:pPr/>
              <a:t>42</a:t>
            </a:fld>
            <a:endParaRPr lang="en-US" sz="1200" b="0" smtClean="0"/>
          </a:p>
        </p:txBody>
      </p:sp>
      <p:sp>
        <p:nvSpPr>
          <p:cNvPr id="234499" name="Rectangle 2"/>
          <p:cNvSpPr>
            <a:spLocks noChangeArrowheads="1" noTextEdit="1"/>
          </p:cNvSpPr>
          <p:nvPr>
            <p:ph type="sldImg"/>
          </p:nvPr>
        </p:nvSpPr>
        <p:spPr>
          <a:ln/>
        </p:spPr>
      </p:sp>
      <p:sp>
        <p:nvSpPr>
          <p:cNvPr id="234500" name="Rectangle 3"/>
          <p:cNvSpPr>
            <a:spLocks noGrp="1" noChangeArrowheads="1"/>
          </p:cNvSpPr>
          <p:nvPr>
            <p:ph type="body" idx="1"/>
          </p:nvPr>
        </p:nvSpPr>
        <p:spPr>
          <a:xfrm>
            <a:off x="533400" y="4343400"/>
            <a:ext cx="5715000" cy="4114800"/>
          </a:xfrm>
          <a:noFill/>
        </p:spPr>
        <p:txBody>
          <a:bodyPr/>
          <a:lstStyle/>
          <a:p>
            <a:r>
              <a:rPr lang="en-US" sz="2400" smtClean="0">
                <a:latin typeface="Arial" pitchFamily="34" charset="0"/>
              </a:rPr>
              <a:t>When employees are subjected to sound levels exceeding those listed in Table D-2 of this section, feasible administrative or engineering controls shall be utilized. If such controls fail to reduce sound levels within the levels of the table, personal protective equipment as required in Subpart E, shall be provided and used to reduce sound levels within the levels of the table.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ChangeArrowheads="1" noTextEdit="1"/>
          </p:cNvSpPr>
          <p:nvPr>
            <p:ph type="sldImg"/>
          </p:nvPr>
        </p:nvSpPr>
        <p:spPr>
          <a:ln/>
        </p:spPr>
      </p:sp>
      <p:sp>
        <p:nvSpPr>
          <p:cNvPr id="413699"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ChangeArrowheads="1" noTextEdit="1"/>
          </p:cNvSpPr>
          <p:nvPr>
            <p:ph type="sldImg"/>
          </p:nvPr>
        </p:nvSpPr>
        <p:spPr>
          <a:ln/>
        </p:spPr>
      </p:sp>
      <p:sp>
        <p:nvSpPr>
          <p:cNvPr id="41472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ChangeArrowheads="1" noTextEdit="1"/>
          </p:cNvSpPr>
          <p:nvPr>
            <p:ph type="sldImg"/>
          </p:nvPr>
        </p:nvSpPr>
        <p:spPr>
          <a:ln/>
        </p:spPr>
      </p:sp>
      <p:sp>
        <p:nvSpPr>
          <p:cNvPr id="41574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ChangeArrowheads="1" noTextEdit="1"/>
          </p:cNvSpPr>
          <p:nvPr>
            <p:ph type="sldImg"/>
          </p:nvPr>
        </p:nvSpPr>
        <p:spPr>
          <a:ln/>
        </p:spPr>
      </p:sp>
      <p:sp>
        <p:nvSpPr>
          <p:cNvPr id="41677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ChangeArrowheads="1" noTextEdit="1"/>
          </p:cNvSpPr>
          <p:nvPr>
            <p:ph type="sldImg"/>
          </p:nvPr>
        </p:nvSpPr>
        <p:spPr>
          <a:ln/>
        </p:spPr>
      </p:sp>
      <p:sp>
        <p:nvSpPr>
          <p:cNvPr id="41779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ChangeArrowheads="1" noTextEdit="1"/>
          </p:cNvSpPr>
          <p:nvPr>
            <p:ph type="sldImg"/>
          </p:nvPr>
        </p:nvSpPr>
        <p:spPr>
          <a:ln/>
        </p:spPr>
      </p:sp>
      <p:sp>
        <p:nvSpPr>
          <p:cNvPr id="418819" name="Rectangle 3"/>
          <p:cNvSpPr>
            <a:spLocks noGrp="1" noChangeArrowheads="1"/>
          </p:cNvSpPr>
          <p:nvPr>
            <p:ph type="body" idx="1"/>
          </p:nvPr>
        </p:nvSpPr>
        <p:spPr>
          <a:noFill/>
        </p:spPr>
        <p:txBody>
          <a:bodyPr/>
          <a:lstStyle/>
          <a:p>
            <a:r>
              <a:rPr lang="en-US" smtClean="0"/>
              <a:t>Describe competent person.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0730AA6-B20F-4E97-993E-799210251C53}" type="slidenum">
              <a:rPr lang="en-US" sz="1200" b="0" smtClean="0"/>
              <a:pPr/>
              <a:t>49</a:t>
            </a:fld>
            <a:endParaRPr lang="en-US" sz="1200" b="0" smtClean="0"/>
          </a:p>
        </p:txBody>
      </p:sp>
      <p:sp>
        <p:nvSpPr>
          <p:cNvPr id="235523" name="Rectangle 2"/>
          <p:cNvSpPr>
            <a:spLocks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r>
              <a:rPr lang="en-US" sz="2000" smtClean="0">
                <a:latin typeface="Arial" pitchFamily="34" charset="0"/>
              </a:rPr>
              <a:t>The laser beam shall not be directed at employees.</a:t>
            </a:r>
          </a:p>
          <a:p>
            <a:r>
              <a:rPr lang="en-US" sz="2000" smtClean="0">
                <a:latin typeface="Arial" pitchFamily="34" charset="0"/>
              </a:rPr>
              <a:t>When it is raining or snowing, or when there is dust or fog in the air, the operation of laser systems shall be prohibited where practicable; in any event, employees shall be kept out of range of the area of source and target during such weather conditions.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ChangeArrowheads="1" noTextEdit="1"/>
          </p:cNvSpPr>
          <p:nvPr>
            <p:ph type="sldImg"/>
          </p:nvPr>
        </p:nvSpPr>
        <p:spPr>
          <a:ln/>
        </p:spPr>
      </p:sp>
      <p:sp>
        <p:nvSpPr>
          <p:cNvPr id="37581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56B7222-BF99-4922-A3D8-52C57757A5D0}" type="slidenum">
              <a:rPr lang="en-US" sz="1200" b="0" smtClean="0"/>
              <a:pPr/>
              <a:t>50</a:t>
            </a:fld>
            <a:endParaRPr lang="en-US" sz="1200" b="0" smtClean="0"/>
          </a:p>
        </p:txBody>
      </p:sp>
      <p:sp>
        <p:nvSpPr>
          <p:cNvPr id="236547" name="Rectangle 2"/>
          <p:cNvSpPr>
            <a:spLocks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r>
              <a:rPr lang="en-US" sz="1800" smtClean="0">
                <a:latin typeface="Arial" pitchFamily="34" charset="0"/>
              </a:rPr>
              <a:t>To achieve compliance with paragraph (a) of this section, administrative or engineering controls must first be implemented whenever feasible. When such controls are not feasible to achieve full compliance, protective equipment or other protective measures shall be used to keep the exposure of employees to air contaminants within the limits prescribed in this section. Any equipment and technical measures used for this purpose must first be approved for each particular use by a competent industrial hygienist or other technically qualified person. Whenever respirators are used, their use shall comply with 1926.103.</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52595D3E-36CD-4242-95A5-01001FF5A539}" type="slidenum">
              <a:rPr lang="en-US" sz="1200" b="0" smtClean="0"/>
              <a:pPr/>
              <a:t>51</a:t>
            </a:fld>
            <a:endParaRPr lang="en-US" sz="1200" b="0" smtClean="0"/>
          </a:p>
        </p:txBody>
      </p:sp>
      <p:sp>
        <p:nvSpPr>
          <p:cNvPr id="237571" name="Rectangle 2"/>
          <p:cNvSpPr>
            <a:spLocks noChangeArrowheads="1" noTextEdit="1"/>
          </p:cNvSpPr>
          <p:nvPr>
            <p:ph type="sldImg"/>
          </p:nvPr>
        </p:nvSpPr>
        <p:spPr>
          <a:ln/>
        </p:spPr>
      </p:sp>
      <p:sp>
        <p:nvSpPr>
          <p:cNvPr id="237572" name="Rectangle 3"/>
          <p:cNvSpPr>
            <a:spLocks noGrp="1" noChangeArrowheads="1"/>
          </p:cNvSpPr>
          <p:nvPr>
            <p:ph type="body" idx="1"/>
          </p:nvPr>
        </p:nvSpPr>
        <p:spPr>
          <a:xfrm>
            <a:off x="381000" y="4343400"/>
            <a:ext cx="6248400" cy="4419600"/>
          </a:xfrm>
          <a:noFill/>
        </p:spPr>
        <p:txBody>
          <a:bodyPr/>
          <a:lstStyle/>
          <a:p>
            <a:r>
              <a:rPr lang="en-US" sz="2000" smtClean="0">
                <a:latin typeface="Arial" pitchFamily="34" charset="0"/>
              </a:rPr>
              <a:t>Paragraphs (a) and (b) of this section do not apply to the exposure of employees to airborne asbestos, tremolite, anthophyllite, or actinolite dust. Whenever any employee is exposed to airborne asbestos, tremolite, anthophyllite, or actinolite dust, the requirements of 1910.1101 or 1926.58 of this title shall apply.</a:t>
            </a:r>
          </a:p>
          <a:p>
            <a:r>
              <a:rPr lang="en-US" sz="2000" smtClean="0">
                <a:latin typeface="Arial" pitchFamily="34" charset="0"/>
              </a:rPr>
              <a:t>Paragraphs (a) and (b) of this section do not apply to the exposure of employees to formaldehyde. Whenever any employee is exposed to formaldehyde, the requirements of 1910.1048 of this title shall apply.</a:t>
            </a:r>
          </a:p>
          <a:p>
            <a:r>
              <a:rPr lang="en-US" sz="2000" smtClean="0">
                <a:latin typeface="Arial" pitchFamily="34" charset="0"/>
              </a:rPr>
              <a:t>[39 FR 22801, June 24, 1974, as amended at 51 FR 37007, Oct. 17, 1986; 52 FR 46312, Dec. 4, 1987; 58 FR 35089; June 30, 1993]</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ChangeArrowheads="1" noTextEdit="1"/>
          </p:cNvSpPr>
          <p:nvPr>
            <p:ph type="sldImg"/>
          </p:nvPr>
        </p:nvSpPr>
        <p:spPr>
          <a:ln/>
        </p:spPr>
      </p:sp>
      <p:sp>
        <p:nvSpPr>
          <p:cNvPr id="41984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ChangeArrowheads="1" noTextEdit="1"/>
          </p:cNvSpPr>
          <p:nvPr>
            <p:ph type="sldImg"/>
          </p:nvPr>
        </p:nvSpPr>
        <p:spPr>
          <a:ln/>
        </p:spPr>
      </p:sp>
      <p:sp>
        <p:nvSpPr>
          <p:cNvPr id="42086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ChangeArrowheads="1" noTextEdit="1"/>
          </p:cNvSpPr>
          <p:nvPr>
            <p:ph type="sldImg"/>
          </p:nvPr>
        </p:nvSpPr>
        <p:spPr>
          <a:ln/>
        </p:spPr>
      </p:sp>
      <p:sp>
        <p:nvSpPr>
          <p:cNvPr id="42189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35E1D771-B06E-4A32-82E4-E5759BAC2778}" type="slidenum">
              <a:rPr lang="en-US" sz="1200" b="0" smtClean="0"/>
              <a:pPr/>
              <a:t>55</a:t>
            </a:fld>
            <a:endParaRPr lang="en-US" sz="1200" b="0" smtClean="0"/>
          </a:p>
        </p:txBody>
      </p:sp>
      <p:sp>
        <p:nvSpPr>
          <p:cNvPr id="238595" name="Rectangle 2"/>
          <p:cNvSpPr>
            <a:spLocks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r>
              <a:rPr lang="en-US" sz="1800" smtClean="0">
                <a:latin typeface="Arial" pitchFamily="34" charset="0"/>
              </a:rPr>
              <a:t>The exhaust system shall be in operation continually during all operations which it is designed to serve. If the employee remains in the contaminated zone, the system shall continue to operate after the cessation of said operations, the length of time to depend upon the individual circumstances and effectiveness of the general ventilation system.</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71A21777-BC77-4ABF-9C35-87D99BA880C3}" type="slidenum">
              <a:rPr lang="en-US" sz="1200" b="0" smtClean="0"/>
              <a:pPr/>
              <a:t>56</a:t>
            </a:fld>
            <a:endParaRPr lang="en-US" sz="1200" b="0" smtClean="0"/>
          </a:p>
        </p:txBody>
      </p:sp>
      <p:sp>
        <p:nvSpPr>
          <p:cNvPr id="239619" name="Rectangle 2"/>
          <p:cNvSpPr>
            <a:spLocks noChangeArrowheads="1" noTextEdit="1"/>
          </p:cNvSpPr>
          <p:nvPr>
            <p:ph type="sldImg"/>
          </p:nvPr>
        </p:nvSpPr>
        <p:spPr>
          <a:ln/>
        </p:spPr>
      </p:sp>
      <p:sp>
        <p:nvSpPr>
          <p:cNvPr id="239620" name="Rectangle 4"/>
          <p:cNvSpPr>
            <a:spLocks noGrp="1" noChangeArrowheads="1"/>
          </p:cNvSpPr>
          <p:nvPr>
            <p:ph type="body" idx="1"/>
          </p:nvPr>
        </p:nvSpPr>
        <p:spPr>
          <a:noFill/>
        </p:spPr>
        <p:txBody>
          <a:bodyPr/>
          <a:lstStyle/>
          <a:p>
            <a:r>
              <a:rPr lang="en-US" sz="2400" smtClean="0">
                <a:latin typeface="Arial" pitchFamily="34" charset="0"/>
              </a:rPr>
              <a:t>Reference 1926.57 (f)(2)</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2A37BC7-4529-4E24-A0E3-327BC4A0A345}" type="slidenum">
              <a:rPr lang="en-US" sz="1200" b="0" smtClean="0"/>
              <a:pPr/>
              <a:t>57</a:t>
            </a:fld>
            <a:endParaRPr lang="en-US" sz="1200" b="0" smtClean="0"/>
          </a:p>
        </p:txBody>
      </p:sp>
      <p:sp>
        <p:nvSpPr>
          <p:cNvPr id="240643" name="Rectangle 2"/>
          <p:cNvSpPr>
            <a:spLocks noChangeArrowheads="1" noTextEdit="1"/>
          </p:cNvSpPr>
          <p:nvPr>
            <p:ph type="sldImg"/>
          </p:nvPr>
        </p:nvSpPr>
        <p:spPr>
          <a:ln/>
        </p:spPr>
      </p:sp>
      <p:sp>
        <p:nvSpPr>
          <p:cNvPr id="240644" name="Rectangle 5"/>
          <p:cNvSpPr>
            <a:spLocks noGrp="1" noChangeArrowheads="1"/>
          </p:cNvSpPr>
          <p:nvPr>
            <p:ph type="body" idx="1"/>
          </p:nvPr>
        </p:nvSpPr>
        <p:spPr>
          <a:noFill/>
        </p:spPr>
        <p:txBody>
          <a:bodyPr/>
          <a:lstStyle/>
          <a:p>
            <a:r>
              <a:rPr lang="en-US" sz="2400" smtClean="0">
                <a:latin typeface="Arial" pitchFamily="34" charset="0"/>
              </a:rPr>
              <a:t>Reference 1926.57 (g)(2)</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BE186A1-52F6-491A-941A-B553294B3F70}" type="slidenum">
              <a:rPr lang="en-US" sz="1200" b="0" smtClean="0"/>
              <a:pPr/>
              <a:t>58</a:t>
            </a:fld>
            <a:endParaRPr lang="en-US" sz="1200" b="0" smtClean="0"/>
          </a:p>
        </p:txBody>
      </p:sp>
      <p:sp>
        <p:nvSpPr>
          <p:cNvPr id="241667" name="Rectangle 2"/>
          <p:cNvSpPr>
            <a:spLocks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r>
              <a:rPr lang="en-US" sz="2000" smtClean="0">
                <a:latin typeface="Arial" pitchFamily="34" charset="0"/>
              </a:rPr>
              <a:t>Reference 1926.57 (h)(2) Spray booths or spray rooms are to be used to enclose or confine all operations.  Spray-finishing operations shall be located as provided in sections 201 through 206 of the Standard for Spray Finishing Using Flammable and Combustible Materials, NFPA No. 33-1969.</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ChangeArrowheads="1" noTextEdit="1"/>
          </p:cNvSpPr>
          <p:nvPr>
            <p:ph type="sldImg"/>
          </p:nvPr>
        </p:nvSpPr>
        <p:spPr>
          <a:ln/>
        </p:spPr>
      </p:sp>
      <p:sp>
        <p:nvSpPr>
          <p:cNvPr id="42291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ChangeArrowheads="1" noTextEdit="1"/>
          </p:cNvSpPr>
          <p:nvPr>
            <p:ph type="sldImg"/>
          </p:nvPr>
        </p:nvSpPr>
        <p:spPr>
          <a:ln/>
        </p:spPr>
      </p:sp>
      <p:sp>
        <p:nvSpPr>
          <p:cNvPr id="376835" name="Rectangle 3"/>
          <p:cNvSpPr>
            <a:spLocks noGrp="1" noChangeArrowheads="1"/>
          </p:cNvSpPr>
          <p:nvPr>
            <p:ph type="body" idx="1"/>
          </p:nvPr>
        </p:nvSpPr>
        <p:spPr>
          <a:noFill/>
        </p:spPr>
        <p:txBody>
          <a:bodyPr/>
          <a:lstStyle/>
          <a:p>
            <a:r>
              <a:rPr lang="en-US" smtClean="0"/>
              <a:t>Describe what occurs in alveoli.</a:t>
            </a:r>
          </a:p>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noTextEdit="1"/>
          </p:cNvSpPr>
          <p:nvPr>
            <p:ph type="sldImg"/>
          </p:nvPr>
        </p:nvSpPr>
        <p:spPr>
          <a:ln/>
        </p:spPr>
      </p:sp>
      <p:sp>
        <p:nvSpPr>
          <p:cNvPr id="423939"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ChangeArrowheads="1" noTextEdit="1"/>
          </p:cNvSpPr>
          <p:nvPr>
            <p:ph type="sldImg"/>
          </p:nvPr>
        </p:nvSpPr>
        <p:spPr>
          <a:ln/>
        </p:spPr>
      </p:sp>
      <p:sp>
        <p:nvSpPr>
          <p:cNvPr id="424963" name="Rectangle 3"/>
          <p:cNvSpPr>
            <a:spLocks noGrp="1" noChangeArrowheads="1"/>
          </p:cNvSpPr>
          <p:nvPr>
            <p:ph type="body" idx="1"/>
          </p:nvPr>
        </p:nvSpPr>
        <p:spPr>
          <a:noFill/>
        </p:spPr>
        <p:txBody>
          <a:bodyPr/>
          <a:lstStyle/>
          <a:p>
            <a:r>
              <a:rPr lang="en-US" smtClean="0"/>
              <a:t>An employee cannot protect himself if he does not know the hazards.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939CFA9-3812-4567-A8FC-0D0A98D5E403}" type="slidenum">
              <a:rPr lang="en-US" sz="1200" b="0" smtClean="0"/>
              <a:pPr/>
              <a:t>62</a:t>
            </a:fld>
            <a:endParaRPr lang="en-US" sz="1200" b="0" smtClean="0"/>
          </a:p>
        </p:txBody>
      </p:sp>
      <p:sp>
        <p:nvSpPr>
          <p:cNvPr id="242691" name="Rectangle 2"/>
          <p:cNvSpPr>
            <a:spLocks noChangeArrowheads="1" noTextEdit="1"/>
          </p:cNvSpPr>
          <p:nvPr>
            <p:ph type="sldImg"/>
          </p:nvPr>
        </p:nvSpPr>
        <p:spPr>
          <a:ln/>
        </p:spPr>
      </p:sp>
      <p:sp>
        <p:nvSpPr>
          <p:cNvPr id="242692" name="Rectangle 3"/>
          <p:cNvSpPr>
            <a:spLocks noGrp="1" noChangeArrowheads="1"/>
          </p:cNvSpPr>
          <p:nvPr>
            <p:ph type="body" idx="1"/>
          </p:nvPr>
        </p:nvSpPr>
        <p:spPr>
          <a:noFill/>
          <a:ln>
            <a:solidFill>
              <a:schemeClr val="accent2"/>
            </a:solidFill>
            <a:miter lim="800000"/>
            <a:headEnd/>
            <a:tailEnd/>
          </a:ln>
        </p:spPr>
        <p:txBody>
          <a:bodyPr/>
          <a:lstStyle/>
          <a:p>
            <a:pPr>
              <a:spcBef>
                <a:spcPts val="500"/>
              </a:spcBef>
              <a:spcAft>
                <a:spcPts val="500"/>
              </a:spcAft>
            </a:pPr>
            <a:r>
              <a:rPr lang="en-US" sz="2400" smtClean="0"/>
              <a:t>More than 30 million workers are potentially exposed to one or more chemical hazards. There are an estimated 650,000 existing hazardous chemical products, and hundreds of new ones are being introduced annually. This poses a serious problem for exposed workers and their employers. </a:t>
            </a:r>
          </a:p>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ChangeArrowheads="1" noTextEdit="1"/>
          </p:cNvSpPr>
          <p:nvPr>
            <p:ph type="sldImg"/>
          </p:nvPr>
        </p:nvSpPr>
        <p:spPr>
          <a:ln/>
        </p:spPr>
      </p:sp>
      <p:sp>
        <p:nvSpPr>
          <p:cNvPr id="425987" name="Rectangle 3"/>
          <p:cNvSpPr>
            <a:spLocks noGrp="1" noChangeArrowheads="1"/>
          </p:cNvSpPr>
          <p:nvPr>
            <p:ph type="body" idx="1"/>
          </p:nvPr>
        </p:nvSpPr>
        <p:spPr>
          <a:noFill/>
        </p:spPr>
        <p:txBody>
          <a:bodyPr/>
          <a:lstStyle/>
          <a:p>
            <a:r>
              <a:rPr lang="en-US" smtClean="0"/>
              <a:t>Could it be fruit drink?</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EE729D2-9CB0-41D6-9B67-5D46AC81B84C}" type="slidenum">
              <a:rPr lang="en-US" sz="1200" b="0" smtClean="0"/>
              <a:pPr/>
              <a:t>64</a:t>
            </a:fld>
            <a:endParaRPr lang="en-US" sz="1200" b="0" smtClean="0"/>
          </a:p>
        </p:txBody>
      </p:sp>
      <p:sp>
        <p:nvSpPr>
          <p:cNvPr id="243715" name="Rectangle 2"/>
          <p:cNvSpPr>
            <a:spLocks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A758ACC-157C-46B3-B7EA-E696DD4E49B7}" type="slidenum">
              <a:rPr lang="en-US" sz="1200" b="0" smtClean="0"/>
              <a:pPr/>
              <a:t>65</a:t>
            </a:fld>
            <a:endParaRPr lang="en-US" sz="1200" b="0" smtClean="0"/>
          </a:p>
        </p:txBody>
      </p:sp>
      <p:sp>
        <p:nvSpPr>
          <p:cNvPr id="244739" name="Rectangle 2"/>
          <p:cNvSpPr>
            <a:spLocks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r>
              <a:rPr lang="en-US" sz="2400" smtClean="0"/>
              <a:t>pesticides are covered under the Federal Insecticide Fungicide and Rodenticide Act</a:t>
            </a:r>
          </a:p>
          <a:p>
            <a:r>
              <a:rPr lang="en-US" sz="2400" smtClean="0"/>
              <a:t>Federal Food, Drug and Cosmetic Act</a:t>
            </a:r>
          </a:p>
          <a:p>
            <a:r>
              <a:rPr lang="en-US" sz="2400" smtClean="0"/>
              <a:t>Bureau ATF (booze)</a:t>
            </a:r>
          </a:p>
          <a:p>
            <a:r>
              <a:rPr lang="en-US" sz="2400" smtClean="0"/>
              <a:t>Consumer Products Safety Act</a:t>
            </a:r>
          </a:p>
          <a:p>
            <a:endParaRPr lang="en-US" sz="240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7AE35BD-2B54-422A-9069-E3DEEF3E1EAA}" type="slidenum">
              <a:rPr lang="en-US" sz="1200" b="0" smtClean="0"/>
              <a:pPr/>
              <a:t>66</a:t>
            </a:fld>
            <a:endParaRPr lang="en-US" sz="1200" b="0" smtClean="0"/>
          </a:p>
        </p:txBody>
      </p:sp>
      <p:sp>
        <p:nvSpPr>
          <p:cNvPr id="245763" name="Rectangle 2"/>
          <p:cNvSpPr>
            <a:spLocks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r>
              <a:rPr lang="en-US" smtClean="0"/>
              <a:t>Give example of written procedures purchased off the shelf.  You must at least put in the name of your company – it must be specific to your company.</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3EE270E-9B0E-4EAD-A510-15DB3F395DC9}" type="slidenum">
              <a:rPr lang="en-US" sz="1200" b="0" smtClean="0"/>
              <a:pPr/>
              <a:t>67</a:t>
            </a:fld>
            <a:endParaRPr lang="en-US" sz="1200" b="0" smtClean="0"/>
          </a:p>
        </p:txBody>
      </p:sp>
      <p:sp>
        <p:nvSpPr>
          <p:cNvPr id="246787" name="Rectangle 2"/>
          <p:cNvSpPr>
            <a:spLocks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r>
              <a:rPr lang="en-US" sz="2400" smtClean="0"/>
              <a:t>Can be compiled for the entire facility or individual departments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ChangeArrowheads="1" noTextEdit="1"/>
          </p:cNvSpPr>
          <p:nvPr>
            <p:ph type="sldImg"/>
          </p:nvPr>
        </p:nvSpPr>
        <p:spPr>
          <a:ln/>
        </p:spPr>
      </p:sp>
      <p:sp>
        <p:nvSpPr>
          <p:cNvPr id="427011"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AEC868EB-975A-4170-882B-19AB1C78CC60}" type="slidenum">
              <a:rPr lang="en-US" sz="1200" b="0" smtClean="0"/>
              <a:pPr/>
              <a:t>69</a:t>
            </a:fld>
            <a:endParaRPr lang="en-US" sz="1200" b="0" smtClean="0"/>
          </a:p>
        </p:txBody>
      </p:sp>
      <p:sp>
        <p:nvSpPr>
          <p:cNvPr id="247811" name="Rectangle 2"/>
          <p:cNvSpPr>
            <a:spLocks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r>
              <a:rPr lang="en-US" smtClean="0"/>
              <a:t>If two or more employers have their employees exposed, all exposing employers could be cited.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noTextEdit="1"/>
          </p:cNvSpPr>
          <p:nvPr>
            <p:ph type="sldImg"/>
          </p:nvPr>
        </p:nvSpPr>
        <p:spPr>
          <a:ln/>
        </p:spPr>
      </p:sp>
      <p:sp>
        <p:nvSpPr>
          <p:cNvPr id="377859" name="Rectangle 3"/>
          <p:cNvSpPr>
            <a:spLocks noGrp="1" noChangeArrowheads="1"/>
          </p:cNvSpPr>
          <p:nvPr>
            <p:ph type="body" idx="1"/>
          </p:nvPr>
        </p:nvSpPr>
        <p:spPr>
          <a:noFill/>
        </p:spPr>
        <p:txBody>
          <a:bodyPr/>
          <a:lstStyle/>
          <a:p>
            <a:r>
              <a:rPr lang="en-US" smtClean="0"/>
              <a:t>List some products.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C52FBA2-80F0-4F99-844A-47491DD323ED}" type="slidenum">
              <a:rPr lang="en-US" sz="1200" b="0" smtClean="0"/>
              <a:pPr/>
              <a:t>70</a:t>
            </a:fld>
            <a:endParaRPr lang="en-US" sz="1200" b="0" smtClean="0"/>
          </a:p>
        </p:txBody>
      </p:sp>
      <p:sp>
        <p:nvSpPr>
          <p:cNvPr id="248835" name="Rectangle 2"/>
          <p:cNvSpPr>
            <a:spLocks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8BFA317A-E5CC-4B49-817E-36B98E9D1210}" type="slidenum">
              <a:rPr lang="en-US" sz="1200" b="0" smtClean="0"/>
              <a:pPr/>
              <a:t>71</a:t>
            </a:fld>
            <a:endParaRPr lang="en-US" sz="1200" b="0" smtClean="0"/>
          </a:p>
        </p:txBody>
      </p:sp>
      <p:sp>
        <p:nvSpPr>
          <p:cNvPr id="249859" name="Rectangle 2"/>
          <p:cNvSpPr>
            <a:spLocks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r>
              <a:rPr lang="en-US" smtClean="0"/>
              <a:t>Emphasize you can only not label if it is for the immediate use of the employee who performs the transfer and it is very easy to lose site of that and suggest they label containers prior to putting in chemicals.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ChangeArrowheads="1" noTextEdit="1"/>
          </p:cNvSpPr>
          <p:nvPr>
            <p:ph type="sldImg"/>
          </p:nvPr>
        </p:nvSpPr>
        <p:spPr>
          <a:ln/>
        </p:spPr>
      </p:sp>
      <p:sp>
        <p:nvSpPr>
          <p:cNvPr id="428035"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5619CE3-935E-4349-BB67-8D05D16A3F01}" type="slidenum">
              <a:rPr lang="en-US" sz="1200" b="0" smtClean="0"/>
              <a:pPr/>
              <a:t>73</a:t>
            </a:fld>
            <a:endParaRPr lang="en-US" sz="1200" b="0" smtClean="0"/>
          </a:p>
        </p:txBody>
      </p:sp>
      <p:sp>
        <p:nvSpPr>
          <p:cNvPr id="250883" name="Rectangle 2"/>
          <p:cNvSpPr>
            <a:spLocks noChangeArrowheads="1" noTextEdit="1"/>
          </p:cNvSpPr>
          <p:nvPr>
            <p:ph type="sldImg"/>
          </p:nvPr>
        </p:nvSpPr>
        <p:spPr>
          <a:ln/>
        </p:spPr>
      </p:sp>
      <p:sp>
        <p:nvSpPr>
          <p:cNvPr id="250884"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118B66B-F6F6-43CF-A4F5-D4DF7956515C}" type="slidenum">
              <a:rPr lang="en-US" sz="1200" b="0" smtClean="0"/>
              <a:pPr/>
              <a:t>74</a:t>
            </a:fld>
            <a:endParaRPr lang="en-US" sz="1200" b="0" smtClean="0"/>
          </a:p>
        </p:txBody>
      </p:sp>
      <p:sp>
        <p:nvSpPr>
          <p:cNvPr id="251907" name="Rectangle 2"/>
          <p:cNvSpPr>
            <a:spLocks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r>
              <a:rPr lang="en-US" smtClean="0"/>
              <a:t>Make you r system simple, te more stations you have the harder it is to maintain – you must check the revision dates on all MSDS coming in.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5BC4C98-3EAA-496A-A87C-7DD61E3B3F72}" type="slidenum">
              <a:rPr lang="en-US" sz="1200" b="0" smtClean="0"/>
              <a:pPr/>
              <a:t>75</a:t>
            </a:fld>
            <a:endParaRPr lang="en-US" sz="1200" b="0" smtClean="0"/>
          </a:p>
        </p:txBody>
      </p:sp>
      <p:sp>
        <p:nvSpPr>
          <p:cNvPr id="252931" name="Rectangle 2"/>
          <p:cNvSpPr>
            <a:spLocks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r>
              <a:rPr lang="en-US" smtClean="0"/>
              <a:t>You do not need to take all the MSDS with you to a job site as long as someone can be reached at a home office in an emergency.  There were two times I inspected a company and they werent able to reach anyone (out to lunch or stepped away from their desk.  Est to being copies with you.</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F21CE6C-DCDA-4D7E-96AB-55D66ED0B662}" type="slidenum">
              <a:rPr lang="en-US" sz="1200" b="0" smtClean="0"/>
              <a:pPr/>
              <a:t>76</a:t>
            </a:fld>
            <a:endParaRPr lang="en-US" sz="1200" b="0" smtClean="0"/>
          </a:p>
        </p:txBody>
      </p:sp>
      <p:sp>
        <p:nvSpPr>
          <p:cNvPr id="253955" name="Rectangle 2"/>
          <p:cNvSpPr>
            <a:spLocks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A4C790CE-710A-44CD-8DE6-37EFA7769CDB}" type="slidenum">
              <a:rPr lang="en-US" sz="1200" b="0" smtClean="0"/>
              <a:pPr/>
              <a:t>77</a:t>
            </a:fld>
            <a:endParaRPr lang="en-US" sz="1200" b="0" smtClean="0"/>
          </a:p>
        </p:txBody>
      </p:sp>
      <p:sp>
        <p:nvSpPr>
          <p:cNvPr id="254979" name="Rectangle 2"/>
          <p:cNvSpPr>
            <a:spLocks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r>
              <a:rPr lang="en-US" smtClean="0"/>
              <a:t>Many people think HAZCOM training is required to be done annually.  Not required by the standard but is a best practice.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98157E1-22B1-43FE-ABDA-1A2FB29D3592}" type="slidenum">
              <a:rPr lang="en-US" sz="1200" b="0" smtClean="0"/>
              <a:pPr/>
              <a:t>78</a:t>
            </a:fld>
            <a:endParaRPr lang="en-US" sz="1200" b="0" smtClean="0"/>
          </a:p>
        </p:txBody>
      </p:sp>
      <p:sp>
        <p:nvSpPr>
          <p:cNvPr id="256003" name="Rectangle 2"/>
          <p:cNvSpPr>
            <a:spLocks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r>
              <a:rPr lang="en-US" smtClean="0"/>
              <a:t>I have found many employees do not know the location of the written program.  And then when they do, it often has a film of dust on it….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276B0B8-7571-424F-BB58-12470A1EE21C}" type="slidenum">
              <a:rPr lang="en-US" sz="1200" b="0" smtClean="0"/>
              <a:pPr/>
              <a:t>79</a:t>
            </a:fld>
            <a:endParaRPr lang="en-US" sz="1200" b="0" smtClean="0"/>
          </a:p>
        </p:txBody>
      </p:sp>
      <p:sp>
        <p:nvSpPr>
          <p:cNvPr id="257027" name="Rectangle 2"/>
          <p:cNvSpPr>
            <a:spLocks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r>
              <a:rPr lang="en-US" smtClean="0"/>
              <a:t>The list should be maintained with the written program for ease of use.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ChangeArrowheads="1" noTextEdit="1"/>
          </p:cNvSpPr>
          <p:nvPr>
            <p:ph type="sldImg"/>
          </p:nvPr>
        </p:nvSpPr>
        <p:spPr>
          <a:ln/>
        </p:spPr>
      </p:sp>
      <p:sp>
        <p:nvSpPr>
          <p:cNvPr id="378883" name="Rectangle 3"/>
          <p:cNvSpPr>
            <a:spLocks noGrp="1" noChangeArrowheads="1"/>
          </p:cNvSpPr>
          <p:nvPr>
            <p:ph type="body" idx="1"/>
          </p:nvPr>
        </p:nvSpPr>
        <p:spPr>
          <a:noFill/>
        </p:spPr>
        <p:txBody>
          <a:bodyPr/>
          <a:lstStyle/>
          <a:p>
            <a:r>
              <a:rPr lang="en-US" smtClean="0"/>
              <a:t>Describe where RCF is used and give examples.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67D066AE-CDB3-41FF-BD76-5C54FCF98FFD}" type="slidenum">
              <a:rPr lang="en-US" sz="1200" b="0" smtClean="0"/>
              <a:pPr/>
              <a:t>80</a:t>
            </a:fld>
            <a:endParaRPr lang="en-US" sz="1200" b="0" smtClean="0"/>
          </a:p>
        </p:txBody>
      </p:sp>
      <p:sp>
        <p:nvSpPr>
          <p:cNvPr id="258051" name="Rectangle 2"/>
          <p:cNvSpPr>
            <a:spLocks noChangeArrowheads="1" noTextEdit="1"/>
          </p:cNvSpPr>
          <p:nvPr>
            <p:ph type="sldImg"/>
          </p:nvPr>
        </p:nvSpPr>
        <p:spPr>
          <a:ln/>
        </p:spPr>
      </p:sp>
      <p:sp>
        <p:nvSpPr>
          <p:cNvPr id="258052" name="Rectangle 3"/>
          <p:cNvSpPr>
            <a:spLocks noGrp="1" noChangeArrowheads="1"/>
          </p:cNvSpPr>
          <p:nvPr>
            <p:ph type="body" idx="1"/>
          </p:nvPr>
        </p:nvSpPr>
        <p:spPr>
          <a:xfrm>
            <a:off x="914400" y="4343400"/>
            <a:ext cx="5029200" cy="4572000"/>
          </a:xfrm>
          <a:noFill/>
          <a:ln>
            <a:solidFill>
              <a:schemeClr val="accent2"/>
            </a:solidFill>
            <a:miter lim="800000"/>
            <a:headEnd/>
            <a:tailEnd/>
          </a:ln>
        </p:spPr>
        <p:txBody>
          <a:bodyPr/>
          <a:lstStyle/>
          <a:p>
            <a:r>
              <a:rPr lang="en-US" sz="2400" smtClean="0"/>
              <a:t>Such as monitoring done by the employer</a:t>
            </a:r>
          </a:p>
          <a:p>
            <a:r>
              <a:rPr lang="en-US" sz="2400" smtClean="0"/>
              <a:t>continuous monitoring devices</a:t>
            </a:r>
          </a:p>
          <a:p>
            <a:r>
              <a:rPr lang="en-US" sz="2400" smtClean="0"/>
              <a:t>visual appearance or odor</a:t>
            </a:r>
          </a:p>
          <a:p>
            <a:endParaRPr lang="en-US" sz="2400" smtClean="0"/>
          </a:p>
          <a:p>
            <a:r>
              <a:rPr lang="en-US" sz="2400" smtClean="0"/>
              <a:t>Specific procedures, work practices, emergency procedures and PPE</a:t>
            </a:r>
          </a:p>
          <a:p>
            <a:endParaRPr lang="en-US" sz="2400" smtClean="0"/>
          </a:p>
          <a:p>
            <a:r>
              <a:rPr lang="en-US" sz="2400" smtClean="0"/>
              <a:t>Explain labeling system, MSDS, how employees can obtain and use haz info.</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195F12D7-DF4D-49FC-A37F-E6BB1497C341}" type="slidenum">
              <a:rPr lang="en-US" sz="1200" b="0" smtClean="0"/>
              <a:pPr/>
              <a:t>81</a:t>
            </a:fld>
            <a:endParaRPr lang="en-US" sz="1200" b="0" smtClean="0"/>
          </a:p>
        </p:txBody>
      </p:sp>
      <p:sp>
        <p:nvSpPr>
          <p:cNvPr id="259075" name="Rectangle 2"/>
          <p:cNvSpPr>
            <a:spLocks noChangeArrowheads="1" noTextEdit="1"/>
          </p:cNvSpPr>
          <p:nvPr>
            <p:ph type="sldImg"/>
          </p:nvPr>
        </p:nvSpPr>
        <p:spPr>
          <a:ln/>
        </p:spPr>
      </p:sp>
      <p:sp>
        <p:nvSpPr>
          <p:cNvPr id="25907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ChangeArrowheads="1" noTextEdit="1"/>
          </p:cNvSpPr>
          <p:nvPr>
            <p:ph type="sldImg"/>
          </p:nvPr>
        </p:nvSpPr>
        <p:spPr>
          <a:ln/>
        </p:spPr>
      </p:sp>
      <p:sp>
        <p:nvSpPr>
          <p:cNvPr id="429059"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9F20D29-33E1-49D2-BA38-6154814B4302}" type="slidenum">
              <a:rPr lang="en-US" sz="1200" b="0" smtClean="0"/>
              <a:pPr/>
              <a:t>83</a:t>
            </a:fld>
            <a:endParaRPr lang="en-US" sz="1200" b="0" smtClean="0"/>
          </a:p>
        </p:txBody>
      </p:sp>
      <p:sp>
        <p:nvSpPr>
          <p:cNvPr id="260099" name="Rectangle 2"/>
          <p:cNvSpPr>
            <a:spLocks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r>
              <a:rPr lang="en-US" smtClean="0"/>
              <a:t>Review slide.  Ask for examples of each.</a:t>
            </a:r>
          </a:p>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3AF7675-CD68-4EBD-95E7-ADEDA2C8462E}" type="slidenum">
              <a:rPr lang="en-US" sz="1200" b="0" smtClean="0"/>
              <a:pPr/>
              <a:t>84</a:t>
            </a:fld>
            <a:endParaRPr lang="en-US" sz="1200" b="0" smtClean="0"/>
          </a:p>
        </p:txBody>
      </p:sp>
      <p:sp>
        <p:nvSpPr>
          <p:cNvPr id="261123" name="Rectangle 2"/>
          <p:cNvSpPr>
            <a:spLocks noChangeArrowheads="1" noTextEdit="1"/>
          </p:cNvSpPr>
          <p:nvPr>
            <p:ph type="sldImg"/>
          </p:nvPr>
        </p:nvSpPr>
        <p:spPr>
          <a:ln/>
        </p:spPr>
      </p:sp>
      <p:sp>
        <p:nvSpPr>
          <p:cNvPr id="261124" name="Rectangle 3"/>
          <p:cNvSpPr>
            <a:spLocks noGrp="1" noChangeArrowheads="1"/>
          </p:cNvSpPr>
          <p:nvPr>
            <p:ph type="body" idx="1"/>
          </p:nvPr>
        </p:nvSpPr>
        <p:spPr>
          <a:noFill/>
        </p:spPr>
        <p:txBody>
          <a:bodyPr/>
          <a:lstStyle/>
          <a:p>
            <a:r>
              <a:rPr lang="en-US" sz="2400" smtClean="0"/>
              <a:t>This is a partial list of common effects</a:t>
            </a:r>
          </a:p>
          <a:p>
            <a:r>
              <a:rPr lang="en-US" sz="2400" smtClean="0"/>
              <a:t>Narcosis</a:t>
            </a:r>
          </a:p>
          <a:p>
            <a:r>
              <a:rPr lang="en-US" sz="2400" smtClean="0"/>
              <a:t>Asphyxiation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37840659-E6BE-4623-9D38-ACA5219AFF52}" type="slidenum">
              <a:rPr lang="en-US" sz="1200" b="0" smtClean="0"/>
              <a:pPr/>
              <a:t>85</a:t>
            </a:fld>
            <a:endParaRPr lang="en-US" sz="1200" b="0" smtClean="0"/>
          </a:p>
        </p:txBody>
      </p:sp>
      <p:sp>
        <p:nvSpPr>
          <p:cNvPr id="262147" name="Rectangle 2"/>
          <p:cNvSpPr>
            <a:spLocks noChangeArrowheads="1" noTextEdit="1"/>
          </p:cNvSpPr>
          <p:nvPr>
            <p:ph type="sldImg"/>
          </p:nvPr>
        </p:nvSpPr>
        <p:spPr>
          <a:ln/>
        </p:spPr>
      </p:sp>
      <p:sp>
        <p:nvSpPr>
          <p:cNvPr id="262148" name="Rectangle 3"/>
          <p:cNvSpPr>
            <a:spLocks noGrp="1" noChangeArrowheads="1"/>
          </p:cNvSpPr>
          <p:nvPr>
            <p:ph type="body" idx="1"/>
          </p:nvPr>
        </p:nvSpPr>
        <p:spPr>
          <a:noFill/>
          <a:ln>
            <a:solidFill>
              <a:schemeClr val="accent2"/>
            </a:solidFill>
            <a:miter lim="800000"/>
            <a:headEnd/>
            <a:tailEnd/>
          </a:ln>
        </p:spPr>
        <p:txBody>
          <a:bodyPr/>
          <a:lstStyle/>
          <a:p>
            <a:r>
              <a:rPr lang="en-US" sz="2400" smtClean="0"/>
              <a:t>Affect the fetus-birth defects</a:t>
            </a:r>
          </a:p>
          <a:p>
            <a:r>
              <a:rPr lang="en-US" sz="2400" smtClean="0"/>
              <a:t>Affect the individual-chromosomal damage, sterility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9B12D11F-7AA2-43CD-A7C9-CC7CF192068D}" type="slidenum">
              <a:rPr lang="en-US" sz="1200" b="0" smtClean="0"/>
              <a:pPr/>
              <a:t>86</a:t>
            </a:fld>
            <a:endParaRPr lang="en-US" sz="1200" b="0" smtClean="0"/>
          </a:p>
        </p:txBody>
      </p:sp>
      <p:sp>
        <p:nvSpPr>
          <p:cNvPr id="263171" name="Rectangle 2"/>
          <p:cNvSpPr>
            <a:spLocks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A47C531C-5760-4D28-897B-6C657D49837B}" type="slidenum">
              <a:rPr lang="en-US" sz="1200" b="0" smtClean="0"/>
              <a:pPr/>
              <a:t>87</a:t>
            </a:fld>
            <a:endParaRPr lang="en-US" sz="1200" b="0" smtClean="0"/>
          </a:p>
        </p:txBody>
      </p:sp>
      <p:sp>
        <p:nvSpPr>
          <p:cNvPr id="264195" name="Rectangle 2"/>
          <p:cNvSpPr>
            <a:spLocks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499472D0-EB42-4AC0-BB13-7F710EEE53E3}" type="slidenum">
              <a:rPr lang="en-US" sz="1200" b="0" smtClean="0"/>
              <a:pPr/>
              <a:t>88</a:t>
            </a:fld>
            <a:endParaRPr lang="en-US" sz="1200" b="0" smtClean="0"/>
          </a:p>
        </p:txBody>
      </p:sp>
      <p:sp>
        <p:nvSpPr>
          <p:cNvPr id="265219" name="Rectangle 2"/>
          <p:cNvSpPr>
            <a:spLocks noChangeArrowheads="1" noTextEdit="1"/>
          </p:cNvSpPr>
          <p:nvPr>
            <p:ph type="sldImg"/>
          </p:nvPr>
        </p:nvSpPr>
        <p:spPr>
          <a:ln/>
        </p:spPr>
      </p:sp>
      <p:sp>
        <p:nvSpPr>
          <p:cNvPr id="265220" name="Rectangle 3"/>
          <p:cNvSpPr>
            <a:spLocks noGrp="1" noChangeArrowheads="1"/>
          </p:cNvSpPr>
          <p:nvPr>
            <p:ph type="body" idx="1"/>
          </p:nvPr>
        </p:nvSpPr>
        <p:spPr>
          <a:noFill/>
        </p:spPr>
        <p:txBody>
          <a:bodyPr/>
          <a:lstStyle/>
          <a:p>
            <a:r>
              <a:rPr lang="en-US" smtClean="0"/>
              <a:t>Example of red and inflamed or itching, but it goes away over time.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0B4717A4-7FD2-4FB6-B26E-2F99BA954E4A}" type="slidenum">
              <a:rPr lang="en-US" sz="1200" b="0" smtClean="0"/>
              <a:pPr/>
              <a:t>89</a:t>
            </a:fld>
            <a:endParaRPr lang="en-US" sz="1200" b="0" smtClean="0"/>
          </a:p>
        </p:txBody>
      </p:sp>
      <p:sp>
        <p:nvSpPr>
          <p:cNvPr id="266243" name="Rectangle 2"/>
          <p:cNvSpPr>
            <a:spLocks noChangeArrowheads="1" noTextEdit="1"/>
          </p:cNvSpPr>
          <p:nvPr>
            <p:ph type="sldImg"/>
          </p:nvPr>
        </p:nvSpPr>
        <p:spPr>
          <a:ln/>
        </p:spPr>
      </p:sp>
      <p:sp>
        <p:nvSpPr>
          <p:cNvPr id="266244" name="Rectangle 3"/>
          <p:cNvSpPr>
            <a:spLocks noGrp="1" noChangeArrowheads="1"/>
          </p:cNvSpPr>
          <p:nvPr>
            <p:ph type="body" idx="1"/>
          </p:nvPr>
        </p:nvSpPr>
        <p:spPr>
          <a:noFill/>
          <a:ln>
            <a:solidFill>
              <a:schemeClr val="accent2"/>
            </a:solidFill>
            <a:miter lim="800000"/>
            <a:headEnd/>
            <a:tailEnd/>
          </a:ln>
        </p:spPr>
        <p:txBody>
          <a:bodyPr/>
          <a:lstStyle/>
          <a:p>
            <a:r>
              <a:rPr lang="en-US" sz="2400" smtClean="0"/>
              <a:t>This section will cover the format and content of MSDS</a:t>
            </a:r>
          </a:p>
          <a:p>
            <a:r>
              <a:rPr lang="en-US" sz="2400" smtClean="0"/>
              <a:t>most important sections</a:t>
            </a:r>
          </a:p>
          <a:p>
            <a:r>
              <a:rPr lang="en-US" sz="2400" smtClean="0"/>
              <a:t>exposure limits</a:t>
            </a:r>
          </a:p>
          <a:p>
            <a:r>
              <a:rPr lang="en-US" sz="2400" smtClean="0"/>
              <a:t>physical properties</a:t>
            </a:r>
          </a:p>
          <a:p>
            <a:r>
              <a:rPr lang="en-US" sz="2400" smtClean="0"/>
              <a:t>PPE </a:t>
            </a:r>
          </a:p>
          <a:p>
            <a:r>
              <a:rPr lang="en-US" sz="2400" smtClean="0"/>
              <a:t>emergency procedures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ChangeArrowheads="1" noTextEdit="1"/>
          </p:cNvSpPr>
          <p:nvPr>
            <p:ph type="sldImg"/>
          </p:nvPr>
        </p:nvSpPr>
        <p:spPr>
          <a:ln/>
        </p:spPr>
      </p:sp>
      <p:sp>
        <p:nvSpPr>
          <p:cNvPr id="37990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F3B999E-7828-459E-BE8A-B583ABA69B05}" type="slidenum">
              <a:rPr lang="en-US" sz="1200" b="0" smtClean="0"/>
              <a:pPr/>
              <a:t>90</a:t>
            </a:fld>
            <a:endParaRPr lang="en-US" sz="1200" b="0" smtClean="0"/>
          </a:p>
        </p:txBody>
      </p:sp>
      <p:sp>
        <p:nvSpPr>
          <p:cNvPr id="267267" name="Rectangle 2"/>
          <p:cNvSpPr>
            <a:spLocks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302E4D61-F22A-4403-845F-85FDD38E7541}" type="slidenum">
              <a:rPr lang="en-US" sz="1200" b="0" smtClean="0"/>
              <a:pPr/>
              <a:t>91</a:t>
            </a:fld>
            <a:endParaRPr lang="en-US" sz="1200" b="0" smtClean="0"/>
          </a:p>
        </p:txBody>
      </p:sp>
      <p:sp>
        <p:nvSpPr>
          <p:cNvPr id="268291" name="Rectangle 2"/>
          <p:cNvSpPr>
            <a:spLocks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08751E31-BA2D-430A-9123-4BBA6EF9BCB9}" type="slidenum">
              <a:rPr lang="en-US" sz="1200" b="0" smtClean="0"/>
              <a:pPr/>
              <a:t>92</a:t>
            </a:fld>
            <a:endParaRPr lang="en-US" sz="1200" b="0" smtClean="0"/>
          </a:p>
        </p:txBody>
      </p:sp>
      <p:sp>
        <p:nvSpPr>
          <p:cNvPr id="269315" name="Rectangle 2"/>
          <p:cNvSpPr>
            <a:spLocks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31EE61F-4C65-42EE-B070-D698336A4827}" type="slidenum">
              <a:rPr lang="en-US" sz="1200" b="0" smtClean="0"/>
              <a:pPr/>
              <a:t>93</a:t>
            </a:fld>
            <a:endParaRPr lang="en-US" sz="1200" b="0" smtClean="0"/>
          </a:p>
        </p:txBody>
      </p:sp>
      <p:sp>
        <p:nvSpPr>
          <p:cNvPr id="270339" name="Rectangle 2"/>
          <p:cNvSpPr>
            <a:spLocks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2E3A6C23-59B1-47FC-AAA4-CE32DB7CE18C}" type="slidenum">
              <a:rPr lang="en-US" sz="1200" b="0" smtClean="0"/>
              <a:pPr/>
              <a:t>94</a:t>
            </a:fld>
            <a:endParaRPr lang="en-US" sz="1200" b="0" smtClean="0"/>
          </a:p>
        </p:txBody>
      </p:sp>
      <p:sp>
        <p:nvSpPr>
          <p:cNvPr id="271363" name="Rectangle 2"/>
          <p:cNvSpPr>
            <a:spLocks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C6CCFCB3-27B3-4185-B88E-02DD5078637C}" type="slidenum">
              <a:rPr lang="en-US" sz="1200" b="0" smtClean="0"/>
              <a:pPr/>
              <a:t>95</a:t>
            </a:fld>
            <a:endParaRPr lang="en-US" sz="1200" b="0" smtClean="0"/>
          </a:p>
        </p:txBody>
      </p:sp>
      <p:sp>
        <p:nvSpPr>
          <p:cNvPr id="272387" name="Rectangle 2"/>
          <p:cNvSpPr>
            <a:spLocks noChangeArrowheads="1" noTextEdit="1"/>
          </p:cNvSpPr>
          <p:nvPr>
            <p:ph type="sldImg"/>
          </p:nvPr>
        </p:nvSpPr>
        <p:spPr>
          <a:ln/>
        </p:spPr>
      </p:sp>
      <p:sp>
        <p:nvSpPr>
          <p:cNvPr id="272388"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F03229DA-8DDE-4E82-894D-5F5330422AD5}" type="slidenum">
              <a:rPr lang="en-US" sz="1200" b="0" smtClean="0"/>
              <a:pPr/>
              <a:t>96</a:t>
            </a:fld>
            <a:endParaRPr lang="en-US" sz="1200" b="0" smtClean="0"/>
          </a:p>
        </p:txBody>
      </p:sp>
      <p:sp>
        <p:nvSpPr>
          <p:cNvPr id="273411" name="Rectangle 2"/>
          <p:cNvSpPr>
            <a:spLocks noChangeArrowheads="1" noTextEdit="1"/>
          </p:cNvSpPr>
          <p:nvPr>
            <p:ph type="sldImg"/>
          </p:nvPr>
        </p:nvSpPr>
        <p:spPr>
          <a:ln/>
        </p:spPr>
      </p:sp>
      <p:sp>
        <p:nvSpPr>
          <p:cNvPr id="273412"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ChangeArrowheads="1" noTextEdit="1"/>
          </p:cNvSpPr>
          <p:nvPr>
            <p:ph type="sldImg"/>
          </p:nvPr>
        </p:nvSpPr>
        <p:spPr>
          <a:ln/>
        </p:spPr>
      </p:sp>
      <p:sp>
        <p:nvSpPr>
          <p:cNvPr id="430083"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302E530D-D6D9-48AC-8895-5EDB29D19430}" type="slidenum">
              <a:rPr lang="en-US" sz="1200" b="0" smtClean="0"/>
              <a:pPr/>
              <a:t>98</a:t>
            </a:fld>
            <a:endParaRPr lang="en-US" sz="1200" b="0" smtClean="0"/>
          </a:p>
        </p:txBody>
      </p:sp>
      <p:sp>
        <p:nvSpPr>
          <p:cNvPr id="274435" name="Rectangle 2"/>
          <p:cNvSpPr>
            <a:spLocks noChangeArrowheads="1" noTextEdit="1"/>
          </p:cNvSpPr>
          <p:nvPr>
            <p:ph type="sldImg"/>
          </p:nvPr>
        </p:nvSpPr>
        <p:spPr>
          <a:ln/>
        </p:spPr>
      </p:sp>
      <p:sp>
        <p:nvSpPr>
          <p:cNvPr id="27443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ChangeArrowheads="1" noTextEdit="1"/>
          </p:cNvSpPr>
          <p:nvPr>
            <p:ph type="sldImg"/>
          </p:nvPr>
        </p:nvSpPr>
        <p:spPr>
          <a:ln/>
        </p:spPr>
      </p:sp>
      <p:sp>
        <p:nvSpPr>
          <p:cNvPr id="431107" name="Rectangle 3"/>
          <p:cNvSpPr>
            <a:spLocks noGrp="1" noChangeArrowheads="1"/>
          </p:cNvSpPr>
          <p:nvPr>
            <p:ph type="body" idx="1"/>
          </p:nvPr>
        </p:nvSpPr>
        <p:spPr>
          <a:noFill/>
        </p:spPr>
        <p:txBody>
          <a:bodyPr/>
          <a:lstStyle/>
          <a:p>
            <a:r>
              <a:rPr lang="en-US" smtClean="0"/>
              <a:t>Review slide.</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F4DF51-7EC3-40D9-B4B5-29A53D5ADD86}" type="slidenum">
              <a:rPr lang="en-US"/>
              <a:pPr>
                <a:defRPr/>
              </a:pPr>
              <a:t>‹#›</a:t>
            </a:fld>
            <a:endParaRPr lang="en-US"/>
          </a:p>
        </p:txBody>
      </p:sp>
    </p:spTree>
    <p:extLst>
      <p:ext uri="{BB962C8B-B14F-4D97-AF65-F5344CB8AC3E}">
        <p14:creationId xmlns:p14="http://schemas.microsoft.com/office/powerpoint/2010/main" val="160348421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ADA026-128B-487A-901F-C1B08F85446E}" type="slidenum">
              <a:rPr lang="en-US"/>
              <a:pPr>
                <a:defRPr/>
              </a:pPr>
              <a:t>‹#›</a:t>
            </a:fld>
            <a:endParaRPr lang="en-US"/>
          </a:p>
        </p:txBody>
      </p:sp>
    </p:spTree>
    <p:extLst>
      <p:ext uri="{BB962C8B-B14F-4D97-AF65-F5344CB8AC3E}">
        <p14:creationId xmlns:p14="http://schemas.microsoft.com/office/powerpoint/2010/main" val="17780381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6D40C-72D9-4B41-8E6F-5F179DCE3E83}" type="slidenum">
              <a:rPr lang="en-US"/>
              <a:pPr>
                <a:defRPr/>
              </a:pPr>
              <a:t>‹#›</a:t>
            </a:fld>
            <a:endParaRPr lang="en-US"/>
          </a:p>
        </p:txBody>
      </p:sp>
    </p:spTree>
    <p:extLst>
      <p:ext uri="{BB962C8B-B14F-4D97-AF65-F5344CB8AC3E}">
        <p14:creationId xmlns:p14="http://schemas.microsoft.com/office/powerpoint/2010/main" val="426461109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3D10C4-041B-4A24-8997-BB0419836E94}" type="slidenum">
              <a:rPr lang="en-US"/>
              <a:pPr>
                <a:defRPr/>
              </a:pPr>
              <a:t>‹#›</a:t>
            </a:fld>
            <a:endParaRPr lang="en-US"/>
          </a:p>
        </p:txBody>
      </p:sp>
    </p:spTree>
    <p:extLst>
      <p:ext uri="{BB962C8B-B14F-4D97-AF65-F5344CB8AC3E}">
        <p14:creationId xmlns:p14="http://schemas.microsoft.com/office/powerpoint/2010/main" val="33546601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69B1AF-6A43-4574-BC59-E9097EC94F1D}" type="slidenum">
              <a:rPr lang="en-US"/>
              <a:pPr>
                <a:defRPr/>
              </a:pPr>
              <a:t>‹#›</a:t>
            </a:fld>
            <a:endParaRPr lang="en-US"/>
          </a:p>
        </p:txBody>
      </p:sp>
    </p:spTree>
    <p:extLst>
      <p:ext uri="{BB962C8B-B14F-4D97-AF65-F5344CB8AC3E}">
        <p14:creationId xmlns:p14="http://schemas.microsoft.com/office/powerpoint/2010/main" val="9932873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E0B9E6-5BB4-4DBA-B0DF-48ADF3412FDD}" type="slidenum">
              <a:rPr lang="en-US"/>
              <a:pPr>
                <a:defRPr/>
              </a:pPr>
              <a:t>‹#›</a:t>
            </a:fld>
            <a:endParaRPr lang="en-US"/>
          </a:p>
        </p:txBody>
      </p:sp>
    </p:spTree>
    <p:extLst>
      <p:ext uri="{BB962C8B-B14F-4D97-AF65-F5344CB8AC3E}">
        <p14:creationId xmlns:p14="http://schemas.microsoft.com/office/powerpoint/2010/main" val="36793446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822D5A-FE3E-49E2-82A0-4D4F7546E1C0}" type="slidenum">
              <a:rPr lang="en-US"/>
              <a:pPr>
                <a:defRPr/>
              </a:pPr>
              <a:t>‹#›</a:t>
            </a:fld>
            <a:endParaRPr lang="en-US"/>
          </a:p>
        </p:txBody>
      </p:sp>
    </p:spTree>
    <p:extLst>
      <p:ext uri="{BB962C8B-B14F-4D97-AF65-F5344CB8AC3E}">
        <p14:creationId xmlns:p14="http://schemas.microsoft.com/office/powerpoint/2010/main" val="30266359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08054D-746D-48DF-A129-7CA2821CACBC}" type="slidenum">
              <a:rPr lang="en-US"/>
              <a:pPr>
                <a:defRPr/>
              </a:pPr>
              <a:t>‹#›</a:t>
            </a:fld>
            <a:endParaRPr lang="en-US"/>
          </a:p>
        </p:txBody>
      </p:sp>
    </p:spTree>
    <p:extLst>
      <p:ext uri="{BB962C8B-B14F-4D97-AF65-F5344CB8AC3E}">
        <p14:creationId xmlns:p14="http://schemas.microsoft.com/office/powerpoint/2010/main" val="26099971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22A99D-15C4-4A84-A2FB-329BA22DA5BD}" type="slidenum">
              <a:rPr lang="en-US"/>
              <a:pPr>
                <a:defRPr/>
              </a:pPr>
              <a:t>‹#›</a:t>
            </a:fld>
            <a:endParaRPr lang="en-US"/>
          </a:p>
        </p:txBody>
      </p:sp>
    </p:spTree>
    <p:extLst>
      <p:ext uri="{BB962C8B-B14F-4D97-AF65-F5344CB8AC3E}">
        <p14:creationId xmlns:p14="http://schemas.microsoft.com/office/powerpoint/2010/main" val="30813793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8BAB19-4869-49C9-8189-A5AF7FFF8C74}" type="slidenum">
              <a:rPr lang="en-US"/>
              <a:pPr>
                <a:defRPr/>
              </a:pPr>
              <a:t>‹#›</a:t>
            </a:fld>
            <a:endParaRPr lang="en-US"/>
          </a:p>
        </p:txBody>
      </p:sp>
    </p:spTree>
    <p:extLst>
      <p:ext uri="{BB962C8B-B14F-4D97-AF65-F5344CB8AC3E}">
        <p14:creationId xmlns:p14="http://schemas.microsoft.com/office/powerpoint/2010/main" val="420545422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9F7BD1-7EDC-4E7D-B612-6148F445F830}" type="slidenum">
              <a:rPr lang="en-US"/>
              <a:pPr>
                <a:defRPr/>
              </a:pPr>
              <a:t>‹#›</a:t>
            </a:fld>
            <a:endParaRPr lang="en-US"/>
          </a:p>
        </p:txBody>
      </p:sp>
    </p:spTree>
    <p:extLst>
      <p:ext uri="{BB962C8B-B14F-4D97-AF65-F5344CB8AC3E}">
        <p14:creationId xmlns:p14="http://schemas.microsoft.com/office/powerpoint/2010/main" val="19791813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0FF80A7-66A2-4A47-974F-73DFCF5B7B8A}" type="slidenum">
              <a:rPr lang="en-US"/>
              <a:pPr>
                <a:defRPr/>
              </a:pPr>
              <a:t>‹#›</a:t>
            </a:fld>
            <a:endParaRPr lang="en-US"/>
          </a:p>
        </p:txBody>
      </p:sp>
    </p:spTree>
    <p:extLst>
      <p:ext uri="{BB962C8B-B14F-4D97-AF65-F5344CB8AC3E}">
        <p14:creationId xmlns:p14="http://schemas.microsoft.com/office/powerpoint/2010/main" val="15806641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89C7DC-1BEE-4069-9258-F392F028454F}" type="slidenum">
              <a:rPr lang="en-US"/>
              <a:pPr>
                <a:defRPr/>
              </a:pPr>
              <a:t>‹#›</a:t>
            </a:fld>
            <a:endParaRPr lang="en-US"/>
          </a:p>
        </p:txBody>
      </p:sp>
    </p:spTree>
    <p:extLst>
      <p:ext uri="{BB962C8B-B14F-4D97-AF65-F5344CB8AC3E}">
        <p14:creationId xmlns:p14="http://schemas.microsoft.com/office/powerpoint/2010/main" val="128699892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09EB38-B2EF-45F2-8D9A-167844BD9DDB}" type="slidenum">
              <a:rPr lang="en-US"/>
              <a:pPr>
                <a:defRPr/>
              </a:pPr>
              <a:t>‹#›</a:t>
            </a:fld>
            <a:endParaRPr lang="en-US"/>
          </a:p>
        </p:txBody>
      </p:sp>
    </p:spTree>
    <p:extLst>
      <p:ext uri="{BB962C8B-B14F-4D97-AF65-F5344CB8AC3E}">
        <p14:creationId xmlns:p14="http://schemas.microsoft.com/office/powerpoint/2010/main" val="85669807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effectLst/>
              </a:defRPr>
            </a:lvl1pPr>
          </a:lstStyle>
          <a:p>
            <a:pPr>
              <a:defRPr/>
            </a:pPr>
            <a:fld id="{5FB1EE32-709A-4445-929E-9B18B9962E4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 id="2147483649" r:id="rId14"/>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64.wmf"/></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72.wmf"/><Relationship Id="rId4" Type="http://schemas.openxmlformats.org/officeDocument/2006/relationships/oleObject" Target="../embeddings/oleObject10.bin"/></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2.bin"/><Relationship Id="rId5" Type="http://schemas.openxmlformats.org/officeDocument/2006/relationships/image" Target="../media/image74.emf"/><Relationship Id="rId4" Type="http://schemas.openxmlformats.org/officeDocument/2006/relationships/oleObject" Target="../embeddings/oleObject11.bin"/></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76.wmf"/><Relationship Id="rId4" Type="http://schemas.openxmlformats.org/officeDocument/2006/relationships/oleObject" Target="../embeddings/oleObject13.bin"/></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77.wmf"/><Relationship Id="rId4" Type="http://schemas.openxmlformats.org/officeDocument/2006/relationships/oleObject" Target="../embeddings/oleObject14.bin"/></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7"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1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2.xml"/><Relationship Id="rId1" Type="http://schemas.openxmlformats.org/officeDocument/2006/relationships/vmlDrawing" Target="../drawings/vmlDrawing15.vml"/><Relationship Id="rId5" Type="http://schemas.openxmlformats.org/officeDocument/2006/relationships/image" Target="../media/image72.wmf"/><Relationship Id="rId4" Type="http://schemas.openxmlformats.org/officeDocument/2006/relationships/oleObject" Target="../embeddings/oleObject18.bin"/></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80.wmf"/></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4.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76.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5.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04.wmf"/><Relationship Id="rId5" Type="http://schemas.openxmlformats.org/officeDocument/2006/relationships/oleObject" Target="../embeddings/oleObject20.bin"/><Relationship Id="rId4" Type="http://schemas.openxmlformats.org/officeDocument/2006/relationships/image" Target="../media/image105.png"/></Relationships>
</file>

<file path=ppt/slides/_rels/slide1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3.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89.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87.xml"/><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9.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92.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190.xml"/><Relationship Id="rId1" Type="http://schemas.openxmlformats.org/officeDocument/2006/relationships/slideLayout" Target="../slideLayouts/slideLayout7.xml"/><Relationship Id="rId5" Type="http://schemas.openxmlformats.org/officeDocument/2006/relationships/image" Target="../media/image119.wmf"/><Relationship Id="rId4" Type="http://schemas.openxmlformats.org/officeDocument/2006/relationships/image" Target="../media/image118.wmf"/></Relationships>
</file>

<file path=ppt/slides/_rels/slide1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2.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4.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97.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198.xml"/><Relationship Id="rId1" Type="http://schemas.openxmlformats.org/officeDocument/2006/relationships/slideLayout" Target="../slideLayouts/slideLayout6.xml"/><Relationship Id="rId4" Type="http://schemas.openxmlformats.org/officeDocument/2006/relationships/image" Target="../media/image125.wmf"/></Relationships>
</file>

<file path=ppt/slides/_rels/slide201.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199.xml"/><Relationship Id="rId1" Type="http://schemas.openxmlformats.org/officeDocument/2006/relationships/slideLayout" Target="../slideLayouts/slideLayout6.xml"/><Relationship Id="rId4" Type="http://schemas.openxmlformats.org/officeDocument/2006/relationships/image" Target="../media/image128.wmf"/></Relationships>
</file>

<file path=ppt/slides/_rels/slide202.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204.xml"/><Relationship Id="rId1" Type="http://schemas.openxmlformats.org/officeDocument/2006/relationships/slideLayout" Target="../slideLayouts/slideLayout6.xml"/><Relationship Id="rId5" Type="http://schemas.openxmlformats.org/officeDocument/2006/relationships/image" Target="../media/image134.gif"/><Relationship Id="rId4" Type="http://schemas.openxmlformats.org/officeDocument/2006/relationships/image" Target="../media/image133.jpeg"/></Relationships>
</file>

<file path=ppt/slides/_rels/slide20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2.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142.wmf"/><Relationship Id="rId4" Type="http://schemas.openxmlformats.org/officeDocument/2006/relationships/oleObject" Target="../embeddings/oleObject21.bin"/></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2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8.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4.wmf"/><Relationship Id="rId4" Type="http://schemas.openxmlformats.org/officeDocument/2006/relationships/oleObject" Target="../embeddings/oleObject3.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46.wmf"/><Relationship Id="rId4" Type="http://schemas.openxmlformats.org/officeDocument/2006/relationships/oleObject" Target="../embeddings/oleObject4.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50.wmf"/><Relationship Id="rId4" Type="http://schemas.openxmlformats.org/officeDocument/2006/relationships/oleObject" Target="../embeddings/oleObject5.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1.wmf"/><Relationship Id="rId4" Type="http://schemas.openxmlformats.org/officeDocument/2006/relationships/oleObject" Target="../embeddings/oleObject6.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52.wmf"/><Relationship Id="rId4" Type="http://schemas.openxmlformats.org/officeDocument/2006/relationships/oleObject" Target="../embeddings/oleObject7.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3.wmf"/><Relationship Id="rId4" Type="http://schemas.openxmlformats.org/officeDocument/2006/relationships/oleObject" Target="../embeddings/oleObject8.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54.wmf"/><Relationship Id="rId4" Type="http://schemas.openxmlformats.org/officeDocument/2006/relationships/oleObject" Target="../embeddings/oleObject9.bin"/></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228600" y="228600"/>
            <a:ext cx="8610600" cy="685800"/>
          </a:xfrm>
          <a:prstGeom prst="rect">
            <a:avLst/>
          </a:prstGeom>
        </p:spPr>
        <p:txBody>
          <a:bodyPr wrap="none" fromWordArt="1">
            <a:prstTxWarp prst="textPlain">
              <a:avLst>
                <a:gd name="adj" fmla="val 50000"/>
              </a:avLst>
            </a:prstTxWarp>
          </a:bodyPr>
          <a:lstStyle/>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CFR 1926 Subpart D</a:t>
            </a:r>
          </a:p>
        </p:txBody>
      </p:sp>
      <p:sp>
        <p:nvSpPr>
          <p:cNvPr id="2051" name="WordArt 3"/>
          <p:cNvSpPr>
            <a:spLocks noChangeArrowheads="1" noChangeShapeType="1" noTextEdit="1"/>
          </p:cNvSpPr>
          <p:nvPr/>
        </p:nvSpPr>
        <p:spPr bwMode="auto">
          <a:xfrm>
            <a:off x="304800" y="1066800"/>
            <a:ext cx="6553200" cy="1676400"/>
          </a:xfrm>
          <a:prstGeom prst="rect">
            <a:avLst/>
          </a:prstGeom>
        </p:spPr>
        <p:txBody>
          <a:bodyPr wrap="none" fromWordArt="1">
            <a:prstTxWarp prst="textSlantUp">
              <a:avLst>
                <a:gd name="adj" fmla="val 34375"/>
              </a:avLst>
            </a:prstTxWarp>
          </a:bodyPr>
          <a:lstStyle/>
          <a:p>
            <a:pPr algn="ctr"/>
            <a:r>
              <a:rPr lang="en-US" sz="3600" kern="10">
                <a:ln w="9525">
                  <a:solidFill>
                    <a:srgbClr val="000000"/>
                  </a:solidFill>
                  <a:round/>
                  <a:headEnd/>
                  <a:tailEnd/>
                </a:ln>
                <a:effectLst>
                  <a:outerShdw dist="53882" dir="2700000" algn="ctr" rotWithShape="0">
                    <a:srgbClr val="9999FF"/>
                  </a:outerShdw>
                </a:effectLst>
                <a:latin typeface="Impact"/>
              </a:rPr>
              <a:t>Occupational Health</a:t>
            </a:r>
          </a:p>
        </p:txBody>
      </p:sp>
      <p:sp>
        <p:nvSpPr>
          <p:cNvPr id="2052" name="WordArt 4"/>
          <p:cNvSpPr>
            <a:spLocks noChangeArrowheads="1" noChangeShapeType="1" noTextEdit="1"/>
          </p:cNvSpPr>
          <p:nvPr/>
        </p:nvSpPr>
        <p:spPr bwMode="auto">
          <a:xfrm>
            <a:off x="4114800" y="2743200"/>
            <a:ext cx="738188" cy="838200"/>
          </a:xfrm>
          <a:prstGeom prst="rect">
            <a:avLst/>
          </a:prstGeom>
        </p:spPr>
        <p:txBody>
          <a:bodyPr wrap="none" fromWordArt="1">
            <a:prstTxWarp prst="textPlain">
              <a:avLst>
                <a:gd name="adj" fmla="val 50000"/>
              </a:avLst>
            </a:prstTxWarp>
          </a:bodyPr>
          <a:lstStyle/>
          <a:p>
            <a:pPr algn="ctr"/>
            <a:r>
              <a:rPr lang="en-US" sz="3600" kern="10">
                <a:ln w="12700">
                  <a:solidFill>
                    <a:schemeClr val="bg2"/>
                  </a:solidFill>
                  <a:round/>
                  <a:headEnd/>
                  <a:tailEnd/>
                </a:ln>
                <a:effectLst>
                  <a:outerShdw dist="35921" dir="2700000" sy="50000" kx="2115830" algn="bl" rotWithShape="0">
                    <a:srgbClr val="C0C0C0"/>
                  </a:outerShdw>
                </a:effectLst>
                <a:latin typeface="Arial Black"/>
              </a:rPr>
              <a:t>&amp;</a:t>
            </a:r>
          </a:p>
        </p:txBody>
      </p:sp>
      <p:sp>
        <p:nvSpPr>
          <p:cNvPr id="2053" name="WordArt 5"/>
          <p:cNvSpPr>
            <a:spLocks noChangeArrowheads="1" noChangeShapeType="1" noTextEdit="1"/>
          </p:cNvSpPr>
          <p:nvPr/>
        </p:nvSpPr>
        <p:spPr bwMode="auto">
          <a:xfrm>
            <a:off x="228600" y="3733800"/>
            <a:ext cx="8458200" cy="990600"/>
          </a:xfrm>
          <a:prstGeom prst="rect">
            <a:avLst/>
          </a:prstGeom>
        </p:spPr>
        <p:txBody>
          <a:bodyPr wrap="none" fromWordArt="1">
            <a:prstTxWarp prst="textPlain">
              <a:avLst>
                <a:gd name="adj" fmla="val 51125"/>
              </a:avLst>
            </a:prstTxWarp>
          </a:bodyPr>
          <a:lstStyle/>
          <a:p>
            <a:pPr algn="ctr"/>
            <a:r>
              <a:rPr lang="en-US" sz="3600" kern="10">
                <a:ln w="19050">
                  <a:solidFill>
                    <a:srgbClr val="000000"/>
                  </a:solidFill>
                  <a:round/>
                  <a:headEnd/>
                  <a:tailEnd/>
                </a:ln>
                <a:effectLst>
                  <a:outerShdw dist="35921" dir="2700000" algn="ctr" rotWithShape="0">
                    <a:srgbClr val="990000"/>
                  </a:outerShdw>
                </a:effectLst>
                <a:latin typeface="Impact"/>
              </a:rPr>
              <a:t>Environmental Controls</a:t>
            </a:r>
          </a:p>
        </p:txBody>
      </p:sp>
      <p:sp>
        <p:nvSpPr>
          <p:cNvPr id="2055" name="Text Box 9"/>
          <p:cNvSpPr txBox="1">
            <a:spLocks noChangeArrowheads="1"/>
          </p:cNvSpPr>
          <p:nvPr/>
        </p:nvSpPr>
        <p:spPr bwMode="auto">
          <a:xfrm>
            <a:off x="228600" y="4918075"/>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endParaRPr lang="en-US" b="0"/>
          </a:p>
        </p:txBody>
      </p:sp>
      <p:sp>
        <p:nvSpPr>
          <p:cNvPr id="2056" name="Rectangle 10"/>
          <p:cNvSpPr>
            <a:spLocks noChangeArrowheads="1"/>
          </p:cNvSpPr>
          <p:nvPr/>
        </p:nvSpPr>
        <p:spPr bwMode="auto">
          <a:xfrm>
            <a:off x="152400" y="5257800"/>
            <a:ext cx="8763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a:latin typeface="Arial" pitchFamily="34" charset="0"/>
              </a:rPr>
              <a:t>This material was produced under grant number SH-22224-11-60-F-18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52400" y="304800"/>
            <a:ext cx="8839200" cy="914400"/>
          </a:xfrm>
        </p:spPr>
        <p:txBody>
          <a:bodyPr/>
          <a:lstStyle/>
          <a:p>
            <a:pPr>
              <a:defRPr/>
            </a:pPr>
            <a:r>
              <a:rPr lang="en-US" sz="3200" b="1" smtClean="0">
                <a:effectLst>
                  <a:outerShdw blurRad="38100" dist="38100" dir="2700000" algn="tl">
                    <a:srgbClr val="000000"/>
                  </a:outerShdw>
                </a:effectLst>
                <a:latin typeface="Arial" pitchFamily="34" charset="0"/>
              </a:rPr>
              <a:t>Toxic Metals</a:t>
            </a:r>
          </a:p>
        </p:txBody>
      </p:sp>
      <p:sp>
        <p:nvSpPr>
          <p:cNvPr id="11267" name="Rectangle 3"/>
          <p:cNvSpPr>
            <a:spLocks noGrp="1" noChangeArrowheads="1"/>
          </p:cNvSpPr>
          <p:nvPr>
            <p:ph type="body" idx="1"/>
          </p:nvPr>
        </p:nvSpPr>
        <p:spPr/>
        <p:txBody>
          <a:bodyPr/>
          <a:lstStyle/>
          <a:p>
            <a:pPr>
              <a:lnSpc>
                <a:spcPct val="80000"/>
              </a:lnSpc>
              <a:buClr>
                <a:schemeClr val="tx2"/>
              </a:buClr>
              <a:buFontTx/>
              <a:buNone/>
            </a:pPr>
            <a:r>
              <a:rPr lang="en-US" sz="2400" smtClean="0">
                <a:latin typeface="Arial" pitchFamily="34" charset="0"/>
              </a:rPr>
              <a:t>Toxic Metal Fumes</a:t>
            </a:r>
          </a:p>
          <a:p>
            <a:pPr>
              <a:lnSpc>
                <a:spcPct val="80000"/>
              </a:lnSpc>
              <a:buClr>
                <a:schemeClr val="tx2"/>
              </a:buClr>
              <a:buFontTx/>
              <a:buNone/>
            </a:pPr>
            <a:endParaRPr lang="en-US" sz="2400" smtClean="0">
              <a:latin typeface="Arial" pitchFamily="34" charset="0"/>
            </a:endParaRPr>
          </a:p>
          <a:p>
            <a:pPr>
              <a:lnSpc>
                <a:spcPct val="80000"/>
              </a:lnSpc>
              <a:buClr>
                <a:schemeClr val="tx2"/>
              </a:buClr>
            </a:pPr>
            <a:r>
              <a:rPr lang="en-US" sz="2000" smtClean="0">
                <a:latin typeface="Arial" pitchFamily="34" charset="0"/>
              </a:rPr>
              <a:t>Antimony, beryllium, cadmium,</a:t>
            </a:r>
          </a:p>
          <a:p>
            <a:pPr>
              <a:lnSpc>
                <a:spcPct val="80000"/>
              </a:lnSpc>
              <a:buClr>
                <a:schemeClr val="tx2"/>
              </a:buClr>
              <a:buFontTx/>
              <a:buNone/>
            </a:pPr>
            <a:r>
              <a:rPr lang="en-US" sz="2000" smtClean="0">
                <a:latin typeface="Arial" pitchFamily="34" charset="0"/>
              </a:rPr>
              <a:t>	chromium, cobalt, copper, iron, lead,</a:t>
            </a:r>
          </a:p>
          <a:p>
            <a:pPr>
              <a:lnSpc>
                <a:spcPct val="80000"/>
              </a:lnSpc>
              <a:buClr>
                <a:schemeClr val="tx2"/>
              </a:buClr>
              <a:buFontTx/>
              <a:buNone/>
            </a:pPr>
            <a:r>
              <a:rPr lang="en-US" sz="2000" smtClean="0">
                <a:latin typeface="Arial" pitchFamily="34" charset="0"/>
              </a:rPr>
              <a:t>	manganese, molybdenum, nickel,</a:t>
            </a:r>
          </a:p>
          <a:p>
            <a:pPr>
              <a:lnSpc>
                <a:spcPct val="80000"/>
              </a:lnSpc>
              <a:buClr>
                <a:schemeClr val="tx2"/>
              </a:buClr>
              <a:buFontTx/>
              <a:buNone/>
            </a:pPr>
            <a:r>
              <a:rPr lang="en-US" sz="2000" smtClean="0">
                <a:latin typeface="Arial" pitchFamily="34" charset="0"/>
              </a:rPr>
              <a:t>	vanadium, and zinc.</a:t>
            </a:r>
          </a:p>
          <a:p>
            <a:pPr>
              <a:lnSpc>
                <a:spcPct val="80000"/>
              </a:lnSpc>
              <a:buClr>
                <a:schemeClr val="tx2"/>
              </a:buClr>
            </a:pPr>
            <a:r>
              <a:rPr lang="en-US" sz="2000" smtClean="0">
                <a:latin typeface="Arial" pitchFamily="34" charset="0"/>
              </a:rPr>
              <a:t>Commonly associated with welding</a:t>
            </a:r>
          </a:p>
          <a:p>
            <a:pPr>
              <a:lnSpc>
                <a:spcPct val="80000"/>
              </a:lnSpc>
              <a:buClr>
                <a:schemeClr val="tx2"/>
              </a:buClr>
              <a:buFontTx/>
              <a:buNone/>
            </a:pPr>
            <a:r>
              <a:rPr lang="en-US" sz="2000" smtClean="0">
                <a:latin typeface="Arial" pitchFamily="34" charset="0"/>
              </a:rPr>
              <a:t>	and hot metal operations.</a:t>
            </a:r>
          </a:p>
          <a:p>
            <a:pPr>
              <a:lnSpc>
                <a:spcPct val="80000"/>
              </a:lnSpc>
              <a:buClr>
                <a:schemeClr val="tx2"/>
              </a:buClr>
            </a:pPr>
            <a:r>
              <a:rPr lang="en-US" sz="2000" smtClean="0">
                <a:latin typeface="Arial" pitchFamily="34" charset="0"/>
              </a:rPr>
              <a:t>Volatilization produces fume, fume</a:t>
            </a:r>
          </a:p>
          <a:p>
            <a:pPr>
              <a:lnSpc>
                <a:spcPct val="80000"/>
              </a:lnSpc>
              <a:buClr>
                <a:schemeClr val="tx2"/>
              </a:buClr>
              <a:buFontTx/>
              <a:buNone/>
            </a:pPr>
            <a:r>
              <a:rPr lang="en-US" sz="2000" smtClean="0">
                <a:latin typeface="Arial" pitchFamily="34" charset="0"/>
              </a:rPr>
              <a:t>	becomes airborne and breathable.</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347" y="3276600"/>
            <a:ext cx="349215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304800" y="228600"/>
            <a:ext cx="8458200" cy="9144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Introduction</a:t>
            </a:r>
          </a:p>
        </p:txBody>
      </p:sp>
      <p:sp>
        <p:nvSpPr>
          <p:cNvPr id="105475" name="Rectangle 3"/>
          <p:cNvSpPr>
            <a:spLocks noGrp="1" noChangeArrowheads="1"/>
          </p:cNvSpPr>
          <p:nvPr>
            <p:ph type="body" idx="1"/>
          </p:nvPr>
        </p:nvSpPr>
        <p:spPr>
          <a:xfrm>
            <a:off x="0" y="1295400"/>
            <a:ext cx="9144000" cy="4114800"/>
          </a:xfrm>
        </p:spPr>
        <p:txBody>
          <a:bodyPr/>
          <a:lstStyle/>
          <a:p>
            <a:pPr>
              <a:lnSpc>
                <a:spcPct val="140000"/>
              </a:lnSpc>
              <a:buClr>
                <a:schemeClr val="tx2"/>
              </a:buClr>
              <a:buFont typeface="Wingdings" pitchFamily="2" charset="2"/>
              <a:buChar char="§"/>
            </a:pPr>
            <a:r>
              <a:rPr lang="en-US" sz="2800" smtClean="0">
                <a:latin typeface="Arial" pitchFamily="34" charset="0"/>
              </a:rPr>
              <a:t>Industrial hygiene is the science (and art) of anticipating, recognizing, evaluating, and controlling workplace conditions that may cause workers' injury or illness</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xfrm>
            <a:off x="228600" y="76200"/>
            <a:ext cx="8610600" cy="9144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Introduction</a:t>
            </a:r>
          </a:p>
        </p:txBody>
      </p:sp>
      <p:sp>
        <p:nvSpPr>
          <p:cNvPr id="106499" name="Rectangle 3"/>
          <p:cNvSpPr>
            <a:spLocks noGrp="1" noChangeArrowheads="1"/>
          </p:cNvSpPr>
          <p:nvPr>
            <p:ph type="body" idx="1"/>
          </p:nvPr>
        </p:nvSpPr>
        <p:spPr>
          <a:xfrm>
            <a:off x="0" y="1143000"/>
            <a:ext cx="9144000" cy="4572000"/>
          </a:xfrm>
        </p:spPr>
        <p:txBody>
          <a:bodyPr/>
          <a:lstStyle/>
          <a:p>
            <a:pPr>
              <a:spcBef>
                <a:spcPts val="500"/>
              </a:spcBef>
              <a:spcAft>
                <a:spcPts val="500"/>
              </a:spcAft>
              <a:buClr>
                <a:schemeClr val="tx2"/>
              </a:buClr>
              <a:buFont typeface="Wingdings" pitchFamily="2" charset="2"/>
              <a:buChar char="§"/>
            </a:pPr>
            <a:r>
              <a:rPr lang="en-US" sz="2800" smtClean="0">
                <a:latin typeface="Arial" pitchFamily="34" charset="0"/>
              </a:rPr>
              <a:t>OSHA relies on, among many others, industrial hygienists to evaluate jobs for potential health hazards </a:t>
            </a:r>
          </a:p>
          <a:p>
            <a:pPr>
              <a:spcBef>
                <a:spcPts val="500"/>
              </a:spcBef>
              <a:spcAft>
                <a:spcPts val="500"/>
              </a:spcAft>
              <a:buClr>
                <a:schemeClr val="tx2"/>
              </a:buClr>
              <a:buFont typeface="Wingdings" pitchFamily="2" charset="2"/>
              <a:buChar char="§"/>
            </a:pPr>
            <a:r>
              <a:rPr lang="en-US" sz="2800" smtClean="0">
                <a:latin typeface="Arial" pitchFamily="34" charset="0"/>
              </a:rPr>
              <a:t>Developing and setting mandatory occupational safety and health standards involves determining: </a:t>
            </a:r>
          </a:p>
          <a:p>
            <a:pPr lvl="1">
              <a:spcBef>
                <a:spcPts val="500"/>
              </a:spcBef>
              <a:spcAft>
                <a:spcPts val="500"/>
              </a:spcAft>
              <a:buFontTx/>
              <a:buChar char="•"/>
            </a:pPr>
            <a:r>
              <a:rPr lang="en-US" sz="2400" smtClean="0">
                <a:latin typeface="Arial" pitchFamily="34" charset="0"/>
              </a:rPr>
              <a:t>The extent of employee exposure to hazards; and, </a:t>
            </a:r>
          </a:p>
          <a:p>
            <a:pPr lvl="1">
              <a:spcBef>
                <a:spcPts val="500"/>
              </a:spcBef>
              <a:spcAft>
                <a:spcPts val="500"/>
              </a:spcAft>
              <a:buFontTx/>
              <a:buChar char="•"/>
            </a:pPr>
            <a:r>
              <a:rPr lang="en-US" sz="2400" smtClean="0">
                <a:latin typeface="Arial" pitchFamily="34" charset="0"/>
              </a:rPr>
              <a:t>Deciding what is needed to control these hazards, in order to protect workers </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a:defRPr/>
            </a:pPr>
            <a:r>
              <a:rPr lang="en-US" sz="3200" b="1" smtClean="0">
                <a:effectLst>
                  <a:outerShdw blurRad="38100" dist="38100" dir="2700000" algn="tl">
                    <a:srgbClr val="000000"/>
                  </a:outerShdw>
                </a:effectLst>
                <a:latin typeface="Arial" pitchFamily="34" charset="0"/>
              </a:rPr>
              <a:t>IH Personnel</a:t>
            </a:r>
          </a:p>
        </p:txBody>
      </p:sp>
      <p:sp>
        <p:nvSpPr>
          <p:cNvPr id="107523" name="Rectangle 3"/>
          <p:cNvSpPr>
            <a:spLocks noGrp="1" noChangeArrowheads="1"/>
          </p:cNvSpPr>
          <p:nvPr>
            <p:ph idx="1"/>
          </p:nvPr>
        </p:nvSpPr>
        <p:spPr/>
        <p:txBody>
          <a:bodyPr/>
          <a:lstStyle/>
          <a:p>
            <a:r>
              <a:rPr lang="en-US" sz="1800" smtClean="0">
                <a:latin typeface="Arial" pitchFamily="34" charset="0"/>
              </a:rPr>
              <a:t>CIH - Certified Industrial Hygienist has knowledge, experience, and education and passed  national exam administered by the American Board Of Industrial Hygiene.   Needs continuing education to keep up with the latest technology and issues.</a:t>
            </a:r>
          </a:p>
          <a:p>
            <a:r>
              <a:rPr lang="en-US" sz="1800" smtClean="0">
                <a:latin typeface="Arial" pitchFamily="34" charset="0"/>
              </a:rPr>
              <a:t>IH - Industrial Hygienist has knowledge, experience, and education to practice IH but has not taken CIH exam.</a:t>
            </a:r>
          </a:p>
          <a:p>
            <a:r>
              <a:rPr lang="en-US" sz="1800" smtClean="0">
                <a:latin typeface="Arial" pitchFamily="34" charset="0"/>
              </a:rPr>
              <a:t>OHST - Occupational Health and Safety Technologist has practical health &amp; safety knowledge Certified by the Board of Certified Safety Professionals.</a:t>
            </a:r>
          </a:p>
          <a:p>
            <a:r>
              <a:rPr lang="en-US" sz="1800" smtClean="0">
                <a:latin typeface="Arial" pitchFamily="34" charset="0"/>
              </a:rPr>
              <a:t>IHT – Industrial Hygiene Technician is </a:t>
            </a:r>
          </a:p>
          <a:p>
            <a:pPr>
              <a:buFontTx/>
              <a:buNone/>
            </a:pPr>
            <a:r>
              <a:rPr lang="en-US" sz="1800" smtClean="0">
                <a:latin typeface="Arial" pitchFamily="34" charset="0"/>
              </a:rPr>
              <a:t>	specifically trained to do IH exposure </a:t>
            </a:r>
          </a:p>
          <a:p>
            <a:pPr>
              <a:buFontTx/>
              <a:buNone/>
            </a:pPr>
            <a:r>
              <a:rPr lang="en-US" sz="1800" smtClean="0">
                <a:latin typeface="Arial" pitchFamily="34" charset="0"/>
              </a:rPr>
              <a:t>	monitoring, done under the supervision</a:t>
            </a:r>
          </a:p>
          <a:p>
            <a:pPr>
              <a:buFontTx/>
              <a:buNone/>
            </a:pPr>
            <a:r>
              <a:rPr lang="en-US" sz="1800" smtClean="0">
                <a:latin typeface="Arial" pitchFamily="34" charset="0"/>
              </a:rPr>
              <a:t>	of a CIH or IH.</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228600" y="228600"/>
            <a:ext cx="8686800" cy="838200"/>
          </a:xfrm>
        </p:spPr>
        <p:txBody>
          <a:bodyPr/>
          <a:lstStyle/>
          <a:p>
            <a:pPr>
              <a:defRPr/>
            </a:pPr>
            <a:r>
              <a:rPr lang="en-US" sz="3200" b="1" smtClean="0">
                <a:effectLst>
                  <a:outerShdw blurRad="38100" dist="38100" dir="2700000" algn="tl">
                    <a:srgbClr val="000000"/>
                  </a:outerShdw>
                </a:effectLst>
                <a:latin typeface="Arial" pitchFamily="34" charset="0"/>
              </a:rPr>
              <a:t>Industrial Hygiene program</a:t>
            </a:r>
          </a:p>
        </p:txBody>
      </p:sp>
      <p:sp>
        <p:nvSpPr>
          <p:cNvPr id="108547" name="Rectangle 3"/>
          <p:cNvSpPr>
            <a:spLocks noGrp="1" noChangeArrowheads="1"/>
          </p:cNvSpPr>
          <p:nvPr>
            <p:ph type="body" idx="1"/>
          </p:nvPr>
        </p:nvSpPr>
        <p:spPr>
          <a:xfrm>
            <a:off x="685800" y="1143000"/>
            <a:ext cx="7772400" cy="4038600"/>
          </a:xfrm>
        </p:spPr>
        <p:txBody>
          <a:bodyPr/>
          <a:lstStyle/>
          <a:p>
            <a:pPr>
              <a:buClr>
                <a:schemeClr val="tx2"/>
              </a:buClr>
              <a:buFont typeface="Wingdings" pitchFamily="2" charset="2"/>
              <a:buChar char="§"/>
            </a:pPr>
            <a:r>
              <a:rPr lang="en-US" sz="2400" smtClean="0">
                <a:latin typeface="Arial" pitchFamily="34" charset="0"/>
              </a:rPr>
              <a:t>Why Do You Need an IH Program?</a:t>
            </a:r>
          </a:p>
          <a:p>
            <a:pPr lvl="1">
              <a:buFontTx/>
              <a:buChar char="•"/>
            </a:pPr>
            <a:r>
              <a:rPr lang="en-US" sz="1800" smtClean="0">
                <a:latin typeface="Arial" pitchFamily="34" charset="0"/>
              </a:rPr>
              <a:t>Protect your workers from hazards that ether you bring into the work place or is there because of the process hazards the process units.</a:t>
            </a:r>
          </a:p>
          <a:p>
            <a:pPr lvl="1">
              <a:buFontTx/>
              <a:buChar char="•"/>
            </a:pPr>
            <a:r>
              <a:rPr lang="en-US" sz="1800" smtClean="0">
                <a:latin typeface="Arial" pitchFamily="34" charset="0"/>
              </a:rPr>
              <a:t>The OSHA regulations require you provide a healthy and safe work place for your employees. (General Duty Clause)</a:t>
            </a:r>
          </a:p>
          <a:p>
            <a:pPr lvl="1">
              <a:buFontTx/>
              <a:buChar char="•"/>
            </a:pPr>
            <a:r>
              <a:rPr lang="en-US" sz="1800" smtClean="0">
                <a:latin typeface="Arial" pitchFamily="34" charset="0"/>
              </a:rPr>
              <a:t>The host facility requires you have IH programs to protect your employees.</a:t>
            </a:r>
          </a:p>
          <a:p>
            <a:pPr lvl="1">
              <a:buFontTx/>
              <a:buChar char="•"/>
            </a:pPr>
            <a:r>
              <a:rPr lang="en-US" sz="1800" smtClean="0">
                <a:latin typeface="Arial" pitchFamily="34" charset="0"/>
              </a:rPr>
              <a:t>Specific work place standards like noise, lead, benzene, hexavalent chromium, just to name a few.</a:t>
            </a:r>
          </a:p>
          <a:p>
            <a:pPr lvl="1">
              <a:buFontTx/>
              <a:buChar char="•"/>
            </a:pPr>
            <a:r>
              <a:rPr lang="en-US" sz="1800" smtClean="0">
                <a:latin typeface="Arial" pitchFamily="34" charset="0"/>
              </a:rPr>
              <a:t>Keep you workman’s compensation cost down.</a:t>
            </a:r>
          </a:p>
          <a:p>
            <a:pPr lvl="1">
              <a:buFontTx/>
              <a:buChar char="•"/>
            </a:pPr>
            <a:r>
              <a:rPr lang="en-US" sz="1800" smtClean="0">
                <a:latin typeface="Arial" pitchFamily="34" charset="0"/>
              </a:rPr>
              <a:t>Protect you and the host company from law suits.</a:t>
            </a:r>
          </a:p>
          <a:p>
            <a:pPr>
              <a:buFontTx/>
              <a:buNone/>
            </a:pPr>
            <a:endParaRPr lang="en-US" sz="2000" smtClean="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228600" y="152400"/>
            <a:ext cx="8686800" cy="914400"/>
          </a:xfrm>
        </p:spPr>
        <p:txBody>
          <a:bodyPr/>
          <a:lstStyle/>
          <a:p>
            <a:pPr>
              <a:defRPr/>
            </a:pPr>
            <a:r>
              <a:rPr lang="en-US" sz="3200" b="1" smtClean="0">
                <a:effectLst>
                  <a:outerShdw blurRad="38100" dist="38100" dir="2700000" algn="tl">
                    <a:srgbClr val="000000"/>
                  </a:outerShdw>
                </a:effectLst>
                <a:latin typeface="Arial" pitchFamily="34" charset="0"/>
              </a:rPr>
              <a:t>Industrial Hygiene program</a:t>
            </a:r>
            <a:br>
              <a:rPr lang="en-US" sz="3200" b="1" smtClean="0">
                <a:effectLst>
                  <a:outerShdw blurRad="38100" dist="38100" dir="2700000" algn="tl">
                    <a:srgbClr val="000000"/>
                  </a:outerShdw>
                </a:effectLst>
                <a:latin typeface="Arial" pitchFamily="34" charset="0"/>
              </a:rPr>
            </a:br>
            <a:endParaRPr lang="en-US" sz="3200" b="1" smtClean="0">
              <a:effectLst>
                <a:outerShdw blurRad="38100" dist="38100" dir="2700000" algn="tl">
                  <a:srgbClr val="000000"/>
                </a:outerShdw>
              </a:effectLst>
              <a:latin typeface="Arial" pitchFamily="34" charset="0"/>
            </a:endParaRPr>
          </a:p>
        </p:txBody>
      </p:sp>
      <p:sp>
        <p:nvSpPr>
          <p:cNvPr id="109571" name="Rectangle 3"/>
          <p:cNvSpPr>
            <a:spLocks noGrp="1" noChangeArrowheads="1"/>
          </p:cNvSpPr>
          <p:nvPr>
            <p:ph type="body" idx="1"/>
          </p:nvPr>
        </p:nvSpPr>
        <p:spPr>
          <a:xfrm>
            <a:off x="685800" y="990600"/>
            <a:ext cx="7772400" cy="5105400"/>
          </a:xfrm>
        </p:spPr>
        <p:txBody>
          <a:bodyPr/>
          <a:lstStyle/>
          <a:p>
            <a:pPr lvl="1">
              <a:lnSpc>
                <a:spcPct val="90000"/>
              </a:lnSpc>
              <a:buClr>
                <a:schemeClr val="tx2"/>
              </a:buClr>
              <a:buFont typeface="Wingdings" pitchFamily="2" charset="2"/>
              <a:buChar char="§"/>
            </a:pPr>
            <a:r>
              <a:rPr lang="en-US" sz="2400" smtClean="0">
                <a:latin typeface="Arial" pitchFamily="34" charset="0"/>
              </a:rPr>
              <a:t>Proactive process to look at the need to conduct exposure monitoring.</a:t>
            </a:r>
          </a:p>
          <a:p>
            <a:pPr lvl="1">
              <a:lnSpc>
                <a:spcPct val="90000"/>
              </a:lnSpc>
              <a:buClr>
                <a:schemeClr val="tx2"/>
              </a:buClr>
              <a:buFont typeface="Wingdings" pitchFamily="2" charset="2"/>
              <a:buChar char="§"/>
            </a:pPr>
            <a:r>
              <a:rPr lang="en-US" sz="2400" smtClean="0">
                <a:latin typeface="Arial" pitchFamily="34" charset="0"/>
              </a:rPr>
              <a:t>Review the hazards in the work place and determine the need to do exposure monitoring using the hazard risks and the potential for exposures to those hazards.</a:t>
            </a:r>
          </a:p>
          <a:p>
            <a:pPr lvl="1">
              <a:lnSpc>
                <a:spcPct val="90000"/>
              </a:lnSpc>
              <a:buClr>
                <a:schemeClr val="tx2"/>
              </a:buClr>
              <a:buFont typeface="Wingdings" pitchFamily="2" charset="2"/>
              <a:buChar char="§"/>
            </a:pPr>
            <a:r>
              <a:rPr lang="en-US" sz="2400" smtClean="0">
                <a:latin typeface="Arial" pitchFamily="34" charset="0"/>
              </a:rPr>
              <a:t>Develop a sampling strategy, based on the degree of the hazard and the potential for exposure.</a:t>
            </a:r>
          </a:p>
          <a:p>
            <a:pPr lvl="1">
              <a:lnSpc>
                <a:spcPct val="90000"/>
              </a:lnSpc>
              <a:buClr>
                <a:schemeClr val="tx2"/>
              </a:buClr>
              <a:buFont typeface="Wingdings" pitchFamily="2" charset="2"/>
              <a:buChar char="§"/>
            </a:pPr>
            <a:r>
              <a:rPr lang="en-US" sz="2400" smtClean="0">
                <a:latin typeface="Arial" pitchFamily="34" charset="0"/>
              </a:rPr>
              <a:t>Conduct Industrial Hygiene monitoring.  This could include quantitative as well as qualitative analysis.</a:t>
            </a:r>
          </a:p>
          <a:p>
            <a:pPr lvl="1">
              <a:lnSpc>
                <a:spcPct val="90000"/>
              </a:lnSpc>
              <a:buClr>
                <a:schemeClr val="tx2"/>
              </a:buClr>
              <a:buFont typeface="Wingdings" pitchFamily="2" charset="2"/>
              <a:buChar char="§"/>
            </a:pPr>
            <a:r>
              <a:rPr lang="en-US" sz="2400" smtClean="0">
                <a:latin typeface="Arial" pitchFamily="34" charset="0"/>
              </a:rPr>
              <a:t>Compare the results to exposure standards and report the results, with corrective actions, if needed.</a:t>
            </a:r>
          </a:p>
          <a:p>
            <a:pPr>
              <a:lnSpc>
                <a:spcPct val="90000"/>
              </a:lnSpc>
            </a:pPr>
            <a:endParaRPr lang="en-US" sz="2400" smtClean="0">
              <a:latin typeface="Arial" pitchFamily="34"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pPr>
              <a:defRPr/>
            </a:pPr>
            <a:r>
              <a:rPr lang="en-US" sz="3200" b="1" smtClean="0">
                <a:effectLst>
                  <a:outerShdw blurRad="38100" dist="38100" dir="2700000" algn="tl">
                    <a:srgbClr val="000000"/>
                  </a:outerShdw>
                </a:effectLst>
                <a:latin typeface="Arial" pitchFamily="34" charset="0"/>
              </a:rPr>
              <a:t>IH Consultants</a:t>
            </a:r>
          </a:p>
        </p:txBody>
      </p:sp>
      <p:sp>
        <p:nvSpPr>
          <p:cNvPr id="110595" name="Rectangle 3"/>
          <p:cNvSpPr>
            <a:spLocks noGrp="1" noChangeArrowheads="1"/>
          </p:cNvSpPr>
          <p:nvPr>
            <p:ph idx="1"/>
          </p:nvPr>
        </p:nvSpPr>
        <p:spPr/>
        <p:txBody>
          <a:bodyPr/>
          <a:lstStyle/>
          <a:p>
            <a:pPr>
              <a:buClr>
                <a:schemeClr val="tx2"/>
              </a:buClr>
              <a:buFont typeface="Wingdings" pitchFamily="2" charset="2"/>
              <a:buChar char="§"/>
            </a:pPr>
            <a:r>
              <a:rPr lang="en-US" sz="2400" smtClean="0">
                <a:latin typeface="Arial" pitchFamily="34" charset="0"/>
              </a:rPr>
              <a:t>Typical IH Bid</a:t>
            </a:r>
          </a:p>
          <a:p>
            <a:pPr>
              <a:buClr>
                <a:schemeClr val="tx2"/>
              </a:buClr>
              <a:buFont typeface="Wingdings" pitchFamily="2" charset="2"/>
              <a:buNone/>
            </a:pPr>
            <a:endParaRPr lang="en-US" sz="2000" smtClean="0">
              <a:latin typeface="Arial" pitchFamily="34" charset="0"/>
            </a:endParaRPr>
          </a:p>
          <a:p>
            <a:pPr lvl="1">
              <a:buClr>
                <a:schemeClr val="tx1"/>
              </a:buClr>
              <a:buFontTx/>
              <a:buChar char="•"/>
            </a:pPr>
            <a:r>
              <a:rPr lang="en-US" sz="2000" smtClean="0">
                <a:latin typeface="Arial" pitchFamily="34" charset="0"/>
              </a:rPr>
              <a:t>Scope of work</a:t>
            </a:r>
          </a:p>
          <a:p>
            <a:pPr lvl="1">
              <a:buClr>
                <a:schemeClr val="tx1"/>
              </a:buClr>
              <a:buFontTx/>
              <a:buChar char="•"/>
            </a:pPr>
            <a:r>
              <a:rPr lang="en-US" sz="2000" smtClean="0">
                <a:latin typeface="Arial" pitchFamily="34" charset="0"/>
              </a:rPr>
              <a:t>Conditions (length of work day, overtime, etc)</a:t>
            </a:r>
          </a:p>
          <a:p>
            <a:pPr lvl="1">
              <a:buClr>
                <a:schemeClr val="tx1"/>
              </a:buClr>
              <a:buFontTx/>
              <a:buChar char="•"/>
            </a:pPr>
            <a:r>
              <a:rPr lang="en-US" sz="2000" smtClean="0">
                <a:latin typeface="Arial" pitchFamily="34" charset="0"/>
              </a:rPr>
              <a:t>Hourly rate</a:t>
            </a:r>
          </a:p>
          <a:p>
            <a:pPr lvl="1">
              <a:buClr>
                <a:schemeClr val="tx1"/>
              </a:buClr>
              <a:buFontTx/>
              <a:buChar char="•"/>
            </a:pPr>
            <a:r>
              <a:rPr lang="en-US" sz="2000" smtClean="0">
                <a:latin typeface="Arial" pitchFamily="34" charset="0"/>
              </a:rPr>
              <a:t>Travel expenses, if applicable</a:t>
            </a:r>
          </a:p>
          <a:p>
            <a:pPr lvl="1">
              <a:buClr>
                <a:schemeClr val="tx1"/>
              </a:buClr>
              <a:buFontTx/>
              <a:buChar char="•"/>
            </a:pPr>
            <a:r>
              <a:rPr lang="en-US" sz="2000" smtClean="0">
                <a:latin typeface="Arial" pitchFamily="34" charset="0"/>
              </a:rPr>
              <a:t>IH Equipment needed and cost (rental)</a:t>
            </a:r>
          </a:p>
          <a:p>
            <a:pPr lvl="1">
              <a:buClr>
                <a:schemeClr val="tx1"/>
              </a:buClr>
              <a:buFontTx/>
              <a:buChar char="•"/>
            </a:pPr>
            <a:r>
              <a:rPr lang="en-US" sz="2000" smtClean="0">
                <a:latin typeface="Arial" pitchFamily="34" charset="0"/>
              </a:rPr>
              <a:t>Laboratory cost</a:t>
            </a:r>
          </a:p>
          <a:p>
            <a:endParaRPr lang="en-US" sz="2000" smtClean="0">
              <a:latin typeface="Arial" pitchFamily="34"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381000" y="304800"/>
            <a:ext cx="8534400" cy="838200"/>
          </a:xfrm>
        </p:spPr>
        <p:txBody>
          <a:bodyPr/>
          <a:lstStyle/>
          <a:p>
            <a:pPr>
              <a:defRPr/>
            </a:pPr>
            <a:r>
              <a:rPr lang="en-US" sz="3200" b="1" smtClean="0">
                <a:effectLst>
                  <a:outerShdw blurRad="38100" dist="38100" dir="2700000" algn="tl">
                    <a:srgbClr val="000000"/>
                  </a:outerShdw>
                </a:effectLst>
                <a:latin typeface="Arial" pitchFamily="34" charset="0"/>
              </a:rPr>
              <a:t>IH Consultants</a:t>
            </a:r>
          </a:p>
        </p:txBody>
      </p:sp>
      <p:sp>
        <p:nvSpPr>
          <p:cNvPr id="111619" name="Rectangle 3"/>
          <p:cNvSpPr>
            <a:spLocks noGrp="1" noChangeArrowheads="1"/>
          </p:cNvSpPr>
          <p:nvPr>
            <p:ph type="body" idx="1"/>
          </p:nvPr>
        </p:nvSpPr>
        <p:spPr>
          <a:xfrm>
            <a:off x="685800" y="1371600"/>
            <a:ext cx="7772400" cy="5105400"/>
          </a:xfrm>
        </p:spPr>
        <p:txBody>
          <a:bodyPr/>
          <a:lstStyle/>
          <a:p>
            <a:pPr>
              <a:lnSpc>
                <a:spcPct val="80000"/>
              </a:lnSpc>
              <a:buClr>
                <a:schemeClr val="tx2"/>
              </a:buClr>
              <a:buFont typeface="Wingdings" pitchFamily="2" charset="2"/>
              <a:buChar char="§"/>
            </a:pPr>
            <a:r>
              <a:rPr lang="en-US" sz="2400" dirty="0" smtClean="0">
                <a:latin typeface="Arial" pitchFamily="34" charset="0"/>
              </a:rPr>
              <a:t>Cost Benefit of contractor sharing of IH services</a:t>
            </a:r>
          </a:p>
          <a:p>
            <a:pPr>
              <a:lnSpc>
                <a:spcPct val="80000"/>
              </a:lnSpc>
              <a:buClr>
                <a:schemeClr val="tx2"/>
              </a:buClr>
              <a:buFont typeface="Wingdings" pitchFamily="2" charset="2"/>
              <a:buNone/>
            </a:pPr>
            <a:endParaRPr lang="en-US" sz="2400" dirty="0" smtClean="0">
              <a:latin typeface="Arial" pitchFamily="34" charset="0"/>
            </a:endParaRPr>
          </a:p>
          <a:p>
            <a:pPr lvl="1">
              <a:lnSpc>
                <a:spcPct val="80000"/>
              </a:lnSpc>
              <a:buFontTx/>
              <a:buChar char="•"/>
            </a:pPr>
            <a:r>
              <a:rPr lang="en-US" sz="1800" dirty="0" smtClean="0">
                <a:latin typeface="Arial" pitchFamily="34" charset="0"/>
              </a:rPr>
              <a:t>Labor cost can be shared when several contractors on one job site have the same basic Industrial Hygiene program and the monitoring is conducted by the same person.</a:t>
            </a:r>
          </a:p>
          <a:p>
            <a:pPr lvl="1">
              <a:lnSpc>
                <a:spcPct val="80000"/>
              </a:lnSpc>
              <a:buFontTx/>
              <a:buChar char="•"/>
            </a:pPr>
            <a:r>
              <a:rPr lang="en-US" sz="1800" dirty="0" smtClean="0">
                <a:latin typeface="Arial" pitchFamily="34" charset="0"/>
              </a:rPr>
              <a:t>For example, one IH Tech can monitor six people in one day just as easy as it takes to monitor three people.</a:t>
            </a:r>
          </a:p>
          <a:p>
            <a:pPr lvl="1">
              <a:lnSpc>
                <a:spcPct val="80000"/>
              </a:lnSpc>
              <a:buFontTx/>
              <a:buChar char="•"/>
            </a:pPr>
            <a:r>
              <a:rPr lang="en-US" sz="1800" dirty="0" smtClean="0">
                <a:latin typeface="Arial" pitchFamily="34" charset="0"/>
              </a:rPr>
              <a:t>The cost per sample analysis will typically be lower, once certain minimum quantities are achieved.</a:t>
            </a:r>
          </a:p>
          <a:p>
            <a:pPr>
              <a:lnSpc>
                <a:spcPct val="80000"/>
              </a:lnSpc>
            </a:pPr>
            <a:endParaRPr lang="en-US" sz="2000" dirty="0" smtClean="0">
              <a:latin typeface="Arial" pitchFamily="34" charset="0"/>
            </a:endParaRPr>
          </a:p>
        </p:txBody>
      </p:sp>
      <p:pic>
        <p:nvPicPr>
          <p:cNvPr id="111620" name="Picture 4" descr="Well prepared IH"/>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0" y="4038600"/>
            <a:ext cx="38877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228600" y="228600"/>
            <a:ext cx="8763000" cy="762000"/>
          </a:xfrm>
        </p:spPr>
        <p:txBody>
          <a:bodyPr/>
          <a:lstStyle/>
          <a:p>
            <a:pPr>
              <a:defRPr/>
            </a:pPr>
            <a:r>
              <a:rPr lang="en-US" sz="3200" b="1" smtClean="0">
                <a:effectLst>
                  <a:outerShdw blurRad="38100" dist="38100" dir="2700000" algn="tl">
                    <a:srgbClr val="000000"/>
                  </a:outerShdw>
                </a:effectLst>
                <a:latin typeface="Arial" pitchFamily="34" charset="0"/>
              </a:rPr>
              <a:t>IH Consultants</a:t>
            </a:r>
          </a:p>
        </p:txBody>
      </p:sp>
      <p:sp>
        <p:nvSpPr>
          <p:cNvPr id="112643" name="Rectangle 3"/>
          <p:cNvSpPr>
            <a:spLocks noGrp="1" noChangeArrowheads="1"/>
          </p:cNvSpPr>
          <p:nvPr>
            <p:ph type="body" idx="1"/>
          </p:nvPr>
        </p:nvSpPr>
        <p:spPr>
          <a:xfrm>
            <a:off x="685800" y="1219200"/>
            <a:ext cx="7772400" cy="3200400"/>
          </a:xfrm>
        </p:spPr>
        <p:txBody>
          <a:bodyPr/>
          <a:lstStyle/>
          <a:p>
            <a:pPr>
              <a:lnSpc>
                <a:spcPct val="80000"/>
              </a:lnSpc>
              <a:buClr>
                <a:schemeClr val="tx2"/>
              </a:buClr>
              <a:buFont typeface="Wingdings" pitchFamily="2" charset="2"/>
              <a:buChar char="§"/>
            </a:pPr>
            <a:r>
              <a:rPr lang="en-US" sz="2400" smtClean="0">
                <a:latin typeface="Arial" pitchFamily="34" charset="0"/>
              </a:rPr>
              <a:t>Analysis Cost</a:t>
            </a:r>
          </a:p>
          <a:p>
            <a:pPr>
              <a:lnSpc>
                <a:spcPct val="80000"/>
              </a:lnSpc>
            </a:pPr>
            <a:endParaRPr lang="en-US" sz="2400" smtClean="0">
              <a:latin typeface="Arial" pitchFamily="34" charset="0"/>
            </a:endParaRPr>
          </a:p>
          <a:p>
            <a:pPr lvl="1">
              <a:lnSpc>
                <a:spcPct val="80000"/>
              </a:lnSpc>
              <a:buFontTx/>
              <a:buChar char="•"/>
            </a:pPr>
            <a:r>
              <a:rPr lang="en-US" sz="1800" smtClean="0">
                <a:latin typeface="Arial" pitchFamily="34" charset="0"/>
              </a:rPr>
              <a:t>The cost of analysis depends on several factors, varying on which chemical and how fast you need the analysis.</a:t>
            </a:r>
          </a:p>
          <a:p>
            <a:pPr lvl="1">
              <a:lnSpc>
                <a:spcPct val="80000"/>
              </a:lnSpc>
              <a:buFontTx/>
              <a:buChar char="•"/>
            </a:pPr>
            <a:r>
              <a:rPr lang="en-US" sz="1800" smtClean="0">
                <a:latin typeface="Arial" pitchFamily="34" charset="0"/>
              </a:rPr>
              <a:t>Example: a sample for benzene and other solvents on the same tube or badge may cost about $40 for the first component and $15 for each additional component for a two week turn around.</a:t>
            </a:r>
          </a:p>
          <a:p>
            <a:pPr lvl="1">
              <a:lnSpc>
                <a:spcPct val="80000"/>
              </a:lnSpc>
              <a:buFontTx/>
              <a:buChar char="•"/>
            </a:pPr>
            <a:r>
              <a:rPr lang="en-US" sz="1800" smtClean="0">
                <a:latin typeface="Arial" pitchFamily="34" charset="0"/>
              </a:rPr>
              <a:t>Example: a chromium VI filter may cost about $50 for a one week turn around, and up to $150 for a same day analysis.</a:t>
            </a:r>
          </a:p>
          <a:p>
            <a:pPr lvl="1">
              <a:lnSpc>
                <a:spcPct val="80000"/>
              </a:lnSpc>
              <a:buFontTx/>
              <a:buChar char="•"/>
            </a:pPr>
            <a:r>
              <a:rPr lang="en-US" sz="1800" smtClean="0">
                <a:latin typeface="Arial" pitchFamily="34" charset="0"/>
              </a:rPr>
              <a:t>Remember you need to submit a blank per the requirements of the applicable sampling method</a:t>
            </a:r>
          </a:p>
          <a:p>
            <a:pPr>
              <a:lnSpc>
                <a:spcPct val="80000"/>
              </a:lnSpc>
            </a:pPr>
            <a:endParaRPr lang="en-US" sz="2000" smtClean="0">
              <a:latin typeface="Arial" pitchFamily="34" charset="0"/>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228600" y="228600"/>
            <a:ext cx="8686800" cy="685800"/>
          </a:xfrm>
        </p:spPr>
        <p:txBody>
          <a:bodyPr/>
          <a:lstStyle/>
          <a:p>
            <a:pPr>
              <a:defRPr/>
            </a:pPr>
            <a:r>
              <a:rPr lang="en-US" sz="3200" b="1" smtClean="0">
                <a:effectLst>
                  <a:outerShdw blurRad="38100" dist="38100" dir="2700000" algn="tl">
                    <a:srgbClr val="000000"/>
                  </a:outerShdw>
                </a:effectLst>
                <a:latin typeface="Arial" pitchFamily="34" charset="0"/>
              </a:rPr>
              <a:t>Evaluation</a:t>
            </a:r>
          </a:p>
        </p:txBody>
      </p:sp>
      <p:sp>
        <p:nvSpPr>
          <p:cNvPr id="113667" name="Rectangle 3"/>
          <p:cNvSpPr>
            <a:spLocks noGrp="1" noChangeArrowheads="1"/>
          </p:cNvSpPr>
          <p:nvPr>
            <p:ph type="body" idx="1"/>
          </p:nvPr>
        </p:nvSpPr>
        <p:spPr/>
        <p:txBody>
          <a:bodyPr/>
          <a:lstStyle/>
          <a:p>
            <a:pPr eaLnBrk="1" hangingPunct="1">
              <a:buClr>
                <a:schemeClr val="tx2"/>
              </a:buClr>
              <a:buFont typeface="Wingdings" pitchFamily="2" charset="2"/>
              <a:buChar char="§"/>
            </a:pPr>
            <a:r>
              <a:rPr lang="en-US" sz="2400" smtClean="0">
                <a:latin typeface="Arial" pitchFamily="34" charset="0"/>
              </a:rPr>
              <a:t>Air Monitoring</a:t>
            </a:r>
          </a:p>
          <a:p>
            <a:pPr lvl="1" eaLnBrk="1" hangingPunct="1">
              <a:buClr>
                <a:schemeClr val="tx1"/>
              </a:buClr>
              <a:buFontTx/>
              <a:buChar char="•"/>
            </a:pPr>
            <a:r>
              <a:rPr lang="en-US" sz="2000" smtClean="0">
                <a:latin typeface="Arial" pitchFamily="34" charset="0"/>
              </a:rPr>
              <a:t>How Much?</a:t>
            </a:r>
          </a:p>
          <a:p>
            <a:pPr lvl="2" eaLnBrk="1" hangingPunct="1"/>
            <a:r>
              <a:rPr lang="en-US" sz="1600" smtClean="0">
                <a:latin typeface="Arial" pitchFamily="34" charset="0"/>
              </a:rPr>
              <a:t>OSHA Compliance</a:t>
            </a:r>
          </a:p>
          <a:p>
            <a:pPr lvl="2" eaLnBrk="1" hangingPunct="1"/>
            <a:r>
              <a:rPr lang="en-US" sz="1600" smtClean="0">
                <a:latin typeface="Arial" pitchFamily="34" charset="0"/>
              </a:rPr>
              <a:t>Labor Relations</a:t>
            </a:r>
          </a:p>
          <a:p>
            <a:pPr lvl="2" eaLnBrk="1" hangingPunct="1"/>
            <a:r>
              <a:rPr lang="en-US" sz="1600" smtClean="0">
                <a:latin typeface="Arial" pitchFamily="34" charset="0"/>
              </a:rPr>
              <a:t>Reduce Long-Term Liability</a:t>
            </a:r>
          </a:p>
        </p:txBody>
      </p:sp>
      <p:pic>
        <p:nvPicPr>
          <p:cNvPr id="113668" name="Picture 19" descr="ANd9GcQwMgWgMYUA9j7fji8oiDs1ecfK7i2i_7lXo4eqIR6bhOVvv5Q&amp;t=1&amp;usg=__Kggcte3-HptcVkmlv6yfS6Mkb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52600"/>
            <a:ext cx="374332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1" descr="ANd9GcQ94p8plehgyN7TxPKofabEi_Mr38VNfHPo-ib8LjahGwA_tnQ&amp;t=1&amp;usg=__khkLifKYnn-5kybRa6Dcd8jf_n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1910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228600" y="304800"/>
            <a:ext cx="8610600" cy="838200"/>
          </a:xfrm>
        </p:spPr>
        <p:txBody>
          <a:bodyPr/>
          <a:lstStyle/>
          <a:p>
            <a:pPr>
              <a:defRPr/>
            </a:pPr>
            <a:r>
              <a:rPr lang="en-US" sz="3200" b="1" smtClean="0">
                <a:effectLst>
                  <a:outerShdw blurRad="38100" dist="38100" dir="2700000" algn="tl">
                    <a:srgbClr val="000000"/>
                  </a:outerShdw>
                </a:effectLst>
                <a:latin typeface="Arial" pitchFamily="34" charset="0"/>
              </a:rPr>
              <a:t>IH Monitoring</a:t>
            </a:r>
          </a:p>
        </p:txBody>
      </p:sp>
      <p:sp>
        <p:nvSpPr>
          <p:cNvPr id="114691" name="Rectangle 3"/>
          <p:cNvSpPr>
            <a:spLocks noGrp="1" noChangeArrowheads="1"/>
          </p:cNvSpPr>
          <p:nvPr>
            <p:ph type="body" idx="1"/>
          </p:nvPr>
        </p:nvSpPr>
        <p:spPr>
          <a:xfrm>
            <a:off x="685800" y="1371600"/>
            <a:ext cx="7772400" cy="4724400"/>
          </a:xfrm>
        </p:spPr>
        <p:txBody>
          <a:bodyPr/>
          <a:lstStyle/>
          <a:p>
            <a:pPr>
              <a:lnSpc>
                <a:spcPct val="90000"/>
              </a:lnSpc>
              <a:buClr>
                <a:schemeClr val="tx2"/>
              </a:buClr>
              <a:buFont typeface="Wingdings" pitchFamily="2" charset="2"/>
              <a:buChar char="§"/>
            </a:pPr>
            <a:r>
              <a:rPr lang="en-US" sz="2400" b="1" smtClean="0">
                <a:latin typeface="Arial" pitchFamily="34" charset="0"/>
              </a:rPr>
              <a:t>Common Mistakes</a:t>
            </a:r>
          </a:p>
          <a:p>
            <a:pPr>
              <a:lnSpc>
                <a:spcPct val="90000"/>
              </a:lnSpc>
              <a:buClr>
                <a:schemeClr val="tx2"/>
              </a:buClr>
              <a:buFont typeface="Wingdings" pitchFamily="2" charset="2"/>
              <a:buNone/>
            </a:pPr>
            <a:r>
              <a:rPr lang="en-US" sz="2000" smtClean="0">
                <a:latin typeface="Arial" pitchFamily="34" charset="0"/>
              </a:rPr>
              <a:t>	</a:t>
            </a:r>
          </a:p>
          <a:p>
            <a:pPr lvl="1">
              <a:lnSpc>
                <a:spcPct val="90000"/>
              </a:lnSpc>
              <a:buClr>
                <a:schemeClr val="tx1"/>
              </a:buClr>
              <a:buFontTx/>
              <a:buChar char="•"/>
            </a:pPr>
            <a:r>
              <a:rPr lang="en-US" sz="1800" smtClean="0">
                <a:latin typeface="Arial" pitchFamily="34" charset="0"/>
              </a:rPr>
              <a:t>Wrong sampling method</a:t>
            </a:r>
          </a:p>
          <a:p>
            <a:pPr lvl="1">
              <a:lnSpc>
                <a:spcPct val="90000"/>
              </a:lnSpc>
              <a:buClr>
                <a:schemeClr val="tx1"/>
              </a:buClr>
              <a:buFontTx/>
              <a:buChar char="•"/>
            </a:pPr>
            <a:r>
              <a:rPr lang="en-US" sz="1800" smtClean="0">
                <a:latin typeface="Arial" pitchFamily="34" charset="0"/>
              </a:rPr>
              <a:t>Not sampling long enough or a high enough flow rate for the sensitivity of the method.</a:t>
            </a:r>
          </a:p>
          <a:p>
            <a:pPr lvl="1">
              <a:lnSpc>
                <a:spcPct val="90000"/>
              </a:lnSpc>
              <a:buClr>
                <a:schemeClr val="tx1"/>
              </a:buClr>
              <a:buFontTx/>
              <a:buChar char="•"/>
            </a:pPr>
            <a:r>
              <a:rPr lang="en-US" sz="1800" smtClean="0">
                <a:latin typeface="Arial" pitchFamily="34" charset="0"/>
              </a:rPr>
              <a:t>Comparing a short term sample results or area sample results to an 8 hr TWA exposure limit.</a:t>
            </a:r>
          </a:p>
          <a:p>
            <a:pPr lvl="1">
              <a:lnSpc>
                <a:spcPct val="90000"/>
              </a:lnSpc>
              <a:buClr>
                <a:schemeClr val="tx1"/>
              </a:buClr>
              <a:buFontTx/>
              <a:buChar char="•"/>
            </a:pPr>
            <a:r>
              <a:rPr lang="en-US" sz="1800" smtClean="0">
                <a:latin typeface="Arial" pitchFamily="34" charset="0"/>
              </a:rPr>
              <a:t>Not calibrating equipment before and after each use.</a:t>
            </a:r>
          </a:p>
          <a:p>
            <a:pPr lvl="1">
              <a:lnSpc>
                <a:spcPct val="90000"/>
              </a:lnSpc>
              <a:buClr>
                <a:schemeClr val="tx1"/>
              </a:buClr>
              <a:buFontTx/>
              <a:buChar char="•"/>
            </a:pPr>
            <a:r>
              <a:rPr lang="en-US" sz="1800" smtClean="0">
                <a:latin typeface="Arial" pitchFamily="34" charset="0"/>
              </a:rPr>
              <a:t>Using a pump calibrator that is out of calibration.</a:t>
            </a:r>
          </a:p>
          <a:p>
            <a:pPr lvl="1">
              <a:lnSpc>
                <a:spcPct val="90000"/>
              </a:lnSpc>
              <a:buClr>
                <a:schemeClr val="tx1"/>
              </a:buClr>
              <a:buFontTx/>
              <a:buChar char="•"/>
            </a:pPr>
            <a:r>
              <a:rPr lang="en-US" sz="1800" smtClean="0">
                <a:latin typeface="Arial" pitchFamily="34" charset="0"/>
              </a:rPr>
              <a:t>Mislabeling samples</a:t>
            </a:r>
          </a:p>
          <a:p>
            <a:pPr lvl="1">
              <a:lnSpc>
                <a:spcPct val="90000"/>
              </a:lnSpc>
              <a:buClr>
                <a:schemeClr val="tx1"/>
              </a:buClr>
              <a:buFontTx/>
              <a:buChar char="•"/>
            </a:pPr>
            <a:r>
              <a:rPr lang="en-US" sz="1800" smtClean="0">
                <a:latin typeface="Arial" pitchFamily="34" charset="0"/>
              </a:rPr>
              <a:t>Not documenting notes and information on the samples collected.</a:t>
            </a:r>
          </a:p>
          <a:p>
            <a:pPr lvl="1">
              <a:lnSpc>
                <a:spcPct val="90000"/>
              </a:lnSpc>
              <a:buClr>
                <a:schemeClr val="tx1"/>
              </a:buClr>
              <a:buFontTx/>
              <a:buChar char="•"/>
            </a:pPr>
            <a:r>
              <a:rPr lang="en-US" sz="1800" smtClean="0">
                <a:latin typeface="Arial" pitchFamily="34" charset="0"/>
              </a:rPr>
              <a:t>Not submitting a blank per the requirements of the applicable sampling method</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52400" y="228600"/>
            <a:ext cx="8839200" cy="1143000"/>
          </a:xfrm>
        </p:spPr>
        <p:txBody>
          <a:bodyPr/>
          <a:lstStyle/>
          <a:p>
            <a:pPr>
              <a:defRPr/>
            </a:pPr>
            <a:r>
              <a:rPr lang="en-US" sz="3200" b="1" smtClean="0">
                <a:effectLst>
                  <a:outerShdw blurRad="38100" dist="38100" dir="2700000" algn="tl">
                    <a:srgbClr val="000000"/>
                  </a:outerShdw>
                </a:effectLst>
                <a:latin typeface="Arial" pitchFamily="34" charset="0"/>
              </a:rPr>
              <a:t>Toxic Metals</a:t>
            </a:r>
          </a:p>
        </p:txBody>
      </p:sp>
      <p:sp>
        <p:nvSpPr>
          <p:cNvPr id="12291" name="Rectangle 3"/>
          <p:cNvSpPr>
            <a:spLocks noGrp="1" noChangeArrowheads="1"/>
          </p:cNvSpPr>
          <p:nvPr>
            <p:ph type="body" idx="1"/>
          </p:nvPr>
        </p:nvSpPr>
        <p:spPr>
          <a:xfrm>
            <a:off x="685800" y="1981200"/>
            <a:ext cx="7772400" cy="2438400"/>
          </a:xfrm>
        </p:spPr>
        <p:txBody>
          <a:bodyPr/>
          <a:lstStyle/>
          <a:p>
            <a:pPr>
              <a:buFontTx/>
              <a:buNone/>
            </a:pPr>
            <a:r>
              <a:rPr lang="en-US" sz="2400" smtClean="0">
                <a:latin typeface="Arial" pitchFamily="34" charset="0"/>
              </a:rPr>
              <a:t>Manganese</a:t>
            </a:r>
          </a:p>
          <a:p>
            <a:pPr>
              <a:buFontTx/>
              <a:buNone/>
            </a:pPr>
            <a:endParaRPr lang="en-US" sz="2400" smtClean="0">
              <a:latin typeface="Arial" pitchFamily="34" charset="0"/>
            </a:endParaRPr>
          </a:p>
          <a:p>
            <a:r>
              <a:rPr lang="en-US" sz="2000" smtClean="0">
                <a:latin typeface="Arial" pitchFamily="34" charset="0"/>
              </a:rPr>
              <a:t>Suspected to cause Parkinsons</a:t>
            </a:r>
          </a:p>
          <a:p>
            <a:r>
              <a:rPr lang="en-US" sz="2000" smtClean="0">
                <a:latin typeface="Arial" pitchFamily="34" charset="0"/>
              </a:rPr>
              <a:t>OSHA Ceiling Limit is 5 mg/m3</a:t>
            </a:r>
          </a:p>
          <a:p>
            <a:r>
              <a:rPr lang="en-US" sz="2000" smtClean="0">
                <a:latin typeface="Arial" pitchFamily="34" charset="0"/>
              </a:rPr>
              <a:t>ACGIH TLV is 0.2 mg/m3 for 8-hours</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22388"/>
            <a:ext cx="3276600" cy="312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228600" y="304800"/>
            <a:ext cx="8610600" cy="838200"/>
          </a:xfrm>
        </p:spPr>
        <p:txBody>
          <a:bodyPr/>
          <a:lstStyle/>
          <a:p>
            <a:pPr>
              <a:defRPr/>
            </a:pPr>
            <a:r>
              <a:rPr lang="en-US" sz="3200" b="1" smtClean="0">
                <a:effectLst>
                  <a:outerShdw blurRad="38100" dist="38100" dir="2700000" algn="tl">
                    <a:srgbClr val="000000"/>
                  </a:outerShdw>
                </a:effectLst>
                <a:latin typeface="Arial" pitchFamily="34" charset="0"/>
              </a:rPr>
              <a:t>IH Monitoring</a:t>
            </a:r>
          </a:p>
        </p:txBody>
      </p:sp>
      <p:sp>
        <p:nvSpPr>
          <p:cNvPr id="115715" name="Rectangle 3"/>
          <p:cNvSpPr>
            <a:spLocks noGrp="1" noChangeArrowheads="1"/>
          </p:cNvSpPr>
          <p:nvPr>
            <p:ph type="body" idx="1"/>
          </p:nvPr>
        </p:nvSpPr>
        <p:spPr>
          <a:xfrm>
            <a:off x="685800" y="1447800"/>
            <a:ext cx="7772400" cy="4648200"/>
          </a:xfrm>
        </p:spPr>
        <p:txBody>
          <a:bodyPr/>
          <a:lstStyle/>
          <a:p>
            <a:pPr>
              <a:buClr>
                <a:schemeClr val="tx2"/>
              </a:buClr>
              <a:buFont typeface="Wingdings" pitchFamily="2" charset="2"/>
              <a:buChar char="§"/>
            </a:pPr>
            <a:r>
              <a:rPr lang="en-US" sz="2400" smtClean="0">
                <a:latin typeface="Arial" pitchFamily="34" charset="0"/>
              </a:rPr>
              <a:t>Things that can invalidate a sample</a:t>
            </a:r>
          </a:p>
          <a:p>
            <a:pPr lvl="1">
              <a:buFontTx/>
              <a:buChar char="•"/>
            </a:pPr>
            <a:r>
              <a:rPr lang="en-US" sz="1800" smtClean="0">
                <a:latin typeface="Arial" pitchFamily="34" charset="0"/>
              </a:rPr>
              <a:t>Tubing is pulled off of the pump by  accident by the worker.</a:t>
            </a:r>
          </a:p>
          <a:p>
            <a:pPr lvl="1">
              <a:buFontTx/>
              <a:buChar char="•"/>
            </a:pPr>
            <a:r>
              <a:rPr lang="en-US" sz="1800" smtClean="0">
                <a:latin typeface="Arial" pitchFamily="34" charset="0"/>
              </a:rPr>
              <a:t>Sample filter falls off sampling device.</a:t>
            </a:r>
          </a:p>
          <a:p>
            <a:pPr lvl="1">
              <a:buFontTx/>
              <a:buChar char="•"/>
            </a:pPr>
            <a:r>
              <a:rPr lang="en-US" sz="1800" smtClean="0">
                <a:latin typeface="Arial" pitchFamily="34" charset="0"/>
              </a:rPr>
              <a:t>Pump stops due to a bad battery or from a flow interrupt.</a:t>
            </a:r>
          </a:p>
          <a:p>
            <a:pPr lvl="1">
              <a:buFontTx/>
              <a:buChar char="•"/>
            </a:pPr>
            <a:r>
              <a:rPr lang="en-US" sz="1800" smtClean="0">
                <a:latin typeface="Arial" pitchFamily="34" charset="0"/>
              </a:rPr>
              <a:t>Obvious tampering with the samples.</a:t>
            </a:r>
          </a:p>
          <a:p>
            <a:pPr lvl="1">
              <a:buFontTx/>
              <a:buChar char="•"/>
            </a:pPr>
            <a:r>
              <a:rPr lang="en-US" sz="1800" smtClean="0">
                <a:latin typeface="Arial" pitchFamily="34" charset="0"/>
              </a:rPr>
              <a:t>Not documenting the monitoring</a:t>
            </a:r>
          </a:p>
        </p:txBody>
      </p:sp>
      <p:pic>
        <p:nvPicPr>
          <p:cNvPr id="115716" name="Picture 4" descr="Gilibrato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886200" y="3657600"/>
            <a:ext cx="44958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228600" y="228600"/>
            <a:ext cx="8686800" cy="838200"/>
          </a:xfrm>
        </p:spPr>
        <p:txBody>
          <a:bodyPr/>
          <a:lstStyle/>
          <a:p>
            <a:pPr>
              <a:defRPr/>
            </a:pPr>
            <a:r>
              <a:rPr lang="en-US" sz="3200" b="1" smtClean="0">
                <a:effectLst>
                  <a:outerShdw blurRad="38100" dist="38100" dir="2700000" algn="tl">
                    <a:srgbClr val="000000"/>
                  </a:outerShdw>
                </a:effectLst>
                <a:latin typeface="Arial" pitchFamily="34" charset="0"/>
              </a:rPr>
              <a:t>IH Equipment Lab</a:t>
            </a:r>
          </a:p>
        </p:txBody>
      </p:sp>
      <p:sp>
        <p:nvSpPr>
          <p:cNvPr id="116739" name="Rectangle 3"/>
          <p:cNvSpPr>
            <a:spLocks noGrp="1" noChangeArrowheads="1"/>
          </p:cNvSpPr>
          <p:nvPr>
            <p:ph type="body" idx="1"/>
          </p:nvPr>
        </p:nvSpPr>
        <p:spPr>
          <a:xfrm>
            <a:off x="685800" y="1371600"/>
            <a:ext cx="7772400" cy="4724400"/>
          </a:xfrm>
        </p:spPr>
        <p:txBody>
          <a:bodyPr/>
          <a:lstStyle/>
          <a:p>
            <a:pPr>
              <a:buClr>
                <a:schemeClr val="tx2"/>
              </a:buClr>
              <a:buFont typeface="Wingdings" pitchFamily="2" charset="2"/>
              <a:buChar char="§"/>
            </a:pPr>
            <a:r>
              <a:rPr lang="en-US" sz="2800" smtClean="0">
                <a:latin typeface="Arial" pitchFamily="34" charset="0"/>
              </a:rPr>
              <a:t>Handle various types of IH equipment</a:t>
            </a:r>
          </a:p>
          <a:p>
            <a:pPr>
              <a:buClr>
                <a:schemeClr val="tx2"/>
              </a:buClr>
              <a:buFont typeface="Wingdings" pitchFamily="2" charset="2"/>
              <a:buChar char="§"/>
            </a:pPr>
            <a:r>
              <a:rPr lang="en-US" sz="2800" smtClean="0">
                <a:latin typeface="Arial" pitchFamily="34" charset="0"/>
              </a:rPr>
              <a:t>Place noise dosimeter and/or air pump, hose and cassette on another student</a:t>
            </a:r>
          </a:p>
        </p:txBody>
      </p:sp>
      <p:pic>
        <p:nvPicPr>
          <p:cNvPr id="116740" name="Picture 23" descr="ANd9GcThcUpIt-7VsehFRViGKuW_zdjETjK8z7j9vXBi5cXY9qHYdzQ&amp;t=1&amp;usg=__d5xKHZAXCwkppbcJod00CFLmT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2971800"/>
            <a:ext cx="24780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21" descr="ANd9GcQlOmLQgUK5Sx1OhFzySpNPriE_7GiCOdaDap42ifYzojZ7k20&amp;t=1&amp;usg=__JMZBGj7nsHq12nOmg1E0BsiVR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962275"/>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17" descr="ANd9GcRji7pmvyZt8YFj8zH24xfooVAFuzqQTi3SsyppIiyTP5E24Vc&amp;t=1&amp;usg=__vyDlQq96egmi1-INY2qF0YBSh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3" y="3886200"/>
            <a:ext cx="23034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228600" y="76200"/>
            <a:ext cx="8763000" cy="9144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Subpart Z Introduction</a:t>
            </a:r>
          </a:p>
        </p:txBody>
      </p:sp>
      <p:sp>
        <p:nvSpPr>
          <p:cNvPr id="117763" name="Rectangle 3"/>
          <p:cNvSpPr>
            <a:spLocks noGrp="1" noChangeArrowheads="1"/>
          </p:cNvSpPr>
          <p:nvPr>
            <p:ph type="body" idx="1"/>
          </p:nvPr>
        </p:nvSpPr>
        <p:spPr>
          <a:xfrm>
            <a:off x="0" y="990600"/>
            <a:ext cx="9144000" cy="5867400"/>
          </a:xfrm>
        </p:spPr>
        <p:txBody>
          <a:bodyPr/>
          <a:lstStyle/>
          <a:p>
            <a:pPr>
              <a:buClr>
                <a:schemeClr val="tx2"/>
              </a:buClr>
              <a:buFont typeface="Wingdings" pitchFamily="2" charset="2"/>
              <a:buChar char="§"/>
            </a:pPr>
            <a:r>
              <a:rPr lang="en-US" sz="2800" smtClean="0">
                <a:latin typeface="Arial" pitchFamily="34" charset="0"/>
              </a:rPr>
              <a:t>Subpart Z covers the regulations for toxic and hazardous substances in the workplace</a:t>
            </a:r>
          </a:p>
          <a:p>
            <a:pPr>
              <a:buClr>
                <a:schemeClr val="tx2"/>
              </a:buClr>
              <a:buFont typeface="Wingdings" pitchFamily="2" charset="2"/>
              <a:buChar char="§"/>
            </a:pPr>
            <a:r>
              <a:rPr lang="en-US" sz="2800" smtClean="0">
                <a:latin typeface="Arial" pitchFamily="34" charset="0"/>
              </a:rPr>
              <a:t>Major sections of Subpart Z include:</a:t>
            </a:r>
          </a:p>
          <a:p>
            <a:pPr lvl="1">
              <a:buFontTx/>
              <a:buChar char="•"/>
            </a:pPr>
            <a:r>
              <a:rPr lang="en-US" sz="2400" smtClean="0">
                <a:latin typeface="Arial" pitchFamily="34" charset="0"/>
              </a:rPr>
              <a:t>1910.1000 Air Contaminants; This section includes OSHA’s Z tables, which set limits on worker exposure to specific listed substances (also see 1926.55 &amp; Appendix A)</a:t>
            </a:r>
          </a:p>
          <a:p>
            <a:pPr lvl="1">
              <a:buFontTx/>
              <a:buChar char="•"/>
            </a:pPr>
            <a:r>
              <a:rPr lang="en-US" sz="2400" smtClean="0">
                <a:latin typeface="Arial" pitchFamily="34" charset="0"/>
              </a:rPr>
              <a:t>1910.1001-1096 Specific regulations for a number of listed potentially hazardous and toxic substances including asbestos (1910.1001); lead (1910.1025) and bloodborne pathogens (1910.1030), among many others (Expanded requirements)</a:t>
            </a:r>
          </a:p>
          <a:p>
            <a:pPr lvl="1">
              <a:buFontTx/>
              <a:buChar char="•"/>
            </a:pPr>
            <a:r>
              <a:rPr lang="en-US" sz="2400" smtClean="0">
                <a:latin typeface="Arial" pitchFamily="34" charset="0"/>
              </a:rPr>
              <a:t>1910.1200 Hazard Communication (1926.59)</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152400" y="228600"/>
            <a:ext cx="8839200" cy="2133600"/>
          </a:xfrm>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Standard Interpretations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05/23/1985 - Method for exposure compliance determination for substances regulated under Subpart Z.</a:t>
            </a:r>
            <a:r>
              <a:rPr lang="en-US" sz="3200" b="1" smtClean="0">
                <a:solidFill>
                  <a:schemeClr val="accent2"/>
                </a:solidFill>
              </a:rPr>
              <a:t> 	</a:t>
            </a:r>
          </a:p>
        </p:txBody>
      </p:sp>
      <p:sp>
        <p:nvSpPr>
          <p:cNvPr id="118787" name="Rectangle 3"/>
          <p:cNvSpPr>
            <a:spLocks noGrp="1" noChangeArrowheads="1"/>
          </p:cNvSpPr>
          <p:nvPr>
            <p:ph type="body" idx="1"/>
          </p:nvPr>
        </p:nvSpPr>
        <p:spPr>
          <a:xfrm>
            <a:off x="152400" y="2743200"/>
            <a:ext cx="8839200" cy="3810000"/>
          </a:xfrm>
        </p:spPr>
        <p:txBody>
          <a:bodyPr/>
          <a:lstStyle/>
          <a:p>
            <a:pPr>
              <a:spcBef>
                <a:spcPts val="500"/>
              </a:spcBef>
              <a:spcAft>
                <a:spcPts val="500"/>
              </a:spcAft>
              <a:buClr>
                <a:schemeClr val="tx2"/>
              </a:buClr>
              <a:buFont typeface="Wingdings" pitchFamily="2" charset="2"/>
              <a:buChar char="§"/>
            </a:pPr>
            <a:r>
              <a:rPr lang="en-US" sz="2800" smtClean="0">
                <a:latin typeface="Arial" pitchFamily="34" charset="0"/>
              </a:rPr>
              <a:t>“In response to your letter inquiring how the Occupational Safety and Health Administration (OSHA) makes exposure compliance determinations for substances regulated under Subpart Z of 1910.” </a:t>
            </a:r>
          </a:p>
          <a:p>
            <a:pPr>
              <a:spcBef>
                <a:spcPts val="500"/>
              </a:spcBef>
              <a:spcAft>
                <a:spcPts val="500"/>
              </a:spcAft>
              <a:buClr>
                <a:schemeClr val="tx2"/>
              </a:buClr>
              <a:buFont typeface="Wingdings" pitchFamily="2" charset="2"/>
              <a:buChar char="§"/>
            </a:pPr>
            <a:r>
              <a:rPr lang="en-US" sz="2800" smtClean="0">
                <a:latin typeface="Arial" pitchFamily="34" charset="0"/>
              </a:rPr>
              <a:t>“Such determinations consider many factors. Workplace conditions (e.g., production levels, control integrity, work practices, etc.) are examined to ensure that representative samples are collected.” </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152400" y="152400"/>
            <a:ext cx="8763000" cy="2286000"/>
          </a:xfrm>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Standard Interpretations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05/23/1985 - Method for exposure compliance determination for substances regulated under Subpart Z.</a:t>
            </a:r>
            <a:r>
              <a:rPr lang="en-US" sz="3200" b="1" smtClean="0">
                <a:solidFill>
                  <a:schemeClr val="accent2"/>
                </a:solidFill>
              </a:rPr>
              <a:t> 	</a:t>
            </a:r>
          </a:p>
        </p:txBody>
      </p:sp>
      <p:sp>
        <p:nvSpPr>
          <p:cNvPr id="119811" name="Rectangle 3"/>
          <p:cNvSpPr>
            <a:spLocks noGrp="1" noChangeArrowheads="1"/>
          </p:cNvSpPr>
          <p:nvPr>
            <p:ph type="body" idx="1"/>
          </p:nvPr>
        </p:nvSpPr>
        <p:spPr>
          <a:xfrm>
            <a:off x="0" y="2743200"/>
            <a:ext cx="9144000" cy="3733800"/>
          </a:xfrm>
        </p:spPr>
        <p:txBody>
          <a:bodyPr/>
          <a:lstStyle/>
          <a:p>
            <a:pPr>
              <a:spcBef>
                <a:spcPts val="500"/>
              </a:spcBef>
              <a:spcAft>
                <a:spcPts val="500"/>
              </a:spcAft>
              <a:buClr>
                <a:schemeClr val="tx2"/>
              </a:buClr>
              <a:buFont typeface="Wingdings" pitchFamily="2" charset="2"/>
              <a:buChar char="§"/>
            </a:pPr>
            <a:r>
              <a:rPr lang="en-US" sz="2800" smtClean="0">
                <a:latin typeface="Arial" pitchFamily="34" charset="0"/>
              </a:rPr>
              <a:t>“Where feasible, the relative results of direct reading and other analytical results are considered.”</a:t>
            </a:r>
          </a:p>
          <a:p>
            <a:pPr>
              <a:spcBef>
                <a:spcPts val="500"/>
              </a:spcBef>
              <a:spcAft>
                <a:spcPts val="500"/>
              </a:spcAft>
              <a:buClr>
                <a:schemeClr val="tx2"/>
              </a:buClr>
              <a:buFont typeface="Wingdings" pitchFamily="2" charset="2"/>
              <a:buChar char="§"/>
            </a:pPr>
            <a:r>
              <a:rPr lang="en-US" sz="2800" smtClean="0">
                <a:latin typeface="Arial" pitchFamily="34" charset="0"/>
              </a:rPr>
              <a:t>“Thus, when OSHA determines that employee exposure to a regulated substance exceeds the permissible limits prescribed by our standards, we then also assess employer compliance with all other applicable provisions of the standard that are dependent on employee exposure levels.”</a:t>
            </a:r>
            <a:endParaRPr lang="en-US" smtClean="0">
              <a:latin typeface="Arial" pitchFamily="34" charset="0"/>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228600" y="152400"/>
            <a:ext cx="8686800" cy="8382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1910.1000 - Air Contaminants</a:t>
            </a:r>
          </a:p>
        </p:txBody>
      </p:sp>
      <p:sp>
        <p:nvSpPr>
          <p:cNvPr id="120835" name="Rectangle 3"/>
          <p:cNvSpPr>
            <a:spLocks noGrp="1" noChangeArrowheads="1"/>
          </p:cNvSpPr>
          <p:nvPr>
            <p:ph type="body" idx="1"/>
          </p:nvPr>
        </p:nvSpPr>
        <p:spPr>
          <a:xfrm>
            <a:off x="0" y="1143000"/>
            <a:ext cx="9144000" cy="5715000"/>
          </a:xfrm>
        </p:spPr>
        <p:txBody>
          <a:bodyPr/>
          <a:lstStyle/>
          <a:p>
            <a:pPr>
              <a:buClr>
                <a:schemeClr val="tx2"/>
              </a:buClr>
              <a:buFont typeface="Wingdings" pitchFamily="2" charset="2"/>
              <a:buChar char="§"/>
            </a:pPr>
            <a:r>
              <a:rPr lang="en-US" sz="2800" dirty="0" smtClean="0">
                <a:latin typeface="Arial" pitchFamily="34" charset="0"/>
              </a:rPr>
              <a:t>An employee's exposure to any substance listed in Tables Z-1, Z-2, or Z-3 cannot exceed the limits given in the tables, according to the requirements set for each table</a:t>
            </a:r>
          </a:p>
          <a:p>
            <a:pPr>
              <a:buClr>
                <a:schemeClr val="tx2"/>
              </a:buClr>
              <a:buFont typeface="Wingdings" pitchFamily="2" charset="2"/>
              <a:buChar char="§"/>
            </a:pPr>
            <a:r>
              <a:rPr lang="en-US" sz="2800" dirty="0" smtClean="0">
                <a:latin typeface="Arial" pitchFamily="34" charset="0"/>
              </a:rPr>
              <a:t>To achieve compliance with the requirements of this section a hierarchy of controls must first be determined and implemented whenever feasible:</a:t>
            </a:r>
          </a:p>
          <a:p>
            <a:pPr lvl="1">
              <a:buFontTx/>
              <a:buChar char="•"/>
            </a:pPr>
            <a:r>
              <a:rPr lang="en-US" sz="2400" dirty="0" smtClean="0">
                <a:latin typeface="Arial" pitchFamily="34" charset="0"/>
              </a:rPr>
              <a:t>Engineering controls</a:t>
            </a:r>
          </a:p>
          <a:p>
            <a:pPr lvl="1">
              <a:buFontTx/>
              <a:buChar char="•"/>
            </a:pPr>
            <a:r>
              <a:rPr lang="en-US" sz="2400" dirty="0" smtClean="0">
                <a:latin typeface="Arial" pitchFamily="34" charset="0"/>
              </a:rPr>
              <a:t>Administrative controls </a:t>
            </a:r>
          </a:p>
          <a:p>
            <a:pPr lvl="1">
              <a:buFontTx/>
              <a:buChar char="•"/>
            </a:pPr>
            <a:r>
              <a:rPr lang="en-US" sz="2400" dirty="0" smtClean="0">
                <a:latin typeface="Arial" pitchFamily="34" charset="0"/>
              </a:rPr>
              <a:t>Personal protective equipment</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228600" y="228600"/>
            <a:ext cx="8763000" cy="1524000"/>
          </a:xfrm>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Standard Interpretations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06/24/2002 - Hierarchy of controls for exposure to air contaminants</a:t>
            </a:r>
          </a:p>
        </p:txBody>
      </p:sp>
      <p:sp>
        <p:nvSpPr>
          <p:cNvPr id="121859" name="Rectangle 3"/>
          <p:cNvSpPr>
            <a:spLocks noGrp="1" noChangeArrowheads="1"/>
          </p:cNvSpPr>
          <p:nvPr>
            <p:ph type="body" idx="1"/>
          </p:nvPr>
        </p:nvSpPr>
        <p:spPr>
          <a:xfrm>
            <a:off x="304800" y="2209800"/>
            <a:ext cx="8686800" cy="4648200"/>
          </a:xfrm>
        </p:spPr>
        <p:txBody>
          <a:bodyPr/>
          <a:lstStyle/>
          <a:p>
            <a:pPr>
              <a:spcBef>
                <a:spcPts val="500"/>
              </a:spcBef>
              <a:spcAft>
                <a:spcPts val="500"/>
              </a:spcAft>
              <a:buClr>
                <a:schemeClr val="tx2"/>
              </a:buClr>
              <a:buFont typeface="Wingdings" pitchFamily="2" charset="2"/>
              <a:buChar char="§"/>
            </a:pPr>
            <a:r>
              <a:rPr lang="en-US" sz="2000" smtClean="0">
                <a:latin typeface="Arial" pitchFamily="34" charset="0"/>
              </a:rPr>
              <a:t>“Employers must use engineering or administrative controls to bring employee exposure to airborne contaminants within the levels permitted under 29 CFR 1910.1000.” </a:t>
            </a:r>
          </a:p>
          <a:p>
            <a:pPr>
              <a:spcBef>
                <a:spcPts val="500"/>
              </a:spcBef>
              <a:spcAft>
                <a:spcPts val="500"/>
              </a:spcAft>
              <a:buClr>
                <a:schemeClr val="tx2"/>
              </a:buClr>
              <a:buFont typeface="Wingdings" pitchFamily="2" charset="2"/>
              <a:buChar char="§"/>
            </a:pPr>
            <a:r>
              <a:rPr lang="en-US" sz="2000" b="1" i="1" smtClean="0">
                <a:solidFill>
                  <a:schemeClr val="accent2"/>
                </a:solidFill>
                <a:latin typeface="Arial" pitchFamily="34" charset="0"/>
              </a:rPr>
              <a:t>“You may use personal protective equipment (PPE) to supplement engineering and administrative controls only when these controls cannot be feasibly implemented to reduce employee exposure to permissible levels.”</a:t>
            </a:r>
            <a:r>
              <a:rPr lang="en-US" sz="2000" smtClean="0">
                <a:latin typeface="Arial" pitchFamily="34" charset="0"/>
              </a:rPr>
              <a:t> </a:t>
            </a:r>
          </a:p>
          <a:p>
            <a:pPr>
              <a:spcBef>
                <a:spcPts val="500"/>
              </a:spcBef>
              <a:spcAft>
                <a:spcPts val="500"/>
              </a:spcAft>
              <a:buClr>
                <a:schemeClr val="tx2"/>
              </a:buClr>
              <a:buFont typeface="Wingdings" pitchFamily="2" charset="2"/>
              <a:buChar char="§"/>
            </a:pPr>
            <a:r>
              <a:rPr lang="en-US" sz="2000" smtClean="0">
                <a:latin typeface="Arial" pitchFamily="34" charset="0"/>
              </a:rPr>
              <a:t>“Thus, when it is not feasible to achieve compliance through administrative or engineering controls, you must also use PPE or other protective measures to prevent employee exposure to air contaminants from exceeding the prescribed limits.”</a:t>
            </a:r>
            <a:endParaRPr lang="en-US" sz="2000" smtClean="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228600" y="152400"/>
            <a:ext cx="87630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1910.1000(a) - Table Z-1</a:t>
            </a:r>
          </a:p>
        </p:txBody>
      </p:sp>
      <p:sp>
        <p:nvSpPr>
          <p:cNvPr id="122883" name="Rectangle 3"/>
          <p:cNvSpPr>
            <a:spLocks noGrp="1" noChangeArrowheads="1"/>
          </p:cNvSpPr>
          <p:nvPr>
            <p:ph type="body" idx="1"/>
          </p:nvPr>
        </p:nvSpPr>
        <p:spPr>
          <a:xfrm>
            <a:off x="228600" y="1143000"/>
            <a:ext cx="8686800" cy="5105400"/>
          </a:xfrm>
          <a:noFill/>
        </p:spPr>
        <p:txBody>
          <a:bodyPr/>
          <a:lstStyle/>
          <a:p>
            <a:pPr>
              <a:buClr>
                <a:schemeClr val="tx2"/>
              </a:buClr>
              <a:buFont typeface="Wingdings" pitchFamily="2" charset="2"/>
              <a:buChar char="§"/>
            </a:pPr>
            <a:r>
              <a:rPr lang="en-US" sz="2800" smtClean="0">
                <a:latin typeface="Arial" pitchFamily="34" charset="0"/>
              </a:rPr>
              <a:t>Lists common chemicals that may be found in the workplace</a:t>
            </a:r>
          </a:p>
          <a:p>
            <a:pPr>
              <a:buClr>
                <a:schemeClr val="tx2"/>
              </a:buClr>
              <a:buFont typeface="Wingdings" pitchFamily="2" charset="2"/>
              <a:buChar char="§"/>
            </a:pPr>
            <a:r>
              <a:rPr lang="en-US" sz="2800" smtClean="0">
                <a:latin typeface="Arial" pitchFamily="34" charset="0"/>
              </a:rPr>
              <a:t>Limits are given as either:</a:t>
            </a:r>
          </a:p>
          <a:p>
            <a:pPr lvl="1">
              <a:buClr>
                <a:schemeClr val="tx2"/>
              </a:buClr>
              <a:buFontTx/>
              <a:buChar char="•"/>
            </a:pPr>
            <a:r>
              <a:rPr lang="en-US" sz="2400" b="1" smtClean="0">
                <a:solidFill>
                  <a:schemeClr val="accent2"/>
                </a:solidFill>
                <a:latin typeface="Arial" pitchFamily="34" charset="0"/>
              </a:rPr>
              <a:t>8-hour Time Weighted Average (TWA) or </a:t>
            </a:r>
          </a:p>
          <a:p>
            <a:pPr lvl="1">
              <a:buClr>
                <a:schemeClr val="tx2"/>
              </a:buClr>
              <a:buFontTx/>
              <a:buChar char="•"/>
            </a:pPr>
            <a:r>
              <a:rPr lang="en-US" sz="2400" b="1" smtClean="0">
                <a:solidFill>
                  <a:schemeClr val="accent2"/>
                </a:solidFill>
                <a:latin typeface="Arial" pitchFamily="34" charset="0"/>
              </a:rPr>
              <a:t>Ceiling (C) limits</a:t>
            </a:r>
          </a:p>
          <a:p>
            <a:pPr>
              <a:buClr>
                <a:schemeClr val="tx2"/>
              </a:buClr>
              <a:buFont typeface="Wingdings" pitchFamily="2" charset="2"/>
              <a:buChar char="§"/>
            </a:pPr>
            <a:r>
              <a:rPr lang="en-US" sz="2800" smtClean="0">
                <a:latin typeface="Arial" pitchFamily="34" charset="0"/>
              </a:rPr>
              <a:t>"Substances with limits preceded by "C" - Ceiling Values." An employee's exposure to any substance in Table Z-1, the exposure limit of which is preceded by a "C", shall at no time exceed the exposure limit given for that substance</a:t>
            </a:r>
            <a:endParaRPr lang="en-US" sz="2800" b="1" smtClean="0">
              <a:latin typeface="Arial" pitchFamily="34" charset="0"/>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152400" y="152400"/>
            <a:ext cx="87630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1910.1000(a) - Table Z-1</a:t>
            </a:r>
          </a:p>
        </p:txBody>
      </p:sp>
      <p:sp>
        <p:nvSpPr>
          <p:cNvPr id="123907" name="Rectangle 3"/>
          <p:cNvSpPr>
            <a:spLocks noGrp="1" noChangeArrowheads="1"/>
          </p:cNvSpPr>
          <p:nvPr>
            <p:ph type="body" idx="1"/>
          </p:nvPr>
        </p:nvSpPr>
        <p:spPr>
          <a:xfrm>
            <a:off x="0" y="1066800"/>
            <a:ext cx="9144000" cy="4114800"/>
          </a:xfrm>
        </p:spPr>
        <p:txBody>
          <a:bodyPr/>
          <a:lstStyle/>
          <a:p>
            <a:pPr>
              <a:lnSpc>
                <a:spcPct val="110000"/>
              </a:lnSpc>
              <a:buClr>
                <a:schemeClr val="tx2"/>
              </a:buClr>
              <a:buFont typeface="Wingdings" pitchFamily="2" charset="2"/>
              <a:buChar char="§"/>
            </a:pPr>
            <a:r>
              <a:rPr lang="en-US" sz="2800" smtClean="0">
                <a:latin typeface="Arial" pitchFamily="34" charset="0"/>
              </a:rPr>
              <a:t>"Other substances" - "8-hour Time Weighted Averages (TWA)”: </a:t>
            </a:r>
          </a:p>
          <a:p>
            <a:pPr lvl="1">
              <a:lnSpc>
                <a:spcPct val="110000"/>
              </a:lnSpc>
              <a:buFontTx/>
              <a:buChar char="•"/>
            </a:pPr>
            <a:r>
              <a:rPr lang="en-US" sz="2400" smtClean="0">
                <a:latin typeface="Arial" pitchFamily="34" charset="0"/>
              </a:rPr>
              <a:t>An employee's exposure to any substance in Table Z-1, the exposure limit of which is not preceded by a "C", shall not exceed the 8-hour TWA given for that substance in any 8-hour work shift of a 40-hour work week</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228600" y="152400"/>
            <a:ext cx="8686800" cy="1447800"/>
          </a:xfrm>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Standard Interpretations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11/10/1999 - OSHA policy regarding PEL adjustments for extend work shifts</a:t>
            </a:r>
            <a:r>
              <a:rPr lang="en-US" sz="3200" b="1" smtClean="0">
                <a:solidFill>
                  <a:schemeClr val="accent2"/>
                </a:solidFill>
              </a:rPr>
              <a:t>	</a:t>
            </a:r>
          </a:p>
        </p:txBody>
      </p:sp>
      <p:sp>
        <p:nvSpPr>
          <p:cNvPr id="124931" name="Rectangle 3"/>
          <p:cNvSpPr>
            <a:spLocks noGrp="1" noChangeArrowheads="1"/>
          </p:cNvSpPr>
          <p:nvPr>
            <p:ph type="body" idx="1"/>
          </p:nvPr>
        </p:nvSpPr>
        <p:spPr>
          <a:xfrm>
            <a:off x="0" y="2057400"/>
            <a:ext cx="9144000" cy="3581400"/>
          </a:xfrm>
        </p:spPr>
        <p:txBody>
          <a:bodyPr/>
          <a:lstStyle/>
          <a:p>
            <a:pPr>
              <a:lnSpc>
                <a:spcPct val="90000"/>
              </a:lnSpc>
              <a:spcBef>
                <a:spcPts val="500"/>
              </a:spcBef>
              <a:spcAft>
                <a:spcPts val="500"/>
              </a:spcAft>
              <a:buClr>
                <a:schemeClr val="tx2"/>
              </a:buClr>
              <a:buFont typeface="Wingdings" pitchFamily="2" charset="2"/>
              <a:buChar char="§"/>
            </a:pPr>
            <a:r>
              <a:rPr lang="en-US" sz="2400" smtClean="0">
                <a:latin typeface="Arial" pitchFamily="34" charset="0"/>
              </a:rPr>
              <a:t>As stated in a previous memorandum dated November 8, 1996:</a:t>
            </a:r>
          </a:p>
          <a:p>
            <a:pPr>
              <a:lnSpc>
                <a:spcPct val="90000"/>
              </a:lnSpc>
              <a:spcBef>
                <a:spcPts val="500"/>
              </a:spcBef>
              <a:spcAft>
                <a:spcPts val="500"/>
              </a:spcAft>
              <a:buClr>
                <a:schemeClr val="tx2"/>
              </a:buClr>
              <a:buFont typeface="Wingdings" pitchFamily="2" charset="2"/>
              <a:buChar char="§"/>
            </a:pPr>
            <a:r>
              <a:rPr lang="en-US" sz="2400" smtClean="0">
                <a:latin typeface="Arial" pitchFamily="34" charset="0"/>
              </a:rPr>
              <a:t>Compliance officers can choose one of two approaches for employees who work extended work shifts beyond 8-hours. The choice taken will depend on the nature of the hazardous chemical.</a:t>
            </a:r>
          </a:p>
          <a:p>
            <a:pPr>
              <a:lnSpc>
                <a:spcPct val="90000"/>
              </a:lnSpc>
            </a:pPr>
            <a:endParaRPr lang="en-US" sz="2400" smtClean="0">
              <a:latin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52400" y="228600"/>
            <a:ext cx="8839200" cy="1143000"/>
          </a:xfrm>
        </p:spPr>
        <p:txBody>
          <a:bodyPr/>
          <a:lstStyle/>
          <a:p>
            <a:pPr>
              <a:defRPr/>
            </a:pPr>
            <a:r>
              <a:rPr lang="en-US" sz="3200" b="1" smtClean="0">
                <a:effectLst>
                  <a:outerShdw blurRad="38100" dist="38100" dir="2700000" algn="tl">
                    <a:srgbClr val="000000"/>
                  </a:outerShdw>
                </a:effectLst>
                <a:latin typeface="Arial" pitchFamily="34" charset="0"/>
              </a:rPr>
              <a:t>Toxic Metals</a:t>
            </a:r>
          </a:p>
        </p:txBody>
      </p:sp>
      <p:sp>
        <p:nvSpPr>
          <p:cNvPr id="13315" name="Rectangle 3"/>
          <p:cNvSpPr>
            <a:spLocks noGrp="1" noChangeArrowheads="1"/>
          </p:cNvSpPr>
          <p:nvPr>
            <p:ph type="body" idx="1"/>
          </p:nvPr>
        </p:nvSpPr>
        <p:spPr>
          <a:xfrm>
            <a:off x="685800" y="1981200"/>
            <a:ext cx="7772400" cy="3200400"/>
          </a:xfrm>
        </p:spPr>
        <p:txBody>
          <a:bodyPr/>
          <a:lstStyle/>
          <a:p>
            <a:pPr>
              <a:buFontTx/>
              <a:buNone/>
            </a:pPr>
            <a:r>
              <a:rPr lang="en-US" sz="2400" smtClean="0">
                <a:latin typeface="Arial" pitchFamily="34" charset="0"/>
              </a:rPr>
              <a:t>Zinc</a:t>
            </a:r>
          </a:p>
          <a:p>
            <a:pPr>
              <a:buFontTx/>
              <a:buNone/>
            </a:pPr>
            <a:endParaRPr lang="en-US" sz="2400" smtClean="0">
              <a:latin typeface="Arial" pitchFamily="34" charset="0"/>
            </a:endParaRPr>
          </a:p>
          <a:p>
            <a:pPr>
              <a:buClr>
                <a:schemeClr val="tx2"/>
              </a:buClr>
              <a:buFont typeface="Wingdings" pitchFamily="2" charset="2"/>
              <a:buChar char="§"/>
            </a:pPr>
            <a:r>
              <a:rPr lang="en-US" sz="2000" smtClean="0">
                <a:latin typeface="Arial" pitchFamily="34" charset="0"/>
              </a:rPr>
              <a:t>Galvanized coatings</a:t>
            </a:r>
          </a:p>
          <a:p>
            <a:pPr>
              <a:buClr>
                <a:schemeClr val="tx2"/>
              </a:buClr>
              <a:buFont typeface="Wingdings" pitchFamily="2" charset="2"/>
              <a:buChar char="§"/>
            </a:pPr>
            <a:r>
              <a:rPr lang="en-US" sz="2000" smtClean="0">
                <a:latin typeface="Arial" pitchFamily="34" charset="0"/>
              </a:rPr>
              <a:t>Causes </a:t>
            </a:r>
            <a:r>
              <a:rPr lang="en-US" sz="2000" b="1" smtClean="0">
                <a:latin typeface="Arial" pitchFamily="34" charset="0"/>
              </a:rPr>
              <a:t>Metal Fume Fever</a:t>
            </a:r>
          </a:p>
          <a:p>
            <a:pPr>
              <a:buClr>
                <a:schemeClr val="tx2"/>
              </a:buClr>
              <a:buFont typeface="Wingdings" pitchFamily="2" charset="2"/>
              <a:buNone/>
            </a:pPr>
            <a:r>
              <a:rPr lang="en-US" sz="2000" smtClean="0">
                <a:latin typeface="Arial" pitchFamily="34" charset="0"/>
              </a:rPr>
              <a:t>		• Chills, elevated temperature, flu like</a:t>
            </a:r>
          </a:p>
          <a:p>
            <a:pPr>
              <a:buClr>
                <a:schemeClr val="tx2"/>
              </a:buClr>
              <a:buFont typeface="Wingdings" pitchFamily="2" charset="2"/>
              <a:buNone/>
            </a:pPr>
            <a:r>
              <a:rPr lang="en-US" sz="2000" smtClean="0">
                <a:latin typeface="Arial" pitchFamily="34" charset="0"/>
              </a:rPr>
              <a:t>		symptoms</a:t>
            </a:r>
          </a:p>
          <a:p>
            <a:pPr>
              <a:buClr>
                <a:schemeClr val="tx2"/>
              </a:buClr>
              <a:buFont typeface="Wingdings" pitchFamily="2" charset="2"/>
              <a:buChar char="§"/>
            </a:pPr>
            <a:r>
              <a:rPr lang="en-US" sz="2000" smtClean="0">
                <a:latin typeface="Arial" pitchFamily="34" charset="0"/>
              </a:rPr>
              <a:t>OSHA PEL is 5 mg/m3 as zinc oxide fume </a:t>
            </a:r>
          </a:p>
          <a:p>
            <a:pPr>
              <a:buClr>
                <a:schemeClr val="tx2"/>
              </a:buClr>
              <a:buFont typeface="Wingdings" pitchFamily="2" charset="2"/>
              <a:buNone/>
            </a:pPr>
            <a:r>
              <a:rPr lang="en-US" sz="2000" smtClean="0">
                <a:latin typeface="Arial" pitchFamily="34" charset="0"/>
              </a:rPr>
              <a:t>	for an 8-hour Time Weighted Average (TWA)</a:t>
            </a: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00200"/>
            <a:ext cx="2266950" cy="247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descr="ANd9GcSOeewE1LMypsC_v2CbolnlVv_uwE3WDwsPQPl9EqrZc387gC0&amp;t=1&amp;usg=__aK6TILOPfo-raGNRSP2DDut2Xf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6482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228600" y="152400"/>
            <a:ext cx="8686800" cy="1447800"/>
          </a:xfrm>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Standard Interpretations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11/10/1999 - OSHA policy regarding PEL adjustments for extend work shifts</a:t>
            </a:r>
            <a:r>
              <a:rPr lang="en-US" sz="3200" b="1" smtClean="0">
                <a:solidFill>
                  <a:schemeClr val="accent2"/>
                </a:solidFill>
              </a:rPr>
              <a:t>	</a:t>
            </a:r>
          </a:p>
        </p:txBody>
      </p:sp>
      <p:sp>
        <p:nvSpPr>
          <p:cNvPr id="125955" name="Rectangle 3"/>
          <p:cNvSpPr>
            <a:spLocks noGrp="1" noChangeArrowheads="1"/>
          </p:cNvSpPr>
          <p:nvPr>
            <p:ph type="body" idx="1"/>
          </p:nvPr>
        </p:nvSpPr>
        <p:spPr>
          <a:xfrm>
            <a:off x="0" y="2209800"/>
            <a:ext cx="9144000" cy="3429000"/>
          </a:xfrm>
        </p:spPr>
        <p:txBody>
          <a:bodyPr/>
          <a:lstStyle/>
          <a:p>
            <a:pPr>
              <a:lnSpc>
                <a:spcPct val="120000"/>
              </a:lnSpc>
              <a:spcBef>
                <a:spcPts val="500"/>
              </a:spcBef>
              <a:spcAft>
                <a:spcPts val="500"/>
              </a:spcAft>
              <a:buClr>
                <a:schemeClr val="tx2"/>
              </a:buClr>
              <a:buFont typeface="Wingdings" pitchFamily="2" charset="2"/>
              <a:buChar char="§"/>
            </a:pPr>
            <a:r>
              <a:rPr lang="en-US" sz="2400" smtClean="0"/>
              <a:t>“The first approach is to sample what the compliance officer believes to be the worst continuous 8-hour work period of the entire extended work shift.”</a:t>
            </a:r>
          </a:p>
          <a:p>
            <a:pPr>
              <a:lnSpc>
                <a:spcPct val="120000"/>
              </a:lnSpc>
              <a:spcBef>
                <a:spcPts val="500"/>
              </a:spcBef>
              <a:spcAft>
                <a:spcPts val="500"/>
              </a:spcAft>
              <a:buClr>
                <a:schemeClr val="tx2"/>
              </a:buClr>
              <a:buFont typeface="Wingdings" pitchFamily="2" charset="2"/>
              <a:buChar char="§"/>
            </a:pPr>
            <a:r>
              <a:rPr lang="en-US" sz="2400" smtClean="0"/>
              <a:t>“The second approach is to collect multiple samples over the entire work shift. Sampling is done such that multiple personal samples are collected during the first 8-hour work period and additional samples are collected for the extended work shift. Unless a compliance officer is dealing with lead, the PEL in this approach is calculated based upon the worst 8-hours of exposure during the entire work shift.”</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228600" y="152400"/>
            <a:ext cx="86106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1910.1000(a) - Table Z-1</a:t>
            </a:r>
          </a:p>
        </p:txBody>
      </p:sp>
      <p:sp>
        <p:nvSpPr>
          <p:cNvPr id="126979" name="Rectangle 3"/>
          <p:cNvSpPr>
            <a:spLocks noGrp="1" noChangeArrowheads="1"/>
          </p:cNvSpPr>
          <p:nvPr>
            <p:ph type="body" idx="1"/>
          </p:nvPr>
        </p:nvSpPr>
        <p:spPr>
          <a:xfrm>
            <a:off x="152400" y="838200"/>
            <a:ext cx="5638800" cy="5943600"/>
          </a:xfrm>
          <a:noFill/>
        </p:spPr>
        <p:txBody>
          <a:bodyPr/>
          <a:lstStyle/>
          <a:p>
            <a:pPr>
              <a:buClr>
                <a:schemeClr val="tx2"/>
              </a:buClr>
              <a:buFont typeface="Wingdings" pitchFamily="2" charset="2"/>
              <a:buChar char="§"/>
            </a:pPr>
            <a:r>
              <a:rPr lang="en-US" sz="2800" smtClean="0">
                <a:latin typeface="Arial" pitchFamily="34" charset="0"/>
              </a:rPr>
              <a:t>The ceiling and 8 hour TWA’s listed in Table </a:t>
            </a:r>
            <a:r>
              <a:rPr lang="en-US" sz="2800" b="1" smtClean="0">
                <a:solidFill>
                  <a:schemeClr val="accent2"/>
                </a:solidFill>
                <a:latin typeface="Arial" pitchFamily="34" charset="0"/>
              </a:rPr>
              <a:t>Z-1</a:t>
            </a:r>
            <a:r>
              <a:rPr lang="en-US" sz="2800" smtClean="0">
                <a:latin typeface="Arial" pitchFamily="34" charset="0"/>
              </a:rPr>
              <a:t> are expressed in:</a:t>
            </a:r>
          </a:p>
          <a:p>
            <a:pPr lvl="1">
              <a:buFontTx/>
              <a:buChar char="•"/>
            </a:pPr>
            <a:r>
              <a:rPr lang="en-US" sz="2400" smtClean="0">
                <a:latin typeface="Arial" pitchFamily="34" charset="0"/>
              </a:rPr>
              <a:t>Parts per million </a:t>
            </a:r>
            <a:r>
              <a:rPr lang="en-US" sz="2400" smtClean="0">
                <a:solidFill>
                  <a:schemeClr val="accent2"/>
                </a:solidFill>
                <a:latin typeface="Arial" pitchFamily="34" charset="0"/>
              </a:rPr>
              <a:t>(</a:t>
            </a:r>
            <a:r>
              <a:rPr lang="en-US" sz="2400" b="1" smtClean="0">
                <a:solidFill>
                  <a:schemeClr val="accent2"/>
                </a:solidFill>
                <a:latin typeface="Arial" pitchFamily="34" charset="0"/>
              </a:rPr>
              <a:t>ppm)</a:t>
            </a:r>
            <a:r>
              <a:rPr lang="en-US" sz="2400" b="1" smtClean="0">
                <a:latin typeface="Arial" pitchFamily="34" charset="0"/>
              </a:rPr>
              <a:t> for </a:t>
            </a:r>
            <a:r>
              <a:rPr lang="en-US" sz="2400" b="1" smtClean="0">
                <a:solidFill>
                  <a:schemeClr val="accent2"/>
                </a:solidFill>
                <a:latin typeface="Arial" pitchFamily="34" charset="0"/>
              </a:rPr>
              <a:t>gases and vapors</a:t>
            </a:r>
            <a:r>
              <a:rPr lang="en-US" sz="2400" b="1" smtClean="0">
                <a:latin typeface="Arial" pitchFamily="34" charset="0"/>
              </a:rPr>
              <a:t> </a:t>
            </a:r>
            <a:r>
              <a:rPr lang="en-US" sz="2400" smtClean="0">
                <a:latin typeface="Arial" pitchFamily="34" charset="0"/>
              </a:rPr>
              <a:t>from liquids; or,  </a:t>
            </a:r>
          </a:p>
          <a:p>
            <a:pPr lvl="1">
              <a:buFontTx/>
              <a:buChar char="•"/>
            </a:pPr>
            <a:r>
              <a:rPr lang="en-US" sz="2400" smtClean="0">
                <a:latin typeface="Arial" pitchFamily="34" charset="0"/>
              </a:rPr>
              <a:t>milligrams per meter cubed </a:t>
            </a:r>
            <a:r>
              <a:rPr lang="en-US" sz="2400" b="1" smtClean="0">
                <a:solidFill>
                  <a:schemeClr val="accent2"/>
                </a:solidFill>
                <a:latin typeface="Arial" pitchFamily="34" charset="0"/>
              </a:rPr>
              <a:t>(mg/m</a:t>
            </a:r>
            <a:r>
              <a:rPr lang="en-US" sz="2400" b="1" baseline="30000" smtClean="0">
                <a:solidFill>
                  <a:schemeClr val="accent2"/>
                </a:solidFill>
                <a:latin typeface="Arial" pitchFamily="34" charset="0"/>
              </a:rPr>
              <a:t>3</a:t>
            </a:r>
            <a:r>
              <a:rPr lang="en-US" sz="2400" b="1" smtClean="0">
                <a:solidFill>
                  <a:schemeClr val="accent2"/>
                </a:solidFill>
                <a:latin typeface="Arial" pitchFamily="34" charset="0"/>
              </a:rPr>
              <a:t>)</a:t>
            </a:r>
            <a:r>
              <a:rPr lang="en-US" sz="2400" smtClean="0">
                <a:latin typeface="Arial" pitchFamily="34" charset="0"/>
              </a:rPr>
              <a:t> for </a:t>
            </a:r>
            <a:r>
              <a:rPr lang="en-US" sz="2400" b="1" smtClean="0">
                <a:solidFill>
                  <a:schemeClr val="accent2"/>
                </a:solidFill>
                <a:latin typeface="Arial" pitchFamily="34" charset="0"/>
              </a:rPr>
              <a:t>dusts, fumes &amp; mists</a:t>
            </a:r>
            <a:r>
              <a:rPr lang="en-US" sz="3600" smtClean="0">
                <a:latin typeface="Arial" pitchFamily="34" charset="0"/>
              </a:rPr>
              <a:t> </a:t>
            </a:r>
          </a:p>
        </p:txBody>
      </p:sp>
      <p:grpSp>
        <p:nvGrpSpPr>
          <p:cNvPr id="126981" name="Group 5"/>
          <p:cNvGrpSpPr>
            <a:grpSpLocks/>
          </p:cNvGrpSpPr>
          <p:nvPr/>
        </p:nvGrpSpPr>
        <p:grpSpPr bwMode="auto">
          <a:xfrm>
            <a:off x="5029200" y="3657600"/>
            <a:ext cx="3733800" cy="2590800"/>
            <a:chOff x="2976" y="2773"/>
            <a:chExt cx="2784" cy="1547"/>
          </a:xfrm>
        </p:grpSpPr>
        <p:pic>
          <p:nvPicPr>
            <p:cNvPr id="126982" name="Picture 6" descr="BD20086_"/>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89" y="2773"/>
              <a:ext cx="1771" cy="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7" descr="BS01161_"/>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76" y="3152"/>
              <a:ext cx="1344" cy="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ChangeArrowheads="1"/>
          </p:cNvSpPr>
          <p:nvPr/>
        </p:nvSpPr>
        <p:spPr bwMode="auto">
          <a:xfrm>
            <a:off x="228600" y="152400"/>
            <a:ext cx="8686800" cy="5334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200">
                <a:solidFill>
                  <a:schemeClr val="tx2"/>
                </a:solidFill>
                <a:effectLst>
                  <a:outerShdw blurRad="38100" dist="38100" dir="2700000" algn="tl">
                    <a:srgbClr val="000000"/>
                  </a:outerShdw>
                </a:effectLst>
                <a:latin typeface="Arial" pitchFamily="34" charset="0"/>
              </a:rPr>
              <a:t>1910.1000 TABLE Z-1 (Examples)</a:t>
            </a:r>
          </a:p>
        </p:txBody>
      </p:sp>
      <p:grpSp>
        <p:nvGrpSpPr>
          <p:cNvPr id="128003" name="Group 3"/>
          <p:cNvGrpSpPr>
            <a:grpSpLocks/>
          </p:cNvGrpSpPr>
          <p:nvPr/>
        </p:nvGrpSpPr>
        <p:grpSpPr bwMode="auto">
          <a:xfrm>
            <a:off x="228600" y="762000"/>
            <a:ext cx="8534400" cy="5410200"/>
            <a:chOff x="144" y="576"/>
            <a:chExt cx="5376" cy="3295"/>
          </a:xfrm>
        </p:grpSpPr>
        <p:sp>
          <p:nvSpPr>
            <p:cNvPr id="128005" name="Rectangle 4"/>
            <p:cNvSpPr>
              <a:spLocks noChangeArrowheads="1"/>
            </p:cNvSpPr>
            <p:nvPr/>
          </p:nvSpPr>
          <p:spPr bwMode="auto">
            <a:xfrm>
              <a:off x="4128" y="2953"/>
              <a:ext cx="1392" cy="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b="0"/>
            </a:p>
          </p:txBody>
        </p:sp>
        <p:sp>
          <p:nvSpPr>
            <p:cNvPr id="128006" name="Rectangle 5"/>
            <p:cNvSpPr>
              <a:spLocks noChangeArrowheads="1"/>
            </p:cNvSpPr>
            <p:nvPr/>
          </p:nvSpPr>
          <p:spPr bwMode="auto">
            <a:xfrm>
              <a:off x="2640" y="2953"/>
              <a:ext cx="1488" cy="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2800" b="0">
                  <a:solidFill>
                    <a:schemeClr val="accent2"/>
                  </a:solidFill>
                </a:rPr>
                <a:t>5 mg/M</a:t>
              </a:r>
              <a:r>
                <a:rPr lang="en-US" sz="2800" baseline="30000">
                  <a:solidFill>
                    <a:schemeClr val="accent2"/>
                  </a:solidFill>
                </a:rPr>
                <a:t>3</a:t>
              </a:r>
              <a:r>
                <a:rPr lang="en-US" sz="2800" b="0">
                  <a:solidFill>
                    <a:schemeClr val="accent2"/>
                  </a:solidFill>
                </a:rPr>
                <a:t>,</a:t>
              </a:r>
            </a:p>
            <a:p>
              <a:pPr>
                <a:spcBef>
                  <a:spcPct val="20000"/>
                </a:spcBef>
              </a:pPr>
              <a:r>
                <a:rPr lang="en-US" sz="2800" b="0">
                  <a:solidFill>
                    <a:schemeClr val="accent2"/>
                  </a:solidFill>
                </a:rPr>
                <a:t>Respirable fraction</a:t>
              </a:r>
            </a:p>
          </p:txBody>
        </p:sp>
        <p:sp>
          <p:nvSpPr>
            <p:cNvPr id="128007" name="Rectangle 6"/>
            <p:cNvSpPr>
              <a:spLocks noChangeArrowheads="1"/>
            </p:cNvSpPr>
            <p:nvPr/>
          </p:nvSpPr>
          <p:spPr bwMode="auto">
            <a:xfrm>
              <a:off x="4128" y="2304"/>
              <a:ext cx="1392" cy="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b="0">
                <a:solidFill>
                  <a:srgbClr val="CC6600"/>
                </a:solidFill>
              </a:endParaRPr>
            </a:p>
            <a:p>
              <a:pPr>
                <a:spcBef>
                  <a:spcPct val="20000"/>
                </a:spcBef>
              </a:pPr>
              <a:endParaRPr lang="en-US" sz="2800" b="0"/>
            </a:p>
          </p:txBody>
        </p:sp>
        <p:sp>
          <p:nvSpPr>
            <p:cNvPr id="128008" name="Rectangle 7"/>
            <p:cNvSpPr>
              <a:spLocks noChangeArrowheads="1"/>
            </p:cNvSpPr>
            <p:nvPr/>
          </p:nvSpPr>
          <p:spPr bwMode="auto">
            <a:xfrm>
              <a:off x="2640" y="2304"/>
              <a:ext cx="1488" cy="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2800" b="0">
                  <a:solidFill>
                    <a:schemeClr val="accent2"/>
                  </a:solidFill>
                </a:rPr>
                <a:t>15 mg/M</a:t>
              </a:r>
              <a:r>
                <a:rPr lang="en-US" sz="2800" baseline="30000">
                  <a:solidFill>
                    <a:schemeClr val="accent2"/>
                  </a:solidFill>
                </a:rPr>
                <a:t>3</a:t>
              </a:r>
              <a:r>
                <a:rPr lang="en-US" sz="2800" b="0">
                  <a:solidFill>
                    <a:schemeClr val="accent2"/>
                  </a:solidFill>
                </a:rPr>
                <a:t>,</a:t>
              </a:r>
            </a:p>
            <a:p>
              <a:pPr>
                <a:spcBef>
                  <a:spcPct val="20000"/>
                </a:spcBef>
              </a:pPr>
              <a:r>
                <a:rPr lang="en-US" sz="2800" b="0">
                  <a:solidFill>
                    <a:schemeClr val="accent2"/>
                  </a:solidFill>
                </a:rPr>
                <a:t>Total dust</a:t>
              </a:r>
            </a:p>
          </p:txBody>
        </p:sp>
        <p:sp>
          <p:nvSpPr>
            <p:cNvPr id="128009" name="Rectangle 8"/>
            <p:cNvSpPr>
              <a:spLocks noChangeArrowheads="1"/>
            </p:cNvSpPr>
            <p:nvPr/>
          </p:nvSpPr>
          <p:spPr bwMode="auto">
            <a:xfrm>
              <a:off x="144" y="2304"/>
              <a:ext cx="2496" cy="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2800" b="0">
                  <a:solidFill>
                    <a:schemeClr val="accent2"/>
                  </a:solidFill>
                </a:rPr>
                <a:t>Particulates not otherwise regulated (PNOR)</a:t>
              </a:r>
              <a:r>
                <a:rPr lang="en-US" sz="2800" b="0">
                  <a:solidFill>
                    <a:srgbClr val="CC6600"/>
                  </a:solidFill>
                </a:rPr>
                <a:t> </a:t>
              </a:r>
              <a:endParaRPr lang="en-US" sz="2800" b="0"/>
            </a:p>
          </p:txBody>
        </p:sp>
        <p:sp>
          <p:nvSpPr>
            <p:cNvPr id="128010" name="Rectangle 9"/>
            <p:cNvSpPr>
              <a:spLocks noChangeArrowheads="1"/>
            </p:cNvSpPr>
            <p:nvPr/>
          </p:nvSpPr>
          <p:spPr bwMode="auto">
            <a:xfrm>
              <a:off x="4128" y="1872"/>
              <a:ext cx="139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800" b="0">
                  <a:solidFill>
                    <a:schemeClr val="accent2"/>
                  </a:solidFill>
                </a:rPr>
                <a:t>1 ppm</a:t>
              </a:r>
            </a:p>
          </p:txBody>
        </p:sp>
        <p:sp>
          <p:nvSpPr>
            <p:cNvPr id="128011" name="Rectangle 10"/>
            <p:cNvSpPr>
              <a:spLocks noChangeArrowheads="1"/>
            </p:cNvSpPr>
            <p:nvPr/>
          </p:nvSpPr>
          <p:spPr bwMode="auto">
            <a:xfrm>
              <a:off x="2640" y="1872"/>
              <a:ext cx="148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b="0">
                <a:solidFill>
                  <a:srgbClr val="008000"/>
                </a:solidFill>
              </a:endParaRPr>
            </a:p>
          </p:txBody>
        </p:sp>
        <p:sp>
          <p:nvSpPr>
            <p:cNvPr id="128012" name="Rectangle 11"/>
            <p:cNvSpPr>
              <a:spLocks noChangeArrowheads="1"/>
            </p:cNvSpPr>
            <p:nvPr/>
          </p:nvSpPr>
          <p:spPr bwMode="auto">
            <a:xfrm>
              <a:off x="144" y="1872"/>
              <a:ext cx="2496"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2800" b="0">
                  <a:solidFill>
                    <a:schemeClr val="accent2"/>
                  </a:solidFill>
                </a:rPr>
                <a:t>Chlorine</a:t>
              </a:r>
            </a:p>
          </p:txBody>
        </p:sp>
        <p:sp>
          <p:nvSpPr>
            <p:cNvPr id="128013" name="Rectangle 12"/>
            <p:cNvSpPr>
              <a:spLocks noChangeArrowheads="1"/>
            </p:cNvSpPr>
            <p:nvPr/>
          </p:nvSpPr>
          <p:spPr bwMode="auto">
            <a:xfrm>
              <a:off x="4128" y="1440"/>
              <a:ext cx="139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b="0"/>
            </a:p>
          </p:txBody>
        </p:sp>
        <p:sp>
          <p:nvSpPr>
            <p:cNvPr id="128014" name="Rectangle 13"/>
            <p:cNvSpPr>
              <a:spLocks noChangeArrowheads="1"/>
            </p:cNvSpPr>
            <p:nvPr/>
          </p:nvSpPr>
          <p:spPr bwMode="auto">
            <a:xfrm>
              <a:off x="2640" y="1440"/>
              <a:ext cx="148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800" b="0">
                  <a:solidFill>
                    <a:schemeClr val="accent2"/>
                  </a:solidFill>
                </a:rPr>
                <a:t>50 ppm</a:t>
              </a:r>
            </a:p>
          </p:txBody>
        </p:sp>
        <p:sp>
          <p:nvSpPr>
            <p:cNvPr id="128015" name="Rectangle 14"/>
            <p:cNvSpPr>
              <a:spLocks noChangeArrowheads="1"/>
            </p:cNvSpPr>
            <p:nvPr/>
          </p:nvSpPr>
          <p:spPr bwMode="auto">
            <a:xfrm>
              <a:off x="144" y="1440"/>
              <a:ext cx="2496"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2800" b="0">
                  <a:solidFill>
                    <a:schemeClr val="accent2"/>
                  </a:solidFill>
                </a:rPr>
                <a:t>Carbon monoxide</a:t>
              </a:r>
            </a:p>
          </p:txBody>
        </p:sp>
        <p:sp>
          <p:nvSpPr>
            <p:cNvPr id="128016" name="Rectangle 15"/>
            <p:cNvSpPr>
              <a:spLocks noChangeArrowheads="1"/>
            </p:cNvSpPr>
            <p:nvPr/>
          </p:nvSpPr>
          <p:spPr bwMode="auto">
            <a:xfrm>
              <a:off x="4128" y="1008"/>
              <a:ext cx="139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endParaRPr lang="en-US" sz="2800" b="0"/>
            </a:p>
          </p:txBody>
        </p:sp>
        <p:sp>
          <p:nvSpPr>
            <p:cNvPr id="128017" name="Rectangle 16"/>
            <p:cNvSpPr>
              <a:spLocks noChangeArrowheads="1"/>
            </p:cNvSpPr>
            <p:nvPr/>
          </p:nvSpPr>
          <p:spPr bwMode="auto">
            <a:xfrm>
              <a:off x="2640" y="1008"/>
              <a:ext cx="148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800" b="0">
                  <a:solidFill>
                    <a:schemeClr val="accent2"/>
                  </a:solidFill>
                </a:rPr>
                <a:t>1000 ppm</a:t>
              </a:r>
              <a:endParaRPr lang="en-US" sz="2800" b="0"/>
            </a:p>
          </p:txBody>
        </p:sp>
        <p:sp>
          <p:nvSpPr>
            <p:cNvPr id="128018" name="Rectangle 17"/>
            <p:cNvSpPr>
              <a:spLocks noChangeArrowheads="1"/>
            </p:cNvSpPr>
            <p:nvPr/>
          </p:nvSpPr>
          <p:spPr bwMode="auto">
            <a:xfrm>
              <a:off x="144" y="1008"/>
              <a:ext cx="2496"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2800" b="0">
                  <a:solidFill>
                    <a:schemeClr val="accent2"/>
                  </a:solidFill>
                </a:rPr>
                <a:t>Acetone</a:t>
              </a:r>
              <a:endParaRPr lang="en-US" sz="2800" b="0"/>
            </a:p>
          </p:txBody>
        </p:sp>
        <p:sp>
          <p:nvSpPr>
            <p:cNvPr id="128019" name="Rectangle 18"/>
            <p:cNvSpPr>
              <a:spLocks noChangeArrowheads="1"/>
            </p:cNvSpPr>
            <p:nvPr/>
          </p:nvSpPr>
          <p:spPr bwMode="auto">
            <a:xfrm>
              <a:off x="4128" y="576"/>
              <a:ext cx="139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800" b="0"/>
                <a:t>Ceiling</a:t>
              </a:r>
            </a:p>
          </p:txBody>
        </p:sp>
        <p:sp>
          <p:nvSpPr>
            <p:cNvPr id="128020" name="Rectangle 19"/>
            <p:cNvSpPr>
              <a:spLocks noChangeArrowheads="1"/>
            </p:cNvSpPr>
            <p:nvPr/>
          </p:nvSpPr>
          <p:spPr bwMode="auto">
            <a:xfrm>
              <a:off x="2640" y="576"/>
              <a:ext cx="148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800" b="0"/>
                <a:t>8-hr TWA</a:t>
              </a:r>
            </a:p>
          </p:txBody>
        </p:sp>
        <p:sp>
          <p:nvSpPr>
            <p:cNvPr id="128021" name="Rectangle 20"/>
            <p:cNvSpPr>
              <a:spLocks noChangeArrowheads="1"/>
            </p:cNvSpPr>
            <p:nvPr/>
          </p:nvSpPr>
          <p:spPr bwMode="auto">
            <a:xfrm>
              <a:off x="144" y="576"/>
              <a:ext cx="2496"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800" b="0"/>
                <a:t>Substance</a:t>
              </a:r>
            </a:p>
          </p:txBody>
        </p:sp>
        <p:sp>
          <p:nvSpPr>
            <p:cNvPr id="482325" name="Line 21"/>
            <p:cNvSpPr>
              <a:spLocks noChangeShapeType="1"/>
            </p:cNvSpPr>
            <p:nvPr/>
          </p:nvSpPr>
          <p:spPr bwMode="auto">
            <a:xfrm>
              <a:off x="144" y="576"/>
              <a:ext cx="537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26" name="Line 22"/>
            <p:cNvSpPr>
              <a:spLocks noChangeShapeType="1"/>
            </p:cNvSpPr>
            <p:nvPr/>
          </p:nvSpPr>
          <p:spPr bwMode="auto">
            <a:xfrm>
              <a:off x="144" y="1008"/>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27" name="Line 23"/>
            <p:cNvSpPr>
              <a:spLocks noChangeShapeType="1"/>
            </p:cNvSpPr>
            <p:nvPr/>
          </p:nvSpPr>
          <p:spPr bwMode="auto">
            <a:xfrm>
              <a:off x="144" y="1440"/>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28" name="Line 24"/>
            <p:cNvSpPr>
              <a:spLocks noChangeShapeType="1"/>
            </p:cNvSpPr>
            <p:nvPr/>
          </p:nvSpPr>
          <p:spPr bwMode="auto">
            <a:xfrm>
              <a:off x="144" y="1872"/>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29" name="Line 25"/>
            <p:cNvSpPr>
              <a:spLocks noChangeShapeType="1"/>
            </p:cNvSpPr>
            <p:nvPr/>
          </p:nvSpPr>
          <p:spPr bwMode="auto">
            <a:xfrm>
              <a:off x="144" y="2304"/>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30" name="Line 26"/>
            <p:cNvSpPr>
              <a:spLocks noChangeShapeType="1"/>
            </p:cNvSpPr>
            <p:nvPr/>
          </p:nvSpPr>
          <p:spPr bwMode="auto">
            <a:xfrm>
              <a:off x="144" y="3871"/>
              <a:ext cx="537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31" name="Line 27"/>
            <p:cNvSpPr>
              <a:spLocks noChangeShapeType="1"/>
            </p:cNvSpPr>
            <p:nvPr/>
          </p:nvSpPr>
          <p:spPr bwMode="auto">
            <a:xfrm>
              <a:off x="144" y="576"/>
              <a:ext cx="0" cy="3295"/>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32" name="Line 28"/>
            <p:cNvSpPr>
              <a:spLocks noChangeShapeType="1"/>
            </p:cNvSpPr>
            <p:nvPr/>
          </p:nvSpPr>
          <p:spPr bwMode="auto">
            <a:xfrm>
              <a:off x="2640" y="576"/>
              <a:ext cx="0" cy="329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33" name="Line 29"/>
            <p:cNvSpPr>
              <a:spLocks noChangeShapeType="1"/>
            </p:cNvSpPr>
            <p:nvPr/>
          </p:nvSpPr>
          <p:spPr bwMode="auto">
            <a:xfrm>
              <a:off x="4128" y="576"/>
              <a:ext cx="0" cy="329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34" name="Line 30"/>
            <p:cNvSpPr>
              <a:spLocks noChangeShapeType="1"/>
            </p:cNvSpPr>
            <p:nvPr/>
          </p:nvSpPr>
          <p:spPr bwMode="auto">
            <a:xfrm>
              <a:off x="5520" y="576"/>
              <a:ext cx="0" cy="3295"/>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2335" name="Line 31"/>
            <p:cNvSpPr>
              <a:spLocks noChangeShapeType="1"/>
            </p:cNvSpPr>
            <p:nvPr/>
          </p:nvSpPr>
          <p:spPr bwMode="auto">
            <a:xfrm>
              <a:off x="2640" y="2953"/>
              <a:ext cx="28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128004" name="Text Box 32"/>
          <p:cNvSpPr txBox="1">
            <a:spLocks noChangeArrowheads="1"/>
          </p:cNvSpPr>
          <p:nvPr/>
        </p:nvSpPr>
        <p:spPr bwMode="auto">
          <a:xfrm>
            <a:off x="0" y="6248400"/>
            <a:ext cx="92202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sz="2300">
                <a:solidFill>
                  <a:schemeClr val="accent2"/>
                </a:solidFill>
                <a:latin typeface="Arial" pitchFamily="34" charset="0"/>
              </a:rPr>
              <a:t>NOTE: The employer must ensure no employee exceeds any PEL</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xfrm>
            <a:off x="228600" y="152400"/>
            <a:ext cx="86106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1910.1000(b) - Table Z-2</a:t>
            </a:r>
          </a:p>
        </p:txBody>
      </p:sp>
      <p:sp>
        <p:nvSpPr>
          <p:cNvPr id="129027" name="Rectangle 3"/>
          <p:cNvSpPr>
            <a:spLocks noGrp="1" noChangeArrowheads="1"/>
          </p:cNvSpPr>
          <p:nvPr>
            <p:ph type="body" idx="1"/>
          </p:nvPr>
        </p:nvSpPr>
        <p:spPr>
          <a:xfrm>
            <a:off x="0" y="990600"/>
            <a:ext cx="9144000" cy="4114800"/>
          </a:xfrm>
          <a:noFill/>
        </p:spPr>
        <p:txBody>
          <a:bodyPr/>
          <a:lstStyle/>
          <a:p>
            <a:pPr marL="533400" indent="-533400">
              <a:buClr>
                <a:schemeClr val="tx2"/>
              </a:buClr>
              <a:buFont typeface="Wingdings" pitchFamily="2" charset="2"/>
              <a:buChar char="§"/>
            </a:pPr>
            <a:r>
              <a:rPr lang="en-US" sz="2800" dirty="0" smtClean="0">
                <a:latin typeface="Arial" pitchFamily="34" charset="0"/>
              </a:rPr>
              <a:t>Table Z-2 was adopted from ANSI</a:t>
            </a:r>
            <a:r>
              <a:rPr lang="en-US" sz="2800" dirty="0" smtClean="0">
                <a:solidFill>
                  <a:schemeClr val="accent2"/>
                </a:solidFill>
                <a:latin typeface="Arial" pitchFamily="34" charset="0"/>
              </a:rPr>
              <a:t>*</a:t>
            </a:r>
            <a:r>
              <a:rPr lang="en-US" sz="2800" dirty="0" smtClean="0">
                <a:latin typeface="Arial" pitchFamily="34" charset="0"/>
              </a:rPr>
              <a:t> standards </a:t>
            </a:r>
          </a:p>
          <a:p>
            <a:pPr marL="533400" indent="-533400">
              <a:buClr>
                <a:schemeClr val="tx2"/>
              </a:buClr>
              <a:buFont typeface="Wingdings" pitchFamily="2" charset="2"/>
              <a:buChar char="§"/>
            </a:pPr>
            <a:r>
              <a:rPr lang="en-US" sz="2800" dirty="0" smtClean="0">
                <a:latin typeface="Arial" pitchFamily="34" charset="0"/>
              </a:rPr>
              <a:t>OSHA has developed expanded standards for some of the substances found in Z-2 for example:</a:t>
            </a:r>
          </a:p>
          <a:p>
            <a:pPr marL="914400" lvl="1" indent="-457200">
              <a:buFontTx/>
              <a:buChar char="•"/>
            </a:pPr>
            <a:r>
              <a:rPr lang="en-US" sz="2400" dirty="0" smtClean="0">
                <a:latin typeface="Arial" pitchFamily="34" charset="0"/>
              </a:rPr>
              <a:t>Benzene 1910.1028</a:t>
            </a:r>
          </a:p>
          <a:p>
            <a:pPr marL="914400" lvl="1" indent="-457200">
              <a:buFontTx/>
              <a:buChar char="•"/>
            </a:pPr>
            <a:r>
              <a:rPr lang="en-US" sz="2400" dirty="0" smtClean="0">
                <a:latin typeface="Arial" pitchFamily="34" charset="0"/>
              </a:rPr>
              <a:t>Cadmium 1910.1027</a:t>
            </a:r>
          </a:p>
          <a:p>
            <a:pPr marL="914400" lvl="1" indent="-457200">
              <a:buFontTx/>
              <a:buChar char="•"/>
            </a:pPr>
            <a:r>
              <a:rPr lang="en-US" sz="2400" dirty="0" smtClean="0">
                <a:latin typeface="Arial" pitchFamily="34" charset="0"/>
              </a:rPr>
              <a:t>Formaldehyde 1910.1048</a:t>
            </a:r>
          </a:p>
          <a:p>
            <a:pPr marL="914400" lvl="1" indent="-457200">
              <a:buFontTx/>
              <a:buChar char="•"/>
            </a:pPr>
            <a:r>
              <a:rPr lang="en-US" sz="2400" dirty="0" smtClean="0">
                <a:latin typeface="Arial" pitchFamily="34" charset="0"/>
              </a:rPr>
              <a:t>Methylene chloride 1910.1052</a:t>
            </a:r>
          </a:p>
          <a:p>
            <a:pPr marL="533400" indent="-533400"/>
            <a:endParaRPr lang="en-US" sz="2400" dirty="0" smtClean="0">
              <a:latin typeface="Arial" pitchFamily="34" charset="0"/>
            </a:endParaRPr>
          </a:p>
        </p:txBody>
      </p:sp>
      <p:sp>
        <p:nvSpPr>
          <p:cNvPr id="129028" name="Text Box 4"/>
          <p:cNvSpPr txBox="1">
            <a:spLocks noChangeArrowheads="1"/>
          </p:cNvSpPr>
          <p:nvPr/>
        </p:nvSpPr>
        <p:spPr bwMode="auto">
          <a:xfrm>
            <a:off x="533400" y="60198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a:solidFill>
                  <a:schemeClr val="accent2"/>
                </a:solidFill>
                <a:latin typeface="Arial" pitchFamily="34" charset="0"/>
              </a:rPr>
              <a:t>*American National Standards Institute</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228600" y="152400"/>
            <a:ext cx="86868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1910.1000(b) - Table Z-2</a:t>
            </a:r>
          </a:p>
        </p:txBody>
      </p:sp>
      <p:sp>
        <p:nvSpPr>
          <p:cNvPr id="130051" name="Rectangle 3"/>
          <p:cNvSpPr>
            <a:spLocks noGrp="1" noChangeArrowheads="1"/>
          </p:cNvSpPr>
          <p:nvPr>
            <p:ph type="body" idx="1"/>
          </p:nvPr>
        </p:nvSpPr>
        <p:spPr>
          <a:xfrm>
            <a:off x="0" y="1905000"/>
            <a:ext cx="9144000" cy="4648200"/>
          </a:xfrm>
          <a:noFill/>
        </p:spPr>
        <p:txBody>
          <a:bodyPr/>
          <a:lstStyle/>
          <a:p>
            <a:pPr>
              <a:lnSpc>
                <a:spcPct val="90000"/>
              </a:lnSpc>
              <a:buClr>
                <a:schemeClr val="tx2"/>
              </a:buClr>
              <a:buFont typeface="Wingdings" pitchFamily="2" charset="2"/>
              <a:buChar char="§"/>
            </a:pPr>
            <a:r>
              <a:rPr lang="en-US" sz="2800" smtClean="0">
                <a:latin typeface="Arial" pitchFamily="34" charset="0"/>
              </a:rPr>
              <a:t>The substances listed can have </a:t>
            </a:r>
          </a:p>
          <a:p>
            <a:pPr>
              <a:lnSpc>
                <a:spcPct val="90000"/>
              </a:lnSpc>
              <a:buClr>
                <a:schemeClr val="tx2"/>
              </a:buClr>
              <a:buFont typeface="Wingdings" pitchFamily="2" charset="2"/>
              <a:buNone/>
            </a:pPr>
            <a:r>
              <a:rPr lang="en-US" sz="2800" smtClean="0">
                <a:latin typeface="Arial" pitchFamily="34" charset="0"/>
              </a:rPr>
              <a:t>	limits expressed as:</a:t>
            </a:r>
            <a:r>
              <a:rPr lang="en-US" smtClean="0">
                <a:latin typeface="Arial" pitchFamily="34" charset="0"/>
              </a:rPr>
              <a:t> </a:t>
            </a:r>
          </a:p>
          <a:p>
            <a:pPr lvl="1">
              <a:lnSpc>
                <a:spcPct val="90000"/>
              </a:lnSpc>
              <a:buFontTx/>
              <a:buChar char="•"/>
            </a:pPr>
            <a:r>
              <a:rPr lang="en-US" sz="2400" smtClean="0">
                <a:latin typeface="Arial" pitchFamily="34" charset="0"/>
              </a:rPr>
              <a:t>8-hour TWAs</a:t>
            </a:r>
          </a:p>
          <a:p>
            <a:pPr lvl="1">
              <a:lnSpc>
                <a:spcPct val="90000"/>
              </a:lnSpc>
              <a:buFontTx/>
              <a:buChar char="•"/>
            </a:pPr>
            <a:r>
              <a:rPr lang="en-US" sz="2400" smtClean="0">
                <a:latin typeface="Arial" pitchFamily="34" charset="0"/>
              </a:rPr>
              <a:t>Ceilings</a:t>
            </a:r>
          </a:p>
          <a:p>
            <a:pPr lvl="1">
              <a:lnSpc>
                <a:spcPct val="90000"/>
              </a:lnSpc>
              <a:buFontTx/>
              <a:buChar char="•"/>
            </a:pPr>
            <a:r>
              <a:rPr lang="en-US" sz="2400" smtClean="0">
                <a:latin typeface="Arial" pitchFamily="34" charset="0"/>
              </a:rPr>
              <a:t>Peaks </a:t>
            </a:r>
          </a:p>
          <a:p>
            <a:pPr>
              <a:lnSpc>
                <a:spcPct val="90000"/>
              </a:lnSpc>
              <a:buClr>
                <a:schemeClr val="tx2"/>
              </a:buClr>
              <a:buFont typeface="Wingdings" pitchFamily="2" charset="2"/>
              <a:buChar char="§"/>
            </a:pPr>
            <a:r>
              <a:rPr lang="en-US" sz="2800" smtClean="0">
                <a:latin typeface="Arial" pitchFamily="34" charset="0"/>
              </a:rPr>
              <a:t>If a substance has both ceiling and peak limits, the peak now becomes the level never to be exceeded </a:t>
            </a:r>
          </a:p>
          <a:p>
            <a:pPr>
              <a:lnSpc>
                <a:spcPct val="90000"/>
              </a:lnSpc>
              <a:buClr>
                <a:schemeClr val="tx2"/>
              </a:buClr>
              <a:buFont typeface="Wingdings" pitchFamily="2" charset="2"/>
              <a:buChar char="§"/>
            </a:pPr>
            <a:r>
              <a:rPr lang="en-US" sz="2800" smtClean="0">
                <a:latin typeface="Arial" pitchFamily="34" charset="0"/>
              </a:rPr>
              <a:t>Any employee’s exposure level exceeding the ceiling but under the peak are required to comply with the margin notes provided in the table</a:t>
            </a:r>
            <a:r>
              <a:rPr lang="en-US" smtClean="0">
                <a:latin typeface="Arial" pitchFamily="34" charset="0"/>
              </a:rPr>
              <a:t>  </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228600" y="152400"/>
            <a:ext cx="8686800" cy="762000"/>
          </a:xfrm>
          <a:solidFill>
            <a:srgbClr val="CCFFFF"/>
          </a:solidFill>
        </p:spPr>
        <p:txBody>
          <a:bodyPr/>
          <a:lstStyle/>
          <a:p>
            <a:pPr>
              <a:defRPr/>
            </a:pPr>
            <a:r>
              <a:rPr lang="en-US" sz="3200" b="1" smtClean="0">
                <a:effectLst>
                  <a:outerShdw blurRad="38100" dist="38100" dir="2700000" algn="tl">
                    <a:srgbClr val="000000"/>
                  </a:outerShdw>
                </a:effectLst>
                <a:latin typeface="Arial" pitchFamily="34" charset="0"/>
              </a:rPr>
              <a:t>1910.1000(b) - Table Z-2</a:t>
            </a:r>
          </a:p>
        </p:txBody>
      </p:sp>
      <p:sp>
        <p:nvSpPr>
          <p:cNvPr id="131075" name="Text Box 3"/>
          <p:cNvSpPr txBox="1">
            <a:spLocks noChangeArrowheads="1"/>
          </p:cNvSpPr>
          <p:nvPr/>
        </p:nvSpPr>
        <p:spPr bwMode="auto">
          <a:xfrm>
            <a:off x="304800" y="5791200"/>
            <a:ext cx="88392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nSpc>
                <a:spcPct val="90000"/>
              </a:lnSpc>
              <a:spcBef>
                <a:spcPct val="20000"/>
              </a:spcBef>
            </a:pPr>
            <a:r>
              <a:rPr lang="en-US" sz="2800" b="0"/>
              <a:t>* Benzene has an expanded standard 1910.1028.  If .1028 does not apply, then the employer will follow limits in Z-2</a:t>
            </a:r>
          </a:p>
        </p:txBody>
      </p:sp>
      <p:grpSp>
        <p:nvGrpSpPr>
          <p:cNvPr id="131076" name="Group 4"/>
          <p:cNvGrpSpPr>
            <a:grpSpLocks/>
          </p:cNvGrpSpPr>
          <p:nvPr/>
        </p:nvGrpSpPr>
        <p:grpSpPr bwMode="auto">
          <a:xfrm>
            <a:off x="304800" y="1295400"/>
            <a:ext cx="8534400" cy="4298950"/>
            <a:chOff x="192" y="796"/>
            <a:chExt cx="5376" cy="2708"/>
          </a:xfrm>
        </p:grpSpPr>
        <p:sp>
          <p:nvSpPr>
            <p:cNvPr id="131077" name="Rectangle 5"/>
            <p:cNvSpPr>
              <a:spLocks noChangeArrowheads="1"/>
            </p:cNvSpPr>
            <p:nvPr/>
          </p:nvSpPr>
          <p:spPr bwMode="auto">
            <a:xfrm>
              <a:off x="4397" y="2986"/>
              <a:ext cx="117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10 min</a:t>
              </a:r>
            </a:p>
          </p:txBody>
        </p:sp>
        <p:sp>
          <p:nvSpPr>
            <p:cNvPr id="131078" name="Rectangle 6"/>
            <p:cNvSpPr>
              <a:spLocks noChangeArrowheads="1"/>
            </p:cNvSpPr>
            <p:nvPr/>
          </p:nvSpPr>
          <p:spPr bwMode="auto">
            <a:xfrm>
              <a:off x="3418" y="2986"/>
              <a:ext cx="97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500 ppm</a:t>
              </a:r>
            </a:p>
          </p:txBody>
        </p:sp>
        <p:sp>
          <p:nvSpPr>
            <p:cNvPr id="131079" name="Rectangle 7"/>
            <p:cNvSpPr>
              <a:spLocks noChangeArrowheads="1"/>
            </p:cNvSpPr>
            <p:nvPr/>
          </p:nvSpPr>
          <p:spPr bwMode="auto">
            <a:xfrm>
              <a:off x="2448" y="2986"/>
              <a:ext cx="97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300 ppm</a:t>
              </a:r>
            </a:p>
          </p:txBody>
        </p:sp>
        <p:sp>
          <p:nvSpPr>
            <p:cNvPr id="131080" name="Rectangle 8"/>
            <p:cNvSpPr>
              <a:spLocks noChangeArrowheads="1"/>
            </p:cNvSpPr>
            <p:nvPr/>
          </p:nvSpPr>
          <p:spPr bwMode="auto">
            <a:xfrm>
              <a:off x="1440" y="2986"/>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200 ppm</a:t>
              </a:r>
            </a:p>
          </p:txBody>
        </p:sp>
        <p:sp>
          <p:nvSpPr>
            <p:cNvPr id="131081" name="Rectangle 9"/>
            <p:cNvSpPr>
              <a:spLocks noChangeArrowheads="1"/>
            </p:cNvSpPr>
            <p:nvPr/>
          </p:nvSpPr>
          <p:spPr bwMode="auto">
            <a:xfrm>
              <a:off x="192" y="2986"/>
              <a:ext cx="124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Toluene</a:t>
              </a:r>
            </a:p>
          </p:txBody>
        </p:sp>
        <p:sp>
          <p:nvSpPr>
            <p:cNvPr id="131082" name="Rectangle 10"/>
            <p:cNvSpPr>
              <a:spLocks noChangeArrowheads="1"/>
            </p:cNvSpPr>
            <p:nvPr/>
          </p:nvSpPr>
          <p:spPr bwMode="auto">
            <a:xfrm>
              <a:off x="4397" y="2429"/>
              <a:ext cx="1171"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5 min in any 3 hrs</a:t>
              </a:r>
            </a:p>
          </p:txBody>
        </p:sp>
        <p:sp>
          <p:nvSpPr>
            <p:cNvPr id="131083" name="Rectangle 11"/>
            <p:cNvSpPr>
              <a:spLocks noChangeArrowheads="1"/>
            </p:cNvSpPr>
            <p:nvPr/>
          </p:nvSpPr>
          <p:spPr bwMode="auto">
            <a:xfrm>
              <a:off x="3418" y="2429"/>
              <a:ext cx="979"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600 ppm</a:t>
              </a:r>
            </a:p>
          </p:txBody>
        </p:sp>
        <p:sp>
          <p:nvSpPr>
            <p:cNvPr id="131084" name="Rectangle 12"/>
            <p:cNvSpPr>
              <a:spLocks noChangeArrowheads="1"/>
            </p:cNvSpPr>
            <p:nvPr/>
          </p:nvSpPr>
          <p:spPr bwMode="auto">
            <a:xfrm>
              <a:off x="2448" y="2429"/>
              <a:ext cx="970"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200 ppm</a:t>
              </a:r>
            </a:p>
          </p:txBody>
        </p:sp>
        <p:sp>
          <p:nvSpPr>
            <p:cNvPr id="131085" name="Rectangle 13"/>
            <p:cNvSpPr>
              <a:spLocks noChangeArrowheads="1"/>
            </p:cNvSpPr>
            <p:nvPr/>
          </p:nvSpPr>
          <p:spPr bwMode="auto">
            <a:xfrm>
              <a:off x="1440" y="2429"/>
              <a:ext cx="1008"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100 ppm</a:t>
              </a:r>
            </a:p>
          </p:txBody>
        </p:sp>
        <p:sp>
          <p:nvSpPr>
            <p:cNvPr id="131086" name="Rectangle 14"/>
            <p:cNvSpPr>
              <a:spLocks noChangeArrowheads="1"/>
            </p:cNvSpPr>
            <p:nvPr/>
          </p:nvSpPr>
          <p:spPr bwMode="auto">
            <a:xfrm>
              <a:off x="192" y="2429"/>
              <a:ext cx="1248"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Styrene</a:t>
              </a:r>
            </a:p>
          </p:txBody>
        </p:sp>
        <p:sp>
          <p:nvSpPr>
            <p:cNvPr id="131087" name="Rectangle 15"/>
            <p:cNvSpPr>
              <a:spLocks noChangeArrowheads="1"/>
            </p:cNvSpPr>
            <p:nvPr/>
          </p:nvSpPr>
          <p:spPr bwMode="auto">
            <a:xfrm>
              <a:off x="4397" y="1872"/>
              <a:ext cx="1171"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10 min</a:t>
              </a:r>
            </a:p>
          </p:txBody>
        </p:sp>
        <p:sp>
          <p:nvSpPr>
            <p:cNvPr id="131088" name="Rectangle 16"/>
            <p:cNvSpPr>
              <a:spLocks noChangeArrowheads="1"/>
            </p:cNvSpPr>
            <p:nvPr/>
          </p:nvSpPr>
          <p:spPr bwMode="auto">
            <a:xfrm>
              <a:off x="3418" y="1872"/>
              <a:ext cx="979"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50 ppm</a:t>
              </a:r>
            </a:p>
          </p:txBody>
        </p:sp>
        <p:sp>
          <p:nvSpPr>
            <p:cNvPr id="131089" name="Rectangle 17"/>
            <p:cNvSpPr>
              <a:spLocks noChangeArrowheads="1"/>
            </p:cNvSpPr>
            <p:nvPr/>
          </p:nvSpPr>
          <p:spPr bwMode="auto">
            <a:xfrm>
              <a:off x="2448" y="1872"/>
              <a:ext cx="970"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20 ppm</a:t>
              </a:r>
            </a:p>
          </p:txBody>
        </p:sp>
        <p:sp>
          <p:nvSpPr>
            <p:cNvPr id="131090" name="Rectangle 18"/>
            <p:cNvSpPr>
              <a:spLocks noChangeArrowheads="1"/>
            </p:cNvSpPr>
            <p:nvPr/>
          </p:nvSpPr>
          <p:spPr bwMode="auto">
            <a:xfrm>
              <a:off x="1440" y="1872"/>
              <a:ext cx="1008"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endParaRPr lang="en-US" sz="2600">
                <a:latin typeface="Arial" pitchFamily="34" charset="0"/>
              </a:endParaRPr>
            </a:p>
          </p:txBody>
        </p:sp>
        <p:sp>
          <p:nvSpPr>
            <p:cNvPr id="131091" name="Rectangle 19"/>
            <p:cNvSpPr>
              <a:spLocks noChangeArrowheads="1"/>
            </p:cNvSpPr>
            <p:nvPr/>
          </p:nvSpPr>
          <p:spPr bwMode="auto">
            <a:xfrm>
              <a:off x="192" y="1872"/>
              <a:ext cx="1248"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Hydrogen sulfide</a:t>
              </a:r>
            </a:p>
          </p:txBody>
        </p:sp>
        <p:sp>
          <p:nvSpPr>
            <p:cNvPr id="131092" name="Rectangle 20"/>
            <p:cNvSpPr>
              <a:spLocks noChangeArrowheads="1"/>
            </p:cNvSpPr>
            <p:nvPr/>
          </p:nvSpPr>
          <p:spPr bwMode="auto">
            <a:xfrm>
              <a:off x="4397" y="1353"/>
              <a:ext cx="1171"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30 min</a:t>
              </a:r>
            </a:p>
          </p:txBody>
        </p:sp>
        <p:sp>
          <p:nvSpPr>
            <p:cNvPr id="131093" name="Rectangle 21"/>
            <p:cNvSpPr>
              <a:spLocks noChangeArrowheads="1"/>
            </p:cNvSpPr>
            <p:nvPr/>
          </p:nvSpPr>
          <p:spPr bwMode="auto">
            <a:xfrm>
              <a:off x="3418" y="1353"/>
              <a:ext cx="979"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100 ppm</a:t>
              </a:r>
            </a:p>
          </p:txBody>
        </p:sp>
        <p:sp>
          <p:nvSpPr>
            <p:cNvPr id="131094" name="Rectangle 22"/>
            <p:cNvSpPr>
              <a:spLocks noChangeArrowheads="1"/>
            </p:cNvSpPr>
            <p:nvPr/>
          </p:nvSpPr>
          <p:spPr bwMode="auto">
            <a:xfrm>
              <a:off x="2448" y="1353"/>
              <a:ext cx="970"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30 ppm</a:t>
              </a:r>
            </a:p>
          </p:txBody>
        </p:sp>
        <p:sp>
          <p:nvSpPr>
            <p:cNvPr id="131095" name="Rectangle 23"/>
            <p:cNvSpPr>
              <a:spLocks noChangeArrowheads="1"/>
            </p:cNvSpPr>
            <p:nvPr/>
          </p:nvSpPr>
          <p:spPr bwMode="auto">
            <a:xfrm>
              <a:off x="1440" y="1353"/>
              <a:ext cx="1008"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20 ppm</a:t>
              </a:r>
            </a:p>
          </p:txBody>
        </p:sp>
        <p:sp>
          <p:nvSpPr>
            <p:cNvPr id="131096" name="Rectangle 24"/>
            <p:cNvSpPr>
              <a:spLocks noChangeArrowheads="1"/>
            </p:cNvSpPr>
            <p:nvPr/>
          </p:nvSpPr>
          <p:spPr bwMode="auto">
            <a:xfrm>
              <a:off x="192" y="1353"/>
              <a:ext cx="1248"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Carbon Disulfide </a:t>
              </a:r>
            </a:p>
          </p:txBody>
        </p:sp>
        <p:sp>
          <p:nvSpPr>
            <p:cNvPr id="131097" name="Rectangle 25"/>
            <p:cNvSpPr>
              <a:spLocks noChangeArrowheads="1"/>
            </p:cNvSpPr>
            <p:nvPr/>
          </p:nvSpPr>
          <p:spPr bwMode="auto">
            <a:xfrm>
              <a:off x="4397" y="796"/>
              <a:ext cx="1171"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Notes</a:t>
              </a:r>
            </a:p>
          </p:txBody>
        </p:sp>
        <p:sp>
          <p:nvSpPr>
            <p:cNvPr id="131098" name="Rectangle 26"/>
            <p:cNvSpPr>
              <a:spLocks noChangeArrowheads="1"/>
            </p:cNvSpPr>
            <p:nvPr/>
          </p:nvSpPr>
          <p:spPr bwMode="auto">
            <a:xfrm>
              <a:off x="3418" y="796"/>
              <a:ext cx="979"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Peak</a:t>
              </a:r>
            </a:p>
          </p:txBody>
        </p:sp>
        <p:sp>
          <p:nvSpPr>
            <p:cNvPr id="131099" name="Rectangle 27"/>
            <p:cNvSpPr>
              <a:spLocks noChangeArrowheads="1"/>
            </p:cNvSpPr>
            <p:nvPr/>
          </p:nvSpPr>
          <p:spPr bwMode="auto">
            <a:xfrm>
              <a:off x="2448" y="796"/>
              <a:ext cx="970"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Ceiling</a:t>
              </a:r>
            </a:p>
          </p:txBody>
        </p:sp>
        <p:sp>
          <p:nvSpPr>
            <p:cNvPr id="131100" name="Rectangle 28"/>
            <p:cNvSpPr>
              <a:spLocks noChangeArrowheads="1"/>
            </p:cNvSpPr>
            <p:nvPr/>
          </p:nvSpPr>
          <p:spPr bwMode="auto">
            <a:xfrm>
              <a:off x="1440" y="796"/>
              <a:ext cx="1008"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8-hr TWA</a:t>
              </a:r>
            </a:p>
          </p:txBody>
        </p:sp>
        <p:sp>
          <p:nvSpPr>
            <p:cNvPr id="131101" name="Rectangle 29"/>
            <p:cNvSpPr>
              <a:spLocks noChangeArrowheads="1"/>
            </p:cNvSpPr>
            <p:nvPr/>
          </p:nvSpPr>
          <p:spPr bwMode="auto">
            <a:xfrm>
              <a:off x="192" y="796"/>
              <a:ext cx="1248" cy="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600">
                  <a:latin typeface="Arial" pitchFamily="34" charset="0"/>
                </a:rPr>
                <a:t>Substance</a:t>
              </a:r>
            </a:p>
          </p:txBody>
        </p:sp>
        <p:sp>
          <p:nvSpPr>
            <p:cNvPr id="488478" name="Line 30"/>
            <p:cNvSpPr>
              <a:spLocks noChangeShapeType="1"/>
            </p:cNvSpPr>
            <p:nvPr/>
          </p:nvSpPr>
          <p:spPr bwMode="auto">
            <a:xfrm>
              <a:off x="192" y="796"/>
              <a:ext cx="537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79" name="Line 31"/>
            <p:cNvSpPr>
              <a:spLocks noChangeShapeType="1"/>
            </p:cNvSpPr>
            <p:nvPr/>
          </p:nvSpPr>
          <p:spPr bwMode="auto">
            <a:xfrm>
              <a:off x="192" y="1353"/>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0" name="Line 32"/>
            <p:cNvSpPr>
              <a:spLocks noChangeShapeType="1"/>
            </p:cNvSpPr>
            <p:nvPr/>
          </p:nvSpPr>
          <p:spPr bwMode="auto">
            <a:xfrm>
              <a:off x="192" y="1872"/>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1" name="Line 33"/>
            <p:cNvSpPr>
              <a:spLocks noChangeShapeType="1"/>
            </p:cNvSpPr>
            <p:nvPr/>
          </p:nvSpPr>
          <p:spPr bwMode="auto">
            <a:xfrm>
              <a:off x="192" y="2429"/>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2" name="Line 34"/>
            <p:cNvSpPr>
              <a:spLocks noChangeShapeType="1"/>
            </p:cNvSpPr>
            <p:nvPr/>
          </p:nvSpPr>
          <p:spPr bwMode="auto">
            <a:xfrm>
              <a:off x="192" y="2986"/>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3" name="Line 35"/>
            <p:cNvSpPr>
              <a:spLocks noChangeShapeType="1"/>
            </p:cNvSpPr>
            <p:nvPr/>
          </p:nvSpPr>
          <p:spPr bwMode="auto">
            <a:xfrm>
              <a:off x="192" y="3504"/>
              <a:ext cx="537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4" name="Line 36"/>
            <p:cNvSpPr>
              <a:spLocks noChangeShapeType="1"/>
            </p:cNvSpPr>
            <p:nvPr/>
          </p:nvSpPr>
          <p:spPr bwMode="auto">
            <a:xfrm>
              <a:off x="192" y="796"/>
              <a:ext cx="0" cy="270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5" name="Line 37"/>
            <p:cNvSpPr>
              <a:spLocks noChangeShapeType="1"/>
            </p:cNvSpPr>
            <p:nvPr/>
          </p:nvSpPr>
          <p:spPr bwMode="auto">
            <a:xfrm>
              <a:off x="1440" y="796"/>
              <a:ext cx="0" cy="27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6" name="Line 38"/>
            <p:cNvSpPr>
              <a:spLocks noChangeShapeType="1"/>
            </p:cNvSpPr>
            <p:nvPr/>
          </p:nvSpPr>
          <p:spPr bwMode="auto">
            <a:xfrm>
              <a:off x="2448" y="796"/>
              <a:ext cx="0" cy="27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7" name="Line 39"/>
            <p:cNvSpPr>
              <a:spLocks noChangeShapeType="1"/>
            </p:cNvSpPr>
            <p:nvPr/>
          </p:nvSpPr>
          <p:spPr bwMode="auto">
            <a:xfrm>
              <a:off x="3418" y="796"/>
              <a:ext cx="0" cy="27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8" name="Line 40"/>
            <p:cNvSpPr>
              <a:spLocks noChangeShapeType="1"/>
            </p:cNvSpPr>
            <p:nvPr/>
          </p:nvSpPr>
          <p:spPr bwMode="auto">
            <a:xfrm>
              <a:off x="4397" y="796"/>
              <a:ext cx="0" cy="27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88489" name="Line 41"/>
            <p:cNvSpPr>
              <a:spLocks noChangeShapeType="1"/>
            </p:cNvSpPr>
            <p:nvPr/>
          </p:nvSpPr>
          <p:spPr bwMode="auto">
            <a:xfrm>
              <a:off x="5568" y="796"/>
              <a:ext cx="0" cy="270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xfrm>
            <a:off x="228600" y="152400"/>
            <a:ext cx="8686800" cy="8382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1910.1000(b) - Table Z-2</a:t>
            </a:r>
          </a:p>
        </p:txBody>
      </p:sp>
      <p:sp>
        <p:nvSpPr>
          <p:cNvPr id="132099" name="Rectangle 3"/>
          <p:cNvSpPr>
            <a:spLocks noGrp="1" noChangeArrowheads="1"/>
          </p:cNvSpPr>
          <p:nvPr>
            <p:ph type="body" idx="1"/>
          </p:nvPr>
        </p:nvSpPr>
        <p:spPr>
          <a:xfrm>
            <a:off x="0" y="1143000"/>
            <a:ext cx="9144000" cy="5181600"/>
          </a:xfrm>
        </p:spPr>
        <p:txBody>
          <a:bodyPr/>
          <a:lstStyle/>
          <a:p>
            <a:pPr>
              <a:lnSpc>
                <a:spcPct val="130000"/>
              </a:lnSpc>
              <a:buClr>
                <a:schemeClr val="tx2"/>
              </a:buClr>
              <a:buFont typeface="Wingdings" pitchFamily="2" charset="2"/>
              <a:buChar char="§"/>
            </a:pPr>
            <a:r>
              <a:rPr lang="en-US" sz="2800" smtClean="0">
                <a:latin typeface="Arial" pitchFamily="34" charset="0"/>
              </a:rPr>
              <a:t>"Table Z-2." An employee's exposure to any substance listed in Table Z-2 shall not exceed the exposure limits specified as follows:</a:t>
            </a:r>
          </a:p>
          <a:p>
            <a:pPr lvl="1">
              <a:lnSpc>
                <a:spcPct val="130000"/>
              </a:lnSpc>
              <a:buFontTx/>
              <a:buChar char="•"/>
            </a:pPr>
            <a:r>
              <a:rPr lang="en-US" sz="2400" smtClean="0">
                <a:latin typeface="Arial" pitchFamily="34" charset="0"/>
              </a:rPr>
              <a:t>"8-hour time weighted averages." An employee's exposure to any substance listed in Table Z-2, in any 8-hour work shift of a 40-hour work week, shall not exceed the 8-hour time weighted average limit given for that substance in Table Z-2.</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a:xfrm>
            <a:off x="228600" y="304800"/>
            <a:ext cx="8686800" cy="685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1910.1000(b) - Table Z-2</a:t>
            </a:r>
          </a:p>
        </p:txBody>
      </p:sp>
      <p:sp>
        <p:nvSpPr>
          <p:cNvPr id="133123" name="Rectangle 3"/>
          <p:cNvSpPr>
            <a:spLocks noGrp="1" noChangeArrowheads="1"/>
          </p:cNvSpPr>
          <p:nvPr>
            <p:ph type="body" idx="1"/>
          </p:nvPr>
        </p:nvSpPr>
        <p:spPr>
          <a:xfrm>
            <a:off x="0" y="1066800"/>
            <a:ext cx="9144000" cy="5410200"/>
          </a:xfrm>
        </p:spPr>
        <p:txBody>
          <a:bodyPr/>
          <a:lstStyle/>
          <a:p>
            <a:pPr>
              <a:buClr>
                <a:schemeClr val="tx2"/>
              </a:buClr>
              <a:buFont typeface="Wingdings" pitchFamily="2" charset="2"/>
              <a:buChar char="§"/>
            </a:pPr>
            <a:r>
              <a:rPr lang="en-US" sz="2800" smtClean="0">
                <a:latin typeface="Arial" pitchFamily="34" charset="0"/>
              </a:rPr>
              <a:t>"Acceptable ceiling concentrations." An employee's exposure to a substance listed in Table Z-2 shall not exceed at any time during an 8-hour shift the ceiling concentration limit given for the substance except for: </a:t>
            </a:r>
          </a:p>
          <a:p>
            <a:pPr lvl="1">
              <a:buFontTx/>
              <a:buChar char="•"/>
            </a:pPr>
            <a:r>
              <a:rPr lang="en-US" sz="2400" smtClean="0">
                <a:latin typeface="Arial" pitchFamily="34" charset="0"/>
              </a:rPr>
              <a:t>A time period, and up to a concentration </a:t>
            </a:r>
            <a:r>
              <a:rPr lang="en-US" sz="2400" b="1" i="1" smtClean="0">
                <a:latin typeface="Arial" pitchFamily="34" charset="0"/>
              </a:rPr>
              <a:t>not exceeding the maximum duration and concentration</a:t>
            </a:r>
            <a:r>
              <a:rPr lang="en-US" sz="2400" smtClean="0">
                <a:latin typeface="Arial" pitchFamily="34" charset="0"/>
              </a:rPr>
              <a:t> allowed in the column under </a:t>
            </a:r>
            <a:r>
              <a:rPr lang="en-US" sz="2400" b="1" smtClean="0">
                <a:solidFill>
                  <a:schemeClr val="accent2"/>
                </a:solidFill>
                <a:latin typeface="Arial" pitchFamily="34" charset="0"/>
              </a:rPr>
              <a:t>"acceptable maximum peak above the acceptable ceiling concentration for an 8-hour shift"</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228600" y="152400"/>
            <a:ext cx="8686800" cy="685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1910.1000(b) - Table Z-2</a:t>
            </a:r>
          </a:p>
        </p:txBody>
      </p:sp>
      <p:sp>
        <p:nvSpPr>
          <p:cNvPr id="134147" name="Rectangle 3"/>
          <p:cNvSpPr>
            <a:spLocks noGrp="1" noChangeArrowheads="1"/>
          </p:cNvSpPr>
          <p:nvPr>
            <p:ph type="body" idx="1"/>
          </p:nvPr>
        </p:nvSpPr>
        <p:spPr>
          <a:xfrm>
            <a:off x="0" y="1066800"/>
            <a:ext cx="9144000" cy="4343400"/>
          </a:xfrm>
        </p:spPr>
        <p:txBody>
          <a:bodyPr/>
          <a:lstStyle/>
          <a:p>
            <a:pPr>
              <a:buClr>
                <a:schemeClr val="tx2"/>
              </a:buClr>
              <a:buFont typeface="Wingdings" pitchFamily="2" charset="2"/>
              <a:buChar char="§"/>
            </a:pPr>
            <a:r>
              <a:rPr lang="en-US" sz="2800" smtClean="0">
                <a:latin typeface="Arial" pitchFamily="34" charset="0"/>
              </a:rPr>
              <a:t>Example:</a:t>
            </a:r>
            <a:r>
              <a:rPr lang="en-US" smtClean="0">
                <a:latin typeface="Arial" pitchFamily="34" charset="0"/>
              </a:rPr>
              <a:t> </a:t>
            </a:r>
          </a:p>
          <a:p>
            <a:pPr lvl="1">
              <a:buFontTx/>
              <a:buChar char="•"/>
            </a:pPr>
            <a:r>
              <a:rPr lang="en-US" sz="2400" smtClean="0">
                <a:latin typeface="Arial" pitchFamily="34" charset="0"/>
              </a:rPr>
              <a:t>During an 8-hour work shift, an employee may be exposed to a concentration of Substance A (with a 10 ppm TWA, 25 ppm ceiling and 50 ppm peak) above 25 ppm (but never above 50 ppm) only for a maximum period of 10 minutes. </a:t>
            </a:r>
          </a:p>
          <a:p>
            <a:pPr lvl="1">
              <a:buFontTx/>
              <a:buChar char="•"/>
            </a:pPr>
            <a:r>
              <a:rPr lang="en-US" sz="2400" smtClean="0">
                <a:latin typeface="Arial" pitchFamily="34" charset="0"/>
              </a:rPr>
              <a:t>Such exposure must be compensated by exposures to concentrations less than 10 ppm so that the cumulative exposure for the entire 8-hour work shift does not exceed a weighted average of 10 ppm.</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152400" y="304800"/>
            <a:ext cx="8763000" cy="685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1910.1000(c) - Table Z-3</a:t>
            </a:r>
          </a:p>
        </p:txBody>
      </p:sp>
      <p:sp>
        <p:nvSpPr>
          <p:cNvPr id="135171" name="Rectangle 3"/>
          <p:cNvSpPr>
            <a:spLocks noGrp="1" noChangeArrowheads="1"/>
          </p:cNvSpPr>
          <p:nvPr>
            <p:ph type="body" idx="1"/>
          </p:nvPr>
        </p:nvSpPr>
        <p:spPr>
          <a:xfrm>
            <a:off x="0" y="1143000"/>
            <a:ext cx="9144000" cy="4114800"/>
          </a:xfrm>
        </p:spPr>
        <p:txBody>
          <a:bodyPr/>
          <a:lstStyle/>
          <a:p>
            <a:pPr>
              <a:lnSpc>
                <a:spcPct val="120000"/>
              </a:lnSpc>
              <a:buClr>
                <a:schemeClr val="tx2"/>
              </a:buClr>
              <a:buFont typeface="Wingdings" pitchFamily="2" charset="2"/>
              <a:buChar char="§"/>
            </a:pPr>
            <a:r>
              <a:rPr lang="en-US" sz="2800" smtClean="0">
                <a:latin typeface="Arial" pitchFamily="34" charset="0"/>
              </a:rPr>
              <a:t>"Table Z-3." An employee's exposure to any substance listed in Table Z-3, in any 8-hour work shift of a 40-hour work week, shall not exceed the 8-hour time weighted average limit given for that substance in the table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228600" y="228600"/>
            <a:ext cx="8763000" cy="914400"/>
          </a:xfrm>
        </p:spPr>
        <p:txBody>
          <a:bodyPr/>
          <a:lstStyle/>
          <a:p>
            <a:pPr>
              <a:defRPr/>
            </a:pPr>
            <a:r>
              <a:rPr lang="en-US" sz="3200" b="1" smtClean="0">
                <a:effectLst>
                  <a:outerShdw blurRad="38100" dist="38100" dir="2700000" algn="tl">
                    <a:srgbClr val="000000"/>
                  </a:outerShdw>
                </a:effectLst>
                <a:latin typeface="Arial" pitchFamily="34" charset="0"/>
              </a:rPr>
              <a:t>Highly Toxic Metals</a:t>
            </a:r>
          </a:p>
        </p:txBody>
      </p:sp>
      <p:sp>
        <p:nvSpPr>
          <p:cNvPr id="14339" name="Rectangle 3"/>
          <p:cNvSpPr>
            <a:spLocks noGrp="1" noChangeArrowheads="1"/>
          </p:cNvSpPr>
          <p:nvPr>
            <p:ph type="body" idx="1"/>
          </p:nvPr>
        </p:nvSpPr>
        <p:spPr/>
        <p:txBody>
          <a:bodyPr/>
          <a:lstStyle/>
          <a:p>
            <a:pPr>
              <a:lnSpc>
                <a:spcPct val="80000"/>
              </a:lnSpc>
              <a:buFontTx/>
              <a:buNone/>
            </a:pPr>
            <a:r>
              <a:rPr lang="en-US" sz="2400" b="1" smtClean="0">
                <a:latin typeface="Arial" pitchFamily="34" charset="0"/>
              </a:rPr>
              <a:t>Cadmium</a:t>
            </a:r>
          </a:p>
          <a:p>
            <a:pPr>
              <a:lnSpc>
                <a:spcPct val="80000"/>
              </a:lnSpc>
              <a:buFontTx/>
              <a:buNone/>
            </a:pPr>
            <a:endParaRPr lang="en-US" sz="2400" b="1" smtClean="0">
              <a:latin typeface="Arial" pitchFamily="34" charset="0"/>
            </a:endParaRPr>
          </a:p>
          <a:p>
            <a:pPr>
              <a:lnSpc>
                <a:spcPct val="80000"/>
              </a:lnSpc>
              <a:buClr>
                <a:schemeClr val="tx2"/>
              </a:buClr>
              <a:buFont typeface="Wingdings" pitchFamily="2" charset="2"/>
              <a:buChar char="§"/>
            </a:pPr>
            <a:r>
              <a:rPr lang="en-US" sz="2000" smtClean="0">
                <a:latin typeface="Arial" pitchFamily="34" charset="0"/>
              </a:rPr>
              <a:t>Coating on metal surfaces such as</a:t>
            </a:r>
          </a:p>
          <a:p>
            <a:pPr>
              <a:lnSpc>
                <a:spcPct val="80000"/>
              </a:lnSpc>
              <a:buClr>
                <a:schemeClr val="tx2"/>
              </a:buClr>
              <a:buFont typeface="Wingdings" pitchFamily="2" charset="2"/>
              <a:buNone/>
            </a:pPr>
            <a:r>
              <a:rPr lang="en-US" sz="2000" smtClean="0">
                <a:latin typeface="Arial" pitchFamily="34" charset="0"/>
              </a:rPr>
              <a:t>	electroplating and paints</a:t>
            </a:r>
          </a:p>
          <a:p>
            <a:pPr>
              <a:lnSpc>
                <a:spcPct val="80000"/>
              </a:lnSpc>
              <a:buClr>
                <a:schemeClr val="tx2"/>
              </a:buClr>
              <a:buFont typeface="Wingdings" pitchFamily="2" charset="2"/>
              <a:buChar char="§"/>
            </a:pPr>
            <a:r>
              <a:rPr lang="en-US" sz="2000" smtClean="0">
                <a:latin typeface="Arial" pitchFamily="34" charset="0"/>
              </a:rPr>
              <a:t>Occurs in alloys and silver solders</a:t>
            </a:r>
          </a:p>
          <a:p>
            <a:pPr>
              <a:lnSpc>
                <a:spcPct val="80000"/>
              </a:lnSpc>
              <a:buClr>
                <a:schemeClr val="tx2"/>
              </a:buClr>
              <a:buFont typeface="Wingdings" pitchFamily="2" charset="2"/>
              <a:buChar char="§"/>
            </a:pPr>
            <a:r>
              <a:rPr lang="en-US" sz="2000" smtClean="0">
                <a:latin typeface="Arial" pitchFamily="34" charset="0"/>
              </a:rPr>
              <a:t>Highly toxic and can be fatal in </a:t>
            </a:r>
            <a:r>
              <a:rPr lang="en-US" sz="2000" b="1" smtClean="0">
                <a:latin typeface="Arial" pitchFamily="34" charset="0"/>
              </a:rPr>
              <a:t>HIGH</a:t>
            </a:r>
          </a:p>
          <a:p>
            <a:pPr>
              <a:lnSpc>
                <a:spcPct val="80000"/>
              </a:lnSpc>
              <a:buClr>
                <a:schemeClr val="tx2"/>
              </a:buClr>
              <a:buFont typeface="Wingdings" pitchFamily="2" charset="2"/>
              <a:buNone/>
            </a:pPr>
            <a:r>
              <a:rPr lang="en-US" sz="2000" smtClean="0">
                <a:latin typeface="Arial" pitchFamily="34" charset="0"/>
              </a:rPr>
              <a:t>	concentrations</a:t>
            </a:r>
          </a:p>
          <a:p>
            <a:pPr>
              <a:lnSpc>
                <a:spcPct val="80000"/>
              </a:lnSpc>
              <a:buClr>
                <a:schemeClr val="tx2"/>
              </a:buClr>
              <a:buFont typeface="Wingdings" pitchFamily="2" charset="2"/>
              <a:buChar char="§"/>
            </a:pPr>
            <a:r>
              <a:rPr lang="en-US" sz="2000" smtClean="0">
                <a:latin typeface="Arial" pitchFamily="34" charset="0"/>
              </a:rPr>
              <a:t>Cancer is a long term hazard</a:t>
            </a:r>
          </a:p>
          <a:p>
            <a:pPr>
              <a:lnSpc>
                <a:spcPct val="80000"/>
              </a:lnSpc>
              <a:buClr>
                <a:schemeClr val="tx2"/>
              </a:buClr>
              <a:buFont typeface="Wingdings" pitchFamily="2" charset="2"/>
              <a:buChar char="§"/>
            </a:pPr>
            <a:r>
              <a:rPr lang="en-US" sz="2000" smtClean="0">
                <a:latin typeface="Arial" pitchFamily="34" charset="0"/>
              </a:rPr>
              <a:t>Ingestion and Inhalation hazard</a:t>
            </a:r>
          </a:p>
          <a:p>
            <a:pPr>
              <a:lnSpc>
                <a:spcPct val="80000"/>
              </a:lnSpc>
              <a:buClr>
                <a:schemeClr val="tx2"/>
              </a:buClr>
              <a:buFont typeface="Wingdings" pitchFamily="2" charset="2"/>
              <a:buChar char="§"/>
            </a:pPr>
            <a:r>
              <a:rPr lang="en-US" sz="2000" smtClean="0">
                <a:latin typeface="Arial" pitchFamily="34" charset="0"/>
              </a:rPr>
              <a:t>OSHA PEL is 5 ug/m3 for an 8-hour TWA</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24000"/>
            <a:ext cx="3136900"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228600" y="304800"/>
            <a:ext cx="8686800" cy="685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1910.1000(c) - Table Z-3</a:t>
            </a:r>
          </a:p>
        </p:txBody>
      </p:sp>
      <p:sp>
        <p:nvSpPr>
          <p:cNvPr id="136195" name="Rectangle 3"/>
          <p:cNvSpPr>
            <a:spLocks noGrp="1" noChangeArrowheads="1"/>
          </p:cNvSpPr>
          <p:nvPr>
            <p:ph type="body" idx="1"/>
          </p:nvPr>
        </p:nvSpPr>
        <p:spPr>
          <a:xfrm>
            <a:off x="304800" y="1295400"/>
            <a:ext cx="8534400" cy="2362200"/>
          </a:xfrm>
        </p:spPr>
        <p:txBody>
          <a:bodyPr/>
          <a:lstStyle/>
          <a:p>
            <a:pPr>
              <a:lnSpc>
                <a:spcPct val="130000"/>
              </a:lnSpc>
              <a:buClr>
                <a:schemeClr val="tx2"/>
              </a:buClr>
              <a:buFont typeface="Wingdings" pitchFamily="2" charset="2"/>
              <a:buChar char="§"/>
            </a:pPr>
            <a:r>
              <a:rPr lang="en-US" sz="2800" smtClean="0">
                <a:latin typeface="Arial" pitchFamily="34" charset="0"/>
              </a:rPr>
              <a:t>OSHA adopted this table from the American Conference of Governmental Industrial Hygienist’s (ACGIH) mineral limits</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a:xfrm>
            <a:off x="685800" y="304800"/>
            <a:ext cx="7772400" cy="685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1910.1000(c) - Table Z-3</a:t>
            </a:r>
          </a:p>
        </p:txBody>
      </p:sp>
      <p:grpSp>
        <p:nvGrpSpPr>
          <p:cNvPr id="137219" name="Group 3"/>
          <p:cNvGrpSpPr>
            <a:grpSpLocks/>
          </p:cNvGrpSpPr>
          <p:nvPr/>
        </p:nvGrpSpPr>
        <p:grpSpPr bwMode="auto">
          <a:xfrm>
            <a:off x="685800" y="1371600"/>
            <a:ext cx="7772400" cy="4908550"/>
            <a:chOff x="432" y="864"/>
            <a:chExt cx="4896" cy="3092"/>
          </a:xfrm>
        </p:grpSpPr>
        <p:sp>
          <p:nvSpPr>
            <p:cNvPr id="137220" name="Rectangle 4"/>
            <p:cNvSpPr>
              <a:spLocks noChangeArrowheads="1"/>
            </p:cNvSpPr>
            <p:nvPr/>
          </p:nvSpPr>
          <p:spPr bwMode="auto">
            <a:xfrm>
              <a:off x="3168" y="3398"/>
              <a:ext cx="2160"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a:r>
                <a:rPr lang="en-US" sz="3000" b="0">
                  <a:latin typeface="Arial" pitchFamily="34" charset="0"/>
                </a:rPr>
                <a:t>   5 mg/</a:t>
              </a:r>
              <a:r>
                <a:rPr lang="en-US">
                  <a:latin typeface="Arial" pitchFamily="34" charset="0"/>
                </a:rPr>
                <a:t>M</a:t>
              </a:r>
              <a:r>
                <a:rPr lang="en-US" baseline="30000">
                  <a:latin typeface="Arial" pitchFamily="34" charset="0"/>
                </a:rPr>
                <a:t>3</a:t>
              </a:r>
              <a:endParaRPr lang="en-US" sz="3000">
                <a:latin typeface="Arial" pitchFamily="34" charset="0"/>
              </a:endParaRPr>
            </a:p>
          </p:txBody>
        </p:sp>
        <p:sp>
          <p:nvSpPr>
            <p:cNvPr id="137221" name="Rectangle 5"/>
            <p:cNvSpPr>
              <a:spLocks noChangeArrowheads="1"/>
            </p:cNvSpPr>
            <p:nvPr/>
          </p:nvSpPr>
          <p:spPr bwMode="auto">
            <a:xfrm>
              <a:off x="432" y="3398"/>
              <a:ext cx="2736"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3000" b="0">
                  <a:latin typeface="Arial" pitchFamily="34" charset="0"/>
                </a:rPr>
                <a:t>Nuisance respirable dust</a:t>
              </a:r>
            </a:p>
          </p:txBody>
        </p:sp>
        <p:sp>
          <p:nvSpPr>
            <p:cNvPr id="137222" name="Rectangle 6"/>
            <p:cNvSpPr>
              <a:spLocks noChangeArrowheads="1"/>
            </p:cNvSpPr>
            <p:nvPr/>
          </p:nvSpPr>
          <p:spPr bwMode="auto">
            <a:xfrm>
              <a:off x="3168" y="2879"/>
              <a:ext cx="2160"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a:r>
                <a:rPr lang="en-US" sz="3000" b="0">
                  <a:latin typeface="Arial" pitchFamily="34" charset="0"/>
                </a:rPr>
                <a:t> 15 mg/</a:t>
              </a:r>
              <a:r>
                <a:rPr lang="en-US">
                  <a:latin typeface="Arial" pitchFamily="34" charset="0"/>
                </a:rPr>
                <a:t>M</a:t>
              </a:r>
              <a:r>
                <a:rPr lang="en-US" baseline="30000">
                  <a:latin typeface="Arial" pitchFamily="34" charset="0"/>
                </a:rPr>
                <a:t>3</a:t>
              </a:r>
              <a:endParaRPr lang="en-US" sz="3000">
                <a:latin typeface="Arial" pitchFamily="34" charset="0"/>
              </a:endParaRPr>
            </a:p>
          </p:txBody>
        </p:sp>
        <p:sp>
          <p:nvSpPr>
            <p:cNvPr id="137223" name="Rectangle 7"/>
            <p:cNvSpPr>
              <a:spLocks noChangeArrowheads="1"/>
            </p:cNvSpPr>
            <p:nvPr/>
          </p:nvSpPr>
          <p:spPr bwMode="auto">
            <a:xfrm>
              <a:off x="432" y="2879"/>
              <a:ext cx="2736"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3000" b="0">
                  <a:latin typeface="Arial" pitchFamily="34" charset="0"/>
                </a:rPr>
                <a:t>Nuisance total dust</a:t>
              </a:r>
            </a:p>
          </p:txBody>
        </p:sp>
        <p:sp>
          <p:nvSpPr>
            <p:cNvPr id="137224" name="Rectangle 8"/>
            <p:cNvSpPr>
              <a:spLocks noChangeArrowheads="1"/>
            </p:cNvSpPr>
            <p:nvPr/>
          </p:nvSpPr>
          <p:spPr bwMode="auto">
            <a:xfrm>
              <a:off x="3168" y="2361"/>
              <a:ext cx="216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3000" b="0">
                  <a:latin typeface="Arial" pitchFamily="34" charset="0"/>
                </a:rPr>
                <a:t>2.4 mg/</a:t>
              </a:r>
              <a:r>
                <a:rPr lang="en-US">
                  <a:latin typeface="Arial" pitchFamily="34" charset="0"/>
                </a:rPr>
                <a:t>M</a:t>
              </a:r>
              <a:r>
                <a:rPr lang="en-US" baseline="30000">
                  <a:latin typeface="Arial" pitchFamily="34" charset="0"/>
                </a:rPr>
                <a:t>3</a:t>
              </a:r>
            </a:p>
          </p:txBody>
        </p:sp>
        <p:sp>
          <p:nvSpPr>
            <p:cNvPr id="137225" name="Rectangle 9"/>
            <p:cNvSpPr>
              <a:spLocks noChangeArrowheads="1"/>
            </p:cNvSpPr>
            <p:nvPr/>
          </p:nvSpPr>
          <p:spPr bwMode="auto">
            <a:xfrm>
              <a:off x="432" y="2361"/>
              <a:ext cx="273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3000" b="0">
                  <a:latin typeface="Arial" pitchFamily="34" charset="0"/>
                </a:rPr>
                <a:t>Coal dust (&lt; 5% SiO2)</a:t>
              </a:r>
            </a:p>
          </p:txBody>
        </p:sp>
        <p:sp>
          <p:nvSpPr>
            <p:cNvPr id="137226" name="Rectangle 10"/>
            <p:cNvSpPr>
              <a:spLocks noChangeArrowheads="1"/>
            </p:cNvSpPr>
            <p:nvPr/>
          </p:nvSpPr>
          <p:spPr bwMode="auto">
            <a:xfrm>
              <a:off x="3168" y="1382"/>
              <a:ext cx="2160" cy="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1"/>
              <a:r>
                <a:rPr lang="en-US" sz="3000" b="0" u="sng">
                  <a:latin typeface="Arial" pitchFamily="34" charset="0"/>
                </a:rPr>
                <a:t> 10mg/</a:t>
              </a:r>
              <a:r>
                <a:rPr lang="en-US" u="sng">
                  <a:latin typeface="Arial" pitchFamily="34" charset="0"/>
                </a:rPr>
                <a:t>M</a:t>
              </a:r>
              <a:r>
                <a:rPr lang="en-US" u="sng" baseline="30000">
                  <a:latin typeface="Arial" pitchFamily="34" charset="0"/>
                </a:rPr>
                <a:t>3</a:t>
              </a:r>
              <a:endParaRPr lang="en-US" sz="3000" u="sng">
                <a:latin typeface="Arial" pitchFamily="34" charset="0"/>
              </a:endParaRPr>
            </a:p>
            <a:p>
              <a:r>
                <a:rPr lang="en-US" sz="3000" b="0">
                  <a:latin typeface="Arial" pitchFamily="34" charset="0"/>
                </a:rPr>
                <a:t>     % Sio2 + 2</a:t>
              </a:r>
            </a:p>
            <a:p>
              <a:pPr>
                <a:spcBef>
                  <a:spcPct val="20000"/>
                </a:spcBef>
              </a:pPr>
              <a:endParaRPr lang="en-US" sz="3000" b="0">
                <a:latin typeface="Arial" pitchFamily="34" charset="0"/>
              </a:endParaRPr>
            </a:p>
          </p:txBody>
        </p:sp>
        <p:sp>
          <p:nvSpPr>
            <p:cNvPr id="137227" name="Rectangle 11"/>
            <p:cNvSpPr>
              <a:spLocks noChangeArrowheads="1"/>
            </p:cNvSpPr>
            <p:nvPr/>
          </p:nvSpPr>
          <p:spPr bwMode="auto">
            <a:xfrm>
              <a:off x="432" y="1382"/>
              <a:ext cx="2736" cy="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3000" b="0">
                  <a:latin typeface="Arial" pitchFamily="34" charset="0"/>
                </a:rPr>
                <a:t>Crystalline Silica</a:t>
              </a:r>
            </a:p>
            <a:p>
              <a:r>
                <a:rPr lang="en-US" sz="3000" b="0">
                  <a:latin typeface="Arial" pitchFamily="34" charset="0"/>
                </a:rPr>
                <a:t>(Respirable fraction)</a:t>
              </a:r>
            </a:p>
            <a:p>
              <a:pPr>
                <a:spcBef>
                  <a:spcPct val="20000"/>
                </a:spcBef>
              </a:pPr>
              <a:endParaRPr lang="en-US" sz="3000" b="0">
                <a:latin typeface="Arial" pitchFamily="34" charset="0"/>
              </a:endParaRPr>
            </a:p>
          </p:txBody>
        </p:sp>
        <p:sp>
          <p:nvSpPr>
            <p:cNvPr id="137228" name="Rectangle 12"/>
            <p:cNvSpPr>
              <a:spLocks noChangeArrowheads="1"/>
            </p:cNvSpPr>
            <p:nvPr/>
          </p:nvSpPr>
          <p:spPr bwMode="auto">
            <a:xfrm>
              <a:off x="3168" y="864"/>
              <a:ext cx="216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3000">
                  <a:latin typeface="Arial" pitchFamily="34" charset="0"/>
                </a:rPr>
                <a:t>PEL</a:t>
              </a:r>
            </a:p>
          </p:txBody>
        </p:sp>
        <p:sp>
          <p:nvSpPr>
            <p:cNvPr id="137229" name="Rectangle 13"/>
            <p:cNvSpPr>
              <a:spLocks noChangeArrowheads="1"/>
            </p:cNvSpPr>
            <p:nvPr/>
          </p:nvSpPr>
          <p:spPr bwMode="auto">
            <a:xfrm>
              <a:off x="432" y="864"/>
              <a:ext cx="273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3000">
                  <a:latin typeface="Arial" pitchFamily="34" charset="0"/>
                </a:rPr>
                <a:t>Substance</a:t>
              </a:r>
            </a:p>
          </p:txBody>
        </p:sp>
        <p:sp>
          <p:nvSpPr>
            <p:cNvPr id="500750" name="Line 14"/>
            <p:cNvSpPr>
              <a:spLocks noChangeShapeType="1"/>
            </p:cNvSpPr>
            <p:nvPr/>
          </p:nvSpPr>
          <p:spPr bwMode="auto">
            <a:xfrm>
              <a:off x="432" y="864"/>
              <a:ext cx="489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00751" name="Line 15"/>
            <p:cNvSpPr>
              <a:spLocks noChangeShapeType="1"/>
            </p:cNvSpPr>
            <p:nvPr/>
          </p:nvSpPr>
          <p:spPr bwMode="auto">
            <a:xfrm>
              <a:off x="432" y="1382"/>
              <a:ext cx="48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00752" name="Line 16"/>
            <p:cNvSpPr>
              <a:spLocks noChangeShapeType="1"/>
            </p:cNvSpPr>
            <p:nvPr/>
          </p:nvSpPr>
          <p:spPr bwMode="auto">
            <a:xfrm>
              <a:off x="432" y="2361"/>
              <a:ext cx="48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00753" name="Line 17"/>
            <p:cNvSpPr>
              <a:spLocks noChangeShapeType="1"/>
            </p:cNvSpPr>
            <p:nvPr/>
          </p:nvSpPr>
          <p:spPr bwMode="auto">
            <a:xfrm>
              <a:off x="432" y="2879"/>
              <a:ext cx="48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00754" name="Line 18"/>
            <p:cNvSpPr>
              <a:spLocks noChangeShapeType="1"/>
            </p:cNvSpPr>
            <p:nvPr/>
          </p:nvSpPr>
          <p:spPr bwMode="auto">
            <a:xfrm>
              <a:off x="432" y="3398"/>
              <a:ext cx="48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00755" name="Line 19"/>
            <p:cNvSpPr>
              <a:spLocks noChangeShapeType="1"/>
            </p:cNvSpPr>
            <p:nvPr/>
          </p:nvSpPr>
          <p:spPr bwMode="auto">
            <a:xfrm>
              <a:off x="432" y="3956"/>
              <a:ext cx="489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00756" name="Line 20"/>
            <p:cNvSpPr>
              <a:spLocks noChangeShapeType="1"/>
            </p:cNvSpPr>
            <p:nvPr/>
          </p:nvSpPr>
          <p:spPr bwMode="auto">
            <a:xfrm>
              <a:off x="432" y="864"/>
              <a:ext cx="0" cy="3092"/>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00757" name="Line 21"/>
            <p:cNvSpPr>
              <a:spLocks noChangeShapeType="1"/>
            </p:cNvSpPr>
            <p:nvPr/>
          </p:nvSpPr>
          <p:spPr bwMode="auto">
            <a:xfrm>
              <a:off x="3168" y="864"/>
              <a:ext cx="0" cy="30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00758" name="Line 22"/>
            <p:cNvSpPr>
              <a:spLocks noChangeShapeType="1"/>
            </p:cNvSpPr>
            <p:nvPr/>
          </p:nvSpPr>
          <p:spPr bwMode="auto">
            <a:xfrm>
              <a:off x="5328" y="864"/>
              <a:ext cx="0" cy="3092"/>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304800" y="152400"/>
            <a:ext cx="8610600" cy="9144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Silica</a:t>
            </a:r>
          </a:p>
        </p:txBody>
      </p:sp>
      <p:sp>
        <p:nvSpPr>
          <p:cNvPr id="138243" name="Rectangle 3"/>
          <p:cNvSpPr>
            <a:spLocks noGrp="1" noChangeArrowheads="1"/>
          </p:cNvSpPr>
          <p:nvPr>
            <p:ph type="body" idx="1"/>
          </p:nvPr>
        </p:nvSpPr>
        <p:spPr>
          <a:xfrm>
            <a:off x="0" y="1143000"/>
            <a:ext cx="9144000" cy="4114800"/>
          </a:xfrm>
        </p:spPr>
        <p:txBody>
          <a:bodyPr/>
          <a:lstStyle/>
          <a:p>
            <a:pPr>
              <a:lnSpc>
                <a:spcPct val="120000"/>
              </a:lnSpc>
              <a:buClr>
                <a:schemeClr val="tx2"/>
              </a:buClr>
              <a:buFont typeface="Wingdings" pitchFamily="2" charset="2"/>
              <a:buChar char="§"/>
            </a:pPr>
            <a:r>
              <a:rPr lang="en-US" sz="2800" smtClean="0">
                <a:latin typeface="Arial" pitchFamily="34" charset="0"/>
              </a:rPr>
              <a:t>The Z-3 Table sets the limits for employee exposure to various forms of silica</a:t>
            </a:r>
          </a:p>
          <a:p>
            <a:pPr>
              <a:lnSpc>
                <a:spcPct val="120000"/>
              </a:lnSpc>
              <a:spcBef>
                <a:spcPts val="500"/>
              </a:spcBef>
              <a:spcAft>
                <a:spcPts val="500"/>
              </a:spcAft>
              <a:buClr>
                <a:schemeClr val="tx2"/>
              </a:buClr>
              <a:buFont typeface="Wingdings" pitchFamily="2" charset="2"/>
              <a:buChar char="§"/>
            </a:pPr>
            <a:r>
              <a:rPr lang="en-US" sz="2800" smtClean="0">
                <a:latin typeface="Arial" pitchFamily="34" charset="0"/>
              </a:rPr>
              <a:t>At least 1.7 million U.S. workers are exposed to respirable crystalline silica in a variety of industries occupations, including construction, sandblasting, and mining</a:t>
            </a:r>
            <a:r>
              <a:rPr lang="en-US" smtClean="0">
                <a:latin typeface="Arial" pitchFamily="34" charset="0"/>
              </a:rPr>
              <a:t> </a:t>
            </a:r>
          </a:p>
        </p:txBody>
      </p:sp>
      <p:pic>
        <p:nvPicPr>
          <p:cNvPr id="138244" name="Picture 4" descr="Hot dip t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911600"/>
            <a:ext cx="4191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1981200" y="228600"/>
            <a:ext cx="5181600" cy="9144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Silica</a:t>
            </a:r>
          </a:p>
        </p:txBody>
      </p:sp>
      <p:sp>
        <p:nvSpPr>
          <p:cNvPr id="139267" name="Rectangle 3"/>
          <p:cNvSpPr>
            <a:spLocks noGrp="1" noChangeArrowheads="1"/>
          </p:cNvSpPr>
          <p:nvPr>
            <p:ph type="body" idx="1"/>
          </p:nvPr>
        </p:nvSpPr>
        <p:spPr>
          <a:xfrm>
            <a:off x="0" y="1295400"/>
            <a:ext cx="9144000" cy="4343400"/>
          </a:xfrm>
        </p:spPr>
        <p:txBody>
          <a:bodyPr/>
          <a:lstStyle/>
          <a:p>
            <a:pPr>
              <a:lnSpc>
                <a:spcPct val="120000"/>
              </a:lnSpc>
              <a:spcBef>
                <a:spcPts val="500"/>
              </a:spcBef>
              <a:spcAft>
                <a:spcPts val="500"/>
              </a:spcAft>
              <a:buClr>
                <a:schemeClr val="tx2"/>
              </a:buClr>
              <a:buFont typeface="Wingdings" pitchFamily="2" charset="2"/>
              <a:buChar char="§"/>
            </a:pPr>
            <a:r>
              <a:rPr lang="en-US" sz="2800" smtClean="0">
                <a:latin typeface="Arial" pitchFamily="34" charset="0"/>
              </a:rPr>
              <a:t>Silicosis, an irreversible but preventable disease, is the illness most closely associated with occupational exposure to the material, which also is known as silica dust. </a:t>
            </a:r>
          </a:p>
          <a:p>
            <a:pPr>
              <a:lnSpc>
                <a:spcPct val="120000"/>
              </a:lnSpc>
              <a:spcBef>
                <a:spcPts val="500"/>
              </a:spcBef>
              <a:spcAft>
                <a:spcPts val="500"/>
              </a:spcAft>
              <a:buClr>
                <a:schemeClr val="tx2"/>
              </a:buClr>
              <a:buFont typeface="Wingdings" pitchFamily="2" charset="2"/>
              <a:buChar char="§"/>
            </a:pPr>
            <a:r>
              <a:rPr lang="en-US" sz="2800" smtClean="0">
                <a:latin typeface="Arial" pitchFamily="34" charset="0"/>
              </a:rPr>
              <a:t>Some studies also have linked respirable crystalline silica with risks for lung cancer and some auto-immune diseases.</a:t>
            </a:r>
          </a:p>
          <a:p>
            <a:pPr>
              <a:lnSpc>
                <a:spcPct val="120000"/>
              </a:lnSpc>
            </a:pPr>
            <a:endParaRPr lang="en-US" sz="2800" smtClean="0">
              <a:latin typeface="Arial" pitchFamily="34" charset="0"/>
            </a:endParaRPr>
          </a:p>
        </p:txBody>
      </p:sp>
      <p:pic>
        <p:nvPicPr>
          <p:cNvPr id="139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572000"/>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228600" y="152400"/>
            <a:ext cx="8686800" cy="9906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1910.1000(e) - To achieve compliance</a:t>
            </a:r>
          </a:p>
        </p:txBody>
      </p:sp>
      <p:sp>
        <p:nvSpPr>
          <p:cNvPr id="140291" name="Rectangle 3"/>
          <p:cNvSpPr>
            <a:spLocks noGrp="1" noChangeArrowheads="1"/>
          </p:cNvSpPr>
          <p:nvPr>
            <p:ph type="body" idx="1"/>
          </p:nvPr>
        </p:nvSpPr>
        <p:spPr>
          <a:xfrm>
            <a:off x="0" y="1524000"/>
            <a:ext cx="9144000" cy="3581400"/>
          </a:xfrm>
        </p:spPr>
        <p:txBody>
          <a:bodyPr/>
          <a:lstStyle/>
          <a:p>
            <a:pPr>
              <a:lnSpc>
                <a:spcPct val="120000"/>
              </a:lnSpc>
              <a:buClr>
                <a:schemeClr val="tx2"/>
              </a:buClr>
              <a:buFont typeface="Wingdings" pitchFamily="2" charset="2"/>
              <a:buChar char="§"/>
            </a:pPr>
            <a:r>
              <a:rPr lang="en-US" sz="2800" smtClean="0">
                <a:latin typeface="Arial" pitchFamily="34" charset="0"/>
              </a:rPr>
              <a:t>To achieve compliance with the requirements of Tables Z-1, Z-2, and Z-3, a hierarchy of controls must first be determined and implemented whenever feasible:</a:t>
            </a:r>
          </a:p>
          <a:p>
            <a:pPr lvl="1">
              <a:lnSpc>
                <a:spcPct val="120000"/>
              </a:lnSpc>
              <a:buFontTx/>
              <a:buChar char="•"/>
            </a:pPr>
            <a:r>
              <a:rPr lang="en-US" sz="2400" smtClean="0">
                <a:latin typeface="Arial" pitchFamily="34" charset="0"/>
              </a:rPr>
              <a:t>Engineering controls</a:t>
            </a:r>
          </a:p>
          <a:p>
            <a:pPr lvl="1">
              <a:lnSpc>
                <a:spcPct val="120000"/>
              </a:lnSpc>
              <a:buFontTx/>
              <a:buChar char="•"/>
            </a:pPr>
            <a:r>
              <a:rPr lang="en-US" sz="2400" smtClean="0">
                <a:latin typeface="Arial" pitchFamily="34" charset="0"/>
              </a:rPr>
              <a:t>Administrative controls </a:t>
            </a:r>
          </a:p>
          <a:p>
            <a:pPr lvl="1">
              <a:lnSpc>
                <a:spcPct val="120000"/>
              </a:lnSpc>
              <a:buFontTx/>
              <a:buChar char="•"/>
            </a:pPr>
            <a:r>
              <a:rPr lang="en-US" sz="2400" smtClean="0">
                <a:latin typeface="Arial" pitchFamily="34" charset="0"/>
              </a:rPr>
              <a:t>Personal protective equipment</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667000" y="152400"/>
            <a:ext cx="385445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5" name="Rectangle 3"/>
          <p:cNvSpPr>
            <a:spLocks noChangeArrowheads="1"/>
          </p:cNvSpPr>
          <p:nvPr/>
        </p:nvSpPr>
        <p:spPr bwMode="auto">
          <a:xfrm>
            <a:off x="0" y="495300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500"/>
              </a:spcBef>
              <a:spcAft>
                <a:spcPts val="500"/>
              </a:spcAft>
            </a:pPr>
            <a:r>
              <a:rPr lang="en-US" sz="3200" b="0">
                <a:latin typeface="Arial" pitchFamily="34" charset="0"/>
              </a:rPr>
              <a:t>Detailed microscopic view of silica particles on a filter</a:t>
            </a:r>
          </a:p>
        </p:txBody>
      </p:sp>
      <p:sp>
        <p:nvSpPr>
          <p:cNvPr id="141316" name="Rectangle 4"/>
          <p:cNvSpPr>
            <a:spLocks noChangeArrowheads="1"/>
          </p:cNvSpPr>
          <p:nvPr/>
        </p:nvSpPr>
        <p:spPr bwMode="auto">
          <a:xfrm>
            <a:off x="2133600" y="6337300"/>
            <a:ext cx="4902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500"/>
              </a:spcBef>
              <a:spcAft>
                <a:spcPts val="500"/>
              </a:spcAft>
            </a:pPr>
            <a:r>
              <a:rPr lang="en-US" sz="1400">
                <a:solidFill>
                  <a:schemeClr val="accent2"/>
                </a:solidFill>
                <a:latin typeface="Arial" pitchFamily="34" charset="0"/>
              </a:rPr>
              <a:t>(Scanning electron micrograph by William Jones, Ph.D.)</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228600" y="152400"/>
            <a:ext cx="8610600" cy="1066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1910.1000(e) - To achieve compliance</a:t>
            </a:r>
          </a:p>
        </p:txBody>
      </p:sp>
      <p:sp>
        <p:nvSpPr>
          <p:cNvPr id="142339" name="Rectangle 3"/>
          <p:cNvSpPr>
            <a:spLocks noGrp="1" noChangeArrowheads="1"/>
          </p:cNvSpPr>
          <p:nvPr>
            <p:ph type="body" idx="1"/>
          </p:nvPr>
        </p:nvSpPr>
        <p:spPr>
          <a:xfrm>
            <a:off x="0" y="1447800"/>
            <a:ext cx="9144000" cy="4114800"/>
          </a:xfrm>
        </p:spPr>
        <p:txBody>
          <a:bodyPr/>
          <a:lstStyle/>
          <a:p>
            <a:pPr>
              <a:lnSpc>
                <a:spcPct val="130000"/>
              </a:lnSpc>
              <a:buClr>
                <a:schemeClr val="tx2"/>
              </a:buClr>
              <a:buFont typeface="Wingdings" pitchFamily="2" charset="2"/>
              <a:buChar char="§"/>
            </a:pPr>
            <a:r>
              <a:rPr lang="en-US" sz="2800" smtClean="0">
                <a:latin typeface="Arial" pitchFamily="34" charset="0"/>
              </a:rPr>
              <a:t>Any equipment and/or technical measures used for this purpose must be approved for each particular use by a competent industrial hygienist or other technically qualified person </a:t>
            </a:r>
          </a:p>
          <a:p>
            <a:pPr>
              <a:lnSpc>
                <a:spcPct val="130000"/>
              </a:lnSpc>
              <a:buClr>
                <a:schemeClr val="tx2"/>
              </a:buClr>
              <a:buFont typeface="Wingdings" pitchFamily="2" charset="2"/>
              <a:buChar char="§"/>
            </a:pPr>
            <a:r>
              <a:rPr lang="en-US" sz="2800" smtClean="0">
                <a:latin typeface="Arial" pitchFamily="34" charset="0"/>
              </a:rPr>
              <a:t>Whenever respirators are used, their use shall comply with 1910.134</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WordArt 2"/>
          <p:cNvSpPr>
            <a:spLocks noChangeArrowheads="1" noChangeShapeType="1" noTextEdit="1"/>
          </p:cNvSpPr>
          <p:nvPr/>
        </p:nvSpPr>
        <p:spPr bwMode="auto">
          <a:xfrm>
            <a:off x="1447800" y="609600"/>
            <a:ext cx="6248400" cy="1371600"/>
          </a:xfrm>
          <a:prstGeom prst="rect">
            <a:avLst/>
          </a:prstGeom>
        </p:spPr>
        <p:txBody>
          <a:bodyPr wrap="none" fromWordArt="1">
            <a:prstTxWarp prst="textPlain">
              <a:avLst>
                <a:gd name="adj" fmla="val 50000"/>
              </a:avLst>
            </a:prstTxWarp>
          </a:bodyPr>
          <a:lstStyle/>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Asbestos</a:t>
            </a:r>
          </a:p>
        </p:txBody>
      </p:sp>
      <p:sp>
        <p:nvSpPr>
          <p:cNvPr id="143363" name="WordArt 3"/>
          <p:cNvSpPr>
            <a:spLocks noChangeArrowheads="1" noChangeShapeType="1" noTextEdit="1"/>
          </p:cNvSpPr>
          <p:nvPr/>
        </p:nvSpPr>
        <p:spPr bwMode="auto">
          <a:xfrm>
            <a:off x="914400" y="4648200"/>
            <a:ext cx="7315200" cy="1123950"/>
          </a:xfrm>
          <a:prstGeom prst="rect">
            <a:avLst/>
          </a:prstGeom>
        </p:spPr>
        <p:txBody>
          <a:bodyPr wrap="none" fromWordArt="1">
            <a:prstTxWarp prst="textPlain">
              <a:avLst>
                <a:gd name="adj" fmla="val 50000"/>
              </a:avLst>
            </a:prstTxWarp>
          </a:bodyPr>
          <a:lstStyle/>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CFR 1926.1101</a:t>
            </a:r>
          </a:p>
        </p:txBody>
      </p:sp>
      <p:pic>
        <p:nvPicPr>
          <p:cNvPr id="143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438400"/>
            <a:ext cx="64770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0" y="1066800"/>
            <a:ext cx="9144000" cy="5105400"/>
          </a:xfrm>
        </p:spPr>
        <p:txBody>
          <a:bodyPr/>
          <a:lstStyle/>
          <a:p>
            <a:pPr>
              <a:lnSpc>
                <a:spcPct val="130000"/>
              </a:lnSpc>
              <a:spcBef>
                <a:spcPts val="500"/>
              </a:spcBef>
              <a:spcAft>
                <a:spcPts val="500"/>
              </a:spcAft>
              <a:buClr>
                <a:schemeClr val="tx2"/>
              </a:buClr>
              <a:buFont typeface="Wingdings" pitchFamily="2" charset="2"/>
              <a:buChar char="§"/>
            </a:pPr>
            <a:r>
              <a:rPr lang="en-US" sz="2800" smtClean="0">
                <a:latin typeface="Arial" pitchFamily="34" charset="0"/>
              </a:rPr>
              <a:t>The asbestos minerals have a tendency to separate into microscopic-size particles that can remain in the air and are easily inhaled. Persons occupationally exposed to asbestos have developed several types of life-threatening diseases, including lung cancer </a:t>
            </a:r>
          </a:p>
        </p:txBody>
      </p:sp>
      <p:sp>
        <p:nvSpPr>
          <p:cNvPr id="514051" name="Rectangle 3"/>
          <p:cNvSpPr>
            <a:spLocks noGrp="1" noChangeArrowheads="1"/>
          </p:cNvSpPr>
          <p:nvPr>
            <p:ph type="title"/>
          </p:nvPr>
        </p:nvSpPr>
        <p:spPr>
          <a:xfrm>
            <a:off x="228600" y="152400"/>
            <a:ext cx="8534400" cy="762000"/>
          </a:xfrm>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Introduction</a:t>
            </a:r>
          </a:p>
        </p:txBody>
      </p:sp>
      <p:pic>
        <p:nvPicPr>
          <p:cNvPr id="144388" name="Picture 4" descr="Lungs &amp; Trachea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00800" y="4343400"/>
            <a:ext cx="2514600" cy="2314575"/>
          </a:xfrm>
          <a:prstGeom prst="rect">
            <a:avLst/>
          </a:prstGeom>
          <a:solidFill>
            <a:srgbClr val="FFFFCC"/>
          </a:solidFill>
          <a:ln w="38100">
            <a:solidFill>
              <a:schemeClr val="accent2"/>
            </a:solidFill>
            <a:miter lim="800000"/>
            <a:headEnd/>
            <a:tailEnd/>
          </a:ln>
        </p:spPr>
      </p:pic>
      <p:pic>
        <p:nvPicPr>
          <p:cNvPr id="144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992688"/>
            <a:ext cx="2681288" cy="1865312"/>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0" name="Rectangle 6"/>
          <p:cNvSpPr>
            <a:spLocks noChangeArrowheads="1"/>
          </p:cNvSpPr>
          <p:nvPr/>
        </p:nvSpPr>
        <p:spPr bwMode="auto">
          <a:xfrm>
            <a:off x="228600" y="5029200"/>
            <a:ext cx="3048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solidFill>
                  <a:schemeClr val="accent2"/>
                </a:solidFill>
                <a:latin typeface="Arial" pitchFamily="34" charset="0"/>
              </a:rPr>
              <a:t>A fiber of asbestos or related substance is coated by an iron-protein complex and surrounded by macrophages</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ChangeArrowheads="1"/>
          </p:cNvSpPr>
          <p:nvPr/>
        </p:nvSpPr>
        <p:spPr bwMode="auto">
          <a:xfrm>
            <a:off x="228600" y="152400"/>
            <a:ext cx="8686800" cy="6858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200">
                <a:solidFill>
                  <a:schemeClr val="tx2"/>
                </a:solidFill>
                <a:effectLst>
                  <a:outerShdw blurRad="38100" dist="38100" dir="2700000" algn="tl">
                    <a:srgbClr val="000000"/>
                  </a:outerShdw>
                </a:effectLst>
                <a:latin typeface="Arial" pitchFamily="34" charset="0"/>
              </a:rPr>
              <a:t>Why is asbestos hazardous?</a:t>
            </a:r>
          </a:p>
        </p:txBody>
      </p:sp>
      <p:sp>
        <p:nvSpPr>
          <p:cNvPr id="145411" name="Rectangle 3"/>
          <p:cNvSpPr>
            <a:spLocks noChangeArrowheads="1"/>
          </p:cNvSpPr>
          <p:nvPr/>
        </p:nvSpPr>
        <p:spPr bwMode="auto">
          <a:xfrm>
            <a:off x="0" y="9906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tx2"/>
              </a:buClr>
              <a:buFont typeface="Wingdings" pitchFamily="2" charset="2"/>
              <a:buChar char="§"/>
            </a:pPr>
            <a:r>
              <a:rPr lang="en-US" sz="2800" b="0">
                <a:latin typeface="Arial" pitchFamily="34" charset="0"/>
              </a:rPr>
              <a:t>Asbestos is a mineral that is resistant to chemicals, heat and biochemical defenses</a:t>
            </a:r>
          </a:p>
          <a:p>
            <a:pPr marL="342900" indent="-342900">
              <a:spcBef>
                <a:spcPct val="20000"/>
              </a:spcBef>
              <a:buClr>
                <a:schemeClr val="tx2"/>
              </a:buClr>
              <a:buFont typeface="Wingdings" pitchFamily="2" charset="2"/>
              <a:buChar char="§"/>
            </a:pPr>
            <a:r>
              <a:rPr lang="en-US" sz="2800" b="0">
                <a:latin typeface="Arial" pitchFamily="34" charset="0"/>
              </a:rPr>
              <a:t>Length of fiber is approximately 1/5000 of an inch</a:t>
            </a:r>
          </a:p>
          <a:p>
            <a:pPr marL="342900" indent="-342900">
              <a:spcBef>
                <a:spcPct val="20000"/>
              </a:spcBef>
              <a:buClr>
                <a:schemeClr val="tx2"/>
              </a:buClr>
              <a:buFont typeface="Wingdings" pitchFamily="2" charset="2"/>
              <a:buChar char="§"/>
            </a:pPr>
            <a:r>
              <a:rPr lang="en-US" sz="2800" b="0">
                <a:latin typeface="Arial" pitchFamily="34" charset="0"/>
              </a:rPr>
              <a:t>Size and shape allows the fiber to reach the alveoli</a:t>
            </a:r>
          </a:p>
          <a:p>
            <a:pPr marL="342900" indent="-342900">
              <a:spcBef>
                <a:spcPct val="20000"/>
              </a:spcBef>
              <a:buClr>
                <a:schemeClr val="tx2"/>
              </a:buClr>
              <a:buFont typeface="Wingdings" pitchFamily="2" charset="2"/>
              <a:buChar char="§"/>
            </a:pPr>
            <a:r>
              <a:rPr lang="en-US" sz="2800" b="0">
                <a:latin typeface="Arial" pitchFamily="34" charset="0"/>
              </a:rPr>
              <a:t>Fibers remain in the lung tissue or pierce the alveoli and get lodged in the pleura that surrounds the lung</a:t>
            </a:r>
          </a:p>
          <a:p>
            <a:pPr marL="342900" indent="-342900">
              <a:spcBef>
                <a:spcPct val="20000"/>
              </a:spcBef>
              <a:buClr>
                <a:schemeClr val="tx2"/>
              </a:buClr>
              <a:buFont typeface="Wingdings" pitchFamily="2" charset="2"/>
              <a:buChar char="§"/>
            </a:pPr>
            <a:r>
              <a:rPr lang="en-US" sz="2800" b="0">
                <a:latin typeface="Arial" pitchFamily="34" charset="0"/>
              </a:rPr>
              <a:t>The asbestos kills macrophages which lead to scarring</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228600" y="152400"/>
            <a:ext cx="8763000" cy="990600"/>
          </a:xfrm>
        </p:spPr>
        <p:txBody>
          <a:bodyPr/>
          <a:lstStyle/>
          <a:p>
            <a:pPr>
              <a:defRPr/>
            </a:pPr>
            <a:r>
              <a:rPr lang="en-US" sz="3200" b="1" smtClean="0">
                <a:effectLst>
                  <a:outerShdw blurRad="38100" dist="38100" dir="2700000" algn="tl">
                    <a:srgbClr val="000000"/>
                  </a:outerShdw>
                </a:effectLst>
                <a:latin typeface="Arial" pitchFamily="34" charset="0"/>
              </a:rPr>
              <a:t>Highly Toxic Metals</a:t>
            </a:r>
          </a:p>
        </p:txBody>
      </p:sp>
      <p:sp>
        <p:nvSpPr>
          <p:cNvPr id="15363" name="Rectangle 3"/>
          <p:cNvSpPr>
            <a:spLocks noGrp="1" noChangeArrowheads="1"/>
          </p:cNvSpPr>
          <p:nvPr>
            <p:ph type="body" idx="1"/>
          </p:nvPr>
        </p:nvSpPr>
        <p:spPr/>
        <p:txBody>
          <a:bodyPr/>
          <a:lstStyle/>
          <a:p>
            <a:pPr>
              <a:buFontTx/>
              <a:buNone/>
            </a:pPr>
            <a:r>
              <a:rPr lang="en-US" sz="2400" b="1" smtClean="0">
                <a:latin typeface="Arial" pitchFamily="34" charset="0"/>
              </a:rPr>
              <a:t>Lead</a:t>
            </a:r>
          </a:p>
          <a:p>
            <a:pPr>
              <a:buFontTx/>
              <a:buNone/>
            </a:pPr>
            <a:endParaRPr lang="en-US" sz="2400" b="1" smtClean="0">
              <a:latin typeface="Arial" pitchFamily="34" charset="0"/>
            </a:endParaRPr>
          </a:p>
          <a:p>
            <a:pPr>
              <a:buClr>
                <a:schemeClr val="tx2"/>
              </a:buClr>
              <a:buFont typeface="Wingdings" pitchFamily="2" charset="2"/>
              <a:buChar char="§"/>
            </a:pPr>
            <a:r>
              <a:rPr lang="en-US" sz="2000" smtClean="0">
                <a:latin typeface="Arial" pitchFamily="34" charset="0"/>
              </a:rPr>
              <a:t>Steel additive</a:t>
            </a:r>
          </a:p>
          <a:p>
            <a:pPr>
              <a:buClr>
                <a:schemeClr val="tx2"/>
              </a:buClr>
              <a:buFont typeface="Wingdings" pitchFamily="2" charset="2"/>
              <a:buChar char="§"/>
            </a:pPr>
            <a:r>
              <a:rPr lang="en-US" sz="2000" smtClean="0">
                <a:latin typeface="Arial" pitchFamily="34" charset="0"/>
              </a:rPr>
              <a:t>Occurs in painted surfaces</a:t>
            </a:r>
          </a:p>
          <a:p>
            <a:pPr>
              <a:buClr>
                <a:schemeClr val="tx2"/>
              </a:buClr>
              <a:buFont typeface="Wingdings" pitchFamily="2" charset="2"/>
              <a:buChar char="§"/>
            </a:pPr>
            <a:r>
              <a:rPr lang="en-US" sz="2000" smtClean="0">
                <a:latin typeface="Arial" pitchFamily="34" charset="0"/>
              </a:rPr>
              <a:t>Volatilized into a fume</a:t>
            </a:r>
          </a:p>
          <a:p>
            <a:pPr>
              <a:buClr>
                <a:schemeClr val="tx2"/>
              </a:buClr>
              <a:buFont typeface="Wingdings" pitchFamily="2" charset="2"/>
              <a:buChar char="§"/>
            </a:pPr>
            <a:r>
              <a:rPr lang="en-US" sz="2000" smtClean="0">
                <a:latin typeface="Arial" pitchFamily="34" charset="0"/>
              </a:rPr>
              <a:t>Abrading creates dust</a:t>
            </a:r>
          </a:p>
          <a:p>
            <a:pPr>
              <a:buClr>
                <a:schemeClr val="tx2"/>
              </a:buClr>
              <a:buFont typeface="Wingdings" pitchFamily="2" charset="2"/>
              <a:buChar char="§"/>
            </a:pPr>
            <a:r>
              <a:rPr lang="en-US" sz="2000" smtClean="0">
                <a:latin typeface="Arial" pitchFamily="34" charset="0"/>
              </a:rPr>
              <a:t>Ingestion and Inhalation hazard</a:t>
            </a:r>
          </a:p>
          <a:p>
            <a:pPr>
              <a:buClr>
                <a:schemeClr val="tx2"/>
              </a:buClr>
              <a:buFont typeface="Wingdings" pitchFamily="2" charset="2"/>
              <a:buChar char="§"/>
            </a:pPr>
            <a:r>
              <a:rPr lang="en-US" sz="2000" smtClean="0">
                <a:latin typeface="Arial" pitchFamily="34" charset="0"/>
              </a:rPr>
              <a:t>OSHA PEL is 50 ug/m3 for an 8-hour TWA</a:t>
            </a:r>
          </a:p>
          <a:p>
            <a:pPr>
              <a:buClr>
                <a:schemeClr val="tx2"/>
              </a:buClr>
              <a:buFont typeface="Wingdings" pitchFamily="2" charset="2"/>
              <a:buChar char="§"/>
            </a:pPr>
            <a:r>
              <a:rPr lang="en-US" sz="2000" smtClean="0">
                <a:latin typeface="Arial" pitchFamily="34" charset="0"/>
              </a:rPr>
              <a:t>OSHA Action Level (AL) is 30 ug/m3 for an 8-hour TWA</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463" y="1752600"/>
            <a:ext cx="2540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228600" y="152400"/>
            <a:ext cx="8610600" cy="990600"/>
          </a:xfrm>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Permissible exposure limit (PELS) </a:t>
            </a:r>
          </a:p>
        </p:txBody>
      </p:sp>
      <p:sp>
        <p:nvSpPr>
          <p:cNvPr id="146435" name="Rectangle 3"/>
          <p:cNvSpPr>
            <a:spLocks noGrp="1" noChangeArrowheads="1"/>
          </p:cNvSpPr>
          <p:nvPr>
            <p:ph type="body" idx="1"/>
          </p:nvPr>
        </p:nvSpPr>
        <p:spPr>
          <a:xfrm>
            <a:off x="0" y="1676400"/>
            <a:ext cx="9144000" cy="4114800"/>
          </a:xfrm>
        </p:spPr>
        <p:txBody>
          <a:bodyPr/>
          <a:lstStyle/>
          <a:p>
            <a:pPr>
              <a:lnSpc>
                <a:spcPct val="120000"/>
              </a:lnSpc>
              <a:spcBef>
                <a:spcPts val="500"/>
              </a:spcBef>
              <a:spcAft>
                <a:spcPts val="500"/>
              </a:spcAft>
              <a:buClr>
                <a:schemeClr val="tx2"/>
              </a:buClr>
              <a:buFont typeface="Wingdings" pitchFamily="2" charset="2"/>
              <a:buChar char="§"/>
            </a:pPr>
            <a:r>
              <a:rPr lang="en-US" sz="2800" smtClean="0">
                <a:latin typeface="Arial" pitchFamily="34" charset="0"/>
              </a:rPr>
              <a:t>The employer shall ensure that no employee is exposed to an airborne concentration of asbestos in excess of 0.1 fiber per cubic centimeter of air as an eight (8)-hour time-weighted average (TWA).</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ChangeArrowheads="1"/>
          </p:cNvSpPr>
          <p:nvPr/>
        </p:nvSpPr>
        <p:spPr bwMode="auto">
          <a:xfrm>
            <a:off x="228600" y="152400"/>
            <a:ext cx="8686800" cy="7620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200">
                <a:solidFill>
                  <a:schemeClr val="tx2"/>
                </a:solidFill>
                <a:effectLst>
                  <a:outerShdw blurRad="38100" dist="38100" dir="2700000" algn="tl">
                    <a:srgbClr val="000000"/>
                  </a:outerShdw>
                </a:effectLst>
                <a:latin typeface="Arial" pitchFamily="34" charset="0"/>
              </a:rPr>
              <a:t>Main topics of the Standard</a:t>
            </a:r>
          </a:p>
        </p:txBody>
      </p:sp>
      <p:sp>
        <p:nvSpPr>
          <p:cNvPr id="147459" name="Rectangle 3"/>
          <p:cNvSpPr>
            <a:spLocks noChangeArrowheads="1"/>
          </p:cNvSpPr>
          <p:nvPr/>
        </p:nvSpPr>
        <p:spPr bwMode="auto">
          <a:xfrm>
            <a:off x="685800" y="762000"/>
            <a:ext cx="7772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2800" b="0">
                <a:latin typeface="Arial" pitchFamily="34" charset="0"/>
              </a:rPr>
              <a:t>Definitions</a:t>
            </a:r>
          </a:p>
          <a:p>
            <a:pPr marL="342900" indent="-342900">
              <a:spcBef>
                <a:spcPct val="20000"/>
              </a:spcBef>
              <a:buFontTx/>
              <a:buChar char="•"/>
            </a:pPr>
            <a:r>
              <a:rPr lang="en-US" sz="2800" b="0">
                <a:latin typeface="Arial" pitchFamily="34" charset="0"/>
              </a:rPr>
              <a:t>Classification of asbestos work</a:t>
            </a:r>
          </a:p>
          <a:p>
            <a:pPr marL="342900" indent="-342900">
              <a:spcBef>
                <a:spcPct val="20000"/>
              </a:spcBef>
              <a:buFontTx/>
              <a:buChar char="•"/>
            </a:pPr>
            <a:r>
              <a:rPr lang="en-US" sz="2800" b="0">
                <a:latin typeface="Arial" pitchFamily="34" charset="0"/>
              </a:rPr>
              <a:t>Regulated areas</a:t>
            </a:r>
          </a:p>
          <a:p>
            <a:pPr marL="342900" indent="-342900">
              <a:spcBef>
                <a:spcPct val="20000"/>
              </a:spcBef>
              <a:buFontTx/>
              <a:buChar char="•"/>
            </a:pPr>
            <a:r>
              <a:rPr lang="en-US" sz="2800" b="0">
                <a:latin typeface="Arial" pitchFamily="34" charset="0"/>
              </a:rPr>
              <a:t>Exposure assessment</a:t>
            </a:r>
          </a:p>
          <a:p>
            <a:pPr marL="342900" indent="-342900">
              <a:spcBef>
                <a:spcPct val="20000"/>
              </a:spcBef>
              <a:buFontTx/>
              <a:buChar char="•"/>
            </a:pPr>
            <a:r>
              <a:rPr lang="en-US" sz="2800" b="0">
                <a:latin typeface="Arial" pitchFamily="34" charset="0"/>
              </a:rPr>
              <a:t>Methods of Compliance: Engineering and work practice controls</a:t>
            </a:r>
          </a:p>
          <a:p>
            <a:pPr marL="342900" indent="-342900">
              <a:spcBef>
                <a:spcPct val="20000"/>
              </a:spcBef>
              <a:buFontTx/>
              <a:buChar char="•"/>
            </a:pPr>
            <a:r>
              <a:rPr lang="en-US" sz="2800" b="0">
                <a:latin typeface="Arial" pitchFamily="34" charset="0"/>
              </a:rPr>
              <a:t>Prohibited activities</a:t>
            </a:r>
          </a:p>
          <a:p>
            <a:pPr marL="342900" indent="-342900">
              <a:spcBef>
                <a:spcPct val="20000"/>
              </a:spcBef>
              <a:buFontTx/>
              <a:buChar char="•"/>
            </a:pPr>
            <a:r>
              <a:rPr lang="en-US" sz="2800" b="0">
                <a:latin typeface="Arial" pitchFamily="34" charset="0"/>
              </a:rPr>
              <a:t>PPE</a:t>
            </a:r>
          </a:p>
          <a:p>
            <a:pPr marL="342900" indent="-342900">
              <a:spcBef>
                <a:spcPct val="20000"/>
              </a:spcBef>
              <a:buFontTx/>
              <a:buChar char="•"/>
            </a:pPr>
            <a:r>
              <a:rPr lang="en-US" sz="2800" b="0">
                <a:latin typeface="Arial" pitchFamily="34" charset="0"/>
              </a:rPr>
              <a:t>Hygiene facilities</a:t>
            </a:r>
          </a:p>
          <a:p>
            <a:pPr marL="342900" indent="-342900">
              <a:spcBef>
                <a:spcPct val="20000"/>
              </a:spcBef>
              <a:buFontTx/>
              <a:buChar char="•"/>
            </a:pPr>
            <a:r>
              <a:rPr lang="en-US" sz="2800" b="0">
                <a:latin typeface="Arial" pitchFamily="34" charset="0"/>
              </a:rPr>
              <a:t>Training requirements</a:t>
            </a:r>
          </a:p>
          <a:p>
            <a:pPr marL="342900" indent="-342900">
              <a:spcBef>
                <a:spcPct val="20000"/>
              </a:spcBef>
              <a:buFontTx/>
              <a:buChar char="•"/>
            </a:pPr>
            <a:r>
              <a:rPr lang="en-US" sz="2800" b="0">
                <a:latin typeface="Arial" pitchFamily="34" charset="0"/>
              </a:rPr>
              <a:t>Medical surveillance </a:t>
            </a:r>
          </a:p>
          <a:p>
            <a:pPr marL="342900" indent="-342900">
              <a:spcBef>
                <a:spcPct val="20000"/>
              </a:spcBef>
              <a:buFontTx/>
              <a:buChar char="•"/>
            </a:pPr>
            <a:r>
              <a:rPr lang="en-US" sz="2800" b="0">
                <a:latin typeface="Arial" pitchFamily="34" charset="0"/>
              </a:rPr>
              <a:t>Recordkeeping</a:t>
            </a:r>
          </a:p>
        </p:txBody>
      </p:sp>
      <p:pic>
        <p:nvPicPr>
          <p:cNvPr id="147460" name="Picture 4"/>
          <p:cNvPicPr>
            <a:picLocks noChangeAspect="1" noChangeArrowheads="1"/>
          </p:cNvPicPr>
          <p:nvPr/>
        </p:nvPicPr>
        <p:blipFill>
          <a:blip r:embed="rId3" cstate="email">
            <a:clrChange>
              <a:clrFrom>
                <a:srgbClr val="858797"/>
              </a:clrFrom>
              <a:clrTo>
                <a:srgbClr val="858797">
                  <a:alpha val="0"/>
                </a:srgbClr>
              </a:clrTo>
            </a:clrChange>
            <a:extLst>
              <a:ext uri="{28A0092B-C50C-407E-A947-70E740481C1C}">
                <a14:useLocalDpi xmlns:a14="http://schemas.microsoft.com/office/drawing/2010/main" val="0"/>
              </a:ext>
            </a:extLst>
          </a:blip>
          <a:srcRect/>
          <a:stretch>
            <a:fillRect/>
          </a:stretch>
        </p:blipFill>
        <p:spPr bwMode="auto">
          <a:xfrm>
            <a:off x="5181600" y="3605213"/>
            <a:ext cx="3124200" cy="30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228600" y="152400"/>
            <a:ext cx="8686800" cy="1524000"/>
          </a:xfrm>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Standard Interpretations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05/08/1995 - (OSHA) revised asbestos standard	</a:t>
            </a:r>
          </a:p>
        </p:txBody>
      </p:sp>
      <p:sp>
        <p:nvSpPr>
          <p:cNvPr id="148483" name="Rectangle 3"/>
          <p:cNvSpPr>
            <a:spLocks noGrp="1" noChangeArrowheads="1"/>
          </p:cNvSpPr>
          <p:nvPr>
            <p:ph type="body" idx="1"/>
          </p:nvPr>
        </p:nvSpPr>
        <p:spPr>
          <a:xfrm>
            <a:off x="0" y="1905000"/>
            <a:ext cx="9144000" cy="3810000"/>
          </a:xfrm>
        </p:spPr>
        <p:txBody>
          <a:bodyPr/>
          <a:lstStyle/>
          <a:p>
            <a:pPr>
              <a:lnSpc>
                <a:spcPct val="130000"/>
              </a:lnSpc>
              <a:spcBef>
                <a:spcPts val="500"/>
              </a:spcBef>
              <a:spcAft>
                <a:spcPts val="500"/>
              </a:spcAft>
              <a:buClr>
                <a:schemeClr val="tx2"/>
              </a:buClr>
              <a:buFont typeface="Wingdings" pitchFamily="2" charset="2"/>
              <a:buChar char="§"/>
            </a:pPr>
            <a:r>
              <a:rPr lang="en-US" sz="2800" smtClean="0">
                <a:latin typeface="Arial" pitchFamily="34" charset="0"/>
              </a:rPr>
              <a:t>“The standard requires the employer to know the presence, location, and quantity of asbestos-containing material (ACM) and presumed asbestos-containing material (PACM) and to communicate this to employees who work in areas where ACM or PACM is present.” </a:t>
            </a:r>
          </a:p>
          <a:p>
            <a:pPr>
              <a:lnSpc>
                <a:spcPct val="130000"/>
              </a:lnSpc>
            </a:pPr>
            <a:endParaRPr lang="en-US" sz="2800" smtClean="0">
              <a:latin typeface="Arial" pitchFamily="34" charset="0"/>
            </a:endParaRP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228600" y="228600"/>
            <a:ext cx="8686800" cy="914400"/>
          </a:xfrm>
          <a:extLst>
            <a:ext uri="{909E8E84-426E-40DD-AFC4-6F175D3DCCD1}">
              <a14:hiddenFill xmlns:a14="http://schemas.microsoft.com/office/drawing/2010/main">
                <a:solidFill>
                  <a:srgbClr val="DDDDDD"/>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Building Owner Requirements</a:t>
            </a:r>
          </a:p>
        </p:txBody>
      </p:sp>
      <p:sp>
        <p:nvSpPr>
          <p:cNvPr id="149507" name="Rectangle 3"/>
          <p:cNvSpPr>
            <a:spLocks noGrp="1" noChangeArrowheads="1"/>
          </p:cNvSpPr>
          <p:nvPr>
            <p:ph type="body" idx="1"/>
          </p:nvPr>
        </p:nvSpPr>
        <p:spPr>
          <a:xfrm>
            <a:off x="0" y="1524000"/>
            <a:ext cx="9144000" cy="3810000"/>
          </a:xfrm>
        </p:spPr>
        <p:txBody>
          <a:bodyPr/>
          <a:lstStyle/>
          <a:p>
            <a:pPr>
              <a:lnSpc>
                <a:spcPct val="110000"/>
              </a:lnSpc>
              <a:spcBef>
                <a:spcPts val="500"/>
              </a:spcBef>
              <a:spcAft>
                <a:spcPts val="500"/>
              </a:spcAft>
              <a:buClr>
                <a:schemeClr val="tx2"/>
              </a:buClr>
              <a:buFont typeface="Wingdings" pitchFamily="2" charset="2"/>
              <a:buChar char="§"/>
            </a:pPr>
            <a:r>
              <a:rPr lang="en-US" sz="2800" smtClean="0">
                <a:latin typeface="Arial" pitchFamily="34" charset="0"/>
              </a:rPr>
              <a:t>Building and facility owners shall determine the presence, location and quantity of ACM and/or PACM and inform tenants, their employees and employers of employees (who will inform their employees) who will perform work activities in or near areas                which contain it</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228600" y="152400"/>
            <a:ext cx="8610600" cy="762000"/>
          </a:xfrm>
          <a:extLst>
            <a:ext uri="{909E8E84-426E-40DD-AFC4-6F175D3DCCD1}">
              <a14:hiddenFill xmlns:a14="http://schemas.microsoft.com/office/drawing/2010/main">
                <a:solidFill>
                  <a:srgbClr val="DDDDDD"/>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Building Owner Requirements</a:t>
            </a:r>
          </a:p>
        </p:txBody>
      </p:sp>
      <p:sp>
        <p:nvSpPr>
          <p:cNvPr id="150531" name="Rectangle 3"/>
          <p:cNvSpPr>
            <a:spLocks noGrp="1" noChangeArrowheads="1"/>
          </p:cNvSpPr>
          <p:nvPr>
            <p:ph type="body" idx="1"/>
          </p:nvPr>
        </p:nvSpPr>
        <p:spPr>
          <a:xfrm>
            <a:off x="0" y="1600200"/>
            <a:ext cx="9144000" cy="3352800"/>
          </a:xfrm>
        </p:spPr>
        <p:txBody>
          <a:bodyPr/>
          <a:lstStyle/>
          <a:p>
            <a:pPr>
              <a:spcBef>
                <a:spcPts val="500"/>
              </a:spcBef>
              <a:spcAft>
                <a:spcPts val="500"/>
              </a:spcAft>
              <a:buClr>
                <a:schemeClr val="tx2"/>
              </a:buClr>
              <a:buFont typeface="Wingdings" pitchFamily="2" charset="2"/>
              <a:buChar char="§"/>
            </a:pPr>
            <a:r>
              <a:rPr lang="en-US" sz="2800" smtClean="0">
                <a:latin typeface="Arial" pitchFamily="34" charset="0"/>
              </a:rPr>
              <a:t>Posting:</a:t>
            </a:r>
            <a:r>
              <a:rPr lang="en-US" smtClean="0">
                <a:latin typeface="Arial" pitchFamily="34" charset="0"/>
              </a:rPr>
              <a:t> </a:t>
            </a:r>
          </a:p>
          <a:p>
            <a:pPr lvl="1">
              <a:spcBef>
                <a:spcPts val="500"/>
              </a:spcBef>
              <a:spcAft>
                <a:spcPts val="500"/>
              </a:spcAft>
              <a:buFontTx/>
              <a:buChar char="•"/>
            </a:pPr>
            <a:r>
              <a:rPr lang="en-US" sz="2400" smtClean="0">
                <a:latin typeface="Arial" pitchFamily="34" charset="0"/>
              </a:rPr>
              <a:t>Warning signs shall be provided and displayed at each regulated area. </a:t>
            </a:r>
          </a:p>
          <a:p>
            <a:pPr lvl="1">
              <a:lnSpc>
                <a:spcPct val="120000"/>
              </a:lnSpc>
              <a:spcBef>
                <a:spcPts val="500"/>
              </a:spcBef>
              <a:spcAft>
                <a:spcPts val="500"/>
              </a:spcAft>
              <a:buFontTx/>
              <a:buChar char="•"/>
            </a:pPr>
            <a:r>
              <a:rPr lang="en-US" sz="2400" smtClean="0">
                <a:latin typeface="Arial" pitchFamily="34" charset="0"/>
              </a:rPr>
              <a:t>In addition, warning signs shall be posted at such a distance from such areas so that an employee may read the signs and take necessary protective steps before entering the area.</a:t>
            </a:r>
          </a:p>
          <a:p>
            <a:endParaRPr lang="en-US" sz="2400" smtClean="0">
              <a:latin typeface="Arial" pitchFamily="34" charset="0"/>
            </a:endParaRPr>
          </a:p>
        </p:txBody>
      </p:sp>
      <p:sp>
        <p:nvSpPr>
          <p:cNvPr id="150532" name="Rectangle 4"/>
          <p:cNvSpPr>
            <a:spLocks noChangeArrowheads="1"/>
          </p:cNvSpPr>
          <p:nvPr/>
        </p:nvSpPr>
        <p:spPr bwMode="auto">
          <a:xfrm>
            <a:off x="2286000" y="4648200"/>
            <a:ext cx="4876800" cy="162877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ts val="500"/>
              </a:spcBef>
              <a:spcAft>
                <a:spcPts val="500"/>
              </a:spcAft>
            </a:pPr>
            <a:r>
              <a:rPr lang="en-US" sz="1400">
                <a:solidFill>
                  <a:srgbClr val="FF0000"/>
                </a:solidFill>
                <a:latin typeface="Arial Black" pitchFamily="34" charset="0"/>
              </a:rPr>
              <a:t>DANGER</a:t>
            </a:r>
            <a:r>
              <a:rPr lang="en-US" sz="1400">
                <a:latin typeface="Arial Black" pitchFamily="34" charset="0"/>
              </a:rPr>
              <a:t/>
            </a:r>
            <a:br>
              <a:rPr lang="en-US" sz="1400">
                <a:latin typeface="Arial Black" pitchFamily="34" charset="0"/>
              </a:rPr>
            </a:br>
            <a:r>
              <a:rPr lang="en-US" sz="1400">
                <a:latin typeface="Arial Black" pitchFamily="34" charset="0"/>
              </a:rPr>
              <a:t/>
            </a:r>
            <a:br>
              <a:rPr lang="en-US" sz="1400">
                <a:latin typeface="Arial Black" pitchFamily="34" charset="0"/>
              </a:rPr>
            </a:br>
            <a:r>
              <a:rPr lang="en-US" sz="1400">
                <a:solidFill>
                  <a:schemeClr val="bg2"/>
                </a:solidFill>
                <a:latin typeface="Arial Black" pitchFamily="34" charset="0"/>
              </a:rPr>
              <a:t>ASBESTOS</a:t>
            </a:r>
            <a:br>
              <a:rPr lang="en-US" sz="1400">
                <a:solidFill>
                  <a:schemeClr val="bg2"/>
                </a:solidFill>
                <a:latin typeface="Arial Black" pitchFamily="34" charset="0"/>
              </a:rPr>
            </a:br>
            <a:r>
              <a:rPr lang="en-US" sz="1400">
                <a:solidFill>
                  <a:schemeClr val="bg2"/>
                </a:solidFill>
                <a:latin typeface="Arial Black" pitchFamily="34" charset="0"/>
              </a:rPr>
              <a:t/>
            </a:r>
            <a:br>
              <a:rPr lang="en-US" sz="1400">
                <a:solidFill>
                  <a:schemeClr val="bg2"/>
                </a:solidFill>
                <a:latin typeface="Arial Black" pitchFamily="34" charset="0"/>
              </a:rPr>
            </a:br>
            <a:r>
              <a:rPr lang="en-US" sz="1400">
                <a:solidFill>
                  <a:schemeClr val="bg2"/>
                </a:solidFill>
                <a:latin typeface="Arial Black" pitchFamily="34" charset="0"/>
              </a:rPr>
              <a:t>CANCER AND LUNG DISEASE</a:t>
            </a:r>
            <a:br>
              <a:rPr lang="en-US" sz="1400">
                <a:solidFill>
                  <a:schemeClr val="bg2"/>
                </a:solidFill>
                <a:latin typeface="Arial Black" pitchFamily="34" charset="0"/>
              </a:rPr>
            </a:br>
            <a:r>
              <a:rPr lang="en-US" sz="1400">
                <a:solidFill>
                  <a:schemeClr val="bg2"/>
                </a:solidFill>
                <a:latin typeface="Arial Black" pitchFamily="34" charset="0"/>
              </a:rPr>
              <a:t>HAZARD</a:t>
            </a:r>
            <a:br>
              <a:rPr lang="en-US" sz="1400">
                <a:solidFill>
                  <a:schemeClr val="bg2"/>
                </a:solidFill>
                <a:latin typeface="Arial Black" pitchFamily="34" charset="0"/>
              </a:rPr>
            </a:br>
            <a:r>
              <a:rPr lang="en-US" sz="1400">
                <a:solidFill>
                  <a:schemeClr val="bg2"/>
                </a:solidFill>
                <a:latin typeface="Arial Black" pitchFamily="34" charset="0"/>
              </a:rPr>
              <a:t/>
            </a:r>
            <a:br>
              <a:rPr lang="en-US" sz="1400">
                <a:solidFill>
                  <a:schemeClr val="bg2"/>
                </a:solidFill>
                <a:latin typeface="Arial Black" pitchFamily="34" charset="0"/>
              </a:rPr>
            </a:br>
            <a:r>
              <a:rPr lang="en-US" sz="1400">
                <a:solidFill>
                  <a:schemeClr val="bg2"/>
                </a:solidFill>
                <a:latin typeface="Arial Black" pitchFamily="34" charset="0"/>
              </a:rPr>
              <a:t>AUTHORIZED PERSONNEL ONLY</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304800" y="152400"/>
            <a:ext cx="8534400" cy="1447800"/>
          </a:xfrm>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Standard Interpretations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02/21/1996 - Building and/or facility owner notification requirements	</a:t>
            </a:r>
          </a:p>
        </p:txBody>
      </p:sp>
      <p:sp>
        <p:nvSpPr>
          <p:cNvPr id="151555" name="Rectangle 3"/>
          <p:cNvSpPr>
            <a:spLocks noGrp="1" noChangeArrowheads="1"/>
          </p:cNvSpPr>
          <p:nvPr>
            <p:ph type="body" idx="1"/>
          </p:nvPr>
        </p:nvSpPr>
        <p:spPr>
          <a:xfrm>
            <a:off x="0" y="2362200"/>
            <a:ext cx="9144000" cy="3352800"/>
          </a:xfrm>
        </p:spPr>
        <p:txBody>
          <a:bodyPr/>
          <a:lstStyle/>
          <a:p>
            <a:pPr>
              <a:spcBef>
                <a:spcPts val="500"/>
              </a:spcBef>
              <a:spcAft>
                <a:spcPts val="500"/>
              </a:spcAft>
              <a:buClr>
                <a:schemeClr val="tx2"/>
              </a:buClr>
              <a:buFont typeface="Wingdings" pitchFamily="2" charset="2"/>
              <a:buChar char="§"/>
            </a:pPr>
            <a:r>
              <a:rPr lang="en-US" sz="2400" smtClean="0">
                <a:latin typeface="Arial" pitchFamily="34" charset="0"/>
              </a:rPr>
              <a:t>“Rule 29 CFR 1926.1101(k)(2)(ii)(B) pertains to employees of the building and/or facility owner.”</a:t>
            </a:r>
          </a:p>
          <a:p>
            <a:pPr>
              <a:spcBef>
                <a:spcPts val="500"/>
              </a:spcBef>
              <a:spcAft>
                <a:spcPts val="500"/>
              </a:spcAft>
              <a:buClr>
                <a:schemeClr val="tx2"/>
              </a:buClr>
              <a:buFont typeface="Wingdings" pitchFamily="2" charset="2"/>
              <a:buChar char="§"/>
            </a:pPr>
            <a:r>
              <a:rPr lang="en-US" sz="2400" smtClean="0">
                <a:latin typeface="Arial" pitchFamily="34" charset="0"/>
              </a:rPr>
              <a:t>“The rule requires the owner to notify his/her maintenance and custodial employees of the presence, location, and quantity of ACM or PACM in the areas of the building or facility where they perform work.” </a:t>
            </a:r>
          </a:p>
          <a:p>
            <a:pPr>
              <a:spcBef>
                <a:spcPts val="500"/>
              </a:spcBef>
              <a:spcAft>
                <a:spcPts val="500"/>
              </a:spcAft>
              <a:buClr>
                <a:schemeClr val="tx2"/>
              </a:buClr>
              <a:buFont typeface="Wingdings" pitchFamily="2" charset="2"/>
              <a:buChar char="§"/>
            </a:pPr>
            <a:r>
              <a:rPr lang="en-US" sz="2400" smtClean="0">
                <a:latin typeface="Arial" pitchFamily="34" charset="0"/>
              </a:rPr>
              <a:t>“In addition, the rule requires the owner to notify his/her other employees who work in or adjacent to areas where work about to take place of the presence, location, and quantity of ACM or PACM in the areas.”</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WordArt 2"/>
          <p:cNvSpPr>
            <a:spLocks noChangeArrowheads="1" noChangeShapeType="1" noTextEdit="1"/>
          </p:cNvSpPr>
          <p:nvPr/>
        </p:nvSpPr>
        <p:spPr bwMode="auto">
          <a:xfrm>
            <a:off x="2438400" y="381000"/>
            <a:ext cx="4343400" cy="1238250"/>
          </a:xfrm>
          <a:prstGeom prst="rect">
            <a:avLst/>
          </a:prstGeom>
        </p:spPr>
        <p:txBody>
          <a:bodyPr wrap="none" fromWordArt="1">
            <a:prstTxWarp prst="textPlain">
              <a:avLst>
                <a:gd name="adj" fmla="val 50000"/>
              </a:avLst>
            </a:prstTxWarp>
          </a:bodyPr>
          <a:lstStyle/>
          <a:p>
            <a:pPr algn="ctr"/>
            <a:r>
              <a:rPr lang="en-US" sz="3600" kern="10">
                <a:ln w="9525">
                  <a:solidFill>
                    <a:schemeClr val="bg2"/>
                  </a:solidFill>
                  <a:round/>
                  <a:headEnd/>
                  <a:tailEnd/>
                </a:ln>
                <a:solidFill>
                  <a:schemeClr val="tx2"/>
                </a:solidFill>
                <a:latin typeface="Arial Black"/>
              </a:rPr>
              <a:t>Lead</a:t>
            </a:r>
          </a:p>
        </p:txBody>
      </p:sp>
      <p:graphicFrame>
        <p:nvGraphicFramePr>
          <p:cNvPr id="152579" name="Object 3"/>
          <p:cNvGraphicFramePr>
            <a:graphicFrameLocks noChangeAspect="1"/>
          </p:cNvGraphicFramePr>
          <p:nvPr/>
        </p:nvGraphicFramePr>
        <p:xfrm>
          <a:off x="2895600" y="2057400"/>
          <a:ext cx="3352800" cy="2390775"/>
        </p:xfrm>
        <a:graphic>
          <a:graphicData uri="http://schemas.openxmlformats.org/presentationml/2006/ole">
            <mc:AlternateContent xmlns:mc="http://schemas.openxmlformats.org/markup-compatibility/2006">
              <mc:Choice xmlns:v="urn:schemas-microsoft-com:vml" Requires="v">
                <p:oleObj spid="_x0000_s152584" name="Clip" r:id="rId4" imgW="2554834" imgH="1821485" progId="MS_ClipArt_Gallery.5">
                  <p:embed/>
                </p:oleObj>
              </mc:Choice>
              <mc:Fallback>
                <p:oleObj name="Clip" r:id="rId4" imgW="2554834" imgH="1821485" progId="MS_ClipArt_Gallery.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057400"/>
                        <a:ext cx="3352800" cy="239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2580" name="WordArt 4"/>
          <p:cNvSpPr>
            <a:spLocks noChangeArrowheads="1" noChangeShapeType="1" noTextEdit="1"/>
          </p:cNvSpPr>
          <p:nvPr/>
        </p:nvSpPr>
        <p:spPr bwMode="auto">
          <a:xfrm>
            <a:off x="1371600" y="4953000"/>
            <a:ext cx="6400800" cy="1143000"/>
          </a:xfrm>
          <a:prstGeom prst="rect">
            <a:avLst/>
          </a:prstGeom>
        </p:spPr>
        <p:txBody>
          <a:bodyPr wrap="none" fromWordArt="1">
            <a:prstTxWarp prst="textPlain">
              <a:avLst>
                <a:gd name="adj" fmla="val 50000"/>
              </a:avLst>
            </a:prstTxWarp>
          </a:bodyPr>
          <a:lstStyle/>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1910.1025</a:t>
            </a:r>
          </a:p>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1926.62</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381000" y="228600"/>
            <a:ext cx="8305800" cy="8382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Introduction</a:t>
            </a:r>
          </a:p>
        </p:txBody>
      </p:sp>
      <p:sp>
        <p:nvSpPr>
          <p:cNvPr id="153603" name="Rectangle 3"/>
          <p:cNvSpPr>
            <a:spLocks noGrp="1" noChangeArrowheads="1"/>
          </p:cNvSpPr>
          <p:nvPr>
            <p:ph type="body" idx="1"/>
          </p:nvPr>
        </p:nvSpPr>
        <p:spPr>
          <a:xfrm>
            <a:off x="0" y="1066800"/>
            <a:ext cx="9144000" cy="4114800"/>
          </a:xfrm>
        </p:spPr>
        <p:txBody>
          <a:bodyPr/>
          <a:lstStyle/>
          <a:p>
            <a:pPr>
              <a:spcBef>
                <a:spcPts val="500"/>
              </a:spcBef>
              <a:spcAft>
                <a:spcPts val="500"/>
              </a:spcAft>
              <a:buClr>
                <a:schemeClr val="tx2"/>
              </a:buClr>
              <a:buFont typeface="Wingdings" pitchFamily="2" charset="2"/>
              <a:buChar char="§"/>
            </a:pPr>
            <a:r>
              <a:rPr lang="en-US" sz="2800" smtClean="0">
                <a:latin typeface="Arial" pitchFamily="34" charset="0"/>
              </a:rPr>
              <a:t>Overexposure to lead is one of the most common overexposures found in industry. </a:t>
            </a:r>
          </a:p>
          <a:p>
            <a:pPr>
              <a:spcBef>
                <a:spcPts val="500"/>
              </a:spcBef>
              <a:spcAft>
                <a:spcPts val="500"/>
              </a:spcAft>
              <a:buClr>
                <a:schemeClr val="tx2"/>
              </a:buClr>
              <a:buFont typeface="Wingdings" pitchFamily="2" charset="2"/>
              <a:buChar char="§"/>
            </a:pPr>
            <a:r>
              <a:rPr lang="en-US" sz="2800" smtClean="0">
                <a:latin typeface="Arial" pitchFamily="34" charset="0"/>
              </a:rPr>
              <a:t>A leading cause of workplace illness.  </a:t>
            </a:r>
          </a:p>
          <a:p>
            <a:pPr>
              <a:spcBef>
                <a:spcPts val="500"/>
              </a:spcBef>
              <a:spcAft>
                <a:spcPts val="500"/>
              </a:spcAft>
              <a:buClr>
                <a:schemeClr val="tx2"/>
              </a:buClr>
              <a:buFont typeface="Wingdings" pitchFamily="2" charset="2"/>
              <a:buChar char="§"/>
            </a:pPr>
            <a:r>
              <a:rPr lang="en-US" sz="2800" smtClean="0">
                <a:latin typeface="Arial" pitchFamily="34" charset="0"/>
              </a:rPr>
              <a:t>OSHA has established the reduction of lead exposure to be a high strategic priority. </a:t>
            </a:r>
          </a:p>
          <a:p>
            <a:pPr>
              <a:spcBef>
                <a:spcPts val="500"/>
              </a:spcBef>
              <a:spcAft>
                <a:spcPts val="500"/>
              </a:spcAft>
              <a:buClr>
                <a:schemeClr val="tx2"/>
              </a:buClr>
              <a:buFont typeface="Wingdings" pitchFamily="2" charset="2"/>
              <a:buNone/>
            </a:pPr>
            <a:endParaRPr lang="en-US" sz="2800" smtClean="0">
              <a:latin typeface="Arial" pitchFamily="34" charset="0"/>
            </a:endParaRP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2286000" y="76200"/>
            <a:ext cx="4648200" cy="6096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Introduction</a:t>
            </a:r>
          </a:p>
        </p:txBody>
      </p:sp>
      <p:sp>
        <p:nvSpPr>
          <p:cNvPr id="154627" name="Rectangle 3"/>
          <p:cNvSpPr>
            <a:spLocks noGrp="1" noChangeArrowheads="1"/>
          </p:cNvSpPr>
          <p:nvPr>
            <p:ph type="body" idx="1"/>
          </p:nvPr>
        </p:nvSpPr>
        <p:spPr>
          <a:xfrm>
            <a:off x="0" y="1143000"/>
            <a:ext cx="9144000" cy="3048000"/>
          </a:xfrm>
        </p:spPr>
        <p:txBody>
          <a:bodyPr/>
          <a:lstStyle/>
          <a:p>
            <a:pPr>
              <a:lnSpc>
                <a:spcPct val="120000"/>
              </a:lnSpc>
              <a:buClr>
                <a:schemeClr val="tx2"/>
              </a:buClr>
              <a:buFont typeface="Wingdings" pitchFamily="2" charset="2"/>
              <a:buChar char="§"/>
            </a:pPr>
            <a:r>
              <a:rPr lang="en-US" sz="2400" smtClean="0">
                <a:latin typeface="Arial" pitchFamily="34" charset="0"/>
              </a:rPr>
              <a:t>Lead is commonly added to industrial paints because of its characteristic to resist corrosion. </a:t>
            </a:r>
          </a:p>
          <a:p>
            <a:pPr>
              <a:lnSpc>
                <a:spcPct val="120000"/>
              </a:lnSpc>
              <a:buClr>
                <a:schemeClr val="tx2"/>
              </a:buClr>
              <a:buFont typeface="Wingdings" pitchFamily="2" charset="2"/>
              <a:buChar char="§"/>
            </a:pPr>
            <a:r>
              <a:rPr lang="en-US" sz="2400" smtClean="0">
                <a:latin typeface="Arial" pitchFamily="34" charset="0"/>
              </a:rPr>
              <a:t>Industries with particularly high potential exposures include: construction work involving welding, cutting, brazing, blasting, etc., on lead paint surfaces; </a:t>
            </a:r>
          </a:p>
          <a:p>
            <a:pPr>
              <a:lnSpc>
                <a:spcPct val="120000"/>
              </a:lnSpc>
            </a:pPr>
            <a:r>
              <a:rPr lang="en-US" sz="2400" smtClean="0">
                <a:latin typeface="Arial" pitchFamily="34" charset="0"/>
              </a:rPr>
              <a:t>Oral ingestion represents a major route of exposure in contaminated workplaces.</a:t>
            </a:r>
            <a:r>
              <a:rPr lang="en-US" smtClean="0">
                <a:latin typeface="Arial" pitchFamily="34" charset="0"/>
              </a:rPr>
              <a:t> </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a:xfrm>
            <a:off x="1676400" y="76200"/>
            <a:ext cx="5791200" cy="6858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Introduction</a:t>
            </a:r>
          </a:p>
        </p:txBody>
      </p:sp>
      <p:sp>
        <p:nvSpPr>
          <p:cNvPr id="155651" name="Rectangle 3"/>
          <p:cNvSpPr>
            <a:spLocks noGrp="1" noChangeArrowheads="1"/>
          </p:cNvSpPr>
          <p:nvPr>
            <p:ph type="body" idx="1"/>
          </p:nvPr>
        </p:nvSpPr>
        <p:spPr>
          <a:xfrm>
            <a:off x="228600" y="1143000"/>
            <a:ext cx="5029200" cy="5486400"/>
          </a:xfrm>
        </p:spPr>
        <p:txBody>
          <a:bodyPr/>
          <a:lstStyle/>
          <a:p>
            <a:pPr>
              <a:lnSpc>
                <a:spcPct val="120000"/>
              </a:lnSpc>
              <a:buClr>
                <a:schemeClr val="tx2"/>
              </a:buClr>
              <a:buFont typeface="Wingdings" pitchFamily="2" charset="2"/>
              <a:buChar char="§"/>
            </a:pPr>
            <a:r>
              <a:rPr lang="en-US" sz="2800" smtClean="0">
                <a:latin typeface="Arial" pitchFamily="34" charset="0"/>
              </a:rPr>
              <a:t>You may not be aware of any immediate symptoms of disease </a:t>
            </a:r>
          </a:p>
          <a:p>
            <a:pPr>
              <a:lnSpc>
                <a:spcPct val="120000"/>
              </a:lnSpc>
              <a:buClr>
                <a:schemeClr val="tx2"/>
              </a:buClr>
              <a:buFont typeface="Wingdings" pitchFamily="2" charset="2"/>
              <a:buChar char="§"/>
            </a:pPr>
            <a:r>
              <a:rPr lang="en-US" sz="2800" smtClean="0">
                <a:latin typeface="Arial" pitchFamily="34" charset="0"/>
              </a:rPr>
              <a:t>Lead stored in your tissues can slowly cause irreversible damage, first to individual cells, then to your organs and whole body systems</a:t>
            </a:r>
          </a:p>
        </p:txBody>
      </p:sp>
      <p:pic>
        <p:nvPicPr>
          <p:cNvPr id="155652" name="Picture 4" descr="Body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46150"/>
            <a:ext cx="22098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52400" y="228600"/>
            <a:ext cx="8839200" cy="914400"/>
          </a:xfrm>
        </p:spPr>
        <p:txBody>
          <a:bodyPr/>
          <a:lstStyle/>
          <a:p>
            <a:pPr>
              <a:defRPr/>
            </a:pPr>
            <a:r>
              <a:rPr lang="en-US" sz="3200" smtClean="0">
                <a:effectLst>
                  <a:outerShdw blurRad="38100" dist="38100" dir="2700000" algn="tl">
                    <a:srgbClr val="000000"/>
                  </a:outerShdw>
                </a:effectLst>
                <a:latin typeface="Arial" pitchFamily="34" charset="0"/>
              </a:rPr>
              <a:t>Highly Toxic Metals</a:t>
            </a:r>
          </a:p>
        </p:txBody>
      </p:sp>
      <p:sp>
        <p:nvSpPr>
          <p:cNvPr id="16387" name="Rectangle 3"/>
          <p:cNvSpPr>
            <a:spLocks noGrp="1" noChangeArrowheads="1"/>
          </p:cNvSpPr>
          <p:nvPr>
            <p:ph type="body" idx="1"/>
          </p:nvPr>
        </p:nvSpPr>
        <p:spPr/>
        <p:txBody>
          <a:bodyPr/>
          <a:lstStyle/>
          <a:p>
            <a:pPr>
              <a:lnSpc>
                <a:spcPct val="90000"/>
              </a:lnSpc>
              <a:buFontTx/>
              <a:buNone/>
            </a:pPr>
            <a:r>
              <a:rPr lang="en-US" sz="2400" b="1" smtClean="0">
                <a:latin typeface="Arial" pitchFamily="34" charset="0"/>
              </a:rPr>
              <a:t>Lead</a:t>
            </a:r>
            <a:r>
              <a:rPr lang="en-US" sz="2400" smtClean="0">
                <a:latin typeface="Arial" pitchFamily="34" charset="0"/>
              </a:rPr>
              <a:t> in Surface Coatings</a:t>
            </a:r>
          </a:p>
          <a:p>
            <a:pPr>
              <a:lnSpc>
                <a:spcPct val="90000"/>
              </a:lnSpc>
              <a:buFontTx/>
              <a:buNone/>
            </a:pPr>
            <a:endParaRPr lang="en-US" sz="2400" smtClean="0">
              <a:latin typeface="Arial" pitchFamily="34" charset="0"/>
            </a:endParaRPr>
          </a:p>
          <a:p>
            <a:pPr>
              <a:lnSpc>
                <a:spcPct val="90000"/>
              </a:lnSpc>
              <a:buClr>
                <a:schemeClr val="tx2"/>
              </a:buClr>
              <a:buFont typeface="Wingdings" pitchFamily="2" charset="2"/>
              <a:buChar char="§"/>
            </a:pPr>
            <a:r>
              <a:rPr lang="en-US" sz="2400" smtClean="0">
                <a:latin typeface="Arial" pitchFamily="34" charset="0"/>
              </a:rPr>
              <a:t>HUD has established a limit of 0.5 % by</a:t>
            </a:r>
          </a:p>
          <a:p>
            <a:pPr>
              <a:lnSpc>
                <a:spcPct val="90000"/>
              </a:lnSpc>
              <a:buClr>
                <a:schemeClr val="tx2"/>
              </a:buClr>
              <a:buFont typeface="Wingdings" pitchFamily="2" charset="2"/>
              <a:buNone/>
            </a:pPr>
            <a:r>
              <a:rPr lang="en-US" sz="2400" smtClean="0">
                <a:latin typeface="Arial" pitchFamily="34" charset="0"/>
              </a:rPr>
              <a:t>	weight for coatings containing lead</a:t>
            </a:r>
          </a:p>
          <a:p>
            <a:pPr>
              <a:lnSpc>
                <a:spcPct val="90000"/>
              </a:lnSpc>
              <a:buClr>
                <a:schemeClr val="tx2"/>
              </a:buClr>
              <a:buFont typeface="Wingdings" pitchFamily="2" charset="2"/>
              <a:buNone/>
            </a:pPr>
            <a:r>
              <a:rPr lang="en-US" sz="2400" smtClean="0">
                <a:latin typeface="Arial" pitchFamily="34" charset="0"/>
              </a:rPr>
              <a:t>		• Many industries adopt this guideline for</a:t>
            </a:r>
          </a:p>
          <a:p>
            <a:pPr>
              <a:lnSpc>
                <a:spcPct val="90000"/>
              </a:lnSpc>
              <a:buClr>
                <a:schemeClr val="tx2"/>
              </a:buClr>
              <a:buFont typeface="Wingdings" pitchFamily="2" charset="2"/>
              <a:buNone/>
            </a:pPr>
            <a:r>
              <a:rPr lang="en-US" sz="2400" smtClean="0">
                <a:latin typeface="Arial" pitchFamily="34" charset="0"/>
              </a:rPr>
              <a:t>		determining what surfaces are lead containing</a:t>
            </a:r>
          </a:p>
          <a:p>
            <a:pPr>
              <a:lnSpc>
                <a:spcPct val="90000"/>
              </a:lnSpc>
              <a:buClr>
                <a:schemeClr val="tx2"/>
              </a:buClr>
              <a:buFont typeface="Wingdings" pitchFamily="2" charset="2"/>
              <a:buChar char="§"/>
            </a:pPr>
            <a:r>
              <a:rPr lang="en-US" sz="2400" smtClean="0">
                <a:latin typeface="Arial" pitchFamily="34" charset="0"/>
              </a:rPr>
              <a:t>However, OSHA compliance requires personal “breathing zone” 	air sampling</a:t>
            </a:r>
          </a:p>
          <a:p>
            <a:pPr>
              <a:lnSpc>
                <a:spcPct val="90000"/>
              </a:lnSpc>
              <a:buClr>
                <a:schemeClr val="tx2"/>
              </a:buClr>
              <a:buFont typeface="Wingdings" pitchFamily="2" charset="2"/>
              <a:buChar char="§"/>
            </a:pPr>
            <a:r>
              <a:rPr lang="en-US" sz="2400" smtClean="0">
                <a:latin typeface="Arial" pitchFamily="34" charset="0"/>
              </a:rPr>
              <a:t>Any potential for airborne lead exposure requires</a:t>
            </a:r>
          </a:p>
          <a:p>
            <a:pPr>
              <a:lnSpc>
                <a:spcPct val="90000"/>
              </a:lnSpc>
              <a:buClr>
                <a:schemeClr val="tx2"/>
              </a:buClr>
              <a:buFont typeface="Wingdings" pitchFamily="2" charset="2"/>
              <a:buNone/>
            </a:pPr>
            <a:r>
              <a:rPr lang="en-US" sz="2400" smtClean="0">
                <a:latin typeface="Arial" pitchFamily="34" charset="0"/>
              </a:rPr>
              <a:t>	Awareness Training for employees; 1926.62(l)(1)(i)</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306513"/>
            <a:ext cx="2971800" cy="193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1676400" y="152400"/>
            <a:ext cx="5791200" cy="6096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Introduction</a:t>
            </a:r>
          </a:p>
        </p:txBody>
      </p:sp>
      <p:sp>
        <p:nvSpPr>
          <p:cNvPr id="156675" name="Rectangle 3"/>
          <p:cNvSpPr>
            <a:spLocks noGrp="1" noChangeArrowheads="1"/>
          </p:cNvSpPr>
          <p:nvPr>
            <p:ph type="body" idx="1"/>
          </p:nvPr>
        </p:nvSpPr>
        <p:spPr>
          <a:xfrm>
            <a:off x="228600" y="1143000"/>
            <a:ext cx="8686800" cy="3352800"/>
          </a:xfrm>
        </p:spPr>
        <p:txBody>
          <a:bodyPr/>
          <a:lstStyle/>
          <a:p>
            <a:pPr>
              <a:lnSpc>
                <a:spcPct val="110000"/>
              </a:lnSpc>
              <a:buClr>
                <a:schemeClr val="tx2"/>
              </a:buClr>
              <a:buFont typeface="Wingdings" pitchFamily="2" charset="2"/>
              <a:buChar char="§"/>
            </a:pPr>
            <a:r>
              <a:rPr lang="en-US" sz="2800" smtClean="0">
                <a:latin typeface="Arial" pitchFamily="34" charset="0"/>
              </a:rPr>
              <a:t>You can absorb lead through your digestive system if lead gets into your mouth and is swallowed</a:t>
            </a:r>
          </a:p>
          <a:p>
            <a:pPr>
              <a:lnSpc>
                <a:spcPct val="110000"/>
              </a:lnSpc>
              <a:buClr>
                <a:schemeClr val="tx2"/>
              </a:buClr>
              <a:buFont typeface="Wingdings" pitchFamily="2" charset="2"/>
              <a:buChar char="§"/>
            </a:pPr>
            <a:r>
              <a:rPr lang="en-US" sz="2800" smtClean="0">
                <a:latin typeface="Arial" pitchFamily="34" charset="0"/>
              </a:rPr>
              <a:t>If you handle food, cigarettes, chewing tobacco, or make-up which have lead on them or handle them with hands contaminated with lead, this will contribute to ingestion</a:t>
            </a:r>
          </a:p>
          <a:p>
            <a:pPr>
              <a:lnSpc>
                <a:spcPct val="110000"/>
              </a:lnSpc>
            </a:pPr>
            <a:endParaRPr lang="en-US" sz="2800" smtClean="0"/>
          </a:p>
        </p:txBody>
      </p:sp>
      <p:graphicFrame>
        <p:nvGraphicFramePr>
          <p:cNvPr id="156676" name="Object 4"/>
          <p:cNvGraphicFramePr>
            <a:graphicFrameLocks noChangeAspect="1"/>
          </p:cNvGraphicFramePr>
          <p:nvPr/>
        </p:nvGraphicFramePr>
        <p:xfrm>
          <a:off x="5638800" y="4491038"/>
          <a:ext cx="2354263" cy="2214562"/>
        </p:xfrm>
        <a:graphic>
          <a:graphicData uri="http://schemas.openxmlformats.org/presentationml/2006/ole">
            <mc:AlternateContent xmlns:mc="http://schemas.openxmlformats.org/markup-compatibility/2006">
              <mc:Choice xmlns:v="urn:schemas-microsoft-com:vml" Requires="v">
                <p:oleObj spid="_x0000_s156684" name="Clip" r:id="rId4" imgW="3610043" imgH="3400425" progId="MS_ClipArt_Gallery.5">
                  <p:embed/>
                </p:oleObj>
              </mc:Choice>
              <mc:Fallback>
                <p:oleObj name="Clip" r:id="rId4" imgW="3610043" imgH="3400425" progId="MS_ClipArt_Gallery.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491038"/>
                        <a:ext cx="2354263" cy="221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677" name="Object 5"/>
          <p:cNvGraphicFramePr>
            <a:graphicFrameLocks noChangeAspect="1"/>
          </p:cNvGraphicFramePr>
          <p:nvPr/>
        </p:nvGraphicFramePr>
        <p:xfrm>
          <a:off x="1066800" y="4843463"/>
          <a:ext cx="2286000" cy="1862137"/>
        </p:xfrm>
        <a:graphic>
          <a:graphicData uri="http://schemas.openxmlformats.org/presentationml/2006/ole">
            <mc:AlternateContent xmlns:mc="http://schemas.openxmlformats.org/markup-compatibility/2006">
              <mc:Choice xmlns:v="urn:schemas-microsoft-com:vml" Requires="v">
                <p:oleObj spid="_x0000_s156685" name="Clip" r:id="rId6" imgW="5714286" imgH="3839111" progId="MS_ClipArt_Gallery.5">
                  <p:embed/>
                </p:oleObj>
              </mc:Choice>
              <mc:Fallback>
                <p:oleObj name="Clip" r:id="rId6" imgW="5714286" imgH="3839111" progId="MS_ClipArt_Gallery.5">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l="14024" t="14268" r="15329"/>
                      <a:stretch>
                        <a:fillRect/>
                      </a:stretch>
                    </p:blipFill>
                    <p:spPr bwMode="auto">
                      <a:xfrm>
                        <a:off x="1066800" y="4843463"/>
                        <a:ext cx="2286000" cy="1862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4534" name="Line 6"/>
          <p:cNvSpPr>
            <a:spLocks noChangeShapeType="1"/>
          </p:cNvSpPr>
          <p:nvPr/>
        </p:nvSpPr>
        <p:spPr bwMode="auto">
          <a:xfrm>
            <a:off x="3657600" y="5715000"/>
            <a:ext cx="18288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2362200" y="76200"/>
            <a:ext cx="4495800" cy="6858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Introduction</a:t>
            </a:r>
          </a:p>
        </p:txBody>
      </p:sp>
      <p:sp>
        <p:nvSpPr>
          <p:cNvPr id="157699" name="Rectangle 3"/>
          <p:cNvSpPr>
            <a:spLocks noGrp="1" noChangeArrowheads="1"/>
          </p:cNvSpPr>
          <p:nvPr>
            <p:ph type="body" idx="1"/>
          </p:nvPr>
        </p:nvSpPr>
        <p:spPr>
          <a:xfrm>
            <a:off x="0" y="609600"/>
            <a:ext cx="9144000" cy="4876800"/>
          </a:xfrm>
        </p:spPr>
        <p:txBody>
          <a:bodyPr/>
          <a:lstStyle/>
          <a:p>
            <a:pPr>
              <a:lnSpc>
                <a:spcPct val="120000"/>
              </a:lnSpc>
              <a:buClr>
                <a:schemeClr val="tx2"/>
              </a:buClr>
              <a:buFont typeface="Wingdings" pitchFamily="2" charset="2"/>
              <a:buChar char="§"/>
            </a:pPr>
            <a:r>
              <a:rPr lang="en-US" sz="2800" smtClean="0">
                <a:latin typeface="Arial" pitchFamily="34" charset="0"/>
              </a:rPr>
              <a:t>Taken in large enough doses, lead can kill you in a matter of days </a:t>
            </a:r>
          </a:p>
          <a:p>
            <a:pPr>
              <a:lnSpc>
                <a:spcPct val="120000"/>
              </a:lnSpc>
              <a:buClr>
                <a:schemeClr val="tx2"/>
              </a:buClr>
              <a:buFont typeface="Wingdings" pitchFamily="2" charset="2"/>
              <a:buChar char="§"/>
            </a:pPr>
            <a:endParaRPr lang="en-US" sz="2800" smtClean="0">
              <a:latin typeface="Arial" pitchFamily="34" charset="0"/>
            </a:endParaRPr>
          </a:p>
          <a:p>
            <a:pPr>
              <a:lnSpc>
                <a:spcPct val="120000"/>
              </a:lnSpc>
              <a:buClr>
                <a:schemeClr val="tx2"/>
              </a:buClr>
              <a:buFont typeface="Wingdings" pitchFamily="2" charset="2"/>
              <a:buChar char="§"/>
            </a:pPr>
            <a:endParaRPr lang="en-US" sz="2800" smtClean="0">
              <a:latin typeface="Arial" pitchFamily="34" charset="0"/>
            </a:endParaRPr>
          </a:p>
          <a:p>
            <a:pPr>
              <a:lnSpc>
                <a:spcPct val="120000"/>
              </a:lnSpc>
              <a:buClr>
                <a:schemeClr val="tx2"/>
              </a:buClr>
              <a:buFont typeface="Wingdings" pitchFamily="2" charset="2"/>
              <a:buNone/>
            </a:pPr>
            <a:endParaRPr lang="en-US" sz="2800" smtClean="0">
              <a:latin typeface="Arial" pitchFamily="34" charset="0"/>
            </a:endParaRPr>
          </a:p>
          <a:p>
            <a:pPr>
              <a:lnSpc>
                <a:spcPct val="120000"/>
              </a:lnSpc>
              <a:buClr>
                <a:schemeClr val="tx2"/>
              </a:buClr>
              <a:buFont typeface="Wingdings" pitchFamily="2" charset="2"/>
              <a:buChar char="§"/>
            </a:pPr>
            <a:r>
              <a:rPr lang="en-US" sz="2800" smtClean="0">
                <a:latin typeface="Arial" pitchFamily="34" charset="0"/>
              </a:rPr>
              <a:t>A condition affecting the brain called acute encephalopathy may arise which develops quickly to seizures, coma, and death from cardiorespiratory arrest. </a:t>
            </a:r>
          </a:p>
          <a:p>
            <a:pPr>
              <a:lnSpc>
                <a:spcPct val="120000"/>
              </a:lnSpc>
              <a:buClr>
                <a:schemeClr val="tx2"/>
              </a:buClr>
              <a:buFont typeface="Wingdings" pitchFamily="2" charset="2"/>
              <a:buChar char="§"/>
            </a:pPr>
            <a:r>
              <a:rPr lang="en-US" sz="2800" smtClean="0">
                <a:latin typeface="Arial" pitchFamily="34" charset="0"/>
              </a:rPr>
              <a:t>A short term dose of lead can lead to acute encephalopathy</a:t>
            </a:r>
          </a:p>
        </p:txBody>
      </p:sp>
      <p:graphicFrame>
        <p:nvGraphicFramePr>
          <p:cNvPr id="157700" name="Object 4"/>
          <p:cNvGraphicFramePr>
            <a:graphicFrameLocks noChangeAspect="1"/>
          </p:cNvGraphicFramePr>
          <p:nvPr/>
        </p:nvGraphicFramePr>
        <p:xfrm>
          <a:off x="4495800" y="1273175"/>
          <a:ext cx="3276600" cy="2293938"/>
        </p:xfrm>
        <a:graphic>
          <a:graphicData uri="http://schemas.openxmlformats.org/presentationml/2006/ole">
            <mc:AlternateContent xmlns:mc="http://schemas.openxmlformats.org/markup-compatibility/2006">
              <mc:Choice xmlns:v="urn:schemas-microsoft-com:vml" Requires="v">
                <p:oleObj spid="_x0000_s157704" name="Clip" r:id="rId4" imgW="1520647" imgH="1066190" progId="MS_ClipArt_Gallery.5">
                  <p:embed/>
                </p:oleObj>
              </mc:Choice>
              <mc:Fallback>
                <p:oleObj name="Clip" r:id="rId4" imgW="1520647" imgH="1066190" progId="MS_ClipArt_Gallery.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73175"/>
                        <a:ext cx="3276600" cy="2293938"/>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1676400" y="76200"/>
            <a:ext cx="5791200" cy="8382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Introduction</a:t>
            </a:r>
          </a:p>
        </p:txBody>
      </p:sp>
      <p:sp>
        <p:nvSpPr>
          <p:cNvPr id="158723" name="Rectangle 3"/>
          <p:cNvSpPr>
            <a:spLocks noGrp="1" noChangeArrowheads="1"/>
          </p:cNvSpPr>
          <p:nvPr>
            <p:ph type="body" idx="1"/>
          </p:nvPr>
        </p:nvSpPr>
        <p:spPr>
          <a:xfrm>
            <a:off x="0" y="914400"/>
            <a:ext cx="9144000" cy="5715000"/>
          </a:xfrm>
        </p:spPr>
        <p:txBody>
          <a:bodyPr/>
          <a:lstStyle/>
          <a:p>
            <a:pPr>
              <a:lnSpc>
                <a:spcPct val="110000"/>
              </a:lnSpc>
              <a:buClr>
                <a:schemeClr val="tx2"/>
              </a:buClr>
              <a:buFont typeface="Wingdings" pitchFamily="2" charset="2"/>
              <a:buChar char="§"/>
            </a:pPr>
            <a:r>
              <a:rPr lang="en-US" sz="2800" smtClean="0">
                <a:latin typeface="Arial" pitchFamily="34" charset="0"/>
              </a:rPr>
              <a:t>Chronic overexposure to lead may result in severe damage to your blood-forming, nervous, urinary and reproductive systems</a:t>
            </a:r>
          </a:p>
          <a:p>
            <a:pPr>
              <a:lnSpc>
                <a:spcPct val="110000"/>
              </a:lnSpc>
              <a:buClr>
                <a:schemeClr val="tx2"/>
              </a:buClr>
              <a:buFont typeface="Wingdings" pitchFamily="2" charset="2"/>
              <a:buChar char="§"/>
            </a:pPr>
            <a:endParaRPr lang="en-US" sz="2800" smtClean="0">
              <a:latin typeface="Arial" pitchFamily="34" charset="0"/>
            </a:endParaRPr>
          </a:p>
          <a:p>
            <a:pPr>
              <a:lnSpc>
                <a:spcPct val="110000"/>
              </a:lnSpc>
              <a:buClr>
                <a:schemeClr val="tx2"/>
              </a:buClr>
              <a:buFont typeface="Wingdings" pitchFamily="2" charset="2"/>
              <a:buChar char="§"/>
            </a:pPr>
            <a:endParaRPr lang="en-US" sz="2800" smtClean="0">
              <a:latin typeface="Arial" pitchFamily="34" charset="0"/>
            </a:endParaRPr>
          </a:p>
          <a:p>
            <a:pPr>
              <a:lnSpc>
                <a:spcPct val="110000"/>
              </a:lnSpc>
              <a:buClr>
                <a:schemeClr val="tx2"/>
              </a:buClr>
              <a:buFont typeface="Wingdings" pitchFamily="2" charset="2"/>
              <a:buNone/>
            </a:pPr>
            <a:endParaRPr lang="en-US" sz="2800" smtClean="0">
              <a:latin typeface="Arial" pitchFamily="34" charset="0"/>
            </a:endParaRPr>
          </a:p>
          <a:p>
            <a:pPr>
              <a:lnSpc>
                <a:spcPct val="110000"/>
              </a:lnSpc>
              <a:buClr>
                <a:schemeClr val="tx2"/>
              </a:buClr>
              <a:buFont typeface="Wingdings" pitchFamily="2" charset="2"/>
              <a:buChar char="§"/>
            </a:pPr>
            <a:r>
              <a:rPr lang="en-US" sz="2800" smtClean="0">
                <a:latin typeface="Arial" pitchFamily="34" charset="0"/>
              </a:rPr>
              <a:t>Common symptoms of chronic overexposure include loss of appetite, metallic taste, anxiety, constipation, nausea, weakness, insomnia, headache, nervous irritability, muscle and joint pain or soreness, tremors, numbness, dizziness</a:t>
            </a:r>
          </a:p>
        </p:txBody>
      </p:sp>
      <p:graphicFrame>
        <p:nvGraphicFramePr>
          <p:cNvPr id="158724" name="Object 4"/>
          <p:cNvGraphicFramePr>
            <a:graphicFrameLocks noChangeAspect="1"/>
          </p:cNvGraphicFramePr>
          <p:nvPr/>
        </p:nvGraphicFramePr>
        <p:xfrm>
          <a:off x="5105400" y="2095500"/>
          <a:ext cx="2016125" cy="2019300"/>
        </p:xfrm>
        <a:graphic>
          <a:graphicData uri="http://schemas.openxmlformats.org/presentationml/2006/ole">
            <mc:AlternateContent xmlns:mc="http://schemas.openxmlformats.org/markup-compatibility/2006">
              <mc:Choice xmlns:v="urn:schemas-microsoft-com:vml" Requires="v">
                <p:oleObj spid="_x0000_s158728" name="Clip" r:id="rId4" imgW="1827291" imgH="1831818" progId="MS_ClipArt_Gallery.5">
                  <p:embed/>
                </p:oleObj>
              </mc:Choice>
              <mc:Fallback>
                <p:oleObj name="Clip" r:id="rId4" imgW="1827291" imgH="1831818" progId="MS_ClipArt_Gallery.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095500"/>
                        <a:ext cx="2016125" cy="201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a:xfrm>
            <a:off x="2209800" y="152400"/>
            <a:ext cx="47244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Scope</a:t>
            </a:r>
          </a:p>
        </p:txBody>
      </p:sp>
      <p:sp>
        <p:nvSpPr>
          <p:cNvPr id="159747" name="Rectangle 3"/>
          <p:cNvSpPr>
            <a:spLocks noGrp="1" noChangeArrowheads="1"/>
          </p:cNvSpPr>
          <p:nvPr>
            <p:ph type="body" idx="1"/>
          </p:nvPr>
        </p:nvSpPr>
        <p:spPr>
          <a:xfrm>
            <a:off x="0" y="1143000"/>
            <a:ext cx="9144000" cy="4114800"/>
          </a:xfrm>
        </p:spPr>
        <p:txBody>
          <a:bodyPr/>
          <a:lstStyle/>
          <a:p>
            <a:pPr>
              <a:buClr>
                <a:schemeClr val="tx2"/>
              </a:buClr>
              <a:buFont typeface="Wingdings" pitchFamily="2" charset="2"/>
              <a:buChar char="§"/>
            </a:pPr>
            <a:r>
              <a:rPr lang="en-US" sz="2800" smtClean="0">
                <a:latin typeface="Arial" pitchFamily="34" charset="0"/>
              </a:rPr>
              <a:t>Applies to all construction work where an employee may be occupationally exposed to lead, including:</a:t>
            </a:r>
          </a:p>
          <a:p>
            <a:pPr lvl="1">
              <a:buFontTx/>
              <a:buChar char="•"/>
            </a:pPr>
            <a:r>
              <a:rPr lang="en-US" sz="2400" smtClean="0">
                <a:latin typeface="Arial" pitchFamily="34" charset="0"/>
              </a:rPr>
              <a:t>Demolition or salvage operations;</a:t>
            </a:r>
          </a:p>
          <a:p>
            <a:pPr lvl="1">
              <a:buFontTx/>
              <a:buChar char="•"/>
            </a:pPr>
            <a:r>
              <a:rPr lang="en-US" sz="2400" smtClean="0">
                <a:latin typeface="Arial" pitchFamily="34" charset="0"/>
              </a:rPr>
              <a:t>Removal or encapsulation of materials containing lead;</a:t>
            </a:r>
          </a:p>
          <a:p>
            <a:pPr lvl="1">
              <a:buFontTx/>
              <a:buChar char="•"/>
            </a:pPr>
            <a:r>
              <a:rPr lang="en-US" sz="2400" smtClean="0">
                <a:latin typeface="Arial" pitchFamily="34" charset="0"/>
              </a:rPr>
              <a:t>New construction, alteration, repair or renovation;</a:t>
            </a:r>
          </a:p>
          <a:p>
            <a:pPr lvl="1">
              <a:buFontTx/>
              <a:buChar char="•"/>
            </a:pPr>
            <a:r>
              <a:rPr lang="en-US" sz="2400" smtClean="0">
                <a:latin typeface="Arial" pitchFamily="34" charset="0"/>
              </a:rPr>
              <a:t>Installation of products containing lead;</a:t>
            </a:r>
          </a:p>
          <a:p>
            <a:pPr>
              <a:lnSpc>
                <a:spcPct val="140000"/>
              </a:lnSpc>
              <a:buClr>
                <a:schemeClr val="tx2"/>
              </a:buClr>
              <a:buFont typeface="Wingdings" pitchFamily="2" charset="2"/>
              <a:buChar char="§"/>
            </a:pPr>
            <a:r>
              <a:rPr lang="en-US" sz="2800" smtClean="0">
                <a:latin typeface="Arial" pitchFamily="34" charset="0"/>
              </a:rPr>
              <a:t>This section does not apply to agricultural operations covered by 29 CFR Part 1928</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xfrm>
            <a:off x="381000" y="228600"/>
            <a:ext cx="83820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Permissible exposure limit (PEL)</a:t>
            </a:r>
          </a:p>
        </p:txBody>
      </p:sp>
      <p:sp>
        <p:nvSpPr>
          <p:cNvPr id="160771" name="Rectangle 3"/>
          <p:cNvSpPr>
            <a:spLocks noGrp="1" noChangeArrowheads="1"/>
          </p:cNvSpPr>
          <p:nvPr>
            <p:ph type="body" idx="1"/>
          </p:nvPr>
        </p:nvSpPr>
        <p:spPr>
          <a:xfrm>
            <a:off x="0" y="838200"/>
            <a:ext cx="9144000" cy="5715000"/>
          </a:xfrm>
        </p:spPr>
        <p:txBody>
          <a:bodyPr/>
          <a:lstStyle/>
          <a:p>
            <a:pPr>
              <a:lnSpc>
                <a:spcPct val="130000"/>
              </a:lnSpc>
              <a:buClr>
                <a:schemeClr val="tx2"/>
              </a:buClr>
              <a:buFont typeface="Wingdings" pitchFamily="2" charset="2"/>
              <a:buChar char="§"/>
            </a:pPr>
            <a:r>
              <a:rPr lang="en-US" sz="2800" smtClean="0">
                <a:latin typeface="Arial" pitchFamily="34" charset="0"/>
              </a:rPr>
              <a:t>The employer shall assure that no employee is exposed to lead at concentrations greater than 50 ug/m3 averaged over an 8-hour period</a:t>
            </a:r>
          </a:p>
          <a:p>
            <a:pPr>
              <a:lnSpc>
                <a:spcPct val="130000"/>
              </a:lnSpc>
              <a:buClr>
                <a:schemeClr val="tx2"/>
              </a:buClr>
              <a:buFont typeface="Wingdings" pitchFamily="2" charset="2"/>
              <a:buChar char="§"/>
            </a:pPr>
            <a:r>
              <a:rPr lang="en-US" sz="2800" smtClean="0">
                <a:latin typeface="Arial" pitchFamily="34" charset="0"/>
              </a:rPr>
              <a:t>For &gt; 8 hours exposure PEL = 400/hours worked</a:t>
            </a:r>
          </a:p>
          <a:p>
            <a:pPr>
              <a:lnSpc>
                <a:spcPct val="90000"/>
              </a:lnSpc>
              <a:buClr>
                <a:schemeClr val="tx2"/>
              </a:buClr>
              <a:buFont typeface="Wingdings" pitchFamily="2" charset="2"/>
              <a:buChar char="§"/>
            </a:pPr>
            <a:r>
              <a:rPr lang="en-US" sz="2800" smtClean="0">
                <a:latin typeface="Arial" pitchFamily="34" charset="0"/>
              </a:rPr>
              <a:t>Determine if any employee may be exposed to lead at or above the action level (30 ug/m3).</a:t>
            </a:r>
          </a:p>
          <a:p>
            <a:pPr>
              <a:lnSpc>
                <a:spcPct val="90000"/>
              </a:lnSpc>
              <a:buClr>
                <a:schemeClr val="tx2"/>
              </a:buClr>
              <a:buFont typeface="Wingdings" pitchFamily="2" charset="2"/>
              <a:buChar char="§"/>
            </a:pPr>
            <a:r>
              <a:rPr lang="en-US" sz="2800" smtClean="0">
                <a:latin typeface="Arial" pitchFamily="34" charset="0"/>
              </a:rPr>
              <a:t>Determination based on </a:t>
            </a:r>
          </a:p>
          <a:p>
            <a:pPr>
              <a:lnSpc>
                <a:spcPct val="90000"/>
              </a:lnSpc>
              <a:buClr>
                <a:schemeClr val="tx2"/>
              </a:buClr>
              <a:buFont typeface="Wingdings" pitchFamily="2" charset="2"/>
              <a:buNone/>
            </a:pPr>
            <a:r>
              <a:rPr lang="en-US" sz="2800" smtClean="0">
                <a:latin typeface="Arial" pitchFamily="34" charset="0"/>
              </a:rPr>
              <a:t>	exposure levels if employee</a:t>
            </a:r>
            <a:r>
              <a:rPr lang="en-US" sz="2800" b="1" i="1" smtClean="0">
                <a:solidFill>
                  <a:schemeClr val="accent2"/>
                </a:solidFill>
                <a:latin typeface="Arial" pitchFamily="34" charset="0"/>
              </a:rPr>
              <a:t> </a:t>
            </a:r>
          </a:p>
          <a:p>
            <a:pPr>
              <a:lnSpc>
                <a:spcPct val="90000"/>
              </a:lnSpc>
              <a:buClr>
                <a:schemeClr val="tx2"/>
              </a:buClr>
              <a:buFont typeface="Wingdings" pitchFamily="2" charset="2"/>
              <a:buNone/>
            </a:pPr>
            <a:r>
              <a:rPr lang="en-US" sz="2800" b="1" i="1" smtClean="0">
                <a:solidFill>
                  <a:schemeClr val="accent2"/>
                </a:solidFill>
                <a:latin typeface="Arial" pitchFamily="34" charset="0"/>
              </a:rPr>
              <a:t>	not using a respirator</a:t>
            </a:r>
            <a:endParaRPr lang="en-US" sz="2800" smtClean="0">
              <a:latin typeface="Arial" pitchFamily="34" charset="0"/>
            </a:endParaRPr>
          </a:p>
          <a:p>
            <a:pPr>
              <a:lnSpc>
                <a:spcPct val="130000"/>
              </a:lnSpc>
            </a:pPr>
            <a:endParaRPr lang="en-US" sz="2800" smtClean="0">
              <a:latin typeface="Arial" pitchFamily="34" charset="0"/>
            </a:endParaRPr>
          </a:p>
        </p:txBody>
      </p:sp>
      <p:graphicFrame>
        <p:nvGraphicFramePr>
          <p:cNvPr id="160772" name="Rectangle 4"/>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60782" name="Clip" r:id="rId4" imgW="0" imgH="0" progId="MS_ClipArt_Gallery.5">
                  <p:embed/>
                </p:oleObj>
              </mc:Choice>
              <mc:Fallback>
                <p:oleObj name="Clip" r:id="rId4" imgW="0" imgH="0" progId="MS_ClipArt_Gallery.5">
                  <p:embed/>
                  <p:pic>
                    <p:nvPicPr>
                      <p:cNvPr id="0" name="Rectangle 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0773" name="Rectangle 5"/>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60783" name="Clip" r:id="rId5" imgW="0" imgH="0" progId="MS_ClipArt_Gallery.5">
                  <p:embed/>
                </p:oleObj>
              </mc:Choice>
              <mc:Fallback>
                <p:oleObj name="Clip" r:id="rId5" imgW="0" imgH="0" progId="MS_ClipArt_Gallery.5">
                  <p:embed/>
                  <p:pic>
                    <p:nvPicPr>
                      <p:cNvPr id="0" name="Rectangle 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0774" name="Object 6"/>
          <p:cNvGraphicFramePr>
            <a:graphicFrameLocks noChangeAspect="1"/>
          </p:cNvGraphicFramePr>
          <p:nvPr/>
        </p:nvGraphicFramePr>
        <p:xfrm>
          <a:off x="5105400" y="4097338"/>
          <a:ext cx="3505200" cy="2547937"/>
        </p:xfrm>
        <a:graphic>
          <a:graphicData uri="http://schemas.openxmlformats.org/presentationml/2006/ole">
            <mc:AlternateContent xmlns:mc="http://schemas.openxmlformats.org/markup-compatibility/2006">
              <mc:Choice xmlns:v="urn:schemas-microsoft-com:vml" Requires="v">
                <p:oleObj spid="_x0000_s160784" name="Document" r:id="rId6" imgW="1229868" imgH="928116" progId="Word.Document.8">
                  <p:embed/>
                </p:oleObj>
              </mc:Choice>
              <mc:Fallback>
                <p:oleObj name="Document" r:id="rId6" imgW="1229868" imgH="928116" progId="Word.Document.8">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097338"/>
                        <a:ext cx="3505200"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219200" y="152400"/>
            <a:ext cx="67818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Initial determination</a:t>
            </a:r>
          </a:p>
        </p:txBody>
      </p:sp>
      <p:sp>
        <p:nvSpPr>
          <p:cNvPr id="161795" name="Rectangle 3"/>
          <p:cNvSpPr>
            <a:spLocks noGrp="1" noChangeArrowheads="1"/>
          </p:cNvSpPr>
          <p:nvPr>
            <p:ph type="body" idx="1"/>
          </p:nvPr>
        </p:nvSpPr>
        <p:spPr>
          <a:xfrm>
            <a:off x="0" y="1219200"/>
            <a:ext cx="9144000" cy="4114800"/>
          </a:xfrm>
        </p:spPr>
        <p:txBody>
          <a:bodyPr/>
          <a:lstStyle/>
          <a:p>
            <a:pPr>
              <a:lnSpc>
                <a:spcPct val="130000"/>
              </a:lnSpc>
              <a:buClr>
                <a:schemeClr val="tx2"/>
              </a:buClr>
              <a:buFont typeface="Wingdings" pitchFamily="2" charset="2"/>
              <a:buChar char="§"/>
            </a:pPr>
            <a:r>
              <a:rPr lang="en-US" sz="2800" smtClean="0">
                <a:latin typeface="Arial" pitchFamily="34" charset="0"/>
              </a:rPr>
              <a:t>Each employer who has a workplace or work operation covered by this standard shall determine if any employee may be exposed to lead at or above the action level</a:t>
            </a:r>
          </a:p>
        </p:txBody>
      </p:sp>
      <p:pic>
        <p:nvPicPr>
          <p:cNvPr id="161796" name="Picture 4" descr="Gilibrato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514600" y="3200400"/>
            <a:ext cx="44958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xfrm>
            <a:off x="685800" y="152400"/>
            <a:ext cx="7772400" cy="6858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Basis of initial determination</a:t>
            </a:r>
          </a:p>
        </p:txBody>
      </p:sp>
      <p:sp>
        <p:nvSpPr>
          <p:cNvPr id="162819" name="Rectangle 3"/>
          <p:cNvSpPr>
            <a:spLocks noGrp="1" noChangeArrowheads="1"/>
          </p:cNvSpPr>
          <p:nvPr>
            <p:ph type="body" idx="1"/>
          </p:nvPr>
        </p:nvSpPr>
        <p:spPr>
          <a:xfrm>
            <a:off x="228600" y="838200"/>
            <a:ext cx="5334000" cy="4114800"/>
          </a:xfrm>
        </p:spPr>
        <p:txBody>
          <a:bodyPr/>
          <a:lstStyle/>
          <a:p>
            <a:pPr>
              <a:lnSpc>
                <a:spcPct val="120000"/>
              </a:lnSpc>
              <a:buClr>
                <a:schemeClr val="tx2"/>
              </a:buClr>
              <a:buFont typeface="Wingdings" pitchFamily="2" charset="2"/>
              <a:buChar char="§"/>
            </a:pPr>
            <a:r>
              <a:rPr lang="en-US" sz="2800" smtClean="0">
                <a:latin typeface="Arial" pitchFamily="34" charset="0"/>
              </a:rPr>
              <a:t>Any information, observations, or calculations which would indicate employee exposure to lead;</a:t>
            </a:r>
          </a:p>
          <a:p>
            <a:pPr>
              <a:lnSpc>
                <a:spcPct val="120000"/>
              </a:lnSpc>
              <a:buClr>
                <a:schemeClr val="tx2"/>
              </a:buClr>
              <a:buFont typeface="Wingdings" pitchFamily="2" charset="2"/>
              <a:buChar char="§"/>
            </a:pPr>
            <a:r>
              <a:rPr lang="en-US" sz="2800" smtClean="0">
                <a:latin typeface="Arial" pitchFamily="34" charset="0"/>
              </a:rPr>
              <a:t>Any previous measurements of airborne lead; and</a:t>
            </a:r>
          </a:p>
          <a:p>
            <a:pPr>
              <a:lnSpc>
                <a:spcPct val="120000"/>
              </a:lnSpc>
              <a:buClr>
                <a:schemeClr val="tx2"/>
              </a:buClr>
              <a:buFont typeface="Wingdings" pitchFamily="2" charset="2"/>
              <a:buChar char="§"/>
            </a:pPr>
            <a:r>
              <a:rPr lang="en-US" sz="2800" smtClean="0">
                <a:latin typeface="Arial" pitchFamily="34" charset="0"/>
              </a:rPr>
              <a:t>Any employee complaints of symptoms which may be attributable to exposure to lead</a:t>
            </a:r>
          </a:p>
        </p:txBody>
      </p:sp>
      <p:pic>
        <p:nvPicPr>
          <p:cNvPr id="162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608263"/>
            <a:ext cx="3252788" cy="316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xfrm>
            <a:off x="685800" y="228600"/>
            <a:ext cx="77724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Negative Initial Determination</a:t>
            </a:r>
          </a:p>
        </p:txBody>
      </p:sp>
      <p:sp>
        <p:nvSpPr>
          <p:cNvPr id="163843" name="Rectangle 3"/>
          <p:cNvSpPr>
            <a:spLocks noGrp="1" noChangeArrowheads="1"/>
          </p:cNvSpPr>
          <p:nvPr>
            <p:ph type="body" idx="1"/>
          </p:nvPr>
        </p:nvSpPr>
        <p:spPr>
          <a:xfrm>
            <a:off x="914400" y="1219200"/>
            <a:ext cx="7391400" cy="4114800"/>
          </a:xfrm>
        </p:spPr>
        <p:txBody>
          <a:bodyPr/>
          <a:lstStyle/>
          <a:p>
            <a:pPr>
              <a:lnSpc>
                <a:spcPct val="120000"/>
              </a:lnSpc>
              <a:buClr>
                <a:schemeClr val="tx2"/>
              </a:buClr>
              <a:buFont typeface="Wingdings" pitchFamily="2" charset="2"/>
              <a:buChar char="§"/>
            </a:pPr>
            <a:r>
              <a:rPr lang="en-US" sz="2800" dirty="0" smtClean="0">
                <a:latin typeface="Arial" pitchFamily="34" charset="0"/>
              </a:rPr>
              <a:t>Written Record</a:t>
            </a:r>
          </a:p>
          <a:p>
            <a:pPr>
              <a:lnSpc>
                <a:spcPct val="120000"/>
              </a:lnSpc>
              <a:buClr>
                <a:schemeClr val="tx2"/>
              </a:buClr>
              <a:buFont typeface="Wingdings" pitchFamily="2" charset="2"/>
              <a:buChar char="§"/>
            </a:pPr>
            <a:r>
              <a:rPr lang="en-US" sz="2800" dirty="0" smtClean="0">
                <a:latin typeface="Arial" pitchFamily="34" charset="0"/>
              </a:rPr>
              <a:t>Date</a:t>
            </a:r>
          </a:p>
          <a:p>
            <a:pPr>
              <a:lnSpc>
                <a:spcPct val="120000"/>
              </a:lnSpc>
              <a:buClr>
                <a:schemeClr val="tx2"/>
              </a:buClr>
              <a:buFont typeface="Wingdings" pitchFamily="2" charset="2"/>
              <a:buChar char="§"/>
            </a:pPr>
            <a:r>
              <a:rPr lang="en-US" sz="2800" dirty="0" smtClean="0">
                <a:latin typeface="Arial" pitchFamily="34" charset="0"/>
              </a:rPr>
              <a:t>Location</a:t>
            </a:r>
          </a:p>
          <a:p>
            <a:pPr>
              <a:lnSpc>
                <a:spcPct val="120000"/>
              </a:lnSpc>
              <a:buClr>
                <a:schemeClr val="tx2"/>
              </a:buClr>
              <a:buFont typeface="Wingdings" pitchFamily="2" charset="2"/>
              <a:buChar char="§"/>
            </a:pPr>
            <a:r>
              <a:rPr lang="en-US" sz="2800" dirty="0" smtClean="0">
                <a:latin typeface="Arial" pitchFamily="34" charset="0"/>
              </a:rPr>
              <a:t>Name</a:t>
            </a:r>
          </a:p>
          <a:p>
            <a:pPr>
              <a:lnSpc>
                <a:spcPct val="120000"/>
              </a:lnSpc>
              <a:buClr>
                <a:schemeClr val="tx2"/>
              </a:buClr>
              <a:buFont typeface="Wingdings" pitchFamily="2" charset="2"/>
              <a:buChar char="§"/>
            </a:pPr>
            <a:r>
              <a:rPr lang="en-US" sz="2800" dirty="0" smtClean="0">
                <a:latin typeface="Arial" pitchFamily="34" charset="0"/>
              </a:rPr>
              <a:t>SSN</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a:xfrm>
            <a:off x="685800" y="152400"/>
            <a:ext cx="77724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Written Compliance Program</a:t>
            </a:r>
          </a:p>
        </p:txBody>
      </p:sp>
      <p:sp>
        <p:nvSpPr>
          <p:cNvPr id="164867" name="Rectangle 3"/>
          <p:cNvSpPr>
            <a:spLocks noGrp="1" noChangeArrowheads="1"/>
          </p:cNvSpPr>
          <p:nvPr>
            <p:ph type="body" idx="1"/>
          </p:nvPr>
        </p:nvSpPr>
        <p:spPr>
          <a:xfrm>
            <a:off x="0" y="1066800"/>
            <a:ext cx="9144000" cy="4114800"/>
          </a:xfrm>
        </p:spPr>
        <p:txBody>
          <a:bodyPr/>
          <a:lstStyle/>
          <a:p>
            <a:pPr>
              <a:lnSpc>
                <a:spcPct val="130000"/>
              </a:lnSpc>
              <a:buClr>
                <a:schemeClr val="tx2"/>
              </a:buClr>
              <a:buFont typeface="Wingdings" pitchFamily="2" charset="2"/>
              <a:buChar char="§"/>
            </a:pPr>
            <a:r>
              <a:rPr lang="en-US" sz="2800" smtClean="0">
                <a:latin typeface="Arial" pitchFamily="34" charset="0"/>
              </a:rPr>
              <a:t>A written program is required if occupational exposure to lead exists:</a:t>
            </a:r>
          </a:p>
          <a:p>
            <a:pPr lvl="1">
              <a:lnSpc>
                <a:spcPct val="130000"/>
              </a:lnSpc>
              <a:buFontTx/>
              <a:buChar char="•"/>
            </a:pPr>
            <a:r>
              <a:rPr lang="en-US" sz="2400" smtClean="0">
                <a:latin typeface="Arial" pitchFamily="34" charset="0"/>
              </a:rPr>
              <a:t>Each employer shall establish and implement a written compliance program to reduce exposures to or below the permissible exposure limit</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a:xfrm>
            <a:off x="838200" y="76200"/>
            <a:ext cx="7543800" cy="6858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Written Compliance Program</a:t>
            </a:r>
          </a:p>
        </p:txBody>
      </p:sp>
      <p:sp>
        <p:nvSpPr>
          <p:cNvPr id="165891" name="Rectangle 3"/>
          <p:cNvSpPr>
            <a:spLocks noGrp="1" noChangeArrowheads="1"/>
          </p:cNvSpPr>
          <p:nvPr>
            <p:ph type="body" idx="1"/>
          </p:nvPr>
        </p:nvSpPr>
        <p:spPr>
          <a:xfrm>
            <a:off x="0" y="838200"/>
            <a:ext cx="9144000" cy="5715000"/>
          </a:xfrm>
          <a:noFill/>
        </p:spPr>
        <p:txBody>
          <a:bodyPr/>
          <a:lstStyle/>
          <a:p>
            <a:pPr>
              <a:buClr>
                <a:schemeClr val="tx2"/>
              </a:buClr>
              <a:buFont typeface="Wingdings" pitchFamily="2" charset="2"/>
              <a:buChar char="§"/>
            </a:pPr>
            <a:r>
              <a:rPr lang="en-US" sz="2800" smtClean="0">
                <a:latin typeface="Arial" pitchFamily="34" charset="0"/>
              </a:rPr>
              <a:t>A description of each operation in which lead is emitted;</a:t>
            </a:r>
            <a:r>
              <a:rPr lang="en-US" smtClean="0">
                <a:latin typeface="Arial" pitchFamily="34" charset="0"/>
              </a:rPr>
              <a:t> </a:t>
            </a:r>
          </a:p>
          <a:p>
            <a:pPr lvl="1">
              <a:buFontTx/>
              <a:buChar char="•"/>
            </a:pPr>
            <a:r>
              <a:rPr lang="en-US" sz="2400" smtClean="0">
                <a:latin typeface="Arial" pitchFamily="34" charset="0"/>
              </a:rPr>
              <a:t>e.g. machinery used, material processed, controls in place, crew size, employee job responsibilities, operating procedures and maintenance practices;</a:t>
            </a:r>
          </a:p>
          <a:p>
            <a:pPr>
              <a:buClr>
                <a:schemeClr val="tx2"/>
              </a:buClr>
              <a:buFont typeface="Wingdings" pitchFamily="2" charset="2"/>
              <a:buChar char="§"/>
            </a:pPr>
            <a:r>
              <a:rPr lang="en-US" sz="2800" smtClean="0">
                <a:latin typeface="Arial" pitchFamily="34" charset="0"/>
              </a:rPr>
              <a:t>A description of the specific means that will be employed to achieve compliance, including: </a:t>
            </a:r>
          </a:p>
          <a:p>
            <a:pPr lvl="1">
              <a:buClr>
                <a:schemeClr val="tx2"/>
              </a:buClr>
              <a:buFontTx/>
              <a:buChar char="•"/>
            </a:pPr>
            <a:r>
              <a:rPr lang="en-US" sz="2400" smtClean="0">
                <a:latin typeface="Arial" pitchFamily="34" charset="0"/>
              </a:rPr>
              <a:t>methods selected for controlling exposure to lead;</a:t>
            </a:r>
          </a:p>
          <a:p>
            <a:pPr>
              <a:buClr>
                <a:schemeClr val="tx2"/>
              </a:buClr>
              <a:buFont typeface="Wingdings" pitchFamily="2" charset="2"/>
              <a:buChar char="§"/>
            </a:pPr>
            <a:r>
              <a:rPr lang="en-US" sz="2800" smtClean="0">
                <a:latin typeface="Arial" pitchFamily="34" charset="0"/>
              </a:rPr>
              <a:t>Air monitoring data which documents the source of lead emissions;</a:t>
            </a:r>
          </a:p>
          <a:p>
            <a:pPr>
              <a:buClr>
                <a:schemeClr val="tx2"/>
              </a:buClr>
              <a:buFont typeface="Wingdings" pitchFamily="2" charset="2"/>
              <a:buChar char="§"/>
            </a:pPr>
            <a:r>
              <a:rPr lang="en-US" sz="2800" smtClean="0">
                <a:latin typeface="Arial" pitchFamily="34" charset="0"/>
              </a:rPr>
              <a:t>A schedule for implementation of the program</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228600" y="228600"/>
            <a:ext cx="8610600" cy="990600"/>
          </a:xfrm>
        </p:spPr>
        <p:txBody>
          <a:bodyPr/>
          <a:lstStyle/>
          <a:p>
            <a:pPr>
              <a:defRPr/>
            </a:pPr>
            <a:r>
              <a:rPr lang="en-US" sz="3200" b="1" smtClean="0">
                <a:effectLst>
                  <a:outerShdw blurRad="38100" dist="38100" dir="2700000" algn="tl">
                    <a:srgbClr val="000000"/>
                  </a:outerShdw>
                </a:effectLst>
                <a:latin typeface="Arial" pitchFamily="34" charset="0"/>
              </a:rPr>
              <a:t>Highly Toxic Metals</a:t>
            </a:r>
          </a:p>
        </p:txBody>
      </p:sp>
      <p:sp>
        <p:nvSpPr>
          <p:cNvPr id="17411" name="Rectangle 3"/>
          <p:cNvSpPr>
            <a:spLocks noGrp="1" noChangeArrowheads="1"/>
          </p:cNvSpPr>
          <p:nvPr>
            <p:ph type="body" idx="1"/>
          </p:nvPr>
        </p:nvSpPr>
        <p:spPr/>
        <p:txBody>
          <a:bodyPr/>
          <a:lstStyle/>
          <a:p>
            <a:pPr>
              <a:lnSpc>
                <a:spcPct val="80000"/>
              </a:lnSpc>
              <a:buFontTx/>
              <a:buNone/>
            </a:pPr>
            <a:r>
              <a:rPr lang="en-US" sz="2400" b="1" smtClean="0">
                <a:latin typeface="Arial" pitchFamily="34" charset="0"/>
              </a:rPr>
              <a:t>Mercury</a:t>
            </a:r>
          </a:p>
          <a:p>
            <a:pPr>
              <a:lnSpc>
                <a:spcPct val="80000"/>
              </a:lnSpc>
              <a:buFontTx/>
              <a:buNone/>
            </a:pPr>
            <a:endParaRPr lang="en-US" sz="2400" b="1" smtClean="0">
              <a:latin typeface="Arial" pitchFamily="34" charset="0"/>
            </a:endParaRPr>
          </a:p>
          <a:p>
            <a:pPr>
              <a:lnSpc>
                <a:spcPct val="80000"/>
              </a:lnSpc>
              <a:buClr>
                <a:schemeClr val="tx2"/>
              </a:buClr>
              <a:buFont typeface="Wingdings" pitchFamily="2" charset="2"/>
              <a:buChar char="§"/>
            </a:pPr>
            <a:r>
              <a:rPr lang="en-US" sz="2000" smtClean="0">
                <a:latin typeface="Arial" pitchFamily="34" charset="0"/>
              </a:rPr>
              <a:t>Naturally occurring element in several</a:t>
            </a:r>
          </a:p>
          <a:p>
            <a:pPr>
              <a:lnSpc>
                <a:spcPct val="80000"/>
              </a:lnSpc>
              <a:buClr>
                <a:schemeClr val="tx2"/>
              </a:buClr>
              <a:buFont typeface="Wingdings" pitchFamily="2" charset="2"/>
              <a:buNone/>
            </a:pPr>
            <a:r>
              <a:rPr lang="en-US" sz="2000" smtClean="0">
                <a:latin typeface="Arial" pitchFamily="34" charset="0"/>
              </a:rPr>
              <a:t>	forms</a:t>
            </a:r>
          </a:p>
          <a:p>
            <a:pPr>
              <a:lnSpc>
                <a:spcPct val="80000"/>
              </a:lnSpc>
              <a:buClr>
                <a:schemeClr val="tx2"/>
              </a:buClr>
              <a:buFont typeface="Wingdings" pitchFamily="2" charset="2"/>
              <a:buChar char="§"/>
            </a:pPr>
            <a:r>
              <a:rPr lang="en-US" sz="2000" smtClean="0">
                <a:latin typeface="Arial" pitchFamily="34" charset="0"/>
              </a:rPr>
              <a:t>Used in meters, gauges, valves,</a:t>
            </a:r>
          </a:p>
          <a:p>
            <a:pPr>
              <a:lnSpc>
                <a:spcPct val="80000"/>
              </a:lnSpc>
              <a:buClr>
                <a:schemeClr val="tx2"/>
              </a:buClr>
              <a:buFont typeface="Wingdings" pitchFamily="2" charset="2"/>
              <a:buNone/>
            </a:pPr>
            <a:r>
              <a:rPr lang="en-US" sz="2000" smtClean="0">
                <a:latin typeface="Arial" pitchFamily="34" charset="0"/>
              </a:rPr>
              <a:t>	switches, batteries and lamps</a:t>
            </a:r>
          </a:p>
          <a:p>
            <a:pPr>
              <a:lnSpc>
                <a:spcPct val="80000"/>
              </a:lnSpc>
              <a:buClr>
                <a:schemeClr val="tx2"/>
              </a:buClr>
              <a:buFont typeface="Wingdings" pitchFamily="2" charset="2"/>
              <a:buChar char="§"/>
            </a:pPr>
            <a:r>
              <a:rPr lang="en-US" sz="2000" smtClean="0">
                <a:latin typeface="Arial" pitchFamily="34" charset="0"/>
              </a:rPr>
              <a:t>Silver liquid, limited inhalation hazard</a:t>
            </a:r>
          </a:p>
          <a:p>
            <a:pPr>
              <a:lnSpc>
                <a:spcPct val="80000"/>
              </a:lnSpc>
              <a:buClr>
                <a:schemeClr val="tx2"/>
              </a:buClr>
              <a:buFont typeface="Wingdings" pitchFamily="2" charset="2"/>
              <a:buChar char="§"/>
            </a:pPr>
            <a:r>
              <a:rPr lang="en-US" sz="2000" smtClean="0">
                <a:latin typeface="Arial" pitchFamily="34" charset="0"/>
              </a:rPr>
              <a:t>Contaminates surfaces</a:t>
            </a:r>
          </a:p>
          <a:p>
            <a:pPr>
              <a:lnSpc>
                <a:spcPct val="80000"/>
              </a:lnSpc>
              <a:buClr>
                <a:schemeClr val="tx2"/>
              </a:buClr>
              <a:buFont typeface="Wingdings" pitchFamily="2" charset="2"/>
              <a:buChar char="§"/>
            </a:pPr>
            <a:r>
              <a:rPr lang="en-US" sz="2000" smtClean="0">
                <a:latin typeface="Arial" pitchFamily="34" charset="0"/>
              </a:rPr>
              <a:t>OSHA PEL for Hg vapor is .1mg/m3 </a:t>
            </a:r>
          </a:p>
          <a:p>
            <a:pPr>
              <a:lnSpc>
                <a:spcPct val="80000"/>
              </a:lnSpc>
              <a:buClr>
                <a:schemeClr val="tx2"/>
              </a:buClr>
              <a:buFont typeface="Wingdings" pitchFamily="2" charset="2"/>
              <a:buNone/>
            </a:pPr>
            <a:r>
              <a:rPr lang="en-US" sz="2000" smtClean="0">
                <a:latin typeface="Arial" pitchFamily="34" charset="0"/>
              </a:rPr>
              <a:t>	TWA &amp; has a skin designation</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371600"/>
            <a:ext cx="2133600"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7" descr="ANd9GcRaAyHCavTySEfj_Pl0l26WHhOHsN1PnKc-4_wSUg43Zp0aNbE&amp;t=1&amp;usg=__Li9aHdgIJPXjmleJ-ZWHzarcwF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971925"/>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685800" y="152400"/>
            <a:ext cx="7772400" cy="9144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2800" b="1" smtClean="0">
                <a:effectLst>
                  <a:outerShdw blurRad="38100" dist="38100" dir="2700000" algn="tl">
                    <a:srgbClr val="000000"/>
                  </a:outerShdw>
                </a:effectLst>
                <a:latin typeface="Arial" pitchFamily="34" charset="0"/>
              </a:rPr>
              <a:t>Additional Requirements</a:t>
            </a:r>
          </a:p>
        </p:txBody>
      </p:sp>
      <p:sp>
        <p:nvSpPr>
          <p:cNvPr id="166915" name="Rectangle 3"/>
          <p:cNvSpPr>
            <a:spLocks noGrp="1" noChangeArrowheads="1"/>
          </p:cNvSpPr>
          <p:nvPr>
            <p:ph type="body" idx="1"/>
          </p:nvPr>
        </p:nvSpPr>
        <p:spPr>
          <a:xfrm>
            <a:off x="685800" y="1143000"/>
            <a:ext cx="7772400" cy="5029200"/>
          </a:xfrm>
        </p:spPr>
        <p:txBody>
          <a:bodyPr/>
          <a:lstStyle/>
          <a:p>
            <a:pPr>
              <a:lnSpc>
                <a:spcPct val="120000"/>
              </a:lnSpc>
              <a:buClr>
                <a:schemeClr val="tx2"/>
              </a:buClr>
              <a:buFont typeface="Wingdings" pitchFamily="2" charset="2"/>
              <a:buChar char="§"/>
            </a:pPr>
            <a:r>
              <a:rPr lang="en-US" sz="2800" smtClean="0">
                <a:latin typeface="Arial" pitchFamily="34" charset="0"/>
              </a:rPr>
              <a:t>Multi-contractor Site Arrangements</a:t>
            </a:r>
          </a:p>
          <a:p>
            <a:pPr>
              <a:lnSpc>
                <a:spcPct val="120000"/>
              </a:lnSpc>
              <a:buClr>
                <a:schemeClr val="tx2"/>
              </a:buClr>
              <a:buFont typeface="Wingdings" pitchFamily="2" charset="2"/>
              <a:buChar char="§"/>
            </a:pPr>
            <a:r>
              <a:rPr lang="en-US" sz="2800" smtClean="0">
                <a:latin typeface="Arial" pitchFamily="34" charset="0"/>
              </a:rPr>
              <a:t>Mechanical Ventilation</a:t>
            </a:r>
          </a:p>
          <a:p>
            <a:pPr>
              <a:lnSpc>
                <a:spcPct val="120000"/>
              </a:lnSpc>
              <a:buClr>
                <a:schemeClr val="tx2"/>
              </a:buClr>
              <a:buFont typeface="Wingdings" pitchFamily="2" charset="2"/>
              <a:buChar char="§"/>
            </a:pPr>
            <a:r>
              <a:rPr lang="en-US" sz="2800" smtClean="0">
                <a:latin typeface="Arial" pitchFamily="34" charset="0"/>
              </a:rPr>
              <a:t>Respirator Selection &amp; Use and PPE clothing</a:t>
            </a:r>
          </a:p>
          <a:p>
            <a:pPr>
              <a:lnSpc>
                <a:spcPct val="120000"/>
              </a:lnSpc>
              <a:buClr>
                <a:schemeClr val="tx2"/>
              </a:buClr>
              <a:buFont typeface="Wingdings" pitchFamily="2" charset="2"/>
              <a:buChar char="§"/>
            </a:pPr>
            <a:r>
              <a:rPr lang="en-US" sz="2800" smtClean="0">
                <a:latin typeface="Arial" pitchFamily="34" charset="0"/>
              </a:rPr>
              <a:t>Housekeeping</a:t>
            </a:r>
          </a:p>
          <a:p>
            <a:pPr>
              <a:lnSpc>
                <a:spcPct val="120000"/>
              </a:lnSpc>
              <a:buClr>
                <a:schemeClr val="tx2"/>
              </a:buClr>
              <a:buFont typeface="Wingdings" pitchFamily="2" charset="2"/>
              <a:buChar char="§"/>
            </a:pPr>
            <a:r>
              <a:rPr lang="en-US" sz="2800" smtClean="0">
                <a:latin typeface="Arial" pitchFamily="34" charset="0"/>
              </a:rPr>
              <a:t>Hygiene and Facility Practices</a:t>
            </a:r>
          </a:p>
          <a:p>
            <a:pPr>
              <a:lnSpc>
                <a:spcPct val="120000"/>
              </a:lnSpc>
              <a:buClr>
                <a:schemeClr val="tx2"/>
              </a:buClr>
              <a:buFont typeface="Wingdings" pitchFamily="2" charset="2"/>
              <a:buChar char="§"/>
            </a:pPr>
            <a:r>
              <a:rPr lang="en-US" sz="2800" smtClean="0">
                <a:latin typeface="Arial" pitchFamily="34" charset="0"/>
              </a:rPr>
              <a:t>Medical Requirements</a:t>
            </a:r>
          </a:p>
          <a:p>
            <a:pPr>
              <a:lnSpc>
                <a:spcPct val="120000"/>
              </a:lnSpc>
              <a:buClr>
                <a:schemeClr val="tx2"/>
              </a:buClr>
              <a:buFont typeface="Wingdings" pitchFamily="2" charset="2"/>
              <a:buChar char="§"/>
            </a:pPr>
            <a:r>
              <a:rPr lang="en-US" sz="2800" smtClean="0">
                <a:latin typeface="Arial" pitchFamily="34" charset="0"/>
              </a:rPr>
              <a:t>Training</a:t>
            </a: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Standard Interpretations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04/25/1979 - Training program requirements in the lead standard</a:t>
            </a:r>
          </a:p>
        </p:txBody>
      </p:sp>
      <p:sp>
        <p:nvSpPr>
          <p:cNvPr id="167939" name="Rectangle 3"/>
          <p:cNvSpPr>
            <a:spLocks noGrp="1" noChangeArrowheads="1"/>
          </p:cNvSpPr>
          <p:nvPr>
            <p:ph type="body" sz="half" idx="1"/>
          </p:nvPr>
        </p:nvSpPr>
        <p:spPr/>
        <p:txBody>
          <a:bodyPr/>
          <a:lstStyle/>
          <a:p>
            <a:pPr>
              <a:lnSpc>
                <a:spcPct val="140000"/>
              </a:lnSpc>
              <a:spcBef>
                <a:spcPts val="500"/>
              </a:spcBef>
              <a:spcAft>
                <a:spcPts val="500"/>
              </a:spcAft>
              <a:buClr>
                <a:schemeClr val="tx2"/>
              </a:buClr>
              <a:buFont typeface="Wingdings" pitchFamily="2" charset="2"/>
              <a:buChar char="§"/>
            </a:pPr>
            <a:r>
              <a:rPr lang="en-US" sz="2400" smtClean="0">
                <a:latin typeface="Arial" pitchFamily="34" charset="0"/>
              </a:rPr>
              <a:t>“The employer is required by provision (1)(l)(v)(A) of the lead standard to summarize the standard and its appendices for each employee covered by provision (1)(l)(ii).” </a:t>
            </a:r>
          </a:p>
        </p:txBody>
      </p:sp>
      <p:graphicFrame>
        <p:nvGraphicFramePr>
          <p:cNvPr id="167940" name="Object 4"/>
          <p:cNvGraphicFramePr>
            <a:graphicFrameLocks noChangeAspect="1"/>
          </p:cNvGraphicFramePr>
          <p:nvPr>
            <p:ph sz="half" idx="2"/>
          </p:nvPr>
        </p:nvGraphicFramePr>
        <p:xfrm>
          <a:off x="5275263" y="3127375"/>
          <a:ext cx="2554287" cy="1820863"/>
        </p:xfrm>
        <a:graphic>
          <a:graphicData uri="http://schemas.openxmlformats.org/presentationml/2006/ole">
            <mc:AlternateContent xmlns:mc="http://schemas.openxmlformats.org/markup-compatibility/2006">
              <mc:Choice xmlns:v="urn:schemas-microsoft-com:vml" Requires="v">
                <p:oleObj spid="_x0000_s167944" name="Clip" r:id="rId4" imgW="2554834" imgH="1821485" progId="MS_ClipArt_Gallery.5">
                  <p:embed/>
                </p:oleObj>
              </mc:Choice>
              <mc:Fallback>
                <p:oleObj name="Clip" r:id="rId4" imgW="2554834" imgH="1821485" progId="MS_ClipArt_Gallery.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3127375"/>
                        <a:ext cx="2554287" cy="182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62" name="Object 2"/>
          <p:cNvGraphicFramePr>
            <a:graphicFrameLocks noChangeAspect="1"/>
          </p:cNvGraphicFramePr>
          <p:nvPr>
            <p:ph idx="1"/>
          </p:nvPr>
        </p:nvGraphicFramePr>
        <p:xfrm>
          <a:off x="0" y="847725"/>
          <a:ext cx="8915400" cy="5830888"/>
        </p:xfrm>
        <a:graphic>
          <a:graphicData uri="http://schemas.openxmlformats.org/presentationml/2006/ole">
            <mc:AlternateContent xmlns:mc="http://schemas.openxmlformats.org/markup-compatibility/2006">
              <mc:Choice xmlns:v="urn:schemas-microsoft-com:vml" Requires="v">
                <p:oleObj spid="_x0000_s168970" name="Clip" r:id="rId3" imgW="1968703" imgH="1288390" progId="MS_ClipArt_Gallery.5">
                  <p:embed/>
                </p:oleObj>
              </mc:Choice>
              <mc:Fallback>
                <p:oleObj name="Clip" r:id="rId3" imgW="1968703" imgH="1288390" progId="MS_ClipArt_Gallery.5">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7725"/>
                        <a:ext cx="8915400" cy="583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8963" name="WordArt 3"/>
          <p:cNvSpPr>
            <a:spLocks noChangeArrowheads="1" noChangeShapeType="1" noTextEdit="1"/>
          </p:cNvSpPr>
          <p:nvPr/>
        </p:nvSpPr>
        <p:spPr bwMode="auto">
          <a:xfrm>
            <a:off x="228600" y="228600"/>
            <a:ext cx="8686800" cy="1066800"/>
          </a:xfrm>
          <a:prstGeom prst="rect">
            <a:avLst/>
          </a:prstGeom>
        </p:spPr>
        <p:txBody>
          <a:bodyPr wrap="none" fromWordArt="1">
            <a:prstTxWarp prst="textPlain">
              <a:avLst>
                <a:gd name="adj" fmla="val 50000"/>
              </a:avLst>
            </a:prstTxWarp>
          </a:bodyPr>
          <a:lstStyle/>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CFR 1926 Subpart E</a:t>
            </a:r>
          </a:p>
        </p:txBody>
      </p:sp>
      <p:sp>
        <p:nvSpPr>
          <p:cNvPr id="168964" name="WordArt 4"/>
          <p:cNvSpPr>
            <a:spLocks noChangeArrowheads="1" noChangeShapeType="1" noTextEdit="1"/>
          </p:cNvSpPr>
          <p:nvPr/>
        </p:nvSpPr>
        <p:spPr bwMode="auto">
          <a:xfrm>
            <a:off x="838200" y="1262063"/>
            <a:ext cx="7391400" cy="2090737"/>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Personal Protective</a:t>
            </a:r>
          </a:p>
        </p:txBody>
      </p:sp>
      <p:sp>
        <p:nvSpPr>
          <p:cNvPr id="168965" name="WordArt 5"/>
          <p:cNvSpPr>
            <a:spLocks noChangeArrowheads="1" noChangeShapeType="1" noTextEdit="1"/>
          </p:cNvSpPr>
          <p:nvPr/>
        </p:nvSpPr>
        <p:spPr bwMode="auto">
          <a:xfrm>
            <a:off x="838200" y="4343400"/>
            <a:ext cx="7543800" cy="22098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Life Saving</a:t>
            </a:r>
          </a:p>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Equipment</a:t>
            </a:r>
          </a:p>
        </p:txBody>
      </p:sp>
      <p:sp>
        <p:nvSpPr>
          <p:cNvPr id="168966" name="WordArt 6"/>
          <p:cNvSpPr>
            <a:spLocks noChangeArrowheads="1" noChangeShapeType="1" noTextEdit="1"/>
          </p:cNvSpPr>
          <p:nvPr/>
        </p:nvSpPr>
        <p:spPr bwMode="auto">
          <a:xfrm>
            <a:off x="4343400" y="3352800"/>
            <a:ext cx="738188" cy="8382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&amp;</a:t>
            </a: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a:xfrm>
            <a:off x="685800" y="228600"/>
            <a:ext cx="8229600" cy="1066800"/>
          </a:xfrm>
        </p:spPr>
        <p:txBody>
          <a:bodyPr/>
          <a:lstStyle/>
          <a:p>
            <a:pPr>
              <a:defRPr/>
            </a:pPr>
            <a:r>
              <a:rPr lang="en-US" sz="3200" b="1" smtClean="0">
                <a:effectLst>
                  <a:outerShdw blurRad="38100" dist="38100" dir="2700000" algn="tl">
                    <a:srgbClr val="000000"/>
                  </a:outerShdw>
                </a:effectLst>
                <a:latin typeface="Arial" pitchFamily="34" charset="0"/>
              </a:rPr>
              <a:t>Learning Objectives/Outcomes</a:t>
            </a:r>
          </a:p>
        </p:txBody>
      </p:sp>
      <p:sp>
        <p:nvSpPr>
          <p:cNvPr id="169987" name="Rectangle 3"/>
          <p:cNvSpPr>
            <a:spLocks noGrp="1" noChangeArrowheads="1"/>
          </p:cNvSpPr>
          <p:nvPr>
            <p:ph type="body" idx="1"/>
          </p:nvPr>
        </p:nvSpPr>
        <p:spPr>
          <a:xfrm>
            <a:off x="685800" y="1981200"/>
            <a:ext cx="7772400" cy="4495800"/>
          </a:xfrm>
        </p:spPr>
        <p:txBody>
          <a:bodyPr/>
          <a:lstStyle/>
          <a:p>
            <a:pPr>
              <a:lnSpc>
                <a:spcPct val="80000"/>
              </a:lnSpc>
              <a:buFontTx/>
              <a:buNone/>
            </a:pPr>
            <a:r>
              <a:rPr lang="en-US" sz="2400" smtClean="0">
                <a:latin typeface="Arial" pitchFamily="34" charset="0"/>
              </a:rPr>
              <a:t>Upon completion of the lesson, participants will be able to:</a:t>
            </a:r>
          </a:p>
          <a:p>
            <a:pPr>
              <a:lnSpc>
                <a:spcPct val="80000"/>
              </a:lnSpc>
              <a:buFontTx/>
              <a:buNone/>
            </a:pPr>
            <a:endParaRPr lang="en-US" sz="2400" smtClean="0">
              <a:latin typeface="Arial" pitchFamily="34" charset="0"/>
            </a:endParaRPr>
          </a:p>
          <a:p>
            <a:pPr>
              <a:lnSpc>
                <a:spcPct val="80000"/>
              </a:lnSpc>
              <a:buFontTx/>
              <a:buNone/>
            </a:pPr>
            <a:r>
              <a:rPr lang="en-US" sz="1800" smtClean="0"/>
              <a:t>	</a:t>
            </a:r>
            <a:r>
              <a:rPr lang="en-US" sz="2000" smtClean="0">
                <a:latin typeface="Arial" pitchFamily="34" charset="0"/>
              </a:rPr>
              <a:t>1.  Describe the two primary means of protecting employees   from workplace hazards, prior to considering personal protective equipment (PPE). </a:t>
            </a:r>
          </a:p>
          <a:p>
            <a:pPr>
              <a:lnSpc>
                <a:spcPct val="80000"/>
              </a:lnSpc>
              <a:buFontTx/>
              <a:buNone/>
            </a:pPr>
            <a:endParaRPr lang="en-US" sz="2000" smtClean="0">
              <a:latin typeface="Arial" pitchFamily="34" charset="0"/>
            </a:endParaRPr>
          </a:p>
          <a:p>
            <a:pPr>
              <a:lnSpc>
                <a:spcPct val="80000"/>
              </a:lnSpc>
              <a:buFontTx/>
              <a:buNone/>
            </a:pPr>
            <a:r>
              <a:rPr lang="en-US" sz="2000" smtClean="0">
                <a:latin typeface="Arial" pitchFamily="34" charset="0"/>
              </a:rPr>
              <a:t>	2.  List at least four of the seven items that should be covered during PPE training.</a:t>
            </a:r>
          </a:p>
          <a:p>
            <a:pPr>
              <a:lnSpc>
                <a:spcPct val="80000"/>
              </a:lnSpc>
              <a:buFontTx/>
              <a:buNone/>
            </a:pPr>
            <a:endParaRPr lang="en-US" sz="2000" smtClean="0">
              <a:latin typeface="Arial" pitchFamily="34" charset="0"/>
            </a:endParaRPr>
          </a:p>
          <a:p>
            <a:pPr>
              <a:lnSpc>
                <a:spcPct val="80000"/>
              </a:lnSpc>
              <a:buFontTx/>
              <a:buNone/>
            </a:pPr>
            <a:r>
              <a:rPr lang="en-US" sz="2000" smtClean="0">
                <a:latin typeface="Arial" pitchFamily="34" charset="0"/>
              </a:rPr>
              <a:t>	3.  Identify at least three elements of an appropriate PPE program.</a:t>
            </a:r>
          </a:p>
          <a:p>
            <a:pPr>
              <a:lnSpc>
                <a:spcPct val="80000"/>
              </a:lnSpc>
              <a:buFontTx/>
              <a:buNone/>
            </a:pPr>
            <a:r>
              <a:rPr lang="en-US" sz="2000" smtClean="0">
                <a:latin typeface="Arial" pitchFamily="34" charset="0"/>
              </a:rPr>
              <a:t>	                </a:t>
            </a:r>
          </a:p>
          <a:p>
            <a:pPr>
              <a:lnSpc>
                <a:spcPct val="80000"/>
              </a:lnSpc>
              <a:buFontTx/>
              <a:buNone/>
            </a:pPr>
            <a:r>
              <a:rPr lang="en-US" sz="2000" smtClean="0">
                <a:latin typeface="Arial" pitchFamily="34" charset="0"/>
              </a:rPr>
              <a:t>	4.  Match the appropriate PPE to a described hazard.</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a:xfrm>
            <a:off x="685800" y="304800"/>
            <a:ext cx="7772400" cy="11430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Protecting Employees from Workplace Hazards</a:t>
            </a:r>
          </a:p>
        </p:txBody>
      </p:sp>
      <p:sp>
        <p:nvSpPr>
          <p:cNvPr id="172035" name="Rectangle 3"/>
          <p:cNvSpPr>
            <a:spLocks noGrp="1" noChangeArrowheads="1"/>
          </p:cNvSpPr>
          <p:nvPr>
            <p:ph type="body" idx="1"/>
          </p:nvPr>
        </p:nvSpPr>
        <p:spPr>
          <a:xfrm>
            <a:off x="685800" y="1752600"/>
            <a:ext cx="7772400" cy="4114800"/>
          </a:xfrm>
          <a:noFill/>
        </p:spPr>
        <p:txBody>
          <a:bodyPr lIns="92075" tIns="46038" rIns="92075" bIns="46038"/>
          <a:lstStyle/>
          <a:p>
            <a:pPr>
              <a:lnSpc>
                <a:spcPct val="90000"/>
              </a:lnSpc>
              <a:buClr>
                <a:schemeClr val="tx2"/>
              </a:buClr>
              <a:buFont typeface="Wingdings" pitchFamily="2" charset="2"/>
              <a:buChar char="§"/>
            </a:pPr>
            <a:r>
              <a:rPr lang="en-US" sz="2800" smtClean="0">
                <a:latin typeface="Arial" pitchFamily="34" charset="0"/>
              </a:rPr>
              <a:t>OSHA regulations require employers to protect their employees from workplace hazards such as machines, work procedures, and hazardous substances that can cause injury</a:t>
            </a:r>
          </a:p>
          <a:p>
            <a:pPr>
              <a:lnSpc>
                <a:spcPct val="90000"/>
              </a:lnSpc>
              <a:buClr>
                <a:schemeClr val="tx2"/>
              </a:buClr>
              <a:buFont typeface="Wingdings" pitchFamily="2" charset="2"/>
              <a:buChar char="§"/>
            </a:pPr>
            <a:r>
              <a:rPr lang="en-US" sz="2800" smtClean="0">
                <a:latin typeface="Arial" pitchFamily="34" charset="0"/>
              </a:rPr>
              <a:t>Employers must institute all feasible engineering and work practice controls to eliminate and reduce hazards before using PPE to protect against hazards</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304800" y="228600"/>
            <a:ext cx="8534400" cy="8382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Engineering Controls</a:t>
            </a:r>
          </a:p>
        </p:txBody>
      </p:sp>
      <p:sp>
        <p:nvSpPr>
          <p:cNvPr id="173059" name="Rectangle 3"/>
          <p:cNvSpPr>
            <a:spLocks noGrp="1" noChangeArrowheads="1"/>
          </p:cNvSpPr>
          <p:nvPr>
            <p:ph type="body" idx="1"/>
          </p:nvPr>
        </p:nvSpPr>
        <p:spPr>
          <a:xfrm>
            <a:off x="685800" y="1219200"/>
            <a:ext cx="7772400" cy="3352800"/>
          </a:xfrm>
          <a:noFill/>
        </p:spPr>
        <p:txBody>
          <a:bodyPr lIns="92075" tIns="46038" rIns="92075" bIns="46038"/>
          <a:lstStyle/>
          <a:p>
            <a:pPr>
              <a:buFontTx/>
              <a:buNone/>
            </a:pPr>
            <a:r>
              <a:rPr lang="en-US" sz="2400" i="1" smtClean="0">
                <a:latin typeface="Arial" pitchFamily="34" charset="0"/>
              </a:rPr>
              <a:t>If…</a:t>
            </a:r>
            <a:endParaRPr lang="en-US" sz="2400" smtClean="0">
              <a:latin typeface="Arial" pitchFamily="34" charset="0"/>
            </a:endParaRPr>
          </a:p>
          <a:p>
            <a:pPr>
              <a:buFontTx/>
              <a:buNone/>
            </a:pPr>
            <a:r>
              <a:rPr lang="en-US" sz="2400" smtClean="0">
                <a:latin typeface="Arial" pitchFamily="34" charset="0"/>
              </a:rPr>
              <a:t>You can physically change the machine or</a:t>
            </a:r>
          </a:p>
          <a:p>
            <a:pPr>
              <a:buFontTx/>
              <a:buNone/>
            </a:pPr>
            <a:r>
              <a:rPr lang="en-US" sz="2400" smtClean="0">
                <a:latin typeface="Arial" pitchFamily="34" charset="0"/>
              </a:rPr>
              <a:t>work environment to prevent employee</a:t>
            </a:r>
          </a:p>
          <a:p>
            <a:pPr>
              <a:buFontTx/>
              <a:buNone/>
            </a:pPr>
            <a:r>
              <a:rPr lang="en-US" sz="2400" smtClean="0">
                <a:latin typeface="Arial" pitchFamily="34" charset="0"/>
              </a:rPr>
              <a:t>exposure to the potential hazard</a:t>
            </a:r>
          </a:p>
          <a:p>
            <a:pPr>
              <a:buFontTx/>
              <a:buNone/>
            </a:pPr>
            <a:r>
              <a:rPr lang="en-US" sz="2400" i="1" smtClean="0">
                <a:latin typeface="Arial" pitchFamily="34" charset="0"/>
              </a:rPr>
              <a:t>Then…</a:t>
            </a:r>
          </a:p>
          <a:p>
            <a:pPr>
              <a:buFontTx/>
              <a:buNone/>
            </a:pPr>
            <a:r>
              <a:rPr lang="en-US" sz="2400" smtClean="0">
                <a:latin typeface="Arial" pitchFamily="34" charset="0"/>
              </a:rPr>
              <a:t>You can eliminate the hazard with an</a:t>
            </a:r>
          </a:p>
          <a:p>
            <a:pPr>
              <a:buFontTx/>
              <a:buNone/>
            </a:pPr>
            <a:r>
              <a:rPr lang="en-US" sz="2400" smtClean="0">
                <a:latin typeface="Arial" pitchFamily="34" charset="0"/>
              </a:rPr>
              <a:t>engineering control</a:t>
            </a:r>
          </a:p>
        </p:txBody>
      </p:sp>
      <p:pic>
        <p:nvPicPr>
          <p:cNvPr id="173060" name="Picture 10" descr="ANd9GcSxfpXInQ76F4D-MsJJuq1TYwHk7Tz0IdmbnXHpHiZ-Agbij1E&amp;t=1&amp;usg=__pBarm4Mgx3nXEPAEWxZuFwHKpu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833813"/>
            <a:ext cx="24384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685800" y="228600"/>
            <a:ext cx="8229600" cy="9906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Engineering Controls (cont’d)</a:t>
            </a:r>
          </a:p>
        </p:txBody>
      </p:sp>
      <p:sp>
        <p:nvSpPr>
          <p:cNvPr id="174083" name="Rectangle 3"/>
          <p:cNvSpPr>
            <a:spLocks noGrp="1" noChangeArrowheads="1"/>
          </p:cNvSpPr>
          <p:nvPr>
            <p:ph type="body" idx="1"/>
          </p:nvPr>
        </p:nvSpPr>
        <p:spPr>
          <a:xfrm>
            <a:off x="685800" y="1295400"/>
            <a:ext cx="7772400" cy="3886200"/>
          </a:xfrm>
          <a:noFill/>
        </p:spPr>
        <p:txBody>
          <a:bodyPr lIns="92075" tIns="46038" rIns="92075" bIns="46038"/>
          <a:lstStyle/>
          <a:p>
            <a:pPr>
              <a:buFontTx/>
              <a:buNone/>
            </a:pPr>
            <a:r>
              <a:rPr lang="en-US" sz="2800" smtClean="0">
                <a:latin typeface="Arial" pitchFamily="34" charset="0"/>
              </a:rPr>
              <a:t>Examples…</a:t>
            </a:r>
          </a:p>
          <a:p>
            <a:r>
              <a:rPr lang="en-US" sz="2800" smtClean="0">
                <a:latin typeface="Arial" pitchFamily="34" charset="0"/>
              </a:rPr>
              <a:t>Initial design specifications</a:t>
            </a:r>
          </a:p>
          <a:p>
            <a:r>
              <a:rPr lang="en-US" sz="2800" smtClean="0">
                <a:latin typeface="Arial" pitchFamily="34" charset="0"/>
              </a:rPr>
              <a:t>Ventilation</a:t>
            </a:r>
          </a:p>
          <a:p>
            <a:r>
              <a:rPr lang="en-US" sz="2800" smtClean="0">
                <a:latin typeface="Arial" pitchFamily="34" charset="0"/>
              </a:rPr>
              <a:t>Substitution with less harmful material</a:t>
            </a:r>
          </a:p>
          <a:p>
            <a:r>
              <a:rPr lang="en-US" sz="2800" smtClean="0">
                <a:latin typeface="Arial" pitchFamily="34" charset="0"/>
              </a:rPr>
              <a:t>Enclosure of process</a:t>
            </a:r>
          </a:p>
          <a:p>
            <a:r>
              <a:rPr lang="en-US" sz="2800" smtClean="0">
                <a:latin typeface="Arial" pitchFamily="34" charset="0"/>
              </a:rPr>
              <a:t>Isolation of process</a:t>
            </a:r>
          </a:p>
          <a:p>
            <a:r>
              <a:rPr lang="en-US" sz="2800" smtClean="0">
                <a:latin typeface="Arial" pitchFamily="34" charset="0"/>
              </a:rPr>
              <a:t>Change the process</a:t>
            </a:r>
          </a:p>
        </p:txBody>
      </p:sp>
      <p:pic>
        <p:nvPicPr>
          <p:cNvPr id="174084" name="Picture 9" descr="ANd9GcQrCtZhAegq9Jd3_PMdVJfZQT90yJdtMeOIcKL-FhttNhrbPyU&amp;t=1&amp;usg=__QSGsz-aayM1qGDS3-dh-ZH4Mo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581400"/>
            <a:ext cx="32289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304800" y="228600"/>
            <a:ext cx="8610600" cy="1066800"/>
          </a:xfrm>
        </p:spPr>
        <p:txBody>
          <a:bodyPr lIns="92075" tIns="46038" rIns="92075" bIns="46038"/>
          <a:lstStyle/>
          <a:p>
            <a:pPr>
              <a:defRPr/>
            </a:pPr>
            <a:r>
              <a:rPr lang="en-US" sz="2800" b="1" smtClean="0">
                <a:effectLst>
                  <a:outerShdw blurRad="38100" dist="38100" dir="2700000" algn="tl">
                    <a:srgbClr val="000000"/>
                  </a:outerShdw>
                </a:effectLst>
                <a:latin typeface="Arial" pitchFamily="34" charset="0"/>
              </a:rPr>
              <a:t>Work Practice Controls</a:t>
            </a:r>
          </a:p>
        </p:txBody>
      </p:sp>
      <p:sp>
        <p:nvSpPr>
          <p:cNvPr id="175107" name="Rectangle 3"/>
          <p:cNvSpPr>
            <a:spLocks noGrp="1" noChangeArrowheads="1"/>
          </p:cNvSpPr>
          <p:nvPr>
            <p:ph type="body" idx="1"/>
          </p:nvPr>
        </p:nvSpPr>
        <p:spPr>
          <a:noFill/>
        </p:spPr>
        <p:txBody>
          <a:bodyPr lIns="92075" tIns="46038" rIns="92075" bIns="46038"/>
          <a:lstStyle/>
          <a:p>
            <a:pPr>
              <a:buFontTx/>
              <a:buNone/>
            </a:pPr>
            <a:r>
              <a:rPr lang="en-US" sz="2800" i="1" smtClean="0">
                <a:latin typeface="Arial" pitchFamily="34" charset="0"/>
              </a:rPr>
              <a:t>If…</a:t>
            </a:r>
            <a:endParaRPr lang="en-US" sz="2800" smtClean="0">
              <a:latin typeface="Arial" pitchFamily="34" charset="0"/>
            </a:endParaRPr>
          </a:p>
          <a:p>
            <a:pPr>
              <a:buFontTx/>
              <a:buNone/>
            </a:pPr>
            <a:r>
              <a:rPr lang="en-US" sz="2800" smtClean="0">
                <a:latin typeface="Arial" pitchFamily="34" charset="0"/>
              </a:rPr>
              <a:t>You can remove your employees from</a:t>
            </a:r>
          </a:p>
          <a:p>
            <a:pPr>
              <a:buFontTx/>
              <a:buNone/>
            </a:pPr>
            <a:r>
              <a:rPr lang="en-US" sz="2800" smtClean="0">
                <a:latin typeface="Arial" pitchFamily="34" charset="0"/>
              </a:rPr>
              <a:t>exposure to the potential hazard by changing</a:t>
            </a:r>
          </a:p>
          <a:p>
            <a:pPr>
              <a:buFontTx/>
              <a:buNone/>
            </a:pPr>
            <a:r>
              <a:rPr lang="en-US" sz="2800" smtClean="0">
                <a:latin typeface="Arial" pitchFamily="34" charset="0"/>
              </a:rPr>
              <a:t>the way they do their jobs,</a:t>
            </a:r>
          </a:p>
          <a:p>
            <a:pPr>
              <a:buFontTx/>
              <a:buNone/>
            </a:pPr>
            <a:r>
              <a:rPr lang="en-US" sz="2800" i="1" smtClean="0">
                <a:latin typeface="Arial" pitchFamily="34" charset="0"/>
              </a:rPr>
              <a:t>Then…</a:t>
            </a:r>
          </a:p>
          <a:p>
            <a:pPr>
              <a:buFontTx/>
              <a:buNone/>
            </a:pPr>
            <a:r>
              <a:rPr lang="en-US" sz="2800" smtClean="0">
                <a:latin typeface="Arial" pitchFamily="34" charset="0"/>
              </a:rPr>
              <a:t>You can eliminate the hazard with a work</a:t>
            </a:r>
          </a:p>
          <a:p>
            <a:pPr>
              <a:buFontTx/>
              <a:buNone/>
            </a:pPr>
            <a:r>
              <a:rPr lang="en-US" sz="2800" smtClean="0">
                <a:latin typeface="Arial" pitchFamily="34" charset="0"/>
              </a:rPr>
              <a:t>practice control</a:t>
            </a: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228600" y="304800"/>
            <a:ext cx="8686800" cy="9144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Work Practice Controls (cont’d)</a:t>
            </a:r>
          </a:p>
        </p:txBody>
      </p:sp>
      <p:sp>
        <p:nvSpPr>
          <p:cNvPr id="176131" name="Rectangle 3"/>
          <p:cNvSpPr>
            <a:spLocks noGrp="1" noChangeArrowheads="1"/>
          </p:cNvSpPr>
          <p:nvPr>
            <p:ph type="body" idx="1"/>
          </p:nvPr>
        </p:nvSpPr>
        <p:spPr>
          <a:xfrm>
            <a:off x="685800" y="1524000"/>
            <a:ext cx="7772400" cy="4572000"/>
          </a:xfrm>
          <a:noFill/>
        </p:spPr>
        <p:txBody>
          <a:bodyPr lIns="92075" tIns="46038" rIns="92075" bIns="46038"/>
          <a:lstStyle/>
          <a:p>
            <a:pPr>
              <a:buFontTx/>
              <a:buNone/>
            </a:pPr>
            <a:r>
              <a:rPr lang="en-US" smtClean="0"/>
              <a:t>Examples…</a:t>
            </a:r>
          </a:p>
          <a:p>
            <a:pPr>
              <a:buFontTx/>
              <a:buNone/>
            </a:pPr>
            <a:endParaRPr lang="en-US" smtClean="0"/>
          </a:p>
        </p:txBody>
      </p:sp>
      <p:pic>
        <p:nvPicPr>
          <p:cNvPr id="569348" name="Picture 4" descr="Misc-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33600"/>
            <a:ext cx="2971800"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9349" name="Picture 5" descr="Misc-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133600"/>
            <a:ext cx="3048000" cy="2209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69350" name="Picture 6" descr="Misc-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343400"/>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351" name="Picture 7" descr="Misc-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267200"/>
            <a:ext cx="30448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381000" y="304800"/>
            <a:ext cx="8534400" cy="990600"/>
          </a:xfrm>
        </p:spPr>
        <p:txBody>
          <a:bodyPr/>
          <a:lstStyle/>
          <a:p>
            <a:pPr>
              <a:defRPr/>
            </a:pPr>
            <a:r>
              <a:rPr lang="en-US" sz="3200" b="1" smtClean="0">
                <a:effectLst>
                  <a:outerShdw blurRad="38100" dist="38100" dir="2700000" algn="tl">
                    <a:srgbClr val="000000"/>
                  </a:outerShdw>
                </a:effectLst>
                <a:latin typeface="Arial" pitchFamily="34" charset="0"/>
              </a:rPr>
              <a:t>Responsibilities</a:t>
            </a:r>
          </a:p>
        </p:txBody>
      </p:sp>
      <p:sp>
        <p:nvSpPr>
          <p:cNvPr id="177155" name="Rectangle 3"/>
          <p:cNvSpPr>
            <a:spLocks noGrp="1" noChangeArrowheads="1"/>
          </p:cNvSpPr>
          <p:nvPr>
            <p:ph type="body" idx="1"/>
          </p:nvPr>
        </p:nvSpPr>
        <p:spPr>
          <a:xfrm>
            <a:off x="685800" y="1752600"/>
            <a:ext cx="7772400" cy="4191000"/>
          </a:xfrm>
        </p:spPr>
        <p:txBody>
          <a:bodyPr/>
          <a:lstStyle/>
          <a:p>
            <a:pPr>
              <a:buClr>
                <a:schemeClr val="tx2"/>
              </a:buClr>
              <a:buFont typeface="Wingdings" pitchFamily="2" charset="2"/>
              <a:buChar char="§"/>
            </a:pPr>
            <a:r>
              <a:rPr lang="en-US" sz="2800" smtClean="0">
                <a:latin typeface="Arial" pitchFamily="34" charset="0"/>
              </a:rPr>
              <a:t>Employer</a:t>
            </a:r>
          </a:p>
          <a:p>
            <a:pPr lvl="1">
              <a:buFontTx/>
              <a:buChar char="•"/>
            </a:pPr>
            <a:r>
              <a:rPr lang="en-US" smtClean="0">
                <a:latin typeface="Arial" pitchFamily="34" charset="0"/>
              </a:rPr>
              <a:t>Assess workplace for hazards</a:t>
            </a:r>
          </a:p>
          <a:p>
            <a:pPr lvl="1">
              <a:buFontTx/>
              <a:buChar char="•"/>
            </a:pPr>
            <a:r>
              <a:rPr lang="en-US" smtClean="0">
                <a:latin typeface="Arial" pitchFamily="34" charset="0"/>
              </a:rPr>
              <a:t>Provide PPE</a:t>
            </a:r>
          </a:p>
          <a:p>
            <a:pPr lvl="1">
              <a:buFontTx/>
              <a:buChar char="•"/>
            </a:pPr>
            <a:r>
              <a:rPr lang="en-US" smtClean="0">
                <a:latin typeface="Arial" pitchFamily="34" charset="0"/>
              </a:rPr>
              <a:t>Determine when to use </a:t>
            </a:r>
          </a:p>
          <a:p>
            <a:pPr lvl="1">
              <a:buFontTx/>
              <a:buChar char="•"/>
            </a:pPr>
            <a:r>
              <a:rPr lang="en-US" smtClean="0">
                <a:latin typeface="Arial" pitchFamily="34" charset="0"/>
              </a:rPr>
              <a:t>Instruct employees in proper use</a:t>
            </a:r>
          </a:p>
          <a:p>
            <a:pPr>
              <a:buClr>
                <a:schemeClr val="tx2"/>
              </a:buClr>
              <a:buFont typeface="Wingdings" pitchFamily="2" charset="2"/>
              <a:buChar char="§"/>
            </a:pPr>
            <a:r>
              <a:rPr lang="en-US" sz="2800" smtClean="0">
                <a:latin typeface="Arial" pitchFamily="34" charset="0"/>
              </a:rPr>
              <a:t>Employee</a:t>
            </a:r>
          </a:p>
          <a:p>
            <a:pPr lvl="1">
              <a:buFontTx/>
              <a:buChar char="•"/>
            </a:pPr>
            <a:r>
              <a:rPr lang="en-US" smtClean="0">
                <a:latin typeface="Arial" pitchFamily="34" charset="0"/>
              </a:rPr>
              <a:t>Use PPE in accordance with instructions</a:t>
            </a:r>
          </a:p>
          <a:p>
            <a:pPr lvl="1">
              <a:buFontTx/>
              <a:buChar char="•"/>
            </a:pPr>
            <a:r>
              <a:rPr lang="en-US" smtClean="0">
                <a:latin typeface="Arial" pitchFamily="34" charset="0"/>
              </a:rPr>
              <a:t>Inspect daily and maintain</a:t>
            </a:r>
          </a:p>
          <a:p>
            <a:endParaRPr lang="en-US" sz="2800" smtClean="0">
              <a:latin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52400" y="304800"/>
            <a:ext cx="8839200" cy="914400"/>
          </a:xfrm>
        </p:spPr>
        <p:txBody>
          <a:bodyPr/>
          <a:lstStyle/>
          <a:p>
            <a:pPr>
              <a:defRPr/>
            </a:pPr>
            <a:r>
              <a:rPr lang="en-US" sz="3200" b="1" smtClean="0">
                <a:effectLst>
                  <a:outerShdw blurRad="38100" dist="38100" dir="2700000" algn="tl">
                    <a:srgbClr val="000000"/>
                  </a:outerShdw>
                </a:effectLst>
                <a:latin typeface="Arial" pitchFamily="34" charset="0"/>
              </a:rPr>
              <a:t>Carcinogenic Metals</a:t>
            </a:r>
          </a:p>
        </p:txBody>
      </p:sp>
      <p:sp>
        <p:nvSpPr>
          <p:cNvPr id="18435" name="Rectangle 3"/>
          <p:cNvSpPr>
            <a:spLocks noGrp="1" noChangeArrowheads="1"/>
          </p:cNvSpPr>
          <p:nvPr>
            <p:ph type="body" idx="1"/>
          </p:nvPr>
        </p:nvSpPr>
        <p:spPr/>
        <p:txBody>
          <a:bodyPr/>
          <a:lstStyle/>
          <a:p>
            <a:pPr>
              <a:buFontTx/>
              <a:buNone/>
            </a:pPr>
            <a:r>
              <a:rPr lang="en-US" sz="2400" b="1" smtClean="0">
                <a:latin typeface="Arial" pitchFamily="34" charset="0"/>
              </a:rPr>
              <a:t>Arsenic</a:t>
            </a:r>
          </a:p>
          <a:p>
            <a:pPr>
              <a:buFontTx/>
              <a:buNone/>
            </a:pPr>
            <a:endParaRPr lang="en-US" sz="2400" b="1" smtClean="0">
              <a:latin typeface="Arial" pitchFamily="34" charset="0"/>
            </a:endParaRPr>
          </a:p>
          <a:p>
            <a:pPr>
              <a:buClr>
                <a:schemeClr val="tx2"/>
              </a:buClr>
              <a:buFont typeface="Wingdings" pitchFamily="2" charset="2"/>
              <a:buChar char="§"/>
            </a:pPr>
            <a:r>
              <a:rPr lang="en-US" sz="2000" smtClean="0">
                <a:latin typeface="Arial" pitchFamily="34" charset="0"/>
              </a:rPr>
              <a:t>Occurs naturally in the </a:t>
            </a:r>
          </a:p>
          <a:p>
            <a:pPr>
              <a:buClr>
                <a:schemeClr val="tx2"/>
              </a:buClr>
              <a:buFont typeface="Wingdings" pitchFamily="2" charset="2"/>
              <a:buNone/>
            </a:pPr>
            <a:r>
              <a:rPr lang="en-US" sz="2000" smtClean="0">
                <a:latin typeface="Arial" pitchFamily="34" charset="0"/>
              </a:rPr>
              <a:t>	environment</a:t>
            </a:r>
          </a:p>
          <a:p>
            <a:pPr>
              <a:buClr>
                <a:schemeClr val="tx2"/>
              </a:buClr>
              <a:buFont typeface="Wingdings" pitchFamily="2" charset="2"/>
              <a:buChar char="§"/>
            </a:pPr>
            <a:r>
              <a:rPr lang="en-US" sz="2000" smtClean="0">
                <a:latin typeface="Arial" pitchFamily="34" charset="0"/>
              </a:rPr>
              <a:t>Combined with other elements to form</a:t>
            </a:r>
          </a:p>
          <a:p>
            <a:pPr>
              <a:buClr>
                <a:schemeClr val="tx2"/>
              </a:buClr>
              <a:buFont typeface="Wingdings" pitchFamily="2" charset="2"/>
              <a:buNone/>
            </a:pPr>
            <a:r>
              <a:rPr lang="en-US" sz="2000" smtClean="0">
                <a:latin typeface="Arial" pitchFamily="34" charset="0"/>
              </a:rPr>
              <a:t>	inorganic arsenic</a:t>
            </a:r>
          </a:p>
          <a:p>
            <a:pPr>
              <a:buClr>
                <a:schemeClr val="tx2"/>
              </a:buClr>
              <a:buFont typeface="Wingdings" pitchFamily="2" charset="2"/>
              <a:buChar char="§"/>
            </a:pPr>
            <a:r>
              <a:rPr lang="en-US" sz="2000" smtClean="0">
                <a:latin typeface="Arial" pitchFamily="34" charset="0"/>
              </a:rPr>
              <a:t>Exposure occurs through inhalation,</a:t>
            </a:r>
          </a:p>
          <a:p>
            <a:pPr>
              <a:buClr>
                <a:schemeClr val="tx2"/>
              </a:buClr>
              <a:buFont typeface="Wingdings" pitchFamily="2" charset="2"/>
              <a:buNone/>
            </a:pPr>
            <a:r>
              <a:rPr lang="en-US" sz="2000" smtClean="0">
                <a:latin typeface="Arial" pitchFamily="34" charset="0"/>
              </a:rPr>
              <a:t>	ingestion, skin or eye contact</a:t>
            </a:r>
          </a:p>
          <a:p>
            <a:pPr>
              <a:buClr>
                <a:schemeClr val="tx2"/>
              </a:buClr>
              <a:buFont typeface="Wingdings" pitchFamily="2" charset="2"/>
              <a:buChar char="§"/>
            </a:pPr>
            <a:r>
              <a:rPr lang="en-US" sz="2000" smtClean="0">
                <a:latin typeface="Arial" pitchFamily="34" charset="0"/>
              </a:rPr>
              <a:t>OSHA PEL is 10 ug/m3 for an 8-hour TWA</a:t>
            </a:r>
          </a:p>
          <a:p>
            <a:pPr>
              <a:buClr>
                <a:schemeClr val="tx2"/>
              </a:buClr>
              <a:buFont typeface="Wingdings" pitchFamily="2" charset="2"/>
              <a:buChar char="§"/>
            </a:pPr>
            <a:r>
              <a:rPr lang="en-US" sz="2000" smtClean="0">
                <a:latin typeface="Arial" pitchFamily="34" charset="0"/>
              </a:rPr>
              <a:t>OSHA AL is 5 ug/m3 for an 8-hour TWA</a:t>
            </a: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524000"/>
            <a:ext cx="3355975" cy="22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685800" y="228600"/>
            <a:ext cx="7772400" cy="11430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Examples of PPE</a:t>
            </a:r>
            <a:r>
              <a:rPr lang="en-US" smtClean="0">
                <a:solidFill>
                  <a:schemeClr val="bg1"/>
                </a:solidFill>
              </a:rPr>
              <a:t> </a:t>
            </a:r>
          </a:p>
        </p:txBody>
      </p:sp>
      <p:sp>
        <p:nvSpPr>
          <p:cNvPr id="178179" name="Rectangle 3"/>
          <p:cNvSpPr>
            <a:spLocks noGrp="1" noChangeArrowheads="1"/>
          </p:cNvSpPr>
          <p:nvPr>
            <p:ph type="body" idx="1"/>
          </p:nvPr>
        </p:nvSpPr>
        <p:spPr>
          <a:xfrm>
            <a:off x="685800" y="1447800"/>
            <a:ext cx="7772400" cy="4114800"/>
          </a:xfrm>
          <a:noFill/>
        </p:spPr>
        <p:txBody>
          <a:bodyPr lIns="92075" tIns="46038" rIns="92075" bIns="46038"/>
          <a:lstStyle/>
          <a:p>
            <a:pPr>
              <a:lnSpc>
                <a:spcPct val="90000"/>
              </a:lnSpc>
            </a:pPr>
            <a:r>
              <a:rPr lang="en-US" sz="2400" smtClean="0">
                <a:latin typeface="Arial" pitchFamily="34" charset="0"/>
              </a:rPr>
              <a:t>Eyes - safety glasses, goggles</a:t>
            </a:r>
          </a:p>
          <a:p>
            <a:pPr>
              <a:lnSpc>
                <a:spcPct val="90000"/>
              </a:lnSpc>
            </a:pPr>
            <a:r>
              <a:rPr lang="en-US" sz="2400" smtClean="0">
                <a:latin typeface="Arial" pitchFamily="34" charset="0"/>
              </a:rPr>
              <a:t>Faces - face shields</a:t>
            </a:r>
          </a:p>
          <a:p>
            <a:pPr>
              <a:lnSpc>
                <a:spcPct val="90000"/>
              </a:lnSpc>
            </a:pPr>
            <a:r>
              <a:rPr lang="en-US" sz="2400" smtClean="0">
                <a:latin typeface="Arial" pitchFamily="34" charset="0"/>
              </a:rPr>
              <a:t>Heads - hard hats</a:t>
            </a:r>
          </a:p>
          <a:p>
            <a:pPr>
              <a:lnSpc>
                <a:spcPct val="90000"/>
              </a:lnSpc>
            </a:pPr>
            <a:r>
              <a:rPr lang="en-US" sz="2400" smtClean="0">
                <a:latin typeface="Arial" pitchFamily="34" charset="0"/>
              </a:rPr>
              <a:t>Feet - safety shoes</a:t>
            </a:r>
          </a:p>
          <a:p>
            <a:pPr>
              <a:lnSpc>
                <a:spcPct val="80000"/>
              </a:lnSpc>
            </a:pPr>
            <a:r>
              <a:rPr lang="en-US" sz="2400" smtClean="0">
                <a:latin typeface="Arial" pitchFamily="34" charset="0"/>
              </a:rPr>
              <a:t>Hands and arms - gloves</a:t>
            </a:r>
          </a:p>
          <a:p>
            <a:pPr>
              <a:lnSpc>
                <a:spcPct val="90000"/>
              </a:lnSpc>
            </a:pPr>
            <a:r>
              <a:rPr lang="en-US" sz="2400" smtClean="0">
                <a:latin typeface="Arial" pitchFamily="34" charset="0"/>
              </a:rPr>
              <a:t>Bodies - vests</a:t>
            </a:r>
          </a:p>
          <a:p>
            <a:pPr>
              <a:lnSpc>
                <a:spcPct val="90000"/>
              </a:lnSpc>
            </a:pPr>
            <a:r>
              <a:rPr lang="en-US" sz="2400" smtClean="0">
                <a:latin typeface="Arial" pitchFamily="34" charset="0"/>
              </a:rPr>
              <a:t>Hearing - ear plugs, earmuffs</a:t>
            </a:r>
          </a:p>
          <a:p>
            <a:pPr>
              <a:lnSpc>
                <a:spcPct val="90000"/>
              </a:lnSpc>
              <a:buFontTx/>
              <a:buNone/>
            </a:pPr>
            <a:r>
              <a:rPr lang="en-US" sz="2400" u="sng" smtClean="0">
                <a:latin typeface="Arial" pitchFamily="34" charset="0"/>
              </a:rPr>
              <a:t>Note:</a:t>
            </a:r>
            <a:endParaRPr lang="en-US" sz="2400" smtClean="0">
              <a:latin typeface="Arial" pitchFamily="34" charset="0"/>
            </a:endParaRPr>
          </a:p>
          <a:p>
            <a:pPr>
              <a:buFontTx/>
              <a:buNone/>
            </a:pPr>
            <a:r>
              <a:rPr lang="en-US" sz="2400" smtClean="0">
                <a:latin typeface="Arial" pitchFamily="34" charset="0"/>
              </a:rPr>
              <a:t>Rubber insulating equipment (gloves, sleeves,</a:t>
            </a:r>
          </a:p>
          <a:p>
            <a:pPr>
              <a:buFontTx/>
              <a:buNone/>
            </a:pPr>
            <a:r>
              <a:rPr lang="en-US" sz="2400" smtClean="0">
                <a:latin typeface="Arial" pitchFamily="34" charset="0"/>
              </a:rPr>
              <a:t>blankets, etc.) is also considered PPE.  However, because </a:t>
            </a:r>
          </a:p>
          <a:p>
            <a:pPr>
              <a:buFontTx/>
              <a:buNone/>
            </a:pPr>
            <a:r>
              <a:rPr lang="en-US" sz="2400" smtClean="0">
                <a:latin typeface="Arial" pitchFamily="34" charset="0"/>
              </a:rPr>
              <a:t>OSHA has specific requirements for them, they are not </a:t>
            </a:r>
          </a:p>
          <a:p>
            <a:pPr>
              <a:buFontTx/>
              <a:buNone/>
            </a:pPr>
            <a:r>
              <a:rPr lang="en-US" sz="2400" smtClean="0">
                <a:latin typeface="Arial" pitchFamily="34" charset="0"/>
              </a:rPr>
              <a:t>discussed in this general guide.</a:t>
            </a:r>
          </a:p>
        </p:txBody>
      </p:sp>
      <p:pic>
        <p:nvPicPr>
          <p:cNvPr id="178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4829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a:xfrm>
            <a:off x="685800" y="228600"/>
            <a:ext cx="7772400" cy="11430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Establishing a PPE Program</a:t>
            </a:r>
          </a:p>
        </p:txBody>
      </p:sp>
      <p:sp>
        <p:nvSpPr>
          <p:cNvPr id="179203" name="Rectangle 3"/>
          <p:cNvSpPr>
            <a:spLocks noGrp="1" noChangeArrowheads="1"/>
          </p:cNvSpPr>
          <p:nvPr>
            <p:ph type="body" idx="1"/>
          </p:nvPr>
        </p:nvSpPr>
        <p:spPr>
          <a:xfrm>
            <a:off x="685800" y="1676400"/>
            <a:ext cx="7772400" cy="4114800"/>
          </a:xfrm>
          <a:noFill/>
        </p:spPr>
        <p:txBody>
          <a:bodyPr lIns="92075" tIns="46038" rIns="92075" bIns="46038"/>
          <a:lstStyle/>
          <a:p>
            <a:r>
              <a:rPr lang="en-US" sz="2800" smtClean="0">
                <a:latin typeface="Arial" pitchFamily="34" charset="0"/>
              </a:rPr>
              <a:t>Procedures for selecting, providing and using PPE </a:t>
            </a:r>
          </a:p>
          <a:p>
            <a:r>
              <a:rPr lang="en-US" sz="2800" smtClean="0">
                <a:latin typeface="Arial" pitchFamily="34" charset="0"/>
              </a:rPr>
              <a:t>First -- assess the workplace to determine if hazards are present, or are likely to be present, which necessitate the use of PPE</a:t>
            </a:r>
          </a:p>
          <a:p>
            <a:r>
              <a:rPr lang="en-US" sz="2800" smtClean="0">
                <a:latin typeface="Arial" pitchFamily="34" charset="0"/>
              </a:rPr>
              <a:t>Once the proper PPE has been selected, the employer must provide training to each employee who is required to use PPE</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685800" y="304800"/>
            <a:ext cx="7772400" cy="762000"/>
          </a:xfrm>
        </p:spPr>
        <p:txBody>
          <a:bodyPr/>
          <a:lstStyle/>
          <a:p>
            <a:pPr>
              <a:defRPr/>
            </a:pPr>
            <a:r>
              <a:rPr lang="en-US" sz="3200" b="1" smtClean="0">
                <a:effectLst>
                  <a:outerShdw blurRad="38100" dist="38100" dir="2700000" algn="tl">
                    <a:srgbClr val="000000"/>
                  </a:outerShdw>
                </a:effectLst>
                <a:latin typeface="Arial" pitchFamily="34" charset="0"/>
              </a:rPr>
              <a:t>Training</a:t>
            </a:r>
          </a:p>
        </p:txBody>
      </p:sp>
      <p:sp>
        <p:nvSpPr>
          <p:cNvPr id="180227" name="Rectangle 3"/>
          <p:cNvSpPr>
            <a:spLocks noGrp="1" noChangeArrowheads="1"/>
          </p:cNvSpPr>
          <p:nvPr>
            <p:ph type="body" sz="half" idx="1"/>
          </p:nvPr>
        </p:nvSpPr>
        <p:spPr>
          <a:xfrm>
            <a:off x="685800" y="1828800"/>
            <a:ext cx="5029200" cy="4648200"/>
          </a:xfrm>
        </p:spPr>
        <p:txBody>
          <a:bodyPr/>
          <a:lstStyle/>
          <a:p>
            <a:r>
              <a:rPr lang="en-US" sz="2400" smtClean="0">
                <a:latin typeface="Arial" pitchFamily="34" charset="0"/>
              </a:rPr>
              <a:t>Why it is necessary</a:t>
            </a:r>
          </a:p>
          <a:p>
            <a:r>
              <a:rPr lang="en-US" sz="2400" smtClean="0">
                <a:latin typeface="Arial" pitchFamily="34" charset="0"/>
              </a:rPr>
              <a:t>How it will protect them</a:t>
            </a:r>
          </a:p>
          <a:p>
            <a:r>
              <a:rPr lang="en-US" sz="2400" smtClean="0">
                <a:latin typeface="Arial" pitchFamily="34" charset="0"/>
              </a:rPr>
              <a:t>What are its limitations</a:t>
            </a:r>
          </a:p>
          <a:p>
            <a:r>
              <a:rPr lang="en-US" sz="2400" smtClean="0">
                <a:latin typeface="Arial" pitchFamily="34" charset="0"/>
              </a:rPr>
              <a:t>When and how to wear</a:t>
            </a:r>
          </a:p>
          <a:p>
            <a:r>
              <a:rPr lang="en-US" sz="2400" smtClean="0">
                <a:latin typeface="Arial" pitchFamily="34" charset="0"/>
              </a:rPr>
              <a:t>How to identify signs of wear</a:t>
            </a:r>
          </a:p>
          <a:p>
            <a:r>
              <a:rPr lang="en-US" sz="2400" smtClean="0">
                <a:latin typeface="Arial" pitchFamily="34" charset="0"/>
              </a:rPr>
              <a:t>How to clean and disinfect </a:t>
            </a:r>
          </a:p>
          <a:p>
            <a:r>
              <a:rPr lang="en-US" sz="2400" smtClean="0">
                <a:latin typeface="Arial" pitchFamily="34" charset="0"/>
              </a:rPr>
              <a:t>What is its useful life &amp; how is it disposed</a:t>
            </a:r>
          </a:p>
        </p:txBody>
      </p:sp>
      <p:sp>
        <p:nvSpPr>
          <p:cNvPr id="180228" name="Text Box 4"/>
          <p:cNvSpPr txBox="1">
            <a:spLocks noChangeArrowheads="1"/>
          </p:cNvSpPr>
          <p:nvPr/>
        </p:nvSpPr>
        <p:spPr bwMode="auto">
          <a:xfrm>
            <a:off x="533400" y="990600"/>
            <a:ext cx="861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sz="2800">
                <a:latin typeface="Arial" pitchFamily="34" charset="0"/>
              </a:rPr>
              <a:t>If employees are required to use PPE, train them:</a:t>
            </a:r>
          </a:p>
        </p:txBody>
      </p:sp>
      <p:pic>
        <p:nvPicPr>
          <p:cNvPr id="180229" name="Picture 5"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713" y="2133600"/>
            <a:ext cx="30702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6800"/>
            <a:ext cx="2206625"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1" name="Rectangle 3"/>
          <p:cNvSpPr>
            <a:spLocks noChangeArrowheads="1"/>
          </p:cNvSpPr>
          <p:nvPr/>
        </p:nvSpPr>
        <p:spPr bwMode="auto">
          <a:xfrm>
            <a:off x="609600" y="685800"/>
            <a:ext cx="4267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pPr>
            <a:r>
              <a:rPr lang="en-US">
                <a:solidFill>
                  <a:schemeClr val="tx2"/>
                </a:solidFill>
                <a:latin typeface="Arial" pitchFamily="34" charset="0"/>
              </a:rPr>
              <a:t>1926.95(a)</a:t>
            </a:r>
            <a:endParaRPr lang="en-US" sz="2000">
              <a:solidFill>
                <a:schemeClr val="tx2"/>
              </a:solidFill>
              <a:latin typeface="Arial" pitchFamily="34" charset="0"/>
            </a:endParaRPr>
          </a:p>
          <a:p>
            <a:pPr>
              <a:lnSpc>
                <a:spcPct val="90000"/>
              </a:lnSpc>
            </a:pPr>
            <a:endParaRPr lang="en-US" sz="2000">
              <a:latin typeface="Arial" pitchFamily="34" charset="0"/>
            </a:endParaRPr>
          </a:p>
          <a:p>
            <a:pPr>
              <a:lnSpc>
                <a:spcPct val="90000"/>
              </a:lnSpc>
            </a:pPr>
            <a:r>
              <a:rPr lang="en-US" sz="2000">
                <a:latin typeface="Arial" pitchFamily="34" charset="0"/>
              </a:rPr>
              <a:t>"Application."</a:t>
            </a:r>
            <a:r>
              <a:rPr lang="en-US" sz="2000" b="0">
                <a:latin typeface="Arial" pitchFamily="34" charset="0"/>
              </a:rPr>
              <a:t> Protective equipment, including personal protective equipment for eyes, face, head, and extremities, protective clothing, respiratory devices, and protective shields and barriers, shall be provided, used, and maintained in a sanitary and reliable condition wherever it is necessary by reason of hazards of processes or environment, chemical hazards, radiological hazards, or mechanical irritants encountered in a manner capable of causing injury or impairment in the function</a:t>
            </a:r>
          </a:p>
          <a:p>
            <a:pPr>
              <a:lnSpc>
                <a:spcPct val="90000"/>
              </a:lnSpc>
            </a:pPr>
            <a:r>
              <a:rPr lang="en-US" sz="2000" b="0">
                <a:latin typeface="Arial" pitchFamily="34" charset="0"/>
              </a:rPr>
              <a:t>of any part of the body through absorption, inhalation or physical contact.</a:t>
            </a:r>
          </a:p>
        </p:txBody>
      </p:sp>
      <p:pic>
        <p:nvPicPr>
          <p:cNvPr id="181252" name="Picture 4"/>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24638" y="3657600"/>
            <a:ext cx="1909762"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076325"/>
            <a:ext cx="2014538"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4"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175" y="3505200"/>
            <a:ext cx="1852613"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974725" y="903288"/>
            <a:ext cx="2987675" cy="526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sz="2800">
                <a:solidFill>
                  <a:schemeClr val="tx2"/>
                </a:solidFill>
                <a:latin typeface="Arial" pitchFamily="34" charset="0"/>
              </a:rPr>
              <a:t>1926.95(b)</a:t>
            </a:r>
            <a:endParaRPr lang="en-US">
              <a:solidFill>
                <a:schemeClr val="tx2"/>
              </a:solidFill>
              <a:latin typeface="Arial" pitchFamily="34" charset="0"/>
            </a:endParaRPr>
          </a:p>
          <a:p>
            <a:endParaRPr lang="en-US">
              <a:latin typeface="Arial" pitchFamily="34" charset="0"/>
            </a:endParaRPr>
          </a:p>
          <a:p>
            <a:r>
              <a:rPr lang="en-US">
                <a:latin typeface="Arial" pitchFamily="34" charset="0"/>
              </a:rPr>
              <a:t>"Employee-owned equipment."</a:t>
            </a:r>
            <a:r>
              <a:rPr lang="en-US" b="0">
                <a:latin typeface="Arial" pitchFamily="34" charset="0"/>
              </a:rPr>
              <a:t> Where employees provide their own protective equipment, the employer shall be responsible to assure its adequacy, including proper maintenance, and sanitation of such equipment.</a:t>
            </a:r>
          </a:p>
        </p:txBody>
      </p:sp>
      <p:sp>
        <p:nvSpPr>
          <p:cNvPr id="182275" name="Rectangle 3"/>
          <p:cNvSpPr>
            <a:spLocks noChangeArrowheads="1"/>
          </p:cNvSpPr>
          <p:nvPr/>
        </p:nvSpPr>
        <p:spPr bwMode="auto">
          <a:xfrm>
            <a:off x="4175125" y="1004888"/>
            <a:ext cx="3867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800"/>
              <a:t>Employee owned gloves</a:t>
            </a:r>
            <a:r>
              <a:rPr lang="en-US" sz="2800">
                <a:solidFill>
                  <a:schemeClr val="bg1"/>
                </a:solidFill>
              </a:rPr>
              <a:t> </a:t>
            </a:r>
          </a:p>
        </p:txBody>
      </p:sp>
      <p:pic>
        <p:nvPicPr>
          <p:cNvPr id="182276" name="Picture 4" descr="MVC-003S"/>
          <p:cNvPicPr>
            <a:picLocks noChangeAspect="1" noChangeArrowheads="1"/>
          </p:cNvPicPr>
          <p:nvPr/>
        </p:nvPicPr>
        <p:blipFill>
          <a:blip r:embed="rId3" cstate="email">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a:stretch>
            <a:fillRect/>
          </a:stretch>
        </p:blipFill>
        <p:spPr bwMode="auto">
          <a:xfrm>
            <a:off x="4191000" y="10668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1203325" y="1050925"/>
            <a:ext cx="291147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sz="2800">
                <a:solidFill>
                  <a:schemeClr val="tx2"/>
                </a:solidFill>
                <a:latin typeface="Arial" pitchFamily="34" charset="0"/>
              </a:rPr>
              <a:t>1926.95(c)</a:t>
            </a:r>
          </a:p>
          <a:p>
            <a:endParaRPr lang="en-US" sz="2800">
              <a:latin typeface="Arial" pitchFamily="34" charset="0"/>
            </a:endParaRPr>
          </a:p>
          <a:p>
            <a:r>
              <a:rPr lang="en-US" sz="2800">
                <a:latin typeface="Arial" pitchFamily="34" charset="0"/>
              </a:rPr>
              <a:t>"Design."</a:t>
            </a:r>
            <a:r>
              <a:rPr lang="en-US" sz="2800" b="0">
                <a:latin typeface="Arial" pitchFamily="34" charset="0"/>
              </a:rPr>
              <a:t> All personal protective equipment shall be of safe design and construction for the work to be performed.</a:t>
            </a:r>
          </a:p>
        </p:txBody>
      </p:sp>
      <p:pic>
        <p:nvPicPr>
          <p:cNvPr id="1832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3505200"/>
            <a:ext cx="2532062"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30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654050"/>
            <a:ext cx="2743200"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184525" y="379413"/>
            <a:ext cx="25781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defRPr/>
            </a:pPr>
            <a:r>
              <a:rPr lang="en-US" sz="3200">
                <a:solidFill>
                  <a:schemeClr val="tx2"/>
                </a:solidFill>
                <a:effectLst>
                  <a:outerShdw blurRad="38100" dist="38100" dir="2700000" algn="tl">
                    <a:srgbClr val="000000"/>
                  </a:outerShdw>
                </a:effectLst>
                <a:latin typeface="Arial" pitchFamily="34" charset="0"/>
              </a:rPr>
              <a:t>HARD HATS</a:t>
            </a:r>
          </a:p>
        </p:txBody>
      </p:sp>
      <p:pic>
        <p:nvPicPr>
          <p:cNvPr id="184323" name="Picture 3"/>
          <p:cNvPicPr>
            <a:picLocks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93963" y="2260600"/>
            <a:ext cx="421640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152400" y="228600"/>
            <a:ext cx="868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en-US" sz="3200">
                <a:solidFill>
                  <a:schemeClr val="tx2"/>
                </a:solidFill>
                <a:latin typeface="Arial" pitchFamily="34" charset="0"/>
              </a:rPr>
              <a:t>Potential overhead hazards </a:t>
            </a:r>
          </a:p>
          <a:p>
            <a:pPr algn="ctr"/>
            <a:r>
              <a:rPr lang="en-US" sz="3200">
                <a:solidFill>
                  <a:schemeClr val="tx2"/>
                </a:solidFill>
                <a:latin typeface="Arial" pitchFamily="34" charset="0"/>
              </a:rPr>
              <a:t>must be present</a:t>
            </a:r>
          </a:p>
        </p:txBody>
      </p:sp>
      <p:pic>
        <p:nvPicPr>
          <p:cNvPr id="18534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08263"/>
            <a:ext cx="4265613" cy="322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428875"/>
            <a:ext cx="3919538"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323850" y="247650"/>
            <a:ext cx="8591550" cy="9144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Causes of Head Injuries</a:t>
            </a:r>
          </a:p>
        </p:txBody>
      </p:sp>
      <p:sp>
        <p:nvSpPr>
          <p:cNvPr id="186371" name="Rectangle 3"/>
          <p:cNvSpPr>
            <a:spLocks noGrp="1" noChangeArrowheads="1"/>
          </p:cNvSpPr>
          <p:nvPr>
            <p:ph type="body" idx="1"/>
          </p:nvPr>
        </p:nvSpPr>
        <p:spPr>
          <a:xfrm>
            <a:off x="400050" y="1166813"/>
            <a:ext cx="3581400" cy="3938587"/>
          </a:xfrm>
          <a:noFill/>
        </p:spPr>
        <p:txBody>
          <a:bodyPr lIns="92075" tIns="46038" rIns="92075" bIns="46038"/>
          <a:lstStyle/>
          <a:p>
            <a:pPr algn="just">
              <a:spcBef>
                <a:spcPct val="35000"/>
              </a:spcBef>
              <a:buClr>
                <a:schemeClr val="tx2"/>
              </a:buClr>
              <a:buFont typeface="Wingdings" pitchFamily="2" charset="2"/>
              <a:buChar char="§"/>
            </a:pPr>
            <a:r>
              <a:rPr lang="en-US" sz="2800" b="1" smtClean="0"/>
              <a:t>Falling objects such as tools</a:t>
            </a:r>
          </a:p>
          <a:p>
            <a:pPr>
              <a:spcBef>
                <a:spcPct val="35000"/>
              </a:spcBef>
              <a:buClr>
                <a:schemeClr val="tx2"/>
              </a:buClr>
              <a:buFont typeface="Wingdings" pitchFamily="2" charset="2"/>
              <a:buChar char="§"/>
            </a:pPr>
            <a:r>
              <a:rPr lang="en-US" sz="2800" b="1" smtClean="0"/>
              <a:t>Bumping head against objects, such as pipes or beams</a:t>
            </a:r>
          </a:p>
          <a:p>
            <a:pPr>
              <a:spcBef>
                <a:spcPct val="35000"/>
              </a:spcBef>
              <a:buClr>
                <a:schemeClr val="tx2"/>
              </a:buClr>
              <a:buFont typeface="Wingdings" pitchFamily="2" charset="2"/>
              <a:buChar char="§"/>
            </a:pPr>
            <a:r>
              <a:rPr lang="en-US" sz="2800" b="1" smtClean="0"/>
              <a:t>Contact with exposed </a:t>
            </a:r>
            <a:r>
              <a:rPr lang="en-US" sz="2800" b="1" smtClean="0">
                <a:latin typeface="Arial" pitchFamily="34" charset="0"/>
              </a:rPr>
              <a:t>electrical</a:t>
            </a:r>
            <a:r>
              <a:rPr lang="en-US" sz="2800" b="1" smtClean="0"/>
              <a:t> wiring or components</a:t>
            </a:r>
            <a:r>
              <a:rPr lang="en-US" sz="2800" b="1" smtClean="0">
                <a:solidFill>
                  <a:schemeClr val="bg1"/>
                </a:solidFill>
                <a:latin typeface="Verdana" pitchFamily="34" charset="0"/>
              </a:rPr>
              <a:t> </a:t>
            </a:r>
          </a:p>
        </p:txBody>
      </p:sp>
      <p:sp>
        <p:nvSpPr>
          <p:cNvPr id="583684" name="Rectangle 4"/>
          <p:cNvSpPr>
            <a:spLocks noChangeArrowheads="1"/>
          </p:cNvSpPr>
          <p:nvPr/>
        </p:nvSpPr>
        <p:spPr bwMode="auto">
          <a:xfrm>
            <a:off x="1166813" y="2400300"/>
            <a:ext cx="88011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defRPr/>
            </a:pPr>
            <a:endParaRPr lang="en-US">
              <a:effectLst>
                <a:outerShdw blurRad="38100" dist="38100" dir="2700000" algn="tl">
                  <a:srgbClr val="000000">
                    <a:alpha val="43137"/>
                  </a:srgbClr>
                </a:outerShdw>
              </a:effectLst>
            </a:endParaRPr>
          </a:p>
        </p:txBody>
      </p:sp>
      <p:pic>
        <p:nvPicPr>
          <p:cNvPr id="186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913" y="1295400"/>
            <a:ext cx="4562475"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686" name="Text Box 6"/>
          <p:cNvSpPr txBox="1">
            <a:spLocks noChangeArrowheads="1"/>
          </p:cNvSpPr>
          <p:nvPr/>
        </p:nvSpPr>
        <p:spPr bwMode="auto">
          <a:xfrm>
            <a:off x="4479925" y="5448300"/>
            <a:ext cx="278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800">
                <a:effectLst>
                  <a:outerShdw blurRad="38100" dist="38100" dir="2700000" algn="tl">
                    <a:srgbClr val="000000"/>
                  </a:outerShdw>
                </a:effectLst>
              </a:rPr>
              <a:t>Improper head protection.</a:t>
            </a: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74800"/>
            <a:ext cx="4498975" cy="38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395" name="Rectangle 3"/>
          <p:cNvSpPr>
            <a:spLocks noChangeArrowheads="1"/>
          </p:cNvSpPr>
          <p:nvPr/>
        </p:nvSpPr>
        <p:spPr bwMode="auto">
          <a:xfrm>
            <a:off x="381000" y="381000"/>
            <a:ext cx="4664075" cy="61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80000"/>
              </a:lnSpc>
            </a:pPr>
            <a:r>
              <a:rPr lang="en-US" sz="2000">
                <a:solidFill>
                  <a:schemeClr val="tx2"/>
                </a:solidFill>
                <a:latin typeface="Arial" pitchFamily="34" charset="0"/>
              </a:rPr>
              <a:t>1926.100 Head Protection</a:t>
            </a:r>
          </a:p>
          <a:p>
            <a:pPr>
              <a:lnSpc>
                <a:spcPct val="80000"/>
              </a:lnSpc>
            </a:pPr>
            <a:endParaRPr lang="en-US" sz="2000">
              <a:solidFill>
                <a:schemeClr val="tx2"/>
              </a:solidFill>
              <a:latin typeface="Arial" pitchFamily="34" charset="0"/>
            </a:endParaRPr>
          </a:p>
          <a:p>
            <a:pPr>
              <a:lnSpc>
                <a:spcPct val="80000"/>
              </a:lnSpc>
            </a:pPr>
            <a:r>
              <a:rPr lang="en-US" sz="2000">
                <a:latin typeface="Arial" pitchFamily="34" charset="0"/>
              </a:rPr>
              <a:t>(a) Employees</a:t>
            </a:r>
            <a:r>
              <a:rPr lang="en-US" sz="2000" b="0">
                <a:latin typeface="Arial" pitchFamily="34" charset="0"/>
              </a:rPr>
              <a:t> working in areas where there is a possible danger of head injury from impact, or from falling or flying objects, or from electrical shock and burns, shall be protected by protective helmets.</a:t>
            </a:r>
          </a:p>
          <a:p>
            <a:pPr>
              <a:lnSpc>
                <a:spcPct val="80000"/>
              </a:lnSpc>
            </a:pPr>
            <a:endParaRPr lang="en-US" sz="2000" b="0">
              <a:latin typeface="Arial" pitchFamily="34" charset="0"/>
            </a:endParaRPr>
          </a:p>
          <a:p>
            <a:pPr>
              <a:lnSpc>
                <a:spcPct val="80000"/>
              </a:lnSpc>
            </a:pPr>
            <a:r>
              <a:rPr lang="en-US" sz="2000">
                <a:latin typeface="Arial" pitchFamily="34" charset="0"/>
              </a:rPr>
              <a:t>(b) Helmets</a:t>
            </a:r>
            <a:r>
              <a:rPr lang="en-US" sz="2000" b="0">
                <a:latin typeface="Arial" pitchFamily="34" charset="0"/>
              </a:rPr>
              <a:t> for the protection of employees against impact and penetration of falling and flying objects shall meet the specifications contained in American National Standards Institute, Z89.1-1969, Safety Requirements for Industrial Head Protection.</a:t>
            </a:r>
          </a:p>
          <a:p>
            <a:pPr>
              <a:lnSpc>
                <a:spcPct val="80000"/>
              </a:lnSpc>
            </a:pPr>
            <a:endParaRPr lang="en-US" sz="2000" b="0">
              <a:latin typeface="Arial" pitchFamily="34" charset="0"/>
            </a:endParaRPr>
          </a:p>
          <a:p>
            <a:pPr>
              <a:lnSpc>
                <a:spcPct val="90000"/>
              </a:lnSpc>
            </a:pPr>
            <a:r>
              <a:rPr lang="en-US" sz="2000">
                <a:latin typeface="Arial" pitchFamily="34" charset="0"/>
              </a:rPr>
              <a:t>(c) Helmets</a:t>
            </a:r>
            <a:r>
              <a:rPr lang="en-US" sz="2000" b="0">
                <a:latin typeface="Arial" pitchFamily="34" charset="0"/>
              </a:rPr>
              <a:t> for the head protection of employees exposed to high voltage electrical shock and burns shall meet the specifications contained in American National Standards Institute, Z89.2-1971.</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228600" y="228600"/>
            <a:ext cx="8686800" cy="1143000"/>
          </a:xfrm>
        </p:spPr>
        <p:txBody>
          <a:bodyPr/>
          <a:lstStyle/>
          <a:p>
            <a:pPr>
              <a:defRPr/>
            </a:pPr>
            <a:r>
              <a:rPr lang="en-US" sz="3200" b="1" smtClean="0">
                <a:effectLst>
                  <a:outerShdw blurRad="38100" dist="38100" dir="2700000" algn="tl">
                    <a:srgbClr val="000000"/>
                  </a:outerShdw>
                </a:effectLst>
                <a:latin typeface="Arial" pitchFamily="34" charset="0"/>
              </a:rPr>
              <a:t>Carcinogenic Metals</a:t>
            </a:r>
          </a:p>
        </p:txBody>
      </p:sp>
      <p:sp>
        <p:nvSpPr>
          <p:cNvPr id="19459" name="Rectangle 3"/>
          <p:cNvSpPr>
            <a:spLocks noGrp="1" noChangeArrowheads="1"/>
          </p:cNvSpPr>
          <p:nvPr>
            <p:ph type="body" idx="1"/>
          </p:nvPr>
        </p:nvSpPr>
        <p:spPr/>
        <p:txBody>
          <a:bodyPr/>
          <a:lstStyle/>
          <a:p>
            <a:pPr>
              <a:buFontTx/>
              <a:buNone/>
            </a:pPr>
            <a:r>
              <a:rPr lang="en-US" sz="2400" b="1" smtClean="0">
                <a:latin typeface="Arial" pitchFamily="34" charset="0"/>
              </a:rPr>
              <a:t>Hexavalent Chromium</a:t>
            </a:r>
          </a:p>
          <a:p>
            <a:pPr>
              <a:buFontTx/>
              <a:buNone/>
            </a:pPr>
            <a:endParaRPr lang="en-US" sz="2400" b="1" smtClean="0">
              <a:latin typeface="Arial" pitchFamily="34" charset="0"/>
            </a:endParaRPr>
          </a:p>
          <a:p>
            <a:pPr>
              <a:buClr>
                <a:schemeClr val="tx2"/>
              </a:buClr>
              <a:buFont typeface="Wingdings" pitchFamily="2" charset="2"/>
              <a:buChar char="§"/>
            </a:pPr>
            <a:r>
              <a:rPr lang="en-US" sz="2000" smtClean="0">
                <a:latin typeface="Arial" pitchFamily="34" charset="0"/>
              </a:rPr>
              <a:t>Dyes, paints, inks and plastics</a:t>
            </a:r>
          </a:p>
          <a:p>
            <a:pPr>
              <a:buClr>
                <a:schemeClr val="tx2"/>
              </a:buClr>
              <a:buFont typeface="Wingdings" pitchFamily="2" charset="2"/>
              <a:buChar char="§"/>
            </a:pPr>
            <a:r>
              <a:rPr lang="en-US" sz="2000" smtClean="0">
                <a:latin typeface="Arial" pitchFamily="34" charset="0"/>
              </a:rPr>
              <a:t>Surface coatings and electroplating</a:t>
            </a:r>
          </a:p>
          <a:p>
            <a:pPr>
              <a:buClr>
                <a:schemeClr val="tx2"/>
              </a:buClr>
              <a:buFont typeface="Wingdings" pitchFamily="2" charset="2"/>
              <a:buChar char="§"/>
            </a:pPr>
            <a:r>
              <a:rPr lang="en-US" sz="2000" smtClean="0">
                <a:latin typeface="Arial" pitchFamily="34" charset="0"/>
              </a:rPr>
              <a:t>Produced during oxidation of metals</a:t>
            </a:r>
          </a:p>
          <a:p>
            <a:pPr>
              <a:buClr>
                <a:schemeClr val="tx2"/>
              </a:buClr>
              <a:buFont typeface="Wingdings" pitchFamily="2" charset="2"/>
              <a:buNone/>
            </a:pPr>
            <a:r>
              <a:rPr lang="en-US" sz="2000" smtClean="0">
                <a:latin typeface="Arial" pitchFamily="34" charset="0"/>
              </a:rPr>
              <a:t>	containing chromium (i.e. “hot work”)</a:t>
            </a:r>
          </a:p>
          <a:p>
            <a:pPr>
              <a:buClr>
                <a:schemeClr val="tx2"/>
              </a:buClr>
              <a:buFont typeface="Wingdings" pitchFamily="2" charset="2"/>
              <a:buChar char="§"/>
            </a:pPr>
            <a:r>
              <a:rPr lang="en-US" sz="2000" smtClean="0">
                <a:latin typeface="Arial" pitchFamily="34" charset="0"/>
              </a:rPr>
              <a:t>Exposure occurs through inhalation,</a:t>
            </a:r>
          </a:p>
          <a:p>
            <a:pPr>
              <a:buClr>
                <a:schemeClr val="tx2"/>
              </a:buClr>
              <a:buFont typeface="Wingdings" pitchFamily="2" charset="2"/>
              <a:buNone/>
            </a:pPr>
            <a:r>
              <a:rPr lang="en-US" sz="2000" smtClean="0">
                <a:latin typeface="Arial" pitchFamily="34" charset="0"/>
              </a:rPr>
              <a:t>	skin or eye contact</a:t>
            </a:r>
          </a:p>
          <a:p>
            <a:pPr>
              <a:buClr>
                <a:schemeClr val="tx2"/>
              </a:buClr>
              <a:buFont typeface="Wingdings" pitchFamily="2" charset="2"/>
              <a:buChar char="§"/>
            </a:pPr>
            <a:r>
              <a:rPr lang="en-US" sz="2000" smtClean="0">
                <a:latin typeface="Arial" pitchFamily="34" charset="0"/>
              </a:rPr>
              <a:t>OSHA PEL is 5 ug/m3 for an 8-hour TWA</a:t>
            </a:r>
          </a:p>
          <a:p>
            <a:pPr>
              <a:buClr>
                <a:schemeClr val="tx2"/>
              </a:buClr>
              <a:buFont typeface="Wingdings" pitchFamily="2" charset="2"/>
              <a:buChar char="§"/>
            </a:pPr>
            <a:r>
              <a:rPr lang="en-US" sz="2000" smtClean="0">
                <a:latin typeface="Arial" pitchFamily="34" charset="0"/>
              </a:rPr>
              <a:t>OSHA AL is 2.5 ug/m3 for an 8-hour TWA</a:t>
            </a: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28800"/>
            <a:ext cx="304800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a:xfrm>
            <a:off x="685800" y="304800"/>
            <a:ext cx="7772400" cy="8382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Classes of Hard Hats</a:t>
            </a:r>
          </a:p>
        </p:txBody>
      </p:sp>
      <p:sp>
        <p:nvSpPr>
          <p:cNvPr id="188419" name="Rectangle 3"/>
          <p:cNvSpPr>
            <a:spLocks noGrp="1" noChangeArrowheads="1"/>
          </p:cNvSpPr>
          <p:nvPr>
            <p:ph type="body" idx="1"/>
          </p:nvPr>
        </p:nvSpPr>
        <p:spPr>
          <a:xfrm>
            <a:off x="304800" y="1524000"/>
            <a:ext cx="3886200" cy="4572000"/>
          </a:xfrm>
          <a:noFill/>
        </p:spPr>
        <p:txBody>
          <a:bodyPr lIns="92075" tIns="46038" rIns="92075" bIns="46038"/>
          <a:lstStyle/>
          <a:p>
            <a:pPr>
              <a:lnSpc>
                <a:spcPct val="90000"/>
              </a:lnSpc>
              <a:buFontTx/>
              <a:buNone/>
            </a:pPr>
            <a:r>
              <a:rPr lang="en-US" sz="1800" b="1" u="sng" smtClean="0">
                <a:latin typeface="Arial" pitchFamily="34" charset="0"/>
              </a:rPr>
              <a:t>Class A</a:t>
            </a:r>
          </a:p>
          <a:p>
            <a:pPr>
              <a:lnSpc>
                <a:spcPct val="90000"/>
              </a:lnSpc>
              <a:buFontTx/>
              <a:buNone/>
            </a:pPr>
            <a:endParaRPr lang="en-US" sz="1800" smtClean="0">
              <a:latin typeface="Arial" pitchFamily="34" charset="0"/>
            </a:endParaRPr>
          </a:p>
          <a:p>
            <a:pPr>
              <a:lnSpc>
                <a:spcPct val="90000"/>
              </a:lnSpc>
              <a:buFontTx/>
              <a:buNone/>
            </a:pPr>
            <a:r>
              <a:rPr lang="en-US" sz="1800" smtClean="0">
                <a:latin typeface="Arial" pitchFamily="34" charset="0"/>
              </a:rPr>
              <a:t>Used for general service (e.g., mining, building construction, shipbuilding, lumbering, manufacturing)</a:t>
            </a:r>
          </a:p>
          <a:p>
            <a:pPr>
              <a:lnSpc>
                <a:spcPct val="90000"/>
              </a:lnSpc>
              <a:buFontTx/>
              <a:buNone/>
            </a:pPr>
            <a:endParaRPr lang="en-US" sz="1800" smtClean="0">
              <a:latin typeface="Arial" pitchFamily="34" charset="0"/>
            </a:endParaRPr>
          </a:p>
          <a:p>
            <a:pPr>
              <a:lnSpc>
                <a:spcPct val="90000"/>
              </a:lnSpc>
              <a:buFontTx/>
              <a:buNone/>
            </a:pPr>
            <a:r>
              <a:rPr lang="en-US" sz="1800" smtClean="0">
                <a:latin typeface="Arial" pitchFamily="34" charset="0"/>
              </a:rPr>
              <a:t>Provides impact protection but limited voltage protection</a:t>
            </a:r>
          </a:p>
          <a:p>
            <a:pPr>
              <a:lnSpc>
                <a:spcPct val="90000"/>
              </a:lnSpc>
              <a:buFontTx/>
              <a:buNone/>
            </a:pPr>
            <a:endParaRPr lang="en-US" sz="1800" smtClean="0">
              <a:latin typeface="Arial" pitchFamily="34" charset="0"/>
            </a:endParaRPr>
          </a:p>
          <a:p>
            <a:pPr>
              <a:lnSpc>
                <a:spcPct val="90000"/>
              </a:lnSpc>
              <a:buFontTx/>
              <a:buNone/>
            </a:pPr>
            <a:r>
              <a:rPr lang="en-US" sz="1800" b="1" u="sng" smtClean="0">
                <a:latin typeface="Arial" pitchFamily="34" charset="0"/>
              </a:rPr>
              <a:t>Class B</a:t>
            </a:r>
          </a:p>
          <a:p>
            <a:pPr>
              <a:lnSpc>
                <a:spcPct val="90000"/>
              </a:lnSpc>
              <a:buFontTx/>
              <a:buNone/>
            </a:pPr>
            <a:endParaRPr lang="en-US" sz="1800" smtClean="0">
              <a:latin typeface="Arial" pitchFamily="34" charset="0"/>
            </a:endParaRPr>
          </a:p>
          <a:p>
            <a:pPr>
              <a:lnSpc>
                <a:spcPct val="90000"/>
              </a:lnSpc>
              <a:buFontTx/>
              <a:buNone/>
            </a:pPr>
            <a:r>
              <a:rPr lang="en-US" sz="1800" smtClean="0">
                <a:latin typeface="Arial" pitchFamily="34" charset="0"/>
              </a:rPr>
              <a:t>Used for electrical work</a:t>
            </a:r>
          </a:p>
          <a:p>
            <a:pPr>
              <a:lnSpc>
                <a:spcPct val="90000"/>
              </a:lnSpc>
              <a:buFontTx/>
              <a:buNone/>
            </a:pPr>
            <a:endParaRPr lang="en-US" sz="1800" smtClean="0">
              <a:latin typeface="Arial" pitchFamily="34" charset="0"/>
            </a:endParaRPr>
          </a:p>
          <a:p>
            <a:pPr>
              <a:lnSpc>
                <a:spcPct val="90000"/>
              </a:lnSpc>
              <a:buFontTx/>
              <a:buNone/>
            </a:pPr>
            <a:r>
              <a:rPr lang="en-US" sz="1800" smtClean="0">
                <a:latin typeface="Arial" pitchFamily="34" charset="0"/>
              </a:rPr>
              <a:t>Protects against falling objects and </a:t>
            </a:r>
          </a:p>
          <a:p>
            <a:pPr>
              <a:lnSpc>
                <a:spcPct val="90000"/>
              </a:lnSpc>
              <a:buFontTx/>
              <a:buNone/>
            </a:pPr>
            <a:r>
              <a:rPr lang="en-US" sz="1800" smtClean="0">
                <a:latin typeface="Arial" pitchFamily="34" charset="0"/>
              </a:rPr>
              <a:t>high-voltage shock and burns</a:t>
            </a:r>
          </a:p>
          <a:p>
            <a:pPr>
              <a:buFontTx/>
              <a:buNone/>
            </a:pPr>
            <a:endParaRPr lang="en-US" sz="1800" smtClean="0">
              <a:latin typeface="Arial" pitchFamily="34" charset="0"/>
            </a:endParaRPr>
          </a:p>
        </p:txBody>
      </p:sp>
      <p:sp>
        <p:nvSpPr>
          <p:cNvPr id="188420" name="Rectangle 4"/>
          <p:cNvSpPr>
            <a:spLocks noChangeArrowheads="1"/>
          </p:cNvSpPr>
          <p:nvPr/>
        </p:nvSpPr>
        <p:spPr bwMode="auto">
          <a:xfrm>
            <a:off x="7467600" y="2514600"/>
            <a:ext cx="1446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a:t>     2,200</a:t>
            </a:r>
          </a:p>
        </p:txBody>
      </p:sp>
      <p:sp>
        <p:nvSpPr>
          <p:cNvPr id="188421" name="Rectangle 5"/>
          <p:cNvSpPr>
            <a:spLocks noChangeArrowheads="1"/>
          </p:cNvSpPr>
          <p:nvPr/>
        </p:nvSpPr>
        <p:spPr bwMode="auto">
          <a:xfrm>
            <a:off x="7696200" y="4648200"/>
            <a:ext cx="129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a:t>  20,000</a:t>
            </a:r>
          </a:p>
        </p:txBody>
      </p:sp>
      <p:sp>
        <p:nvSpPr>
          <p:cNvPr id="586758" name="Line 6"/>
          <p:cNvSpPr>
            <a:spLocks noChangeShapeType="1"/>
          </p:cNvSpPr>
          <p:nvPr/>
        </p:nvSpPr>
        <p:spPr bwMode="auto">
          <a:xfrm flipV="1">
            <a:off x="7772400" y="1828800"/>
            <a:ext cx="1143000" cy="609600"/>
          </a:xfrm>
          <a:prstGeom prst="line">
            <a:avLst/>
          </a:prstGeom>
          <a:noFill/>
          <a:ln w="12700">
            <a:solidFill>
              <a:srgbClr val="FF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pic>
        <p:nvPicPr>
          <p:cNvPr id="188423" name="Picture 7"/>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67200" y="1493838"/>
            <a:ext cx="2841625" cy="450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xfrm>
            <a:off x="304800" y="304800"/>
            <a:ext cx="8534400" cy="10668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Classes of Hard Hats (cont’d)</a:t>
            </a:r>
          </a:p>
        </p:txBody>
      </p:sp>
      <p:sp>
        <p:nvSpPr>
          <p:cNvPr id="189443" name="Rectangle 3"/>
          <p:cNvSpPr>
            <a:spLocks noGrp="1" noChangeArrowheads="1"/>
          </p:cNvSpPr>
          <p:nvPr>
            <p:ph type="body" idx="1"/>
          </p:nvPr>
        </p:nvSpPr>
        <p:spPr>
          <a:xfrm>
            <a:off x="685800" y="1981200"/>
            <a:ext cx="3886200" cy="4114800"/>
          </a:xfrm>
          <a:noFill/>
        </p:spPr>
        <p:txBody>
          <a:bodyPr lIns="92075" tIns="46038" rIns="92075" bIns="46038"/>
          <a:lstStyle/>
          <a:p>
            <a:pPr>
              <a:lnSpc>
                <a:spcPct val="90000"/>
              </a:lnSpc>
              <a:buFontTx/>
              <a:buNone/>
            </a:pPr>
            <a:r>
              <a:rPr lang="en-US" sz="2000" b="1" u="sng" smtClean="0">
                <a:latin typeface="Arial" pitchFamily="34" charset="0"/>
              </a:rPr>
              <a:t>Class C</a:t>
            </a:r>
          </a:p>
          <a:p>
            <a:pPr>
              <a:lnSpc>
                <a:spcPct val="90000"/>
              </a:lnSpc>
              <a:buFontTx/>
              <a:buNone/>
            </a:pPr>
            <a:endParaRPr lang="en-US" sz="2000" b="1" u="sng" smtClean="0">
              <a:latin typeface="Arial" pitchFamily="34" charset="0"/>
            </a:endParaRPr>
          </a:p>
          <a:p>
            <a:pPr>
              <a:lnSpc>
                <a:spcPct val="90000"/>
              </a:lnSpc>
              <a:buFontTx/>
              <a:buNone/>
            </a:pPr>
            <a:r>
              <a:rPr lang="en-US" sz="2000" smtClean="0">
                <a:latin typeface="Arial" pitchFamily="34" charset="0"/>
              </a:rPr>
              <a:t>Designed for comfort, offers  </a:t>
            </a:r>
          </a:p>
          <a:p>
            <a:pPr>
              <a:lnSpc>
                <a:spcPct val="90000"/>
              </a:lnSpc>
              <a:buFontTx/>
              <a:buNone/>
            </a:pPr>
            <a:r>
              <a:rPr lang="en-US" sz="2000" smtClean="0">
                <a:latin typeface="Arial" pitchFamily="34" charset="0"/>
              </a:rPr>
              <a:t>     limited protection</a:t>
            </a:r>
          </a:p>
          <a:p>
            <a:pPr>
              <a:lnSpc>
                <a:spcPct val="90000"/>
              </a:lnSpc>
              <a:buFontTx/>
              <a:buNone/>
            </a:pPr>
            <a:endParaRPr lang="en-US" sz="2000" smtClean="0">
              <a:latin typeface="Arial" pitchFamily="34" charset="0"/>
            </a:endParaRPr>
          </a:p>
          <a:p>
            <a:pPr>
              <a:lnSpc>
                <a:spcPct val="90000"/>
              </a:lnSpc>
              <a:buFontTx/>
              <a:buNone/>
            </a:pPr>
            <a:r>
              <a:rPr lang="en-US" sz="2000" smtClean="0">
                <a:latin typeface="Arial" pitchFamily="34" charset="0"/>
              </a:rPr>
              <a:t>Protects head that bumps against fixed objects, but does not protect against falling objects, or electrical</a:t>
            </a:r>
          </a:p>
          <a:p>
            <a:pPr>
              <a:lnSpc>
                <a:spcPct val="90000"/>
              </a:lnSpc>
              <a:buFontTx/>
              <a:buNone/>
            </a:pPr>
            <a:r>
              <a:rPr lang="en-US" sz="2000" smtClean="0">
                <a:latin typeface="Arial" pitchFamily="34" charset="0"/>
              </a:rPr>
              <a:t>     shock.</a:t>
            </a:r>
          </a:p>
          <a:p>
            <a:pPr>
              <a:lnSpc>
                <a:spcPct val="90000"/>
              </a:lnSpc>
              <a:buFontTx/>
              <a:buNone/>
            </a:pPr>
            <a:endParaRPr lang="en-US" sz="2000" smtClean="0">
              <a:latin typeface="Arial" pitchFamily="34" charset="0"/>
            </a:endParaRPr>
          </a:p>
        </p:txBody>
      </p:sp>
      <p:pic>
        <p:nvPicPr>
          <p:cNvPr id="18944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524000"/>
            <a:ext cx="3571875"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ChangeArrowheads="1"/>
          </p:cNvSpPr>
          <p:nvPr/>
        </p:nvSpPr>
        <p:spPr bwMode="auto">
          <a:xfrm>
            <a:off x="3352800" y="457200"/>
            <a:ext cx="2352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defRPr/>
            </a:pPr>
            <a:r>
              <a:rPr lang="en-US" sz="3200">
                <a:solidFill>
                  <a:schemeClr val="tx2"/>
                </a:solidFill>
                <a:effectLst>
                  <a:outerShdw blurRad="38100" dist="38100" dir="2700000" algn="tl">
                    <a:srgbClr val="000000"/>
                  </a:outerShdw>
                </a:effectLst>
                <a:latin typeface="Arial" pitchFamily="34" charset="0"/>
              </a:rPr>
              <a:t>BUMP CAP</a:t>
            </a:r>
          </a:p>
        </p:txBody>
      </p:sp>
      <p:pic>
        <p:nvPicPr>
          <p:cNvPr id="190467" name="Picture 3"/>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76600" y="1752600"/>
            <a:ext cx="4762500" cy="368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68" name="Rectangle 5"/>
          <p:cNvSpPr>
            <a:spLocks noChangeArrowheads="1"/>
          </p:cNvSpPr>
          <p:nvPr/>
        </p:nvSpPr>
        <p:spPr bwMode="auto">
          <a:xfrm>
            <a:off x="228600" y="2209800"/>
            <a:ext cx="29718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t>A bump cap should never be used in construction areas since it is not rated to protect against construction hazards.</a:t>
            </a:r>
          </a:p>
          <a:p>
            <a:endParaRPr lang="en-US" b="0"/>
          </a:p>
          <a:p>
            <a:endParaRPr lang="en-US" b="0"/>
          </a:p>
          <a:p>
            <a:endParaRPr lang="en-US" b="0"/>
          </a:p>
          <a:p>
            <a:endParaRPr lang="en-US" b="0"/>
          </a:p>
          <a:p>
            <a:endParaRPr lang="en-US" b="0"/>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533400" y="357188"/>
            <a:ext cx="8229600"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defRPr/>
            </a:pPr>
            <a:r>
              <a:rPr lang="en-US" sz="3200">
                <a:solidFill>
                  <a:schemeClr val="tx2"/>
                </a:solidFill>
                <a:effectLst>
                  <a:outerShdw blurRad="38100" dist="38100" dir="2700000" algn="tl">
                    <a:srgbClr val="000000"/>
                  </a:outerShdw>
                </a:effectLst>
                <a:latin typeface="Arial" pitchFamily="34" charset="0"/>
              </a:rPr>
              <a:t>1926.102 </a:t>
            </a:r>
          </a:p>
          <a:p>
            <a:pPr algn="ctr">
              <a:defRPr/>
            </a:pPr>
            <a:r>
              <a:rPr lang="en-US" sz="3200">
                <a:solidFill>
                  <a:schemeClr val="tx2"/>
                </a:solidFill>
                <a:effectLst>
                  <a:outerShdw blurRad="38100" dist="38100" dir="2700000" algn="tl">
                    <a:srgbClr val="000000"/>
                  </a:outerShdw>
                </a:effectLst>
                <a:latin typeface="Arial" pitchFamily="34" charset="0"/>
              </a:rPr>
              <a:t>Eye and face protection</a:t>
            </a:r>
          </a:p>
          <a:p>
            <a:pPr algn="ctr">
              <a:defRPr/>
            </a:pPr>
            <a:endParaRPr lang="en-US" sz="3200">
              <a:solidFill>
                <a:schemeClr val="tx2"/>
              </a:solidFill>
              <a:effectLst>
                <a:outerShdw blurRad="38100" dist="38100" dir="2700000" algn="tl">
                  <a:srgbClr val="000000"/>
                </a:outerShdw>
              </a:effectLst>
              <a:latin typeface="Arial" pitchFamily="34" charset="0"/>
            </a:endParaRPr>
          </a:p>
          <a:p>
            <a:pPr>
              <a:defRPr/>
            </a:pPr>
            <a:r>
              <a:rPr lang="en-US" sz="2000">
                <a:latin typeface="Arial" pitchFamily="34" charset="0"/>
              </a:rPr>
              <a:t>(a)(1) General.</a:t>
            </a:r>
            <a:r>
              <a:rPr lang="en-US" sz="2000" b="0">
                <a:latin typeface="Arial" pitchFamily="34" charset="0"/>
              </a:rPr>
              <a:t> Employees shall be provided with eye and face protection equipment when machines or operations present potential eye or face injury from physical, chemical, or radiation agents.</a:t>
            </a:r>
          </a:p>
          <a:p>
            <a:pPr>
              <a:defRPr/>
            </a:pPr>
            <a:endParaRPr lang="en-US" sz="2000" b="0">
              <a:latin typeface="Arial" pitchFamily="34" charset="0"/>
            </a:endParaRPr>
          </a:p>
          <a:p>
            <a:pPr>
              <a:defRPr/>
            </a:pPr>
            <a:r>
              <a:rPr lang="en-US" sz="2000">
                <a:latin typeface="Arial" pitchFamily="34" charset="0"/>
              </a:rPr>
              <a:t>(a)(2) Eye and face protection equipment</a:t>
            </a:r>
            <a:endParaRPr lang="en-US" sz="2000" b="0">
              <a:latin typeface="Arial" pitchFamily="34" charset="0"/>
            </a:endParaRPr>
          </a:p>
          <a:p>
            <a:pPr>
              <a:defRPr/>
            </a:pPr>
            <a:r>
              <a:rPr lang="en-US" sz="2000" b="0">
                <a:latin typeface="Arial" pitchFamily="34" charset="0"/>
              </a:rPr>
              <a:t>required by this Part shall meet the requirements </a:t>
            </a:r>
          </a:p>
          <a:p>
            <a:pPr>
              <a:defRPr/>
            </a:pPr>
            <a:r>
              <a:rPr lang="en-US" sz="2000" b="0">
                <a:latin typeface="Arial" pitchFamily="34" charset="0"/>
              </a:rPr>
              <a:t>specified in American National Standards Institute, </a:t>
            </a:r>
          </a:p>
          <a:p>
            <a:pPr>
              <a:defRPr/>
            </a:pPr>
            <a:r>
              <a:rPr lang="en-US" sz="2000" b="0">
                <a:latin typeface="Arial" pitchFamily="34" charset="0"/>
              </a:rPr>
              <a:t>Z87.1-1968, Practice for Occupational and </a:t>
            </a:r>
          </a:p>
          <a:p>
            <a:pPr>
              <a:defRPr/>
            </a:pPr>
            <a:r>
              <a:rPr lang="en-US" sz="2000" b="0">
                <a:latin typeface="Arial" pitchFamily="34" charset="0"/>
              </a:rPr>
              <a:t>Educational Eye and Face Protection.</a:t>
            </a:r>
          </a:p>
        </p:txBody>
      </p:sp>
      <p:pic>
        <p:nvPicPr>
          <p:cNvPr id="19149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200400"/>
            <a:ext cx="2238375"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0852" name="Rectangle 4"/>
          <p:cNvSpPr>
            <a:spLocks noChangeArrowheads="1"/>
          </p:cNvSpPr>
          <p:nvPr/>
        </p:nvSpPr>
        <p:spPr bwMode="auto">
          <a:xfrm rot="21480000">
            <a:off x="6711950" y="3721100"/>
            <a:ext cx="720725"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defRPr/>
            </a:pPr>
            <a:endParaRPr lang="en-US" sz="1200">
              <a:solidFill>
                <a:srgbClr val="FF99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74863" y="76200"/>
            <a:ext cx="49942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2515" name="Object 3"/>
          <p:cNvGraphicFramePr>
            <a:graphicFrameLocks/>
          </p:cNvGraphicFramePr>
          <p:nvPr/>
        </p:nvGraphicFramePr>
        <p:xfrm>
          <a:off x="2012950" y="2209800"/>
          <a:ext cx="4953000" cy="4638675"/>
        </p:xfrm>
        <a:graphic>
          <a:graphicData uri="http://schemas.openxmlformats.org/presentationml/2006/ole">
            <mc:AlternateContent xmlns:mc="http://schemas.openxmlformats.org/markup-compatibility/2006">
              <mc:Choice xmlns:v="urn:schemas-microsoft-com:vml" Requires="v">
                <p:oleObj spid="_x0000_s192531" name="WPWin 6.1" r:id="rId5" imgW="5705640" imgH="5343480" progId="WPWin6.1">
                  <p:embed/>
                </p:oleObj>
              </mc:Choice>
              <mc:Fallback>
                <p:oleObj name="WPWin 6.1" r:id="rId5" imgW="5705640" imgH="5343480" progId="WPWin6.1">
                  <p:embed/>
                  <p:pic>
                    <p:nvPicPr>
                      <p:cNvPr id="0" name="Objec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950" y="2209800"/>
                        <a:ext cx="49530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2516" name="Rectangle 4"/>
          <p:cNvSpPr>
            <a:spLocks noChangeArrowheads="1"/>
          </p:cNvSpPr>
          <p:nvPr/>
        </p:nvSpPr>
        <p:spPr bwMode="auto">
          <a:xfrm>
            <a:off x="2684463" y="1066800"/>
            <a:ext cx="18415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sz="1400">
                <a:latin typeface="Arial" pitchFamily="34" charset="0"/>
              </a:rPr>
              <a:t>1</a:t>
            </a:r>
          </a:p>
        </p:txBody>
      </p:sp>
      <p:sp>
        <p:nvSpPr>
          <p:cNvPr id="192517" name="Rectangle 5"/>
          <p:cNvSpPr>
            <a:spLocks noChangeArrowheads="1"/>
          </p:cNvSpPr>
          <p:nvPr/>
        </p:nvSpPr>
        <p:spPr bwMode="auto">
          <a:xfrm>
            <a:off x="3429000" y="1066800"/>
            <a:ext cx="2190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sz="1400">
                <a:latin typeface="Arial" pitchFamily="34" charset="0"/>
              </a:rPr>
              <a:t>2</a:t>
            </a:r>
          </a:p>
        </p:txBody>
      </p:sp>
      <p:sp>
        <p:nvSpPr>
          <p:cNvPr id="192518" name="Rectangle 6"/>
          <p:cNvSpPr>
            <a:spLocks noChangeArrowheads="1"/>
          </p:cNvSpPr>
          <p:nvPr/>
        </p:nvSpPr>
        <p:spPr bwMode="auto">
          <a:xfrm>
            <a:off x="4343400" y="1066800"/>
            <a:ext cx="2063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sz="1400">
                <a:latin typeface="Arial" pitchFamily="34" charset="0"/>
              </a:rPr>
              <a:t>3</a:t>
            </a:r>
          </a:p>
        </p:txBody>
      </p:sp>
      <p:sp>
        <p:nvSpPr>
          <p:cNvPr id="192519" name="Rectangle 7"/>
          <p:cNvSpPr>
            <a:spLocks noChangeArrowheads="1"/>
          </p:cNvSpPr>
          <p:nvPr/>
        </p:nvSpPr>
        <p:spPr bwMode="auto">
          <a:xfrm>
            <a:off x="4784725" y="1012825"/>
            <a:ext cx="2825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400">
                <a:latin typeface="Arial" pitchFamily="34" charset="0"/>
              </a:rPr>
              <a:t>4</a:t>
            </a:r>
          </a:p>
        </p:txBody>
      </p:sp>
      <p:sp>
        <p:nvSpPr>
          <p:cNvPr id="192520" name="Rectangle 8"/>
          <p:cNvSpPr>
            <a:spLocks noChangeArrowheads="1"/>
          </p:cNvSpPr>
          <p:nvPr/>
        </p:nvSpPr>
        <p:spPr bwMode="auto">
          <a:xfrm>
            <a:off x="5622925" y="1012825"/>
            <a:ext cx="2825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400">
                <a:latin typeface="Arial" pitchFamily="34" charset="0"/>
              </a:rPr>
              <a:t>5</a:t>
            </a:r>
          </a:p>
        </p:txBody>
      </p:sp>
      <p:sp>
        <p:nvSpPr>
          <p:cNvPr id="192521" name="Rectangle 9"/>
          <p:cNvSpPr>
            <a:spLocks noChangeArrowheads="1"/>
          </p:cNvSpPr>
          <p:nvPr/>
        </p:nvSpPr>
        <p:spPr bwMode="auto">
          <a:xfrm>
            <a:off x="6384925" y="1012825"/>
            <a:ext cx="2825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400">
                <a:latin typeface="Arial" pitchFamily="34" charset="0"/>
              </a:rPr>
              <a:t>6</a:t>
            </a:r>
          </a:p>
        </p:txBody>
      </p:sp>
      <p:sp>
        <p:nvSpPr>
          <p:cNvPr id="192522" name="Rectangle 10"/>
          <p:cNvSpPr>
            <a:spLocks noChangeArrowheads="1"/>
          </p:cNvSpPr>
          <p:nvPr/>
        </p:nvSpPr>
        <p:spPr bwMode="auto">
          <a:xfrm>
            <a:off x="6461125" y="1774825"/>
            <a:ext cx="3825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400">
                <a:latin typeface="Arial" pitchFamily="34" charset="0"/>
              </a:rPr>
              <a:t>11</a:t>
            </a:r>
          </a:p>
        </p:txBody>
      </p:sp>
      <p:sp>
        <p:nvSpPr>
          <p:cNvPr id="192523" name="Rectangle 11"/>
          <p:cNvSpPr>
            <a:spLocks noChangeArrowheads="1"/>
          </p:cNvSpPr>
          <p:nvPr/>
        </p:nvSpPr>
        <p:spPr bwMode="auto">
          <a:xfrm>
            <a:off x="4403725" y="1851025"/>
            <a:ext cx="3825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400">
                <a:latin typeface="Arial" pitchFamily="34" charset="0"/>
              </a:rPr>
              <a:t>13</a:t>
            </a:r>
          </a:p>
        </p:txBody>
      </p:sp>
      <p:sp>
        <p:nvSpPr>
          <p:cNvPr id="192524" name="Rectangle 12"/>
          <p:cNvSpPr>
            <a:spLocks noChangeArrowheads="1"/>
          </p:cNvSpPr>
          <p:nvPr/>
        </p:nvSpPr>
        <p:spPr bwMode="auto">
          <a:xfrm>
            <a:off x="2803525" y="1851025"/>
            <a:ext cx="2825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400">
                <a:latin typeface="Arial" pitchFamily="34" charset="0"/>
              </a:rPr>
              <a:t>7</a:t>
            </a:r>
          </a:p>
        </p:txBody>
      </p:sp>
      <p:sp>
        <p:nvSpPr>
          <p:cNvPr id="192525" name="Rectangle 13"/>
          <p:cNvSpPr>
            <a:spLocks noChangeArrowheads="1"/>
          </p:cNvSpPr>
          <p:nvPr/>
        </p:nvSpPr>
        <p:spPr bwMode="auto">
          <a:xfrm>
            <a:off x="3717925" y="1851025"/>
            <a:ext cx="2825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400">
                <a:latin typeface="Arial" pitchFamily="34" charset="0"/>
              </a:rPr>
              <a:t>8</a:t>
            </a:r>
          </a:p>
        </p:txBody>
      </p:sp>
      <p:sp>
        <p:nvSpPr>
          <p:cNvPr id="192526" name="Rectangle 14"/>
          <p:cNvSpPr>
            <a:spLocks noChangeArrowheads="1"/>
          </p:cNvSpPr>
          <p:nvPr/>
        </p:nvSpPr>
        <p:spPr bwMode="auto">
          <a:xfrm>
            <a:off x="4403725" y="1851025"/>
            <a:ext cx="2825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400">
                <a:latin typeface="Arial" pitchFamily="34" charset="0"/>
              </a:rPr>
              <a:t>9</a:t>
            </a:r>
          </a:p>
        </p:txBody>
      </p:sp>
      <p:sp>
        <p:nvSpPr>
          <p:cNvPr id="192527" name="Rectangle 15"/>
          <p:cNvSpPr>
            <a:spLocks noChangeArrowheads="1"/>
          </p:cNvSpPr>
          <p:nvPr/>
        </p:nvSpPr>
        <p:spPr bwMode="auto">
          <a:xfrm>
            <a:off x="5546725" y="1851025"/>
            <a:ext cx="382588"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400">
                <a:latin typeface="Arial" pitchFamily="34" charset="0"/>
              </a:rPr>
              <a:t>10</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762000" y="533400"/>
            <a:ext cx="5105400" cy="584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pPr>
            <a:r>
              <a:rPr lang="en-US">
                <a:solidFill>
                  <a:schemeClr val="tx2"/>
                </a:solidFill>
                <a:latin typeface="Arial" pitchFamily="34" charset="0"/>
              </a:rPr>
              <a:t>1926.102(a)(3)</a:t>
            </a:r>
            <a:endParaRPr lang="en-US" sz="2000">
              <a:solidFill>
                <a:schemeClr val="tx2"/>
              </a:solidFill>
              <a:latin typeface="Arial" pitchFamily="34" charset="0"/>
            </a:endParaRPr>
          </a:p>
          <a:p>
            <a:pPr>
              <a:lnSpc>
                <a:spcPct val="90000"/>
              </a:lnSpc>
            </a:pPr>
            <a:endParaRPr lang="en-US" sz="2000">
              <a:solidFill>
                <a:schemeClr val="tx2"/>
              </a:solidFill>
              <a:latin typeface="Arial" pitchFamily="34" charset="0"/>
            </a:endParaRPr>
          </a:p>
          <a:p>
            <a:pPr>
              <a:lnSpc>
                <a:spcPct val="90000"/>
              </a:lnSpc>
            </a:pPr>
            <a:r>
              <a:rPr lang="en-US" sz="2000">
                <a:latin typeface="Arial" pitchFamily="34" charset="0"/>
              </a:rPr>
              <a:t>Lenses</a:t>
            </a:r>
          </a:p>
          <a:p>
            <a:r>
              <a:rPr lang="en-US" sz="2000" b="0">
                <a:latin typeface="Arial" pitchFamily="34" charset="0"/>
              </a:rPr>
              <a:t>Employees whose vision requires the use of corrective lenses in spectacles, when required by this regulation to wear eye protection, shall be protected by goggles or spectacles of one of the following types:</a:t>
            </a:r>
          </a:p>
          <a:p>
            <a:endParaRPr lang="en-US" sz="2000" b="0">
              <a:latin typeface="Arial" pitchFamily="34" charset="0"/>
            </a:endParaRPr>
          </a:p>
          <a:p>
            <a:r>
              <a:rPr lang="en-US" sz="2000">
                <a:latin typeface="Arial" pitchFamily="34" charset="0"/>
              </a:rPr>
              <a:t>(a)(3)(i) Spectacles</a:t>
            </a:r>
            <a:r>
              <a:rPr lang="en-US" sz="2000" b="0">
                <a:latin typeface="Arial" pitchFamily="34" charset="0"/>
              </a:rPr>
              <a:t> whose protective lenses provide optical correction;</a:t>
            </a:r>
          </a:p>
          <a:p>
            <a:endParaRPr lang="en-US" sz="2000" b="0">
              <a:latin typeface="Arial" pitchFamily="34" charset="0"/>
            </a:endParaRPr>
          </a:p>
          <a:p>
            <a:r>
              <a:rPr lang="en-US" sz="2000">
                <a:latin typeface="Arial" pitchFamily="34" charset="0"/>
              </a:rPr>
              <a:t>(a)(3)(ii) Goggles</a:t>
            </a:r>
            <a:r>
              <a:rPr lang="en-US" sz="2000" b="0">
                <a:latin typeface="Arial" pitchFamily="34" charset="0"/>
              </a:rPr>
              <a:t> that can be worn over corrective spectacles without disturbing the adjustment of the spectacles;</a:t>
            </a:r>
          </a:p>
          <a:p>
            <a:endParaRPr lang="en-US" sz="2000" b="0">
              <a:latin typeface="Arial" pitchFamily="34" charset="0"/>
            </a:endParaRPr>
          </a:p>
          <a:p>
            <a:r>
              <a:rPr lang="en-US" sz="2000">
                <a:latin typeface="Arial" pitchFamily="34" charset="0"/>
              </a:rPr>
              <a:t>(a)(3)(iii) Goggles</a:t>
            </a:r>
            <a:r>
              <a:rPr lang="en-US" sz="2000" b="0">
                <a:latin typeface="Arial" pitchFamily="34" charset="0"/>
              </a:rPr>
              <a:t> that incorporate corrective lenses mounted behind the protective lenses.</a:t>
            </a:r>
          </a:p>
        </p:txBody>
      </p:sp>
      <p:pic>
        <p:nvPicPr>
          <p:cNvPr id="193539" name="Picture 3"/>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9800" y="609600"/>
            <a:ext cx="24130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540" name="Picture 4"/>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19800" y="3505200"/>
            <a:ext cx="25130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685800" y="152400"/>
            <a:ext cx="7772400" cy="1144588"/>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Safety Glasses</a:t>
            </a:r>
          </a:p>
        </p:txBody>
      </p:sp>
      <p:sp>
        <p:nvSpPr>
          <p:cNvPr id="194563" name="Rectangle 3"/>
          <p:cNvSpPr>
            <a:spLocks noGrp="1" noChangeArrowheads="1"/>
          </p:cNvSpPr>
          <p:nvPr>
            <p:ph type="body" idx="1"/>
          </p:nvPr>
        </p:nvSpPr>
        <p:spPr>
          <a:xfrm>
            <a:off x="609600" y="1276350"/>
            <a:ext cx="3771900" cy="4522788"/>
          </a:xfrm>
          <a:noFill/>
        </p:spPr>
        <p:txBody>
          <a:bodyPr lIns="92075" tIns="46038" rIns="92075" bIns="46038"/>
          <a:lstStyle/>
          <a:p>
            <a:pPr>
              <a:lnSpc>
                <a:spcPct val="90000"/>
              </a:lnSpc>
              <a:buClr>
                <a:schemeClr val="tx2"/>
              </a:buClr>
              <a:buFont typeface="Wingdings" pitchFamily="2" charset="2"/>
              <a:buChar char="§"/>
            </a:pPr>
            <a:r>
              <a:rPr lang="en-US" sz="2400" smtClean="0">
                <a:latin typeface="Arial" pitchFamily="34" charset="0"/>
              </a:rPr>
              <a:t>Made with metal/plastic safety frames</a:t>
            </a:r>
          </a:p>
          <a:p>
            <a:pPr>
              <a:lnSpc>
                <a:spcPct val="90000"/>
              </a:lnSpc>
              <a:buClr>
                <a:schemeClr val="tx2"/>
              </a:buClr>
              <a:buFont typeface="Wingdings" pitchFamily="2" charset="2"/>
              <a:buChar char="§"/>
            </a:pPr>
            <a:r>
              <a:rPr lang="en-US" sz="2400" smtClean="0">
                <a:latin typeface="Arial" pitchFamily="34" charset="0"/>
              </a:rPr>
              <a:t>Most operations require side shields</a:t>
            </a:r>
          </a:p>
          <a:p>
            <a:pPr>
              <a:lnSpc>
                <a:spcPct val="90000"/>
              </a:lnSpc>
              <a:buClr>
                <a:schemeClr val="tx2"/>
              </a:buClr>
              <a:buFont typeface="Wingdings" pitchFamily="2" charset="2"/>
              <a:buChar char="§"/>
            </a:pPr>
            <a:r>
              <a:rPr lang="en-US" sz="2400" smtClean="0">
                <a:latin typeface="Arial" pitchFamily="34" charset="0"/>
              </a:rPr>
              <a:t>Used for moderate impact from particles produced by jobs such as carpentry, woodworking, grinding, and scaling</a:t>
            </a:r>
          </a:p>
          <a:p>
            <a:pPr>
              <a:lnSpc>
                <a:spcPct val="90000"/>
              </a:lnSpc>
              <a:buClr>
                <a:schemeClr val="tx2"/>
              </a:buClr>
              <a:buFont typeface="Wingdings" pitchFamily="2" charset="2"/>
              <a:buChar char="§"/>
            </a:pPr>
            <a:r>
              <a:rPr lang="en-US" sz="2400" smtClean="0">
                <a:latin typeface="Arial" pitchFamily="34" charset="0"/>
              </a:rPr>
              <a:t>Must meet ANSI Z87.1-1968 at a minimum</a:t>
            </a:r>
          </a:p>
        </p:txBody>
      </p:sp>
      <p:pic>
        <p:nvPicPr>
          <p:cNvPr id="194564" name="Picture 4" descr="photo4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676400"/>
            <a:ext cx="3687763"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685800" y="152400"/>
            <a:ext cx="7772400" cy="8382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Goggles</a:t>
            </a:r>
          </a:p>
        </p:txBody>
      </p:sp>
      <p:sp>
        <p:nvSpPr>
          <p:cNvPr id="195587" name="Rectangle 3"/>
          <p:cNvSpPr>
            <a:spLocks noGrp="1" noChangeArrowheads="1"/>
          </p:cNvSpPr>
          <p:nvPr>
            <p:ph type="body" idx="1"/>
          </p:nvPr>
        </p:nvSpPr>
        <p:spPr>
          <a:xfrm>
            <a:off x="666750" y="1257300"/>
            <a:ext cx="8001000" cy="2019300"/>
          </a:xfrm>
          <a:noFill/>
        </p:spPr>
        <p:txBody>
          <a:bodyPr lIns="92075" tIns="46038" rIns="92075" bIns="46038"/>
          <a:lstStyle/>
          <a:p>
            <a:pPr algn="just">
              <a:buClr>
                <a:schemeClr val="tx2"/>
              </a:buClr>
              <a:buFont typeface="Wingdings" pitchFamily="2" charset="2"/>
              <a:buChar char="§"/>
            </a:pPr>
            <a:r>
              <a:rPr lang="en-US" sz="2800" smtClean="0">
                <a:latin typeface="Arial" pitchFamily="34" charset="0"/>
              </a:rPr>
              <a:t>Protects eyes and area around the eyes from impact, dust, and splashes</a:t>
            </a:r>
          </a:p>
          <a:p>
            <a:pPr algn="just">
              <a:buClr>
                <a:schemeClr val="tx2"/>
              </a:buClr>
              <a:buFont typeface="Wingdings" pitchFamily="2" charset="2"/>
              <a:buChar char="§"/>
            </a:pPr>
            <a:r>
              <a:rPr lang="en-US" sz="2800" smtClean="0">
                <a:latin typeface="Arial" pitchFamily="34" charset="0"/>
              </a:rPr>
              <a:t>Some goggles fit over corrective lenses</a:t>
            </a:r>
          </a:p>
          <a:p>
            <a:pPr algn="just">
              <a:buClr>
                <a:schemeClr val="tx2"/>
              </a:buClr>
              <a:buFont typeface="Wingdings" pitchFamily="2" charset="2"/>
              <a:buChar char="§"/>
            </a:pPr>
            <a:r>
              <a:rPr lang="en-US" sz="2800" smtClean="0">
                <a:latin typeface="Arial" pitchFamily="34" charset="0"/>
              </a:rPr>
              <a:t>Must meet ANSI Z87.1-1968 at a minimum</a:t>
            </a:r>
          </a:p>
        </p:txBody>
      </p:sp>
      <p:pic>
        <p:nvPicPr>
          <p:cNvPr id="195588" name="Picture 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0" y="3352800"/>
            <a:ext cx="586105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685800" y="266700"/>
            <a:ext cx="7772400" cy="650875"/>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Face Shields</a:t>
            </a:r>
          </a:p>
        </p:txBody>
      </p:sp>
      <p:sp>
        <p:nvSpPr>
          <p:cNvPr id="196611" name="Rectangle 3"/>
          <p:cNvSpPr>
            <a:spLocks noGrp="1" noChangeArrowheads="1"/>
          </p:cNvSpPr>
          <p:nvPr>
            <p:ph type="body" idx="1"/>
          </p:nvPr>
        </p:nvSpPr>
        <p:spPr>
          <a:xfrm>
            <a:off x="266700" y="952500"/>
            <a:ext cx="8610600" cy="2705100"/>
          </a:xfrm>
          <a:noFill/>
        </p:spPr>
        <p:txBody>
          <a:bodyPr lIns="92075" tIns="46038" rIns="92075" bIns="46038"/>
          <a:lstStyle/>
          <a:p>
            <a:pPr algn="just">
              <a:lnSpc>
                <a:spcPct val="80000"/>
              </a:lnSpc>
              <a:buClr>
                <a:schemeClr val="tx2"/>
              </a:buClr>
              <a:buFont typeface="Wingdings" pitchFamily="2" charset="2"/>
              <a:buChar char="§"/>
            </a:pPr>
            <a:r>
              <a:rPr lang="en-US" sz="2800" smtClean="0">
                <a:latin typeface="Arial" pitchFamily="34" charset="0"/>
              </a:rPr>
              <a:t>Full face protection</a:t>
            </a:r>
          </a:p>
          <a:p>
            <a:pPr algn="just">
              <a:lnSpc>
                <a:spcPct val="80000"/>
              </a:lnSpc>
              <a:buClr>
                <a:schemeClr val="tx2"/>
              </a:buClr>
              <a:buFont typeface="Wingdings" pitchFamily="2" charset="2"/>
              <a:buChar char="§"/>
            </a:pPr>
            <a:r>
              <a:rPr lang="en-US" sz="2800" smtClean="0">
                <a:latin typeface="Arial" pitchFamily="34" charset="0"/>
              </a:rPr>
              <a:t>Protects face from dusts and splashes or sprays of hazardous liquids</a:t>
            </a:r>
          </a:p>
          <a:p>
            <a:pPr algn="just">
              <a:lnSpc>
                <a:spcPct val="80000"/>
              </a:lnSpc>
              <a:buClr>
                <a:schemeClr val="tx2"/>
              </a:buClr>
              <a:buFont typeface="Wingdings" pitchFamily="2" charset="2"/>
              <a:buChar char="§"/>
            </a:pPr>
            <a:r>
              <a:rPr lang="en-US" sz="2800" smtClean="0">
                <a:latin typeface="Arial" pitchFamily="34" charset="0"/>
              </a:rPr>
              <a:t>Does </a:t>
            </a:r>
            <a:r>
              <a:rPr lang="en-US" sz="2800" u="sng" smtClean="0">
                <a:latin typeface="Arial" pitchFamily="34" charset="0"/>
              </a:rPr>
              <a:t>not</a:t>
            </a:r>
            <a:r>
              <a:rPr lang="en-US" sz="2800" smtClean="0">
                <a:latin typeface="Arial" pitchFamily="34" charset="0"/>
              </a:rPr>
              <a:t> protect from impact hazards</a:t>
            </a:r>
          </a:p>
          <a:p>
            <a:pPr algn="just">
              <a:lnSpc>
                <a:spcPct val="80000"/>
              </a:lnSpc>
              <a:buClr>
                <a:schemeClr val="tx2"/>
              </a:buClr>
              <a:buFont typeface="Wingdings" pitchFamily="2" charset="2"/>
              <a:buChar char="§"/>
            </a:pPr>
            <a:r>
              <a:rPr lang="en-US" sz="2800" smtClean="0">
                <a:latin typeface="Arial" pitchFamily="34" charset="0"/>
              </a:rPr>
              <a:t>Wear safety glasses or goggles underneath</a:t>
            </a:r>
          </a:p>
          <a:p>
            <a:pPr algn="just">
              <a:lnSpc>
                <a:spcPct val="80000"/>
              </a:lnSpc>
              <a:buClr>
                <a:schemeClr val="tx2"/>
              </a:buClr>
              <a:buFont typeface="Wingdings" pitchFamily="2" charset="2"/>
              <a:buChar char="§"/>
            </a:pPr>
            <a:r>
              <a:rPr lang="en-US" sz="2800" smtClean="0">
                <a:latin typeface="Arial" pitchFamily="34" charset="0"/>
              </a:rPr>
              <a:t>Must meet ANSI Z87.1-1968 at a minimum</a:t>
            </a:r>
          </a:p>
        </p:txBody>
      </p:sp>
      <p:pic>
        <p:nvPicPr>
          <p:cNvPr id="196612" name="Picture 4"/>
          <p:cNvPicPr>
            <a:picLocks noChangeArrowheads="1"/>
          </p:cNvPicPr>
          <p:nvPr/>
        </p:nvPicPr>
        <p:blipFill>
          <a:blip r:embed="rId3" cstate="email">
            <a:extLst>
              <a:ext uri="{28A0092B-C50C-407E-A947-70E740481C1C}">
                <a14:useLocalDpi xmlns:a14="http://schemas.microsoft.com/office/drawing/2010/main" val="0"/>
              </a:ext>
            </a:extLst>
          </a:blip>
          <a:srcRect t="2916" b="4723"/>
          <a:stretch>
            <a:fillRect/>
          </a:stretch>
        </p:blipFill>
        <p:spPr bwMode="auto">
          <a:xfrm>
            <a:off x="957263" y="3657600"/>
            <a:ext cx="34893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138" y="3657600"/>
            <a:ext cx="35337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22" name="Text Box 6"/>
          <p:cNvSpPr txBox="1">
            <a:spLocks noChangeArrowheads="1"/>
          </p:cNvSpPr>
          <p:nvPr/>
        </p:nvSpPr>
        <p:spPr bwMode="auto">
          <a:xfrm>
            <a:off x="4937125" y="5943600"/>
            <a:ext cx="162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1800">
                <a:effectLst>
                  <a:outerShdw blurRad="38100" dist="38100" dir="2700000" algn="tl">
                    <a:srgbClr val="000000"/>
                  </a:outerShdw>
                </a:effectLst>
              </a:rPr>
              <a:t>Improper PPE</a:t>
            </a: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xfrm>
            <a:off x="723900" y="228600"/>
            <a:ext cx="7772400" cy="9906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Welding Shields</a:t>
            </a:r>
          </a:p>
        </p:txBody>
      </p:sp>
      <p:sp>
        <p:nvSpPr>
          <p:cNvPr id="197635" name="Rectangle 3"/>
          <p:cNvSpPr>
            <a:spLocks noChangeArrowheads="1"/>
          </p:cNvSpPr>
          <p:nvPr/>
        </p:nvSpPr>
        <p:spPr bwMode="auto">
          <a:xfrm>
            <a:off x="571500" y="1260475"/>
            <a:ext cx="4248150"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just">
              <a:lnSpc>
                <a:spcPct val="90000"/>
              </a:lnSpc>
              <a:spcBef>
                <a:spcPct val="35000"/>
              </a:spcBef>
              <a:buFontTx/>
              <a:buChar char="•"/>
            </a:pPr>
            <a:r>
              <a:rPr lang="en-US" sz="2000">
                <a:latin typeface="Arial" pitchFamily="34" charset="0"/>
              </a:rPr>
              <a:t>Protects eyes against burns from radiant light</a:t>
            </a:r>
          </a:p>
          <a:p>
            <a:pPr algn="just">
              <a:lnSpc>
                <a:spcPct val="90000"/>
              </a:lnSpc>
              <a:spcBef>
                <a:spcPct val="35000"/>
              </a:spcBef>
              <a:buFontTx/>
              <a:buChar char="•"/>
            </a:pPr>
            <a:r>
              <a:rPr lang="en-US" sz="2000">
                <a:latin typeface="Arial" pitchFamily="34" charset="0"/>
              </a:rPr>
              <a:t>Protects face and eyes from flying sparks, metal spatter, &amp; slag chips produced during welding, brazing, soldering, and cutting</a:t>
            </a:r>
          </a:p>
        </p:txBody>
      </p:sp>
      <p:pic>
        <p:nvPicPr>
          <p:cNvPr id="197636" name="Picture 4"/>
          <p:cNvPicPr>
            <a:picLocks noChangeArrowheads="1"/>
          </p:cNvPicPr>
          <p:nvPr/>
        </p:nvPicPr>
        <p:blipFill>
          <a:blip r:embed="rId3" cstate="email">
            <a:extLst>
              <a:ext uri="{28A0092B-C50C-407E-A947-70E740481C1C}">
                <a14:useLocalDpi xmlns:a14="http://schemas.microsoft.com/office/drawing/2010/main" val="0"/>
              </a:ext>
            </a:extLst>
          </a:blip>
          <a:srcRect l="2289" t="2638" r="2721" b="5003"/>
          <a:stretch>
            <a:fillRect/>
          </a:stretch>
        </p:blipFill>
        <p:spPr bwMode="auto">
          <a:xfrm>
            <a:off x="609600" y="3562350"/>
            <a:ext cx="41529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143000"/>
            <a:ext cx="3695700"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0" name="Text Box 6"/>
          <p:cNvSpPr txBox="1">
            <a:spLocks noChangeArrowheads="1"/>
          </p:cNvSpPr>
          <p:nvPr/>
        </p:nvSpPr>
        <p:spPr bwMode="auto">
          <a:xfrm>
            <a:off x="5334000" y="3197225"/>
            <a:ext cx="162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800">
                <a:effectLst>
                  <a:outerShdw blurRad="38100" dist="38100" dir="2700000" algn="tl">
                    <a:srgbClr val="000000"/>
                  </a:outerShdw>
                </a:effectLst>
              </a:rPr>
              <a:t>Improper PPE</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28600" y="228600"/>
            <a:ext cx="8763000" cy="1066800"/>
          </a:xfrm>
        </p:spPr>
        <p:txBody>
          <a:bodyPr/>
          <a:lstStyle/>
          <a:p>
            <a:pPr>
              <a:defRPr/>
            </a:pPr>
            <a:r>
              <a:rPr lang="en-US" sz="3200" b="1" smtClean="0">
                <a:effectLst>
                  <a:outerShdw blurRad="38100" dist="38100" dir="2700000" algn="tl">
                    <a:srgbClr val="000000"/>
                  </a:outerShdw>
                </a:effectLst>
                <a:latin typeface="Arial" pitchFamily="34" charset="0"/>
              </a:rPr>
              <a:t>Dusts</a:t>
            </a:r>
          </a:p>
        </p:txBody>
      </p:sp>
      <p:sp>
        <p:nvSpPr>
          <p:cNvPr id="20483" name="Rectangle 3"/>
          <p:cNvSpPr>
            <a:spLocks noGrp="1" noChangeArrowheads="1"/>
          </p:cNvSpPr>
          <p:nvPr>
            <p:ph type="body" idx="1"/>
          </p:nvPr>
        </p:nvSpPr>
        <p:spPr/>
        <p:txBody>
          <a:bodyPr/>
          <a:lstStyle/>
          <a:p>
            <a:pPr>
              <a:buClr>
                <a:schemeClr val="tx2"/>
              </a:buClr>
              <a:buFont typeface="Wingdings" pitchFamily="2" charset="2"/>
              <a:buChar char="§"/>
            </a:pPr>
            <a:r>
              <a:rPr lang="en-US" sz="2400" smtClean="0">
                <a:latin typeface="Arial" pitchFamily="34" charset="0"/>
              </a:rPr>
              <a:t>Toxic</a:t>
            </a:r>
          </a:p>
          <a:p>
            <a:pPr>
              <a:buClr>
                <a:schemeClr val="tx2"/>
              </a:buClr>
              <a:buFont typeface="Wingdings" pitchFamily="2" charset="2"/>
              <a:buChar char="§"/>
            </a:pPr>
            <a:endParaRPr lang="en-US" sz="2400" smtClean="0">
              <a:latin typeface="Arial" pitchFamily="34" charset="0"/>
            </a:endParaRPr>
          </a:p>
          <a:p>
            <a:pPr>
              <a:buClr>
                <a:schemeClr val="tx2"/>
              </a:buClr>
              <a:buFont typeface="Wingdings" pitchFamily="2" charset="2"/>
              <a:buNone/>
            </a:pPr>
            <a:r>
              <a:rPr lang="en-US" sz="2000" smtClean="0">
                <a:latin typeface="Arial" pitchFamily="34" charset="0"/>
              </a:rPr>
              <a:t>		• Silica</a:t>
            </a:r>
          </a:p>
          <a:p>
            <a:pPr>
              <a:buClr>
                <a:schemeClr val="tx2"/>
              </a:buClr>
              <a:buFont typeface="Wingdings" pitchFamily="2" charset="2"/>
              <a:buNone/>
            </a:pPr>
            <a:r>
              <a:rPr lang="en-US" sz="2000" smtClean="0">
                <a:latin typeface="Arial" pitchFamily="34" charset="0"/>
              </a:rPr>
              <a:t>		• Dusts contaminated with PCBs</a:t>
            </a:r>
          </a:p>
          <a:p>
            <a:pPr>
              <a:buClr>
                <a:schemeClr val="tx2"/>
              </a:buClr>
              <a:buFont typeface="Wingdings" pitchFamily="2" charset="2"/>
              <a:buChar char="§"/>
            </a:pPr>
            <a:endParaRPr lang="en-US" sz="2000" smtClean="0">
              <a:latin typeface="Arial" pitchFamily="34" charset="0"/>
            </a:endParaRPr>
          </a:p>
          <a:p>
            <a:pPr>
              <a:buClr>
                <a:schemeClr val="tx2"/>
              </a:buClr>
              <a:buFont typeface="Wingdings" pitchFamily="2" charset="2"/>
              <a:buChar char="§"/>
            </a:pPr>
            <a:r>
              <a:rPr lang="en-US" sz="2400" smtClean="0">
                <a:latin typeface="Arial" pitchFamily="34" charset="0"/>
              </a:rPr>
              <a:t>Soluble / </a:t>
            </a:r>
            <a:r>
              <a:rPr lang="en-US" sz="2400" i="1" smtClean="0">
                <a:latin typeface="Arial" pitchFamily="34" charset="0"/>
              </a:rPr>
              <a:t>Non-Toxic</a:t>
            </a:r>
          </a:p>
          <a:p>
            <a:pPr>
              <a:buClr>
                <a:schemeClr val="tx2"/>
              </a:buClr>
              <a:buFont typeface="Wingdings" pitchFamily="2" charset="2"/>
              <a:buChar char="§"/>
            </a:pPr>
            <a:endParaRPr lang="en-US" sz="2000" i="1" smtClean="0">
              <a:latin typeface="Arial" pitchFamily="34" charset="0"/>
            </a:endParaRPr>
          </a:p>
          <a:p>
            <a:pPr>
              <a:buClr>
                <a:schemeClr val="tx2"/>
              </a:buClr>
              <a:buFont typeface="Wingdings" pitchFamily="2" charset="2"/>
              <a:buNone/>
            </a:pPr>
            <a:r>
              <a:rPr lang="en-US" sz="2000" smtClean="0">
                <a:latin typeface="Arial" pitchFamily="34" charset="0"/>
              </a:rPr>
              <a:t>		• Nuisance</a:t>
            </a:r>
          </a:p>
          <a:p>
            <a:pPr>
              <a:buClr>
                <a:schemeClr val="tx2"/>
              </a:buClr>
              <a:buFont typeface="Wingdings" pitchFamily="2" charset="2"/>
              <a:buNone/>
            </a:pPr>
            <a:r>
              <a:rPr lang="en-US" sz="2000" smtClean="0">
                <a:latin typeface="Arial" pitchFamily="34" charset="0"/>
              </a:rPr>
              <a:t>		</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71600"/>
            <a:ext cx="29829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14800"/>
            <a:ext cx="2730500"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ChangeArrowheads="1"/>
          </p:cNvSpPr>
          <p:nvPr/>
        </p:nvSpPr>
        <p:spPr bwMode="auto">
          <a:xfrm>
            <a:off x="685800" y="381000"/>
            <a:ext cx="4267200" cy="582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defRPr/>
            </a:pPr>
            <a:r>
              <a:rPr lang="en-US" sz="3200">
                <a:solidFill>
                  <a:schemeClr val="tx2"/>
                </a:solidFill>
                <a:effectLst>
                  <a:outerShdw blurRad="38100" dist="38100" dir="2700000" algn="tl">
                    <a:srgbClr val="000000"/>
                  </a:outerShdw>
                </a:effectLst>
                <a:latin typeface="Arial" pitchFamily="34" charset="0"/>
              </a:rPr>
              <a:t>1926.102(b)(2)</a:t>
            </a:r>
          </a:p>
          <a:p>
            <a:pPr>
              <a:defRPr/>
            </a:pPr>
            <a:r>
              <a:rPr lang="en-US" sz="3200">
                <a:solidFill>
                  <a:schemeClr val="tx2"/>
                </a:solidFill>
                <a:effectLst>
                  <a:outerShdw blurRad="38100" dist="38100" dir="2700000" algn="tl">
                    <a:srgbClr val="000000"/>
                  </a:outerShdw>
                </a:effectLst>
                <a:latin typeface="Arial" pitchFamily="34" charset="0"/>
              </a:rPr>
              <a:t>Laser protection</a:t>
            </a:r>
          </a:p>
          <a:p>
            <a:pPr>
              <a:defRPr/>
            </a:pPr>
            <a:endParaRPr lang="en-US" sz="3200" b="0">
              <a:solidFill>
                <a:schemeClr val="tx2"/>
              </a:solidFill>
              <a:effectLst>
                <a:outerShdw blurRad="38100" dist="38100" dir="2700000" algn="tl">
                  <a:srgbClr val="000000"/>
                </a:outerShdw>
              </a:effectLst>
              <a:latin typeface="Arial" pitchFamily="34" charset="0"/>
            </a:endParaRPr>
          </a:p>
          <a:p>
            <a:pPr>
              <a:defRPr/>
            </a:pPr>
            <a:r>
              <a:rPr lang="en-US" sz="2000">
                <a:latin typeface="Arial" pitchFamily="34" charset="0"/>
              </a:rPr>
              <a:t>(b)(2)(i)</a:t>
            </a:r>
            <a:endParaRPr lang="en-US" sz="2000" b="0">
              <a:latin typeface="Arial" pitchFamily="34" charset="0"/>
            </a:endParaRPr>
          </a:p>
          <a:p>
            <a:pPr>
              <a:defRPr/>
            </a:pPr>
            <a:r>
              <a:rPr lang="en-US" sz="2000" b="0">
                <a:latin typeface="Arial" pitchFamily="34" charset="0"/>
              </a:rPr>
              <a:t>Employees whose occupation or assignment requires exposure to laser beams shall be furnished suitable laser safety goggles which will protect for the specific wavelength of the laser and be of optical density (O.D.) adequate for the energy involved. Table E-3 lists the maximum power or energy density for which adequate protection is afforded by glasses of optical densities from 5</a:t>
            </a:r>
          </a:p>
          <a:p>
            <a:pPr>
              <a:defRPr/>
            </a:pPr>
            <a:r>
              <a:rPr lang="en-US" sz="2000" b="0">
                <a:latin typeface="Arial" pitchFamily="34" charset="0"/>
              </a:rPr>
              <a:t>through 8.</a:t>
            </a:r>
          </a:p>
        </p:txBody>
      </p:sp>
      <p:pic>
        <p:nvPicPr>
          <p:cNvPr id="19865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168525"/>
            <a:ext cx="3754438" cy="267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ChangeArrowheads="1"/>
          </p:cNvSpPr>
          <p:nvPr/>
        </p:nvSpPr>
        <p:spPr bwMode="auto">
          <a:xfrm>
            <a:off x="898525" y="1292225"/>
            <a:ext cx="3673475" cy="497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defRPr/>
            </a:pPr>
            <a:r>
              <a:rPr lang="en-US" sz="3200">
                <a:solidFill>
                  <a:schemeClr val="tx2"/>
                </a:solidFill>
                <a:effectLst>
                  <a:outerShdw blurRad="38100" dist="38100" dir="2700000" algn="tl">
                    <a:srgbClr val="000000"/>
                  </a:outerShdw>
                </a:effectLst>
                <a:latin typeface="Arial" pitchFamily="34" charset="0"/>
              </a:rPr>
              <a:t>1926.102(b)(2)</a:t>
            </a:r>
          </a:p>
          <a:p>
            <a:pPr>
              <a:lnSpc>
                <a:spcPct val="90000"/>
              </a:lnSpc>
              <a:defRPr/>
            </a:pPr>
            <a:r>
              <a:rPr lang="en-US" sz="3200">
                <a:solidFill>
                  <a:schemeClr val="tx2"/>
                </a:solidFill>
                <a:effectLst>
                  <a:outerShdw blurRad="38100" dist="38100" dir="2700000" algn="tl">
                    <a:srgbClr val="000000"/>
                  </a:outerShdw>
                </a:effectLst>
                <a:latin typeface="Arial" pitchFamily="34" charset="0"/>
              </a:rPr>
              <a:t>Laser protection</a:t>
            </a:r>
          </a:p>
          <a:p>
            <a:pPr>
              <a:lnSpc>
                <a:spcPct val="90000"/>
              </a:lnSpc>
              <a:defRPr/>
            </a:pPr>
            <a:endParaRPr lang="en-US" sz="3200" b="0">
              <a:solidFill>
                <a:schemeClr val="tx2"/>
              </a:solidFill>
              <a:effectLst>
                <a:outerShdw blurRad="38100" dist="38100" dir="2700000" algn="tl">
                  <a:srgbClr val="000000"/>
                </a:outerShdw>
              </a:effectLst>
              <a:latin typeface="Arial" pitchFamily="34" charset="0"/>
            </a:endParaRPr>
          </a:p>
          <a:p>
            <a:pPr>
              <a:lnSpc>
                <a:spcPct val="90000"/>
              </a:lnSpc>
              <a:defRPr/>
            </a:pPr>
            <a:r>
              <a:rPr lang="en-US" sz="2000">
                <a:latin typeface="Arial" pitchFamily="34" charset="0"/>
              </a:rPr>
              <a:t>(b)(2)(ii) All protective</a:t>
            </a:r>
            <a:r>
              <a:rPr lang="en-US" sz="2000" b="0">
                <a:latin typeface="Arial" pitchFamily="34" charset="0"/>
              </a:rPr>
              <a:t> goggles shall bear a label identifying the following data:</a:t>
            </a:r>
          </a:p>
          <a:p>
            <a:pPr>
              <a:lnSpc>
                <a:spcPct val="90000"/>
              </a:lnSpc>
              <a:defRPr/>
            </a:pPr>
            <a:endParaRPr lang="en-US" sz="2000" b="0">
              <a:latin typeface="Arial" pitchFamily="34" charset="0"/>
            </a:endParaRPr>
          </a:p>
          <a:p>
            <a:pPr>
              <a:lnSpc>
                <a:spcPct val="90000"/>
              </a:lnSpc>
              <a:defRPr/>
            </a:pPr>
            <a:r>
              <a:rPr lang="en-US" sz="2000">
                <a:latin typeface="Arial" pitchFamily="34" charset="0"/>
              </a:rPr>
              <a:t>(b)(2)(ii)(a) The laser wavelengths</a:t>
            </a:r>
            <a:r>
              <a:rPr lang="en-US" sz="2000" b="0">
                <a:latin typeface="Arial" pitchFamily="34" charset="0"/>
              </a:rPr>
              <a:t> for which use is intended;</a:t>
            </a:r>
          </a:p>
          <a:p>
            <a:pPr>
              <a:lnSpc>
                <a:spcPct val="90000"/>
              </a:lnSpc>
              <a:defRPr/>
            </a:pPr>
            <a:endParaRPr lang="en-US" sz="2000" b="0">
              <a:latin typeface="Arial" pitchFamily="34" charset="0"/>
            </a:endParaRPr>
          </a:p>
          <a:p>
            <a:pPr>
              <a:lnSpc>
                <a:spcPct val="90000"/>
              </a:lnSpc>
              <a:defRPr/>
            </a:pPr>
            <a:r>
              <a:rPr lang="en-US" sz="2000">
                <a:latin typeface="Arial" pitchFamily="34" charset="0"/>
              </a:rPr>
              <a:t>(b)(2)(ii)(b) The optical density</a:t>
            </a:r>
            <a:r>
              <a:rPr lang="en-US" sz="2000" b="0">
                <a:latin typeface="Arial" pitchFamily="34" charset="0"/>
              </a:rPr>
              <a:t> of those wavelengths;</a:t>
            </a:r>
          </a:p>
          <a:p>
            <a:pPr>
              <a:lnSpc>
                <a:spcPct val="90000"/>
              </a:lnSpc>
              <a:defRPr/>
            </a:pPr>
            <a:endParaRPr lang="en-US" sz="2000" b="0">
              <a:latin typeface="Arial" pitchFamily="34" charset="0"/>
            </a:endParaRPr>
          </a:p>
          <a:p>
            <a:pPr>
              <a:lnSpc>
                <a:spcPct val="90000"/>
              </a:lnSpc>
              <a:defRPr/>
            </a:pPr>
            <a:r>
              <a:rPr lang="en-US" sz="2000">
                <a:latin typeface="Arial" pitchFamily="34" charset="0"/>
              </a:rPr>
              <a:t>(b)(2)(ii)(c) The visible light</a:t>
            </a:r>
            <a:r>
              <a:rPr lang="en-US" sz="2000" b="0">
                <a:latin typeface="Arial" pitchFamily="34" charset="0"/>
              </a:rPr>
              <a:t> transmission.</a:t>
            </a:r>
          </a:p>
        </p:txBody>
      </p:sp>
      <p:pic>
        <p:nvPicPr>
          <p:cNvPr id="19968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106488"/>
            <a:ext cx="301307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3140" name="Rectangle 4"/>
          <p:cNvSpPr>
            <a:spLocks noChangeArrowheads="1"/>
          </p:cNvSpPr>
          <p:nvPr/>
        </p:nvSpPr>
        <p:spPr bwMode="auto">
          <a:xfrm>
            <a:off x="8077200" y="685800"/>
            <a:ext cx="533400" cy="46482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603141" name="Rectangle 5"/>
          <p:cNvSpPr>
            <a:spLocks noChangeArrowheads="1"/>
          </p:cNvSpPr>
          <p:nvPr/>
        </p:nvSpPr>
        <p:spPr bwMode="auto">
          <a:xfrm>
            <a:off x="7924800" y="685800"/>
            <a:ext cx="533400" cy="44196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pic>
        <p:nvPicPr>
          <p:cNvPr id="19968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39838"/>
            <a:ext cx="3775075"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ChangeArrowheads="1"/>
          </p:cNvSpPr>
          <p:nvPr/>
        </p:nvSpPr>
        <p:spPr bwMode="auto">
          <a:xfrm>
            <a:off x="457200" y="228600"/>
            <a:ext cx="3429000" cy="661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defRPr/>
            </a:pPr>
            <a:r>
              <a:rPr lang="en-US" sz="3200">
                <a:solidFill>
                  <a:schemeClr val="tx2"/>
                </a:solidFill>
                <a:effectLst>
                  <a:outerShdw blurRad="38100" dist="38100" dir="2700000" algn="tl">
                    <a:srgbClr val="000000"/>
                  </a:outerShdw>
                </a:effectLst>
                <a:latin typeface="Arial" pitchFamily="34" charset="0"/>
              </a:rPr>
              <a:t>1926.101 Hearing protection</a:t>
            </a:r>
          </a:p>
          <a:p>
            <a:pPr>
              <a:defRPr/>
            </a:pPr>
            <a:endParaRPr lang="en-US" sz="3200">
              <a:solidFill>
                <a:schemeClr val="tx2"/>
              </a:solidFill>
              <a:effectLst>
                <a:outerShdw blurRad="38100" dist="38100" dir="2700000" algn="tl">
                  <a:srgbClr val="000000"/>
                </a:outerShdw>
              </a:effectLst>
              <a:latin typeface="Arial" pitchFamily="34" charset="0"/>
            </a:endParaRPr>
          </a:p>
          <a:p>
            <a:pPr>
              <a:defRPr/>
            </a:pPr>
            <a:r>
              <a:rPr lang="en-US" sz="2000" b="0">
                <a:latin typeface="Arial" pitchFamily="34" charset="0"/>
              </a:rPr>
              <a:t>(a) Wherever it is not feasible to reduce the noise levels or duration of exposures to those specified in Table D-2, Permissible Noise Exposures, in 1926.52, ear protective devices shall be provided and used.</a:t>
            </a:r>
          </a:p>
          <a:p>
            <a:pPr>
              <a:defRPr/>
            </a:pPr>
            <a:endParaRPr lang="en-US" sz="2000" b="0">
              <a:latin typeface="Arial" pitchFamily="34" charset="0"/>
            </a:endParaRPr>
          </a:p>
          <a:p>
            <a:pPr>
              <a:defRPr/>
            </a:pPr>
            <a:r>
              <a:rPr lang="en-US" sz="2000" b="0">
                <a:latin typeface="Arial" pitchFamily="34" charset="0"/>
              </a:rPr>
              <a:t>(b) Ear protective devices inserted in the ear shall be fitted or determined individually by competent persons.</a:t>
            </a:r>
          </a:p>
        </p:txBody>
      </p:sp>
      <p:sp>
        <p:nvSpPr>
          <p:cNvPr id="604163" name="Rectangle 3"/>
          <p:cNvSpPr>
            <a:spLocks noChangeArrowheads="1"/>
          </p:cNvSpPr>
          <p:nvPr/>
        </p:nvSpPr>
        <p:spPr bwMode="auto">
          <a:xfrm>
            <a:off x="4572000" y="533400"/>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1800">
                <a:solidFill>
                  <a:srgbClr val="FFFF00"/>
                </a:solidFill>
                <a:effectLst>
                  <a:outerShdw blurRad="38100" dist="38100" dir="2700000" algn="tl">
                    <a:srgbClr val="000000"/>
                  </a:outerShdw>
                </a:effectLst>
              </a:rPr>
              <a:t>Examples of Hearing Protectors</a:t>
            </a:r>
          </a:p>
        </p:txBody>
      </p:sp>
      <p:pic>
        <p:nvPicPr>
          <p:cNvPr id="200708" name="Picture 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67200" y="1524000"/>
            <a:ext cx="20605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9" name="Rectangle 5"/>
          <p:cNvSpPr>
            <a:spLocks noChangeArrowheads="1"/>
          </p:cNvSpPr>
          <p:nvPr/>
        </p:nvSpPr>
        <p:spPr bwMode="auto">
          <a:xfrm>
            <a:off x="6629400" y="1830388"/>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0">
                <a:solidFill>
                  <a:srgbClr val="FFFFFF"/>
                </a:solidFill>
              </a:rPr>
              <a:t>Earmuffs</a:t>
            </a:r>
          </a:p>
        </p:txBody>
      </p:sp>
      <p:pic>
        <p:nvPicPr>
          <p:cNvPr id="200710" name="Picture 6"/>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53200" y="2873375"/>
            <a:ext cx="2286000"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11" name="Rectangle 7"/>
          <p:cNvSpPr>
            <a:spLocks noChangeArrowheads="1"/>
          </p:cNvSpPr>
          <p:nvPr/>
        </p:nvSpPr>
        <p:spPr bwMode="auto">
          <a:xfrm>
            <a:off x="5181600" y="35052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b="0">
                <a:solidFill>
                  <a:srgbClr val="FFFFFF"/>
                </a:solidFill>
              </a:rPr>
              <a:t>Earplugs</a:t>
            </a:r>
          </a:p>
        </p:txBody>
      </p:sp>
      <p:pic>
        <p:nvPicPr>
          <p:cNvPr id="200712" name="Picture 8"/>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91000" y="4572000"/>
            <a:ext cx="2209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13" name="Rectangle 9"/>
          <p:cNvSpPr>
            <a:spLocks noChangeArrowheads="1"/>
          </p:cNvSpPr>
          <p:nvPr/>
        </p:nvSpPr>
        <p:spPr bwMode="auto">
          <a:xfrm>
            <a:off x="6705600" y="5410200"/>
            <a:ext cx="1231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0">
                <a:solidFill>
                  <a:srgbClr val="FFFFFF"/>
                </a:solidFill>
              </a:rPr>
              <a:t>Canal Caps</a:t>
            </a: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685800" y="228600"/>
            <a:ext cx="7772400" cy="11430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Hearing Protection</a:t>
            </a:r>
          </a:p>
        </p:txBody>
      </p:sp>
      <p:pic>
        <p:nvPicPr>
          <p:cNvPr id="201731" name="Picture 3" descr="p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8077200" cy="4572000"/>
          </a:xfrm>
          <a:prstGeom prst="rect">
            <a:avLst/>
          </a:prstGeom>
          <a:solidFill>
            <a:schemeClr val="accent1"/>
          </a:solidFill>
          <a:ln w="9525">
            <a:solidFill>
              <a:srgbClr val="0000FF"/>
            </a:solidFill>
            <a:miter lim="800000"/>
            <a:headEnd/>
            <a:tailEnd/>
          </a:ln>
        </p:spPr>
      </p:pic>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304800" y="228600"/>
            <a:ext cx="8610600" cy="914400"/>
          </a:xfrm>
        </p:spPr>
        <p:txBody>
          <a:bodyPr/>
          <a:lstStyle/>
          <a:p>
            <a:pPr>
              <a:defRPr/>
            </a:pPr>
            <a:r>
              <a:rPr lang="en-US" sz="3200" b="1" smtClean="0">
                <a:effectLst>
                  <a:outerShdw blurRad="38100" dist="38100" dir="2700000" algn="tl">
                    <a:srgbClr val="000000"/>
                  </a:outerShdw>
                </a:effectLst>
                <a:latin typeface="Arial" pitchFamily="34" charset="0"/>
              </a:rPr>
              <a:t>Hearing protection</a:t>
            </a:r>
            <a:br>
              <a:rPr lang="en-US" sz="3200" b="1" smtClean="0">
                <a:effectLst>
                  <a:outerShdw blurRad="38100" dist="38100" dir="2700000" algn="tl">
                    <a:srgbClr val="000000"/>
                  </a:outerShdw>
                </a:effectLst>
                <a:latin typeface="Arial" pitchFamily="34" charset="0"/>
              </a:rPr>
            </a:br>
            <a:endParaRPr lang="en-US" sz="3200" b="1" smtClean="0">
              <a:effectLst>
                <a:outerShdw blurRad="38100" dist="38100" dir="2700000" algn="tl">
                  <a:srgbClr val="000000"/>
                </a:outerShdw>
              </a:effectLst>
              <a:latin typeface="Arial" pitchFamily="34" charset="0"/>
            </a:endParaRPr>
          </a:p>
        </p:txBody>
      </p:sp>
      <p:pic>
        <p:nvPicPr>
          <p:cNvPr id="202755" name="Picture 3" descr="pg5chart"/>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724400" y="1600200"/>
            <a:ext cx="38862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2756" name="Rectangle 4"/>
          <p:cNvSpPr>
            <a:spLocks noChangeArrowheads="1"/>
          </p:cNvSpPr>
          <p:nvPr>
            <p:ph type="body" sz="half" idx="1"/>
          </p:nvPr>
        </p:nvSpPr>
        <p:spPr>
          <a:xfrm>
            <a:off x="685800" y="1600200"/>
            <a:ext cx="3810000" cy="4114800"/>
          </a:xfrm>
          <a:noFill/>
        </p:spPr>
        <p:txBody>
          <a:bodyPr lIns="92075" tIns="46038" rIns="92075" bIns="46038"/>
          <a:lstStyle/>
          <a:p>
            <a:pPr>
              <a:spcBef>
                <a:spcPct val="0"/>
              </a:spcBef>
              <a:buFontTx/>
              <a:buNone/>
            </a:pPr>
            <a:endParaRPr lang="en-US" sz="1800" b="1" smtClean="0">
              <a:solidFill>
                <a:schemeClr val="bg1"/>
              </a:solidFill>
            </a:endParaRPr>
          </a:p>
          <a:p>
            <a:pPr>
              <a:spcBef>
                <a:spcPct val="0"/>
              </a:spcBef>
              <a:buFontTx/>
              <a:buNone/>
            </a:pPr>
            <a:r>
              <a:rPr lang="en-US" sz="2400" smtClean="0">
                <a:latin typeface="Arial" pitchFamily="34" charset="0"/>
              </a:rPr>
              <a:t>When it is not feasible to</a:t>
            </a:r>
          </a:p>
          <a:p>
            <a:pPr>
              <a:spcBef>
                <a:spcPct val="0"/>
              </a:spcBef>
              <a:buFontTx/>
              <a:buNone/>
            </a:pPr>
            <a:r>
              <a:rPr lang="en-US" sz="2400" smtClean="0">
                <a:latin typeface="Arial" pitchFamily="34" charset="0"/>
              </a:rPr>
              <a:t>reduce the noise or</a:t>
            </a:r>
          </a:p>
          <a:p>
            <a:pPr>
              <a:spcBef>
                <a:spcPct val="0"/>
              </a:spcBef>
              <a:buFontTx/>
              <a:buNone/>
            </a:pPr>
            <a:r>
              <a:rPr lang="en-US" sz="2400" smtClean="0">
                <a:latin typeface="Arial" pitchFamily="34" charset="0"/>
              </a:rPr>
              <a:t>Its duration – use ear </a:t>
            </a:r>
          </a:p>
          <a:p>
            <a:pPr>
              <a:spcBef>
                <a:spcPct val="0"/>
              </a:spcBef>
              <a:buFontTx/>
              <a:buNone/>
            </a:pPr>
            <a:r>
              <a:rPr lang="en-US" sz="2400" smtClean="0">
                <a:latin typeface="Arial" pitchFamily="34" charset="0"/>
              </a:rPr>
              <a:t>protective devices.</a:t>
            </a:r>
          </a:p>
          <a:p>
            <a:pPr>
              <a:spcBef>
                <a:spcPct val="0"/>
              </a:spcBef>
              <a:buFontTx/>
              <a:buNone/>
            </a:pPr>
            <a:endParaRPr lang="en-US" sz="2400" smtClean="0">
              <a:latin typeface="Arial" pitchFamily="34" charset="0"/>
            </a:endParaRPr>
          </a:p>
          <a:p>
            <a:pPr>
              <a:spcBef>
                <a:spcPct val="0"/>
              </a:spcBef>
              <a:buFontTx/>
              <a:buNone/>
            </a:pPr>
            <a:r>
              <a:rPr lang="en-US" sz="2400" smtClean="0">
                <a:latin typeface="Arial" pitchFamily="34" charset="0"/>
              </a:rPr>
              <a:t>Ear protective devices</a:t>
            </a:r>
          </a:p>
          <a:p>
            <a:pPr>
              <a:spcBef>
                <a:spcPct val="0"/>
              </a:spcBef>
              <a:buFontTx/>
              <a:buNone/>
            </a:pPr>
            <a:r>
              <a:rPr lang="en-US" sz="2400" smtClean="0">
                <a:latin typeface="Arial" pitchFamily="34" charset="0"/>
              </a:rPr>
              <a:t>inserted in the ear shall </a:t>
            </a:r>
          </a:p>
          <a:p>
            <a:pPr>
              <a:spcBef>
                <a:spcPct val="0"/>
              </a:spcBef>
              <a:buFontTx/>
              <a:buNone/>
            </a:pPr>
            <a:r>
              <a:rPr lang="en-US" sz="2400" smtClean="0">
                <a:latin typeface="Arial" pitchFamily="34" charset="0"/>
              </a:rPr>
              <a:t>be fitted.</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xfrm>
            <a:off x="685800" y="219075"/>
            <a:ext cx="7772400" cy="11430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When Must Hearing Protection be Provided?</a:t>
            </a:r>
          </a:p>
        </p:txBody>
      </p:sp>
      <p:sp>
        <p:nvSpPr>
          <p:cNvPr id="203779" name="Rectangle 3"/>
          <p:cNvSpPr>
            <a:spLocks noGrp="1" noChangeArrowheads="1"/>
          </p:cNvSpPr>
          <p:nvPr>
            <p:ph type="body" idx="1"/>
          </p:nvPr>
        </p:nvSpPr>
        <p:spPr>
          <a:xfrm>
            <a:off x="685800" y="1828800"/>
            <a:ext cx="7772400" cy="3824288"/>
          </a:xfrm>
          <a:noFill/>
        </p:spPr>
        <p:txBody>
          <a:bodyPr lIns="92075" tIns="46038" rIns="92075" bIns="46038"/>
          <a:lstStyle/>
          <a:p>
            <a:pPr>
              <a:buClr>
                <a:schemeClr val="tx2"/>
              </a:buClr>
              <a:buFont typeface="Wingdings" pitchFamily="2" charset="2"/>
              <a:buChar char="§"/>
            </a:pPr>
            <a:r>
              <a:rPr lang="en-US" sz="2800" smtClean="0">
                <a:latin typeface="Arial" pitchFamily="34" charset="0"/>
              </a:rPr>
              <a:t>After implementing engineering and work practice controls </a:t>
            </a:r>
          </a:p>
          <a:p>
            <a:pPr>
              <a:buClr>
                <a:schemeClr val="tx2"/>
              </a:buClr>
              <a:buFont typeface="Wingdings" pitchFamily="2" charset="2"/>
              <a:buChar char="§"/>
            </a:pPr>
            <a:r>
              <a:rPr lang="en-US" sz="2800" smtClean="0">
                <a:latin typeface="Arial" pitchFamily="34" charset="0"/>
              </a:rPr>
              <a:t>When employee’s noise exposure exceeds an 8-hour time-weighted average sound level (TWA) of 90 dBA </a:t>
            </a:r>
          </a:p>
          <a:p>
            <a:pPr>
              <a:buClr>
                <a:schemeClr val="tx2"/>
              </a:buClr>
              <a:buFont typeface="Wingdings" pitchFamily="2" charset="2"/>
              <a:buChar char="§"/>
            </a:pPr>
            <a:r>
              <a:rPr lang="en-US" sz="2800" smtClean="0">
                <a:latin typeface="Arial" pitchFamily="34" charset="0"/>
              </a:rPr>
              <a:t>When employees are exposed to an 8-hour TWA of 85 dBA and have hearing loss.</a:t>
            </a:r>
            <a:r>
              <a:rPr lang="en-US" smtClean="0"/>
              <a:t>  </a:t>
            </a:r>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ChangeArrowheads="1"/>
          </p:cNvSpPr>
          <p:nvPr/>
        </p:nvSpPr>
        <p:spPr bwMode="auto">
          <a:xfrm>
            <a:off x="1223963" y="503238"/>
            <a:ext cx="6696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defRPr/>
            </a:pPr>
            <a:r>
              <a:rPr lang="en-US" sz="3200">
                <a:solidFill>
                  <a:schemeClr val="tx2"/>
                </a:solidFill>
                <a:effectLst>
                  <a:outerShdw blurRad="38100" dist="38100" dir="2700000" algn="tl">
                    <a:srgbClr val="000000"/>
                  </a:outerShdw>
                </a:effectLst>
                <a:latin typeface="Arial" pitchFamily="34" charset="0"/>
              </a:rPr>
              <a:t>1926.101(c) Plain cotton is not an </a:t>
            </a:r>
          </a:p>
          <a:p>
            <a:pPr algn="ctr">
              <a:defRPr/>
            </a:pPr>
            <a:r>
              <a:rPr lang="en-US" sz="3200">
                <a:solidFill>
                  <a:schemeClr val="tx2"/>
                </a:solidFill>
                <a:effectLst>
                  <a:outerShdw blurRad="38100" dist="38100" dir="2700000" algn="tl">
                    <a:srgbClr val="000000"/>
                  </a:outerShdw>
                </a:effectLst>
                <a:latin typeface="Arial" pitchFamily="34" charset="0"/>
              </a:rPr>
              <a:t>acceptable protective device.</a:t>
            </a:r>
          </a:p>
        </p:txBody>
      </p:sp>
      <p:pic>
        <p:nvPicPr>
          <p:cNvPr id="204803" name="Picture 3"/>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0100" y="1828800"/>
            <a:ext cx="2973388"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513" y="1828800"/>
            <a:ext cx="4306887"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228600" y="304800"/>
            <a:ext cx="8686800" cy="10668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Hand Protection</a:t>
            </a:r>
          </a:p>
        </p:txBody>
      </p:sp>
      <p:pic>
        <p:nvPicPr>
          <p:cNvPr id="205827" name="Picture 3"/>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24075" y="2182813"/>
            <a:ext cx="4872038" cy="37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xfrm>
            <a:off x="228600" y="228600"/>
            <a:ext cx="8686800" cy="10668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When Must Hand Protection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be Provided?</a:t>
            </a:r>
          </a:p>
        </p:txBody>
      </p:sp>
      <p:sp>
        <p:nvSpPr>
          <p:cNvPr id="206851" name="Rectangle 3"/>
          <p:cNvSpPr>
            <a:spLocks noGrp="1" noChangeArrowheads="1"/>
          </p:cNvSpPr>
          <p:nvPr>
            <p:ph type="body" idx="1"/>
          </p:nvPr>
        </p:nvSpPr>
        <p:spPr>
          <a:xfrm>
            <a:off x="838200" y="1752600"/>
            <a:ext cx="6315075" cy="3290888"/>
          </a:xfrm>
          <a:noFill/>
        </p:spPr>
        <p:txBody>
          <a:bodyPr lIns="92075" tIns="46038" rIns="92075" bIns="46038"/>
          <a:lstStyle/>
          <a:p>
            <a:pPr>
              <a:lnSpc>
                <a:spcPct val="90000"/>
              </a:lnSpc>
              <a:buFontTx/>
              <a:buNone/>
            </a:pPr>
            <a:r>
              <a:rPr lang="en-US" sz="2800" smtClean="0">
                <a:latin typeface="Arial" pitchFamily="34" charset="0"/>
              </a:rPr>
              <a:t>When any of these are present:</a:t>
            </a:r>
          </a:p>
          <a:p>
            <a:pPr>
              <a:lnSpc>
                <a:spcPct val="90000"/>
              </a:lnSpc>
              <a:buClr>
                <a:schemeClr val="tx2"/>
              </a:buClr>
              <a:buFont typeface="Wingdings" pitchFamily="2" charset="2"/>
              <a:buChar char="§"/>
            </a:pPr>
            <a:r>
              <a:rPr lang="en-US" sz="2400" smtClean="0">
                <a:latin typeface="Arial" pitchFamily="34" charset="0"/>
              </a:rPr>
              <a:t>Burns</a:t>
            </a:r>
          </a:p>
          <a:p>
            <a:pPr>
              <a:lnSpc>
                <a:spcPct val="90000"/>
              </a:lnSpc>
              <a:buClr>
                <a:schemeClr val="tx2"/>
              </a:buClr>
              <a:buFont typeface="Wingdings" pitchFamily="2" charset="2"/>
              <a:buChar char="§"/>
            </a:pPr>
            <a:r>
              <a:rPr lang="en-US" sz="2400" smtClean="0">
                <a:latin typeface="Arial" pitchFamily="34" charset="0"/>
              </a:rPr>
              <a:t>Bruises</a:t>
            </a:r>
          </a:p>
          <a:p>
            <a:pPr>
              <a:lnSpc>
                <a:spcPct val="90000"/>
              </a:lnSpc>
              <a:buClr>
                <a:schemeClr val="tx2"/>
              </a:buClr>
              <a:buFont typeface="Wingdings" pitchFamily="2" charset="2"/>
              <a:buChar char="§"/>
            </a:pPr>
            <a:r>
              <a:rPr lang="en-US" sz="2400" smtClean="0">
                <a:latin typeface="Arial" pitchFamily="34" charset="0"/>
              </a:rPr>
              <a:t>Abrasions</a:t>
            </a:r>
          </a:p>
          <a:p>
            <a:pPr>
              <a:lnSpc>
                <a:spcPct val="90000"/>
              </a:lnSpc>
              <a:buClr>
                <a:schemeClr val="tx2"/>
              </a:buClr>
              <a:buFont typeface="Wingdings" pitchFamily="2" charset="2"/>
              <a:buChar char="§"/>
            </a:pPr>
            <a:r>
              <a:rPr lang="en-US" sz="2400" smtClean="0">
                <a:latin typeface="Arial" pitchFamily="34" charset="0"/>
              </a:rPr>
              <a:t>Cuts</a:t>
            </a:r>
          </a:p>
          <a:p>
            <a:pPr>
              <a:lnSpc>
                <a:spcPct val="90000"/>
              </a:lnSpc>
              <a:buClr>
                <a:schemeClr val="tx2"/>
              </a:buClr>
              <a:buFont typeface="Wingdings" pitchFamily="2" charset="2"/>
              <a:buChar char="§"/>
            </a:pPr>
            <a:r>
              <a:rPr lang="en-US" sz="2400" smtClean="0">
                <a:latin typeface="Arial" pitchFamily="34" charset="0"/>
              </a:rPr>
              <a:t>Punctures</a:t>
            </a:r>
          </a:p>
          <a:p>
            <a:pPr>
              <a:lnSpc>
                <a:spcPct val="90000"/>
              </a:lnSpc>
              <a:buClr>
                <a:schemeClr val="tx2"/>
              </a:buClr>
              <a:buFont typeface="Wingdings" pitchFamily="2" charset="2"/>
              <a:buChar char="§"/>
            </a:pPr>
            <a:r>
              <a:rPr lang="en-US" sz="2400" smtClean="0">
                <a:latin typeface="Arial" pitchFamily="34" charset="0"/>
              </a:rPr>
              <a:t>Fractures</a:t>
            </a:r>
          </a:p>
          <a:p>
            <a:pPr>
              <a:lnSpc>
                <a:spcPct val="90000"/>
              </a:lnSpc>
              <a:buClr>
                <a:schemeClr val="tx2"/>
              </a:buClr>
              <a:buFont typeface="Wingdings" pitchFamily="2" charset="2"/>
              <a:buChar char="§"/>
            </a:pPr>
            <a:r>
              <a:rPr lang="en-US" sz="2400" smtClean="0">
                <a:latin typeface="Arial" pitchFamily="34" charset="0"/>
              </a:rPr>
              <a:t>Amputations</a:t>
            </a:r>
          </a:p>
          <a:p>
            <a:pPr>
              <a:lnSpc>
                <a:spcPct val="90000"/>
              </a:lnSpc>
              <a:buClr>
                <a:schemeClr val="tx2"/>
              </a:buClr>
              <a:buFont typeface="Wingdings" pitchFamily="2" charset="2"/>
              <a:buChar char="§"/>
            </a:pPr>
            <a:r>
              <a:rPr lang="en-US" sz="2400" smtClean="0">
                <a:latin typeface="Arial" pitchFamily="34" charset="0"/>
              </a:rPr>
              <a:t>Chemical Exposures</a:t>
            </a:r>
          </a:p>
        </p:txBody>
      </p:sp>
      <p:pic>
        <p:nvPicPr>
          <p:cNvPr id="206852" name="Picture 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76800" y="2971800"/>
            <a:ext cx="3235325"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228600" y="304800"/>
            <a:ext cx="8610600" cy="1447800"/>
          </a:xfrm>
        </p:spPr>
        <p:txBody>
          <a:bodyPr/>
          <a:lstStyle/>
          <a:p>
            <a:pPr>
              <a:defRPr/>
            </a:pPr>
            <a:r>
              <a:rPr lang="en-US" sz="3200" b="1" smtClean="0">
                <a:effectLst>
                  <a:outerShdw blurRad="38100" dist="38100" dir="2700000" algn="tl">
                    <a:srgbClr val="000000"/>
                  </a:outerShdw>
                </a:effectLst>
                <a:latin typeface="Arial" pitchFamily="34" charset="0"/>
              </a:rPr>
              <a:t>What Kinds of Protective Gloves are Available?</a:t>
            </a:r>
          </a:p>
        </p:txBody>
      </p:sp>
      <p:sp>
        <p:nvSpPr>
          <p:cNvPr id="207875" name="Rectangle 3"/>
          <p:cNvSpPr>
            <a:spLocks noGrp="1" noChangeArrowheads="1"/>
          </p:cNvSpPr>
          <p:nvPr>
            <p:ph type="body" idx="1"/>
          </p:nvPr>
        </p:nvSpPr>
        <p:spPr>
          <a:xfrm>
            <a:off x="228600" y="1981200"/>
            <a:ext cx="8915400" cy="4114800"/>
          </a:xfrm>
        </p:spPr>
        <p:txBody>
          <a:bodyPr/>
          <a:lstStyle/>
          <a:p>
            <a:pPr>
              <a:buClr>
                <a:schemeClr val="tx2"/>
              </a:buClr>
              <a:buFont typeface="Wingdings" pitchFamily="2" charset="2"/>
              <a:buChar char="§"/>
            </a:pPr>
            <a:r>
              <a:rPr lang="en-US" sz="2800" smtClean="0">
                <a:latin typeface="Arial" pitchFamily="34" charset="0"/>
              </a:rPr>
              <a:t>Durable gloves made of metal mesh, leather, or canvas.</a:t>
            </a:r>
          </a:p>
          <a:p>
            <a:pPr lvl="1">
              <a:buClr>
                <a:schemeClr val="tx1"/>
              </a:buClr>
              <a:buFontTx/>
              <a:buChar char="•"/>
            </a:pPr>
            <a:r>
              <a:rPr lang="en-US" sz="2400" smtClean="0">
                <a:latin typeface="Arial" pitchFamily="34" charset="0"/>
              </a:rPr>
              <a:t>Protects from cuts, burns, heat</a:t>
            </a:r>
          </a:p>
          <a:p>
            <a:pPr>
              <a:buClr>
                <a:schemeClr val="tx2"/>
              </a:buClr>
              <a:buFont typeface="Wingdings" pitchFamily="2" charset="2"/>
              <a:buChar char="§"/>
            </a:pPr>
            <a:r>
              <a:rPr lang="en-US" sz="2800" smtClean="0">
                <a:latin typeface="Arial" pitchFamily="34" charset="0"/>
              </a:rPr>
              <a:t>Fabric and coated fabric gloves.</a:t>
            </a:r>
          </a:p>
          <a:p>
            <a:pPr lvl="1">
              <a:buClr>
                <a:schemeClr val="tx1"/>
              </a:buClr>
              <a:buFontTx/>
              <a:buChar char="•"/>
            </a:pPr>
            <a:r>
              <a:rPr lang="en-US" sz="2400" smtClean="0">
                <a:latin typeface="Arial" pitchFamily="34" charset="0"/>
              </a:rPr>
              <a:t>Protects from dirt and abrasion</a:t>
            </a:r>
          </a:p>
          <a:p>
            <a:pPr>
              <a:buClr>
                <a:schemeClr val="tx2"/>
              </a:buClr>
              <a:buFont typeface="Wingdings" pitchFamily="2" charset="2"/>
              <a:buChar char="§"/>
            </a:pPr>
            <a:r>
              <a:rPr lang="en-US" sz="2800" smtClean="0">
                <a:latin typeface="Arial" pitchFamily="34" charset="0"/>
              </a:rPr>
              <a:t>Chemical and liquid resistant gloves.</a:t>
            </a:r>
          </a:p>
          <a:p>
            <a:pPr lvl="1">
              <a:buClr>
                <a:schemeClr val="tx1"/>
              </a:buClr>
              <a:buFontTx/>
              <a:buChar char="•"/>
            </a:pPr>
            <a:r>
              <a:rPr lang="en-US" sz="2400" smtClean="0">
                <a:latin typeface="Arial" pitchFamily="34" charset="0"/>
              </a:rPr>
              <a:t>Protects from burns, irritation, and dermatitis</a:t>
            </a:r>
          </a:p>
          <a:p>
            <a:pPr>
              <a:buClr>
                <a:schemeClr val="tx2"/>
              </a:buClr>
              <a:buFont typeface="Wingdings" pitchFamily="2" charset="2"/>
              <a:buChar char="§"/>
            </a:pPr>
            <a:r>
              <a:rPr lang="en-US" sz="2800" smtClean="0">
                <a:latin typeface="Arial" pitchFamily="34" charset="0"/>
              </a:rPr>
              <a:t>Insulating rubber gloves.</a:t>
            </a:r>
          </a:p>
          <a:p>
            <a:pPr lvl="1">
              <a:buClr>
                <a:schemeClr val="tx1"/>
              </a:buClr>
              <a:buFontTx/>
              <a:buChar char="•"/>
            </a:pPr>
            <a:r>
              <a:rPr lang="en-US" sz="2400" smtClean="0">
                <a:latin typeface="Arial" pitchFamily="34" charset="0"/>
              </a:rPr>
              <a:t>Reduces exposure to blood</a:t>
            </a:r>
          </a:p>
          <a:p>
            <a:pPr>
              <a:buFontTx/>
              <a:buNone/>
            </a:pPr>
            <a:endParaRPr lang="en-US" sz="2400" smtClean="0">
              <a:latin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4"/>
          <p:cNvSpPr>
            <a:spLocks noGrp="1"/>
          </p:cNvSpPr>
          <p:nvPr>
            <p:ph type="title" idx="4294967295"/>
          </p:nvPr>
        </p:nvSpPr>
        <p:spPr>
          <a:xfrm>
            <a:off x="152400" y="152400"/>
            <a:ext cx="8839200" cy="762000"/>
          </a:xfrm>
        </p:spPr>
        <p:txBody>
          <a:bodyPr/>
          <a:lstStyle/>
          <a:p>
            <a:pPr>
              <a:defRPr/>
            </a:pPr>
            <a:r>
              <a:rPr lang="en-US" sz="3200" b="1" smtClean="0">
                <a:effectLst>
                  <a:outerShdw blurRad="38100" dist="38100" dir="2700000" algn="tl">
                    <a:srgbClr val="000000"/>
                  </a:outerShdw>
                </a:effectLst>
                <a:latin typeface="Arial" pitchFamily="34" charset="0"/>
              </a:rPr>
              <a:t>Lesson Overview</a:t>
            </a:r>
          </a:p>
        </p:txBody>
      </p:sp>
      <p:sp>
        <p:nvSpPr>
          <p:cNvPr id="3075" name="Content Placeholder 2"/>
          <p:cNvSpPr>
            <a:spLocks noGrp="1"/>
          </p:cNvSpPr>
          <p:nvPr>
            <p:ph idx="4294967295"/>
          </p:nvPr>
        </p:nvSpPr>
        <p:spPr>
          <a:xfrm>
            <a:off x="457200" y="1371600"/>
            <a:ext cx="8229600" cy="3733800"/>
          </a:xfrm>
        </p:spPr>
        <p:txBody>
          <a:bodyPr/>
          <a:lstStyle/>
          <a:p>
            <a:pPr marL="0" indent="0" eaLnBrk="1" hangingPunct="1">
              <a:lnSpc>
                <a:spcPct val="90000"/>
              </a:lnSpc>
              <a:buFontTx/>
              <a:buNone/>
            </a:pPr>
            <a:r>
              <a:rPr lang="en-US" sz="2400" b="1" smtClean="0">
                <a:latin typeface="Arial" pitchFamily="34" charset="0"/>
              </a:rPr>
              <a:t>Purpose:</a:t>
            </a:r>
          </a:p>
          <a:p>
            <a:pPr marL="0" indent="0" eaLnBrk="1" hangingPunct="1">
              <a:lnSpc>
                <a:spcPct val="90000"/>
              </a:lnSpc>
              <a:buFontTx/>
              <a:buNone/>
            </a:pPr>
            <a:r>
              <a:rPr lang="en-US" sz="2000" smtClean="0">
                <a:latin typeface="Arial" pitchFamily="34" charset="0"/>
              </a:rPr>
              <a:t>To provide workers with introductory information about construction health hazards and their control.</a:t>
            </a:r>
          </a:p>
          <a:p>
            <a:pPr marL="0" indent="0" eaLnBrk="1" hangingPunct="1">
              <a:lnSpc>
                <a:spcPct val="90000"/>
              </a:lnSpc>
              <a:buFontTx/>
              <a:buNone/>
            </a:pPr>
            <a:endParaRPr lang="en-US" sz="2000" b="1" smtClean="0">
              <a:latin typeface="Arial" pitchFamily="34" charset="0"/>
            </a:endParaRPr>
          </a:p>
          <a:p>
            <a:pPr marL="0" indent="0" eaLnBrk="1" hangingPunct="1">
              <a:lnSpc>
                <a:spcPct val="90000"/>
              </a:lnSpc>
              <a:buFontTx/>
              <a:buNone/>
            </a:pPr>
            <a:r>
              <a:rPr lang="en-US" sz="2400" b="1" smtClean="0">
                <a:latin typeface="Arial" pitchFamily="34" charset="0"/>
              </a:rPr>
              <a:t>Topics:</a:t>
            </a:r>
          </a:p>
          <a:p>
            <a:pPr marL="1066800" lvl="1" indent="-438150" eaLnBrk="1" hangingPunct="1">
              <a:lnSpc>
                <a:spcPct val="90000"/>
              </a:lnSpc>
              <a:buClr>
                <a:schemeClr val="tx2"/>
              </a:buClr>
              <a:buFont typeface="Wingdings" pitchFamily="2" charset="2"/>
              <a:buChar char="§"/>
            </a:pPr>
            <a:r>
              <a:rPr lang="en-US" sz="2000" smtClean="0">
                <a:latin typeface="Arial" pitchFamily="34" charset="0"/>
              </a:rPr>
              <a:t>Health Hazards In Construction</a:t>
            </a:r>
          </a:p>
          <a:p>
            <a:pPr marL="1066800" lvl="1" indent="-438150" eaLnBrk="1" hangingPunct="1">
              <a:lnSpc>
                <a:spcPct val="90000"/>
              </a:lnSpc>
              <a:buClr>
                <a:schemeClr val="tx2"/>
              </a:buClr>
              <a:buFont typeface="Wingdings" pitchFamily="2" charset="2"/>
              <a:buChar char="§"/>
            </a:pPr>
            <a:r>
              <a:rPr lang="en-US" sz="2000" smtClean="0">
                <a:latin typeface="Arial" pitchFamily="34" charset="0"/>
              </a:rPr>
              <a:t>Industrial Hygiene</a:t>
            </a:r>
          </a:p>
          <a:p>
            <a:pPr marL="1066800" lvl="1" indent="-438150" eaLnBrk="1" hangingPunct="1">
              <a:lnSpc>
                <a:spcPct val="90000"/>
              </a:lnSpc>
              <a:buClr>
                <a:schemeClr val="tx2"/>
              </a:buClr>
              <a:buFont typeface="Wingdings" pitchFamily="2" charset="2"/>
              <a:buChar char="§"/>
            </a:pPr>
            <a:r>
              <a:rPr lang="en-US" sz="2000" smtClean="0">
                <a:latin typeface="Arial" pitchFamily="34" charset="0"/>
              </a:rPr>
              <a:t>Hazard Communications</a:t>
            </a:r>
          </a:p>
          <a:p>
            <a:pPr marL="1066800" lvl="1" indent="-438150" eaLnBrk="1" hangingPunct="1">
              <a:lnSpc>
                <a:spcPct val="90000"/>
              </a:lnSpc>
              <a:buClr>
                <a:schemeClr val="tx2"/>
              </a:buClr>
              <a:buFont typeface="Wingdings" pitchFamily="2" charset="2"/>
              <a:buChar char="§"/>
            </a:pPr>
            <a:r>
              <a:rPr lang="en-US" sz="2000" smtClean="0">
                <a:latin typeface="Arial" pitchFamily="34" charset="0"/>
              </a:rPr>
              <a:t>Personal Protective Equipment</a:t>
            </a:r>
          </a:p>
        </p:txBody>
      </p:sp>
      <p:sp>
        <p:nvSpPr>
          <p:cNvPr id="3076" name="Slide Number Placeholder 3"/>
          <p:cNvSpPr txBox="1">
            <a:spLocks noGrp="1"/>
          </p:cNvSpPr>
          <p:nvPr/>
        </p:nvSpPr>
        <p:spPr bwMode="auto">
          <a:xfrm>
            <a:off x="8647113" y="6408738"/>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endParaRPr lang="en-US" sz="1000" b="0">
              <a:latin typeface="Lucida Sans Unicode" pitchFamily="34" charset="0"/>
              <a:ea typeface="ＭＳ Ｐゴシック" pitchFamily="34" charset="-128"/>
            </a:endParaRPr>
          </a:p>
        </p:txBody>
      </p:sp>
      <p:sp>
        <p:nvSpPr>
          <p:cNvPr id="3077" name="Text Box 8"/>
          <p:cNvSpPr txBox="1">
            <a:spLocks noChangeArrowheads="1"/>
          </p:cNvSpPr>
          <p:nvPr/>
        </p:nvSpPr>
        <p:spPr bwMode="auto">
          <a:xfrm>
            <a:off x="7223125" y="5451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endParaRPr lang="en-US" b="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228600" y="228600"/>
            <a:ext cx="8610600" cy="1066800"/>
          </a:xfrm>
        </p:spPr>
        <p:txBody>
          <a:bodyPr/>
          <a:lstStyle/>
          <a:p>
            <a:pPr>
              <a:defRPr/>
            </a:pPr>
            <a:r>
              <a:rPr lang="en-US" sz="3200" b="1" smtClean="0">
                <a:effectLst>
                  <a:outerShdw blurRad="38100" dist="38100" dir="2700000" algn="tl">
                    <a:srgbClr val="000000"/>
                  </a:outerShdw>
                </a:effectLst>
                <a:latin typeface="Arial" pitchFamily="34" charset="0"/>
              </a:rPr>
              <a:t>Gases &amp; Vapors</a:t>
            </a:r>
          </a:p>
        </p:txBody>
      </p:sp>
      <p:sp>
        <p:nvSpPr>
          <p:cNvPr id="21507" name="Rectangle 3"/>
          <p:cNvSpPr>
            <a:spLocks noGrp="1" noChangeArrowheads="1"/>
          </p:cNvSpPr>
          <p:nvPr>
            <p:ph type="body" idx="1"/>
          </p:nvPr>
        </p:nvSpPr>
        <p:spPr/>
        <p:txBody>
          <a:bodyPr/>
          <a:lstStyle/>
          <a:p>
            <a:pPr>
              <a:buFontTx/>
              <a:buNone/>
            </a:pPr>
            <a:r>
              <a:rPr lang="en-US" sz="2400" smtClean="0">
                <a:latin typeface="Arial" pitchFamily="34" charset="0"/>
              </a:rPr>
              <a:t>Acute Hazards</a:t>
            </a:r>
          </a:p>
          <a:p>
            <a:pPr>
              <a:buFontTx/>
              <a:buNone/>
            </a:pPr>
            <a:endParaRPr lang="en-US" sz="2400" smtClean="0">
              <a:latin typeface="Arial" pitchFamily="34" charset="0"/>
            </a:endParaRPr>
          </a:p>
          <a:p>
            <a:pPr>
              <a:buClr>
                <a:schemeClr val="tx2"/>
              </a:buClr>
              <a:buFont typeface="Wingdings" pitchFamily="2" charset="2"/>
              <a:buChar char="§"/>
            </a:pPr>
            <a:r>
              <a:rPr lang="en-US" sz="2000" smtClean="0">
                <a:latin typeface="Arial" pitchFamily="34" charset="0"/>
              </a:rPr>
              <a:t>Hydrogen Cyanide (HCN)</a:t>
            </a:r>
          </a:p>
          <a:p>
            <a:pPr>
              <a:buClr>
                <a:schemeClr val="tx2"/>
              </a:buClr>
              <a:buFont typeface="Wingdings" pitchFamily="2" charset="2"/>
              <a:buChar char="§"/>
            </a:pPr>
            <a:r>
              <a:rPr lang="en-US" sz="2000" smtClean="0">
                <a:latin typeface="Arial" pitchFamily="34" charset="0"/>
              </a:rPr>
              <a:t>Hydrogen Sulfide (H2S)</a:t>
            </a:r>
          </a:p>
          <a:p>
            <a:pPr>
              <a:buClr>
                <a:schemeClr val="tx2"/>
              </a:buClr>
              <a:buFont typeface="Wingdings" pitchFamily="2" charset="2"/>
              <a:buChar char="§"/>
            </a:pPr>
            <a:r>
              <a:rPr lang="en-US" sz="2000" smtClean="0">
                <a:latin typeface="Arial" pitchFamily="34" charset="0"/>
              </a:rPr>
              <a:t>Carbon Monoxide (CO)</a:t>
            </a:r>
          </a:p>
          <a:p>
            <a:pPr>
              <a:buClr>
                <a:schemeClr val="tx2"/>
              </a:buClr>
              <a:buFont typeface="Wingdings" pitchFamily="2" charset="2"/>
              <a:buChar char="§"/>
            </a:pPr>
            <a:r>
              <a:rPr lang="en-US" sz="2000" smtClean="0">
                <a:latin typeface="Arial" pitchFamily="34" charset="0"/>
              </a:rPr>
              <a:t>Anhydrous Ammonia</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57400"/>
            <a:ext cx="2698750" cy="368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51475" y="3962400"/>
            <a:ext cx="2682875" cy="202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899" name="Rectangle 3"/>
          <p:cNvSpPr>
            <a:spLocks noChangeArrowheads="1"/>
          </p:cNvSpPr>
          <p:nvPr/>
        </p:nvSpPr>
        <p:spPr bwMode="auto">
          <a:xfrm>
            <a:off x="838200" y="4114800"/>
            <a:ext cx="4267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i="1">
                <a:latin typeface="Arial" pitchFamily="34" charset="0"/>
              </a:rPr>
              <a:t>Butyl </a:t>
            </a:r>
            <a:r>
              <a:rPr lang="en-US">
                <a:latin typeface="Arial" pitchFamily="34" charset="0"/>
              </a:rPr>
              <a:t>provides the highest permeation resistance to gas or water vapors</a:t>
            </a:r>
          </a:p>
        </p:txBody>
      </p:sp>
      <p:sp>
        <p:nvSpPr>
          <p:cNvPr id="613380" name="Rectangle 4"/>
          <p:cNvSpPr>
            <a:spLocks noGrp="1" noChangeArrowheads="1"/>
          </p:cNvSpPr>
          <p:nvPr>
            <p:ph type="title"/>
          </p:nvPr>
        </p:nvSpPr>
        <p:spPr>
          <a:xfrm>
            <a:off x="685800" y="155575"/>
            <a:ext cx="7772400" cy="1144588"/>
          </a:xfrm>
        </p:spPr>
        <p:txBody>
          <a:bodyPr/>
          <a:lstStyle/>
          <a:p>
            <a:pPr>
              <a:defRPr/>
            </a:pPr>
            <a:r>
              <a:rPr lang="en-US" sz="3200" b="1" smtClean="0">
                <a:effectLst>
                  <a:outerShdw blurRad="38100" dist="38100" dir="2700000" algn="tl">
                    <a:srgbClr val="000000"/>
                  </a:outerShdw>
                </a:effectLst>
                <a:latin typeface="Arial" pitchFamily="34" charset="0"/>
              </a:rPr>
              <a:t>Types of Rubber Gloves</a:t>
            </a:r>
          </a:p>
        </p:txBody>
      </p:sp>
      <p:sp>
        <p:nvSpPr>
          <p:cNvPr id="208901" name="Rectangle 5"/>
          <p:cNvSpPr>
            <a:spLocks noChangeArrowheads="1"/>
          </p:cNvSpPr>
          <p:nvPr/>
        </p:nvSpPr>
        <p:spPr bwMode="auto">
          <a:xfrm>
            <a:off x="838200" y="1295400"/>
            <a:ext cx="4364038"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i="1">
                <a:latin typeface="Arial" pitchFamily="34" charset="0"/>
              </a:rPr>
              <a:t>Nitrile </a:t>
            </a:r>
            <a:r>
              <a:rPr lang="en-US">
                <a:latin typeface="Arial" pitchFamily="34" charset="0"/>
              </a:rPr>
              <a:t>protects against solvents, harsh chemicals, fats and petroleum products and also provides excellent resistance to cuts and abrasions.</a:t>
            </a:r>
          </a:p>
        </p:txBody>
      </p:sp>
      <p:pic>
        <p:nvPicPr>
          <p:cNvPr id="208902" name="Picture 6"/>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10200" y="1524000"/>
            <a:ext cx="2701925"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408113"/>
            <a:ext cx="2701925"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ChangeArrowheads="1"/>
          </p:cNvSpPr>
          <p:nvPr/>
        </p:nvSpPr>
        <p:spPr bwMode="auto">
          <a:xfrm>
            <a:off x="838200" y="1752600"/>
            <a:ext cx="42878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i="1">
                <a:latin typeface="Arial" pitchFamily="34" charset="0"/>
              </a:rPr>
              <a:t>Kevlar</a:t>
            </a:r>
            <a:r>
              <a:rPr lang="en-US">
                <a:latin typeface="Arial" pitchFamily="34" charset="0"/>
              </a:rPr>
              <a:t> protects against cuts, slashes, and abrasion.</a:t>
            </a:r>
          </a:p>
        </p:txBody>
      </p:sp>
      <p:sp>
        <p:nvSpPr>
          <p:cNvPr id="209924" name="Rectangle 4"/>
          <p:cNvSpPr>
            <a:spLocks noChangeArrowheads="1"/>
          </p:cNvSpPr>
          <p:nvPr/>
        </p:nvSpPr>
        <p:spPr bwMode="auto">
          <a:xfrm>
            <a:off x="838200" y="3976688"/>
            <a:ext cx="42179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i="1">
                <a:latin typeface="Arial" pitchFamily="34" charset="0"/>
              </a:rPr>
              <a:t>Stainless steel mesh</a:t>
            </a:r>
            <a:r>
              <a:rPr lang="en-US">
                <a:latin typeface="Arial" pitchFamily="34" charset="0"/>
              </a:rPr>
              <a:t> protects against cuts and lacerations.</a:t>
            </a:r>
          </a:p>
        </p:txBody>
      </p:sp>
      <p:pic>
        <p:nvPicPr>
          <p:cNvPr id="209925" name="Picture 5"/>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34000" y="3733800"/>
            <a:ext cx="2689225"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06" name="Rectangle 6"/>
          <p:cNvSpPr>
            <a:spLocks noGrp="1" noChangeArrowheads="1"/>
          </p:cNvSpPr>
          <p:nvPr>
            <p:ph type="title"/>
          </p:nvPr>
        </p:nvSpPr>
        <p:spPr>
          <a:xfrm>
            <a:off x="685800" y="155575"/>
            <a:ext cx="7772400" cy="1144588"/>
          </a:xfrm>
        </p:spPr>
        <p:txBody>
          <a:bodyPr/>
          <a:lstStyle/>
          <a:p>
            <a:pPr>
              <a:defRPr/>
            </a:pPr>
            <a:r>
              <a:rPr lang="en-US" sz="3200" b="1" smtClean="0">
                <a:effectLst>
                  <a:outerShdw blurRad="38100" dist="38100" dir="2700000" algn="tl">
                    <a:srgbClr val="000000"/>
                  </a:outerShdw>
                </a:effectLst>
                <a:latin typeface="Arial" pitchFamily="34" charset="0"/>
              </a:rPr>
              <a:t>Other Types of Gloves</a:t>
            </a:r>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304800" y="228600"/>
            <a:ext cx="8534400" cy="11430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Body Protection</a:t>
            </a:r>
          </a:p>
        </p:txBody>
      </p:sp>
      <p:pic>
        <p:nvPicPr>
          <p:cNvPr id="210947" name="Picture 3"/>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01813" y="2209800"/>
            <a:ext cx="5467350"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xfrm>
            <a:off x="704850" y="304800"/>
            <a:ext cx="7772400" cy="8001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Body Protection</a:t>
            </a:r>
          </a:p>
        </p:txBody>
      </p:sp>
      <p:pic>
        <p:nvPicPr>
          <p:cNvPr id="211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200150"/>
            <a:ext cx="8034337"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6" name="Text Box 4"/>
          <p:cNvSpPr txBox="1">
            <a:spLocks noChangeArrowheads="1"/>
          </p:cNvSpPr>
          <p:nvPr/>
        </p:nvSpPr>
        <p:spPr bwMode="auto">
          <a:xfrm>
            <a:off x="6613525" y="5527675"/>
            <a:ext cx="2105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solidFill>
                  <a:schemeClr val="bg2"/>
                </a:solidFill>
                <a:effectLst>
                  <a:outerShdw blurRad="38100" dist="38100" dir="2700000" algn="tl">
                    <a:srgbClr val="FFFFFF"/>
                  </a:outerShdw>
                </a:effectLst>
              </a:rPr>
              <a:t>Improper PPE</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228600" y="228600"/>
            <a:ext cx="8610600" cy="15240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What are the Major Causes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of Body Injuries/Illnesses?</a:t>
            </a:r>
          </a:p>
        </p:txBody>
      </p:sp>
      <p:sp>
        <p:nvSpPr>
          <p:cNvPr id="212995" name="Rectangle 3"/>
          <p:cNvSpPr>
            <a:spLocks noGrp="1" noChangeArrowheads="1"/>
          </p:cNvSpPr>
          <p:nvPr>
            <p:ph type="body" idx="1"/>
          </p:nvPr>
        </p:nvSpPr>
        <p:spPr>
          <a:xfrm>
            <a:off x="685800" y="2216150"/>
            <a:ext cx="7772400" cy="4032250"/>
          </a:xfrm>
          <a:noFill/>
        </p:spPr>
        <p:txBody>
          <a:bodyPr lIns="92075" tIns="46038" rIns="92075" bIns="46038"/>
          <a:lstStyle/>
          <a:p>
            <a:pPr>
              <a:lnSpc>
                <a:spcPct val="90000"/>
              </a:lnSpc>
              <a:buClr>
                <a:schemeClr val="tx2"/>
              </a:buClr>
              <a:buFont typeface="Wingdings" pitchFamily="2" charset="2"/>
              <a:buChar char="§"/>
            </a:pPr>
            <a:r>
              <a:rPr lang="en-US" sz="2800" smtClean="0">
                <a:latin typeface="Arial" pitchFamily="34" charset="0"/>
              </a:rPr>
              <a:t>Intense heat</a:t>
            </a:r>
          </a:p>
          <a:p>
            <a:pPr>
              <a:lnSpc>
                <a:spcPct val="90000"/>
              </a:lnSpc>
              <a:buClr>
                <a:schemeClr val="tx2"/>
              </a:buClr>
              <a:buFont typeface="Wingdings" pitchFamily="2" charset="2"/>
              <a:buChar char="§"/>
            </a:pPr>
            <a:r>
              <a:rPr lang="en-US" sz="2800" smtClean="0">
                <a:latin typeface="Arial" pitchFamily="34" charset="0"/>
              </a:rPr>
              <a:t>Splashes of hot metals and other hot liquids</a:t>
            </a:r>
          </a:p>
          <a:p>
            <a:pPr>
              <a:lnSpc>
                <a:spcPct val="90000"/>
              </a:lnSpc>
              <a:buClr>
                <a:schemeClr val="tx2"/>
              </a:buClr>
              <a:buFont typeface="Wingdings" pitchFamily="2" charset="2"/>
              <a:buChar char="§"/>
            </a:pPr>
            <a:r>
              <a:rPr lang="en-US" sz="2800" smtClean="0">
                <a:latin typeface="Arial" pitchFamily="34" charset="0"/>
              </a:rPr>
              <a:t>Impacts from tools, machinery, and materials</a:t>
            </a:r>
          </a:p>
          <a:p>
            <a:pPr>
              <a:lnSpc>
                <a:spcPct val="90000"/>
              </a:lnSpc>
              <a:buClr>
                <a:schemeClr val="tx2"/>
              </a:buClr>
              <a:buFont typeface="Wingdings" pitchFamily="2" charset="2"/>
              <a:buChar char="§"/>
            </a:pPr>
            <a:r>
              <a:rPr lang="en-US" sz="2800" smtClean="0">
                <a:latin typeface="Arial" pitchFamily="34" charset="0"/>
              </a:rPr>
              <a:t>Cuts</a:t>
            </a:r>
          </a:p>
          <a:p>
            <a:pPr>
              <a:lnSpc>
                <a:spcPct val="90000"/>
              </a:lnSpc>
              <a:buClr>
                <a:schemeClr val="tx2"/>
              </a:buClr>
              <a:buFont typeface="Wingdings" pitchFamily="2" charset="2"/>
              <a:buChar char="§"/>
            </a:pPr>
            <a:r>
              <a:rPr lang="en-US" sz="2800" smtClean="0">
                <a:latin typeface="Arial" pitchFamily="34" charset="0"/>
              </a:rPr>
              <a:t>Hazardous chemicals</a:t>
            </a:r>
          </a:p>
          <a:p>
            <a:pPr>
              <a:lnSpc>
                <a:spcPct val="90000"/>
              </a:lnSpc>
              <a:buClr>
                <a:schemeClr val="tx2"/>
              </a:buClr>
              <a:buFont typeface="Wingdings" pitchFamily="2" charset="2"/>
              <a:buChar char="§"/>
            </a:pPr>
            <a:r>
              <a:rPr lang="en-US" sz="2800" smtClean="0">
                <a:latin typeface="Arial" pitchFamily="34" charset="0"/>
              </a:rPr>
              <a:t>Contact with potentially infectious materials, like blood</a:t>
            </a:r>
          </a:p>
          <a:p>
            <a:pPr>
              <a:lnSpc>
                <a:spcPct val="90000"/>
              </a:lnSpc>
              <a:buClr>
                <a:schemeClr val="tx2"/>
              </a:buClr>
              <a:buFont typeface="Wingdings" pitchFamily="2" charset="2"/>
              <a:buChar char="§"/>
            </a:pPr>
            <a:r>
              <a:rPr lang="en-US" sz="2800" smtClean="0">
                <a:latin typeface="Arial" pitchFamily="34" charset="0"/>
              </a:rPr>
              <a:t>Radiation</a:t>
            </a:r>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xfrm>
            <a:off x="685800" y="296863"/>
            <a:ext cx="7772400" cy="1144587"/>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Body Protection</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Criteria for Selection</a:t>
            </a:r>
          </a:p>
        </p:txBody>
      </p:sp>
      <p:sp>
        <p:nvSpPr>
          <p:cNvPr id="214019" name="Rectangle 3"/>
          <p:cNvSpPr>
            <a:spLocks noGrp="1" noChangeArrowheads="1"/>
          </p:cNvSpPr>
          <p:nvPr>
            <p:ph type="body" idx="1"/>
          </p:nvPr>
        </p:nvSpPr>
        <p:spPr>
          <a:noFill/>
        </p:spPr>
        <p:txBody>
          <a:bodyPr lIns="92075" tIns="46038" rIns="92075" bIns="46038"/>
          <a:lstStyle/>
          <a:p>
            <a:pPr>
              <a:lnSpc>
                <a:spcPct val="90000"/>
              </a:lnSpc>
              <a:buClr>
                <a:schemeClr val="tx2"/>
              </a:buClr>
              <a:buFont typeface="Wingdings" pitchFamily="2" charset="2"/>
              <a:buChar char="§"/>
            </a:pPr>
            <a:r>
              <a:rPr lang="en-US" sz="2800" smtClean="0">
                <a:latin typeface="Arial" pitchFamily="34" charset="0"/>
              </a:rPr>
              <a:t>Provide protective clothing for parts of the body exposed to possible injury</a:t>
            </a:r>
          </a:p>
          <a:p>
            <a:pPr>
              <a:lnSpc>
                <a:spcPct val="90000"/>
              </a:lnSpc>
              <a:buClr>
                <a:schemeClr val="tx2"/>
              </a:buClr>
              <a:buFont typeface="Wingdings" pitchFamily="2" charset="2"/>
              <a:buChar char="§"/>
            </a:pPr>
            <a:r>
              <a:rPr lang="en-US" sz="2800" smtClean="0">
                <a:latin typeface="Arial" pitchFamily="34" charset="0"/>
              </a:rPr>
              <a:t>Types of body protection:</a:t>
            </a:r>
          </a:p>
          <a:p>
            <a:pPr lvl="1">
              <a:lnSpc>
                <a:spcPct val="90000"/>
              </a:lnSpc>
              <a:buFontTx/>
              <a:buChar char="•"/>
            </a:pPr>
            <a:r>
              <a:rPr lang="en-US" sz="2400" smtClean="0"/>
              <a:t>Vests	</a:t>
            </a:r>
          </a:p>
          <a:p>
            <a:pPr lvl="1">
              <a:lnSpc>
                <a:spcPct val="90000"/>
              </a:lnSpc>
              <a:buFontTx/>
              <a:buChar char="•"/>
            </a:pPr>
            <a:r>
              <a:rPr lang="en-US" sz="2400" smtClean="0"/>
              <a:t>Aprons</a:t>
            </a:r>
          </a:p>
          <a:p>
            <a:pPr lvl="1">
              <a:lnSpc>
                <a:spcPct val="90000"/>
              </a:lnSpc>
              <a:buFontTx/>
              <a:buChar char="•"/>
            </a:pPr>
            <a:r>
              <a:rPr lang="en-US" sz="2400" smtClean="0"/>
              <a:t>Jackets</a:t>
            </a:r>
          </a:p>
          <a:p>
            <a:pPr lvl="1">
              <a:lnSpc>
                <a:spcPct val="90000"/>
              </a:lnSpc>
              <a:buFontTx/>
              <a:buChar char="•"/>
            </a:pPr>
            <a:r>
              <a:rPr lang="en-US" sz="2400" smtClean="0"/>
              <a:t>Coveralls</a:t>
            </a:r>
          </a:p>
          <a:p>
            <a:pPr lvl="1">
              <a:lnSpc>
                <a:spcPct val="90000"/>
              </a:lnSpc>
              <a:buFontTx/>
              <a:buChar char="•"/>
            </a:pPr>
            <a:r>
              <a:rPr lang="en-US" sz="2400" smtClean="0"/>
              <a:t>Full body suits</a:t>
            </a:r>
          </a:p>
        </p:txBody>
      </p:sp>
      <p:pic>
        <p:nvPicPr>
          <p:cNvPr id="214020" name="Picture 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10200" y="2819400"/>
            <a:ext cx="3124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1" name="Rectangle 5"/>
          <p:cNvSpPr>
            <a:spLocks noChangeArrowheads="1"/>
          </p:cNvSpPr>
          <p:nvPr/>
        </p:nvSpPr>
        <p:spPr bwMode="auto">
          <a:xfrm>
            <a:off x="6400800" y="5562600"/>
            <a:ext cx="1327150" cy="396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latin typeface="Arial" pitchFamily="34" charset="0"/>
              </a:rPr>
              <a:t>Coveralls</a:t>
            </a:r>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381000" y="54102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sz="2600">
                <a:latin typeface="Arial" pitchFamily="34" charset="0"/>
              </a:rPr>
              <a:t>Cooling Vest</a:t>
            </a:r>
          </a:p>
        </p:txBody>
      </p:sp>
      <p:sp>
        <p:nvSpPr>
          <p:cNvPr id="215043" name="Rectangle 3"/>
          <p:cNvSpPr>
            <a:spLocks noChangeArrowheads="1"/>
          </p:cNvSpPr>
          <p:nvPr/>
        </p:nvSpPr>
        <p:spPr bwMode="auto">
          <a:xfrm>
            <a:off x="5867400" y="5334000"/>
            <a:ext cx="3276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sz="2600">
                <a:latin typeface="Arial" pitchFamily="34" charset="0"/>
              </a:rPr>
              <a:t>Sleeves and Apron</a:t>
            </a:r>
          </a:p>
        </p:txBody>
      </p:sp>
      <p:sp>
        <p:nvSpPr>
          <p:cNvPr id="215044" name="Picture 4"/>
          <p:cNvSpPr>
            <a:spLocks noChangeArrowheads="1"/>
          </p:cNvSpPr>
          <p:nvPr/>
        </p:nvSpPr>
        <p:spPr bwMode="auto">
          <a:xfrm>
            <a:off x="457200" y="1905000"/>
            <a:ext cx="229235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3621" name="Rectangle 5"/>
          <p:cNvSpPr>
            <a:spLocks noGrp="1" noChangeArrowheads="1"/>
          </p:cNvSpPr>
          <p:nvPr>
            <p:ph type="title"/>
          </p:nvPr>
        </p:nvSpPr>
        <p:spPr>
          <a:xfrm>
            <a:off x="228600" y="152400"/>
            <a:ext cx="8610600" cy="1066800"/>
          </a:xfrm>
        </p:spPr>
        <p:txBody>
          <a:bodyPr/>
          <a:lstStyle/>
          <a:p>
            <a:pPr>
              <a:defRPr/>
            </a:pPr>
            <a:r>
              <a:rPr lang="en-US" sz="3200" b="1" smtClean="0">
                <a:effectLst>
                  <a:outerShdw blurRad="38100" dist="38100" dir="2700000" algn="tl">
                    <a:srgbClr val="000000"/>
                  </a:outerShdw>
                </a:effectLst>
                <a:latin typeface="Arial" pitchFamily="34" charset="0"/>
              </a:rPr>
              <a:t>Body Protection</a:t>
            </a:r>
          </a:p>
        </p:txBody>
      </p:sp>
      <p:pic>
        <p:nvPicPr>
          <p:cNvPr id="215046" name="Picture 6"/>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24200" y="1981200"/>
            <a:ext cx="2235200"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47" name="Rectangle 7"/>
          <p:cNvSpPr>
            <a:spLocks noChangeArrowheads="1"/>
          </p:cNvSpPr>
          <p:nvPr/>
        </p:nvSpPr>
        <p:spPr bwMode="auto">
          <a:xfrm>
            <a:off x="3048000" y="5410200"/>
            <a:ext cx="24050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600">
                <a:latin typeface="Arial" pitchFamily="34" charset="0"/>
              </a:rPr>
              <a:t>Full Body Suit</a:t>
            </a:r>
          </a:p>
        </p:txBody>
      </p:sp>
      <p:pic>
        <p:nvPicPr>
          <p:cNvPr id="2150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05000"/>
            <a:ext cx="24574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9" name="Picture 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81200"/>
            <a:ext cx="23812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533400" y="1066800"/>
            <a:ext cx="80168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sz="2800">
                <a:latin typeface="Arial" pitchFamily="34" charset="0"/>
              </a:rPr>
              <a:t>1926.96 Safety-toe footwear</a:t>
            </a:r>
            <a:r>
              <a:rPr lang="en-US" sz="2800" b="0">
                <a:latin typeface="Arial" pitchFamily="34" charset="0"/>
              </a:rPr>
              <a:t> for employees shall meet the requirements and specifications in American National Standard for Men's Safety-Toe Footwear, Z41.1-1967.</a:t>
            </a:r>
          </a:p>
        </p:txBody>
      </p:sp>
      <p:pic>
        <p:nvPicPr>
          <p:cNvPr id="2160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138" y="2817813"/>
            <a:ext cx="4911725"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5668" name="Rectangle 4"/>
          <p:cNvSpPr>
            <a:spLocks noChangeArrowheads="1"/>
          </p:cNvSpPr>
          <p:nvPr/>
        </p:nvSpPr>
        <p:spPr bwMode="auto">
          <a:xfrm>
            <a:off x="381000" y="228600"/>
            <a:ext cx="830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a:solidFill>
                  <a:schemeClr val="tx2"/>
                </a:solidFill>
                <a:effectLst>
                  <a:outerShdw blurRad="38100" dist="38100" dir="2700000" algn="tl">
                    <a:srgbClr val="000000"/>
                  </a:outerShdw>
                </a:effectLst>
                <a:latin typeface="Arial" pitchFamily="34" charset="0"/>
              </a:rPr>
              <a:t>Body Protection</a:t>
            </a: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228600" y="228600"/>
            <a:ext cx="8610600" cy="1368425"/>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When Must Foot Protection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be Provided?</a:t>
            </a:r>
          </a:p>
        </p:txBody>
      </p:sp>
      <p:sp>
        <p:nvSpPr>
          <p:cNvPr id="217091" name="Rectangle 3"/>
          <p:cNvSpPr>
            <a:spLocks noGrp="1" noChangeArrowheads="1"/>
          </p:cNvSpPr>
          <p:nvPr>
            <p:ph type="body" idx="1"/>
          </p:nvPr>
        </p:nvSpPr>
        <p:spPr>
          <a:xfrm>
            <a:off x="685800" y="2025650"/>
            <a:ext cx="7772400" cy="3460750"/>
          </a:xfrm>
          <a:noFill/>
        </p:spPr>
        <p:txBody>
          <a:bodyPr lIns="92075" tIns="46038" rIns="92075" bIns="46038"/>
          <a:lstStyle/>
          <a:p>
            <a:pPr>
              <a:lnSpc>
                <a:spcPct val="90000"/>
              </a:lnSpc>
              <a:buClr>
                <a:schemeClr val="tx2"/>
              </a:buClr>
              <a:buFont typeface="Wingdings" pitchFamily="2" charset="2"/>
              <a:buChar char="§"/>
            </a:pPr>
            <a:r>
              <a:rPr lang="en-US" sz="2800" smtClean="0">
                <a:latin typeface="Arial" pitchFamily="34" charset="0"/>
              </a:rPr>
              <a:t>When any of these are present:</a:t>
            </a:r>
          </a:p>
          <a:p>
            <a:pPr lvl="1">
              <a:lnSpc>
                <a:spcPct val="90000"/>
              </a:lnSpc>
              <a:buFontTx/>
              <a:buChar char="•"/>
            </a:pPr>
            <a:r>
              <a:rPr lang="en-US" sz="2400" smtClean="0">
                <a:latin typeface="Arial" pitchFamily="34" charset="0"/>
              </a:rPr>
              <a:t>Heavy objects such as barrels or tools that might roll onto or fall on employees’ feet</a:t>
            </a:r>
          </a:p>
          <a:p>
            <a:pPr lvl="1">
              <a:lnSpc>
                <a:spcPct val="90000"/>
              </a:lnSpc>
              <a:buFontTx/>
              <a:buChar char="•"/>
            </a:pPr>
            <a:r>
              <a:rPr lang="en-US" sz="2400" smtClean="0">
                <a:latin typeface="Arial" pitchFamily="34" charset="0"/>
              </a:rPr>
              <a:t>Sharp objects such as nails or spikes that might pierce ordinary shoes</a:t>
            </a:r>
          </a:p>
          <a:p>
            <a:pPr lvl="1">
              <a:lnSpc>
                <a:spcPct val="90000"/>
              </a:lnSpc>
              <a:buFontTx/>
              <a:buChar char="•"/>
            </a:pPr>
            <a:r>
              <a:rPr lang="en-US" sz="2400" smtClean="0">
                <a:latin typeface="Arial" pitchFamily="34" charset="0"/>
              </a:rPr>
              <a:t>Molten metal that might splash on feet</a:t>
            </a:r>
          </a:p>
          <a:p>
            <a:pPr lvl="1">
              <a:lnSpc>
                <a:spcPct val="90000"/>
              </a:lnSpc>
              <a:buFontTx/>
              <a:buChar char="•"/>
            </a:pPr>
            <a:r>
              <a:rPr lang="en-US" sz="2400" smtClean="0">
                <a:latin typeface="Arial" pitchFamily="34" charset="0"/>
              </a:rPr>
              <a:t>Hot or wet surfaces</a:t>
            </a:r>
          </a:p>
          <a:p>
            <a:pPr lvl="1">
              <a:lnSpc>
                <a:spcPct val="90000"/>
              </a:lnSpc>
              <a:buFontTx/>
              <a:buChar char="•"/>
            </a:pPr>
            <a:r>
              <a:rPr lang="en-US" sz="2400" smtClean="0">
                <a:latin typeface="Arial" pitchFamily="34" charset="0"/>
              </a:rPr>
              <a:t>Slippery surfaces</a:t>
            </a:r>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a:xfrm>
            <a:off x="685800" y="381000"/>
            <a:ext cx="7772400" cy="6477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Safety Shoes</a:t>
            </a:r>
          </a:p>
        </p:txBody>
      </p:sp>
      <p:sp>
        <p:nvSpPr>
          <p:cNvPr id="218115" name="Rectangle 3"/>
          <p:cNvSpPr>
            <a:spLocks noGrp="1" noChangeArrowheads="1"/>
          </p:cNvSpPr>
          <p:nvPr>
            <p:ph type="body" idx="1"/>
          </p:nvPr>
        </p:nvSpPr>
        <p:spPr>
          <a:xfrm>
            <a:off x="247650" y="1123950"/>
            <a:ext cx="4476750" cy="5105400"/>
          </a:xfrm>
          <a:noFill/>
        </p:spPr>
        <p:txBody>
          <a:bodyPr lIns="92075" tIns="46038" rIns="92075" bIns="46038"/>
          <a:lstStyle/>
          <a:p>
            <a:pPr>
              <a:lnSpc>
                <a:spcPct val="80000"/>
              </a:lnSpc>
              <a:spcBef>
                <a:spcPct val="30000"/>
              </a:spcBef>
              <a:buClr>
                <a:schemeClr val="tx2"/>
              </a:buClr>
              <a:buFont typeface="Wingdings" pitchFamily="2" charset="2"/>
              <a:buChar char="§"/>
            </a:pPr>
            <a:r>
              <a:rPr lang="en-US" sz="2400" smtClean="0">
                <a:latin typeface="Arial" pitchFamily="34" charset="0"/>
              </a:rPr>
              <a:t>Impact-resistant toes and heat-resistant soles protect against hot surfaces common in roofing and paving</a:t>
            </a:r>
          </a:p>
          <a:p>
            <a:pPr>
              <a:lnSpc>
                <a:spcPct val="80000"/>
              </a:lnSpc>
              <a:spcBef>
                <a:spcPct val="30000"/>
              </a:spcBef>
              <a:buClr>
                <a:schemeClr val="tx2"/>
              </a:buClr>
              <a:buFont typeface="Wingdings" pitchFamily="2" charset="2"/>
              <a:buChar char="§"/>
            </a:pPr>
            <a:r>
              <a:rPr lang="en-US" sz="2400" smtClean="0">
                <a:latin typeface="Arial" pitchFamily="34" charset="0"/>
              </a:rPr>
              <a:t>Some have metal insoles to protect against puncture wounds</a:t>
            </a:r>
          </a:p>
          <a:p>
            <a:pPr>
              <a:lnSpc>
                <a:spcPct val="80000"/>
              </a:lnSpc>
              <a:spcBef>
                <a:spcPct val="30000"/>
              </a:spcBef>
              <a:buClr>
                <a:schemeClr val="tx2"/>
              </a:buClr>
              <a:buFont typeface="Wingdings" pitchFamily="2" charset="2"/>
              <a:buChar char="§"/>
            </a:pPr>
            <a:r>
              <a:rPr lang="en-US" sz="2400" smtClean="0">
                <a:latin typeface="Arial" pitchFamily="34" charset="0"/>
              </a:rPr>
              <a:t>May be electrically conductive for use in explosive atmospheres, or nonconductive to protect from workplace electrical hazards</a:t>
            </a:r>
          </a:p>
        </p:txBody>
      </p:sp>
      <p:pic>
        <p:nvPicPr>
          <p:cNvPr id="218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1214438"/>
            <a:ext cx="38623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228600" y="304800"/>
            <a:ext cx="8686800" cy="990600"/>
          </a:xfrm>
        </p:spPr>
        <p:txBody>
          <a:bodyPr/>
          <a:lstStyle/>
          <a:p>
            <a:pPr>
              <a:defRPr/>
            </a:pPr>
            <a:r>
              <a:rPr lang="en-US" sz="3200" b="1" smtClean="0">
                <a:effectLst>
                  <a:outerShdw blurRad="38100" dist="38100" dir="2700000" algn="tl">
                    <a:srgbClr val="000000"/>
                  </a:outerShdw>
                </a:effectLst>
                <a:latin typeface="Arial" pitchFamily="34" charset="0"/>
              </a:rPr>
              <a:t>Gases &amp; Vapors</a:t>
            </a:r>
          </a:p>
        </p:txBody>
      </p:sp>
      <p:sp>
        <p:nvSpPr>
          <p:cNvPr id="22531" name="Rectangle 3"/>
          <p:cNvSpPr>
            <a:spLocks noGrp="1" noChangeArrowheads="1"/>
          </p:cNvSpPr>
          <p:nvPr>
            <p:ph type="body" idx="1"/>
          </p:nvPr>
        </p:nvSpPr>
        <p:spPr/>
        <p:txBody>
          <a:bodyPr/>
          <a:lstStyle/>
          <a:p>
            <a:pPr>
              <a:buFontTx/>
              <a:buNone/>
            </a:pPr>
            <a:r>
              <a:rPr lang="en-US" sz="2400" smtClean="0">
                <a:latin typeface="Arial" pitchFamily="34" charset="0"/>
              </a:rPr>
              <a:t>Chronic Hazards</a:t>
            </a:r>
          </a:p>
          <a:p>
            <a:pPr>
              <a:buFontTx/>
              <a:buNone/>
            </a:pPr>
            <a:endParaRPr lang="en-US" sz="2000" smtClean="0">
              <a:latin typeface="Arial" pitchFamily="34" charset="0"/>
            </a:endParaRPr>
          </a:p>
          <a:p>
            <a:pPr>
              <a:buClr>
                <a:schemeClr val="tx2"/>
              </a:buClr>
              <a:buFont typeface="Wingdings" pitchFamily="2" charset="2"/>
              <a:buChar char="§"/>
            </a:pPr>
            <a:r>
              <a:rPr lang="en-US" sz="2000" smtClean="0">
                <a:latin typeface="Arial" pitchFamily="34" charset="0"/>
              </a:rPr>
              <a:t>Benzene</a:t>
            </a:r>
          </a:p>
          <a:p>
            <a:pPr>
              <a:buClr>
                <a:schemeClr val="tx2"/>
              </a:buClr>
              <a:buFont typeface="Wingdings" pitchFamily="2" charset="2"/>
              <a:buChar char="§"/>
            </a:pPr>
            <a:r>
              <a:rPr lang="en-US" sz="2000" smtClean="0">
                <a:latin typeface="Arial" pitchFamily="34" charset="0"/>
              </a:rPr>
              <a:t>Coal Tar Pitch Volatiles</a:t>
            </a:r>
          </a:p>
          <a:p>
            <a:pPr>
              <a:buClr>
                <a:schemeClr val="tx2"/>
              </a:buClr>
              <a:buFont typeface="Wingdings" pitchFamily="2" charset="2"/>
              <a:buChar char="§"/>
            </a:pPr>
            <a:r>
              <a:rPr lang="en-US" sz="2000" smtClean="0">
                <a:latin typeface="Arial" pitchFamily="34" charset="0"/>
              </a:rPr>
              <a:t>Solvents</a:t>
            </a: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752600"/>
            <a:ext cx="2308225"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343400"/>
            <a:ext cx="2730500" cy="202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ChangeArrowheads="1"/>
          </p:cNvSpPr>
          <p:nvPr/>
        </p:nvSpPr>
        <p:spPr bwMode="auto">
          <a:xfrm>
            <a:off x="609600" y="533400"/>
            <a:ext cx="4800600" cy="47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defRPr/>
            </a:pPr>
            <a:r>
              <a:rPr lang="en-US" sz="3200" b="0">
                <a:solidFill>
                  <a:schemeClr val="tx2"/>
                </a:solidFill>
                <a:effectLst>
                  <a:outerShdw blurRad="38100" dist="38100" dir="2700000" algn="tl">
                    <a:srgbClr val="000000"/>
                  </a:outerShdw>
                </a:effectLst>
                <a:latin typeface="Arial" pitchFamily="34" charset="0"/>
              </a:rPr>
              <a:t>1926.104 Safety belts, lifelines, and lanyards</a:t>
            </a:r>
          </a:p>
          <a:p>
            <a:pPr>
              <a:lnSpc>
                <a:spcPct val="90000"/>
              </a:lnSpc>
              <a:defRPr/>
            </a:pPr>
            <a:endParaRPr lang="en-US" sz="3200" b="0">
              <a:solidFill>
                <a:schemeClr val="tx2"/>
              </a:solidFill>
              <a:effectLst>
                <a:outerShdw blurRad="38100" dist="38100" dir="2700000" algn="tl">
                  <a:srgbClr val="000000"/>
                </a:outerShdw>
              </a:effectLst>
              <a:latin typeface="Arial" pitchFamily="34" charset="0"/>
            </a:endParaRPr>
          </a:p>
          <a:p>
            <a:pPr>
              <a:lnSpc>
                <a:spcPct val="90000"/>
              </a:lnSpc>
              <a:defRPr/>
            </a:pPr>
            <a:r>
              <a:rPr lang="en-US" sz="2000">
                <a:latin typeface="Arial" pitchFamily="34" charset="0"/>
              </a:rPr>
              <a:t>(a) </a:t>
            </a:r>
            <a:r>
              <a:rPr lang="en-US" sz="2000" b="0">
                <a:latin typeface="Arial" pitchFamily="34" charset="0"/>
              </a:rPr>
              <a:t>Lifelines, safety belts and lanyards shall be used only for employee safeguarding. Any subjected to in-service loading shall be immediately removed from service and not used again for employee safeguarding.</a:t>
            </a:r>
          </a:p>
          <a:p>
            <a:pPr>
              <a:lnSpc>
                <a:spcPct val="90000"/>
              </a:lnSpc>
              <a:defRPr/>
            </a:pPr>
            <a:endParaRPr lang="en-US" sz="2000" b="0">
              <a:latin typeface="Arial" pitchFamily="34" charset="0"/>
            </a:endParaRPr>
          </a:p>
          <a:p>
            <a:pPr>
              <a:lnSpc>
                <a:spcPct val="90000"/>
              </a:lnSpc>
              <a:defRPr/>
            </a:pPr>
            <a:r>
              <a:rPr lang="en-US" sz="2000">
                <a:latin typeface="Arial" pitchFamily="34" charset="0"/>
              </a:rPr>
              <a:t>(b) </a:t>
            </a:r>
            <a:r>
              <a:rPr lang="en-US" sz="2000" b="0">
                <a:latin typeface="Arial" pitchFamily="34" charset="0"/>
              </a:rPr>
              <a:t>Lifelines shall be secured above the point of operation to an anchorage or structural member capable of supporting a minimum dead weight of 5,400 pounds.</a:t>
            </a:r>
          </a:p>
        </p:txBody>
      </p:sp>
      <p:pic>
        <p:nvPicPr>
          <p:cNvPr id="21913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2892425" cy="387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ChangeArrowheads="1"/>
          </p:cNvSpPr>
          <p:nvPr/>
        </p:nvSpPr>
        <p:spPr bwMode="auto">
          <a:xfrm>
            <a:off x="609600" y="533400"/>
            <a:ext cx="4800600" cy="607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defRPr/>
            </a:pPr>
            <a:r>
              <a:rPr lang="en-US" sz="3200" b="0">
                <a:solidFill>
                  <a:schemeClr val="tx2"/>
                </a:solidFill>
                <a:effectLst>
                  <a:outerShdw blurRad="38100" dist="38100" dir="2700000" algn="tl">
                    <a:srgbClr val="000000"/>
                  </a:outerShdw>
                </a:effectLst>
                <a:latin typeface="Arial" pitchFamily="34" charset="0"/>
              </a:rPr>
              <a:t>1926.104 Safety belts, lifelines, and lanyards</a:t>
            </a:r>
          </a:p>
          <a:p>
            <a:pPr>
              <a:lnSpc>
                <a:spcPct val="90000"/>
              </a:lnSpc>
              <a:defRPr/>
            </a:pPr>
            <a:endParaRPr lang="en-US" sz="3200" b="0">
              <a:solidFill>
                <a:schemeClr val="tx2"/>
              </a:solidFill>
              <a:effectLst>
                <a:outerShdw blurRad="38100" dist="38100" dir="2700000" algn="tl">
                  <a:srgbClr val="000000"/>
                </a:outerShdw>
              </a:effectLst>
              <a:latin typeface="Arial" pitchFamily="34" charset="0"/>
            </a:endParaRPr>
          </a:p>
          <a:p>
            <a:pPr>
              <a:lnSpc>
                <a:spcPct val="90000"/>
              </a:lnSpc>
              <a:defRPr/>
            </a:pPr>
            <a:r>
              <a:rPr lang="en-US" sz="2000">
                <a:latin typeface="Arial" pitchFamily="34" charset="0"/>
              </a:rPr>
              <a:t>(c) Lifelines</a:t>
            </a:r>
            <a:r>
              <a:rPr lang="en-US" sz="2000" b="0">
                <a:latin typeface="Arial" pitchFamily="34" charset="0"/>
              </a:rPr>
              <a:t> used on rock-scaling operations, or in areas where the lifeline may be subjected to cutting or abrasion, shall be a minimum of 7/8-inch wire core manila rope. For all other lifeline applications, a minimum of 3/4-inch manila or equivalent, with a minimum breaking strength of 5,400 pounds,</a:t>
            </a:r>
          </a:p>
          <a:p>
            <a:pPr>
              <a:lnSpc>
                <a:spcPct val="90000"/>
              </a:lnSpc>
              <a:defRPr/>
            </a:pPr>
            <a:r>
              <a:rPr lang="en-US" sz="2000" b="0">
                <a:latin typeface="Arial" pitchFamily="34" charset="0"/>
              </a:rPr>
              <a:t>shall be used.</a:t>
            </a:r>
          </a:p>
          <a:p>
            <a:pPr>
              <a:lnSpc>
                <a:spcPct val="90000"/>
              </a:lnSpc>
              <a:defRPr/>
            </a:pPr>
            <a:endParaRPr lang="en-US" sz="2000" b="0">
              <a:latin typeface="Arial" pitchFamily="34" charset="0"/>
            </a:endParaRPr>
          </a:p>
          <a:p>
            <a:pPr>
              <a:lnSpc>
                <a:spcPct val="90000"/>
              </a:lnSpc>
              <a:defRPr/>
            </a:pPr>
            <a:r>
              <a:rPr lang="en-US" sz="2000">
                <a:latin typeface="Arial" pitchFamily="34" charset="0"/>
              </a:rPr>
              <a:t>(d) Safety belt lanyard</a:t>
            </a:r>
            <a:r>
              <a:rPr lang="en-US" sz="2000" b="0">
                <a:latin typeface="Arial" pitchFamily="34" charset="0"/>
              </a:rPr>
              <a:t> shall be a minimum of 1/2-inch nylon, or equivalent, with a maximum length to provide for a fall of no greater than 6 feet. The rope shall have a nominal breaking strength of 5,400</a:t>
            </a:r>
          </a:p>
          <a:p>
            <a:pPr>
              <a:lnSpc>
                <a:spcPct val="90000"/>
              </a:lnSpc>
              <a:defRPr/>
            </a:pPr>
            <a:r>
              <a:rPr lang="en-US" sz="2000" b="0">
                <a:latin typeface="Arial" pitchFamily="34" charset="0"/>
              </a:rPr>
              <a:t>pounds.</a:t>
            </a:r>
          </a:p>
        </p:txBody>
      </p:sp>
      <p:pic>
        <p:nvPicPr>
          <p:cNvPr id="220163" name="Picture 3" descr="Pictu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86000"/>
            <a:ext cx="33877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ChangeArrowheads="1"/>
          </p:cNvSpPr>
          <p:nvPr/>
        </p:nvSpPr>
        <p:spPr bwMode="auto">
          <a:xfrm>
            <a:off x="685800" y="304800"/>
            <a:ext cx="4267200" cy="643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defRPr/>
            </a:pPr>
            <a:r>
              <a:rPr lang="en-US" sz="3200">
                <a:solidFill>
                  <a:schemeClr val="tx2"/>
                </a:solidFill>
                <a:effectLst>
                  <a:outerShdw blurRad="38100" dist="38100" dir="2700000" algn="tl">
                    <a:srgbClr val="000000"/>
                  </a:outerShdw>
                </a:effectLst>
                <a:latin typeface="Arial" pitchFamily="34" charset="0"/>
              </a:rPr>
              <a:t>1926.104 Safety belts, lifelines, and lanyards</a:t>
            </a:r>
            <a:r>
              <a:rPr lang="en-US" sz="2000" b="0">
                <a:latin typeface="Arial" pitchFamily="34" charset="0"/>
              </a:rPr>
              <a:t> </a:t>
            </a:r>
          </a:p>
          <a:p>
            <a:pPr>
              <a:defRPr/>
            </a:pPr>
            <a:endParaRPr lang="en-US" sz="2000" b="0">
              <a:latin typeface="Arial" pitchFamily="34" charset="0"/>
            </a:endParaRPr>
          </a:p>
          <a:p>
            <a:pPr>
              <a:defRPr/>
            </a:pPr>
            <a:r>
              <a:rPr lang="en-US" sz="2000" b="0">
                <a:latin typeface="Arial" pitchFamily="34" charset="0"/>
              </a:rPr>
              <a:t>(e)  All safety belt and lanyard hardware shall be drop forged or pressed steel, cadmium plated in accordance with type 1, Class B plating specified in Federal Specification QQ-P-416. Surface shall be smooth and free of sharp edges.</a:t>
            </a:r>
          </a:p>
          <a:p>
            <a:pPr>
              <a:defRPr/>
            </a:pPr>
            <a:endParaRPr lang="en-US" sz="2000" b="0">
              <a:latin typeface="Arial" pitchFamily="34" charset="0"/>
            </a:endParaRPr>
          </a:p>
          <a:p>
            <a:pPr>
              <a:defRPr/>
            </a:pPr>
            <a:r>
              <a:rPr lang="en-US" sz="2000" b="0">
                <a:latin typeface="Arial" pitchFamily="34" charset="0"/>
              </a:rPr>
              <a:t>(f) All safety belt and lanyard hardware, except rivets, shall be capable of withstanding a tensile loading of 4,000 pounds without cracking, breaking, or taking a permanent deformation.</a:t>
            </a:r>
          </a:p>
        </p:txBody>
      </p:sp>
      <p:pic>
        <p:nvPicPr>
          <p:cNvPr id="2211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66863"/>
            <a:ext cx="2892425" cy="387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ChangeArrowheads="1"/>
          </p:cNvSpPr>
          <p:nvPr/>
        </p:nvSpPr>
        <p:spPr bwMode="auto">
          <a:xfrm>
            <a:off x="381000" y="571500"/>
            <a:ext cx="4191000" cy="569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80000"/>
              </a:lnSpc>
              <a:defRPr/>
            </a:pPr>
            <a:r>
              <a:rPr lang="en-US" sz="3200" b="0">
                <a:solidFill>
                  <a:schemeClr val="tx2"/>
                </a:solidFill>
                <a:effectLst>
                  <a:outerShdw blurRad="38100" dist="38100" dir="2700000" algn="tl">
                    <a:srgbClr val="000000"/>
                  </a:outerShdw>
                </a:effectLst>
                <a:latin typeface="Arial" pitchFamily="34" charset="0"/>
              </a:rPr>
              <a:t>1926.105 Safety nets</a:t>
            </a:r>
          </a:p>
          <a:p>
            <a:pPr>
              <a:lnSpc>
                <a:spcPct val="80000"/>
              </a:lnSpc>
              <a:defRPr/>
            </a:pPr>
            <a:endParaRPr lang="en-US" sz="3200" b="0">
              <a:solidFill>
                <a:schemeClr val="tx2"/>
              </a:solidFill>
              <a:effectLst>
                <a:outerShdw blurRad="38100" dist="38100" dir="2700000" algn="tl">
                  <a:srgbClr val="000000"/>
                </a:outerShdw>
              </a:effectLst>
              <a:latin typeface="Arial" pitchFamily="34" charset="0"/>
            </a:endParaRPr>
          </a:p>
          <a:p>
            <a:pPr>
              <a:lnSpc>
                <a:spcPct val="80000"/>
              </a:lnSpc>
              <a:defRPr/>
            </a:pPr>
            <a:r>
              <a:rPr lang="en-US" sz="1800">
                <a:latin typeface="Arial" pitchFamily="34" charset="0"/>
              </a:rPr>
              <a:t>(a) </a:t>
            </a:r>
            <a:r>
              <a:rPr lang="en-US" sz="1800" b="0">
                <a:latin typeface="Arial" pitchFamily="34" charset="0"/>
              </a:rPr>
              <a:t>Safety nets shall be provided when workplaces are more than 25 feet above the ground or water surface, or where the use of ladders scaffolds, catch platforms, temporary floors, or safety lines/belts are impractical.</a:t>
            </a:r>
          </a:p>
          <a:p>
            <a:pPr>
              <a:lnSpc>
                <a:spcPct val="80000"/>
              </a:lnSpc>
              <a:defRPr/>
            </a:pPr>
            <a:endParaRPr lang="en-US" sz="1800" b="0">
              <a:latin typeface="Arial" pitchFamily="34" charset="0"/>
            </a:endParaRPr>
          </a:p>
          <a:p>
            <a:pPr>
              <a:lnSpc>
                <a:spcPct val="80000"/>
              </a:lnSpc>
              <a:defRPr/>
            </a:pPr>
            <a:r>
              <a:rPr lang="en-US" sz="1800" b="0">
                <a:latin typeface="Arial" pitchFamily="34" charset="0"/>
              </a:rPr>
              <a:t>(b) Where safety net protection is required by this part, operations shall not be undertaken until the net is in place and has been tested.</a:t>
            </a:r>
          </a:p>
          <a:p>
            <a:pPr>
              <a:lnSpc>
                <a:spcPct val="80000"/>
              </a:lnSpc>
              <a:defRPr/>
            </a:pPr>
            <a:endParaRPr lang="en-US" sz="1800" b="0">
              <a:latin typeface="Arial" pitchFamily="34" charset="0"/>
            </a:endParaRPr>
          </a:p>
          <a:p>
            <a:pPr>
              <a:lnSpc>
                <a:spcPct val="80000"/>
              </a:lnSpc>
              <a:defRPr/>
            </a:pPr>
            <a:r>
              <a:rPr lang="en-US" sz="1800" b="0">
                <a:latin typeface="Arial" pitchFamily="34" charset="0"/>
              </a:rPr>
              <a:t>(c) (1) Nets shall extend 8 feet beyond the edge of the work surface where employees are exposed and shall be installed as close under the work surface as practical but in no case more than 25 feet below such work surface. </a:t>
            </a:r>
          </a:p>
          <a:p>
            <a:pPr>
              <a:lnSpc>
                <a:spcPct val="80000"/>
              </a:lnSpc>
              <a:defRPr/>
            </a:pPr>
            <a:endParaRPr lang="en-US" sz="1800" b="0">
              <a:latin typeface="Arial" pitchFamily="34" charset="0"/>
            </a:endParaRPr>
          </a:p>
          <a:p>
            <a:pPr>
              <a:lnSpc>
                <a:spcPct val="80000"/>
              </a:lnSpc>
              <a:defRPr/>
            </a:pPr>
            <a:r>
              <a:rPr lang="en-US" sz="1800" b="0">
                <a:latin typeface="Arial" pitchFamily="34" charset="0"/>
              </a:rPr>
              <a:t>(d) The mesh size of nets shall not exceed 6 inches by 6 inches.</a:t>
            </a:r>
            <a:r>
              <a:rPr lang="en-US" sz="1800" b="0">
                <a:solidFill>
                  <a:schemeClr val="bg1"/>
                </a:solidFill>
                <a:latin typeface="Arial" pitchFamily="34" charset="0"/>
              </a:rPr>
              <a:t> </a:t>
            </a:r>
          </a:p>
        </p:txBody>
      </p:sp>
      <p:pic>
        <p:nvPicPr>
          <p:cNvPr id="22221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96963"/>
            <a:ext cx="3646488" cy="454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ChangeArrowheads="1"/>
          </p:cNvSpPr>
          <p:nvPr/>
        </p:nvSpPr>
        <p:spPr bwMode="auto">
          <a:xfrm>
            <a:off x="533400" y="328613"/>
            <a:ext cx="5029200" cy="604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80000"/>
              </a:lnSpc>
              <a:defRPr/>
            </a:pPr>
            <a:r>
              <a:rPr lang="en-US" sz="3200" b="0">
                <a:solidFill>
                  <a:schemeClr val="tx2"/>
                </a:solidFill>
                <a:effectLst>
                  <a:outerShdw blurRad="38100" dist="38100" dir="2700000" algn="tl">
                    <a:srgbClr val="000000"/>
                  </a:outerShdw>
                </a:effectLst>
                <a:latin typeface="Arial" pitchFamily="34" charset="0"/>
              </a:rPr>
              <a:t>1926.106 Working over or near water</a:t>
            </a:r>
          </a:p>
          <a:p>
            <a:pPr>
              <a:lnSpc>
                <a:spcPct val="90000"/>
              </a:lnSpc>
              <a:defRPr/>
            </a:pPr>
            <a:endParaRPr lang="en-US" sz="3200" b="0">
              <a:solidFill>
                <a:schemeClr val="tx2"/>
              </a:solidFill>
              <a:effectLst>
                <a:outerShdw blurRad="38100" dist="38100" dir="2700000" algn="tl">
                  <a:srgbClr val="000000"/>
                </a:outerShdw>
              </a:effectLst>
              <a:latin typeface="Arial" pitchFamily="34" charset="0"/>
            </a:endParaRPr>
          </a:p>
          <a:p>
            <a:pPr>
              <a:lnSpc>
                <a:spcPct val="90000"/>
              </a:lnSpc>
              <a:defRPr/>
            </a:pPr>
            <a:r>
              <a:rPr lang="en-US" sz="2000">
                <a:latin typeface="Arial" pitchFamily="34" charset="0"/>
              </a:rPr>
              <a:t>(</a:t>
            </a:r>
            <a:r>
              <a:rPr lang="en-US" sz="1800">
                <a:latin typeface="Arial" pitchFamily="34" charset="0"/>
              </a:rPr>
              <a:t>a) Employees working over or near water,</a:t>
            </a:r>
            <a:r>
              <a:rPr lang="en-US" sz="1800" b="0">
                <a:latin typeface="Arial" pitchFamily="34" charset="0"/>
              </a:rPr>
              <a:t> where the danger of drowning exists, shall be provided with U.S. Coast Guard-approved life jacket or buoyant work vests.</a:t>
            </a:r>
          </a:p>
          <a:p>
            <a:pPr>
              <a:lnSpc>
                <a:spcPct val="90000"/>
              </a:lnSpc>
              <a:defRPr/>
            </a:pPr>
            <a:endParaRPr lang="en-US" sz="1800" b="0">
              <a:latin typeface="Arial" pitchFamily="34" charset="0"/>
            </a:endParaRPr>
          </a:p>
          <a:p>
            <a:pPr>
              <a:lnSpc>
                <a:spcPct val="90000"/>
              </a:lnSpc>
              <a:defRPr/>
            </a:pPr>
            <a:r>
              <a:rPr lang="en-US" sz="1800">
                <a:latin typeface="Arial" pitchFamily="34" charset="0"/>
              </a:rPr>
              <a:t>(b) Prior to and after each use</a:t>
            </a:r>
            <a:r>
              <a:rPr lang="en-US" sz="1800" b="0">
                <a:latin typeface="Arial" pitchFamily="34" charset="0"/>
              </a:rPr>
              <a:t>, the buoyant work vests or life preservers shall be inspected for defects which would alter their strength or buoyancy. </a:t>
            </a:r>
          </a:p>
          <a:p>
            <a:pPr>
              <a:lnSpc>
                <a:spcPct val="90000"/>
              </a:lnSpc>
              <a:defRPr/>
            </a:pPr>
            <a:endParaRPr lang="en-US" sz="1800" b="0">
              <a:latin typeface="Arial" pitchFamily="34" charset="0"/>
            </a:endParaRPr>
          </a:p>
          <a:p>
            <a:pPr>
              <a:lnSpc>
                <a:spcPct val="90000"/>
              </a:lnSpc>
              <a:defRPr/>
            </a:pPr>
            <a:r>
              <a:rPr lang="en-US" sz="1800">
                <a:latin typeface="Arial" pitchFamily="34" charset="0"/>
              </a:rPr>
              <a:t>(c) Ring buoys</a:t>
            </a:r>
            <a:r>
              <a:rPr lang="en-US" sz="1800" b="0">
                <a:latin typeface="Arial" pitchFamily="34" charset="0"/>
              </a:rPr>
              <a:t> with at least 90 feet of line shall be provided and readily available for emergency rescue operations not to exceed 200 feet spacing. </a:t>
            </a:r>
          </a:p>
          <a:p>
            <a:pPr>
              <a:lnSpc>
                <a:spcPct val="90000"/>
              </a:lnSpc>
              <a:defRPr/>
            </a:pPr>
            <a:endParaRPr lang="en-US" sz="1800" b="0">
              <a:latin typeface="Arial" pitchFamily="34" charset="0"/>
            </a:endParaRPr>
          </a:p>
          <a:p>
            <a:pPr>
              <a:lnSpc>
                <a:spcPct val="90000"/>
              </a:lnSpc>
              <a:defRPr/>
            </a:pPr>
            <a:r>
              <a:rPr lang="en-US" sz="1800">
                <a:latin typeface="Arial" pitchFamily="34" charset="0"/>
              </a:rPr>
              <a:t>(d) At least one lifesaving skiff</a:t>
            </a:r>
            <a:r>
              <a:rPr lang="en-US" sz="1800" b="0">
                <a:latin typeface="Arial" pitchFamily="34" charset="0"/>
              </a:rPr>
              <a:t> shall be immediately available at locations where employees are working over or adjacent to water.</a:t>
            </a:r>
          </a:p>
        </p:txBody>
      </p:sp>
      <p:pic>
        <p:nvPicPr>
          <p:cNvPr id="223235" name="Picture 3"/>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8800" y="2613025"/>
            <a:ext cx="3146425"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23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850" y="457200"/>
            <a:ext cx="19526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4258" name="Object 2"/>
          <p:cNvGraphicFramePr>
            <a:graphicFrameLocks noChangeAspect="1"/>
          </p:cNvGraphicFramePr>
          <p:nvPr/>
        </p:nvGraphicFramePr>
        <p:xfrm>
          <a:off x="2147888" y="533400"/>
          <a:ext cx="4783137" cy="5867400"/>
        </p:xfrm>
        <a:graphic>
          <a:graphicData uri="http://schemas.openxmlformats.org/presentationml/2006/ole">
            <mc:AlternateContent xmlns:mc="http://schemas.openxmlformats.org/markup-compatibility/2006">
              <mc:Choice xmlns:v="urn:schemas-microsoft-com:vml" Requires="v">
                <p:oleObj spid="_x0000_s224268" name="Clip" r:id="rId4" imgW="1464869" imgH="1796796" progId="MS_ClipArt_Gallery.5">
                  <p:embed/>
                </p:oleObj>
              </mc:Choice>
              <mc:Fallback>
                <p:oleObj name="Clip" r:id="rId4" imgW="1464869" imgH="1796796" progId="MS_ClipArt_Gallery.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888" y="533400"/>
                        <a:ext cx="4783137" cy="586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4259" name="WordArt 3"/>
          <p:cNvSpPr>
            <a:spLocks noChangeArrowheads="1" noChangeShapeType="1" noTextEdit="1"/>
          </p:cNvSpPr>
          <p:nvPr/>
        </p:nvSpPr>
        <p:spPr bwMode="auto">
          <a:xfrm>
            <a:off x="914400" y="76200"/>
            <a:ext cx="7315200" cy="1200150"/>
          </a:xfrm>
          <a:prstGeom prst="rect">
            <a:avLst/>
          </a:prstGeom>
        </p:spPr>
        <p:txBody>
          <a:bodyPr wrap="none" fromWordArt="1">
            <a:prstTxWarp prst="textPlain">
              <a:avLst>
                <a:gd name="adj" fmla="val 50000"/>
              </a:avLst>
            </a:prstTxWarp>
          </a:bodyPr>
          <a:lstStyle/>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CFR 1910.134</a:t>
            </a:r>
          </a:p>
        </p:txBody>
      </p:sp>
      <p:sp>
        <p:nvSpPr>
          <p:cNvPr id="224260" name="WordArt 4"/>
          <p:cNvSpPr>
            <a:spLocks noChangeArrowheads="1" noChangeShapeType="1" noTextEdit="1"/>
          </p:cNvSpPr>
          <p:nvPr/>
        </p:nvSpPr>
        <p:spPr bwMode="auto">
          <a:xfrm>
            <a:off x="228600" y="5486400"/>
            <a:ext cx="8686800" cy="1181100"/>
          </a:xfrm>
          <a:prstGeom prst="rect">
            <a:avLst/>
          </a:prstGeom>
        </p:spPr>
        <p:txBody>
          <a:bodyPr wrap="none" fromWordArt="1">
            <a:prstTxWarp prst="textPlain">
              <a:avLst>
                <a:gd name="adj" fmla="val 50000"/>
              </a:avLst>
            </a:prstTxWarp>
          </a:bodyPr>
          <a:lstStyle/>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Respiratory Protection</a:t>
            </a:r>
          </a:p>
        </p:txBody>
      </p:sp>
      <p:sp>
        <p:nvSpPr>
          <p:cNvPr id="633861" name="Arc 5"/>
          <p:cNvSpPr>
            <a:spLocks/>
          </p:cNvSpPr>
          <p:nvPr/>
        </p:nvSpPr>
        <p:spPr bwMode="auto">
          <a:xfrm rot="18680153">
            <a:off x="4536281" y="2539207"/>
            <a:ext cx="414337" cy="927100"/>
          </a:xfrm>
          <a:custGeom>
            <a:avLst/>
            <a:gdLst>
              <a:gd name="G0" fmla="+- 0 0 0"/>
              <a:gd name="G1" fmla="+- 21600 0 0"/>
              <a:gd name="G2" fmla="+- 21600 0 0"/>
              <a:gd name="T0" fmla="*/ 0 w 13662"/>
              <a:gd name="T1" fmla="*/ 0 h 21600"/>
              <a:gd name="T2" fmla="*/ 13662 w 13662"/>
              <a:gd name="T3" fmla="*/ 4870 h 21600"/>
              <a:gd name="T4" fmla="*/ 0 w 13662"/>
              <a:gd name="T5" fmla="*/ 21600 h 21600"/>
            </a:gdLst>
            <a:ahLst/>
            <a:cxnLst>
              <a:cxn ang="0">
                <a:pos x="T0" y="T1"/>
              </a:cxn>
              <a:cxn ang="0">
                <a:pos x="T2" y="T3"/>
              </a:cxn>
              <a:cxn ang="0">
                <a:pos x="T4" y="T5"/>
              </a:cxn>
            </a:cxnLst>
            <a:rect l="0" t="0" r="r" b="b"/>
            <a:pathLst>
              <a:path w="13662" h="21600" fill="none" extrusionOk="0">
                <a:moveTo>
                  <a:pt x="-1" y="0"/>
                </a:moveTo>
                <a:cubicBezTo>
                  <a:pt x="4979" y="0"/>
                  <a:pt x="9805" y="1720"/>
                  <a:pt x="13662" y="4869"/>
                </a:cubicBezTo>
              </a:path>
              <a:path w="13662" h="21600" stroke="0" extrusionOk="0">
                <a:moveTo>
                  <a:pt x="-1" y="0"/>
                </a:moveTo>
                <a:cubicBezTo>
                  <a:pt x="4979" y="0"/>
                  <a:pt x="9805" y="1720"/>
                  <a:pt x="13662" y="4869"/>
                </a:cubicBezTo>
                <a:lnTo>
                  <a:pt x="0" y="2160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633862" name="Arc 6"/>
          <p:cNvSpPr>
            <a:spLocks/>
          </p:cNvSpPr>
          <p:nvPr/>
        </p:nvSpPr>
        <p:spPr bwMode="auto">
          <a:xfrm rot="18680153">
            <a:off x="5666581" y="2410619"/>
            <a:ext cx="414338" cy="927100"/>
          </a:xfrm>
          <a:custGeom>
            <a:avLst/>
            <a:gdLst>
              <a:gd name="G0" fmla="+- 0 0 0"/>
              <a:gd name="G1" fmla="+- 21600 0 0"/>
              <a:gd name="G2" fmla="+- 21600 0 0"/>
              <a:gd name="T0" fmla="*/ 0 w 13662"/>
              <a:gd name="T1" fmla="*/ 0 h 21600"/>
              <a:gd name="T2" fmla="*/ 13662 w 13662"/>
              <a:gd name="T3" fmla="*/ 4870 h 21600"/>
              <a:gd name="T4" fmla="*/ 0 w 13662"/>
              <a:gd name="T5" fmla="*/ 21600 h 21600"/>
            </a:gdLst>
            <a:ahLst/>
            <a:cxnLst>
              <a:cxn ang="0">
                <a:pos x="T0" y="T1"/>
              </a:cxn>
              <a:cxn ang="0">
                <a:pos x="T2" y="T3"/>
              </a:cxn>
              <a:cxn ang="0">
                <a:pos x="T4" y="T5"/>
              </a:cxn>
            </a:cxnLst>
            <a:rect l="0" t="0" r="r" b="b"/>
            <a:pathLst>
              <a:path w="13662" h="21600" fill="none" extrusionOk="0">
                <a:moveTo>
                  <a:pt x="-1" y="0"/>
                </a:moveTo>
                <a:cubicBezTo>
                  <a:pt x="4979" y="0"/>
                  <a:pt x="9805" y="1720"/>
                  <a:pt x="13662" y="4869"/>
                </a:cubicBezTo>
              </a:path>
              <a:path w="13662" h="21600" stroke="0" extrusionOk="0">
                <a:moveTo>
                  <a:pt x="-1" y="0"/>
                </a:moveTo>
                <a:cubicBezTo>
                  <a:pt x="4979" y="0"/>
                  <a:pt x="9805" y="1720"/>
                  <a:pt x="13662" y="4869"/>
                </a:cubicBezTo>
                <a:lnTo>
                  <a:pt x="0" y="2160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633863" name="Text Box 7"/>
          <p:cNvSpPr txBox="1">
            <a:spLocks noChangeArrowheads="1"/>
          </p:cNvSpPr>
          <p:nvPr/>
        </p:nvSpPr>
        <p:spPr bwMode="auto">
          <a:xfrm>
            <a:off x="1279525" y="1870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endParaRPr lang="en-US">
              <a:effectLst>
                <a:outerShdw blurRad="38100" dist="38100" dir="2700000" algn="tl">
                  <a:srgbClr val="000000"/>
                </a:outerShdw>
              </a:effectLst>
            </a:endParaRPr>
          </a:p>
        </p:txBody>
      </p:sp>
      <p:sp>
        <p:nvSpPr>
          <p:cNvPr id="224264" name="WordArt 8"/>
          <p:cNvSpPr>
            <a:spLocks noChangeArrowheads="1" noChangeShapeType="1" noTextEdit="1"/>
          </p:cNvSpPr>
          <p:nvPr/>
        </p:nvSpPr>
        <p:spPr bwMode="auto">
          <a:xfrm>
            <a:off x="990600" y="1524000"/>
            <a:ext cx="7315200" cy="1200150"/>
          </a:xfrm>
          <a:prstGeom prst="rect">
            <a:avLst/>
          </a:prstGeom>
        </p:spPr>
        <p:txBody>
          <a:bodyPr wrap="none" fromWordArt="1">
            <a:prstTxWarp prst="textPlain">
              <a:avLst>
                <a:gd name="adj" fmla="val 50000"/>
              </a:avLst>
            </a:prstTxWarp>
          </a:bodyPr>
          <a:lstStyle/>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CFR 1926.103</a:t>
            </a: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a:xfrm>
            <a:off x="609600" y="76200"/>
            <a:ext cx="79248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1910.134(a) Permissible practice</a:t>
            </a:r>
          </a:p>
        </p:txBody>
      </p:sp>
      <p:sp>
        <p:nvSpPr>
          <p:cNvPr id="225283" name="Rectangle 3"/>
          <p:cNvSpPr>
            <a:spLocks noGrp="1" noChangeArrowheads="1"/>
          </p:cNvSpPr>
          <p:nvPr>
            <p:ph type="body" idx="1"/>
          </p:nvPr>
        </p:nvSpPr>
        <p:spPr>
          <a:xfrm>
            <a:off x="0" y="1066800"/>
            <a:ext cx="9144000" cy="3733800"/>
          </a:xfrm>
        </p:spPr>
        <p:txBody>
          <a:bodyPr/>
          <a:lstStyle/>
          <a:p>
            <a:pPr>
              <a:lnSpc>
                <a:spcPct val="170000"/>
              </a:lnSpc>
              <a:buClr>
                <a:schemeClr val="tx2"/>
              </a:buClr>
              <a:buFont typeface="Wingdings" pitchFamily="2" charset="2"/>
              <a:buChar char="§"/>
            </a:pPr>
            <a:r>
              <a:rPr lang="en-US" sz="2800" smtClean="0">
                <a:latin typeface="Arial" pitchFamily="34" charset="0"/>
              </a:rPr>
              <a:t>1st Priority: </a:t>
            </a:r>
            <a:r>
              <a:rPr lang="en-US" sz="2800" b="1" u="sng" smtClean="0">
                <a:solidFill>
                  <a:schemeClr val="accent2"/>
                </a:solidFill>
                <a:latin typeface="Arial" pitchFamily="34" charset="0"/>
              </a:rPr>
              <a:t>Engineering controls</a:t>
            </a:r>
            <a:r>
              <a:rPr lang="en-US" sz="2800" smtClean="0">
                <a:latin typeface="Arial" pitchFamily="34" charset="0"/>
              </a:rPr>
              <a:t>:</a:t>
            </a:r>
          </a:p>
          <a:p>
            <a:pPr lvl="1">
              <a:lnSpc>
                <a:spcPct val="170000"/>
              </a:lnSpc>
              <a:buFontTx/>
              <a:buChar char="•"/>
            </a:pPr>
            <a:r>
              <a:rPr lang="en-US" sz="2400" smtClean="0">
                <a:latin typeface="Arial" pitchFamily="34" charset="0"/>
              </a:rPr>
              <a:t>Enclosure or confinement of the operation, </a:t>
            </a:r>
          </a:p>
          <a:p>
            <a:pPr lvl="1">
              <a:lnSpc>
                <a:spcPct val="170000"/>
              </a:lnSpc>
              <a:buFontTx/>
              <a:buChar char="•"/>
            </a:pPr>
            <a:r>
              <a:rPr lang="en-US" sz="2400" smtClean="0">
                <a:latin typeface="Arial" pitchFamily="34" charset="0"/>
              </a:rPr>
              <a:t>General and local ventilation, and </a:t>
            </a:r>
          </a:p>
          <a:p>
            <a:pPr lvl="1">
              <a:lnSpc>
                <a:spcPct val="170000"/>
              </a:lnSpc>
              <a:buFontTx/>
              <a:buChar char="•"/>
            </a:pPr>
            <a:r>
              <a:rPr lang="en-US" sz="2400" smtClean="0">
                <a:latin typeface="Arial" pitchFamily="34" charset="0"/>
              </a:rPr>
              <a:t>Substitution of less toxic materials</a:t>
            </a:r>
          </a:p>
          <a:p>
            <a:pPr>
              <a:lnSpc>
                <a:spcPct val="170000"/>
              </a:lnSpc>
              <a:buClr>
                <a:schemeClr val="tx2"/>
              </a:buClr>
              <a:buFont typeface="Wingdings" pitchFamily="2" charset="2"/>
              <a:buChar char="§"/>
            </a:pPr>
            <a:r>
              <a:rPr lang="en-US" sz="2800" smtClean="0">
                <a:latin typeface="Arial" pitchFamily="34" charset="0"/>
              </a:rPr>
              <a:t>When engineering controls are being instituted  respirators can be used </a:t>
            </a: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990600" y="76200"/>
            <a:ext cx="7239000" cy="12954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1910.134(a)(2) Employers responsibilities</a:t>
            </a:r>
          </a:p>
        </p:txBody>
      </p:sp>
      <p:sp>
        <p:nvSpPr>
          <p:cNvPr id="226307" name="Rectangle 3"/>
          <p:cNvSpPr>
            <a:spLocks noGrp="1" noChangeArrowheads="1"/>
          </p:cNvSpPr>
          <p:nvPr>
            <p:ph type="body" idx="1"/>
          </p:nvPr>
        </p:nvSpPr>
        <p:spPr>
          <a:xfrm>
            <a:off x="0" y="1219200"/>
            <a:ext cx="6248400" cy="4114800"/>
          </a:xfrm>
        </p:spPr>
        <p:txBody>
          <a:bodyPr/>
          <a:lstStyle/>
          <a:p>
            <a:pPr>
              <a:lnSpc>
                <a:spcPct val="130000"/>
              </a:lnSpc>
              <a:spcBef>
                <a:spcPts val="500"/>
              </a:spcBef>
              <a:spcAft>
                <a:spcPts val="500"/>
              </a:spcAft>
              <a:buClr>
                <a:schemeClr val="tx2"/>
              </a:buClr>
              <a:buFont typeface="Wingdings" pitchFamily="2" charset="2"/>
              <a:buChar char="§"/>
            </a:pPr>
            <a:r>
              <a:rPr lang="en-US" sz="2800" smtClean="0">
                <a:latin typeface="Arial" pitchFamily="34" charset="0"/>
              </a:rPr>
              <a:t>Respirators:</a:t>
            </a:r>
          </a:p>
          <a:p>
            <a:pPr lvl="1">
              <a:lnSpc>
                <a:spcPct val="130000"/>
              </a:lnSpc>
              <a:spcBef>
                <a:spcPts val="500"/>
              </a:spcBef>
              <a:spcAft>
                <a:spcPts val="500"/>
              </a:spcAft>
              <a:buFontTx/>
              <a:buChar char="•"/>
            </a:pPr>
            <a:r>
              <a:rPr lang="en-US" sz="2400" smtClean="0">
                <a:latin typeface="Arial" pitchFamily="34" charset="0"/>
              </a:rPr>
              <a:t>Provided by the employer </a:t>
            </a:r>
          </a:p>
          <a:p>
            <a:pPr lvl="1">
              <a:lnSpc>
                <a:spcPct val="130000"/>
              </a:lnSpc>
              <a:spcBef>
                <a:spcPts val="500"/>
              </a:spcBef>
              <a:spcAft>
                <a:spcPts val="500"/>
              </a:spcAft>
              <a:buFontTx/>
              <a:buChar char="•"/>
            </a:pPr>
            <a:r>
              <a:rPr lang="en-US" sz="2400" smtClean="0">
                <a:latin typeface="Arial" pitchFamily="34" charset="0"/>
              </a:rPr>
              <a:t>Must provide the respirators which are applicable and suitable for the purpose intended</a:t>
            </a:r>
          </a:p>
          <a:p>
            <a:pPr lvl="1">
              <a:lnSpc>
                <a:spcPct val="130000"/>
              </a:lnSpc>
              <a:spcBef>
                <a:spcPts val="500"/>
              </a:spcBef>
              <a:spcAft>
                <a:spcPts val="500"/>
              </a:spcAft>
              <a:buFontTx/>
              <a:buChar char="•"/>
            </a:pPr>
            <a:r>
              <a:rPr lang="en-US" sz="2400" smtClean="0">
                <a:latin typeface="Arial" pitchFamily="34" charset="0"/>
              </a:rPr>
              <a:t>The employer is responsible for the establishment and maintenance of a respiratory protection program</a:t>
            </a:r>
            <a:r>
              <a:rPr lang="en-US" smtClean="0">
                <a:latin typeface="Arial" pitchFamily="34" charset="0"/>
              </a:rPr>
              <a:t> </a:t>
            </a:r>
          </a:p>
          <a:p>
            <a:pPr>
              <a:lnSpc>
                <a:spcPct val="130000"/>
              </a:lnSpc>
            </a:pPr>
            <a:endParaRPr lang="en-US" smtClean="0">
              <a:latin typeface="Arial" pitchFamily="34" charset="0"/>
            </a:endParaRP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a:xfrm>
            <a:off x="990600" y="76200"/>
            <a:ext cx="7162800" cy="1447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1910.134(c) Respiratory protection program</a:t>
            </a:r>
          </a:p>
        </p:txBody>
      </p:sp>
      <p:sp>
        <p:nvSpPr>
          <p:cNvPr id="227331" name="Rectangle 3"/>
          <p:cNvSpPr>
            <a:spLocks noGrp="1" noChangeArrowheads="1"/>
          </p:cNvSpPr>
          <p:nvPr>
            <p:ph type="body" idx="1"/>
          </p:nvPr>
        </p:nvSpPr>
        <p:spPr>
          <a:xfrm>
            <a:off x="0" y="1524000"/>
            <a:ext cx="6324600" cy="4114800"/>
          </a:xfrm>
        </p:spPr>
        <p:txBody>
          <a:bodyPr/>
          <a:lstStyle/>
          <a:p>
            <a:pPr>
              <a:lnSpc>
                <a:spcPct val="120000"/>
              </a:lnSpc>
              <a:spcBef>
                <a:spcPts val="500"/>
              </a:spcBef>
              <a:spcAft>
                <a:spcPts val="500"/>
              </a:spcAft>
              <a:buClr>
                <a:schemeClr val="tx2"/>
              </a:buClr>
              <a:buFont typeface="Wingdings" pitchFamily="2" charset="2"/>
              <a:buChar char="§"/>
            </a:pPr>
            <a:r>
              <a:rPr lang="en-US" sz="2800" smtClean="0">
                <a:latin typeface="Arial" pitchFamily="34" charset="0"/>
              </a:rPr>
              <a:t>Requires worksite-specific procedures and elements for required respirator use </a:t>
            </a:r>
          </a:p>
          <a:p>
            <a:pPr>
              <a:lnSpc>
                <a:spcPct val="120000"/>
              </a:lnSpc>
              <a:spcBef>
                <a:spcPts val="500"/>
              </a:spcBef>
              <a:spcAft>
                <a:spcPts val="500"/>
              </a:spcAft>
              <a:buClr>
                <a:schemeClr val="tx2"/>
              </a:buClr>
              <a:buFont typeface="Wingdings" pitchFamily="2" charset="2"/>
              <a:buChar char="§"/>
            </a:pPr>
            <a:r>
              <a:rPr lang="en-US" sz="2800" smtClean="0">
                <a:latin typeface="Arial" pitchFamily="34" charset="0"/>
              </a:rPr>
              <a:t>The program must be administered by a suitably trained program administrator*</a:t>
            </a:r>
            <a:r>
              <a:rPr lang="en-US" smtClean="0">
                <a:latin typeface="Arial" pitchFamily="34" charset="0"/>
              </a:rPr>
              <a:t> </a:t>
            </a:r>
          </a:p>
          <a:p>
            <a:pPr>
              <a:lnSpc>
                <a:spcPct val="120000"/>
              </a:lnSpc>
            </a:pPr>
            <a:endParaRPr lang="en-US" smtClean="0">
              <a:latin typeface="Arial" pitchFamily="34" charset="0"/>
            </a:endParaRPr>
          </a:p>
        </p:txBody>
      </p:sp>
      <p:sp>
        <p:nvSpPr>
          <p:cNvPr id="227332" name="Rectangle 4"/>
          <p:cNvSpPr>
            <a:spLocks noChangeArrowheads="1"/>
          </p:cNvSpPr>
          <p:nvPr/>
        </p:nvSpPr>
        <p:spPr bwMode="auto">
          <a:xfrm>
            <a:off x="152400" y="5254625"/>
            <a:ext cx="89154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sz="2000">
                <a:solidFill>
                  <a:schemeClr val="accent2"/>
                </a:solidFill>
                <a:latin typeface="Arial" pitchFamily="34" charset="0"/>
              </a:rPr>
              <a:t>*The Small Entity Compliance Guide contains criteria for the selection of a program administrator and a sample program that meets the requirements of this paragraph. Copies of the Small Entity Compliance Guide are available from the OSHA Office of Publications, Room N 3101, 200 Constitution Avenue, NW, Washington, DC, 20210 (202-219-4667).</a:t>
            </a: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a:xfrm>
            <a:off x="990600" y="76200"/>
            <a:ext cx="7162800" cy="1447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1910.134(c) Respiratory protection program</a:t>
            </a:r>
          </a:p>
        </p:txBody>
      </p:sp>
      <p:sp>
        <p:nvSpPr>
          <p:cNvPr id="228355" name="Rectangle 3"/>
          <p:cNvSpPr>
            <a:spLocks noGrp="1" noChangeArrowheads="1"/>
          </p:cNvSpPr>
          <p:nvPr>
            <p:ph type="body" idx="1"/>
          </p:nvPr>
        </p:nvSpPr>
        <p:spPr>
          <a:xfrm>
            <a:off x="0" y="1295400"/>
            <a:ext cx="8458200" cy="3581400"/>
          </a:xfrm>
        </p:spPr>
        <p:txBody>
          <a:bodyPr/>
          <a:lstStyle/>
          <a:p>
            <a:pPr>
              <a:lnSpc>
                <a:spcPct val="130000"/>
              </a:lnSpc>
              <a:buClr>
                <a:schemeClr val="tx2"/>
              </a:buClr>
              <a:buFont typeface="Wingdings" pitchFamily="2" charset="2"/>
              <a:buChar char="§"/>
            </a:pPr>
            <a:r>
              <a:rPr lang="en-US" sz="2800" dirty="0" smtClean="0">
                <a:latin typeface="Arial" pitchFamily="34" charset="0"/>
              </a:rPr>
              <a:t>Where respirators are necessary:</a:t>
            </a:r>
          </a:p>
          <a:p>
            <a:pPr lvl="1">
              <a:lnSpc>
                <a:spcPct val="130000"/>
              </a:lnSpc>
              <a:buFontTx/>
              <a:buChar char="•"/>
            </a:pPr>
            <a:r>
              <a:rPr lang="en-US" sz="2400" dirty="0" smtClean="0">
                <a:latin typeface="Arial" pitchFamily="34" charset="0"/>
              </a:rPr>
              <a:t>Written program</a:t>
            </a:r>
          </a:p>
          <a:p>
            <a:pPr lvl="1">
              <a:lnSpc>
                <a:spcPct val="130000"/>
              </a:lnSpc>
              <a:buFontTx/>
              <a:buChar char="•"/>
            </a:pPr>
            <a:r>
              <a:rPr lang="en-US" sz="2400" dirty="0" smtClean="0">
                <a:latin typeface="Arial" pitchFamily="34" charset="0"/>
              </a:rPr>
              <a:t>Worksite-specific procedures</a:t>
            </a:r>
          </a:p>
          <a:p>
            <a:pPr lvl="1">
              <a:lnSpc>
                <a:spcPct val="130000"/>
              </a:lnSpc>
              <a:buFontTx/>
              <a:buChar char="•"/>
            </a:pPr>
            <a:r>
              <a:rPr lang="en-US" sz="2400" dirty="0" smtClean="0">
                <a:latin typeface="Arial" pitchFamily="34" charset="0"/>
              </a:rPr>
              <a:t>Required elements:</a:t>
            </a:r>
          </a:p>
          <a:p>
            <a:pPr lvl="2">
              <a:lnSpc>
                <a:spcPct val="130000"/>
              </a:lnSpc>
              <a:buFont typeface="Arial" pitchFamily="34" charset="0"/>
              <a:buChar char="–"/>
            </a:pPr>
            <a:r>
              <a:rPr lang="en-US" sz="2000" dirty="0" smtClean="0">
                <a:latin typeface="Arial" pitchFamily="34" charset="0"/>
              </a:rPr>
              <a:t>Training</a:t>
            </a:r>
          </a:p>
          <a:p>
            <a:pPr lvl="2">
              <a:lnSpc>
                <a:spcPct val="130000"/>
              </a:lnSpc>
              <a:buFont typeface="Arial" pitchFamily="34" charset="0"/>
              <a:buChar char="–"/>
            </a:pPr>
            <a:r>
              <a:rPr lang="en-US" sz="2000" dirty="0" smtClean="0">
                <a:latin typeface="Arial" pitchFamily="34" charset="0"/>
              </a:rPr>
              <a:t>Fit testing</a:t>
            </a:r>
          </a:p>
          <a:p>
            <a:pPr lvl="2">
              <a:lnSpc>
                <a:spcPct val="130000"/>
              </a:lnSpc>
              <a:buFont typeface="Arial" pitchFamily="34" charset="0"/>
              <a:buChar char="–"/>
            </a:pPr>
            <a:r>
              <a:rPr lang="en-US" sz="2000" dirty="0" smtClean="0">
                <a:latin typeface="Arial" pitchFamily="34" charset="0"/>
              </a:rPr>
              <a:t>Medical evaluations</a:t>
            </a:r>
          </a:p>
          <a:p>
            <a:pPr lvl="2">
              <a:lnSpc>
                <a:spcPct val="130000"/>
              </a:lnSpc>
              <a:buFont typeface="Arial" pitchFamily="34" charset="0"/>
              <a:buChar char="–"/>
            </a:pPr>
            <a:r>
              <a:rPr lang="en-US" sz="2000" dirty="0" smtClean="0">
                <a:latin typeface="Arial" pitchFamily="34" charset="0"/>
              </a:rPr>
              <a:t>Maintenance</a:t>
            </a:r>
          </a:p>
          <a:p>
            <a:pPr lvl="2">
              <a:lnSpc>
                <a:spcPct val="130000"/>
              </a:lnSpc>
              <a:buFont typeface="Arial" pitchFamily="34" charset="0"/>
              <a:buChar char="–"/>
            </a:pPr>
            <a:r>
              <a:rPr lang="en-US" sz="2000" dirty="0" smtClean="0">
                <a:latin typeface="Arial" pitchFamily="34" charset="0"/>
              </a:rPr>
              <a:t>Procedures for respirator selection</a:t>
            </a:r>
          </a:p>
          <a:p>
            <a:pPr lvl="2">
              <a:lnSpc>
                <a:spcPct val="130000"/>
              </a:lnSpc>
              <a:buFont typeface="Arial" pitchFamily="34" charset="0"/>
              <a:buChar char="–"/>
            </a:pPr>
            <a:r>
              <a:rPr lang="en-US" sz="2000" dirty="0" smtClean="0">
                <a:latin typeface="Arial" pitchFamily="34" charset="0"/>
              </a:rPr>
              <a:t>Procedures for routine &amp; emergency use</a:t>
            </a:r>
          </a:p>
          <a:p>
            <a:pPr lvl="2">
              <a:lnSpc>
                <a:spcPct val="130000"/>
              </a:lnSpc>
              <a:buFont typeface="Arial" pitchFamily="34" charset="0"/>
              <a:buChar char="–"/>
            </a:pPr>
            <a:r>
              <a:rPr lang="en-US" sz="2000" dirty="0" smtClean="0">
                <a:latin typeface="Arial" pitchFamily="34" charset="0"/>
              </a:rPr>
              <a:t>Evaluating program effectiveness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228600" y="152400"/>
            <a:ext cx="8763000" cy="838200"/>
          </a:xfrm>
        </p:spPr>
        <p:txBody>
          <a:bodyPr/>
          <a:lstStyle/>
          <a:p>
            <a:pPr>
              <a:defRPr/>
            </a:pPr>
            <a:r>
              <a:rPr lang="en-US" sz="3600" b="1" smtClean="0">
                <a:effectLst>
                  <a:outerShdw blurRad="38100" dist="38100" dir="2700000" algn="tl">
                    <a:srgbClr val="000000"/>
                  </a:outerShdw>
                </a:effectLst>
                <a:latin typeface="Arial" pitchFamily="34" charset="0"/>
              </a:rPr>
              <a:t>PCBs</a:t>
            </a:r>
            <a:endParaRPr lang="en-US" sz="3600" smtClean="0">
              <a:latin typeface="Arial" pitchFamily="34" charset="0"/>
            </a:endParaRPr>
          </a:p>
        </p:txBody>
      </p:sp>
      <p:sp>
        <p:nvSpPr>
          <p:cNvPr id="373763" name="Rectangle 3"/>
          <p:cNvSpPr>
            <a:spLocks noGrp="1" noChangeArrowheads="1"/>
          </p:cNvSpPr>
          <p:nvPr>
            <p:ph type="body" idx="1"/>
          </p:nvPr>
        </p:nvSpPr>
        <p:spPr>
          <a:xfrm>
            <a:off x="685800" y="1143000"/>
            <a:ext cx="7772400" cy="4953000"/>
          </a:xfrm>
        </p:spPr>
        <p:txBody>
          <a:bodyPr/>
          <a:lstStyle/>
          <a:p>
            <a:pPr>
              <a:lnSpc>
                <a:spcPct val="90000"/>
              </a:lnSpc>
              <a:buFontTx/>
              <a:buNone/>
              <a:defRPr/>
            </a:pPr>
            <a:r>
              <a:rPr lang="en-US" sz="2400" b="1" smtClean="0">
                <a:latin typeface="Arial" pitchFamily="34" charset="0"/>
              </a:rPr>
              <a:t>What are </a:t>
            </a:r>
            <a:r>
              <a:rPr lang="en-US" sz="2400" b="1" smtClean="0">
                <a:effectLst>
                  <a:outerShdw blurRad="38100" dist="38100" dir="2700000" algn="tl">
                    <a:srgbClr val="000000"/>
                  </a:outerShdw>
                </a:effectLst>
                <a:latin typeface="Arial" pitchFamily="34" charset="0"/>
              </a:rPr>
              <a:t>Polychlorinated biphenyls</a:t>
            </a:r>
            <a:r>
              <a:rPr lang="en-US" sz="2400" b="1" smtClean="0">
                <a:latin typeface="Arial" pitchFamily="34" charset="0"/>
              </a:rPr>
              <a:t> (PCBs)?</a:t>
            </a:r>
          </a:p>
          <a:p>
            <a:pPr>
              <a:lnSpc>
                <a:spcPct val="90000"/>
              </a:lnSpc>
              <a:buClr>
                <a:schemeClr val="tx2"/>
              </a:buClr>
              <a:buFont typeface="Wingdings" pitchFamily="2" charset="2"/>
              <a:buChar char="§"/>
              <a:defRPr/>
            </a:pPr>
            <a:r>
              <a:rPr lang="en-US" sz="2000" smtClean="0">
                <a:latin typeface="Arial" pitchFamily="34" charset="0"/>
              </a:rPr>
              <a:t>group of manufactured organic chemicals that contain 209 individual chlorinated chemicals - no known natural sources </a:t>
            </a:r>
          </a:p>
          <a:p>
            <a:pPr>
              <a:lnSpc>
                <a:spcPct val="90000"/>
              </a:lnSpc>
              <a:buClr>
                <a:schemeClr val="tx2"/>
              </a:buClr>
              <a:buFont typeface="Wingdings" pitchFamily="2" charset="2"/>
              <a:buChar char="§"/>
              <a:defRPr/>
            </a:pPr>
            <a:r>
              <a:rPr lang="en-US" sz="2000" smtClean="0">
                <a:latin typeface="Arial" pitchFamily="34" charset="0"/>
              </a:rPr>
              <a:t>either oily liquids or solids; colorless to light yellow; no known smell or taste </a:t>
            </a:r>
          </a:p>
          <a:p>
            <a:pPr>
              <a:lnSpc>
                <a:spcPct val="90000"/>
              </a:lnSpc>
              <a:buClr>
                <a:schemeClr val="tx2"/>
              </a:buClr>
              <a:buFont typeface="Wingdings" pitchFamily="2" charset="2"/>
              <a:buChar char="§"/>
              <a:defRPr/>
            </a:pPr>
            <a:r>
              <a:rPr lang="en-US" sz="2000" smtClean="0">
                <a:latin typeface="Arial" pitchFamily="34" charset="0"/>
              </a:rPr>
              <a:t>don't burn easily and are good insulating material</a:t>
            </a:r>
          </a:p>
          <a:p>
            <a:pPr>
              <a:lnSpc>
                <a:spcPct val="90000"/>
              </a:lnSpc>
              <a:buClr>
                <a:schemeClr val="tx2"/>
              </a:buClr>
              <a:buFont typeface="Wingdings" pitchFamily="2" charset="2"/>
              <a:buChar char="§"/>
              <a:defRPr/>
            </a:pPr>
            <a:r>
              <a:rPr lang="en-US" sz="2000" smtClean="0">
                <a:latin typeface="Arial" pitchFamily="34" charset="0"/>
              </a:rPr>
              <a:t>used widely as coolants and lubricants in transformers, capacitors, and other electrical equipment</a:t>
            </a:r>
          </a:p>
          <a:p>
            <a:pPr>
              <a:lnSpc>
                <a:spcPct val="90000"/>
              </a:lnSpc>
              <a:buClr>
                <a:schemeClr val="tx2"/>
              </a:buClr>
              <a:buFont typeface="Wingdings" pitchFamily="2" charset="2"/>
              <a:buChar char="§"/>
              <a:defRPr/>
            </a:pPr>
            <a:r>
              <a:rPr lang="en-US" sz="2000" smtClean="0">
                <a:latin typeface="Arial" pitchFamily="34" charset="0"/>
              </a:rPr>
              <a:t>manufacture stopped in the U.S. in 1977 </a:t>
            </a:r>
          </a:p>
          <a:p>
            <a:pPr>
              <a:lnSpc>
                <a:spcPct val="90000"/>
              </a:lnSpc>
              <a:buClr>
                <a:schemeClr val="tx2"/>
              </a:buClr>
              <a:buFont typeface="Wingdings" pitchFamily="2" charset="2"/>
              <a:buNone/>
              <a:defRPr/>
            </a:pPr>
            <a:r>
              <a:rPr lang="en-US" sz="2000" smtClean="0">
                <a:latin typeface="Arial" pitchFamily="34" charset="0"/>
              </a:rPr>
              <a:t>	because they build up in the environment </a:t>
            </a:r>
          </a:p>
          <a:p>
            <a:pPr>
              <a:lnSpc>
                <a:spcPct val="90000"/>
              </a:lnSpc>
              <a:buClr>
                <a:schemeClr val="tx2"/>
              </a:buClr>
              <a:buFont typeface="Wingdings" pitchFamily="2" charset="2"/>
              <a:buNone/>
              <a:defRPr/>
            </a:pPr>
            <a:r>
              <a:rPr lang="en-US" sz="2000" smtClean="0">
                <a:latin typeface="Arial" pitchFamily="34" charset="0"/>
              </a:rPr>
              <a:t>	and cause harmful health effects</a:t>
            </a:r>
          </a:p>
          <a:p>
            <a:pPr>
              <a:lnSpc>
                <a:spcPct val="90000"/>
              </a:lnSpc>
              <a:buClr>
                <a:schemeClr val="tx2"/>
              </a:buClr>
              <a:buFont typeface="Wingdings" pitchFamily="2" charset="2"/>
              <a:buChar char="§"/>
              <a:defRPr/>
            </a:pPr>
            <a:r>
              <a:rPr lang="en-US" sz="2000" smtClean="0">
                <a:latin typeface="Arial" pitchFamily="34" charset="0"/>
              </a:rPr>
              <a:t>Don’t break down easily; found </a:t>
            </a:r>
          </a:p>
          <a:p>
            <a:pPr>
              <a:lnSpc>
                <a:spcPct val="90000"/>
              </a:lnSpc>
              <a:buClr>
                <a:schemeClr val="tx2"/>
              </a:buClr>
              <a:buFont typeface="Wingdings" pitchFamily="2" charset="2"/>
              <a:buNone/>
              <a:defRPr/>
            </a:pPr>
            <a:r>
              <a:rPr lang="en-US" sz="2000" smtClean="0">
                <a:latin typeface="Arial" pitchFamily="34" charset="0"/>
              </a:rPr>
              <a:t>	widely distributed in our environment </a:t>
            </a:r>
          </a:p>
          <a:p>
            <a:pPr>
              <a:lnSpc>
                <a:spcPct val="90000"/>
              </a:lnSpc>
              <a:buClr>
                <a:schemeClr val="tx2"/>
              </a:buClr>
              <a:buFont typeface="Wingdings" pitchFamily="2" charset="2"/>
              <a:buNone/>
              <a:defRPr/>
            </a:pPr>
            <a:r>
              <a:rPr lang="en-US" sz="2000" smtClean="0">
                <a:latin typeface="Arial" pitchFamily="34" charset="0"/>
              </a:rPr>
              <a:t>	and concentrated up the food chain </a:t>
            </a:r>
          </a:p>
          <a:p>
            <a:pPr>
              <a:lnSpc>
                <a:spcPct val="90000"/>
              </a:lnSpc>
              <a:defRPr/>
            </a:pPr>
            <a:endParaRPr lang="en-US" sz="2000" smtClean="0">
              <a:latin typeface="Arial" pitchFamily="34" charset="0"/>
            </a:endParaRPr>
          </a:p>
        </p:txBody>
      </p:sp>
      <p:pic>
        <p:nvPicPr>
          <p:cNvPr id="2355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8800" y="4481513"/>
            <a:ext cx="32702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a:xfrm>
            <a:off x="609600" y="76200"/>
            <a:ext cx="8001000" cy="1066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1910.134(c)(2) Where respirator use is not required:</a:t>
            </a:r>
          </a:p>
        </p:txBody>
      </p:sp>
      <p:sp>
        <p:nvSpPr>
          <p:cNvPr id="229379" name="Rectangle 3"/>
          <p:cNvSpPr>
            <a:spLocks noGrp="1" noChangeArrowheads="1"/>
          </p:cNvSpPr>
          <p:nvPr>
            <p:ph type="body" idx="1"/>
          </p:nvPr>
        </p:nvSpPr>
        <p:spPr>
          <a:xfrm>
            <a:off x="0" y="1219200"/>
            <a:ext cx="9144000" cy="4876800"/>
          </a:xfrm>
        </p:spPr>
        <p:txBody>
          <a:bodyPr/>
          <a:lstStyle/>
          <a:p>
            <a:pPr lvl="1">
              <a:lnSpc>
                <a:spcPct val="110000"/>
              </a:lnSpc>
              <a:spcBef>
                <a:spcPts val="500"/>
              </a:spcBef>
              <a:spcAft>
                <a:spcPts val="500"/>
              </a:spcAft>
              <a:buClr>
                <a:schemeClr val="tx2"/>
              </a:buClr>
              <a:buFont typeface="Wingdings" pitchFamily="2" charset="2"/>
              <a:buChar char="§"/>
            </a:pPr>
            <a:r>
              <a:rPr lang="en-US" smtClean="0">
                <a:latin typeface="Arial" pitchFamily="34" charset="0"/>
              </a:rPr>
              <a:t>If voluntary respirator use is permissible, provide the respirator users with the information contained in </a:t>
            </a:r>
            <a:r>
              <a:rPr lang="en-US" b="1" smtClean="0">
                <a:solidFill>
                  <a:schemeClr val="accent2"/>
                </a:solidFill>
                <a:latin typeface="Arial" pitchFamily="34" charset="0"/>
              </a:rPr>
              <a:t>Appendix D</a:t>
            </a:r>
            <a:r>
              <a:rPr lang="en-US" smtClean="0">
                <a:latin typeface="Arial" pitchFamily="34" charset="0"/>
              </a:rPr>
              <a:t> and,</a:t>
            </a:r>
          </a:p>
          <a:p>
            <a:pPr lvl="1">
              <a:lnSpc>
                <a:spcPct val="110000"/>
              </a:lnSpc>
              <a:spcBef>
                <a:spcPts val="500"/>
              </a:spcBef>
              <a:spcAft>
                <a:spcPts val="500"/>
              </a:spcAft>
              <a:buClr>
                <a:schemeClr val="tx2"/>
              </a:buClr>
              <a:buFont typeface="Wingdings" pitchFamily="2" charset="2"/>
              <a:buChar char="§"/>
            </a:pPr>
            <a:r>
              <a:rPr lang="en-US" smtClean="0">
                <a:latin typeface="Arial" pitchFamily="34" charset="0"/>
              </a:rPr>
              <a:t>Establish and implement those elements of a written respiratory protection program* necessary to ensure that any employee using a respirator voluntarily is medically able to use that respirator</a:t>
            </a:r>
          </a:p>
          <a:p>
            <a:pPr lvl="1">
              <a:lnSpc>
                <a:spcPct val="110000"/>
              </a:lnSpc>
              <a:spcBef>
                <a:spcPts val="500"/>
              </a:spcBef>
              <a:spcAft>
                <a:spcPts val="500"/>
              </a:spcAft>
              <a:buClr>
                <a:schemeClr val="tx2"/>
              </a:buClr>
              <a:buFont typeface="Wingdings" pitchFamily="2" charset="2"/>
              <a:buChar char="§"/>
            </a:pPr>
            <a:r>
              <a:rPr lang="en-US" smtClean="0">
                <a:latin typeface="Arial" pitchFamily="34" charset="0"/>
              </a:rPr>
              <a:t>That the respirator is cleaned, stored, and maintained so that its use does not present a health hazard to the user</a:t>
            </a:r>
          </a:p>
        </p:txBody>
      </p:sp>
      <p:sp>
        <p:nvSpPr>
          <p:cNvPr id="229380" name="Text Box 4"/>
          <p:cNvSpPr txBox="1">
            <a:spLocks noChangeArrowheads="1"/>
          </p:cNvSpPr>
          <p:nvPr/>
        </p:nvSpPr>
        <p:spPr bwMode="auto">
          <a:xfrm>
            <a:off x="669925" y="6461125"/>
            <a:ext cx="7712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sz="2000">
                <a:solidFill>
                  <a:schemeClr val="accent2"/>
                </a:solidFill>
                <a:latin typeface="Arial" pitchFamily="34" charset="0"/>
              </a:rPr>
              <a:t>*Written program not required for voluntary use of dust masks</a:t>
            </a:r>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1295400" y="76200"/>
            <a:ext cx="6629400" cy="9144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Appendix D Highlights</a:t>
            </a:r>
          </a:p>
        </p:txBody>
      </p:sp>
      <p:sp>
        <p:nvSpPr>
          <p:cNvPr id="230403" name="Rectangle 3"/>
          <p:cNvSpPr>
            <a:spLocks noGrp="1" noChangeArrowheads="1"/>
          </p:cNvSpPr>
          <p:nvPr>
            <p:ph type="body" idx="1"/>
          </p:nvPr>
        </p:nvSpPr>
        <p:spPr>
          <a:xfrm>
            <a:off x="0" y="990600"/>
            <a:ext cx="9144000" cy="5562600"/>
          </a:xfrm>
        </p:spPr>
        <p:txBody>
          <a:bodyPr/>
          <a:lstStyle/>
          <a:p>
            <a:pPr>
              <a:lnSpc>
                <a:spcPct val="120000"/>
              </a:lnSpc>
              <a:spcBef>
                <a:spcPts val="500"/>
              </a:spcBef>
              <a:spcAft>
                <a:spcPts val="500"/>
              </a:spcAft>
              <a:buClr>
                <a:schemeClr val="tx2"/>
              </a:buClr>
              <a:buFont typeface="Wingdings" pitchFamily="2" charset="2"/>
              <a:buChar char="§"/>
            </a:pPr>
            <a:r>
              <a:rPr lang="en-US" sz="2800" smtClean="0">
                <a:latin typeface="Arial" pitchFamily="34" charset="0"/>
              </a:rPr>
              <a:t>If your employer provides respirators for your voluntary use, of if you provide your own respirator, you need to take certain precautions to be sure that the respirator itself does not present a hazard:</a:t>
            </a:r>
          </a:p>
          <a:p>
            <a:pPr lvl="1">
              <a:lnSpc>
                <a:spcPct val="120000"/>
              </a:lnSpc>
              <a:spcBef>
                <a:spcPts val="500"/>
              </a:spcBef>
              <a:spcAft>
                <a:spcPts val="500"/>
              </a:spcAft>
              <a:buFontTx/>
              <a:buChar char="•"/>
            </a:pPr>
            <a:r>
              <a:rPr lang="en-US" sz="2400" smtClean="0">
                <a:latin typeface="Arial" pitchFamily="34" charset="0"/>
              </a:rPr>
              <a:t>Heed all manufacturers instructions</a:t>
            </a:r>
          </a:p>
          <a:p>
            <a:pPr lvl="1">
              <a:lnSpc>
                <a:spcPct val="120000"/>
              </a:lnSpc>
              <a:spcBef>
                <a:spcPts val="500"/>
              </a:spcBef>
              <a:spcAft>
                <a:spcPts val="500"/>
              </a:spcAft>
              <a:buFontTx/>
              <a:buNone/>
            </a:pPr>
            <a:r>
              <a:rPr lang="en-US" sz="2400" smtClean="0">
                <a:latin typeface="Arial" pitchFamily="34" charset="0"/>
              </a:rPr>
              <a:t>	on use, maintenance, cleaning &amp; care</a:t>
            </a:r>
          </a:p>
          <a:p>
            <a:pPr lvl="1">
              <a:lnSpc>
                <a:spcPct val="120000"/>
              </a:lnSpc>
              <a:spcBef>
                <a:spcPts val="500"/>
              </a:spcBef>
              <a:spcAft>
                <a:spcPts val="500"/>
              </a:spcAft>
              <a:buFontTx/>
              <a:buChar char="•"/>
            </a:pPr>
            <a:r>
              <a:rPr lang="en-US" sz="2400" smtClean="0">
                <a:latin typeface="Arial" pitchFamily="34" charset="0"/>
              </a:rPr>
              <a:t>Choose certified respirators</a:t>
            </a:r>
          </a:p>
          <a:p>
            <a:pPr lvl="1">
              <a:lnSpc>
                <a:spcPct val="120000"/>
              </a:lnSpc>
              <a:spcBef>
                <a:spcPts val="500"/>
              </a:spcBef>
              <a:spcAft>
                <a:spcPts val="500"/>
              </a:spcAft>
              <a:buFontTx/>
              <a:buChar char="•"/>
            </a:pPr>
            <a:r>
              <a:rPr lang="en-US" sz="2400" smtClean="0">
                <a:latin typeface="Arial" pitchFamily="34" charset="0"/>
              </a:rPr>
              <a:t>Understand its application and limitations</a:t>
            </a:r>
          </a:p>
          <a:p>
            <a:pPr lvl="1">
              <a:lnSpc>
                <a:spcPct val="120000"/>
              </a:lnSpc>
              <a:spcBef>
                <a:spcPts val="500"/>
              </a:spcBef>
              <a:spcAft>
                <a:spcPts val="500"/>
              </a:spcAft>
              <a:buFontTx/>
              <a:buChar char="•"/>
            </a:pPr>
            <a:r>
              <a:rPr lang="en-US" sz="2400" smtClean="0">
                <a:latin typeface="Arial" pitchFamily="34" charset="0"/>
              </a:rPr>
              <a:t>Don’t mix it up with someone else’s</a:t>
            </a:r>
          </a:p>
          <a:p>
            <a:pPr>
              <a:lnSpc>
                <a:spcPct val="120000"/>
              </a:lnSpc>
            </a:pPr>
            <a:endParaRPr lang="en-US" sz="2400" smtClean="0">
              <a:latin typeface="Arial" pitchFamily="34" charset="0"/>
            </a:endParaRPr>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a:xfrm>
            <a:off x="609600" y="76200"/>
            <a:ext cx="8001000" cy="762000"/>
          </a:xfrm>
          <a:extLst>
            <a:ext uri="{909E8E84-426E-40DD-AFC4-6F175D3DCCD1}">
              <a14:hiddenFill xmlns:a14="http://schemas.microsoft.com/office/drawing/2010/main">
                <a:solidFill>
                  <a:srgbClr val="CCFFFF"/>
                </a:solidFill>
              </a14:hiddenFill>
            </a:ext>
          </a:extLst>
        </p:spPr>
        <p:txBody>
          <a:bodyPr/>
          <a:lstStyle/>
          <a:p>
            <a:pPr>
              <a:defRPr/>
            </a:pPr>
            <a:r>
              <a:rPr lang="en-US" sz="2800" b="1" smtClean="0">
                <a:effectLst>
                  <a:outerShdw blurRad="38100" dist="38100" dir="2700000" algn="tl">
                    <a:srgbClr val="000000"/>
                  </a:outerShdw>
                </a:effectLst>
                <a:latin typeface="Arial" pitchFamily="34" charset="0"/>
              </a:rPr>
              <a:t>1910.134(e) Medical evaluations</a:t>
            </a:r>
          </a:p>
        </p:txBody>
      </p:sp>
      <p:sp>
        <p:nvSpPr>
          <p:cNvPr id="231427" name="Rectangle 3"/>
          <p:cNvSpPr>
            <a:spLocks noGrp="1" noChangeArrowheads="1"/>
          </p:cNvSpPr>
          <p:nvPr>
            <p:ph type="body" idx="1"/>
          </p:nvPr>
        </p:nvSpPr>
        <p:spPr>
          <a:xfrm>
            <a:off x="0" y="1219200"/>
            <a:ext cx="9144000" cy="3581400"/>
          </a:xfrm>
        </p:spPr>
        <p:txBody>
          <a:bodyPr/>
          <a:lstStyle/>
          <a:p>
            <a:pPr>
              <a:lnSpc>
                <a:spcPct val="140000"/>
              </a:lnSpc>
              <a:buClr>
                <a:schemeClr val="tx2"/>
              </a:buClr>
              <a:buFont typeface="Wingdings" pitchFamily="2" charset="2"/>
              <a:buChar char="§"/>
            </a:pPr>
            <a:r>
              <a:rPr lang="en-US" sz="2800" smtClean="0">
                <a:latin typeface="Arial" pitchFamily="34" charset="0"/>
              </a:rPr>
              <a:t>Medical evaluations provided </a:t>
            </a:r>
            <a:r>
              <a:rPr lang="en-US" sz="2800" b="1" i="1" smtClean="0">
                <a:solidFill>
                  <a:schemeClr val="accent2"/>
                </a:solidFill>
                <a:latin typeface="Arial" pitchFamily="34" charset="0"/>
              </a:rPr>
              <a:t>before</a:t>
            </a:r>
            <a:r>
              <a:rPr lang="en-US" sz="2800" smtClean="0">
                <a:latin typeface="Arial" pitchFamily="34" charset="0"/>
              </a:rPr>
              <a:t>:</a:t>
            </a:r>
          </a:p>
          <a:p>
            <a:pPr lvl="1">
              <a:lnSpc>
                <a:spcPct val="140000"/>
              </a:lnSpc>
              <a:buFontTx/>
              <a:buChar char="•"/>
            </a:pPr>
            <a:r>
              <a:rPr lang="en-US" sz="2400" smtClean="0">
                <a:latin typeface="Arial" pitchFamily="34" charset="0"/>
              </a:rPr>
              <a:t>Fit testing</a:t>
            </a:r>
          </a:p>
          <a:p>
            <a:pPr lvl="1">
              <a:lnSpc>
                <a:spcPct val="140000"/>
              </a:lnSpc>
              <a:buFontTx/>
              <a:buChar char="•"/>
            </a:pPr>
            <a:r>
              <a:rPr lang="en-US" sz="2400" smtClean="0">
                <a:latin typeface="Arial" pitchFamily="34" charset="0"/>
              </a:rPr>
              <a:t>Worker respirator use</a:t>
            </a:r>
          </a:p>
          <a:p>
            <a:pPr>
              <a:lnSpc>
                <a:spcPct val="140000"/>
              </a:lnSpc>
              <a:spcBef>
                <a:spcPts val="500"/>
              </a:spcBef>
              <a:spcAft>
                <a:spcPts val="500"/>
              </a:spcAft>
              <a:buClr>
                <a:schemeClr val="tx2"/>
              </a:buClr>
              <a:buFont typeface="Wingdings" pitchFamily="2" charset="2"/>
              <a:buChar char="§"/>
            </a:pPr>
            <a:r>
              <a:rPr lang="en-US" sz="2800" smtClean="0">
                <a:latin typeface="Arial" pitchFamily="34" charset="0"/>
              </a:rPr>
              <a:t>Identify a physician or other licensed health care professional </a:t>
            </a:r>
            <a:r>
              <a:rPr lang="en-US" sz="2800" b="1" smtClean="0">
                <a:solidFill>
                  <a:schemeClr val="accent2"/>
                </a:solidFill>
                <a:latin typeface="Arial" pitchFamily="34" charset="0"/>
              </a:rPr>
              <a:t>(PLHCP)</a:t>
            </a:r>
            <a:r>
              <a:rPr lang="en-US" sz="2800" smtClean="0">
                <a:latin typeface="Arial" pitchFamily="34" charset="0"/>
              </a:rPr>
              <a:t> to perform medical evaluations using a medical questionnaire:</a:t>
            </a:r>
          </a:p>
          <a:p>
            <a:pPr lvl="1">
              <a:lnSpc>
                <a:spcPct val="140000"/>
              </a:lnSpc>
              <a:spcBef>
                <a:spcPts val="500"/>
              </a:spcBef>
              <a:spcAft>
                <a:spcPts val="500"/>
              </a:spcAft>
              <a:buFontTx/>
              <a:buChar char="•"/>
            </a:pPr>
            <a:r>
              <a:rPr lang="en-US" sz="2400" smtClean="0">
                <a:latin typeface="Arial" pitchFamily="34" charset="0"/>
              </a:rPr>
              <a:t>Obtain the information requested by the questionnaire in Sections 1 and 2, Part A of Appendix C</a:t>
            </a:r>
            <a:r>
              <a:rPr lang="en-US" smtClean="0">
                <a:latin typeface="Arial" pitchFamily="34" charset="0"/>
              </a:rPr>
              <a:t> </a:t>
            </a:r>
          </a:p>
        </p:txBody>
      </p:sp>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685800" y="46038"/>
            <a:ext cx="7772400" cy="1143000"/>
          </a:xfrm>
        </p:spPr>
        <p:txBody>
          <a:bodyPr lIns="92075" tIns="46038" rIns="92075" bIns="46038"/>
          <a:lstStyle/>
          <a:p>
            <a:pPr>
              <a:defRPr/>
            </a:pPr>
            <a:r>
              <a:rPr lang="en-US" sz="3200" b="1" smtClean="0">
                <a:effectLst>
                  <a:outerShdw blurRad="38100" dist="38100" dir="2700000" algn="tl">
                    <a:srgbClr val="000000"/>
                  </a:outerShdw>
                </a:effectLst>
                <a:latin typeface="Arial" pitchFamily="34" charset="0"/>
              </a:rPr>
              <a:t>Summary</a:t>
            </a:r>
          </a:p>
        </p:txBody>
      </p:sp>
      <p:sp>
        <p:nvSpPr>
          <p:cNvPr id="232451" name="Rectangle 3"/>
          <p:cNvSpPr>
            <a:spLocks noGrp="1" noChangeArrowheads="1"/>
          </p:cNvSpPr>
          <p:nvPr>
            <p:ph type="body" idx="1"/>
          </p:nvPr>
        </p:nvSpPr>
        <p:spPr>
          <a:xfrm>
            <a:off x="685800" y="2209800"/>
            <a:ext cx="8153400" cy="3962400"/>
          </a:xfrm>
          <a:noFill/>
        </p:spPr>
        <p:txBody>
          <a:bodyPr lIns="92075" tIns="46038" rIns="92075" bIns="46038"/>
          <a:lstStyle/>
          <a:p>
            <a:pPr>
              <a:lnSpc>
                <a:spcPct val="90000"/>
              </a:lnSpc>
            </a:pPr>
            <a:r>
              <a:rPr lang="en-US" sz="2400" smtClean="0"/>
              <a:t>Assess the workplace for hazards</a:t>
            </a:r>
          </a:p>
          <a:p>
            <a:pPr>
              <a:lnSpc>
                <a:spcPct val="90000"/>
              </a:lnSpc>
            </a:pPr>
            <a:r>
              <a:rPr lang="en-US" sz="2400" smtClean="0"/>
              <a:t>Use engineering and work practice controls to eliminate or reduce hazards before using PPE</a:t>
            </a:r>
          </a:p>
          <a:p>
            <a:pPr>
              <a:lnSpc>
                <a:spcPct val="90000"/>
              </a:lnSpc>
            </a:pPr>
            <a:r>
              <a:rPr lang="en-US" sz="2400" smtClean="0"/>
              <a:t>Select appropriate PPE to protect employees from hazards that cannot be eliminated </a:t>
            </a:r>
          </a:p>
          <a:p>
            <a:pPr>
              <a:lnSpc>
                <a:spcPct val="90000"/>
              </a:lnSpc>
            </a:pPr>
            <a:r>
              <a:rPr lang="en-US" sz="2400" smtClean="0"/>
              <a:t>Inform employees why the PPE is necessary and when it must be worn</a:t>
            </a:r>
          </a:p>
          <a:p>
            <a:pPr>
              <a:lnSpc>
                <a:spcPct val="90000"/>
              </a:lnSpc>
            </a:pPr>
            <a:r>
              <a:rPr lang="en-US" sz="2400" smtClean="0"/>
              <a:t>Train employees how to use and care for their PPE and how to recognize deterioration and failure</a:t>
            </a:r>
          </a:p>
          <a:p>
            <a:pPr>
              <a:lnSpc>
                <a:spcPct val="90000"/>
              </a:lnSpc>
            </a:pPr>
            <a:r>
              <a:rPr lang="en-US" sz="2400" smtClean="0"/>
              <a:t>Require employees to wear selected PPE</a:t>
            </a:r>
          </a:p>
        </p:txBody>
      </p:sp>
      <p:sp>
        <p:nvSpPr>
          <p:cNvPr id="232452" name="Rectangle 4"/>
          <p:cNvSpPr>
            <a:spLocks noChangeArrowheads="1"/>
          </p:cNvSpPr>
          <p:nvPr/>
        </p:nvSpPr>
        <p:spPr bwMode="auto">
          <a:xfrm>
            <a:off x="304800" y="1266825"/>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sz="2800" i="1" u="sng">
                <a:latin typeface="Arial" pitchFamily="34" charset="0"/>
              </a:rPr>
              <a:t>To determine if PPE is needed employers must:</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228600" y="228600"/>
            <a:ext cx="8763000" cy="762000"/>
          </a:xfrm>
        </p:spPr>
        <p:txBody>
          <a:bodyPr/>
          <a:lstStyle/>
          <a:p>
            <a:pPr>
              <a:defRPr/>
            </a:pPr>
            <a:r>
              <a:rPr lang="en-US" sz="3600" b="1" smtClean="0">
                <a:effectLst>
                  <a:outerShdw blurRad="38100" dist="38100" dir="2700000" algn="tl">
                    <a:srgbClr val="000000"/>
                  </a:outerShdw>
                </a:effectLst>
                <a:latin typeface="Arial" pitchFamily="34" charset="0"/>
              </a:rPr>
              <a:t>PCBs</a:t>
            </a:r>
          </a:p>
        </p:txBody>
      </p:sp>
      <p:sp>
        <p:nvSpPr>
          <p:cNvPr id="24579" name="Rectangle 3"/>
          <p:cNvSpPr>
            <a:spLocks noGrp="1" noChangeArrowheads="1"/>
          </p:cNvSpPr>
          <p:nvPr>
            <p:ph type="body" idx="1"/>
          </p:nvPr>
        </p:nvSpPr>
        <p:spPr>
          <a:xfrm>
            <a:off x="1066800" y="914400"/>
            <a:ext cx="7772400" cy="5562600"/>
          </a:xfrm>
        </p:spPr>
        <p:txBody>
          <a:bodyPr/>
          <a:lstStyle/>
          <a:p>
            <a:pPr>
              <a:lnSpc>
                <a:spcPct val="80000"/>
              </a:lnSpc>
              <a:buFontTx/>
              <a:buNone/>
            </a:pPr>
            <a:r>
              <a:rPr lang="en-US" sz="2000" b="1" smtClean="0">
                <a:latin typeface="Arial" pitchFamily="34" charset="0"/>
              </a:rPr>
              <a:t>Exposures</a:t>
            </a:r>
          </a:p>
          <a:p>
            <a:pPr>
              <a:lnSpc>
                <a:spcPct val="80000"/>
              </a:lnSpc>
              <a:buFontTx/>
              <a:buNone/>
            </a:pPr>
            <a:endParaRPr lang="en-US" sz="2000" b="1" smtClean="0">
              <a:latin typeface="Arial" pitchFamily="34" charset="0"/>
            </a:endParaRPr>
          </a:p>
          <a:p>
            <a:pPr>
              <a:lnSpc>
                <a:spcPct val="80000"/>
              </a:lnSpc>
              <a:buClr>
                <a:schemeClr val="tx2"/>
              </a:buClr>
              <a:buFont typeface="Wingdings" pitchFamily="2" charset="2"/>
              <a:buChar char="§"/>
            </a:pPr>
            <a:r>
              <a:rPr lang="en-US" sz="1800" smtClean="0">
                <a:latin typeface="Arial" pitchFamily="34" charset="0"/>
              </a:rPr>
              <a:t>Food – fish</a:t>
            </a:r>
          </a:p>
          <a:p>
            <a:pPr>
              <a:lnSpc>
                <a:spcPct val="80000"/>
              </a:lnSpc>
              <a:buClr>
                <a:schemeClr val="tx2"/>
              </a:buClr>
              <a:buFont typeface="Wingdings" pitchFamily="2" charset="2"/>
              <a:buChar char="§"/>
            </a:pPr>
            <a:r>
              <a:rPr lang="en-US" sz="1800" smtClean="0">
                <a:latin typeface="Arial" pitchFamily="34" charset="0"/>
              </a:rPr>
              <a:t>Surface Soils – run-off</a:t>
            </a:r>
          </a:p>
          <a:p>
            <a:pPr>
              <a:lnSpc>
                <a:spcPct val="80000"/>
              </a:lnSpc>
              <a:buClr>
                <a:schemeClr val="tx2"/>
              </a:buClr>
              <a:buFont typeface="Wingdings" pitchFamily="2" charset="2"/>
              <a:buChar char="§"/>
            </a:pPr>
            <a:r>
              <a:rPr lang="en-US" sz="1800" smtClean="0">
                <a:latin typeface="Arial" pitchFamily="34" charset="0"/>
              </a:rPr>
              <a:t>Indoor Air – older transformers leaking</a:t>
            </a:r>
          </a:p>
          <a:p>
            <a:pPr>
              <a:lnSpc>
                <a:spcPct val="80000"/>
              </a:lnSpc>
              <a:buClr>
                <a:schemeClr val="tx2"/>
              </a:buClr>
              <a:buFont typeface="Wingdings" pitchFamily="2" charset="2"/>
              <a:buChar char="§"/>
            </a:pPr>
            <a:r>
              <a:rPr lang="en-US" sz="1800" smtClean="0">
                <a:latin typeface="Arial" pitchFamily="34" charset="0"/>
              </a:rPr>
              <a:t>In the Workplace: Industrial accidents</a:t>
            </a:r>
            <a:r>
              <a:rPr lang="en-US" sz="1400" smtClean="0">
                <a:latin typeface="Arial" pitchFamily="34" charset="0"/>
              </a:rPr>
              <a:t> </a:t>
            </a:r>
          </a:p>
          <a:p>
            <a:pPr>
              <a:lnSpc>
                <a:spcPct val="80000"/>
              </a:lnSpc>
              <a:buClr>
                <a:schemeClr val="tx2"/>
              </a:buClr>
              <a:buFont typeface="Wingdings" pitchFamily="2" charset="2"/>
              <a:buNone/>
            </a:pPr>
            <a:endParaRPr lang="en-US" sz="2000" smtClean="0">
              <a:latin typeface="Arial" pitchFamily="34" charset="0"/>
            </a:endParaRPr>
          </a:p>
          <a:p>
            <a:pPr>
              <a:lnSpc>
                <a:spcPct val="80000"/>
              </a:lnSpc>
              <a:buFontTx/>
              <a:buNone/>
            </a:pPr>
            <a:r>
              <a:rPr lang="en-US" sz="2000" b="1" smtClean="0">
                <a:latin typeface="Arial" pitchFamily="34" charset="0"/>
              </a:rPr>
              <a:t>Health Effects</a:t>
            </a:r>
          </a:p>
          <a:p>
            <a:pPr>
              <a:lnSpc>
                <a:spcPct val="80000"/>
              </a:lnSpc>
              <a:buFontTx/>
              <a:buNone/>
            </a:pPr>
            <a:endParaRPr lang="en-US" sz="2000" b="1" smtClean="0">
              <a:latin typeface="Arial" pitchFamily="34" charset="0"/>
            </a:endParaRPr>
          </a:p>
          <a:p>
            <a:pPr>
              <a:lnSpc>
                <a:spcPct val="80000"/>
              </a:lnSpc>
              <a:buClr>
                <a:schemeClr val="tx2"/>
              </a:buClr>
              <a:buFont typeface="Wingdings" pitchFamily="2" charset="2"/>
              <a:buChar char="§"/>
            </a:pPr>
            <a:r>
              <a:rPr lang="en-US" sz="1800" smtClean="0">
                <a:latin typeface="Arial" pitchFamily="34" charset="0"/>
              </a:rPr>
              <a:t>Neurological development of children</a:t>
            </a:r>
          </a:p>
          <a:p>
            <a:pPr>
              <a:lnSpc>
                <a:spcPct val="80000"/>
              </a:lnSpc>
              <a:buClr>
                <a:schemeClr val="tx2"/>
              </a:buClr>
              <a:buFont typeface="Wingdings" pitchFamily="2" charset="2"/>
              <a:buChar char="§"/>
            </a:pPr>
            <a:r>
              <a:rPr lang="en-US" sz="1800" smtClean="0">
                <a:latin typeface="Arial" pitchFamily="34" charset="0"/>
              </a:rPr>
              <a:t>Skin and mucous membrane dermatitis</a:t>
            </a:r>
          </a:p>
          <a:p>
            <a:pPr>
              <a:lnSpc>
                <a:spcPct val="80000"/>
              </a:lnSpc>
              <a:buClr>
                <a:schemeClr val="tx2"/>
              </a:buClr>
              <a:buFont typeface="Wingdings" pitchFamily="2" charset="2"/>
              <a:buChar char="§"/>
            </a:pPr>
            <a:r>
              <a:rPr lang="en-US" sz="1800" smtClean="0">
                <a:latin typeface="Arial" pitchFamily="34" charset="0"/>
              </a:rPr>
              <a:t>Harmful to the reproductive system</a:t>
            </a:r>
          </a:p>
          <a:p>
            <a:pPr>
              <a:lnSpc>
                <a:spcPct val="80000"/>
              </a:lnSpc>
              <a:buClr>
                <a:schemeClr val="tx2"/>
              </a:buClr>
              <a:buFont typeface="Wingdings" pitchFamily="2" charset="2"/>
              <a:buChar char="§"/>
            </a:pPr>
            <a:r>
              <a:rPr lang="en-US" sz="1800" smtClean="0">
                <a:latin typeface="Arial" pitchFamily="34" charset="0"/>
              </a:rPr>
              <a:t>Harmful to the immune system</a:t>
            </a:r>
          </a:p>
          <a:p>
            <a:pPr>
              <a:lnSpc>
                <a:spcPct val="80000"/>
              </a:lnSpc>
              <a:buClr>
                <a:schemeClr val="tx2"/>
              </a:buClr>
              <a:buFont typeface="Wingdings" pitchFamily="2" charset="2"/>
              <a:buChar char="§"/>
            </a:pPr>
            <a:r>
              <a:rPr lang="en-US" sz="1800" smtClean="0">
                <a:latin typeface="Arial" pitchFamily="34" charset="0"/>
              </a:rPr>
              <a:t>May cause cancer</a:t>
            </a:r>
          </a:p>
          <a:p>
            <a:pPr>
              <a:lnSpc>
                <a:spcPct val="80000"/>
              </a:lnSpc>
              <a:buClr>
                <a:schemeClr val="tx2"/>
              </a:buClr>
              <a:buFont typeface="Wingdings" pitchFamily="2" charset="2"/>
              <a:buChar char="§"/>
            </a:pPr>
            <a:r>
              <a:rPr lang="en-US" sz="1800" smtClean="0">
                <a:latin typeface="Arial" pitchFamily="34" charset="0"/>
              </a:rPr>
              <a:t>Endocrine disruptor</a:t>
            </a:r>
          </a:p>
          <a:p>
            <a:pPr>
              <a:lnSpc>
                <a:spcPct val="80000"/>
              </a:lnSpc>
              <a:buClr>
                <a:schemeClr val="tx2"/>
              </a:buClr>
              <a:buFont typeface="Wingdings" pitchFamily="2" charset="2"/>
              <a:buChar char="§"/>
            </a:pPr>
            <a:endParaRPr lang="en-US" sz="1800" smtClean="0">
              <a:latin typeface="Arial" pitchFamily="34" charset="0"/>
            </a:endParaRPr>
          </a:p>
          <a:p>
            <a:pPr>
              <a:lnSpc>
                <a:spcPct val="80000"/>
              </a:lnSpc>
              <a:buClr>
                <a:schemeClr val="tx2"/>
              </a:buClr>
              <a:buFont typeface="Wingdings" pitchFamily="2" charset="2"/>
              <a:buChar char="§"/>
            </a:pPr>
            <a:endParaRPr lang="en-US" sz="600" smtClean="0">
              <a:latin typeface="Arial" pitchFamily="34" charset="0"/>
            </a:endParaRPr>
          </a:p>
          <a:p>
            <a:pPr>
              <a:lnSpc>
                <a:spcPct val="80000"/>
              </a:lnSpc>
              <a:buClr>
                <a:schemeClr val="tx2"/>
              </a:buClr>
              <a:buFont typeface="Wingdings" pitchFamily="2" charset="2"/>
              <a:buNone/>
            </a:pPr>
            <a:endParaRPr lang="en-US" sz="600" smtClean="0">
              <a:latin typeface="Arial" pitchFamily="34" charset="0"/>
            </a:endParaRPr>
          </a:p>
          <a:p>
            <a:pPr>
              <a:lnSpc>
                <a:spcPct val="80000"/>
              </a:lnSpc>
              <a:buClr>
                <a:schemeClr val="tx2"/>
              </a:buClr>
              <a:buFont typeface="Wingdings" pitchFamily="2" charset="2"/>
              <a:buNone/>
            </a:pPr>
            <a:endParaRPr lang="en-US" sz="600" smtClean="0">
              <a:latin typeface="Arial" pitchFamily="34" charset="0"/>
            </a:endParaRPr>
          </a:p>
          <a:p>
            <a:pPr>
              <a:lnSpc>
                <a:spcPct val="80000"/>
              </a:lnSpc>
              <a:buClr>
                <a:schemeClr val="tx2"/>
              </a:buClr>
              <a:buFont typeface="Wingdings" pitchFamily="2" charset="2"/>
              <a:buNone/>
            </a:pPr>
            <a:r>
              <a:rPr lang="en-US" sz="1000" i="1" smtClean="0">
                <a:latin typeface="Arial" pitchFamily="34" charset="0"/>
              </a:rPr>
              <a:t>A typical transformer. Note manufacturer’s identification </a:t>
            </a:r>
          </a:p>
          <a:p>
            <a:pPr>
              <a:lnSpc>
                <a:spcPct val="80000"/>
              </a:lnSpc>
              <a:buClr>
                <a:schemeClr val="tx2"/>
              </a:buClr>
              <a:buFont typeface="Wingdings" pitchFamily="2" charset="2"/>
              <a:buNone/>
            </a:pPr>
            <a:r>
              <a:rPr lang="en-US" sz="1000" i="1" smtClean="0">
                <a:latin typeface="Arial" pitchFamily="34" charset="0"/>
              </a:rPr>
              <a:t>plate and warning labels.</a:t>
            </a:r>
            <a:endParaRPr lang="en-US" sz="1000" smtClean="0">
              <a:latin typeface="Arial" pitchFamily="34" charset="0"/>
            </a:endParaRPr>
          </a:p>
          <a:p>
            <a:pPr>
              <a:lnSpc>
                <a:spcPct val="80000"/>
              </a:lnSpc>
            </a:pPr>
            <a:endParaRPr lang="en-US" sz="1000" smtClean="0">
              <a:latin typeface="Arial" pitchFamily="34" charset="0"/>
            </a:endParaRP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590800"/>
            <a:ext cx="2901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52400" y="228600"/>
            <a:ext cx="8839200" cy="914400"/>
          </a:xfrm>
        </p:spPr>
        <p:txBody>
          <a:bodyPr/>
          <a:lstStyle/>
          <a:p>
            <a:pPr>
              <a:defRPr/>
            </a:pPr>
            <a:r>
              <a:rPr lang="en-US" sz="3200" b="1" smtClean="0">
                <a:effectLst>
                  <a:outerShdw blurRad="38100" dist="38100" dir="2700000" algn="tl">
                    <a:srgbClr val="000000"/>
                  </a:outerShdw>
                </a:effectLst>
                <a:latin typeface="Arial" pitchFamily="34" charset="0"/>
              </a:rPr>
              <a:t>Physical Agents</a:t>
            </a:r>
          </a:p>
        </p:txBody>
      </p:sp>
      <p:sp>
        <p:nvSpPr>
          <p:cNvPr id="25603" name="Rectangle 3"/>
          <p:cNvSpPr>
            <a:spLocks noGrp="1" noChangeArrowheads="1"/>
          </p:cNvSpPr>
          <p:nvPr>
            <p:ph type="body" idx="1"/>
          </p:nvPr>
        </p:nvSpPr>
        <p:spPr>
          <a:xfrm>
            <a:off x="685800" y="1676400"/>
            <a:ext cx="7772400" cy="2286000"/>
          </a:xfrm>
        </p:spPr>
        <p:txBody>
          <a:bodyPr/>
          <a:lstStyle/>
          <a:p>
            <a:pPr>
              <a:buClr>
                <a:schemeClr val="tx2"/>
              </a:buClr>
              <a:buFont typeface="Wingdings" pitchFamily="2" charset="2"/>
              <a:buChar char="§"/>
            </a:pPr>
            <a:r>
              <a:rPr lang="en-US" sz="2400" smtClean="0">
                <a:latin typeface="Arial" pitchFamily="34" charset="0"/>
              </a:rPr>
              <a:t>Ionizing radiation</a:t>
            </a:r>
          </a:p>
          <a:p>
            <a:pPr>
              <a:buClr>
                <a:schemeClr val="tx2"/>
              </a:buClr>
              <a:buFont typeface="Wingdings" pitchFamily="2" charset="2"/>
              <a:buChar char="§"/>
            </a:pPr>
            <a:r>
              <a:rPr lang="en-US" sz="2400" smtClean="0">
                <a:latin typeface="Arial" pitchFamily="34" charset="0"/>
              </a:rPr>
              <a:t>Non-ionizing radiation</a:t>
            </a:r>
          </a:p>
          <a:p>
            <a:pPr>
              <a:buClr>
                <a:schemeClr val="tx2"/>
              </a:buClr>
              <a:buFont typeface="Wingdings" pitchFamily="2" charset="2"/>
              <a:buChar char="§"/>
            </a:pPr>
            <a:r>
              <a:rPr lang="en-US" sz="2400" smtClean="0">
                <a:latin typeface="Arial" pitchFamily="34" charset="0"/>
              </a:rPr>
              <a:t>Light</a:t>
            </a:r>
          </a:p>
          <a:p>
            <a:pPr>
              <a:buClr>
                <a:schemeClr val="tx2"/>
              </a:buClr>
              <a:buFont typeface="Wingdings" pitchFamily="2" charset="2"/>
              <a:buChar char="§"/>
            </a:pPr>
            <a:r>
              <a:rPr lang="en-US" sz="2400" smtClean="0">
                <a:latin typeface="Arial" pitchFamily="34" charset="0"/>
              </a:rPr>
              <a:t>Noise</a:t>
            </a:r>
          </a:p>
          <a:p>
            <a:pPr>
              <a:buClr>
                <a:schemeClr val="tx2"/>
              </a:buClr>
              <a:buFont typeface="Wingdings" pitchFamily="2" charset="2"/>
              <a:buChar char="§"/>
            </a:pPr>
            <a:r>
              <a:rPr lang="en-US" sz="2400" smtClean="0">
                <a:latin typeface="Arial" pitchFamily="34" charset="0"/>
              </a:rPr>
              <a:t>Vibration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819400"/>
            <a:ext cx="5094514" cy="3377682"/>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52400" y="152400"/>
            <a:ext cx="8839200" cy="990600"/>
          </a:xfrm>
        </p:spPr>
        <p:txBody>
          <a:bodyPr/>
          <a:lstStyle/>
          <a:p>
            <a:pPr>
              <a:defRPr/>
            </a:pPr>
            <a:r>
              <a:rPr lang="en-US" sz="3200" b="1" smtClean="0">
                <a:effectLst>
                  <a:outerShdw blurRad="38100" dist="38100" dir="2700000" algn="tl">
                    <a:srgbClr val="000000"/>
                  </a:outerShdw>
                </a:effectLst>
                <a:latin typeface="Arial" pitchFamily="34" charset="0"/>
              </a:rPr>
              <a:t>Biological Hazards</a:t>
            </a:r>
          </a:p>
        </p:txBody>
      </p:sp>
      <p:sp>
        <p:nvSpPr>
          <p:cNvPr id="26627" name="Rectangle 3"/>
          <p:cNvSpPr>
            <a:spLocks noGrp="1" noChangeArrowheads="1"/>
          </p:cNvSpPr>
          <p:nvPr>
            <p:ph type="body" idx="1"/>
          </p:nvPr>
        </p:nvSpPr>
        <p:spPr/>
        <p:txBody>
          <a:bodyPr/>
          <a:lstStyle/>
          <a:p>
            <a:pPr>
              <a:buClr>
                <a:schemeClr val="tx2"/>
              </a:buClr>
              <a:buFont typeface="Wingdings" pitchFamily="2" charset="2"/>
              <a:buChar char="§"/>
            </a:pPr>
            <a:r>
              <a:rPr lang="en-US" sz="2400" smtClean="0">
                <a:latin typeface="Arial" pitchFamily="34" charset="0"/>
              </a:rPr>
              <a:t>Plant poisons</a:t>
            </a:r>
          </a:p>
          <a:p>
            <a:pPr>
              <a:buClr>
                <a:schemeClr val="tx2"/>
              </a:buClr>
              <a:buFont typeface="Wingdings" pitchFamily="2" charset="2"/>
              <a:buChar char="§"/>
            </a:pPr>
            <a:r>
              <a:rPr lang="en-US" sz="2400" smtClean="0">
                <a:latin typeface="Arial" pitchFamily="34" charset="0"/>
              </a:rPr>
              <a:t>Mold allergens </a:t>
            </a:r>
          </a:p>
          <a:p>
            <a:pPr>
              <a:buClr>
                <a:schemeClr val="tx2"/>
              </a:buClr>
              <a:buFont typeface="Wingdings" pitchFamily="2" charset="2"/>
              <a:buNone/>
            </a:pPr>
            <a:r>
              <a:rPr lang="en-US" sz="2400" smtClean="0">
                <a:latin typeface="Arial" pitchFamily="34" charset="0"/>
              </a:rPr>
              <a:t>		- Individual susceptibility</a:t>
            </a:r>
          </a:p>
          <a:p>
            <a:pPr>
              <a:buClr>
                <a:schemeClr val="tx2"/>
              </a:buClr>
              <a:buFont typeface="Wingdings" pitchFamily="2" charset="2"/>
              <a:buChar char="§"/>
            </a:pPr>
            <a:r>
              <a:rPr lang="en-US" sz="2400" smtClean="0">
                <a:latin typeface="Arial" pitchFamily="34" charset="0"/>
              </a:rPr>
              <a:t>Healthcare</a:t>
            </a:r>
          </a:p>
          <a:p>
            <a:pPr>
              <a:buClr>
                <a:schemeClr val="tx2"/>
              </a:buClr>
              <a:buFont typeface="Wingdings" pitchFamily="2" charset="2"/>
              <a:buNone/>
            </a:pPr>
            <a:r>
              <a:rPr lang="en-US" sz="2400" smtClean="0">
                <a:latin typeface="Arial" pitchFamily="34" charset="0"/>
              </a:rPr>
              <a:t>		- Tuberculosis</a:t>
            </a:r>
          </a:p>
          <a:p>
            <a:pPr>
              <a:buClr>
                <a:schemeClr val="tx2"/>
              </a:buClr>
              <a:buFont typeface="Wingdings" pitchFamily="2" charset="2"/>
              <a:buNone/>
            </a:pPr>
            <a:r>
              <a:rPr lang="en-US" sz="2400" smtClean="0">
                <a:latin typeface="Arial" pitchFamily="34" charset="0"/>
              </a:rPr>
              <a:t>		- HIV and Hepatitis B</a:t>
            </a:r>
          </a:p>
          <a:p>
            <a:pPr>
              <a:buClr>
                <a:schemeClr val="tx2"/>
              </a:buClr>
              <a:buFont typeface="Wingdings" pitchFamily="2" charset="2"/>
              <a:buChar char="§"/>
            </a:pPr>
            <a:r>
              <a:rPr lang="en-US" sz="2400" smtClean="0">
                <a:latin typeface="Arial" pitchFamily="34" charset="0"/>
              </a:rPr>
              <a:t>Legionella Bacteria</a:t>
            </a:r>
          </a:p>
          <a:p>
            <a:pPr lvl="1">
              <a:buClr>
                <a:schemeClr val="tx2"/>
              </a:buClr>
              <a:buFont typeface="Wingdings" pitchFamily="2" charset="2"/>
              <a:buNone/>
            </a:pPr>
            <a:r>
              <a:rPr lang="en-US" sz="2400" smtClean="0">
                <a:latin typeface="Arial" pitchFamily="34" charset="0"/>
              </a:rPr>
              <a:t>		- Cooling towers, coolants on hot surfaces</a:t>
            </a:r>
          </a:p>
          <a:p>
            <a:endParaRPr lang="en-US" smtClean="0">
              <a:latin typeface="Arial" pitchFamily="34" charset="0"/>
            </a:endParaRPr>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0"/>
            <a:ext cx="2730500"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05600" y="914400"/>
            <a:ext cx="1790700"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152400" y="152400"/>
            <a:ext cx="8763000" cy="1066800"/>
          </a:xfrm>
        </p:spPr>
        <p:txBody>
          <a:bodyPr/>
          <a:lstStyle/>
          <a:p>
            <a:pPr>
              <a:defRPr/>
            </a:pPr>
            <a:r>
              <a:rPr lang="en-US" sz="3200" b="1" smtClean="0">
                <a:effectLst>
                  <a:outerShdw blurRad="38100" dist="38100" dir="2700000" algn="tl">
                    <a:srgbClr val="000000"/>
                  </a:outerShdw>
                </a:effectLst>
                <a:latin typeface="Arial" pitchFamily="34" charset="0"/>
              </a:rPr>
              <a:t>Biological Hazards</a:t>
            </a:r>
          </a:p>
        </p:txBody>
      </p:sp>
      <p:sp>
        <p:nvSpPr>
          <p:cNvPr id="27651" name="Rectangle 3"/>
          <p:cNvSpPr>
            <a:spLocks noGrp="1" noChangeArrowheads="1"/>
          </p:cNvSpPr>
          <p:nvPr>
            <p:ph type="body" idx="1"/>
          </p:nvPr>
        </p:nvSpPr>
        <p:spPr/>
        <p:txBody>
          <a:bodyPr/>
          <a:lstStyle/>
          <a:p>
            <a:pPr>
              <a:buClr>
                <a:schemeClr val="tx2"/>
              </a:buClr>
              <a:buFont typeface="Wingdings" pitchFamily="2" charset="2"/>
              <a:buChar char="§"/>
            </a:pPr>
            <a:r>
              <a:rPr lang="en-US" sz="2400" smtClean="0">
                <a:latin typeface="Arial" pitchFamily="34" charset="0"/>
              </a:rPr>
              <a:t>Pigeon droppings</a:t>
            </a:r>
          </a:p>
          <a:p>
            <a:pPr>
              <a:buClr>
                <a:schemeClr val="tx2"/>
              </a:buClr>
              <a:buFont typeface="Wingdings" pitchFamily="2" charset="2"/>
              <a:buNone/>
            </a:pPr>
            <a:r>
              <a:rPr lang="en-US" sz="2800" smtClean="0">
                <a:latin typeface="Arial" pitchFamily="34" charset="0"/>
              </a:rPr>
              <a:t>		</a:t>
            </a:r>
            <a:r>
              <a:rPr lang="en-US" sz="2000" smtClean="0">
                <a:latin typeface="Arial" pitchFamily="34" charset="0"/>
              </a:rPr>
              <a:t>• Histoplasmosis</a:t>
            </a:r>
          </a:p>
          <a:p>
            <a:pPr>
              <a:buClr>
                <a:schemeClr val="tx2"/>
              </a:buClr>
              <a:buFont typeface="Wingdings" pitchFamily="2" charset="2"/>
              <a:buChar char="§"/>
            </a:pPr>
            <a:r>
              <a:rPr lang="en-US" sz="2400" smtClean="0">
                <a:latin typeface="Arial" pitchFamily="34" charset="0"/>
              </a:rPr>
              <a:t>Animal bites</a:t>
            </a:r>
          </a:p>
          <a:p>
            <a:pPr>
              <a:buClr>
                <a:schemeClr val="tx2"/>
              </a:buClr>
              <a:buFont typeface="Wingdings" pitchFamily="2" charset="2"/>
              <a:buNone/>
            </a:pPr>
            <a:r>
              <a:rPr lang="en-US" sz="2800" smtClean="0">
                <a:latin typeface="Arial" pitchFamily="34" charset="0"/>
              </a:rPr>
              <a:t>		</a:t>
            </a:r>
            <a:r>
              <a:rPr lang="en-US" sz="2400" smtClean="0">
                <a:latin typeface="Arial" pitchFamily="34" charset="0"/>
              </a:rPr>
              <a:t>• </a:t>
            </a:r>
            <a:r>
              <a:rPr lang="en-US" sz="2000" smtClean="0">
                <a:latin typeface="Arial" pitchFamily="34" charset="0"/>
              </a:rPr>
              <a:t>Rabies/Infection</a:t>
            </a:r>
          </a:p>
          <a:p>
            <a:pPr>
              <a:buClr>
                <a:schemeClr val="tx2"/>
              </a:buClr>
              <a:buFont typeface="Wingdings" pitchFamily="2" charset="2"/>
              <a:buChar char="§"/>
            </a:pPr>
            <a:r>
              <a:rPr lang="en-US" sz="2400" smtClean="0">
                <a:latin typeface="Arial" pitchFamily="34" charset="0"/>
              </a:rPr>
              <a:t>Insect stings/bites</a:t>
            </a:r>
          </a:p>
          <a:p>
            <a:pPr>
              <a:buClr>
                <a:schemeClr val="tx1"/>
              </a:buClr>
              <a:buFontTx/>
              <a:buNone/>
            </a:pPr>
            <a:r>
              <a:rPr lang="en-US" sz="2000" smtClean="0">
                <a:latin typeface="Arial" pitchFamily="34" charset="0"/>
              </a:rPr>
              <a:t>		 </a:t>
            </a:r>
            <a:r>
              <a:rPr lang="en-US" sz="2400" smtClean="0">
                <a:latin typeface="Arial" pitchFamily="34" charset="0"/>
              </a:rPr>
              <a:t>• </a:t>
            </a:r>
            <a:r>
              <a:rPr lang="en-US" sz="2000" smtClean="0">
                <a:latin typeface="Arial" pitchFamily="34" charset="0"/>
              </a:rPr>
              <a:t>Lyme Disease</a:t>
            </a:r>
          </a:p>
          <a:p>
            <a:pPr>
              <a:buFontTx/>
              <a:buNone/>
            </a:pPr>
            <a:endParaRPr lang="en-US" sz="2000" smtClean="0">
              <a:latin typeface="Arial" pitchFamily="34" charset="0"/>
            </a:endParaRP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70075"/>
            <a:ext cx="4038600"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876800"/>
            <a:ext cx="17367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52400" y="152400"/>
            <a:ext cx="8839200" cy="990600"/>
          </a:xfrm>
        </p:spPr>
        <p:txBody>
          <a:bodyPr/>
          <a:lstStyle/>
          <a:p>
            <a:pPr>
              <a:defRPr/>
            </a:pPr>
            <a:r>
              <a:rPr lang="en-US" sz="3200" b="1" smtClean="0">
                <a:effectLst>
                  <a:outerShdw blurRad="38100" dist="38100" dir="2700000" algn="tl">
                    <a:srgbClr val="000000"/>
                  </a:outerShdw>
                </a:effectLst>
                <a:latin typeface="Arial" pitchFamily="34" charset="0"/>
              </a:rPr>
              <a:t>Ergonomic Hazards</a:t>
            </a:r>
          </a:p>
        </p:txBody>
      </p:sp>
      <p:sp>
        <p:nvSpPr>
          <p:cNvPr id="28675" name="Rectangle 3"/>
          <p:cNvSpPr>
            <a:spLocks noGrp="1" noChangeArrowheads="1"/>
          </p:cNvSpPr>
          <p:nvPr>
            <p:ph type="body" idx="1"/>
          </p:nvPr>
        </p:nvSpPr>
        <p:spPr>
          <a:xfrm>
            <a:off x="685800" y="1676400"/>
            <a:ext cx="7772400" cy="2514600"/>
          </a:xfrm>
        </p:spPr>
        <p:txBody>
          <a:bodyPr/>
          <a:lstStyle/>
          <a:p>
            <a:r>
              <a:rPr lang="en-US" sz="2400" smtClean="0">
                <a:latin typeface="Arial" pitchFamily="34" charset="0"/>
              </a:rPr>
              <a:t>Poor tool design</a:t>
            </a:r>
          </a:p>
          <a:p>
            <a:r>
              <a:rPr lang="en-US" sz="2400" smtClean="0">
                <a:latin typeface="Arial" pitchFamily="34" charset="0"/>
              </a:rPr>
              <a:t>Poor workplace design</a:t>
            </a:r>
          </a:p>
          <a:p>
            <a:r>
              <a:rPr lang="en-US" sz="2400" smtClean="0">
                <a:latin typeface="Arial" pitchFamily="34" charset="0"/>
              </a:rPr>
              <a:t>Repetitive Stress Disorders</a:t>
            </a:r>
          </a:p>
          <a:p>
            <a:r>
              <a:rPr lang="en-US" sz="2400" smtClean="0">
                <a:latin typeface="Arial" pitchFamily="34" charset="0"/>
              </a:rPr>
              <a:t>Lower Back Injuries</a:t>
            </a:r>
          </a:p>
          <a:p>
            <a:r>
              <a:rPr lang="en-US" sz="2400" smtClean="0">
                <a:latin typeface="Arial" pitchFamily="34" charset="0"/>
              </a:rPr>
              <a:t>Cumulative Trauma Disorders</a:t>
            </a: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00200"/>
            <a:ext cx="2959100"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495800"/>
            <a:ext cx="30003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8" name="Rectangle 6"/>
          <p:cNvSpPr>
            <a:spLocks noChangeArrowheads="1"/>
          </p:cNvSpPr>
          <p:nvPr/>
        </p:nvSpPr>
        <p:spPr bwMode="auto">
          <a:xfrm>
            <a:off x="990600" y="52578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a:t>Use the “Power Zone”</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52400" y="152400"/>
            <a:ext cx="8839200" cy="914400"/>
          </a:xfrm>
        </p:spPr>
        <p:txBody>
          <a:bodyPr/>
          <a:lstStyle/>
          <a:p>
            <a:pPr>
              <a:defRPr/>
            </a:pPr>
            <a:r>
              <a:rPr lang="en-US" sz="3200" b="1" smtClean="0">
                <a:effectLst>
                  <a:outerShdw blurRad="38100" dist="38100" dir="2700000" algn="tl">
                    <a:srgbClr val="000000"/>
                  </a:outerShdw>
                </a:effectLst>
                <a:latin typeface="Arial" pitchFamily="34" charset="0"/>
              </a:rPr>
              <a:t>Stress Hazards</a:t>
            </a:r>
          </a:p>
        </p:txBody>
      </p:sp>
      <p:sp>
        <p:nvSpPr>
          <p:cNvPr id="29699" name="Rectangle 3"/>
          <p:cNvSpPr>
            <a:spLocks noGrp="1" noChangeArrowheads="1"/>
          </p:cNvSpPr>
          <p:nvPr>
            <p:ph type="body" idx="1"/>
          </p:nvPr>
        </p:nvSpPr>
        <p:spPr>
          <a:xfrm>
            <a:off x="685800" y="2819400"/>
            <a:ext cx="7772400" cy="2286000"/>
          </a:xfrm>
        </p:spPr>
        <p:txBody>
          <a:bodyPr/>
          <a:lstStyle/>
          <a:p>
            <a:pPr>
              <a:buClr>
                <a:schemeClr val="tx2"/>
              </a:buClr>
              <a:buFont typeface="Wingdings" pitchFamily="2" charset="2"/>
              <a:buChar char="§"/>
            </a:pPr>
            <a:r>
              <a:rPr lang="en-US" sz="2800" smtClean="0">
                <a:latin typeface="Arial" pitchFamily="34" charset="0"/>
              </a:rPr>
              <a:t>Mental Stress</a:t>
            </a:r>
          </a:p>
          <a:p>
            <a:pPr>
              <a:buClr>
                <a:schemeClr val="tx2"/>
              </a:buClr>
              <a:buFont typeface="Wingdings" pitchFamily="2" charset="2"/>
              <a:buChar char="§"/>
            </a:pPr>
            <a:r>
              <a:rPr lang="en-US" sz="2800" smtClean="0">
                <a:latin typeface="Arial" pitchFamily="34" charset="0"/>
              </a:rPr>
              <a:t>Heat Stress</a:t>
            </a:r>
          </a:p>
          <a:p>
            <a:pPr>
              <a:buClr>
                <a:schemeClr val="tx2"/>
              </a:buClr>
              <a:buFont typeface="Wingdings" pitchFamily="2" charset="2"/>
              <a:buChar char="§"/>
            </a:pPr>
            <a:r>
              <a:rPr lang="en-US" sz="2800" smtClean="0">
                <a:latin typeface="Arial" pitchFamily="34" charset="0"/>
              </a:rPr>
              <a:t>Cold Stress</a:t>
            </a:r>
          </a:p>
          <a:p>
            <a:pPr>
              <a:buClr>
                <a:schemeClr val="tx2"/>
              </a:buClr>
              <a:buFont typeface="Wingdings" pitchFamily="2" charset="2"/>
              <a:buChar char="§"/>
            </a:pPr>
            <a:r>
              <a:rPr lang="en-US" sz="2800" smtClean="0">
                <a:latin typeface="Arial" pitchFamily="34" charset="0"/>
              </a:rPr>
              <a:t>Noise Induced Stress</a:t>
            </a:r>
          </a:p>
        </p:txBody>
      </p:sp>
      <p:pic>
        <p:nvPicPr>
          <p:cNvPr id="29700"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4800" y="1981200"/>
            <a:ext cx="18256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00800" y="4121150"/>
            <a:ext cx="190500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52400" y="228600"/>
            <a:ext cx="8839200" cy="914400"/>
          </a:xfrm>
        </p:spPr>
        <p:txBody>
          <a:bodyPr/>
          <a:lstStyle/>
          <a:p>
            <a:pPr>
              <a:defRPr/>
            </a:pPr>
            <a:r>
              <a:rPr lang="en-US" sz="3200" b="1" smtClean="0">
                <a:effectLst>
                  <a:outerShdw blurRad="38100" dist="38100" dir="2700000" algn="tl">
                    <a:srgbClr val="000000"/>
                  </a:outerShdw>
                </a:effectLst>
                <a:latin typeface="Arial" pitchFamily="34" charset="0"/>
              </a:rPr>
              <a:t>Methods Of Control</a:t>
            </a:r>
          </a:p>
        </p:txBody>
      </p:sp>
      <p:sp>
        <p:nvSpPr>
          <p:cNvPr id="30723" name="Rectangle 3"/>
          <p:cNvSpPr>
            <a:spLocks noGrp="1" noChangeArrowheads="1"/>
          </p:cNvSpPr>
          <p:nvPr>
            <p:ph type="body" idx="1"/>
          </p:nvPr>
        </p:nvSpPr>
        <p:spPr>
          <a:xfrm>
            <a:off x="685800" y="1143000"/>
            <a:ext cx="7772400" cy="5486400"/>
          </a:xfrm>
        </p:spPr>
        <p:txBody>
          <a:bodyPr/>
          <a:lstStyle/>
          <a:p>
            <a:pPr>
              <a:buClr>
                <a:schemeClr val="tx2"/>
              </a:buClr>
              <a:buFont typeface="Wingdings" pitchFamily="2" charset="2"/>
              <a:buChar char="§"/>
            </a:pPr>
            <a:r>
              <a:rPr lang="en-US" sz="2800" smtClean="0">
                <a:latin typeface="Arial" pitchFamily="34" charset="0"/>
              </a:rPr>
              <a:t>Engineering Controls</a:t>
            </a:r>
          </a:p>
          <a:p>
            <a:pPr>
              <a:buClr>
                <a:schemeClr val="tx2"/>
              </a:buClr>
              <a:buFont typeface="Wingdings" pitchFamily="2" charset="2"/>
              <a:buNone/>
            </a:pPr>
            <a:r>
              <a:rPr lang="en-US" sz="2400" smtClean="0">
                <a:latin typeface="Arial" pitchFamily="34" charset="0"/>
              </a:rPr>
              <a:t>		• substitution</a:t>
            </a:r>
          </a:p>
          <a:p>
            <a:pPr>
              <a:buClr>
                <a:schemeClr val="tx2"/>
              </a:buClr>
              <a:buFont typeface="Wingdings" pitchFamily="2" charset="2"/>
              <a:buNone/>
            </a:pPr>
            <a:r>
              <a:rPr lang="en-US" sz="2400" smtClean="0">
                <a:latin typeface="Arial" pitchFamily="34" charset="0"/>
              </a:rPr>
              <a:t>		• isolation</a:t>
            </a:r>
          </a:p>
          <a:p>
            <a:pPr>
              <a:buClr>
                <a:schemeClr val="tx2"/>
              </a:buClr>
              <a:buFont typeface="Wingdings" pitchFamily="2" charset="2"/>
              <a:buNone/>
            </a:pPr>
            <a:r>
              <a:rPr lang="en-US" sz="2400" smtClean="0">
                <a:latin typeface="Arial" pitchFamily="34" charset="0"/>
              </a:rPr>
              <a:t>		• ventilation</a:t>
            </a:r>
          </a:p>
          <a:p>
            <a:pPr>
              <a:buClr>
                <a:schemeClr val="tx2"/>
              </a:buClr>
              <a:buFont typeface="Wingdings" pitchFamily="2" charset="2"/>
              <a:buNone/>
            </a:pPr>
            <a:r>
              <a:rPr lang="en-US" sz="2400" smtClean="0">
                <a:latin typeface="Arial" pitchFamily="34" charset="0"/>
              </a:rPr>
              <a:t>		• wet methods</a:t>
            </a:r>
          </a:p>
          <a:p>
            <a:pPr>
              <a:buClr>
                <a:schemeClr val="tx2"/>
              </a:buClr>
              <a:buFont typeface="Wingdings" pitchFamily="2" charset="2"/>
              <a:buChar char="§"/>
            </a:pPr>
            <a:r>
              <a:rPr lang="en-US" sz="2800" smtClean="0">
                <a:latin typeface="Arial" pitchFamily="34" charset="0"/>
              </a:rPr>
              <a:t>Administrative Controls</a:t>
            </a:r>
          </a:p>
          <a:p>
            <a:pPr>
              <a:buClr>
                <a:schemeClr val="tx2"/>
              </a:buClr>
              <a:buFont typeface="Wingdings" pitchFamily="2" charset="2"/>
              <a:buNone/>
            </a:pPr>
            <a:r>
              <a:rPr lang="en-US" smtClean="0">
                <a:latin typeface="Arial" pitchFamily="34" charset="0"/>
              </a:rPr>
              <a:t>		</a:t>
            </a:r>
            <a:r>
              <a:rPr lang="en-US" sz="2400" smtClean="0">
                <a:latin typeface="Arial" pitchFamily="34" charset="0"/>
              </a:rPr>
              <a:t>• work rotation</a:t>
            </a:r>
          </a:p>
          <a:p>
            <a:pPr>
              <a:buClr>
                <a:schemeClr val="tx2"/>
              </a:buClr>
              <a:buFont typeface="Wingdings" pitchFamily="2" charset="2"/>
              <a:buNone/>
            </a:pPr>
            <a:r>
              <a:rPr lang="en-US" smtClean="0">
                <a:latin typeface="Arial" pitchFamily="34" charset="0"/>
              </a:rPr>
              <a:t>		</a:t>
            </a:r>
            <a:r>
              <a:rPr lang="en-US" sz="2400" smtClean="0">
                <a:latin typeface="Arial" pitchFamily="34" charset="0"/>
              </a:rPr>
              <a:t>• work practices</a:t>
            </a:r>
          </a:p>
          <a:p>
            <a:pPr>
              <a:buClr>
                <a:schemeClr val="tx2"/>
              </a:buClr>
              <a:buFont typeface="Wingdings" pitchFamily="2" charset="2"/>
              <a:buChar char="§"/>
            </a:pPr>
            <a:r>
              <a:rPr lang="en-US" sz="2800" smtClean="0">
                <a:latin typeface="Arial" pitchFamily="34" charset="0"/>
              </a:rPr>
              <a:t>PPE</a:t>
            </a:r>
          </a:p>
          <a:p>
            <a:pPr>
              <a:buClr>
                <a:schemeClr val="tx2"/>
              </a:buClr>
              <a:buFont typeface="Wingdings" pitchFamily="2" charset="2"/>
              <a:buChar char="§"/>
            </a:pPr>
            <a:endParaRPr lang="en-US" smtClean="0">
              <a:latin typeface="Arial" pitchFamily="34" charset="0"/>
            </a:endParaRPr>
          </a:p>
        </p:txBody>
      </p:sp>
      <p:pic>
        <p:nvPicPr>
          <p:cNvPr id="30724"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24200" y="5257800"/>
            <a:ext cx="2362200"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10" descr="ANd9GcSxfpXInQ76F4D-MsJJuq1TYwHk7Tz0IdmbnXHpHiZ-Agbij1E&amp;t=1&amp;usg=__pBarm4Mgx3nXEPAEWxZuFwHKpu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43400" y="1676400"/>
            <a:ext cx="16764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ANd9GcQsY17jHJlj2_mjGtYyrlpPifXdplNOFL6J5JMl3P87Xg45uWU&amp;t=1&amp;usg=__MgvKTFb-7zCWOYD1b3r1r8oQwb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600" y="25908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defRPr/>
            </a:pPr>
            <a:r>
              <a:rPr lang="en-US" sz="3200" b="1" smtClean="0">
                <a:effectLst>
                  <a:outerShdw blurRad="38100" dist="38100" dir="2700000" algn="tl">
                    <a:srgbClr val="000000"/>
                  </a:outerShdw>
                </a:effectLst>
                <a:latin typeface="Arial" pitchFamily="34" charset="0"/>
              </a:rPr>
              <a:t>Health Hazards In Construction</a:t>
            </a:r>
          </a:p>
        </p:txBody>
      </p:sp>
      <p:sp>
        <p:nvSpPr>
          <p:cNvPr id="4099" name="Rectangle 3"/>
          <p:cNvSpPr>
            <a:spLocks noGrp="1" noChangeArrowheads="1"/>
          </p:cNvSpPr>
          <p:nvPr>
            <p:ph idx="1"/>
          </p:nvPr>
        </p:nvSpPr>
        <p:spPr/>
        <p:txBody>
          <a:bodyPr/>
          <a:lstStyle/>
          <a:p>
            <a:pPr>
              <a:buClr>
                <a:schemeClr val="tx2"/>
              </a:buClr>
              <a:buFont typeface="Wingdings" pitchFamily="2" charset="2"/>
              <a:buChar char="§"/>
            </a:pPr>
            <a:r>
              <a:rPr lang="en-US" sz="2800" dirty="0" smtClean="0"/>
              <a:t>Chemical Hazards</a:t>
            </a:r>
          </a:p>
          <a:p>
            <a:pPr>
              <a:buClr>
                <a:schemeClr val="tx2"/>
              </a:buClr>
              <a:buFont typeface="Wingdings" pitchFamily="2" charset="2"/>
              <a:buChar char="§"/>
            </a:pPr>
            <a:r>
              <a:rPr lang="en-US" sz="2800" dirty="0" smtClean="0"/>
              <a:t>Physical Hazards</a:t>
            </a:r>
          </a:p>
          <a:p>
            <a:pPr>
              <a:buClr>
                <a:schemeClr val="tx2"/>
              </a:buClr>
              <a:buFont typeface="Wingdings" pitchFamily="2" charset="2"/>
              <a:buChar char="§"/>
            </a:pPr>
            <a:r>
              <a:rPr lang="en-US" sz="2400" dirty="0" smtClean="0">
                <a:latin typeface="Arial" pitchFamily="34" charset="0"/>
              </a:rPr>
              <a:t>Biological</a:t>
            </a:r>
            <a:r>
              <a:rPr lang="en-US" sz="2800" dirty="0" smtClean="0"/>
              <a:t> Hazards</a:t>
            </a:r>
          </a:p>
          <a:p>
            <a:pPr>
              <a:buClr>
                <a:schemeClr val="tx2"/>
              </a:buClr>
              <a:buFont typeface="Wingdings" pitchFamily="2" charset="2"/>
              <a:buChar char="§"/>
            </a:pPr>
            <a:r>
              <a:rPr lang="en-US" sz="2800" dirty="0" smtClean="0"/>
              <a:t>Ergonomic Hazards</a:t>
            </a:r>
          </a:p>
          <a:p>
            <a:pPr>
              <a:buClr>
                <a:schemeClr val="tx2"/>
              </a:buClr>
              <a:buFont typeface="Wingdings" pitchFamily="2" charset="2"/>
              <a:buChar char="§"/>
            </a:pPr>
            <a:r>
              <a:rPr lang="en-US" sz="2800" dirty="0" smtClean="0"/>
              <a:t>Stress Hazards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03250" y="617538"/>
            <a:ext cx="7753350" cy="1050925"/>
          </a:xfrm>
        </p:spPr>
        <p:txBody>
          <a:bodyPr lIns="0" tIns="0" rIns="0" bIns="0"/>
          <a:lstStyle/>
          <a:p>
            <a:pPr defTabSz="457200">
              <a:defRPr/>
            </a:pPr>
            <a:r>
              <a:rPr lang="en-US" sz="3200" b="1" smtClean="0">
                <a:effectLst>
                  <a:outerShdw blurRad="38100" dist="38100" dir="2700000" algn="tl">
                    <a:srgbClr val="000000"/>
                  </a:outerShdw>
                </a:effectLst>
                <a:latin typeface="Arial" pitchFamily="34" charset="0"/>
              </a:rPr>
              <a:t>Subpart D - Occupational Health &amp;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Environmental Controls</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(1926.50 - 66)</a:t>
            </a:r>
            <a:r>
              <a:rPr lang="en-US" sz="2900" b="1" smtClean="0">
                <a:solidFill>
                  <a:srgbClr val="000000"/>
                </a:solidFill>
                <a:latin typeface="AvantGarde" charset="0"/>
              </a:rPr>
              <a:t> </a:t>
            </a:r>
          </a:p>
        </p:txBody>
      </p:sp>
      <p:graphicFrame>
        <p:nvGraphicFramePr>
          <p:cNvPr id="31747" name="Object 3"/>
          <p:cNvGraphicFramePr>
            <a:graphicFrameLocks/>
          </p:cNvGraphicFramePr>
          <p:nvPr/>
        </p:nvGraphicFramePr>
        <p:xfrm>
          <a:off x="922338" y="2206625"/>
          <a:ext cx="6246812" cy="4181475"/>
        </p:xfrm>
        <a:graphic>
          <a:graphicData uri="http://schemas.openxmlformats.org/presentationml/2006/ole">
            <mc:AlternateContent xmlns:mc="http://schemas.openxmlformats.org/markup-compatibility/2006">
              <mc:Choice xmlns:v="urn:schemas-microsoft-com:vml" Requires="v">
                <p:oleObj spid="_x0000_s31757" name="Chart" r:id="rId4" imgW="7086600" imgH="4743450" progId="MSGraph.Chart.8">
                  <p:embed followColorScheme="full"/>
                </p:oleObj>
              </mc:Choice>
              <mc:Fallback>
                <p:oleObj name="Chart" r:id="rId4" imgW="7086600" imgH="474345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38" y="2206625"/>
                        <a:ext cx="6246812"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8" name="Rectangle 4"/>
          <p:cNvSpPr>
            <a:spLocks noGrp="1" noChangeArrowheads="1"/>
          </p:cNvSpPr>
          <p:nvPr>
            <p:ph type="body" idx="1"/>
          </p:nvPr>
        </p:nvSpPr>
        <p:spPr>
          <a:xfrm>
            <a:off x="3236913" y="3429000"/>
            <a:ext cx="5754687" cy="304800"/>
          </a:xfrm>
          <a:noFill/>
        </p:spPr>
        <p:txBody>
          <a:bodyPr lIns="0" tIns="0" rIns="0" bIns="0"/>
          <a:lstStyle/>
          <a:p>
            <a:pPr marL="0" indent="0" defTabSz="457200">
              <a:spcBef>
                <a:spcPct val="0"/>
              </a:spcBef>
              <a:buFontTx/>
              <a:buNone/>
            </a:pPr>
            <a:r>
              <a:rPr lang="en-US" sz="1600" smtClean="0">
                <a:latin typeface="Arial" pitchFamily="34" charset="0"/>
              </a:rPr>
              <a:t>Gases, vapors, fumes, dusts &amp; mists - Employee exposure</a:t>
            </a:r>
          </a:p>
        </p:txBody>
      </p:sp>
      <p:sp>
        <p:nvSpPr>
          <p:cNvPr id="31749" name="Rectangle 5"/>
          <p:cNvSpPr>
            <a:spLocks noChangeArrowheads="1"/>
          </p:cNvSpPr>
          <p:nvPr/>
        </p:nvSpPr>
        <p:spPr bwMode="auto">
          <a:xfrm>
            <a:off x="3236913" y="2486025"/>
            <a:ext cx="2767012"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409575"/>
            <a:r>
              <a:rPr lang="en-US" sz="1600" b="0">
                <a:latin typeface="AvantGarde Bk BT" pitchFamily="34" charset="0"/>
              </a:rPr>
              <a:t>Lead - Exposure assessment</a:t>
            </a:r>
          </a:p>
        </p:txBody>
      </p:sp>
      <p:sp>
        <p:nvSpPr>
          <p:cNvPr id="31750" name="Rectangle 6"/>
          <p:cNvSpPr>
            <a:spLocks noChangeArrowheads="1"/>
          </p:cNvSpPr>
          <p:nvPr/>
        </p:nvSpPr>
        <p:spPr bwMode="auto">
          <a:xfrm>
            <a:off x="3236913" y="4038600"/>
            <a:ext cx="4383087"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409575"/>
            <a:r>
              <a:rPr lang="en-US" sz="1600" b="0">
                <a:latin typeface="AvantGarde Bk BT" pitchFamily="34" charset="0"/>
              </a:rPr>
              <a:t>Gases, vapors, fumes, dusts &amp; mists - Controls</a:t>
            </a:r>
          </a:p>
        </p:txBody>
      </p:sp>
      <p:sp>
        <p:nvSpPr>
          <p:cNvPr id="31751" name="Rectangle 7"/>
          <p:cNvSpPr>
            <a:spLocks noChangeArrowheads="1"/>
          </p:cNvSpPr>
          <p:nvPr/>
        </p:nvSpPr>
        <p:spPr bwMode="auto">
          <a:xfrm>
            <a:off x="3148013" y="2911475"/>
            <a:ext cx="1609725"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628" tIns="41315" rIns="82628" bIns="41315">
            <a:spAutoFit/>
          </a:bodyPr>
          <a:lstStyle/>
          <a:p>
            <a:pPr defTabSz="820738"/>
            <a:r>
              <a:rPr lang="en-US" sz="1600" b="0">
                <a:latin typeface="Arial" pitchFamily="34" charset="0"/>
              </a:rPr>
              <a:t>First aid training</a:t>
            </a:r>
          </a:p>
        </p:txBody>
      </p:sp>
      <p:sp>
        <p:nvSpPr>
          <p:cNvPr id="31752" name="Rectangle 8"/>
          <p:cNvSpPr>
            <a:spLocks noChangeArrowheads="1"/>
          </p:cNvSpPr>
          <p:nvPr/>
        </p:nvSpPr>
        <p:spPr bwMode="auto">
          <a:xfrm>
            <a:off x="3159125" y="4589463"/>
            <a:ext cx="3578225"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628" tIns="41315" rIns="82628" bIns="41315">
            <a:spAutoFit/>
          </a:bodyPr>
          <a:lstStyle/>
          <a:p>
            <a:pPr defTabSz="820738"/>
            <a:r>
              <a:rPr lang="en-US" sz="1600" b="0">
                <a:latin typeface="AvantGarde Bk BT" pitchFamily="34" charset="0"/>
              </a:rPr>
              <a:t>Lead - Interim respiratory protection</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 y="152400"/>
            <a:ext cx="8763000" cy="11430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1926.50 Medical Services</a:t>
            </a:r>
          </a:p>
        </p:txBody>
      </p:sp>
      <p:sp>
        <p:nvSpPr>
          <p:cNvPr id="32771" name="Rectangle 3"/>
          <p:cNvSpPr>
            <a:spLocks noGrp="1" noChangeArrowheads="1"/>
          </p:cNvSpPr>
          <p:nvPr>
            <p:ph type="body" sz="half" idx="1"/>
          </p:nvPr>
        </p:nvSpPr>
        <p:spPr>
          <a:xfrm>
            <a:off x="228600" y="1447800"/>
            <a:ext cx="4648200" cy="5181600"/>
          </a:xfrm>
        </p:spPr>
        <p:txBody>
          <a:bodyPr/>
          <a:lstStyle/>
          <a:p>
            <a:pPr>
              <a:buClr>
                <a:schemeClr val="tx2"/>
              </a:buClr>
              <a:buFont typeface="Wingdings" pitchFamily="2" charset="2"/>
              <a:buChar char="§"/>
            </a:pPr>
            <a:r>
              <a:rPr lang="en-US" sz="2400" dirty="0" smtClean="0">
                <a:latin typeface="Arial" pitchFamily="34" charset="0"/>
              </a:rPr>
              <a:t>Medical personnel available for advice and consultation</a:t>
            </a:r>
          </a:p>
          <a:p>
            <a:pPr>
              <a:buClr>
                <a:schemeClr val="tx2"/>
              </a:buClr>
              <a:buFont typeface="Wingdings" pitchFamily="2" charset="2"/>
              <a:buChar char="§"/>
            </a:pPr>
            <a:r>
              <a:rPr lang="en-US" sz="2400" dirty="0" smtClean="0">
                <a:latin typeface="Arial" pitchFamily="34" charset="0"/>
              </a:rPr>
              <a:t>Provisions made </a:t>
            </a:r>
            <a:r>
              <a:rPr lang="en-US" sz="2400" b="1" i="1" dirty="0" smtClean="0">
                <a:solidFill>
                  <a:schemeClr val="accent2"/>
                </a:solidFill>
                <a:latin typeface="Arial" pitchFamily="34" charset="0"/>
              </a:rPr>
              <a:t>prior to commencement of the project</a:t>
            </a:r>
            <a:r>
              <a:rPr lang="en-US" sz="2400" dirty="0" smtClean="0">
                <a:latin typeface="Arial" pitchFamily="34" charset="0"/>
              </a:rPr>
              <a:t> for prompt medical attention in case of serious injury.</a:t>
            </a:r>
          </a:p>
          <a:p>
            <a:pPr>
              <a:buClr>
                <a:schemeClr val="tx2"/>
              </a:buClr>
              <a:buFont typeface="Wingdings" pitchFamily="2" charset="2"/>
              <a:buChar char="§"/>
            </a:pPr>
            <a:r>
              <a:rPr lang="en-US" sz="2400" dirty="0" smtClean="0">
                <a:latin typeface="Arial" pitchFamily="34" charset="0"/>
              </a:rPr>
              <a:t>Medical facility readily available and/or person trained in first-aid available at the work site</a:t>
            </a:r>
          </a:p>
        </p:txBody>
      </p:sp>
      <p:pic>
        <p:nvPicPr>
          <p:cNvPr id="3" name="ClipArt Placeholder 2"/>
          <p:cNvPicPr>
            <a:picLocks noGrp="1" noChangeAspect="1"/>
          </p:cNvPicPr>
          <p:nvPr>
            <p:ph type="clipArt" sz="half" idx="2"/>
          </p:nvPr>
        </p:nvPicPr>
        <p:blipFill>
          <a:blip r:embed="rId3" cstate="email">
            <a:extLst>
              <a:ext uri="{28A0092B-C50C-407E-A947-70E740481C1C}">
                <a14:useLocalDpi xmlns:a14="http://schemas.microsoft.com/office/drawing/2010/main" val="0"/>
              </a:ext>
            </a:extLst>
          </a:blip>
          <a:stretch>
            <a:fillRect/>
          </a:stretch>
        </p:blipFill>
        <p:spPr>
          <a:xfrm>
            <a:off x="4876800" y="2514600"/>
            <a:ext cx="3810000" cy="3724656"/>
          </a:xfr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152400" y="2209800"/>
            <a:ext cx="8763000" cy="3810000"/>
          </a:xfrm>
        </p:spPr>
        <p:txBody>
          <a:bodyPr/>
          <a:lstStyle/>
          <a:p>
            <a:pPr marL="609600" indent="-609600">
              <a:buClr>
                <a:schemeClr val="tx2"/>
              </a:buClr>
              <a:buFont typeface="Wingdings 2" pitchFamily="18" charset="2"/>
              <a:buChar char="Ì"/>
            </a:pPr>
            <a:r>
              <a:rPr lang="en-US" sz="2800" dirty="0" smtClean="0">
                <a:latin typeface="Arial" pitchFamily="34" charset="0"/>
              </a:rPr>
              <a:t>First aid supplies must be easily accessible</a:t>
            </a:r>
          </a:p>
          <a:p>
            <a:pPr marL="609600" indent="-609600">
              <a:buClr>
                <a:schemeClr val="tx2"/>
              </a:buClr>
              <a:buFont typeface="Wingdings 2" pitchFamily="18" charset="2"/>
              <a:buChar char="Ì"/>
            </a:pPr>
            <a:r>
              <a:rPr lang="en-US" sz="2800" dirty="0" smtClean="0">
                <a:latin typeface="Arial" pitchFamily="34" charset="0"/>
              </a:rPr>
              <a:t>Non-mandatory Appendix A references ways to determine  first-aid kit contents  </a:t>
            </a:r>
          </a:p>
          <a:p>
            <a:pPr marL="609600" indent="-609600">
              <a:buClr>
                <a:schemeClr val="tx2"/>
              </a:buClr>
              <a:buFont typeface="Wingdings 2" pitchFamily="18" charset="2"/>
              <a:buChar char="Ì"/>
            </a:pPr>
            <a:r>
              <a:rPr lang="en-US" sz="2800" dirty="0" smtClean="0">
                <a:latin typeface="Arial" pitchFamily="34" charset="0"/>
              </a:rPr>
              <a:t>Contents must be in a weatherproof container with individual sealed packages for each type of item. </a:t>
            </a:r>
          </a:p>
        </p:txBody>
      </p:sp>
      <p:sp>
        <p:nvSpPr>
          <p:cNvPr id="13316" name="Rectangle 4"/>
          <p:cNvSpPr>
            <a:spLocks noGrp="1" noChangeArrowheads="1"/>
          </p:cNvSpPr>
          <p:nvPr>
            <p:ph type="title"/>
          </p:nvPr>
        </p:nvSpPr>
        <p:spPr>
          <a:xfrm>
            <a:off x="152400" y="152400"/>
            <a:ext cx="8839200" cy="7620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5875">
                <a:solidFill>
                  <a:schemeClr val="bg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1926.50 Medical Services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152400" y="152400"/>
            <a:ext cx="8839200" cy="7620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1926.50 Medical Services</a:t>
            </a:r>
          </a:p>
        </p:txBody>
      </p:sp>
      <p:sp>
        <p:nvSpPr>
          <p:cNvPr id="34820" name="Rectangle 5"/>
          <p:cNvSpPr>
            <a:spLocks noGrp="1" noChangeArrowheads="1"/>
          </p:cNvSpPr>
          <p:nvPr>
            <p:ph type="body" idx="1"/>
          </p:nvPr>
        </p:nvSpPr>
        <p:spPr>
          <a:xfrm>
            <a:off x="228600" y="2057400"/>
            <a:ext cx="8686800" cy="3733800"/>
          </a:xfrm>
        </p:spPr>
        <p:txBody>
          <a:bodyPr/>
          <a:lstStyle/>
          <a:p>
            <a:pPr marL="609600" indent="-609600">
              <a:buClr>
                <a:schemeClr val="tx2"/>
              </a:buClr>
              <a:buFont typeface="Wingdings 2" pitchFamily="18" charset="2"/>
              <a:buChar char="Ì"/>
            </a:pPr>
            <a:r>
              <a:rPr lang="en-US" dirty="0" smtClean="0">
                <a:latin typeface="Arial" pitchFamily="34" charset="0"/>
              </a:rPr>
              <a:t>The contents of the first-aid kit shall be checked by the employer before being sent out on each job and </a:t>
            </a:r>
          </a:p>
          <a:p>
            <a:pPr marL="609600" indent="-609600">
              <a:buClr>
                <a:schemeClr val="tx2"/>
              </a:buClr>
              <a:buFont typeface="Wingdings 2" pitchFamily="18" charset="2"/>
              <a:buChar char="Ì"/>
            </a:pPr>
            <a:r>
              <a:rPr lang="en-US" dirty="0" smtClean="0">
                <a:latin typeface="Arial" pitchFamily="34" charset="0"/>
              </a:rPr>
              <a:t>At least weekly on each job to ensure that the expended items are replaced.</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 y="152400"/>
            <a:ext cx="8839200" cy="10668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1926.50 Medical Services</a:t>
            </a:r>
          </a:p>
        </p:txBody>
      </p:sp>
      <p:sp>
        <p:nvSpPr>
          <p:cNvPr id="35843" name="Rectangle 5"/>
          <p:cNvSpPr>
            <a:spLocks noGrp="1" noChangeArrowheads="1"/>
          </p:cNvSpPr>
          <p:nvPr>
            <p:ph type="body" idx="1"/>
          </p:nvPr>
        </p:nvSpPr>
        <p:spPr>
          <a:xfrm>
            <a:off x="228600" y="1752600"/>
            <a:ext cx="8305800" cy="4267200"/>
          </a:xfrm>
        </p:spPr>
        <p:txBody>
          <a:bodyPr/>
          <a:lstStyle/>
          <a:p>
            <a:pPr marL="609600" indent="-609600">
              <a:lnSpc>
                <a:spcPct val="110000"/>
              </a:lnSpc>
              <a:buClr>
                <a:schemeClr val="tx2"/>
              </a:buClr>
              <a:buFont typeface="Wingdings 2" pitchFamily="18" charset="2"/>
              <a:buChar char="Ì"/>
            </a:pPr>
            <a:r>
              <a:rPr lang="en-US" dirty="0" smtClean="0">
                <a:latin typeface="Arial" pitchFamily="34" charset="0"/>
              </a:rPr>
              <a:t>Proper equipment for prompt transportation of the injured person to a physician or hospital, or </a:t>
            </a:r>
          </a:p>
          <a:p>
            <a:pPr marL="609600" indent="-609600">
              <a:lnSpc>
                <a:spcPct val="110000"/>
              </a:lnSpc>
              <a:buClr>
                <a:schemeClr val="tx2"/>
              </a:buClr>
              <a:buFont typeface="Wingdings 2" pitchFamily="18" charset="2"/>
              <a:buChar char="Ì"/>
            </a:pPr>
            <a:r>
              <a:rPr lang="en-US" dirty="0" smtClean="0">
                <a:latin typeface="Arial" pitchFamily="34" charset="0"/>
              </a:rPr>
              <a:t>A communication system for contacting necessary ambulance service is required</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1926.50 Medical Services</a:t>
            </a:r>
          </a:p>
        </p:txBody>
      </p:sp>
      <p:sp>
        <p:nvSpPr>
          <p:cNvPr id="36866" name="Rectangle 3"/>
          <p:cNvSpPr>
            <a:spLocks noGrp="1" noChangeArrowheads="1"/>
          </p:cNvSpPr>
          <p:nvPr>
            <p:ph idx="1"/>
          </p:nvPr>
        </p:nvSpPr>
        <p:spPr/>
        <p:txBody>
          <a:bodyPr/>
          <a:lstStyle/>
          <a:p>
            <a:pPr>
              <a:buClr>
                <a:schemeClr val="tx2"/>
              </a:buClr>
              <a:buFont typeface="Wingdings 2" pitchFamily="18" charset="2"/>
              <a:buChar char="Ì"/>
            </a:pPr>
            <a:r>
              <a:rPr lang="en-US" sz="2800" dirty="0" smtClean="0">
                <a:latin typeface="Arial" pitchFamily="34" charset="0"/>
              </a:rPr>
              <a:t>Emergency </a:t>
            </a:r>
            <a:r>
              <a:rPr lang="en-US" sz="2800" dirty="0" smtClean="0">
                <a:latin typeface="Arial" pitchFamily="34" charset="0"/>
              </a:rPr>
              <a:t>numbers posted</a:t>
            </a:r>
            <a:endParaRPr lang="en-US" sz="2800" dirty="0" smtClean="0">
              <a:latin typeface="Arial" pitchFamily="34" charset="0"/>
            </a:endParaRPr>
          </a:p>
          <a:p>
            <a:pPr>
              <a:buClr>
                <a:schemeClr val="tx2"/>
              </a:buClr>
              <a:buFont typeface="Wingdings 2" pitchFamily="18" charset="2"/>
              <a:buChar char="Ì"/>
            </a:pPr>
            <a:r>
              <a:rPr lang="en-US" sz="2800" dirty="0" smtClean="0">
                <a:latin typeface="Arial" pitchFamily="34" charset="0"/>
              </a:rPr>
              <a:t>Eyewash required for injurious corrosive materials</a:t>
            </a:r>
          </a:p>
          <a:p>
            <a:endParaRPr lang="en-US" sz="2400" dirty="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cmpd="sng">
                <a:solidFill>
                  <a:schemeClr val="hlink"/>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Sanitation 1926.51</a:t>
            </a:r>
          </a:p>
        </p:txBody>
      </p:sp>
      <p:sp>
        <p:nvSpPr>
          <p:cNvPr id="37891" name="Rectangle 3"/>
          <p:cNvSpPr>
            <a:spLocks noGrp="1" noChangeArrowheads="1"/>
          </p:cNvSpPr>
          <p:nvPr>
            <p:ph idx="1"/>
          </p:nvPr>
        </p:nvSpPr>
        <p:spPr/>
        <p:txBody>
          <a:bodyPr/>
          <a:lstStyle/>
          <a:p>
            <a:pPr>
              <a:lnSpc>
                <a:spcPct val="120000"/>
              </a:lnSpc>
              <a:buClr>
                <a:schemeClr val="tx2"/>
              </a:buClr>
              <a:buFont typeface="Wingdings" pitchFamily="2" charset="2"/>
              <a:buChar char="§"/>
            </a:pPr>
            <a:r>
              <a:rPr lang="en-US" sz="2400" dirty="0" smtClean="0">
                <a:latin typeface="Arial" pitchFamily="34" charset="0"/>
              </a:rPr>
              <a:t>Adequate supply of potable water shall be provided in all places of employment</a:t>
            </a:r>
          </a:p>
          <a:p>
            <a:pPr>
              <a:lnSpc>
                <a:spcPct val="120000"/>
              </a:lnSpc>
              <a:buClr>
                <a:schemeClr val="tx2"/>
              </a:buClr>
              <a:buFont typeface="Wingdings" pitchFamily="2" charset="2"/>
              <a:buChar char="§"/>
            </a:pPr>
            <a:r>
              <a:rPr lang="en-US" sz="2400" dirty="0" smtClean="0">
                <a:latin typeface="Arial" pitchFamily="34" charset="0"/>
              </a:rPr>
              <a:t>Portable containers used to dispense drinking water shall be capable of </a:t>
            </a:r>
            <a:r>
              <a:rPr lang="en-US" sz="2400" dirty="0" smtClean="0">
                <a:latin typeface="Arial" pitchFamily="34" charset="0"/>
              </a:rPr>
              <a:t>being tightly </a:t>
            </a:r>
            <a:r>
              <a:rPr lang="en-US" sz="2400" dirty="0" smtClean="0">
                <a:latin typeface="Arial" pitchFamily="34" charset="0"/>
              </a:rPr>
              <a:t>closed, and equipped with a tap. </a:t>
            </a:r>
          </a:p>
          <a:p>
            <a:pPr>
              <a:lnSpc>
                <a:spcPct val="120000"/>
              </a:lnSpc>
              <a:buClr>
                <a:schemeClr val="tx2"/>
              </a:buClr>
              <a:buFont typeface="Wingdings" pitchFamily="2" charset="2"/>
              <a:buChar char="§"/>
            </a:pPr>
            <a:r>
              <a:rPr lang="en-US" sz="2400" dirty="0" smtClean="0">
                <a:latin typeface="Arial" pitchFamily="34" charset="0"/>
              </a:rPr>
              <a:t>Water cannot be dipped from containers.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cmpd="sng">
                <a:solidFill>
                  <a:schemeClr val="hlink"/>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Sanitation 1926.51</a:t>
            </a:r>
          </a:p>
        </p:txBody>
      </p:sp>
      <p:sp>
        <p:nvSpPr>
          <p:cNvPr id="38916" name="Rectangle 4"/>
          <p:cNvSpPr>
            <a:spLocks noGrp="1" noChangeArrowheads="1"/>
          </p:cNvSpPr>
          <p:nvPr>
            <p:ph idx="1"/>
          </p:nvPr>
        </p:nvSpPr>
        <p:spPr/>
        <p:txBody>
          <a:bodyPr/>
          <a:lstStyle/>
          <a:p>
            <a:pPr>
              <a:lnSpc>
                <a:spcPct val="120000"/>
              </a:lnSpc>
              <a:buClr>
                <a:schemeClr val="tx2"/>
              </a:buClr>
              <a:buFont typeface="Wingdings" pitchFamily="2" charset="2"/>
              <a:buChar char="§"/>
            </a:pPr>
            <a:r>
              <a:rPr lang="en-US" sz="2400" smtClean="0">
                <a:latin typeface="Arial" pitchFamily="34" charset="0"/>
              </a:rPr>
              <a:t>Any container used to distribute drinking water shall be clearly marked as to the nature of its contents and not used for any other purpose</a:t>
            </a:r>
          </a:p>
          <a:p>
            <a:pPr>
              <a:lnSpc>
                <a:spcPct val="120000"/>
              </a:lnSpc>
              <a:buClr>
                <a:schemeClr val="tx2"/>
              </a:buClr>
              <a:buFont typeface="Wingdings" pitchFamily="2" charset="2"/>
              <a:buChar char="§"/>
            </a:pPr>
            <a:r>
              <a:rPr lang="en-US" sz="2400" smtClean="0">
                <a:latin typeface="Arial" pitchFamily="34" charset="0"/>
              </a:rPr>
              <a:t>The common drinking cup is prohibited</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990600" y="457200"/>
            <a:ext cx="7315200" cy="47654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en-US" sz="3200" b="0" dirty="0">
                <a:latin typeface="Arial" pitchFamily="34" charset="0"/>
              </a:rPr>
              <a:t>"Potable water" means water which meets the quality standards prescribed in the U.S. Public Health Service Drinking Water Standards, published in 42 CFR part 72, or water which is approved for drinking purposes by the State or local authority having jurisdiction.</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152400" y="228600"/>
            <a:ext cx="8839200" cy="838200"/>
          </a:xfr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cmpd="sng">
                <a:solidFill>
                  <a:schemeClr val="hlink"/>
                </a:solidFill>
                <a:miter lim="800000"/>
                <a:headEnd/>
                <a:tailEnd/>
              </a14:hiddenLine>
            </a:ext>
          </a:extLst>
        </p:spPr>
        <p:txBody>
          <a:bodyPr/>
          <a:lstStyle/>
          <a:p>
            <a:pPr>
              <a:defRPr/>
            </a:pPr>
            <a:r>
              <a:rPr lang="en-US" sz="3600" b="1" smtClean="0">
                <a:effectLst>
                  <a:outerShdw blurRad="38100" dist="38100" dir="2700000" algn="tl">
                    <a:srgbClr val="000000"/>
                  </a:outerShdw>
                </a:effectLst>
                <a:latin typeface="Arial" pitchFamily="34" charset="0"/>
              </a:rPr>
              <a:t>Sanitation - Applicable 1910 Standards</a:t>
            </a:r>
          </a:p>
        </p:txBody>
      </p:sp>
      <p:sp>
        <p:nvSpPr>
          <p:cNvPr id="40964" name="Rectangle 6"/>
          <p:cNvSpPr>
            <a:spLocks noChangeArrowheads="1"/>
          </p:cNvSpPr>
          <p:nvPr/>
        </p:nvSpPr>
        <p:spPr bwMode="auto">
          <a:xfrm>
            <a:off x="152400" y="1676400"/>
            <a:ext cx="838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lgn="just">
              <a:buClr>
                <a:schemeClr val="tx2"/>
              </a:buClr>
              <a:buFont typeface="Wingdings" pitchFamily="2" charset="2"/>
              <a:buChar char="§"/>
            </a:pPr>
            <a:r>
              <a:rPr lang="en-US" sz="2000" b="0" dirty="0">
                <a:latin typeface="Arial" pitchFamily="34" charset="0"/>
              </a:rPr>
              <a:t>Every enclosed workplace constructed, equipped, and maintained, so far as reasonably practicable, as to prevent the entrance or harborage of rodents, insects, and other vermin.</a:t>
            </a:r>
          </a:p>
          <a:p>
            <a:pPr marL="457200" indent="-457200" algn="just">
              <a:buClr>
                <a:schemeClr val="tx2"/>
              </a:buClr>
              <a:buFont typeface="Wingdings" pitchFamily="2" charset="2"/>
              <a:buChar char="§"/>
            </a:pPr>
            <a:endParaRPr lang="en-US" sz="2000" b="0" dirty="0">
              <a:latin typeface="Arial" pitchFamily="34" charset="0"/>
            </a:endParaRPr>
          </a:p>
        </p:txBody>
      </p:sp>
      <p:sp>
        <p:nvSpPr>
          <p:cNvPr id="40965" name="Rectangle 7"/>
          <p:cNvSpPr>
            <a:spLocks noChangeArrowheads="1"/>
          </p:cNvSpPr>
          <p:nvPr/>
        </p:nvSpPr>
        <p:spPr bwMode="auto">
          <a:xfrm>
            <a:off x="152400" y="3146425"/>
            <a:ext cx="8382000" cy="85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30000"/>
              </a:lnSpc>
              <a:spcBef>
                <a:spcPct val="20000"/>
              </a:spcBef>
              <a:buClr>
                <a:schemeClr val="tx2"/>
              </a:buClr>
              <a:buFont typeface="Wingdings" pitchFamily="2" charset="2"/>
              <a:buChar char="§"/>
            </a:pPr>
            <a:r>
              <a:rPr lang="en-US" sz="2000" b="0" dirty="0">
                <a:latin typeface="Arial" pitchFamily="34" charset="0"/>
              </a:rPr>
              <a:t>    A continuing and </a:t>
            </a:r>
            <a:r>
              <a:rPr lang="en-US" sz="2000" b="0" dirty="0" smtClean="0">
                <a:latin typeface="Arial" pitchFamily="34" charset="0"/>
              </a:rPr>
              <a:t>effective extermination </a:t>
            </a:r>
            <a:r>
              <a:rPr lang="en-US" sz="2000" b="0" dirty="0">
                <a:latin typeface="Arial" pitchFamily="34" charset="0"/>
              </a:rPr>
              <a:t>program shall </a:t>
            </a:r>
            <a:r>
              <a:rPr lang="en-US" sz="2000" b="0" dirty="0" smtClean="0">
                <a:latin typeface="Arial" pitchFamily="34" charset="0"/>
              </a:rPr>
              <a:t>be </a:t>
            </a:r>
            <a:r>
              <a:rPr lang="en-US" sz="2000" b="0" dirty="0">
                <a:latin typeface="Arial" pitchFamily="34" charset="0"/>
              </a:rPr>
              <a:t>instituted </a:t>
            </a:r>
            <a:r>
              <a:rPr lang="en-US" sz="2000" b="0" dirty="0" smtClean="0">
                <a:latin typeface="Arial" pitchFamily="34" charset="0"/>
              </a:rPr>
              <a:t>              were </a:t>
            </a:r>
            <a:r>
              <a:rPr lang="en-US" sz="2000" b="0" dirty="0">
                <a:latin typeface="Arial" pitchFamily="34" charset="0"/>
              </a:rPr>
              <a:t>their </a:t>
            </a:r>
            <a:r>
              <a:rPr lang="en-US" sz="2000" b="0" dirty="0" smtClean="0">
                <a:latin typeface="Arial" pitchFamily="34" charset="0"/>
              </a:rPr>
              <a:t>presence </a:t>
            </a:r>
            <a:r>
              <a:rPr lang="en-US" sz="2000" b="0" dirty="0">
                <a:latin typeface="Arial" pitchFamily="34" charset="0"/>
              </a:rPr>
              <a:t>is detected.</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52400" y="152400"/>
            <a:ext cx="8839200" cy="914400"/>
          </a:xfrm>
        </p:spPr>
        <p:txBody>
          <a:bodyPr/>
          <a:lstStyle/>
          <a:p>
            <a:pPr>
              <a:defRPr/>
            </a:pPr>
            <a:r>
              <a:rPr lang="en-US" sz="3200" b="1" smtClean="0">
                <a:effectLst>
                  <a:outerShdw blurRad="38100" dist="38100" dir="2700000" algn="tl">
                    <a:srgbClr val="000000"/>
                  </a:outerShdw>
                </a:effectLst>
                <a:latin typeface="Arial" pitchFamily="34" charset="0"/>
              </a:rPr>
              <a:t>Chemical Hazards</a:t>
            </a:r>
          </a:p>
        </p:txBody>
      </p:sp>
      <p:sp>
        <p:nvSpPr>
          <p:cNvPr id="5123" name="Rectangle 3"/>
          <p:cNvSpPr>
            <a:spLocks noGrp="1" noChangeArrowheads="1"/>
          </p:cNvSpPr>
          <p:nvPr>
            <p:ph type="body" idx="1"/>
          </p:nvPr>
        </p:nvSpPr>
        <p:spPr>
          <a:xfrm>
            <a:off x="533400" y="1600200"/>
            <a:ext cx="7772400" cy="4114800"/>
          </a:xfrm>
        </p:spPr>
        <p:txBody>
          <a:bodyPr/>
          <a:lstStyle/>
          <a:p>
            <a:pPr>
              <a:buClr>
                <a:schemeClr val="tx2"/>
              </a:buClr>
              <a:buFont typeface="Wingdings" pitchFamily="2" charset="2"/>
              <a:buChar char="§"/>
            </a:pPr>
            <a:r>
              <a:rPr lang="en-US" dirty="0" smtClean="0"/>
              <a:t>Airborne</a:t>
            </a:r>
          </a:p>
          <a:p>
            <a:pPr>
              <a:buClr>
                <a:schemeClr val="tx2"/>
              </a:buClr>
              <a:buFont typeface="Wingdings" pitchFamily="2" charset="2"/>
              <a:buChar char="§"/>
            </a:pPr>
            <a:endParaRPr lang="en-US" dirty="0" smtClean="0"/>
          </a:p>
          <a:p>
            <a:pPr>
              <a:buClr>
                <a:schemeClr val="tx2"/>
              </a:buClr>
              <a:buFont typeface="Wingdings" pitchFamily="2" charset="2"/>
              <a:buChar char="§"/>
            </a:pPr>
            <a:r>
              <a:rPr lang="en-US" dirty="0" smtClean="0"/>
              <a:t>Liquid </a:t>
            </a:r>
          </a:p>
          <a:p>
            <a:pPr>
              <a:buClr>
                <a:schemeClr val="tx2"/>
              </a:buClr>
              <a:buFont typeface="Wingdings" pitchFamily="2" charset="2"/>
              <a:buChar char="§"/>
            </a:pPr>
            <a:endParaRPr lang="en-US" dirty="0" smtClean="0"/>
          </a:p>
          <a:p>
            <a:pPr>
              <a:buClr>
                <a:schemeClr val="tx2"/>
              </a:buClr>
              <a:buFont typeface="Wingdings" pitchFamily="2" charset="2"/>
              <a:buChar char="§"/>
            </a:pPr>
            <a:r>
              <a:rPr lang="en-US" dirty="0" smtClean="0"/>
              <a:t>Solid</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76600" y="1676400"/>
            <a:ext cx="5334000" cy="4498848"/>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a:xfrm>
            <a:off x="304800" y="304800"/>
            <a:ext cx="8534400" cy="838200"/>
          </a:xfr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38100" cmpd="sng">
                <a:solidFill>
                  <a:schemeClr val="hlink"/>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Sanitation - Applicable 1910 Standards</a:t>
            </a:r>
          </a:p>
        </p:txBody>
      </p:sp>
      <p:sp>
        <p:nvSpPr>
          <p:cNvPr id="41987" name="Rectangle 5"/>
          <p:cNvSpPr>
            <a:spLocks noGrp="1" noChangeArrowheads="1"/>
          </p:cNvSpPr>
          <p:nvPr>
            <p:ph type="body" idx="1"/>
          </p:nvPr>
        </p:nvSpPr>
        <p:spPr>
          <a:xfrm>
            <a:off x="609600" y="1295400"/>
            <a:ext cx="7772400" cy="4724400"/>
          </a:xfrm>
        </p:spPr>
        <p:txBody>
          <a:bodyPr/>
          <a:lstStyle/>
          <a:p>
            <a:pPr>
              <a:lnSpc>
                <a:spcPct val="120000"/>
              </a:lnSpc>
              <a:buClr>
                <a:schemeClr val="tx2"/>
              </a:buClr>
              <a:buFont typeface="Wingdings" pitchFamily="2" charset="2"/>
              <a:buChar char="§"/>
            </a:pPr>
            <a:r>
              <a:rPr lang="en-US" sz="2400" dirty="0" smtClean="0">
                <a:latin typeface="Arial" pitchFamily="34" charset="0"/>
              </a:rPr>
              <a:t>Washing facilities required when applying paints, coatings, herbicides, insecticides, or when exposed to other harmful contaminants</a:t>
            </a:r>
          </a:p>
          <a:p>
            <a:pPr>
              <a:lnSpc>
                <a:spcPct val="120000"/>
              </a:lnSpc>
              <a:buClr>
                <a:schemeClr val="tx2"/>
              </a:buClr>
              <a:buFont typeface="Wingdings" pitchFamily="2" charset="2"/>
              <a:buChar char="§"/>
            </a:pPr>
            <a:r>
              <a:rPr lang="en-US" sz="2400" dirty="0" smtClean="0">
                <a:latin typeface="Arial" pitchFamily="34" charset="0"/>
              </a:rPr>
              <a:t>They shall be located near the worksite and maintained in a sanitary condition</a:t>
            </a:r>
          </a:p>
          <a:p>
            <a:pPr>
              <a:lnSpc>
                <a:spcPct val="120000"/>
              </a:lnSpc>
              <a:buClr>
                <a:schemeClr val="tx2"/>
              </a:buClr>
              <a:buFont typeface="Wingdings" pitchFamily="2" charset="2"/>
              <a:buChar char="§"/>
            </a:pPr>
            <a:r>
              <a:rPr lang="en-US" sz="2400" dirty="0" smtClean="0">
                <a:latin typeface="Arial" pitchFamily="34" charset="0"/>
              </a:rPr>
              <a:t>Lavatories provided with hot &amp; </a:t>
            </a:r>
          </a:p>
          <a:p>
            <a:pPr>
              <a:lnSpc>
                <a:spcPct val="120000"/>
              </a:lnSpc>
              <a:buClr>
                <a:schemeClr val="tx2"/>
              </a:buClr>
              <a:buFont typeface="Wingdings" pitchFamily="2" charset="2"/>
              <a:buNone/>
            </a:pPr>
            <a:r>
              <a:rPr lang="en-US" sz="2400" dirty="0" smtClean="0">
                <a:latin typeface="Arial" pitchFamily="34" charset="0"/>
              </a:rPr>
              <a:t>	cold, or tepid running water</a:t>
            </a:r>
          </a:p>
          <a:p>
            <a:pPr>
              <a:lnSpc>
                <a:spcPct val="120000"/>
              </a:lnSpc>
              <a:buClr>
                <a:schemeClr val="tx2"/>
              </a:buClr>
              <a:buFont typeface="Wingdings" pitchFamily="2" charset="2"/>
              <a:buChar char="§"/>
            </a:pPr>
            <a:r>
              <a:rPr lang="en-US" sz="2400" dirty="0" smtClean="0">
                <a:latin typeface="Arial" pitchFamily="34" charset="0"/>
              </a:rPr>
              <a:t>Soap/similar cleaning </a:t>
            </a:r>
          </a:p>
          <a:p>
            <a:pPr>
              <a:lnSpc>
                <a:spcPct val="120000"/>
              </a:lnSpc>
              <a:buClr>
                <a:schemeClr val="tx2"/>
              </a:buClr>
              <a:buFont typeface="Wingdings" pitchFamily="2" charset="2"/>
              <a:buNone/>
            </a:pPr>
            <a:r>
              <a:rPr lang="en-US" sz="2400" dirty="0" smtClean="0">
                <a:latin typeface="Arial" pitchFamily="34" charset="0"/>
              </a:rPr>
              <a:t>	agent must be provided</a:t>
            </a:r>
          </a:p>
          <a:p>
            <a:pPr>
              <a:lnSpc>
                <a:spcPct val="120000"/>
              </a:lnSpc>
              <a:buClr>
                <a:schemeClr val="tx2"/>
              </a:buClr>
              <a:buFont typeface="Wingdings" pitchFamily="2" charset="2"/>
              <a:buChar char="§"/>
            </a:pPr>
            <a:endParaRPr lang="en-US" sz="2400" dirty="0" smtClean="0">
              <a:latin typeface="Arial"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2"/>
          <p:cNvSpPr>
            <a:spLocks noChangeShapeType="1"/>
          </p:cNvSpPr>
          <p:nvPr/>
        </p:nvSpPr>
        <p:spPr bwMode="auto">
          <a:xfrm>
            <a:off x="3581400" y="1600200"/>
            <a:ext cx="0" cy="3962400"/>
          </a:xfrm>
          <a:prstGeom prst="line">
            <a:avLst/>
          </a:prstGeom>
          <a:noFill/>
          <a:ln w="571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5123" name="Line 3"/>
          <p:cNvSpPr>
            <a:spLocks noChangeShapeType="1"/>
          </p:cNvSpPr>
          <p:nvPr/>
        </p:nvSpPr>
        <p:spPr bwMode="auto">
          <a:xfrm>
            <a:off x="914400" y="5638800"/>
            <a:ext cx="6629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5124" name="Line 4"/>
          <p:cNvSpPr>
            <a:spLocks noChangeShapeType="1"/>
          </p:cNvSpPr>
          <p:nvPr/>
        </p:nvSpPr>
        <p:spPr bwMode="auto">
          <a:xfrm>
            <a:off x="914400" y="2971800"/>
            <a:ext cx="65532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5125" name="Line 5"/>
          <p:cNvSpPr>
            <a:spLocks noChangeShapeType="1"/>
          </p:cNvSpPr>
          <p:nvPr/>
        </p:nvSpPr>
        <p:spPr bwMode="auto">
          <a:xfrm>
            <a:off x="914400" y="1600200"/>
            <a:ext cx="65532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43014" name="Text Box 6"/>
          <p:cNvSpPr txBox="1">
            <a:spLocks noChangeArrowheads="1"/>
          </p:cNvSpPr>
          <p:nvPr/>
        </p:nvSpPr>
        <p:spPr bwMode="auto">
          <a:xfrm>
            <a:off x="914400" y="347663"/>
            <a:ext cx="670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sz="3600" b="0">
                <a:latin typeface="Arial" pitchFamily="34" charset="0"/>
              </a:rPr>
              <a:t>Toilet Provisions: Table D - 1</a:t>
            </a:r>
          </a:p>
        </p:txBody>
      </p:sp>
      <p:sp>
        <p:nvSpPr>
          <p:cNvPr id="43015" name="Text Box 7"/>
          <p:cNvSpPr txBox="1">
            <a:spLocks noChangeArrowheads="1"/>
          </p:cNvSpPr>
          <p:nvPr/>
        </p:nvSpPr>
        <p:spPr bwMode="auto">
          <a:xfrm>
            <a:off x="1358900" y="1844675"/>
            <a:ext cx="1536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b="0"/>
              <a:t>Number of</a:t>
            </a:r>
          </a:p>
          <a:p>
            <a:r>
              <a:rPr lang="en-US" b="0"/>
              <a:t>Employees</a:t>
            </a:r>
          </a:p>
        </p:txBody>
      </p:sp>
      <p:sp>
        <p:nvSpPr>
          <p:cNvPr id="43016" name="Text Box 8"/>
          <p:cNvSpPr txBox="1">
            <a:spLocks noChangeArrowheads="1"/>
          </p:cNvSpPr>
          <p:nvPr/>
        </p:nvSpPr>
        <p:spPr bwMode="auto">
          <a:xfrm>
            <a:off x="1390650" y="3200400"/>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b="0"/>
              <a:t>20 or less</a:t>
            </a:r>
          </a:p>
        </p:txBody>
      </p:sp>
      <p:sp>
        <p:nvSpPr>
          <p:cNvPr id="43017" name="Text Box 9"/>
          <p:cNvSpPr txBox="1">
            <a:spLocks noChangeArrowheads="1"/>
          </p:cNvSpPr>
          <p:nvPr/>
        </p:nvSpPr>
        <p:spPr bwMode="auto">
          <a:xfrm>
            <a:off x="1374775" y="4003675"/>
            <a:ext cx="152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b="0"/>
              <a:t>20 or more</a:t>
            </a:r>
          </a:p>
        </p:txBody>
      </p:sp>
      <p:sp>
        <p:nvSpPr>
          <p:cNvPr id="43018" name="Text Box 10"/>
          <p:cNvSpPr txBox="1">
            <a:spLocks noChangeArrowheads="1"/>
          </p:cNvSpPr>
          <p:nvPr/>
        </p:nvSpPr>
        <p:spPr bwMode="auto">
          <a:xfrm>
            <a:off x="1371600" y="47244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b="0"/>
              <a:t>200 or more</a:t>
            </a:r>
          </a:p>
        </p:txBody>
      </p:sp>
      <p:sp>
        <p:nvSpPr>
          <p:cNvPr id="43019" name="Text Box 11"/>
          <p:cNvSpPr txBox="1">
            <a:spLocks noChangeArrowheads="1"/>
          </p:cNvSpPr>
          <p:nvPr/>
        </p:nvSpPr>
        <p:spPr bwMode="auto">
          <a:xfrm>
            <a:off x="3946525" y="3200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b="0"/>
              <a:t>1</a:t>
            </a:r>
          </a:p>
        </p:txBody>
      </p:sp>
      <p:sp>
        <p:nvSpPr>
          <p:cNvPr id="43020" name="Text Box 12"/>
          <p:cNvSpPr txBox="1">
            <a:spLocks noChangeArrowheads="1"/>
          </p:cNvSpPr>
          <p:nvPr/>
        </p:nvSpPr>
        <p:spPr bwMode="auto">
          <a:xfrm>
            <a:off x="3962400" y="3962400"/>
            <a:ext cx="5021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b="0"/>
              <a:t>1 toilet seat and 1 urinal per 40 workers</a:t>
            </a:r>
          </a:p>
        </p:txBody>
      </p:sp>
      <p:sp>
        <p:nvSpPr>
          <p:cNvPr id="43021" name="Text Box 13"/>
          <p:cNvSpPr txBox="1">
            <a:spLocks noChangeArrowheads="1"/>
          </p:cNvSpPr>
          <p:nvPr/>
        </p:nvSpPr>
        <p:spPr bwMode="auto">
          <a:xfrm>
            <a:off x="3962400" y="4724400"/>
            <a:ext cx="5021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b="0"/>
              <a:t>1 toilet seat and 1 urinal per 50 workers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304800"/>
            <a:ext cx="8610600" cy="9144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1926.52 Noise Exposure</a:t>
            </a:r>
          </a:p>
        </p:txBody>
      </p:sp>
      <p:sp>
        <p:nvSpPr>
          <p:cNvPr id="44035" name="Rectangle 4"/>
          <p:cNvSpPr>
            <a:spLocks noGrp="1" noChangeArrowheads="1"/>
          </p:cNvSpPr>
          <p:nvPr>
            <p:ph type="body" idx="1"/>
          </p:nvPr>
        </p:nvSpPr>
        <p:spPr>
          <a:xfrm>
            <a:off x="228600" y="1524000"/>
            <a:ext cx="6019800" cy="4114800"/>
          </a:xfrm>
        </p:spPr>
        <p:txBody>
          <a:bodyPr/>
          <a:lstStyle/>
          <a:p>
            <a:pPr algn="just">
              <a:buClr>
                <a:schemeClr val="tx2"/>
              </a:buClr>
              <a:buFont typeface="Webdings" pitchFamily="18" charset="2"/>
              <a:buChar char="X"/>
            </a:pPr>
            <a:r>
              <a:rPr lang="en-US" sz="2000" smtClean="0">
                <a:latin typeface="Arial" pitchFamily="34" charset="0"/>
              </a:rPr>
              <a:t>Noise levels in excess of Table D - 2 require administrative or engineering controls to control noise levels</a:t>
            </a:r>
          </a:p>
          <a:p>
            <a:pPr algn="just">
              <a:buClr>
                <a:schemeClr val="tx2"/>
              </a:buClr>
              <a:buFont typeface="Webdings" pitchFamily="18" charset="2"/>
              <a:buChar char="X"/>
            </a:pPr>
            <a:r>
              <a:rPr lang="en-US" sz="2000" smtClean="0">
                <a:latin typeface="Arial" pitchFamily="34" charset="0"/>
              </a:rPr>
              <a:t>If controls fail to reduce sound levels within the levels of the table PPE must be provided to reduce levels within the table</a:t>
            </a:r>
          </a:p>
          <a:p>
            <a:pPr algn="just">
              <a:buClr>
                <a:schemeClr val="tx2"/>
              </a:buClr>
              <a:buFont typeface="Webdings" pitchFamily="18" charset="2"/>
              <a:buChar char="X"/>
            </a:pPr>
            <a:r>
              <a:rPr lang="en-US" sz="2000" smtClean="0">
                <a:latin typeface="Arial" pitchFamily="34" charset="0"/>
              </a:rPr>
              <a:t>In all cases where sound levels exceed the values shown in the table, a continuing, effective hearing conservation program must be administered</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53200" y="1752600"/>
            <a:ext cx="2139696" cy="4645152"/>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p:cNvSpPr>
            <a:spLocks noChangeShapeType="1"/>
          </p:cNvSpPr>
          <p:nvPr/>
        </p:nvSpPr>
        <p:spPr bwMode="auto">
          <a:xfrm>
            <a:off x="914400" y="1600200"/>
            <a:ext cx="7391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23555" name="Line 3"/>
          <p:cNvSpPr>
            <a:spLocks noChangeShapeType="1"/>
          </p:cNvSpPr>
          <p:nvPr/>
        </p:nvSpPr>
        <p:spPr bwMode="auto">
          <a:xfrm>
            <a:off x="914400" y="2590800"/>
            <a:ext cx="7391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23556" name="Line 4"/>
          <p:cNvSpPr>
            <a:spLocks noChangeShapeType="1"/>
          </p:cNvSpPr>
          <p:nvPr/>
        </p:nvSpPr>
        <p:spPr bwMode="auto">
          <a:xfrm>
            <a:off x="990600" y="5486400"/>
            <a:ext cx="7391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23557" name="Line 5"/>
          <p:cNvSpPr>
            <a:spLocks noChangeShapeType="1"/>
          </p:cNvSpPr>
          <p:nvPr/>
        </p:nvSpPr>
        <p:spPr bwMode="auto">
          <a:xfrm>
            <a:off x="6172200" y="1600200"/>
            <a:ext cx="0" cy="381000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45062" name="Text Box 6"/>
          <p:cNvSpPr txBox="1">
            <a:spLocks noChangeArrowheads="1"/>
          </p:cNvSpPr>
          <p:nvPr/>
        </p:nvSpPr>
        <p:spPr bwMode="auto">
          <a:xfrm>
            <a:off x="1812925" y="1868488"/>
            <a:ext cx="361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atin typeface="Arial" pitchFamily="34" charset="0"/>
              </a:rPr>
              <a:t>Duration per day, hours</a:t>
            </a:r>
          </a:p>
        </p:txBody>
      </p:sp>
      <p:sp>
        <p:nvSpPr>
          <p:cNvPr id="45063" name="Text Box 7"/>
          <p:cNvSpPr txBox="1">
            <a:spLocks noChangeArrowheads="1"/>
          </p:cNvSpPr>
          <p:nvPr/>
        </p:nvSpPr>
        <p:spPr bwMode="auto">
          <a:xfrm>
            <a:off x="6211888" y="1752600"/>
            <a:ext cx="20637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sz="2000" b="0">
                <a:latin typeface="Arial" pitchFamily="34" charset="0"/>
              </a:rPr>
              <a:t>Sound level dBA</a:t>
            </a:r>
          </a:p>
          <a:p>
            <a:pPr algn="ctr"/>
            <a:r>
              <a:rPr lang="en-US" sz="2000" b="0">
                <a:latin typeface="Arial" pitchFamily="34" charset="0"/>
              </a:rPr>
              <a:t>slow response</a:t>
            </a:r>
          </a:p>
        </p:txBody>
      </p:sp>
      <p:sp>
        <p:nvSpPr>
          <p:cNvPr id="45064" name="Text Box 8"/>
          <p:cNvSpPr txBox="1">
            <a:spLocks noChangeArrowheads="1"/>
          </p:cNvSpPr>
          <p:nvPr/>
        </p:nvSpPr>
        <p:spPr bwMode="auto">
          <a:xfrm>
            <a:off x="2574925" y="2678113"/>
            <a:ext cx="354012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sz="2000">
                <a:latin typeface="Arial" pitchFamily="34" charset="0"/>
              </a:rPr>
              <a:t>8 ……………………………….</a:t>
            </a:r>
          </a:p>
          <a:p>
            <a:r>
              <a:rPr lang="en-US" sz="2000">
                <a:latin typeface="Arial" pitchFamily="34" charset="0"/>
              </a:rPr>
              <a:t>6 ……………………………….</a:t>
            </a:r>
          </a:p>
          <a:p>
            <a:r>
              <a:rPr lang="en-US" sz="2000">
                <a:latin typeface="Arial" pitchFamily="34" charset="0"/>
              </a:rPr>
              <a:t>4 ……………………………….</a:t>
            </a:r>
          </a:p>
          <a:p>
            <a:r>
              <a:rPr lang="en-US" sz="2000">
                <a:latin typeface="Arial" pitchFamily="34" charset="0"/>
              </a:rPr>
              <a:t>3 ……………………………….</a:t>
            </a:r>
          </a:p>
          <a:p>
            <a:r>
              <a:rPr lang="en-US" sz="2000">
                <a:latin typeface="Arial" pitchFamily="34" charset="0"/>
              </a:rPr>
              <a:t>2 ……………………………….</a:t>
            </a:r>
          </a:p>
          <a:p>
            <a:r>
              <a:rPr lang="en-US" sz="2000">
                <a:latin typeface="Arial" pitchFamily="34" charset="0"/>
              </a:rPr>
              <a:t>1 1/2 …………………………..</a:t>
            </a:r>
          </a:p>
          <a:p>
            <a:r>
              <a:rPr lang="en-US" sz="2000">
                <a:latin typeface="Arial" pitchFamily="34" charset="0"/>
              </a:rPr>
              <a:t>1 ……………………………….</a:t>
            </a:r>
          </a:p>
          <a:p>
            <a:r>
              <a:rPr lang="en-US" sz="2000">
                <a:latin typeface="Arial" pitchFamily="34" charset="0"/>
              </a:rPr>
              <a:t>1/2 ……………………………..</a:t>
            </a:r>
          </a:p>
          <a:p>
            <a:r>
              <a:rPr lang="en-US" sz="2000">
                <a:latin typeface="Arial" pitchFamily="34" charset="0"/>
              </a:rPr>
              <a:t>1/4 or less …………………...</a:t>
            </a:r>
          </a:p>
        </p:txBody>
      </p:sp>
      <p:sp>
        <p:nvSpPr>
          <p:cNvPr id="45065" name="Text Box 9"/>
          <p:cNvSpPr txBox="1">
            <a:spLocks noChangeArrowheads="1"/>
          </p:cNvSpPr>
          <p:nvPr/>
        </p:nvSpPr>
        <p:spPr bwMode="auto">
          <a:xfrm>
            <a:off x="6765925" y="2678113"/>
            <a:ext cx="60801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sz="2000">
                <a:latin typeface="Arial" pitchFamily="34" charset="0"/>
              </a:rPr>
              <a:t>90</a:t>
            </a:r>
          </a:p>
          <a:p>
            <a:r>
              <a:rPr lang="en-US" sz="2000">
                <a:latin typeface="Arial" pitchFamily="34" charset="0"/>
              </a:rPr>
              <a:t>92</a:t>
            </a:r>
          </a:p>
          <a:p>
            <a:r>
              <a:rPr lang="en-US" sz="2000">
                <a:latin typeface="Arial" pitchFamily="34" charset="0"/>
              </a:rPr>
              <a:t>95</a:t>
            </a:r>
          </a:p>
          <a:p>
            <a:r>
              <a:rPr lang="en-US" sz="2000">
                <a:latin typeface="Arial" pitchFamily="34" charset="0"/>
              </a:rPr>
              <a:t>97</a:t>
            </a:r>
          </a:p>
          <a:p>
            <a:r>
              <a:rPr lang="en-US" sz="2000">
                <a:latin typeface="Arial" pitchFamily="34" charset="0"/>
              </a:rPr>
              <a:t>100</a:t>
            </a:r>
          </a:p>
          <a:p>
            <a:r>
              <a:rPr lang="en-US" sz="2000">
                <a:latin typeface="Arial" pitchFamily="34" charset="0"/>
              </a:rPr>
              <a:t>102</a:t>
            </a:r>
          </a:p>
          <a:p>
            <a:r>
              <a:rPr lang="en-US" sz="2000">
                <a:latin typeface="Arial" pitchFamily="34" charset="0"/>
              </a:rPr>
              <a:t>105</a:t>
            </a:r>
          </a:p>
          <a:p>
            <a:r>
              <a:rPr lang="en-US" sz="2000">
                <a:latin typeface="Arial" pitchFamily="34" charset="0"/>
              </a:rPr>
              <a:t>110</a:t>
            </a:r>
          </a:p>
          <a:p>
            <a:r>
              <a:rPr lang="en-US" sz="2000">
                <a:latin typeface="Arial" pitchFamily="34" charset="0"/>
              </a:rPr>
              <a:t>115</a:t>
            </a:r>
          </a:p>
        </p:txBody>
      </p:sp>
      <p:sp>
        <p:nvSpPr>
          <p:cNvPr id="45066" name="Text Box 10"/>
          <p:cNvSpPr txBox="1">
            <a:spLocks noChangeArrowheads="1"/>
          </p:cNvSpPr>
          <p:nvPr/>
        </p:nvSpPr>
        <p:spPr bwMode="auto">
          <a:xfrm>
            <a:off x="509588" y="674688"/>
            <a:ext cx="81581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sz="2800" b="0">
                <a:latin typeface="Arial" pitchFamily="34" charset="0"/>
              </a:rPr>
              <a:t>TABLE D - 2 PERMISSIBLE NOISE EXPOSURES</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304800" y="1371600"/>
            <a:ext cx="8534400" cy="4114800"/>
          </a:xfrm>
        </p:spPr>
        <p:txBody>
          <a:bodyPr/>
          <a:lstStyle/>
          <a:p>
            <a:pPr>
              <a:lnSpc>
                <a:spcPct val="150000"/>
              </a:lnSpc>
              <a:buClr>
                <a:schemeClr val="tx2"/>
              </a:buClr>
              <a:buFont typeface="Wingdings" pitchFamily="2" charset="2"/>
              <a:buChar char="§"/>
            </a:pPr>
            <a:r>
              <a:rPr lang="en-US" sz="2400" smtClean="0">
                <a:latin typeface="Arial" pitchFamily="34" charset="0"/>
              </a:rPr>
              <a:t>When the daily noise exposure is composed of two or more periods of noise exposure of different levels, their combined effect should be considered, rather than the individual effect of each.</a:t>
            </a:r>
          </a:p>
          <a:p>
            <a:pPr>
              <a:lnSpc>
                <a:spcPct val="150000"/>
              </a:lnSpc>
              <a:buClr>
                <a:schemeClr val="tx2"/>
              </a:buClr>
              <a:buFont typeface="Wingdings" pitchFamily="2" charset="2"/>
              <a:buChar char="§"/>
            </a:pPr>
            <a:r>
              <a:rPr lang="en-US" sz="2400" smtClean="0">
                <a:latin typeface="Arial" pitchFamily="34" charset="0"/>
              </a:rPr>
              <a:t>Use the following formula to </a:t>
            </a:r>
          </a:p>
          <a:p>
            <a:pPr>
              <a:lnSpc>
                <a:spcPct val="150000"/>
              </a:lnSpc>
              <a:buClr>
                <a:schemeClr val="tx2"/>
              </a:buClr>
              <a:buFont typeface="Wingdings" pitchFamily="2" charset="2"/>
              <a:buNone/>
            </a:pPr>
            <a:r>
              <a:rPr lang="en-US" sz="2400" smtClean="0">
                <a:latin typeface="Arial" pitchFamily="34" charset="0"/>
              </a:rPr>
              <a:t>	calculate exposure in this</a:t>
            </a:r>
          </a:p>
          <a:p>
            <a:pPr>
              <a:lnSpc>
                <a:spcPct val="150000"/>
              </a:lnSpc>
              <a:buClr>
                <a:schemeClr val="tx2"/>
              </a:buClr>
              <a:buFont typeface="Wingdings" pitchFamily="2" charset="2"/>
              <a:buNone/>
            </a:pPr>
            <a:r>
              <a:rPr lang="en-US" sz="2400" smtClean="0">
                <a:latin typeface="Arial" pitchFamily="34" charset="0"/>
              </a:rPr>
              <a:t>	situation: </a:t>
            </a:r>
          </a:p>
        </p:txBody>
      </p:sp>
      <p:sp>
        <p:nvSpPr>
          <p:cNvPr id="24580" name="Rectangle 4"/>
          <p:cNvSpPr>
            <a:spLocks noGrp="1" noChangeArrowheads="1"/>
          </p:cNvSpPr>
          <p:nvPr>
            <p:ph type="title"/>
          </p:nvPr>
        </p:nvSpPr>
        <p:spPr>
          <a:xfrm>
            <a:off x="228600" y="304800"/>
            <a:ext cx="8686800" cy="9144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1926.52 Noise Exposure</a:t>
            </a:r>
          </a:p>
        </p:txBody>
      </p:sp>
      <p:pic>
        <p:nvPicPr>
          <p:cNvPr id="46084" name="Picture 15" descr="ANd9GcTVqsTjrByzflmaFA4ybou9sVy2AfwLLnuClyMbeeHOiG6Juns&amp;t=1&amp;usg=__6dagMcNn49ig2Fvc5g4ZVsSJx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362325"/>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title"/>
          </p:nvPr>
        </p:nvSpPr>
        <p:spPr>
          <a:xfrm>
            <a:off x="152400" y="152400"/>
            <a:ext cx="8839200" cy="9144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1926.52 Noise Exposure</a:t>
            </a:r>
          </a:p>
        </p:txBody>
      </p:sp>
      <p:sp>
        <p:nvSpPr>
          <p:cNvPr id="47107" name="Rectangle 4"/>
          <p:cNvSpPr>
            <a:spLocks noGrp="1" noChangeArrowheads="1"/>
          </p:cNvSpPr>
          <p:nvPr>
            <p:ph type="body" idx="1"/>
          </p:nvPr>
        </p:nvSpPr>
        <p:spPr>
          <a:xfrm>
            <a:off x="0" y="1295400"/>
            <a:ext cx="9144000" cy="4953000"/>
          </a:xfrm>
        </p:spPr>
        <p:txBody>
          <a:bodyPr/>
          <a:lstStyle/>
          <a:p>
            <a:pPr>
              <a:lnSpc>
                <a:spcPct val="130000"/>
              </a:lnSpc>
              <a:buClr>
                <a:schemeClr val="tx2"/>
              </a:buClr>
              <a:buFont typeface="Wingdings" pitchFamily="2" charset="2"/>
              <a:buChar char="§"/>
            </a:pPr>
            <a:r>
              <a:rPr lang="en-US" sz="2400" smtClean="0">
                <a:latin typeface="Arial" pitchFamily="34" charset="0"/>
              </a:rPr>
              <a:t>Fe = (T1 / L1) + (T2 / L2) + ... + (Tn / Ln) where:</a:t>
            </a:r>
          </a:p>
          <a:p>
            <a:pPr>
              <a:lnSpc>
                <a:spcPct val="130000"/>
              </a:lnSpc>
              <a:buClr>
                <a:schemeClr val="tx2"/>
              </a:buClr>
              <a:buFont typeface="Wingdings" pitchFamily="2" charset="2"/>
              <a:buNone/>
            </a:pPr>
            <a:endParaRPr lang="en-US" sz="2400" smtClean="0">
              <a:latin typeface="Arial" pitchFamily="34" charset="0"/>
            </a:endParaRPr>
          </a:p>
          <a:p>
            <a:pPr lvl="1">
              <a:lnSpc>
                <a:spcPct val="130000"/>
              </a:lnSpc>
              <a:buClr>
                <a:schemeClr val="tx2"/>
              </a:buClr>
              <a:buFont typeface="Wingdings" pitchFamily="2" charset="2"/>
              <a:buChar char="§"/>
            </a:pPr>
            <a:r>
              <a:rPr lang="en-US" sz="2000" smtClean="0">
                <a:latin typeface="Arial" pitchFamily="34" charset="0"/>
              </a:rPr>
              <a:t>Fe = The equivalent noise exposure factor.</a:t>
            </a:r>
          </a:p>
          <a:p>
            <a:pPr lvl="1">
              <a:lnSpc>
                <a:spcPct val="130000"/>
              </a:lnSpc>
              <a:buClr>
                <a:schemeClr val="tx2"/>
              </a:buClr>
              <a:buFont typeface="Wingdings" pitchFamily="2" charset="2"/>
              <a:buChar char="§"/>
            </a:pPr>
            <a:r>
              <a:rPr lang="en-US" sz="2000" smtClean="0">
                <a:latin typeface="Arial" pitchFamily="34" charset="0"/>
              </a:rPr>
              <a:t>T    = The period of noise exposure at any essentially constant level.</a:t>
            </a:r>
          </a:p>
          <a:p>
            <a:pPr lvl="1">
              <a:lnSpc>
                <a:spcPct val="130000"/>
              </a:lnSpc>
              <a:buClr>
                <a:schemeClr val="tx2"/>
              </a:buClr>
              <a:buFont typeface="Wingdings" pitchFamily="2" charset="2"/>
              <a:buChar char="§"/>
            </a:pPr>
            <a:r>
              <a:rPr lang="en-US" sz="2000" smtClean="0">
                <a:latin typeface="Arial" pitchFamily="34" charset="0"/>
              </a:rPr>
              <a:t>L    = The duration of the permissible noise exposure at the constant level (from Table D-2).</a:t>
            </a:r>
          </a:p>
          <a:p>
            <a:pPr lvl="1">
              <a:lnSpc>
                <a:spcPct val="130000"/>
              </a:lnSpc>
              <a:buClr>
                <a:schemeClr val="tx2"/>
              </a:buClr>
              <a:buFont typeface="Wingdings" pitchFamily="2" charset="2"/>
              <a:buNone/>
            </a:pPr>
            <a:endParaRPr lang="en-US" sz="2000" smtClean="0">
              <a:latin typeface="Arial" pitchFamily="34" charset="0"/>
            </a:endParaRPr>
          </a:p>
          <a:p>
            <a:pPr lvl="1">
              <a:lnSpc>
                <a:spcPct val="130000"/>
              </a:lnSpc>
              <a:buClr>
                <a:schemeClr val="tx2"/>
              </a:buClr>
              <a:buFont typeface="Wingdings" pitchFamily="2" charset="2"/>
              <a:buNone/>
            </a:pPr>
            <a:endParaRPr lang="en-US" sz="2000" smtClean="0">
              <a:latin typeface="Arial" pitchFamily="34" charset="0"/>
            </a:endParaRPr>
          </a:p>
          <a:p>
            <a:pPr lvl="1">
              <a:lnSpc>
                <a:spcPct val="130000"/>
              </a:lnSpc>
              <a:buClr>
                <a:schemeClr val="tx2"/>
              </a:buClr>
              <a:buFont typeface="Wingdings" pitchFamily="2" charset="2"/>
              <a:buNone/>
            </a:pPr>
            <a:endParaRPr lang="en-US" sz="2000" smtClean="0">
              <a:latin typeface="Arial" pitchFamily="34" charset="0"/>
            </a:endParaRPr>
          </a:p>
          <a:p>
            <a:pPr lvl="1">
              <a:lnSpc>
                <a:spcPct val="130000"/>
              </a:lnSpc>
              <a:buClr>
                <a:schemeClr val="tx2"/>
              </a:buClr>
              <a:buFont typeface="Wingdings" pitchFamily="2" charset="2"/>
              <a:buChar char="§"/>
            </a:pPr>
            <a:r>
              <a:rPr lang="en-US" sz="2000" smtClean="0">
                <a:latin typeface="Arial" pitchFamily="34" charset="0"/>
              </a:rPr>
              <a:t>See example calculation on next slide:</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152400"/>
            <a:ext cx="8763000" cy="1066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1926.52 Noise Exposure</a:t>
            </a:r>
          </a:p>
        </p:txBody>
      </p:sp>
      <p:sp>
        <p:nvSpPr>
          <p:cNvPr id="48131" name="Rectangle 4"/>
          <p:cNvSpPr>
            <a:spLocks noGrp="1" noChangeArrowheads="1"/>
          </p:cNvSpPr>
          <p:nvPr>
            <p:ph type="body" idx="1"/>
          </p:nvPr>
        </p:nvSpPr>
        <p:spPr>
          <a:xfrm>
            <a:off x="457200" y="1371600"/>
            <a:ext cx="8382000" cy="5181600"/>
          </a:xfrm>
        </p:spPr>
        <p:txBody>
          <a:bodyPr/>
          <a:lstStyle/>
          <a:p>
            <a:pPr>
              <a:lnSpc>
                <a:spcPct val="120000"/>
              </a:lnSpc>
              <a:buClr>
                <a:schemeClr val="tx2"/>
              </a:buClr>
              <a:buFont typeface="Wingdings" pitchFamily="2" charset="2"/>
              <a:buChar char="§"/>
            </a:pPr>
            <a:r>
              <a:rPr lang="en-US" sz="2400" dirty="0" smtClean="0">
                <a:latin typeface="Arial" pitchFamily="34" charset="0"/>
              </a:rPr>
              <a:t>If the value of Fe exceeds unity (1) the exposure exceeds permissible levels.</a:t>
            </a:r>
          </a:p>
          <a:p>
            <a:pPr>
              <a:lnSpc>
                <a:spcPct val="120000"/>
              </a:lnSpc>
              <a:buClr>
                <a:schemeClr val="tx2"/>
              </a:buClr>
              <a:buFont typeface="Wingdings" pitchFamily="2" charset="2"/>
              <a:buChar char="§"/>
            </a:pPr>
            <a:r>
              <a:rPr lang="en-US" sz="2400" dirty="0" smtClean="0">
                <a:latin typeface="Arial" pitchFamily="34" charset="0"/>
              </a:rPr>
              <a:t> 110 dB A 1/4 hour.</a:t>
            </a:r>
          </a:p>
          <a:p>
            <a:pPr>
              <a:lnSpc>
                <a:spcPct val="120000"/>
              </a:lnSpc>
              <a:buClr>
                <a:schemeClr val="tx2"/>
              </a:buClr>
              <a:buFont typeface="Wingdings" pitchFamily="2" charset="2"/>
              <a:buChar char="§"/>
            </a:pPr>
            <a:r>
              <a:rPr lang="en-US" sz="2400" dirty="0" smtClean="0">
                <a:latin typeface="Arial" pitchFamily="34" charset="0"/>
              </a:rPr>
              <a:t> 100 dB A 1/2 hour.</a:t>
            </a:r>
          </a:p>
          <a:p>
            <a:pPr>
              <a:lnSpc>
                <a:spcPct val="120000"/>
              </a:lnSpc>
              <a:buClr>
                <a:schemeClr val="tx2"/>
              </a:buClr>
              <a:buFont typeface="Wingdings" pitchFamily="2" charset="2"/>
              <a:buChar char="§"/>
            </a:pPr>
            <a:r>
              <a:rPr lang="en-US" sz="2400" dirty="0" smtClean="0">
                <a:latin typeface="Arial" pitchFamily="34" charset="0"/>
              </a:rPr>
              <a:t>  90 dB A 1 1/2 hours.</a:t>
            </a:r>
          </a:p>
          <a:p>
            <a:pPr>
              <a:lnSpc>
                <a:spcPct val="120000"/>
              </a:lnSpc>
              <a:buClr>
                <a:schemeClr val="tx2"/>
              </a:buClr>
              <a:buFont typeface="Wingdings" pitchFamily="2" charset="2"/>
              <a:buChar char="§"/>
            </a:pPr>
            <a:r>
              <a:rPr lang="en-US" sz="2400" dirty="0" smtClean="0">
                <a:latin typeface="Arial" pitchFamily="34" charset="0"/>
              </a:rPr>
              <a:t>Fe = (1/4 / 1/2)+(1/2 / 2)+(1 1/2 / 8)</a:t>
            </a:r>
          </a:p>
          <a:p>
            <a:pPr>
              <a:lnSpc>
                <a:spcPct val="120000"/>
              </a:lnSpc>
              <a:buClr>
                <a:schemeClr val="tx2"/>
              </a:buClr>
              <a:buFont typeface="Wingdings" pitchFamily="2" charset="2"/>
              <a:buChar char="§"/>
            </a:pPr>
            <a:r>
              <a:rPr lang="en-US" sz="2400" dirty="0" smtClean="0">
                <a:latin typeface="Arial" pitchFamily="34" charset="0"/>
              </a:rPr>
              <a:t>Fe = 0.500+0.25+0.188</a:t>
            </a:r>
          </a:p>
          <a:p>
            <a:pPr>
              <a:lnSpc>
                <a:spcPct val="120000"/>
              </a:lnSpc>
              <a:buClr>
                <a:schemeClr val="tx2"/>
              </a:buClr>
              <a:buFont typeface="Wingdings" pitchFamily="2" charset="2"/>
              <a:buChar char="§"/>
            </a:pPr>
            <a:r>
              <a:rPr lang="en-US" sz="2400" dirty="0" smtClean="0">
                <a:latin typeface="Arial" pitchFamily="34" charset="0"/>
              </a:rPr>
              <a:t>Fe = 0.938</a:t>
            </a:r>
          </a:p>
          <a:p>
            <a:pPr>
              <a:lnSpc>
                <a:spcPct val="120000"/>
              </a:lnSpc>
              <a:buClr>
                <a:schemeClr val="tx2"/>
              </a:buClr>
              <a:buFont typeface="Wingdings" pitchFamily="2" charset="2"/>
              <a:buChar char="§"/>
            </a:pPr>
            <a:r>
              <a:rPr lang="en-US" sz="2400" dirty="0" smtClean="0">
                <a:latin typeface="Arial" pitchFamily="34" charset="0"/>
              </a:rPr>
              <a:t>Since the value of Fe does not exceed unity, the exposure is within permissible limits.</a:t>
            </a:r>
          </a:p>
          <a:p>
            <a:pPr>
              <a:lnSpc>
                <a:spcPct val="120000"/>
              </a:lnSpc>
            </a:pPr>
            <a:endParaRPr lang="en-US" sz="2400" dirty="0" smtClean="0">
              <a:latin typeface="Arial"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152400"/>
            <a:ext cx="8763000" cy="10668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1926.52 Noise Exposure</a:t>
            </a:r>
          </a:p>
        </p:txBody>
      </p:sp>
      <p:sp>
        <p:nvSpPr>
          <p:cNvPr id="27653" name="Line 5"/>
          <p:cNvSpPr>
            <a:spLocks noChangeShapeType="1"/>
          </p:cNvSpPr>
          <p:nvPr/>
        </p:nvSpPr>
        <p:spPr bwMode="auto">
          <a:xfrm>
            <a:off x="838200" y="1524000"/>
            <a:ext cx="0" cy="4724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27654" name="Line 6"/>
          <p:cNvSpPr>
            <a:spLocks noChangeShapeType="1"/>
          </p:cNvSpPr>
          <p:nvPr/>
        </p:nvSpPr>
        <p:spPr bwMode="auto">
          <a:xfrm>
            <a:off x="2514600" y="1524000"/>
            <a:ext cx="0" cy="4724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27655" name="Line 7"/>
          <p:cNvSpPr>
            <a:spLocks noChangeShapeType="1"/>
          </p:cNvSpPr>
          <p:nvPr/>
        </p:nvSpPr>
        <p:spPr bwMode="auto">
          <a:xfrm>
            <a:off x="8305800" y="1524000"/>
            <a:ext cx="0" cy="4724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27656" name="Line 8"/>
          <p:cNvSpPr>
            <a:spLocks noChangeShapeType="1"/>
          </p:cNvSpPr>
          <p:nvPr/>
        </p:nvSpPr>
        <p:spPr bwMode="auto">
          <a:xfrm>
            <a:off x="838200" y="2209800"/>
            <a:ext cx="7467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49159" name="Text Box 9"/>
          <p:cNvSpPr txBox="1">
            <a:spLocks noChangeArrowheads="1"/>
          </p:cNvSpPr>
          <p:nvPr/>
        </p:nvSpPr>
        <p:spPr bwMode="auto">
          <a:xfrm>
            <a:off x="1193800" y="1484313"/>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sz="1800">
                <a:latin typeface="Arial" pitchFamily="34" charset="0"/>
              </a:rPr>
              <a:t>Decibel</a:t>
            </a:r>
          </a:p>
          <a:p>
            <a:pPr algn="ctr"/>
            <a:r>
              <a:rPr lang="en-US" sz="1800">
                <a:latin typeface="Arial" pitchFamily="34" charset="0"/>
              </a:rPr>
              <a:t>Level</a:t>
            </a:r>
          </a:p>
        </p:txBody>
      </p:sp>
      <p:sp>
        <p:nvSpPr>
          <p:cNvPr id="27658" name="Line 10"/>
          <p:cNvSpPr>
            <a:spLocks noChangeShapeType="1"/>
          </p:cNvSpPr>
          <p:nvPr/>
        </p:nvSpPr>
        <p:spPr bwMode="auto">
          <a:xfrm>
            <a:off x="838200" y="3200400"/>
            <a:ext cx="746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27659" name="Line 11"/>
          <p:cNvSpPr>
            <a:spLocks noChangeShapeType="1"/>
          </p:cNvSpPr>
          <p:nvPr/>
        </p:nvSpPr>
        <p:spPr bwMode="auto">
          <a:xfrm>
            <a:off x="838200" y="4191000"/>
            <a:ext cx="746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27660" name="Line 12"/>
          <p:cNvSpPr>
            <a:spLocks noChangeShapeType="1"/>
          </p:cNvSpPr>
          <p:nvPr/>
        </p:nvSpPr>
        <p:spPr bwMode="auto">
          <a:xfrm>
            <a:off x="838200" y="5181600"/>
            <a:ext cx="746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27661" name="Line 13"/>
          <p:cNvSpPr>
            <a:spLocks noChangeShapeType="1"/>
          </p:cNvSpPr>
          <p:nvPr/>
        </p:nvSpPr>
        <p:spPr bwMode="auto">
          <a:xfrm>
            <a:off x="838200" y="6248400"/>
            <a:ext cx="746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49164" name="Text Box 14"/>
          <p:cNvSpPr txBox="1">
            <a:spLocks noChangeArrowheads="1"/>
          </p:cNvSpPr>
          <p:nvPr/>
        </p:nvSpPr>
        <p:spPr bwMode="auto">
          <a:xfrm>
            <a:off x="1416050" y="2478088"/>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atin typeface="Arial" pitchFamily="34" charset="0"/>
              </a:rPr>
              <a:t>90</a:t>
            </a:r>
          </a:p>
        </p:txBody>
      </p:sp>
      <p:sp>
        <p:nvSpPr>
          <p:cNvPr id="49165" name="Text Box 15"/>
          <p:cNvSpPr txBox="1">
            <a:spLocks noChangeArrowheads="1"/>
          </p:cNvSpPr>
          <p:nvPr/>
        </p:nvSpPr>
        <p:spPr bwMode="auto">
          <a:xfrm>
            <a:off x="1287463" y="3505200"/>
            <a:ext cx="693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atin typeface="Arial" pitchFamily="34" charset="0"/>
              </a:rPr>
              <a:t>100</a:t>
            </a:r>
          </a:p>
        </p:txBody>
      </p:sp>
      <p:sp>
        <p:nvSpPr>
          <p:cNvPr id="49166" name="Text Box 16"/>
          <p:cNvSpPr txBox="1">
            <a:spLocks noChangeArrowheads="1"/>
          </p:cNvSpPr>
          <p:nvPr/>
        </p:nvSpPr>
        <p:spPr bwMode="auto">
          <a:xfrm>
            <a:off x="1295400" y="44958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atin typeface="Arial" pitchFamily="34" charset="0"/>
              </a:rPr>
              <a:t>120</a:t>
            </a:r>
          </a:p>
        </p:txBody>
      </p:sp>
      <p:sp>
        <p:nvSpPr>
          <p:cNvPr id="49167" name="Text Box 17"/>
          <p:cNvSpPr txBox="1">
            <a:spLocks noChangeArrowheads="1"/>
          </p:cNvSpPr>
          <p:nvPr/>
        </p:nvSpPr>
        <p:spPr bwMode="auto">
          <a:xfrm>
            <a:off x="1295400" y="54864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a:latin typeface="Arial" pitchFamily="34" charset="0"/>
              </a:rPr>
              <a:t>140</a:t>
            </a:r>
          </a:p>
        </p:txBody>
      </p:sp>
      <p:sp>
        <p:nvSpPr>
          <p:cNvPr id="49168" name="Text Box 18"/>
          <p:cNvSpPr txBox="1">
            <a:spLocks noChangeArrowheads="1"/>
          </p:cNvSpPr>
          <p:nvPr/>
        </p:nvSpPr>
        <p:spPr bwMode="auto">
          <a:xfrm>
            <a:off x="2727325" y="2401888"/>
            <a:ext cx="3857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atin typeface="Arial" pitchFamily="34" charset="0"/>
              </a:rPr>
              <a:t>Truck traffic, lawn mower</a:t>
            </a:r>
          </a:p>
        </p:txBody>
      </p:sp>
      <p:sp>
        <p:nvSpPr>
          <p:cNvPr id="49169" name="Text Box 19"/>
          <p:cNvSpPr txBox="1">
            <a:spLocks noChangeArrowheads="1"/>
          </p:cNvSpPr>
          <p:nvPr/>
        </p:nvSpPr>
        <p:spPr bwMode="auto">
          <a:xfrm>
            <a:off x="2667000" y="3505200"/>
            <a:ext cx="5618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atin typeface="Arial" pitchFamily="34" charset="0"/>
              </a:rPr>
              <a:t>Chain saw, pneumatic drill, excavator</a:t>
            </a:r>
          </a:p>
        </p:txBody>
      </p:sp>
      <p:sp>
        <p:nvSpPr>
          <p:cNvPr id="49170" name="Text Box 21"/>
          <p:cNvSpPr txBox="1">
            <a:spLocks noChangeArrowheads="1"/>
          </p:cNvSpPr>
          <p:nvPr/>
        </p:nvSpPr>
        <p:spPr bwMode="auto">
          <a:xfrm>
            <a:off x="2667000" y="4495800"/>
            <a:ext cx="423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atin typeface="Arial" pitchFamily="34" charset="0"/>
              </a:rPr>
              <a:t>Close thunder, rock concert</a:t>
            </a:r>
          </a:p>
        </p:txBody>
      </p:sp>
      <p:sp>
        <p:nvSpPr>
          <p:cNvPr id="49171" name="Text Box 22"/>
          <p:cNvSpPr txBox="1">
            <a:spLocks noChangeArrowheads="1"/>
          </p:cNvSpPr>
          <p:nvPr/>
        </p:nvSpPr>
        <p:spPr bwMode="auto">
          <a:xfrm>
            <a:off x="2743200" y="5257800"/>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a:latin typeface="Arial" pitchFamily="34" charset="0"/>
              </a:rPr>
              <a:t>Jet plane, gunshot blast</a:t>
            </a:r>
          </a:p>
          <a:p>
            <a:r>
              <a:rPr lang="en-US" sz="1400">
                <a:latin typeface="Arial" pitchFamily="34" charset="0"/>
              </a:rPr>
              <a:t>Exposure to impulse/impact noise should not exceed 140</a:t>
            </a:r>
            <a:r>
              <a:rPr lang="en-US">
                <a:latin typeface="Arial" pitchFamily="34" charset="0"/>
              </a:rPr>
              <a:t> </a:t>
            </a:r>
          </a:p>
        </p:txBody>
      </p:sp>
      <p:sp>
        <p:nvSpPr>
          <p:cNvPr id="49172" name="Text Box 23"/>
          <p:cNvSpPr txBox="1">
            <a:spLocks noChangeArrowheads="1"/>
          </p:cNvSpPr>
          <p:nvPr/>
        </p:nvSpPr>
        <p:spPr bwMode="auto">
          <a:xfrm>
            <a:off x="4295775" y="1538288"/>
            <a:ext cx="1647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sz="2800">
                <a:latin typeface="Arial" pitchFamily="34" charset="0"/>
              </a:rPr>
              <a:t>Example</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228600"/>
            <a:ext cx="8686800" cy="914400"/>
          </a:xfrm>
          <a:extLst>
            <a:ext uri="{909E8E84-426E-40DD-AFC4-6F175D3DCCD1}">
              <a14:hiddenFill xmlns:a14="http://schemas.microsoft.com/office/drawing/2010/main">
                <a:solidFill>
                  <a:srgbClr val="66FF99"/>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1926.53 Ionizing radiation</a:t>
            </a:r>
          </a:p>
        </p:txBody>
      </p:sp>
      <p:sp>
        <p:nvSpPr>
          <p:cNvPr id="50180" name="Rectangle 3"/>
          <p:cNvSpPr>
            <a:spLocks noGrp="1" noChangeArrowheads="1"/>
          </p:cNvSpPr>
          <p:nvPr>
            <p:ph type="body" idx="1"/>
          </p:nvPr>
        </p:nvSpPr>
        <p:spPr>
          <a:xfrm>
            <a:off x="228600" y="1219200"/>
            <a:ext cx="8610600" cy="5410200"/>
          </a:xfrm>
        </p:spPr>
        <p:txBody>
          <a:bodyPr/>
          <a:lstStyle/>
          <a:p>
            <a:pPr>
              <a:lnSpc>
                <a:spcPct val="130000"/>
              </a:lnSpc>
              <a:buClr>
                <a:schemeClr val="tx2"/>
              </a:buClr>
              <a:buFont typeface="Wingdings" pitchFamily="2" charset="2"/>
              <a:buChar char="§"/>
              <a:defRPr/>
            </a:pPr>
            <a:r>
              <a:rPr lang="en-US" sz="2400" b="1" dirty="0" smtClean="0">
                <a:latin typeface="Arial" pitchFamily="34" charset="0"/>
              </a:rPr>
              <a:t>In construction and related activities involving the use of sources of ionizing radiation, the pertinent provisions of the Nuclear Regulatory Commission Standards for Protection Against Radiation (10 CFR Part 20), relating to protection against occupational radiation exposure, shall apply.</a:t>
            </a:r>
          </a:p>
          <a:p>
            <a:pPr>
              <a:buClr>
                <a:schemeClr val="tx2"/>
              </a:buClr>
              <a:buFont typeface="Wingdings" pitchFamily="2" charset="2"/>
              <a:buChar char="§"/>
              <a:defRPr/>
            </a:pPr>
            <a:r>
              <a:rPr lang="en-US" sz="2400" b="1" dirty="0" smtClean="0">
                <a:latin typeface="Arial" pitchFamily="34" charset="0"/>
              </a:rPr>
              <a:t>Competent person needed.</a:t>
            </a:r>
          </a:p>
          <a:p>
            <a:pPr>
              <a:lnSpc>
                <a:spcPct val="130000"/>
              </a:lnSpc>
              <a:defRPr/>
            </a:pPr>
            <a:endParaRPr lang="en-US" sz="2400" dirty="0" smtClean="0">
              <a:solidFill>
                <a:schemeClr val="tx2"/>
              </a:solidFill>
              <a:latin typeface="Arial" pitchFamily="34"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304800" y="1219200"/>
            <a:ext cx="8610600" cy="5410200"/>
          </a:xfrm>
        </p:spPr>
        <p:txBody>
          <a:bodyPr/>
          <a:lstStyle/>
          <a:p>
            <a:pPr>
              <a:lnSpc>
                <a:spcPct val="130000"/>
              </a:lnSpc>
              <a:buClr>
                <a:schemeClr val="tx2"/>
              </a:buClr>
              <a:buFont typeface="Wingdings" pitchFamily="2" charset="2"/>
              <a:buChar char="§"/>
              <a:defRPr/>
            </a:pPr>
            <a:r>
              <a:rPr lang="en-US" sz="2400" b="1" dirty="0" smtClean="0">
                <a:latin typeface="Arial" pitchFamily="34" charset="0"/>
              </a:rPr>
              <a:t>Only qualified and trained employees assigned to install, adjust, and operate laser equipment.</a:t>
            </a:r>
          </a:p>
          <a:p>
            <a:pPr>
              <a:lnSpc>
                <a:spcPct val="130000"/>
              </a:lnSpc>
              <a:buClr>
                <a:schemeClr val="tx2"/>
              </a:buClr>
              <a:buFont typeface="Wingdings" pitchFamily="2" charset="2"/>
              <a:buChar char="§"/>
              <a:defRPr/>
            </a:pPr>
            <a:r>
              <a:rPr lang="en-US" sz="2400" b="1" dirty="0" smtClean="0">
                <a:latin typeface="Arial" pitchFamily="34" charset="0"/>
              </a:rPr>
              <a:t>Proof of qualification of the laser equipment operator available and in possession of the operator at all times.</a:t>
            </a:r>
          </a:p>
          <a:p>
            <a:pPr>
              <a:lnSpc>
                <a:spcPct val="130000"/>
              </a:lnSpc>
              <a:buClr>
                <a:schemeClr val="tx2"/>
              </a:buClr>
              <a:buFont typeface="Wingdings" pitchFamily="2" charset="2"/>
              <a:buChar char="§"/>
              <a:defRPr/>
            </a:pPr>
            <a:r>
              <a:rPr lang="en-US" sz="2400" b="1" dirty="0" smtClean="0">
                <a:latin typeface="Arial" pitchFamily="34" charset="0"/>
              </a:rPr>
              <a:t>light greater than 0.005 watts (5 </a:t>
            </a:r>
            <a:r>
              <a:rPr lang="en-US" sz="2400" b="1" dirty="0" err="1" smtClean="0">
                <a:latin typeface="Arial" pitchFamily="34" charset="0"/>
              </a:rPr>
              <a:t>milliwatts</a:t>
            </a:r>
            <a:r>
              <a:rPr lang="en-US" sz="2400" b="1" dirty="0" smtClean="0">
                <a:latin typeface="Arial" pitchFamily="34" charset="0"/>
              </a:rPr>
              <a:t>) exists, shall be provided with anti-laser eye protection </a:t>
            </a:r>
          </a:p>
        </p:txBody>
      </p:sp>
      <p:sp>
        <p:nvSpPr>
          <p:cNvPr id="29700" name="Rectangle 4"/>
          <p:cNvSpPr>
            <a:spLocks noGrp="1" noChangeArrowheads="1"/>
          </p:cNvSpPr>
          <p:nvPr>
            <p:ph type="title"/>
          </p:nvPr>
        </p:nvSpPr>
        <p:spPr>
          <a:xfrm>
            <a:off x="152400" y="228600"/>
            <a:ext cx="8763000" cy="914400"/>
          </a:xfrm>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1926.54 Non-Ionizing radiation</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152400" y="228600"/>
            <a:ext cx="8686800" cy="1066800"/>
          </a:xfrm>
        </p:spPr>
        <p:txBody>
          <a:bodyPr/>
          <a:lstStyle/>
          <a:p>
            <a:pPr>
              <a:defRPr/>
            </a:pPr>
            <a:r>
              <a:rPr lang="en-US" sz="3200" b="1" smtClean="0">
                <a:effectLst>
                  <a:outerShdw blurRad="38100" dist="38100" dir="2700000" algn="tl">
                    <a:srgbClr val="000000"/>
                  </a:outerShdw>
                </a:effectLst>
                <a:latin typeface="Arial" pitchFamily="34" charset="0"/>
              </a:rPr>
              <a:t>Airborne Contaminants</a:t>
            </a:r>
          </a:p>
        </p:txBody>
      </p:sp>
      <p:sp>
        <p:nvSpPr>
          <p:cNvPr id="6147" name="Rectangle 3"/>
          <p:cNvSpPr>
            <a:spLocks noGrp="1" noChangeArrowheads="1"/>
          </p:cNvSpPr>
          <p:nvPr>
            <p:ph type="body" idx="1"/>
          </p:nvPr>
        </p:nvSpPr>
        <p:spPr>
          <a:xfrm>
            <a:off x="685800" y="1981200"/>
            <a:ext cx="5867400" cy="4114800"/>
          </a:xfrm>
        </p:spPr>
        <p:txBody>
          <a:bodyPr/>
          <a:lstStyle/>
          <a:p>
            <a:pPr>
              <a:buClr>
                <a:schemeClr val="tx2"/>
              </a:buClr>
            </a:pPr>
            <a:r>
              <a:rPr lang="en-US" sz="2400" dirty="0" smtClean="0">
                <a:latin typeface="Arial" pitchFamily="34" charset="0"/>
              </a:rPr>
              <a:t>Dusts – formed from mechanical action</a:t>
            </a:r>
          </a:p>
          <a:p>
            <a:pPr>
              <a:buClr>
                <a:schemeClr val="tx2"/>
              </a:buClr>
            </a:pPr>
            <a:r>
              <a:rPr lang="en-US" sz="2400" dirty="0" smtClean="0">
                <a:latin typeface="Arial" pitchFamily="34" charset="0"/>
              </a:rPr>
              <a:t>Smoke – formed from combustion</a:t>
            </a:r>
          </a:p>
          <a:p>
            <a:pPr>
              <a:buClr>
                <a:schemeClr val="tx2"/>
              </a:buClr>
            </a:pPr>
            <a:r>
              <a:rPr lang="en-US" sz="2400" dirty="0" smtClean="0">
                <a:latin typeface="Arial" pitchFamily="34" charset="0"/>
              </a:rPr>
              <a:t>Fumes – formed from volatilizing metal</a:t>
            </a:r>
          </a:p>
          <a:p>
            <a:pPr>
              <a:buClr>
                <a:schemeClr val="tx2"/>
              </a:buClr>
            </a:pPr>
            <a:r>
              <a:rPr lang="en-US" sz="2400" dirty="0" smtClean="0">
                <a:latin typeface="Arial" pitchFamily="34" charset="0"/>
              </a:rPr>
              <a:t>Mists – tiny water droplets</a:t>
            </a:r>
          </a:p>
          <a:p>
            <a:pPr>
              <a:buClr>
                <a:schemeClr val="tx2"/>
              </a:buClr>
            </a:pPr>
            <a:r>
              <a:rPr lang="en-US" sz="2400" dirty="0" smtClean="0">
                <a:latin typeface="Arial" pitchFamily="34" charset="0"/>
              </a:rPr>
              <a:t>Vapors – evaporate of liquid</a:t>
            </a:r>
          </a:p>
          <a:p>
            <a:pPr>
              <a:buClr>
                <a:schemeClr val="tx2"/>
              </a:buClr>
            </a:pPr>
            <a:r>
              <a:rPr lang="en-US" sz="2400" dirty="0" smtClean="0">
                <a:latin typeface="Arial" pitchFamily="34" charset="0"/>
              </a:rPr>
              <a:t>Gases – particles without defined shape or volume</a:t>
            </a:r>
          </a:p>
          <a:p>
            <a:pPr>
              <a:buClr>
                <a:schemeClr val="tx2"/>
              </a:buClr>
            </a:pPr>
            <a:r>
              <a:rPr lang="en-US" sz="2400" dirty="0" smtClean="0">
                <a:latin typeface="Arial" pitchFamily="34" charset="0"/>
              </a:rPr>
              <a:t>Aerosols – atomized particulate</a:t>
            </a:r>
          </a:p>
        </p:txBody>
      </p:sp>
      <p:pic>
        <p:nvPicPr>
          <p:cNvPr id="6148" name="Picture 7" descr="ANd9GcQihsdru4OCW3OOwIs4wpG4Tm9t6Woo5HETPspDlV4DkWIqhQo&amp;t=1&amp;usg=__xXE9K9Y1vOT17wcJd6LqmDMSI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048000"/>
            <a:ext cx="211040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228600"/>
            <a:ext cx="8839200" cy="1143000"/>
          </a:xfrm>
          <a:extLst>
            <a:ext uri="{909E8E84-426E-40DD-AFC4-6F175D3DCCD1}">
              <a14:hiddenFill xmlns:a14="http://schemas.microsoft.com/office/drawing/2010/main">
                <a:solidFill>
                  <a:srgbClr val="DDDDDD"/>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1926.55 Gases, vapors, fumes, dusts, and mists.</a:t>
            </a:r>
          </a:p>
        </p:txBody>
      </p:sp>
      <p:sp>
        <p:nvSpPr>
          <p:cNvPr id="52228" name="Rectangle 3"/>
          <p:cNvSpPr>
            <a:spLocks noGrp="1" noChangeArrowheads="1"/>
          </p:cNvSpPr>
          <p:nvPr>
            <p:ph type="body" idx="1"/>
          </p:nvPr>
        </p:nvSpPr>
        <p:spPr>
          <a:xfrm>
            <a:off x="152400" y="1676400"/>
            <a:ext cx="8839200" cy="4876800"/>
          </a:xfrm>
        </p:spPr>
        <p:txBody>
          <a:bodyPr/>
          <a:lstStyle/>
          <a:p>
            <a:pPr>
              <a:lnSpc>
                <a:spcPct val="110000"/>
              </a:lnSpc>
              <a:buClr>
                <a:schemeClr val="tx2"/>
              </a:buClr>
              <a:buFont typeface="Wingdings" pitchFamily="2" charset="2"/>
              <a:buChar char="§"/>
              <a:defRPr/>
            </a:pPr>
            <a:r>
              <a:rPr lang="en-US" sz="2400" b="1" dirty="0" smtClean="0">
                <a:latin typeface="Arial" pitchFamily="34" charset="0"/>
              </a:rPr>
              <a:t>Exposure of employees to inhalation, ingestion, skin absorption, or contact with any material or substance at a concentration above those specified in the "Threshold Limit Values of Airborne Contaminants for 1970" of the American Conference of Governmental Industrial Hygienists, </a:t>
            </a:r>
            <a:r>
              <a:rPr lang="en-US" sz="2400" b="1" i="1" dirty="0" smtClean="0">
                <a:latin typeface="Arial" pitchFamily="34" charset="0"/>
              </a:rPr>
              <a:t>shall be avoided. </a:t>
            </a:r>
          </a:p>
          <a:p>
            <a:pPr>
              <a:lnSpc>
                <a:spcPct val="110000"/>
              </a:lnSpc>
              <a:buClr>
                <a:schemeClr val="tx2"/>
              </a:buClr>
              <a:buFont typeface="Wingdings" pitchFamily="2" charset="2"/>
              <a:buChar char="§"/>
              <a:defRPr/>
            </a:pPr>
            <a:r>
              <a:rPr lang="en-US" sz="2400" b="1" dirty="0" smtClean="0">
                <a:latin typeface="Arial" pitchFamily="34" charset="0"/>
              </a:rPr>
              <a:t>See Appendix A to this section.</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152400" y="228600"/>
            <a:ext cx="8839200" cy="1295400"/>
          </a:xfrm>
          <a:extLst>
            <a:ext uri="{909E8E84-426E-40DD-AFC4-6F175D3DCCD1}">
              <a14:hiddenFill xmlns:a14="http://schemas.microsoft.com/office/drawing/2010/main">
                <a:solidFill>
                  <a:srgbClr val="DDDDDD"/>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1926.55 Gases, vapors, fumes, dusts, and mists.</a:t>
            </a:r>
          </a:p>
        </p:txBody>
      </p:sp>
      <p:sp>
        <p:nvSpPr>
          <p:cNvPr id="53251" name="Rectangle 5"/>
          <p:cNvSpPr>
            <a:spLocks noGrp="1" noChangeArrowheads="1"/>
          </p:cNvSpPr>
          <p:nvPr>
            <p:ph type="body" idx="1"/>
          </p:nvPr>
        </p:nvSpPr>
        <p:spPr>
          <a:xfrm>
            <a:off x="0" y="1676400"/>
            <a:ext cx="5562600" cy="4800600"/>
          </a:xfrm>
        </p:spPr>
        <p:txBody>
          <a:bodyPr/>
          <a:lstStyle/>
          <a:p>
            <a:pPr>
              <a:buClr>
                <a:schemeClr val="tx2"/>
              </a:buClr>
              <a:buFont typeface="Wingdings" pitchFamily="2" charset="2"/>
              <a:buChar char="§"/>
            </a:pPr>
            <a:r>
              <a:rPr lang="en-US" sz="2400" dirty="0" smtClean="0">
                <a:latin typeface="Arial" pitchFamily="34" charset="0"/>
              </a:rPr>
              <a:t>Engineering or Administrative controls first</a:t>
            </a:r>
          </a:p>
          <a:p>
            <a:pPr>
              <a:buClr>
                <a:schemeClr val="tx2"/>
              </a:buClr>
              <a:buFont typeface="Wingdings" pitchFamily="2" charset="2"/>
              <a:buChar char="§"/>
            </a:pPr>
            <a:r>
              <a:rPr lang="en-US" sz="2400" dirty="0" smtClean="0">
                <a:latin typeface="Arial" pitchFamily="34" charset="0"/>
              </a:rPr>
              <a:t>PPE if engineering controls not feasible</a:t>
            </a:r>
          </a:p>
          <a:p>
            <a:pPr>
              <a:buClr>
                <a:schemeClr val="tx2"/>
              </a:buClr>
              <a:buFont typeface="Wingdings" pitchFamily="2" charset="2"/>
              <a:buChar char="§"/>
            </a:pPr>
            <a:r>
              <a:rPr lang="en-US" sz="2400" dirty="0" smtClean="0">
                <a:latin typeface="Arial" pitchFamily="34" charset="0"/>
              </a:rPr>
              <a:t>All equipment &amp; technical measures approved by competent  industrial hygienist or other technically qualified person</a:t>
            </a:r>
          </a:p>
          <a:p>
            <a:pPr>
              <a:buClr>
                <a:schemeClr val="tx2"/>
              </a:buClr>
              <a:buFont typeface="Wingdings" pitchFamily="2" charset="2"/>
              <a:buChar char="§"/>
            </a:pPr>
            <a:r>
              <a:rPr lang="en-US" sz="2400" dirty="0" smtClean="0">
                <a:latin typeface="Arial" pitchFamily="34" charset="0"/>
              </a:rPr>
              <a:t>Whenever respirators are used, their use shall comply with 1926.103.</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86400" y="2969911"/>
            <a:ext cx="3255264" cy="3275441"/>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8600" y="152400"/>
            <a:ext cx="86868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1926.56 Illumination</a:t>
            </a:r>
          </a:p>
        </p:txBody>
      </p:sp>
      <p:sp>
        <p:nvSpPr>
          <p:cNvPr id="54276" name="Rectangle 4"/>
          <p:cNvSpPr>
            <a:spLocks noGrp="1" noChangeArrowheads="1"/>
          </p:cNvSpPr>
          <p:nvPr>
            <p:ph type="body" sz="half" idx="2"/>
          </p:nvPr>
        </p:nvSpPr>
        <p:spPr>
          <a:xfrm>
            <a:off x="3124200" y="1524000"/>
            <a:ext cx="5791200" cy="5105400"/>
          </a:xfrm>
        </p:spPr>
        <p:txBody>
          <a:bodyPr/>
          <a:lstStyle/>
          <a:p>
            <a:pPr>
              <a:lnSpc>
                <a:spcPct val="130000"/>
              </a:lnSpc>
              <a:buClr>
                <a:schemeClr val="tx2"/>
              </a:buClr>
              <a:buFont typeface="Wingdings" pitchFamily="2" charset="2"/>
              <a:buChar char="§"/>
            </a:pPr>
            <a:r>
              <a:rPr lang="en-US" sz="2800" smtClean="0">
                <a:latin typeface="Arial" pitchFamily="34" charset="0"/>
              </a:rPr>
              <a:t>General. Construction areas, ramps, runways, corridors, offices, shops, and storage areas shall be lighted to not less than the minimum illumination intensities listed in Table D-3 while any work is in progress:</a:t>
            </a:r>
          </a:p>
        </p:txBody>
      </p:sp>
      <p:pic>
        <p:nvPicPr>
          <p:cNvPr id="3" name="ClipArt Placeholder 2"/>
          <p:cNvPicPr>
            <a:picLocks noGrp="1" noChangeAspect="1"/>
          </p:cNvPicPr>
          <p:nvPr>
            <p:ph type="clipArt" sz="half" idx="1"/>
          </p:nvPr>
        </p:nvPicPr>
        <p:blipFill>
          <a:blip r:embed="rId3" cstate="email">
            <a:extLst>
              <a:ext uri="{28A0092B-C50C-407E-A947-70E740481C1C}">
                <a14:useLocalDpi xmlns:a14="http://schemas.microsoft.com/office/drawing/2010/main" val="0"/>
              </a:ext>
            </a:extLst>
          </a:blip>
          <a:stretch>
            <a:fillRect/>
          </a:stretch>
        </p:blipFill>
        <p:spPr>
          <a:xfrm>
            <a:off x="381000" y="2590800"/>
            <a:ext cx="2926080" cy="3505200"/>
          </a:xfr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066800" y="822325"/>
            <a:ext cx="6745288"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0"/>
              <a:t>5.............  General construction area lighting.</a:t>
            </a:r>
          </a:p>
          <a:p>
            <a:r>
              <a:rPr lang="en-US" sz="2000" b="0"/>
              <a:t>3.............  General construction areas, concrete placement,</a:t>
            </a:r>
          </a:p>
          <a:p>
            <a:r>
              <a:rPr lang="en-US" sz="2000" b="0"/>
              <a:t>                  excavation and waste areas, access ways, active</a:t>
            </a:r>
          </a:p>
          <a:p>
            <a:r>
              <a:rPr lang="en-US" sz="2000" b="0"/>
              <a:t>                  storage areas, loading platforms, refueling, and</a:t>
            </a:r>
          </a:p>
          <a:p>
            <a:r>
              <a:rPr lang="en-US" sz="2000" b="0"/>
              <a:t>                  field maintenance areas.</a:t>
            </a:r>
          </a:p>
          <a:p>
            <a:r>
              <a:rPr lang="en-US" sz="2000" b="0"/>
              <a:t>5.............  Indoors: warehouses, corridors, hallways, and</a:t>
            </a:r>
          </a:p>
          <a:p>
            <a:r>
              <a:rPr lang="en-US" sz="2000" b="0"/>
              <a:t>                  exitways.</a:t>
            </a:r>
          </a:p>
          <a:p>
            <a:r>
              <a:rPr lang="en-US" sz="2000" b="0"/>
              <a:t>5.............  Tunnels, shafts, and general underground work areas:</a:t>
            </a:r>
          </a:p>
          <a:p>
            <a:r>
              <a:rPr lang="en-US" sz="2000" b="0"/>
              <a:t>                  (Exception: minimum of 10 foot-candles is required</a:t>
            </a:r>
          </a:p>
          <a:p>
            <a:r>
              <a:rPr lang="en-US" sz="2000" b="0"/>
              <a:t>                  at tunnel and shaft heading during drilling,</a:t>
            </a:r>
          </a:p>
          <a:p>
            <a:r>
              <a:rPr lang="en-US" sz="2000" b="0"/>
              <a:t>                  mucking, and scaling. Bureau of Mines approved cap</a:t>
            </a:r>
          </a:p>
          <a:p>
            <a:r>
              <a:rPr lang="en-US" sz="2000" b="0"/>
              <a:t>                  lights shall be acceptable for use in the tunnel</a:t>
            </a:r>
          </a:p>
          <a:p>
            <a:r>
              <a:rPr lang="en-US" sz="2000" b="0"/>
              <a:t>                  heading)</a:t>
            </a:r>
          </a:p>
          <a:p>
            <a:r>
              <a:rPr lang="en-US" sz="2000" b="0"/>
              <a:t>10............  General construction plant and shops (e.g., batch</a:t>
            </a:r>
          </a:p>
          <a:p>
            <a:r>
              <a:rPr lang="en-US" sz="2000" b="0"/>
              <a:t>                  plants, screening plants, mechanical and</a:t>
            </a:r>
          </a:p>
          <a:p>
            <a:r>
              <a:rPr lang="en-US" sz="2000" b="0"/>
              <a:t>                  electrical equipment rooms, carpenter shops,</a:t>
            </a:r>
          </a:p>
          <a:p>
            <a:r>
              <a:rPr lang="en-US" sz="2000" b="0"/>
              <a:t>                  rigging lofts and active store rooms, mess halls,</a:t>
            </a:r>
          </a:p>
          <a:p>
            <a:r>
              <a:rPr lang="en-US" sz="2000" b="0"/>
              <a:t>                  and indoor toilets and workrooms.)</a:t>
            </a:r>
          </a:p>
          <a:p>
            <a:r>
              <a:rPr lang="en-US" sz="2000" b="0"/>
              <a:t>30............  First aid stations, infirmaries, and offices.</a:t>
            </a:r>
          </a:p>
        </p:txBody>
      </p:sp>
      <p:sp>
        <p:nvSpPr>
          <p:cNvPr id="3075" name="Line 3"/>
          <p:cNvSpPr>
            <a:spLocks noChangeShapeType="1"/>
          </p:cNvSpPr>
          <p:nvPr/>
        </p:nvSpPr>
        <p:spPr bwMode="auto">
          <a:xfrm>
            <a:off x="457200" y="762000"/>
            <a:ext cx="7467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3076" name="Line 4"/>
          <p:cNvSpPr>
            <a:spLocks noChangeShapeType="1"/>
          </p:cNvSpPr>
          <p:nvPr/>
        </p:nvSpPr>
        <p:spPr bwMode="auto">
          <a:xfrm>
            <a:off x="2133600" y="228600"/>
            <a:ext cx="0" cy="6477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55301" name="Text Box 5"/>
          <p:cNvSpPr txBox="1">
            <a:spLocks noChangeArrowheads="1"/>
          </p:cNvSpPr>
          <p:nvPr/>
        </p:nvSpPr>
        <p:spPr bwMode="auto">
          <a:xfrm>
            <a:off x="381000" y="152400"/>
            <a:ext cx="1731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b="0"/>
              <a:t>Foot candles</a:t>
            </a:r>
          </a:p>
        </p:txBody>
      </p:sp>
      <p:sp>
        <p:nvSpPr>
          <p:cNvPr id="55302" name="Text Box 6"/>
          <p:cNvSpPr txBox="1">
            <a:spLocks noChangeArrowheads="1"/>
          </p:cNvSpPr>
          <p:nvPr/>
        </p:nvSpPr>
        <p:spPr bwMode="auto">
          <a:xfrm>
            <a:off x="3390900" y="152400"/>
            <a:ext cx="240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b="0"/>
              <a:t>Area of Operation</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152400"/>
            <a:ext cx="88392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1926.57 Ventilation</a:t>
            </a:r>
          </a:p>
        </p:txBody>
      </p:sp>
      <p:sp>
        <p:nvSpPr>
          <p:cNvPr id="56323" name="Rectangle 3"/>
          <p:cNvSpPr>
            <a:spLocks noGrp="1" noChangeArrowheads="1"/>
          </p:cNvSpPr>
          <p:nvPr>
            <p:ph type="body" idx="1"/>
          </p:nvPr>
        </p:nvSpPr>
        <p:spPr>
          <a:xfrm>
            <a:off x="0" y="914400"/>
            <a:ext cx="9144000" cy="4800600"/>
          </a:xfrm>
        </p:spPr>
        <p:txBody>
          <a:bodyPr/>
          <a:lstStyle/>
          <a:p>
            <a:pPr>
              <a:buClr>
                <a:schemeClr val="tx2"/>
              </a:buClr>
              <a:buFont typeface="Wingdings" pitchFamily="2" charset="2"/>
              <a:buChar char="§"/>
            </a:pPr>
            <a:r>
              <a:rPr lang="en-US" sz="2800" smtClean="0">
                <a:latin typeface="Arial" pitchFamily="34" charset="0"/>
              </a:rPr>
              <a:t>"General." Whenever hazardous substances such as dusts, fumes, mists, vapors, or gases exist or are produced in the course of construction work, their concentrations </a:t>
            </a:r>
            <a:r>
              <a:rPr lang="en-US" sz="2800" b="1" i="1" smtClean="0">
                <a:solidFill>
                  <a:schemeClr val="accent2"/>
                </a:solidFill>
                <a:latin typeface="Arial" pitchFamily="34" charset="0"/>
              </a:rPr>
              <a:t>shall not exceed the limits specified in 1926.55(a).</a:t>
            </a:r>
            <a:r>
              <a:rPr lang="en-US" sz="2800" smtClean="0">
                <a:latin typeface="Arial" pitchFamily="34" charset="0"/>
              </a:rPr>
              <a:t> </a:t>
            </a:r>
          </a:p>
          <a:p>
            <a:pPr>
              <a:buClr>
                <a:schemeClr val="tx2"/>
              </a:buClr>
              <a:buFont typeface="Wingdings" pitchFamily="2" charset="2"/>
              <a:buChar char="§"/>
            </a:pPr>
            <a:r>
              <a:rPr lang="en-US" sz="2800" smtClean="0">
                <a:latin typeface="Arial" pitchFamily="34" charset="0"/>
              </a:rPr>
              <a:t>When ventilation is used as an engineering control method, the system shall be installed and operated according to the requirements of this section.</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152400"/>
            <a:ext cx="88392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1926.57 Ventilation</a:t>
            </a:r>
          </a:p>
        </p:txBody>
      </p:sp>
      <p:sp>
        <p:nvSpPr>
          <p:cNvPr id="57347" name="Rectangle 5"/>
          <p:cNvSpPr>
            <a:spLocks noGrp="1" noChangeArrowheads="1"/>
          </p:cNvSpPr>
          <p:nvPr>
            <p:ph type="body" idx="1"/>
          </p:nvPr>
        </p:nvSpPr>
        <p:spPr>
          <a:xfrm>
            <a:off x="0" y="1066800"/>
            <a:ext cx="9144000" cy="4114800"/>
          </a:xfrm>
        </p:spPr>
        <p:txBody>
          <a:bodyPr/>
          <a:lstStyle/>
          <a:p>
            <a:pPr>
              <a:lnSpc>
                <a:spcPct val="140000"/>
              </a:lnSpc>
              <a:buClr>
                <a:schemeClr val="tx2"/>
              </a:buClr>
              <a:buFont typeface="Wingdings" pitchFamily="2" charset="2"/>
              <a:buChar char="§"/>
            </a:pPr>
            <a:r>
              <a:rPr lang="en-US" sz="2800" smtClean="0">
                <a:latin typeface="Arial" pitchFamily="34" charset="0"/>
              </a:rPr>
              <a:t>Exhaust systems designed that dusts, fumes, mists, vapors, or gases are not drawn through the work area of employees.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7"/>
          <p:cNvGraphicFramePr>
            <a:graphicFrameLocks noChangeAspect="1"/>
          </p:cNvGraphicFramePr>
          <p:nvPr>
            <p:extLst>
              <p:ext uri="{D42A27DB-BD31-4B8C-83A1-F6EECF244321}">
                <p14:modId xmlns:p14="http://schemas.microsoft.com/office/powerpoint/2010/main" val="793039090"/>
              </p:ext>
            </p:extLst>
          </p:nvPr>
        </p:nvGraphicFramePr>
        <p:xfrm>
          <a:off x="4953000" y="2057400"/>
          <a:ext cx="3505200" cy="3455988"/>
        </p:xfrm>
        <a:graphic>
          <a:graphicData uri="http://schemas.openxmlformats.org/presentationml/2006/ole">
            <mc:AlternateContent xmlns:mc="http://schemas.openxmlformats.org/markup-compatibility/2006">
              <mc:Choice xmlns:v="urn:schemas-microsoft-com:vml" Requires="v">
                <p:oleObj spid="_x0000_s58380" name="Clip" r:id="rId4" imgW="1816913" imgH="1791310" progId="MS_ClipArt_Gallery.5">
                  <p:embed/>
                </p:oleObj>
              </mc:Choice>
              <mc:Fallback>
                <p:oleObj name="Clip" r:id="rId4" imgW="1816913" imgH="1791310" progId="MS_ClipArt_Gallery.5">
                  <p:embed/>
                  <p:pic>
                    <p:nvPicPr>
                      <p:cNvPr id="0" name="Object 7"/>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953000" y="2057400"/>
                        <a:ext cx="3505200"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4" name="Rectangle 2"/>
          <p:cNvSpPr>
            <a:spLocks noGrp="1" noChangeArrowheads="1"/>
          </p:cNvSpPr>
          <p:nvPr>
            <p:ph type="title"/>
          </p:nvPr>
        </p:nvSpPr>
        <p:spPr>
          <a:xfrm>
            <a:off x="152400" y="152400"/>
            <a:ext cx="87630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1926.57 Ventilation</a:t>
            </a:r>
          </a:p>
        </p:txBody>
      </p:sp>
      <p:sp>
        <p:nvSpPr>
          <p:cNvPr id="58373" name="Rectangle 6"/>
          <p:cNvSpPr>
            <a:spLocks noGrp="1" noChangeArrowheads="1"/>
          </p:cNvSpPr>
          <p:nvPr>
            <p:ph type="body" idx="1"/>
          </p:nvPr>
        </p:nvSpPr>
        <p:spPr>
          <a:xfrm>
            <a:off x="152400" y="1295400"/>
            <a:ext cx="4953000" cy="4114800"/>
          </a:xfrm>
        </p:spPr>
        <p:txBody>
          <a:bodyPr/>
          <a:lstStyle/>
          <a:p>
            <a:pPr>
              <a:lnSpc>
                <a:spcPct val="150000"/>
              </a:lnSpc>
              <a:buClr>
                <a:schemeClr val="tx2"/>
              </a:buClr>
              <a:buFont typeface="Wingdings" pitchFamily="2" charset="2"/>
              <a:buChar char="§"/>
            </a:pPr>
            <a:r>
              <a:rPr lang="en-US" sz="2800" smtClean="0">
                <a:latin typeface="Arial" pitchFamily="34" charset="0"/>
              </a:rPr>
              <a:t>Abrasive blasting operations </a:t>
            </a:r>
          </a:p>
          <a:p>
            <a:pPr>
              <a:lnSpc>
                <a:spcPct val="150000"/>
              </a:lnSpc>
              <a:buClr>
                <a:schemeClr val="tx2"/>
              </a:buClr>
              <a:buFont typeface="Wingdings" pitchFamily="2" charset="2"/>
              <a:buNone/>
            </a:pPr>
            <a:r>
              <a:rPr lang="en-US" sz="2800" smtClean="0">
                <a:latin typeface="Arial" pitchFamily="34" charset="0"/>
              </a:rPr>
              <a:t>	produces respirable dust.</a:t>
            </a:r>
          </a:p>
          <a:p>
            <a:pPr>
              <a:lnSpc>
                <a:spcPct val="150000"/>
              </a:lnSpc>
              <a:buClr>
                <a:schemeClr val="tx2"/>
              </a:buClr>
              <a:buFont typeface="Wingdings" pitchFamily="2" charset="2"/>
              <a:buChar char="§"/>
            </a:pPr>
            <a:r>
              <a:rPr lang="en-US" sz="2800" smtClean="0">
                <a:latin typeface="Arial" pitchFamily="34" charset="0"/>
              </a:rPr>
              <a:t>Concentrations in levels </a:t>
            </a:r>
          </a:p>
          <a:p>
            <a:pPr>
              <a:lnSpc>
                <a:spcPct val="150000"/>
              </a:lnSpc>
              <a:buClr>
                <a:schemeClr val="tx2"/>
              </a:buClr>
              <a:buFont typeface="Wingdings" pitchFamily="2" charset="2"/>
              <a:buNone/>
            </a:pPr>
            <a:r>
              <a:rPr lang="en-US" sz="2800" smtClean="0">
                <a:latin typeface="Arial" pitchFamily="34" charset="0"/>
              </a:rPr>
              <a:t>	above those specified in </a:t>
            </a:r>
          </a:p>
          <a:p>
            <a:pPr>
              <a:lnSpc>
                <a:spcPct val="150000"/>
              </a:lnSpc>
              <a:buClr>
                <a:schemeClr val="tx2"/>
              </a:buClr>
              <a:buFont typeface="Wingdings" pitchFamily="2" charset="2"/>
              <a:buNone/>
            </a:pPr>
            <a:r>
              <a:rPr lang="en-US" sz="2800" smtClean="0">
                <a:latin typeface="Arial" pitchFamily="34" charset="0"/>
              </a:rPr>
              <a:t>	1926.55 require controls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title"/>
          </p:nvPr>
        </p:nvSpPr>
        <p:spPr>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1926.57 Ventilation</a:t>
            </a:r>
          </a:p>
        </p:txBody>
      </p:sp>
      <p:sp>
        <p:nvSpPr>
          <p:cNvPr id="59396" name="Rectangle 6"/>
          <p:cNvSpPr>
            <a:spLocks noGrp="1" noChangeArrowheads="1"/>
          </p:cNvSpPr>
          <p:nvPr>
            <p:ph idx="1"/>
          </p:nvPr>
        </p:nvSpPr>
        <p:spPr/>
        <p:txBody>
          <a:bodyPr/>
          <a:lstStyle/>
          <a:p>
            <a:pPr>
              <a:buClr>
                <a:schemeClr val="tx2"/>
              </a:buClr>
              <a:buFont typeface="Wingdings" pitchFamily="2" charset="2"/>
              <a:buChar char="§"/>
            </a:pPr>
            <a:r>
              <a:rPr lang="en-US" sz="2800" smtClean="0">
                <a:latin typeface="Arial" pitchFamily="34" charset="0"/>
              </a:rPr>
              <a:t>Wherever dry grinding, dry polishing or buffing is performed, and employee exposure, without regard to the use of respirators, exceeds the permissible exposure limits prescribed in 1926.55 or other pertinent sections of this part, a local exhaust ventilation system shall be provided and used to maintain employee exposures within the prescribed limits.</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152400"/>
            <a:ext cx="8763000" cy="762000"/>
          </a:xfrm>
          <a:extLst>
            <a:ext uri="{909E8E84-426E-40DD-AFC4-6F175D3DCCD1}">
              <a14:hiddenFill xmlns:a14="http://schemas.microsoft.com/office/drawing/2010/main">
                <a:solidFill>
                  <a:srgbClr val="CCFFFF"/>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1926.57 Ventilation</a:t>
            </a:r>
          </a:p>
        </p:txBody>
      </p:sp>
      <p:sp>
        <p:nvSpPr>
          <p:cNvPr id="60420" name="Rectangle 7"/>
          <p:cNvSpPr>
            <a:spLocks noGrp="1" noChangeArrowheads="1"/>
          </p:cNvSpPr>
          <p:nvPr>
            <p:ph type="body" idx="1"/>
          </p:nvPr>
        </p:nvSpPr>
        <p:spPr>
          <a:xfrm>
            <a:off x="304800" y="1905000"/>
            <a:ext cx="8382000" cy="3352800"/>
          </a:xfrm>
        </p:spPr>
        <p:txBody>
          <a:bodyPr/>
          <a:lstStyle/>
          <a:p>
            <a:pPr>
              <a:lnSpc>
                <a:spcPct val="140000"/>
              </a:lnSpc>
              <a:buClr>
                <a:schemeClr val="tx2"/>
              </a:buClr>
              <a:buFont typeface="Wingdings" pitchFamily="2" charset="2"/>
              <a:buChar char="§"/>
            </a:pPr>
            <a:r>
              <a:rPr lang="en-US" sz="2800" dirty="0" smtClean="0">
                <a:latin typeface="Arial" pitchFamily="34" charset="0"/>
              </a:rPr>
              <a:t>Spray booths or spray rooms are to be used to enclose or confine all operations.</a:t>
            </a:r>
            <a:r>
              <a:rPr lang="en-US" dirty="0" smtClean="0">
                <a:latin typeface="Arial" pitchFamily="34" charset="0"/>
              </a:rPr>
              <a:t> </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28600" y="228600"/>
            <a:ext cx="8610600" cy="1143000"/>
          </a:xfrm>
          <a:extLst>
            <a:ext uri="{909E8E84-426E-40DD-AFC4-6F175D3DCCD1}">
              <a14:hiddenFill xmlns:a14="http://schemas.microsoft.com/office/drawing/2010/main">
                <a:solidFill>
                  <a:srgbClr val="FF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1926.59 = 1910.1200 </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Hazard Communication</a:t>
            </a:r>
          </a:p>
        </p:txBody>
      </p:sp>
      <p:pic>
        <p:nvPicPr>
          <p:cNvPr id="3" name="Content Placeholder 2"/>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944880" y="1981200"/>
            <a:ext cx="7254240" cy="4114800"/>
          </a:xfr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304800" y="228600"/>
            <a:ext cx="8610600" cy="914400"/>
          </a:xfrm>
        </p:spPr>
        <p:txBody>
          <a:bodyPr/>
          <a:lstStyle/>
          <a:p>
            <a:pPr>
              <a:defRPr/>
            </a:pPr>
            <a:r>
              <a:rPr lang="en-US" sz="3200" b="1" smtClean="0">
                <a:effectLst>
                  <a:outerShdw blurRad="38100" dist="38100" dir="2700000" algn="tl">
                    <a:srgbClr val="000000"/>
                  </a:outerShdw>
                </a:effectLst>
                <a:latin typeface="Arial" pitchFamily="34" charset="0"/>
              </a:rPr>
              <a:t>Airborne Particulate Classifications</a:t>
            </a:r>
            <a:endParaRPr lang="en-US" sz="3200" smtClean="0"/>
          </a:p>
        </p:txBody>
      </p:sp>
      <p:sp>
        <p:nvSpPr>
          <p:cNvPr id="7171" name="Rectangle 3"/>
          <p:cNvSpPr>
            <a:spLocks noGrp="1" noChangeArrowheads="1"/>
          </p:cNvSpPr>
          <p:nvPr>
            <p:ph type="body" sz="half" idx="1"/>
          </p:nvPr>
        </p:nvSpPr>
        <p:spPr>
          <a:xfrm>
            <a:off x="762000" y="1295400"/>
            <a:ext cx="7848600" cy="4953000"/>
          </a:xfrm>
        </p:spPr>
        <p:txBody>
          <a:bodyPr/>
          <a:lstStyle/>
          <a:p>
            <a:pPr>
              <a:lnSpc>
                <a:spcPct val="80000"/>
              </a:lnSpc>
              <a:buClr>
                <a:schemeClr val="tx2"/>
              </a:buClr>
              <a:buFont typeface="Wingdings" pitchFamily="2" charset="2"/>
              <a:buChar char="§"/>
            </a:pPr>
            <a:r>
              <a:rPr lang="en-US" sz="2800" smtClean="0">
                <a:latin typeface="Arial" pitchFamily="34" charset="0"/>
              </a:rPr>
              <a:t>Breathable</a:t>
            </a:r>
          </a:p>
          <a:p>
            <a:pPr>
              <a:lnSpc>
                <a:spcPct val="80000"/>
              </a:lnSpc>
              <a:buClr>
                <a:schemeClr val="tx2"/>
              </a:buClr>
              <a:buFont typeface="Wingdings" pitchFamily="2" charset="2"/>
              <a:buNone/>
            </a:pPr>
            <a:r>
              <a:rPr lang="en-US" sz="2800" smtClean="0">
                <a:latin typeface="Arial" pitchFamily="34" charset="0"/>
              </a:rPr>
              <a:t>		</a:t>
            </a:r>
            <a:r>
              <a:rPr lang="en-US" sz="2400" smtClean="0">
                <a:latin typeface="Arial" pitchFamily="34" charset="0"/>
              </a:rPr>
              <a:t>• Small enough to enter airway</a:t>
            </a:r>
          </a:p>
          <a:p>
            <a:pPr>
              <a:lnSpc>
                <a:spcPct val="80000"/>
              </a:lnSpc>
              <a:buClr>
                <a:schemeClr val="tx2"/>
              </a:buClr>
              <a:buFont typeface="Wingdings" pitchFamily="2" charset="2"/>
              <a:buChar char="§"/>
            </a:pPr>
            <a:r>
              <a:rPr lang="en-US" sz="2800" smtClean="0">
                <a:latin typeface="Arial" pitchFamily="34" charset="0"/>
              </a:rPr>
              <a:t>Inhalable</a:t>
            </a:r>
          </a:p>
          <a:p>
            <a:pPr>
              <a:lnSpc>
                <a:spcPct val="80000"/>
              </a:lnSpc>
              <a:buClr>
                <a:schemeClr val="tx2"/>
              </a:buClr>
              <a:buFont typeface="Wingdings" pitchFamily="2" charset="2"/>
              <a:buNone/>
            </a:pPr>
            <a:r>
              <a:rPr lang="en-US" sz="2800" smtClean="0">
                <a:latin typeface="Arial" pitchFamily="34" charset="0"/>
              </a:rPr>
              <a:t>		</a:t>
            </a:r>
            <a:r>
              <a:rPr lang="en-US" sz="2400" smtClean="0">
                <a:latin typeface="Arial" pitchFamily="34" charset="0"/>
              </a:rPr>
              <a:t>• Upper respiratory tract</a:t>
            </a:r>
          </a:p>
          <a:p>
            <a:pPr>
              <a:lnSpc>
                <a:spcPct val="80000"/>
              </a:lnSpc>
              <a:buClr>
                <a:schemeClr val="tx2"/>
              </a:buClr>
              <a:buFont typeface="Wingdings" pitchFamily="2" charset="2"/>
              <a:buNone/>
            </a:pPr>
            <a:r>
              <a:rPr lang="en-US" sz="2400" smtClean="0">
                <a:latin typeface="Arial" pitchFamily="34" charset="0"/>
              </a:rPr>
              <a:t>		• 100 microns</a:t>
            </a:r>
          </a:p>
          <a:p>
            <a:pPr>
              <a:lnSpc>
                <a:spcPct val="80000"/>
              </a:lnSpc>
              <a:buClr>
                <a:schemeClr val="tx2"/>
              </a:buClr>
              <a:buFont typeface="Wingdings" pitchFamily="2" charset="2"/>
              <a:buChar char="§"/>
            </a:pPr>
            <a:r>
              <a:rPr lang="en-US" sz="2800" smtClean="0">
                <a:latin typeface="Arial" pitchFamily="34" charset="0"/>
              </a:rPr>
              <a:t>Thoracic</a:t>
            </a:r>
          </a:p>
          <a:p>
            <a:pPr>
              <a:lnSpc>
                <a:spcPct val="80000"/>
              </a:lnSpc>
              <a:buClr>
                <a:schemeClr val="tx2"/>
              </a:buClr>
              <a:buFont typeface="Wingdings" pitchFamily="2" charset="2"/>
              <a:buNone/>
            </a:pPr>
            <a:r>
              <a:rPr lang="en-US" sz="2800" smtClean="0">
                <a:latin typeface="Arial" pitchFamily="34" charset="0"/>
              </a:rPr>
              <a:t>		</a:t>
            </a:r>
            <a:r>
              <a:rPr lang="en-US" sz="2400" smtClean="0">
                <a:latin typeface="Arial" pitchFamily="34" charset="0"/>
              </a:rPr>
              <a:t>• Upper airways of the lungs</a:t>
            </a:r>
          </a:p>
          <a:p>
            <a:pPr>
              <a:lnSpc>
                <a:spcPct val="80000"/>
              </a:lnSpc>
              <a:buClr>
                <a:schemeClr val="tx2"/>
              </a:buClr>
              <a:buFont typeface="Wingdings" pitchFamily="2" charset="2"/>
              <a:buNone/>
            </a:pPr>
            <a:r>
              <a:rPr lang="en-US" sz="2400" smtClean="0">
                <a:latin typeface="Arial" pitchFamily="34" charset="0"/>
              </a:rPr>
              <a:t>		• 5-15 microns</a:t>
            </a:r>
          </a:p>
          <a:p>
            <a:pPr>
              <a:lnSpc>
                <a:spcPct val="80000"/>
              </a:lnSpc>
              <a:buClr>
                <a:schemeClr val="tx2"/>
              </a:buClr>
              <a:buFont typeface="Wingdings" pitchFamily="2" charset="2"/>
              <a:buChar char="§"/>
            </a:pPr>
            <a:r>
              <a:rPr lang="en-US" sz="2800" smtClean="0">
                <a:latin typeface="Arial" pitchFamily="34" charset="0"/>
              </a:rPr>
              <a:t>Respirable</a:t>
            </a:r>
          </a:p>
          <a:p>
            <a:pPr>
              <a:lnSpc>
                <a:spcPct val="80000"/>
              </a:lnSpc>
              <a:buClr>
                <a:schemeClr val="tx2"/>
              </a:buClr>
              <a:buFont typeface="Wingdings" pitchFamily="2" charset="2"/>
              <a:buNone/>
            </a:pPr>
            <a:r>
              <a:rPr lang="en-US" sz="2800" smtClean="0">
                <a:latin typeface="Arial" pitchFamily="34" charset="0"/>
              </a:rPr>
              <a:t>		</a:t>
            </a:r>
            <a:r>
              <a:rPr lang="en-US" sz="2400" smtClean="0">
                <a:latin typeface="Arial" pitchFamily="34" charset="0"/>
              </a:rPr>
              <a:t>• Able to reach the alveoli (air sacs) of the lung</a:t>
            </a:r>
          </a:p>
          <a:p>
            <a:pPr>
              <a:lnSpc>
                <a:spcPct val="80000"/>
              </a:lnSpc>
              <a:buClr>
                <a:schemeClr val="tx2"/>
              </a:buClr>
              <a:buFont typeface="Wingdings" pitchFamily="2" charset="2"/>
              <a:buNone/>
            </a:pPr>
            <a:r>
              <a:rPr lang="en-US" sz="2400" smtClean="0">
                <a:latin typeface="Arial" pitchFamily="34" charset="0"/>
              </a:rPr>
              <a:t>		• &lt; 5 microns</a:t>
            </a:r>
          </a:p>
          <a:p>
            <a:pPr>
              <a:lnSpc>
                <a:spcPct val="80000"/>
              </a:lnSpc>
              <a:buClr>
                <a:schemeClr val="tx2"/>
              </a:buClr>
              <a:buFont typeface="Wingdings" pitchFamily="2" charset="2"/>
              <a:buNone/>
            </a:pPr>
            <a:r>
              <a:rPr lang="en-US" sz="1400" smtClean="0">
                <a:latin typeface="Arial" pitchFamily="34" charset="0"/>
              </a:rPr>
              <a:t>Note: micron = 1x10^-6 meter</a:t>
            </a:r>
          </a:p>
        </p:txBody>
      </p:sp>
      <p:graphicFrame>
        <p:nvGraphicFramePr>
          <p:cNvPr id="7172" name="Object 6"/>
          <p:cNvGraphicFramePr>
            <a:graphicFrameLocks noChangeAspect="1"/>
          </p:cNvGraphicFramePr>
          <p:nvPr>
            <p:ph sz="half" idx="2"/>
          </p:nvPr>
        </p:nvGraphicFramePr>
        <p:xfrm>
          <a:off x="6170613" y="1676400"/>
          <a:ext cx="2646362" cy="2667000"/>
        </p:xfrm>
        <a:graphic>
          <a:graphicData uri="http://schemas.openxmlformats.org/presentationml/2006/ole">
            <mc:AlternateContent xmlns:mc="http://schemas.openxmlformats.org/markup-compatibility/2006">
              <mc:Choice xmlns:v="urn:schemas-microsoft-com:vml" Requires="v">
                <p:oleObj spid="_x0000_s7176" name="Clip" r:id="rId4" imgW="1806854" imgH="1821485" progId="MS_ClipArt_Gallery.5">
                  <p:embed/>
                </p:oleObj>
              </mc:Choice>
              <mc:Fallback>
                <p:oleObj name="Clip" r:id="rId4" imgW="1806854" imgH="1821485" progId="MS_ClipArt_Gallery.5">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0613" y="1676400"/>
                        <a:ext cx="2646362"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52400" y="152400"/>
            <a:ext cx="8839200" cy="990600"/>
          </a:xfr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Hazard Communication</a:t>
            </a:r>
          </a:p>
        </p:txBody>
      </p:sp>
      <p:sp>
        <p:nvSpPr>
          <p:cNvPr id="62467" name="Rectangle 3"/>
          <p:cNvSpPr>
            <a:spLocks noGrp="1" noChangeArrowheads="1"/>
          </p:cNvSpPr>
          <p:nvPr>
            <p:ph type="body" sz="half" idx="1"/>
          </p:nvPr>
        </p:nvSpPr>
        <p:spPr/>
        <p:txBody>
          <a:bodyPr/>
          <a:lstStyle/>
          <a:p>
            <a:pPr>
              <a:buClr>
                <a:schemeClr val="tx2"/>
              </a:buClr>
              <a:buFont typeface="Wingdings" pitchFamily="2" charset="2"/>
              <a:buChar char="§"/>
            </a:pPr>
            <a:r>
              <a:rPr lang="en-US" sz="2800" smtClean="0">
                <a:latin typeface="Arial" pitchFamily="34" charset="0"/>
              </a:rPr>
              <a:t>Material Safety Data Sheets</a:t>
            </a:r>
          </a:p>
          <a:p>
            <a:pPr>
              <a:buClr>
                <a:schemeClr val="tx2"/>
              </a:buClr>
              <a:buFont typeface="Wingdings" pitchFamily="2" charset="2"/>
              <a:buChar char="§"/>
            </a:pPr>
            <a:r>
              <a:rPr lang="en-US" sz="2800" smtClean="0">
                <a:latin typeface="Arial" pitchFamily="34" charset="0"/>
              </a:rPr>
              <a:t>Labels</a:t>
            </a:r>
          </a:p>
          <a:p>
            <a:pPr>
              <a:buClr>
                <a:schemeClr val="tx2"/>
              </a:buClr>
              <a:buFont typeface="Wingdings" pitchFamily="2" charset="2"/>
              <a:buChar char="§"/>
            </a:pPr>
            <a:r>
              <a:rPr lang="en-US" sz="2800" smtClean="0">
                <a:latin typeface="Arial" pitchFamily="34" charset="0"/>
              </a:rPr>
              <a:t>Written Program</a:t>
            </a:r>
          </a:p>
          <a:p>
            <a:pPr>
              <a:buClr>
                <a:schemeClr val="tx2"/>
              </a:buClr>
              <a:buFont typeface="Wingdings" pitchFamily="2" charset="2"/>
              <a:buChar char="§"/>
            </a:pPr>
            <a:r>
              <a:rPr lang="en-US" sz="2800" smtClean="0">
                <a:latin typeface="Arial" pitchFamily="34" charset="0"/>
              </a:rPr>
              <a:t>Training of Employees</a:t>
            </a:r>
          </a:p>
        </p:txBody>
      </p:sp>
      <p:graphicFrame>
        <p:nvGraphicFramePr>
          <p:cNvPr id="62468" name="Object 4"/>
          <p:cNvGraphicFramePr>
            <a:graphicFrameLocks noChangeAspect="1"/>
          </p:cNvGraphicFramePr>
          <p:nvPr>
            <p:ph type="clipArt" sz="half" idx="2"/>
          </p:nvPr>
        </p:nvGraphicFramePr>
        <p:xfrm>
          <a:off x="4876800" y="1905000"/>
          <a:ext cx="3810000" cy="3952875"/>
        </p:xfrm>
        <a:graphic>
          <a:graphicData uri="http://schemas.openxmlformats.org/presentationml/2006/ole">
            <mc:AlternateContent xmlns:mc="http://schemas.openxmlformats.org/markup-compatibility/2006">
              <mc:Choice xmlns:v="urn:schemas-microsoft-com:vml" Requires="v">
                <p:oleObj spid="_x0000_s62472" name="Clip" r:id="rId4" imgW="1741932" imgH="1806854" progId="MS_ClipArt_Gallery.5">
                  <p:embed/>
                </p:oleObj>
              </mc:Choice>
              <mc:Fallback>
                <p:oleObj name="Clip" r:id="rId4" imgW="1741932" imgH="1806854" progId="MS_ClipArt_Gallery.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905000"/>
                        <a:ext cx="38100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228600" y="228600"/>
            <a:ext cx="8686800" cy="914400"/>
          </a:xfr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Major Points</a:t>
            </a:r>
          </a:p>
        </p:txBody>
      </p:sp>
      <p:sp>
        <p:nvSpPr>
          <p:cNvPr id="63491" name="Rectangle 3"/>
          <p:cNvSpPr>
            <a:spLocks noGrp="1" noChangeArrowheads="1"/>
          </p:cNvSpPr>
          <p:nvPr>
            <p:ph type="body" idx="1"/>
          </p:nvPr>
        </p:nvSpPr>
        <p:spPr>
          <a:xfrm>
            <a:off x="228600" y="1295400"/>
            <a:ext cx="8686800" cy="4114800"/>
          </a:xfrm>
        </p:spPr>
        <p:txBody>
          <a:bodyPr/>
          <a:lstStyle/>
          <a:p>
            <a:pPr>
              <a:lnSpc>
                <a:spcPct val="110000"/>
              </a:lnSpc>
              <a:buClr>
                <a:schemeClr val="tx2"/>
              </a:buClr>
              <a:buFont typeface="Wingdings" pitchFamily="2" charset="2"/>
              <a:buChar char="§"/>
            </a:pPr>
            <a:r>
              <a:rPr lang="en-US" sz="2800" smtClean="0">
                <a:latin typeface="Arial" pitchFamily="34" charset="0"/>
              </a:rPr>
              <a:t>Employees must know the hazards of chemicals such as toxicity, and carcinogenic </a:t>
            </a:r>
          </a:p>
          <a:p>
            <a:pPr>
              <a:lnSpc>
                <a:spcPct val="110000"/>
              </a:lnSpc>
              <a:buClr>
                <a:schemeClr val="tx2"/>
              </a:buClr>
              <a:buFont typeface="Wingdings" pitchFamily="2" charset="2"/>
              <a:buChar char="§"/>
            </a:pPr>
            <a:r>
              <a:rPr lang="en-US" sz="2800" smtClean="0">
                <a:latin typeface="Arial" pitchFamily="34" charset="0"/>
              </a:rPr>
              <a:t>Many employees use dangerous chemicals without personal protective equipment</a:t>
            </a:r>
          </a:p>
          <a:p>
            <a:pPr>
              <a:lnSpc>
                <a:spcPct val="110000"/>
              </a:lnSpc>
              <a:buClr>
                <a:schemeClr val="tx2"/>
              </a:buClr>
              <a:buFont typeface="Wingdings" pitchFamily="2" charset="2"/>
              <a:buChar char="§"/>
            </a:pPr>
            <a:r>
              <a:rPr lang="en-US" sz="2800" smtClean="0">
                <a:latin typeface="Arial" pitchFamily="34" charset="0"/>
              </a:rPr>
              <a:t>The contractor must have data sheets of other employer’s chemicals if their own employees are exposed</a:t>
            </a:r>
            <a:r>
              <a:rPr lang="en-US" smtClean="0">
                <a:latin typeface="Arial" pitchFamily="34" charset="0"/>
              </a:rPr>
              <a:t>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228600" y="228600"/>
            <a:ext cx="86868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Purpose</a:t>
            </a:r>
            <a:endParaRPr lang="en-US" sz="3200" smtClean="0">
              <a:effectLst>
                <a:outerShdw blurRad="38100" dist="38100" dir="2700000" algn="tl">
                  <a:srgbClr val="000000"/>
                </a:outerShdw>
              </a:effectLst>
              <a:latin typeface="Arial" pitchFamily="34" charset="0"/>
            </a:endParaRPr>
          </a:p>
        </p:txBody>
      </p:sp>
      <p:sp>
        <p:nvSpPr>
          <p:cNvPr id="64515" name="Rectangle 3"/>
          <p:cNvSpPr>
            <a:spLocks noGrp="1" noChangeArrowheads="1"/>
          </p:cNvSpPr>
          <p:nvPr>
            <p:ph type="body" idx="1"/>
          </p:nvPr>
        </p:nvSpPr>
        <p:spPr>
          <a:xfrm>
            <a:off x="381000" y="1447800"/>
            <a:ext cx="83820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The purpose of the standard is to make sure that the hazards of chemicals are evaluated</a:t>
            </a:r>
          </a:p>
          <a:p>
            <a:pPr>
              <a:buClr>
                <a:schemeClr val="tx2"/>
              </a:buClr>
              <a:buFont typeface="Wingdings" pitchFamily="2" charset="2"/>
              <a:buChar char="§"/>
            </a:pPr>
            <a:r>
              <a:rPr lang="en-US" sz="2800" smtClean="0">
                <a:latin typeface="Arial" pitchFamily="34" charset="0"/>
              </a:rPr>
              <a:t>That information concerning their hazards is communicated to employers and employees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1050925" y="5299075"/>
            <a:ext cx="2454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effectLst>
                <a:outerShdw blurRad="38100" dist="38100" dir="2700000" algn="tl">
                  <a:srgbClr val="000000"/>
                </a:outerShdw>
              </a:effectLst>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3024" y="496824"/>
            <a:ext cx="7997952" cy="5864352"/>
          </a:xfrm>
          <a:prstGeom prst="rect">
            <a:avLst/>
          </a:prstGeom>
        </p:spPr>
      </p:pic>
      <p:sp>
        <p:nvSpPr>
          <p:cNvPr id="116740" name="Text Box 4"/>
          <p:cNvSpPr txBox="1">
            <a:spLocks noChangeArrowheads="1"/>
          </p:cNvSpPr>
          <p:nvPr/>
        </p:nvSpPr>
        <p:spPr bwMode="auto">
          <a:xfrm>
            <a:off x="1355725" y="5222875"/>
            <a:ext cx="4459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solidFill>
                  <a:schemeClr val="bg2"/>
                </a:solidFill>
                <a:effectLst>
                  <a:outerShdw blurRad="38100" dist="38100" dir="2700000" algn="tl">
                    <a:srgbClr val="FFFFFF"/>
                  </a:outerShdw>
                </a:effectLst>
              </a:rPr>
              <a:t>Improper: Container not labeled</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304800"/>
            <a:ext cx="87630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Employers</a:t>
            </a:r>
          </a:p>
        </p:txBody>
      </p:sp>
      <p:sp>
        <p:nvSpPr>
          <p:cNvPr id="66563" name="Rectangle 3"/>
          <p:cNvSpPr>
            <a:spLocks noGrp="1" noChangeArrowheads="1"/>
          </p:cNvSpPr>
          <p:nvPr>
            <p:ph type="body" idx="1"/>
          </p:nvPr>
        </p:nvSpPr>
        <p:spPr>
          <a:xfrm>
            <a:off x="685800" y="1447800"/>
            <a:ext cx="77724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20000"/>
              </a:lnSpc>
              <a:buClr>
                <a:schemeClr val="tx2"/>
              </a:buClr>
              <a:buFont typeface="Wingdings" pitchFamily="2" charset="2"/>
              <a:buChar char="§"/>
            </a:pPr>
            <a:r>
              <a:rPr lang="en-US" sz="2800" smtClean="0">
                <a:latin typeface="Arial" pitchFamily="34" charset="0"/>
              </a:rPr>
              <a:t>Employers are required to provide information to their employees about the hazardous chemicals to which they are exposed using:</a:t>
            </a:r>
          </a:p>
          <a:p>
            <a:pPr lvl="1">
              <a:lnSpc>
                <a:spcPct val="120000"/>
              </a:lnSpc>
              <a:buClr>
                <a:schemeClr val="tx2"/>
              </a:buClr>
              <a:buFont typeface="Wingdings" pitchFamily="2" charset="2"/>
              <a:buChar char="§"/>
            </a:pPr>
            <a:r>
              <a:rPr lang="en-US" sz="2400" smtClean="0">
                <a:latin typeface="Arial" pitchFamily="34" charset="0"/>
              </a:rPr>
              <a:t>A hazard communication program</a:t>
            </a:r>
          </a:p>
          <a:p>
            <a:pPr lvl="1">
              <a:lnSpc>
                <a:spcPct val="120000"/>
              </a:lnSpc>
              <a:buClr>
                <a:schemeClr val="tx2"/>
              </a:buClr>
              <a:buFont typeface="Wingdings" pitchFamily="2" charset="2"/>
              <a:buChar char="§"/>
            </a:pPr>
            <a:r>
              <a:rPr lang="en-US" sz="2400" smtClean="0">
                <a:latin typeface="Arial" pitchFamily="34" charset="0"/>
              </a:rPr>
              <a:t>labels and other forms of warnings</a:t>
            </a:r>
          </a:p>
          <a:p>
            <a:pPr lvl="1">
              <a:lnSpc>
                <a:spcPct val="120000"/>
              </a:lnSpc>
              <a:buClr>
                <a:schemeClr val="tx2"/>
              </a:buClr>
              <a:buFont typeface="Wingdings" pitchFamily="2" charset="2"/>
              <a:buChar char="§"/>
            </a:pPr>
            <a:r>
              <a:rPr lang="en-US" sz="2400" smtClean="0">
                <a:latin typeface="Arial" pitchFamily="34" charset="0"/>
              </a:rPr>
              <a:t>material safety data sheets (MSDS)</a:t>
            </a:r>
          </a:p>
          <a:p>
            <a:pPr lvl="1">
              <a:lnSpc>
                <a:spcPct val="120000"/>
              </a:lnSpc>
              <a:buClr>
                <a:schemeClr val="tx2"/>
              </a:buClr>
              <a:buFont typeface="Wingdings" pitchFamily="2" charset="2"/>
              <a:buChar char="§"/>
            </a:pPr>
            <a:r>
              <a:rPr lang="en-US" sz="2400" smtClean="0">
                <a:latin typeface="Arial" pitchFamily="34" charset="0"/>
              </a:rPr>
              <a:t>information and training</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52400" y="152400"/>
            <a:ext cx="88392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Labeling Exemptions</a:t>
            </a:r>
          </a:p>
        </p:txBody>
      </p:sp>
      <p:sp>
        <p:nvSpPr>
          <p:cNvPr id="68611" name="Rectangle 3"/>
          <p:cNvSpPr>
            <a:spLocks noGrp="1" noChangeArrowheads="1"/>
          </p:cNvSpPr>
          <p:nvPr>
            <p:ph type="body" idx="1"/>
          </p:nvPr>
        </p:nvSpPr>
        <p:spPr>
          <a:xfrm>
            <a:off x="685800" y="1295400"/>
            <a:ext cx="7772400" cy="4572000"/>
          </a:xfrm>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20000"/>
              </a:lnSpc>
              <a:buClr>
                <a:schemeClr val="tx2"/>
              </a:buClr>
              <a:buFont typeface="Wingdings" pitchFamily="2" charset="2"/>
              <a:buChar char="§"/>
            </a:pPr>
            <a:r>
              <a:rPr lang="en-US" sz="2800" smtClean="0">
                <a:latin typeface="Arial" pitchFamily="34" charset="0"/>
              </a:rPr>
              <a:t>Pesticides</a:t>
            </a:r>
          </a:p>
          <a:p>
            <a:pPr>
              <a:lnSpc>
                <a:spcPct val="120000"/>
              </a:lnSpc>
              <a:buClr>
                <a:schemeClr val="tx2"/>
              </a:buClr>
              <a:buFont typeface="Wingdings" pitchFamily="2" charset="2"/>
              <a:buChar char="§"/>
            </a:pPr>
            <a:r>
              <a:rPr lang="en-US" sz="2800" smtClean="0">
                <a:latin typeface="Arial" pitchFamily="34" charset="0"/>
              </a:rPr>
              <a:t>Chemicals covered under the Toxic Substance Control Act (TSCA)</a:t>
            </a:r>
          </a:p>
          <a:p>
            <a:pPr>
              <a:lnSpc>
                <a:spcPct val="120000"/>
              </a:lnSpc>
              <a:buClr>
                <a:schemeClr val="tx2"/>
              </a:buClr>
              <a:buFont typeface="Wingdings" pitchFamily="2" charset="2"/>
              <a:buChar char="§"/>
            </a:pPr>
            <a:r>
              <a:rPr lang="en-US" sz="2800" smtClean="0">
                <a:latin typeface="Arial" pitchFamily="34" charset="0"/>
              </a:rPr>
              <a:t>Foods or food additives</a:t>
            </a:r>
          </a:p>
          <a:p>
            <a:pPr>
              <a:lnSpc>
                <a:spcPct val="120000"/>
              </a:lnSpc>
              <a:buClr>
                <a:schemeClr val="tx2"/>
              </a:buClr>
              <a:buFont typeface="Wingdings" pitchFamily="2" charset="2"/>
              <a:buChar char="§"/>
            </a:pPr>
            <a:r>
              <a:rPr lang="en-US" sz="2800" smtClean="0">
                <a:latin typeface="Arial" pitchFamily="34" charset="0"/>
              </a:rPr>
              <a:t>Distilled Spirits, tobacco</a:t>
            </a:r>
          </a:p>
          <a:p>
            <a:pPr>
              <a:lnSpc>
                <a:spcPct val="120000"/>
              </a:lnSpc>
              <a:buClr>
                <a:schemeClr val="tx2"/>
              </a:buClr>
              <a:buFont typeface="Wingdings" pitchFamily="2" charset="2"/>
              <a:buChar char="§"/>
            </a:pPr>
            <a:r>
              <a:rPr lang="en-US" sz="2800" smtClean="0">
                <a:latin typeface="Arial" pitchFamily="34" charset="0"/>
              </a:rPr>
              <a:t>Consumer products, lumber, cosmetics</a:t>
            </a:r>
          </a:p>
          <a:p>
            <a:pPr>
              <a:lnSpc>
                <a:spcPct val="120000"/>
              </a:lnSpc>
              <a:buClr>
                <a:schemeClr val="tx2"/>
              </a:buClr>
              <a:buFont typeface="Wingdings" pitchFamily="2" charset="2"/>
              <a:buChar char="§"/>
            </a:pPr>
            <a:r>
              <a:rPr lang="en-US" sz="2800" smtClean="0">
                <a:latin typeface="Arial" pitchFamily="34" charset="0"/>
              </a:rPr>
              <a:t>Hazardous wastes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28600" y="228600"/>
            <a:ext cx="8686800" cy="15240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Employer Requirements-</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Written Program</a:t>
            </a:r>
          </a:p>
        </p:txBody>
      </p:sp>
      <p:sp>
        <p:nvSpPr>
          <p:cNvPr id="69635" name="Rectangle 3"/>
          <p:cNvSpPr>
            <a:spLocks noGrp="1" noChangeArrowheads="1"/>
          </p:cNvSpPr>
          <p:nvPr>
            <p:ph type="body" idx="1"/>
          </p:nvPr>
        </p:nvSpPr>
        <p:spPr>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20000"/>
              </a:lnSpc>
              <a:buClr>
                <a:schemeClr val="tx2"/>
              </a:buClr>
              <a:buFont typeface="Wingdings" pitchFamily="2" charset="2"/>
              <a:buChar char="§"/>
            </a:pPr>
            <a:r>
              <a:rPr lang="en-US" sz="2800" smtClean="0">
                <a:latin typeface="Arial" pitchFamily="34" charset="0"/>
              </a:rPr>
              <a:t>Employers must develop a </a:t>
            </a:r>
            <a:r>
              <a:rPr lang="en-US" sz="2800" b="1" i="1" smtClean="0">
                <a:solidFill>
                  <a:schemeClr val="accent2"/>
                </a:solidFill>
                <a:latin typeface="Arial" pitchFamily="34" charset="0"/>
              </a:rPr>
              <a:t>written program</a:t>
            </a:r>
            <a:r>
              <a:rPr lang="en-US" sz="2800" smtClean="0">
                <a:latin typeface="Arial" pitchFamily="34" charset="0"/>
              </a:rPr>
              <a:t> that covers at least:</a:t>
            </a:r>
          </a:p>
          <a:p>
            <a:pPr lvl="1">
              <a:lnSpc>
                <a:spcPct val="120000"/>
              </a:lnSpc>
              <a:buFontTx/>
              <a:buChar char="•"/>
            </a:pPr>
            <a:r>
              <a:rPr lang="en-US" smtClean="0">
                <a:latin typeface="Arial" pitchFamily="34" charset="0"/>
              </a:rPr>
              <a:t>Labels and other forms of warnings</a:t>
            </a:r>
          </a:p>
          <a:p>
            <a:pPr lvl="1">
              <a:lnSpc>
                <a:spcPct val="120000"/>
              </a:lnSpc>
              <a:buFontTx/>
              <a:buChar char="•"/>
            </a:pPr>
            <a:r>
              <a:rPr lang="en-US" smtClean="0">
                <a:latin typeface="Arial" pitchFamily="34" charset="0"/>
              </a:rPr>
              <a:t>Material Safety Data Sheets</a:t>
            </a:r>
          </a:p>
          <a:p>
            <a:pPr lvl="1">
              <a:lnSpc>
                <a:spcPct val="120000"/>
              </a:lnSpc>
              <a:buFontTx/>
              <a:buChar char="•"/>
            </a:pPr>
            <a:r>
              <a:rPr lang="en-US" smtClean="0">
                <a:latin typeface="Arial" pitchFamily="34" charset="0"/>
              </a:rPr>
              <a:t>Employee Information and Training</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28600" y="152400"/>
            <a:ext cx="8686800" cy="12954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Employer Requirements-</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Written Program</a:t>
            </a:r>
          </a:p>
        </p:txBody>
      </p:sp>
      <p:sp>
        <p:nvSpPr>
          <p:cNvPr id="71683" name="Rectangle 3"/>
          <p:cNvSpPr>
            <a:spLocks noGrp="1" noChangeArrowheads="1"/>
          </p:cNvSpPr>
          <p:nvPr>
            <p:ph type="body" idx="1"/>
          </p:nvPr>
        </p:nvSpPr>
        <p:spPr>
          <a:xfrm>
            <a:off x="0" y="1600200"/>
            <a:ext cx="9144000" cy="4648200"/>
          </a:xfrm>
          <a:noFill/>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10000"/>
              </a:lnSpc>
              <a:buClr>
                <a:schemeClr val="tx2"/>
              </a:buClr>
              <a:buFont typeface="Wingdings" pitchFamily="2" charset="2"/>
              <a:buChar char="§"/>
            </a:pPr>
            <a:r>
              <a:rPr lang="en-US" sz="2800" smtClean="0">
                <a:latin typeface="Arial" pitchFamily="34" charset="0"/>
              </a:rPr>
              <a:t>Employers must develop a written program that covers at least:</a:t>
            </a:r>
          </a:p>
          <a:p>
            <a:pPr lvl="1">
              <a:lnSpc>
                <a:spcPct val="110000"/>
              </a:lnSpc>
              <a:buFontTx/>
              <a:buChar char="•"/>
            </a:pPr>
            <a:r>
              <a:rPr lang="en-US" sz="2400" smtClean="0">
                <a:latin typeface="Arial" pitchFamily="34" charset="0"/>
              </a:rPr>
              <a:t>A list of the hazardous chemicals known to be present at the facility along with MSDS’s for each chemical</a:t>
            </a:r>
          </a:p>
          <a:p>
            <a:pPr lvl="1">
              <a:lnSpc>
                <a:spcPct val="110000"/>
              </a:lnSpc>
              <a:buFontTx/>
              <a:buChar char="•"/>
            </a:pPr>
            <a:r>
              <a:rPr lang="en-US" sz="2400" smtClean="0">
                <a:latin typeface="Arial" pitchFamily="34" charset="0"/>
              </a:rPr>
              <a:t>The methods the employer will use to inform employees of the hazards non-routine tasks</a:t>
            </a:r>
          </a:p>
          <a:p>
            <a:pPr lvl="1">
              <a:lnSpc>
                <a:spcPct val="110000"/>
              </a:lnSpc>
              <a:buFontTx/>
              <a:buChar char="•"/>
            </a:pPr>
            <a:r>
              <a:rPr lang="en-US" sz="2400" smtClean="0">
                <a:latin typeface="Arial" pitchFamily="34" charset="0"/>
              </a:rPr>
              <a:t>The hazards of chemicals in unlabeled pipes</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MVC-015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838200" y="609600"/>
            <a:ext cx="7543800" cy="56388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5475" name="Text Box 3"/>
          <p:cNvSpPr txBox="1">
            <a:spLocks noChangeArrowheads="1"/>
          </p:cNvSpPr>
          <p:nvPr/>
        </p:nvSpPr>
        <p:spPr bwMode="auto">
          <a:xfrm>
            <a:off x="2727325" y="5375275"/>
            <a:ext cx="3306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solidFill>
                  <a:schemeClr val="bg2"/>
                </a:solidFill>
                <a:effectLst>
                  <a:outerShdw blurRad="38100" dist="38100" dir="2700000" algn="tl">
                    <a:srgbClr val="FFFFFF"/>
                  </a:outerShdw>
                </a:effectLst>
              </a:rPr>
              <a:t>Example of a pipe label.</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152400"/>
            <a:ext cx="8686800" cy="914400"/>
          </a:xfr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Multi-Employer Workplaces</a:t>
            </a:r>
          </a:p>
        </p:txBody>
      </p:sp>
      <p:sp>
        <p:nvSpPr>
          <p:cNvPr id="73731" name="Rectangle 3"/>
          <p:cNvSpPr>
            <a:spLocks noGrp="1" noChangeArrowheads="1"/>
          </p:cNvSpPr>
          <p:nvPr>
            <p:ph type="body" idx="1"/>
          </p:nvPr>
        </p:nvSpPr>
        <p:spPr>
          <a:xfrm>
            <a:off x="0" y="1066800"/>
            <a:ext cx="9144000" cy="51816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400" smtClean="0">
                <a:latin typeface="Arial" pitchFamily="34" charset="0"/>
              </a:rPr>
              <a:t>If employees of other employers could be exposed to hazardous chemicals, the program must include methods to provide contractor employees with on-site access to MSDS for each chemical those workers may be exposed to </a:t>
            </a:r>
          </a:p>
          <a:p>
            <a:pPr>
              <a:buClr>
                <a:schemeClr val="tx2"/>
              </a:buClr>
              <a:buFont typeface="Wingdings" pitchFamily="2" charset="2"/>
              <a:buChar char="§"/>
            </a:pPr>
            <a:r>
              <a:rPr lang="en-US" sz="2400" smtClean="0">
                <a:latin typeface="Arial" pitchFamily="34" charset="0"/>
              </a:rPr>
              <a:t>The methods used to inform other employers of any precautionary measures to be taken for normal and emergency situations</a:t>
            </a:r>
          </a:p>
          <a:p>
            <a:pPr>
              <a:buClr>
                <a:schemeClr val="tx2"/>
              </a:buClr>
              <a:buFont typeface="Wingdings" pitchFamily="2" charset="2"/>
              <a:buChar char="§"/>
            </a:pPr>
            <a:r>
              <a:rPr lang="en-US" sz="2400" smtClean="0">
                <a:latin typeface="Arial" pitchFamily="34" charset="0"/>
              </a:rPr>
              <a:t>The employers chemical labeling system</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228600" y="228600"/>
            <a:ext cx="8610600" cy="914400"/>
          </a:xfrm>
        </p:spPr>
        <p:txBody>
          <a:bodyPr/>
          <a:lstStyle/>
          <a:p>
            <a:pPr>
              <a:defRPr/>
            </a:pPr>
            <a:r>
              <a:rPr lang="en-US" sz="3200" b="1" smtClean="0">
                <a:effectLst>
                  <a:outerShdw blurRad="38100" dist="38100" dir="2700000" algn="tl">
                    <a:srgbClr val="000000"/>
                  </a:outerShdw>
                </a:effectLst>
                <a:latin typeface="Arial" pitchFamily="34" charset="0"/>
              </a:rPr>
              <a:t>Asbestos</a:t>
            </a:r>
          </a:p>
        </p:txBody>
      </p:sp>
      <p:sp>
        <p:nvSpPr>
          <p:cNvPr id="8195" name="Rectangle 3"/>
          <p:cNvSpPr>
            <a:spLocks noGrp="1" noChangeArrowheads="1"/>
          </p:cNvSpPr>
          <p:nvPr>
            <p:ph type="body" idx="1"/>
          </p:nvPr>
        </p:nvSpPr>
        <p:spPr>
          <a:xfrm>
            <a:off x="685800" y="1447800"/>
            <a:ext cx="4724400" cy="4953000"/>
          </a:xfrm>
        </p:spPr>
        <p:txBody>
          <a:bodyPr/>
          <a:lstStyle/>
          <a:p>
            <a:pPr>
              <a:buClr>
                <a:schemeClr val="accent1"/>
              </a:buClr>
              <a:buFont typeface="Wingdings" pitchFamily="2" charset="2"/>
              <a:buChar char="§"/>
            </a:pPr>
            <a:r>
              <a:rPr lang="en-US" sz="2000" dirty="0" smtClean="0">
                <a:latin typeface="Arial" pitchFamily="34" charset="0"/>
              </a:rPr>
              <a:t>Occurs naturally in the environment</a:t>
            </a:r>
          </a:p>
          <a:p>
            <a:pPr>
              <a:buClr>
                <a:schemeClr val="accent1"/>
              </a:buClr>
              <a:buFont typeface="Wingdings" pitchFamily="2" charset="2"/>
              <a:buChar char="§"/>
            </a:pPr>
            <a:r>
              <a:rPr lang="en-US" sz="2000" dirty="0" smtClean="0">
                <a:latin typeface="Arial" pitchFamily="34" charset="0"/>
              </a:rPr>
              <a:t>Utilized in thousands of products</a:t>
            </a:r>
          </a:p>
          <a:p>
            <a:pPr>
              <a:buClr>
                <a:schemeClr val="accent1"/>
              </a:buClr>
              <a:buFont typeface="Wingdings" pitchFamily="2" charset="2"/>
              <a:buChar char="§"/>
            </a:pPr>
            <a:r>
              <a:rPr lang="en-US" sz="2000" dirty="0" smtClean="0">
                <a:latin typeface="Arial" pitchFamily="34" charset="0"/>
              </a:rPr>
              <a:t>Only a hazard when it becomes airborne</a:t>
            </a:r>
          </a:p>
          <a:p>
            <a:pPr>
              <a:buClr>
                <a:schemeClr val="accent1"/>
              </a:buClr>
              <a:buFont typeface="Wingdings" pitchFamily="2" charset="2"/>
              <a:buChar char="§"/>
            </a:pPr>
            <a:r>
              <a:rPr lang="en-US" sz="2000" dirty="0" smtClean="0">
                <a:latin typeface="Arial" pitchFamily="34" charset="0"/>
              </a:rPr>
              <a:t>OSHA PEL is 0.1 f/cc for 8-hour work day</a:t>
            </a:r>
          </a:p>
          <a:p>
            <a:pPr>
              <a:buClr>
                <a:schemeClr val="accent1"/>
              </a:buClr>
              <a:buFont typeface="Wingdings" pitchFamily="2" charset="2"/>
              <a:buChar char="§"/>
            </a:pPr>
            <a:r>
              <a:rPr lang="en-US" sz="2000" dirty="0" smtClean="0">
                <a:latin typeface="Arial" pitchFamily="34" charset="0"/>
              </a:rPr>
              <a:t>OSHA Excursion 1.0 f/cc for 30 minutes</a:t>
            </a:r>
          </a:p>
          <a:p>
            <a:pPr>
              <a:buClr>
                <a:schemeClr val="accent1"/>
              </a:buClr>
              <a:buFont typeface="Wingdings" pitchFamily="2" charset="2"/>
              <a:buChar char="§"/>
            </a:pPr>
            <a:r>
              <a:rPr lang="en-US" sz="2000" dirty="0" smtClean="0">
                <a:latin typeface="Arial" pitchFamily="34" charset="0"/>
              </a:rPr>
              <a:t>OSHA and EPA requirements are extensive</a:t>
            </a:r>
          </a:p>
          <a:p>
            <a:pPr>
              <a:buClr>
                <a:schemeClr val="accent1"/>
              </a:buClr>
              <a:buFont typeface="Wingdings" pitchFamily="2" charset="2"/>
              <a:buChar char="§"/>
            </a:pPr>
            <a:r>
              <a:rPr lang="en-US" sz="2000" dirty="0" smtClean="0">
                <a:latin typeface="Arial" pitchFamily="34" charset="0"/>
              </a:rPr>
              <a:t>Compliance monitoring achieved by</a:t>
            </a:r>
          </a:p>
          <a:p>
            <a:pPr>
              <a:buClr>
                <a:schemeClr val="accent1"/>
              </a:buClr>
              <a:buFont typeface="Wingdings" pitchFamily="2" charset="2"/>
              <a:buNone/>
            </a:pPr>
            <a:r>
              <a:rPr lang="en-US" sz="2000" dirty="0" smtClean="0">
                <a:latin typeface="Arial" pitchFamily="34" charset="0"/>
              </a:rPr>
              <a:t>	personal “breathing zone” air sampling.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657600"/>
            <a:ext cx="2977978" cy="2550695"/>
          </a:xfrm>
          <a:prstGeom prst="rect">
            <a:avLst/>
          </a:prstGeo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28600" y="228600"/>
            <a:ext cx="8686800" cy="914400"/>
          </a:xfr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Labels, Tags and Markings</a:t>
            </a:r>
          </a:p>
        </p:txBody>
      </p:sp>
      <p:sp>
        <p:nvSpPr>
          <p:cNvPr id="74755" name="Rectangle 3"/>
          <p:cNvSpPr>
            <a:spLocks noGrp="1" noChangeArrowheads="1"/>
          </p:cNvSpPr>
          <p:nvPr>
            <p:ph type="body" idx="1"/>
          </p:nvPr>
        </p:nvSpPr>
        <p:spPr>
          <a:xfrm>
            <a:off x="152400" y="1143000"/>
            <a:ext cx="8839200" cy="52578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400" smtClean="0">
                <a:latin typeface="Arial" pitchFamily="34" charset="0"/>
              </a:rPr>
              <a:t>The employer must ensure that each container of hazardous chemicals in the workplace is labeled, tagged or marked with the following:</a:t>
            </a:r>
          </a:p>
          <a:p>
            <a:pPr lvl="1">
              <a:buClr>
                <a:schemeClr val="tx1"/>
              </a:buClr>
              <a:buFontTx/>
              <a:buChar char="•"/>
            </a:pPr>
            <a:r>
              <a:rPr lang="en-US" sz="2400" smtClean="0">
                <a:latin typeface="Arial" pitchFamily="34" charset="0"/>
              </a:rPr>
              <a:t>Identity of the hazardous chemical </a:t>
            </a:r>
          </a:p>
          <a:p>
            <a:pPr lvl="1">
              <a:buClr>
                <a:schemeClr val="tx1"/>
              </a:buClr>
              <a:buFontTx/>
              <a:buChar char="•"/>
            </a:pPr>
            <a:r>
              <a:rPr lang="en-US" sz="2400" smtClean="0">
                <a:latin typeface="Arial" pitchFamily="34" charset="0"/>
              </a:rPr>
              <a:t>Appropriate hazard warnings</a:t>
            </a:r>
          </a:p>
          <a:p>
            <a:pPr>
              <a:buClr>
                <a:schemeClr val="tx2"/>
              </a:buClr>
              <a:buFont typeface="Wingdings" pitchFamily="2" charset="2"/>
              <a:buChar char="§"/>
            </a:pPr>
            <a:r>
              <a:rPr lang="en-US" sz="2400" smtClean="0">
                <a:latin typeface="Arial" pitchFamily="34" charset="0"/>
              </a:rPr>
              <a:t>This above labeling information is required of the manufacturer so the employer must ensure that the original labels from the manufacturer are on all containers and remain legible.</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28600" y="152400"/>
            <a:ext cx="8686800" cy="1371600"/>
          </a:xfrm>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Container Labeling Exemption for Portable Containers</a:t>
            </a:r>
          </a:p>
        </p:txBody>
      </p:sp>
      <p:sp>
        <p:nvSpPr>
          <p:cNvPr id="75779" name="Rectangle 3"/>
          <p:cNvSpPr>
            <a:spLocks noGrp="1" noChangeArrowheads="1"/>
          </p:cNvSpPr>
          <p:nvPr>
            <p:ph type="body" idx="1"/>
          </p:nvPr>
        </p:nvSpPr>
        <p:spPr>
          <a:xfrm>
            <a:off x="0" y="1676400"/>
            <a:ext cx="91440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10000"/>
              </a:lnSpc>
              <a:buFont typeface="Wingdings" pitchFamily="2" charset="2"/>
              <a:buChar char="§"/>
            </a:pPr>
            <a:r>
              <a:rPr lang="en-US" sz="2400" smtClean="0">
                <a:solidFill>
                  <a:schemeClr val="tx2"/>
                </a:solidFill>
                <a:latin typeface="Arial" pitchFamily="34" charset="0"/>
              </a:rPr>
              <a:t>The employer is not required to label portable containers into which hazardous chemicals are transferred from labeled containers, and which are intended only for the </a:t>
            </a:r>
            <a:r>
              <a:rPr lang="en-US" sz="2400" b="1" i="1" smtClean="0">
                <a:solidFill>
                  <a:schemeClr val="accent2"/>
                </a:solidFill>
                <a:latin typeface="Arial" pitchFamily="34" charset="0"/>
              </a:rPr>
              <a:t>immediate</a:t>
            </a:r>
            <a:r>
              <a:rPr lang="en-US" sz="2400" i="1" smtClean="0">
                <a:solidFill>
                  <a:schemeClr val="accent2"/>
                </a:solidFill>
                <a:latin typeface="Arial" pitchFamily="34" charset="0"/>
              </a:rPr>
              <a:t> </a:t>
            </a:r>
            <a:r>
              <a:rPr lang="en-US" sz="2400" b="1" i="1" smtClean="0">
                <a:solidFill>
                  <a:schemeClr val="accent2"/>
                </a:solidFill>
                <a:latin typeface="Arial" pitchFamily="34" charset="0"/>
              </a:rPr>
              <a:t>use</a:t>
            </a:r>
            <a:r>
              <a:rPr lang="en-US" sz="2400" i="1" smtClean="0">
                <a:solidFill>
                  <a:schemeClr val="accent2"/>
                </a:solidFill>
                <a:latin typeface="Arial" pitchFamily="34" charset="0"/>
              </a:rPr>
              <a:t> by </a:t>
            </a:r>
            <a:r>
              <a:rPr lang="en-US" sz="2400" b="1" i="1" smtClean="0">
                <a:solidFill>
                  <a:schemeClr val="accent2"/>
                </a:solidFill>
                <a:latin typeface="Arial" pitchFamily="34" charset="0"/>
              </a:rPr>
              <a:t>the employee who performs the transfer.</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MVC-019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863600" y="508000"/>
            <a:ext cx="7543800" cy="57912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8307" name="Text Box 3"/>
          <p:cNvSpPr txBox="1">
            <a:spLocks noChangeArrowheads="1"/>
          </p:cNvSpPr>
          <p:nvPr/>
        </p:nvSpPr>
        <p:spPr bwMode="auto">
          <a:xfrm>
            <a:off x="3581400" y="1031875"/>
            <a:ext cx="457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chemeClr val="bg2"/>
                </a:solidFill>
                <a:effectLst>
                  <a:outerShdw blurRad="38100" dist="38100" dir="2700000" algn="tl">
                    <a:srgbClr val="FFFFFF"/>
                  </a:outerShdw>
                </a:effectLst>
              </a:rPr>
              <a:t>Improper: Containers not labeled</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0" y="152400"/>
            <a:ext cx="91440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sz="3600" b="0">
                <a:latin typeface="Arial" pitchFamily="34" charset="0"/>
              </a:rPr>
              <a:t>The employer need not </a:t>
            </a:r>
          </a:p>
          <a:p>
            <a:pPr algn="ctr"/>
            <a:r>
              <a:rPr lang="en-US" sz="3600" b="0">
                <a:latin typeface="Arial" pitchFamily="34" charset="0"/>
              </a:rPr>
              <a:t>affix new labels to comply</a:t>
            </a:r>
          </a:p>
          <a:p>
            <a:pPr algn="ctr"/>
            <a:r>
              <a:rPr lang="en-US" sz="3600" b="0">
                <a:latin typeface="Arial" pitchFamily="34" charset="0"/>
              </a:rPr>
              <a:t>with the standard if</a:t>
            </a:r>
          </a:p>
          <a:p>
            <a:pPr algn="ctr"/>
            <a:r>
              <a:rPr lang="en-US" sz="3600" b="0">
                <a:latin typeface="Arial" pitchFamily="34" charset="0"/>
              </a:rPr>
              <a:t>existing labels already covey</a:t>
            </a:r>
          </a:p>
          <a:p>
            <a:pPr algn="ctr"/>
            <a:r>
              <a:rPr lang="en-US" sz="3600" b="0">
                <a:latin typeface="Arial" pitchFamily="34" charset="0"/>
              </a:rPr>
              <a:t>the required information</a:t>
            </a:r>
          </a:p>
        </p:txBody>
      </p:sp>
      <p:graphicFrame>
        <p:nvGraphicFramePr>
          <p:cNvPr id="77827" name="Object 3"/>
          <p:cNvGraphicFramePr>
            <a:graphicFrameLocks noChangeAspect="1"/>
          </p:cNvGraphicFramePr>
          <p:nvPr/>
        </p:nvGraphicFramePr>
        <p:xfrm>
          <a:off x="2819400" y="3276600"/>
          <a:ext cx="3505200" cy="3494088"/>
        </p:xfrm>
        <a:graphic>
          <a:graphicData uri="http://schemas.openxmlformats.org/presentationml/2006/ole">
            <mc:AlternateContent xmlns:mc="http://schemas.openxmlformats.org/markup-compatibility/2006">
              <mc:Choice xmlns:v="urn:schemas-microsoft-com:vml" Requires="v">
                <p:oleObj spid="_x0000_s77831" name="Clip" r:id="rId4" imgW="1797710" imgH="1791310" progId="MS_ClipArt_Gallery.5">
                  <p:embed/>
                </p:oleObj>
              </mc:Choice>
              <mc:Fallback>
                <p:oleObj name="Clip" r:id="rId4" imgW="1797710" imgH="1791310" progId="MS_ClipArt_Gallery.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276600"/>
                        <a:ext cx="3505200" cy="3494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152400" y="228600"/>
            <a:ext cx="8763000" cy="9144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New Hazard Information</a:t>
            </a:r>
          </a:p>
        </p:txBody>
      </p:sp>
      <p:sp>
        <p:nvSpPr>
          <p:cNvPr id="78851" name="Rectangle 3"/>
          <p:cNvSpPr>
            <a:spLocks noGrp="1" noChangeArrowheads="1"/>
          </p:cNvSpPr>
          <p:nvPr>
            <p:ph type="body" idx="1"/>
          </p:nvPr>
        </p:nvSpPr>
        <p:spPr>
          <a:xfrm>
            <a:off x="76200" y="1219200"/>
            <a:ext cx="86106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20000"/>
              </a:lnSpc>
              <a:buClr>
                <a:schemeClr val="tx2"/>
              </a:buClr>
              <a:buFont typeface="Wingdings" pitchFamily="2" charset="2"/>
              <a:buChar char="§"/>
            </a:pPr>
            <a:r>
              <a:rPr lang="en-US" sz="2400" smtClean="0">
                <a:latin typeface="Arial" pitchFamily="34" charset="0"/>
              </a:rPr>
              <a:t>One important function of the individual(s) in charge of maintaining MSDS for the employer is to replace current MSDS with the revised version, when it is received.</a:t>
            </a:r>
          </a:p>
          <a:p>
            <a:pPr>
              <a:lnSpc>
                <a:spcPct val="120000"/>
              </a:lnSpc>
              <a:buClr>
                <a:schemeClr val="tx2"/>
              </a:buClr>
              <a:buFont typeface="Wingdings" pitchFamily="2" charset="2"/>
              <a:buChar char="§"/>
            </a:pPr>
            <a:r>
              <a:rPr lang="en-US" sz="2400" smtClean="0">
                <a:latin typeface="Arial" pitchFamily="34" charset="0"/>
              </a:rPr>
              <a:t>Companies can have copies in several locations, so updating all copies requires a conscientious  effort by the individual(s) responsible for maintaining MSDS.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152400" y="228600"/>
            <a:ext cx="87630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MSDS availability off-site</a:t>
            </a:r>
          </a:p>
        </p:txBody>
      </p:sp>
      <p:sp>
        <p:nvSpPr>
          <p:cNvPr id="79875" name="Rectangle 3"/>
          <p:cNvSpPr>
            <a:spLocks noGrp="1" noChangeArrowheads="1"/>
          </p:cNvSpPr>
          <p:nvPr>
            <p:ph type="body" idx="1"/>
          </p:nvPr>
        </p:nvSpPr>
        <p:spPr>
          <a:xfrm>
            <a:off x="228600" y="1219200"/>
            <a:ext cx="86868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30000"/>
              </a:lnSpc>
              <a:buClr>
                <a:schemeClr val="tx2"/>
              </a:buClr>
              <a:buFont typeface="Wingdings" pitchFamily="2" charset="2"/>
              <a:buChar char="§"/>
            </a:pPr>
            <a:r>
              <a:rPr lang="en-US" sz="2800" smtClean="0">
                <a:latin typeface="Arial" pitchFamily="34" charset="0"/>
              </a:rPr>
              <a:t>For employees who work off-site:</a:t>
            </a:r>
          </a:p>
          <a:p>
            <a:pPr lvl="1">
              <a:lnSpc>
                <a:spcPct val="130000"/>
              </a:lnSpc>
              <a:buFontTx/>
              <a:buChar char="•"/>
            </a:pPr>
            <a:r>
              <a:rPr lang="en-US" sz="2400" smtClean="0">
                <a:latin typeface="Arial" pitchFamily="34" charset="0"/>
              </a:rPr>
              <a:t>MSDS may be kept at the central location</a:t>
            </a:r>
          </a:p>
          <a:p>
            <a:pPr lvl="1">
              <a:lnSpc>
                <a:spcPct val="130000"/>
              </a:lnSpc>
              <a:buFontTx/>
              <a:buChar char="•"/>
            </a:pPr>
            <a:r>
              <a:rPr lang="en-US" sz="2400" smtClean="0">
                <a:latin typeface="Arial" pitchFamily="34" charset="0"/>
              </a:rPr>
              <a:t>In an emergency, the employer must have provisions in place to ensure that employees can immediately obtain the required information</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685800" y="152400"/>
            <a:ext cx="7772400" cy="9144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MSDS kept in other forms</a:t>
            </a:r>
          </a:p>
        </p:txBody>
      </p:sp>
      <p:sp>
        <p:nvSpPr>
          <p:cNvPr id="80899" name="Rectangle 3"/>
          <p:cNvSpPr>
            <a:spLocks noGrp="1" noChangeArrowheads="1"/>
          </p:cNvSpPr>
          <p:nvPr>
            <p:ph type="body" idx="1"/>
          </p:nvPr>
        </p:nvSpPr>
        <p:spPr>
          <a:xfrm>
            <a:off x="304800" y="1143000"/>
            <a:ext cx="86106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20000"/>
              </a:lnSpc>
              <a:buClr>
                <a:schemeClr val="tx2"/>
              </a:buClr>
              <a:buFont typeface="Wingdings" pitchFamily="2" charset="2"/>
              <a:buChar char="§"/>
            </a:pPr>
            <a:r>
              <a:rPr lang="en-US" sz="2400" smtClean="0">
                <a:latin typeface="Arial" pitchFamily="34" charset="0"/>
              </a:rPr>
              <a:t>MSDS  may be kept in any form</a:t>
            </a:r>
          </a:p>
          <a:p>
            <a:pPr>
              <a:lnSpc>
                <a:spcPct val="120000"/>
              </a:lnSpc>
              <a:buClr>
                <a:schemeClr val="tx2"/>
              </a:buClr>
              <a:buFont typeface="Wingdings" pitchFamily="2" charset="2"/>
              <a:buChar char="§"/>
            </a:pPr>
            <a:r>
              <a:rPr lang="en-US" sz="2400" smtClean="0">
                <a:latin typeface="Arial" pitchFamily="34" charset="0"/>
              </a:rPr>
              <a:t>Including operating procedures, or</a:t>
            </a:r>
          </a:p>
          <a:p>
            <a:pPr>
              <a:lnSpc>
                <a:spcPct val="120000"/>
              </a:lnSpc>
              <a:buClr>
                <a:schemeClr val="tx2"/>
              </a:buClr>
              <a:buFont typeface="Wingdings" pitchFamily="2" charset="2"/>
              <a:buChar char="§"/>
            </a:pPr>
            <a:r>
              <a:rPr lang="en-US" sz="2400" smtClean="0">
                <a:latin typeface="Arial" pitchFamily="34" charset="0"/>
              </a:rPr>
              <a:t>Groups of chemicals where it may be more appropriate to address the hazards of a process rather than individual hazardous chemicals</a:t>
            </a:r>
          </a:p>
          <a:p>
            <a:pPr>
              <a:lnSpc>
                <a:spcPct val="120000"/>
              </a:lnSpc>
            </a:pPr>
            <a:endParaRPr lang="en-US" sz="2400" smtClean="0">
              <a:latin typeface="Arial" pitchFamily="34"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228600" y="228600"/>
            <a:ext cx="8686800" cy="1219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Employee Information and Training</a:t>
            </a:r>
          </a:p>
        </p:txBody>
      </p:sp>
      <p:sp>
        <p:nvSpPr>
          <p:cNvPr id="81923" name="Rectangle 3"/>
          <p:cNvSpPr>
            <a:spLocks noGrp="1" noChangeArrowheads="1"/>
          </p:cNvSpPr>
          <p:nvPr>
            <p:ph type="body" idx="1"/>
          </p:nvPr>
        </p:nvSpPr>
        <p:spPr>
          <a:xfrm>
            <a:off x="304800" y="1524000"/>
            <a:ext cx="8610600" cy="38100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Employers must provide employees effective information and training on hazardous chemicals in their work area:</a:t>
            </a:r>
          </a:p>
          <a:p>
            <a:pPr lvl="1">
              <a:buFontTx/>
              <a:buChar char="•"/>
            </a:pPr>
            <a:r>
              <a:rPr lang="en-US" sz="2400" smtClean="0">
                <a:latin typeface="Arial" pitchFamily="34" charset="0"/>
              </a:rPr>
              <a:t>At the time of their initial assignment</a:t>
            </a:r>
          </a:p>
          <a:p>
            <a:pPr lvl="1">
              <a:buFontTx/>
              <a:buChar char="•"/>
            </a:pPr>
            <a:r>
              <a:rPr lang="en-US" sz="2400" smtClean="0">
                <a:latin typeface="Arial" pitchFamily="34" charset="0"/>
              </a:rPr>
              <a:t>Whenever a new physical or health hazard the employees have not previously been trained about is introduced into their work area</a:t>
            </a:r>
          </a:p>
          <a:p>
            <a:pPr>
              <a:buClr>
                <a:schemeClr val="tx2"/>
              </a:buClr>
              <a:buFont typeface="Wingdings" pitchFamily="2" charset="2"/>
              <a:buChar char="§"/>
            </a:pPr>
            <a:r>
              <a:rPr lang="en-US" sz="2800" smtClean="0">
                <a:latin typeface="Arial" pitchFamily="34" charset="0"/>
              </a:rPr>
              <a:t>Training may cover categories </a:t>
            </a:r>
          </a:p>
          <a:p>
            <a:pPr>
              <a:buClr>
                <a:schemeClr val="tx2"/>
              </a:buClr>
              <a:buFont typeface="Wingdings" pitchFamily="2" charset="2"/>
              <a:buNone/>
            </a:pPr>
            <a:r>
              <a:rPr lang="en-US" sz="2800" smtClean="0">
                <a:latin typeface="Arial" pitchFamily="34" charset="0"/>
              </a:rPr>
              <a:t>	of hazards or specific chemicals</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152400" y="228600"/>
            <a:ext cx="8763000" cy="8382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Employee Information</a:t>
            </a:r>
          </a:p>
        </p:txBody>
      </p:sp>
      <p:sp>
        <p:nvSpPr>
          <p:cNvPr id="82947" name="Rectangle 3"/>
          <p:cNvSpPr>
            <a:spLocks noGrp="1" noChangeArrowheads="1"/>
          </p:cNvSpPr>
          <p:nvPr>
            <p:ph type="body" idx="1"/>
          </p:nvPr>
        </p:nvSpPr>
        <p:spPr>
          <a:xfrm>
            <a:off x="152400" y="1143000"/>
            <a:ext cx="89154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Employers must inform employees:</a:t>
            </a:r>
          </a:p>
          <a:p>
            <a:pPr lvl="1">
              <a:buFontTx/>
              <a:buChar char="•"/>
            </a:pPr>
            <a:r>
              <a:rPr lang="en-US" sz="2400" smtClean="0">
                <a:latin typeface="Arial" pitchFamily="34" charset="0"/>
              </a:rPr>
              <a:t>Of the training requirements of this section (1910.1200);</a:t>
            </a:r>
          </a:p>
          <a:p>
            <a:pPr lvl="1">
              <a:buFontTx/>
              <a:buChar char="•"/>
            </a:pPr>
            <a:r>
              <a:rPr lang="en-US" sz="2400" smtClean="0">
                <a:latin typeface="Arial" pitchFamily="34" charset="0"/>
              </a:rPr>
              <a:t>Any operations in their work area where hazardous chemicals are present;</a:t>
            </a:r>
          </a:p>
          <a:p>
            <a:pPr lvl="1">
              <a:buFontTx/>
              <a:buChar char="•"/>
            </a:pPr>
            <a:r>
              <a:rPr lang="en-US" sz="2400" smtClean="0">
                <a:latin typeface="Arial" pitchFamily="34" charset="0"/>
              </a:rPr>
              <a:t>The location and availability of the written hazard communication program</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152400" y="228600"/>
            <a:ext cx="8763000" cy="9144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Employee Information</a:t>
            </a:r>
          </a:p>
        </p:txBody>
      </p:sp>
      <p:sp>
        <p:nvSpPr>
          <p:cNvPr id="83971" name="Rectangle 3"/>
          <p:cNvSpPr>
            <a:spLocks noGrp="1" noChangeArrowheads="1"/>
          </p:cNvSpPr>
          <p:nvPr>
            <p:ph type="body" idx="1"/>
          </p:nvPr>
        </p:nvSpPr>
        <p:spPr>
          <a:xfrm>
            <a:off x="304800" y="1371600"/>
            <a:ext cx="86106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Employers must inform employees:</a:t>
            </a:r>
          </a:p>
          <a:p>
            <a:pPr lvl="1">
              <a:buFontTx/>
              <a:buChar char="•"/>
            </a:pPr>
            <a:r>
              <a:rPr lang="en-US" sz="2400" smtClean="0">
                <a:latin typeface="Arial" pitchFamily="34" charset="0"/>
              </a:rPr>
              <a:t>The location and availability of the list of hazardous chemicals</a:t>
            </a:r>
          </a:p>
          <a:p>
            <a:pPr lvl="1">
              <a:buFontTx/>
              <a:buChar char="•"/>
            </a:pPr>
            <a:r>
              <a:rPr lang="en-US" sz="2400" smtClean="0">
                <a:latin typeface="Arial" pitchFamily="34" charset="0"/>
              </a:rPr>
              <a:t>The location and availability of material safety data sheets</a:t>
            </a:r>
          </a:p>
          <a:p>
            <a:pPr lvl="1"/>
            <a:endParaRPr lang="en-US" sz="2400" smtClean="0">
              <a:latin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8600" y="228600"/>
            <a:ext cx="8686800" cy="914400"/>
          </a:xfrm>
        </p:spPr>
        <p:txBody>
          <a:bodyPr/>
          <a:lstStyle/>
          <a:p>
            <a:pPr>
              <a:defRPr/>
            </a:pPr>
            <a:r>
              <a:rPr lang="en-US" sz="3200" b="1" smtClean="0">
                <a:effectLst>
                  <a:outerShdw blurRad="38100" dist="38100" dir="2700000" algn="tl">
                    <a:srgbClr val="000000"/>
                  </a:outerShdw>
                </a:effectLst>
                <a:latin typeface="Arial" pitchFamily="34" charset="0"/>
              </a:rPr>
              <a:t>Refractory Ceramic Fibers (RCF)</a:t>
            </a:r>
          </a:p>
        </p:txBody>
      </p:sp>
      <p:sp>
        <p:nvSpPr>
          <p:cNvPr id="9219" name="Rectangle 3"/>
          <p:cNvSpPr>
            <a:spLocks noGrp="1" noChangeArrowheads="1"/>
          </p:cNvSpPr>
          <p:nvPr>
            <p:ph type="body" idx="1"/>
          </p:nvPr>
        </p:nvSpPr>
        <p:spPr>
          <a:xfrm>
            <a:off x="685800" y="1600200"/>
            <a:ext cx="7772400" cy="4876800"/>
          </a:xfrm>
        </p:spPr>
        <p:txBody>
          <a:bodyPr/>
          <a:lstStyle/>
          <a:p>
            <a:pPr>
              <a:lnSpc>
                <a:spcPct val="80000"/>
              </a:lnSpc>
              <a:buClr>
                <a:schemeClr val="tx2"/>
              </a:buClr>
              <a:buFont typeface="Wingdings" pitchFamily="2" charset="2"/>
              <a:buChar char="§"/>
            </a:pPr>
            <a:r>
              <a:rPr lang="en-US" sz="2000" smtClean="0">
                <a:latin typeface="Arial" pitchFamily="34" charset="0"/>
              </a:rPr>
              <a:t>Suspect carcinogen</a:t>
            </a:r>
          </a:p>
          <a:p>
            <a:pPr>
              <a:lnSpc>
                <a:spcPct val="80000"/>
              </a:lnSpc>
              <a:buClr>
                <a:schemeClr val="tx2"/>
              </a:buClr>
              <a:buFont typeface="Wingdings" pitchFamily="2" charset="2"/>
              <a:buChar char="§"/>
            </a:pPr>
            <a:r>
              <a:rPr lang="en-US" sz="2000" smtClean="0">
                <a:latin typeface="Arial" pitchFamily="34" charset="0"/>
              </a:rPr>
              <a:t>Not regulated by OSHA</a:t>
            </a:r>
          </a:p>
          <a:p>
            <a:pPr>
              <a:lnSpc>
                <a:spcPct val="80000"/>
              </a:lnSpc>
              <a:buClr>
                <a:schemeClr val="tx2"/>
              </a:buClr>
              <a:buFont typeface="Wingdings" pitchFamily="2" charset="2"/>
              <a:buChar char="§"/>
            </a:pPr>
            <a:r>
              <a:rPr lang="en-US" sz="2000" smtClean="0">
                <a:latin typeface="Arial" pitchFamily="34" charset="0"/>
              </a:rPr>
              <a:t>Used as an insulating material</a:t>
            </a:r>
          </a:p>
          <a:p>
            <a:pPr>
              <a:lnSpc>
                <a:spcPct val="80000"/>
              </a:lnSpc>
              <a:buClr>
                <a:schemeClr val="tx2"/>
              </a:buClr>
              <a:buFont typeface="Wingdings" pitchFamily="2" charset="2"/>
              <a:buChar char="§"/>
            </a:pPr>
            <a:r>
              <a:rPr lang="en-US" sz="2000" smtClean="0">
                <a:latin typeface="Arial" pitchFamily="34" charset="0"/>
              </a:rPr>
              <a:t>Exposure guideline established by the Refractory</a:t>
            </a:r>
          </a:p>
          <a:p>
            <a:pPr>
              <a:lnSpc>
                <a:spcPct val="80000"/>
              </a:lnSpc>
              <a:buClr>
                <a:schemeClr val="tx2"/>
              </a:buClr>
              <a:buFont typeface="Wingdings" pitchFamily="2" charset="2"/>
              <a:buNone/>
            </a:pPr>
            <a:r>
              <a:rPr lang="en-US" sz="2000" smtClean="0">
                <a:latin typeface="Arial" pitchFamily="34" charset="0"/>
              </a:rPr>
              <a:t>	Ceramic Fiber Coalition</a:t>
            </a:r>
          </a:p>
          <a:p>
            <a:pPr>
              <a:lnSpc>
                <a:spcPct val="80000"/>
              </a:lnSpc>
              <a:buClr>
                <a:schemeClr val="tx2"/>
              </a:buClr>
              <a:buFont typeface="Wingdings" pitchFamily="2" charset="2"/>
              <a:buNone/>
            </a:pPr>
            <a:r>
              <a:rPr lang="en-US" sz="2000" smtClean="0">
                <a:latin typeface="Arial" pitchFamily="34" charset="0"/>
              </a:rPr>
              <a:t>		• 0.5 f/cc 8-hour TWA Recommended Exposure</a:t>
            </a:r>
          </a:p>
          <a:p>
            <a:pPr>
              <a:lnSpc>
                <a:spcPct val="80000"/>
              </a:lnSpc>
              <a:buClr>
                <a:schemeClr val="tx2"/>
              </a:buClr>
              <a:buFont typeface="Wingdings" pitchFamily="2" charset="2"/>
              <a:buNone/>
            </a:pPr>
            <a:r>
              <a:rPr lang="en-US" sz="2000" smtClean="0">
                <a:latin typeface="Arial" pitchFamily="34" charset="0"/>
              </a:rPr>
              <a:t>		Guideline (REG)</a:t>
            </a:r>
          </a:p>
          <a:p>
            <a:pPr>
              <a:lnSpc>
                <a:spcPct val="80000"/>
              </a:lnSpc>
              <a:buClr>
                <a:schemeClr val="tx2"/>
              </a:buClr>
              <a:buFont typeface="Wingdings" pitchFamily="2" charset="2"/>
              <a:buChar char="§"/>
            </a:pPr>
            <a:r>
              <a:rPr lang="en-US" sz="2000" smtClean="0">
                <a:latin typeface="Arial" pitchFamily="34" charset="0"/>
              </a:rPr>
              <a:t>National Institute for Occupational Safety &amp; Health</a:t>
            </a:r>
          </a:p>
          <a:p>
            <a:pPr>
              <a:lnSpc>
                <a:spcPct val="80000"/>
              </a:lnSpc>
              <a:buClr>
                <a:schemeClr val="tx2"/>
              </a:buClr>
              <a:buFont typeface="Wingdings" pitchFamily="2" charset="2"/>
              <a:buNone/>
            </a:pPr>
            <a:r>
              <a:rPr lang="en-US" sz="2000" smtClean="0">
                <a:latin typeface="Arial" pitchFamily="34" charset="0"/>
              </a:rPr>
              <a:t>		• 0.5 f/cc 8-hour TWA REG</a:t>
            </a:r>
          </a:p>
          <a:p>
            <a:pPr lvl="2">
              <a:lnSpc>
                <a:spcPct val="80000"/>
              </a:lnSpc>
              <a:buClr>
                <a:schemeClr val="tx2"/>
              </a:buClr>
              <a:buFont typeface="Wingdings" pitchFamily="2" charset="2"/>
              <a:buNone/>
            </a:pPr>
            <a:endParaRPr lang="en-US" sz="1600" smtClean="0">
              <a:latin typeface="Arial" pitchFamily="34" charset="0"/>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233863"/>
            <a:ext cx="2895600"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228600" y="152400"/>
            <a:ext cx="8610600" cy="9144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Employee Training</a:t>
            </a:r>
          </a:p>
        </p:txBody>
      </p:sp>
      <p:sp>
        <p:nvSpPr>
          <p:cNvPr id="84995" name="Rectangle 3"/>
          <p:cNvSpPr>
            <a:spLocks noGrp="1" noChangeArrowheads="1"/>
          </p:cNvSpPr>
          <p:nvPr>
            <p:ph type="body" idx="1"/>
          </p:nvPr>
        </p:nvSpPr>
        <p:spPr>
          <a:xfrm>
            <a:off x="0" y="1143000"/>
            <a:ext cx="9144000" cy="47244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Employee training shall include </a:t>
            </a:r>
            <a:r>
              <a:rPr lang="en-US" sz="2800" b="1" smtClean="0">
                <a:latin typeface="Arial" pitchFamily="34" charset="0"/>
              </a:rPr>
              <a:t>at least:</a:t>
            </a:r>
            <a:endParaRPr lang="en-US" sz="2800" smtClean="0">
              <a:latin typeface="Arial" pitchFamily="34" charset="0"/>
            </a:endParaRPr>
          </a:p>
          <a:p>
            <a:pPr lvl="1">
              <a:buFontTx/>
              <a:buChar char="•"/>
            </a:pPr>
            <a:r>
              <a:rPr lang="en-US" sz="2400" smtClean="0">
                <a:latin typeface="Arial" pitchFamily="34" charset="0"/>
              </a:rPr>
              <a:t>Methods and observations that may be used to detect the presence or release of a hazardous chemical in the work area</a:t>
            </a:r>
          </a:p>
          <a:p>
            <a:pPr lvl="1">
              <a:buFontTx/>
              <a:buChar char="•"/>
            </a:pPr>
            <a:r>
              <a:rPr lang="en-US" sz="2400" smtClean="0">
                <a:latin typeface="Arial" pitchFamily="34" charset="0"/>
              </a:rPr>
              <a:t>The physical and health hazards of chemicals in the work area</a:t>
            </a:r>
          </a:p>
          <a:p>
            <a:pPr lvl="1">
              <a:buFontTx/>
              <a:buChar char="•"/>
            </a:pPr>
            <a:r>
              <a:rPr lang="en-US" sz="2400" smtClean="0">
                <a:latin typeface="Arial" pitchFamily="34" charset="0"/>
              </a:rPr>
              <a:t>Measures employees can take to protect themselves</a:t>
            </a:r>
          </a:p>
          <a:p>
            <a:pPr lvl="1">
              <a:buFontTx/>
              <a:buChar char="•"/>
            </a:pPr>
            <a:r>
              <a:rPr lang="en-US" sz="2400" smtClean="0">
                <a:latin typeface="Arial" pitchFamily="34" charset="0"/>
              </a:rPr>
              <a:t>Details of the employers specific program</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WordArt 2"/>
          <p:cNvSpPr>
            <a:spLocks noChangeArrowheads="1" noChangeShapeType="1" noTextEdit="1"/>
          </p:cNvSpPr>
          <p:nvPr/>
        </p:nvSpPr>
        <p:spPr bwMode="auto">
          <a:xfrm>
            <a:off x="1219200" y="609600"/>
            <a:ext cx="6400800" cy="50292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Hazard</a:t>
            </a:r>
          </a:p>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Definitions</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 y="304800"/>
            <a:ext cx="8534400" cy="762000"/>
          </a:xfrm>
        </p:spPr>
        <p:txBody>
          <a:bodyPr/>
          <a:lstStyle/>
          <a:p>
            <a:r>
              <a:rPr lang="en-US" smtClean="0"/>
              <a:t>IH Terms</a:t>
            </a:r>
          </a:p>
        </p:txBody>
      </p:sp>
      <p:sp>
        <p:nvSpPr>
          <p:cNvPr id="87043" name="Rectangle 3"/>
          <p:cNvSpPr>
            <a:spLocks noGrp="1" noChangeArrowheads="1"/>
          </p:cNvSpPr>
          <p:nvPr>
            <p:ph type="body" idx="1"/>
          </p:nvPr>
        </p:nvSpPr>
        <p:spPr>
          <a:xfrm>
            <a:off x="685800" y="1371600"/>
            <a:ext cx="7772400" cy="4724400"/>
          </a:xfrm>
        </p:spPr>
        <p:txBody>
          <a:bodyPr/>
          <a:lstStyle/>
          <a:p>
            <a:pPr>
              <a:buClr>
                <a:schemeClr val="tx2"/>
              </a:buClr>
              <a:buFont typeface="Wingdings" pitchFamily="2" charset="2"/>
              <a:buChar char="§"/>
            </a:pPr>
            <a:r>
              <a:rPr lang="en-US" sz="2400" smtClean="0">
                <a:latin typeface="Arial" pitchFamily="34" charset="0"/>
              </a:rPr>
              <a:t>PEL – Permissible Exposure Limit (OSHA)</a:t>
            </a:r>
          </a:p>
          <a:p>
            <a:pPr>
              <a:buClr>
                <a:schemeClr val="tx2"/>
              </a:buClr>
              <a:buFont typeface="Wingdings" pitchFamily="2" charset="2"/>
              <a:buChar char="§"/>
            </a:pPr>
            <a:r>
              <a:rPr lang="en-US" sz="2400" smtClean="0">
                <a:latin typeface="Arial" pitchFamily="34" charset="0"/>
              </a:rPr>
              <a:t>TLV – Threshold Limit Value (ACGIH)</a:t>
            </a:r>
          </a:p>
          <a:p>
            <a:pPr>
              <a:buClr>
                <a:schemeClr val="tx2"/>
              </a:buClr>
              <a:buFont typeface="Wingdings" pitchFamily="2" charset="2"/>
              <a:buChar char="§"/>
            </a:pPr>
            <a:r>
              <a:rPr lang="en-US" sz="2400" smtClean="0">
                <a:latin typeface="Arial" pitchFamily="34" charset="0"/>
              </a:rPr>
              <a:t>TWA - Time Weighted Average</a:t>
            </a:r>
          </a:p>
          <a:p>
            <a:pPr>
              <a:lnSpc>
                <a:spcPct val="130000"/>
              </a:lnSpc>
              <a:buClr>
                <a:schemeClr val="tx2"/>
              </a:buClr>
              <a:buFont typeface="Wingdings" pitchFamily="2" charset="2"/>
              <a:buChar char="§"/>
            </a:pPr>
            <a:r>
              <a:rPr lang="en-US" sz="2000" smtClean="0">
                <a:latin typeface="Arial" pitchFamily="34" charset="0"/>
              </a:rPr>
              <a:t>ACGIH - American Conference of Governmental Industrial Hygienist’s</a:t>
            </a:r>
          </a:p>
          <a:p>
            <a:endParaRPr lang="en-US" sz="2400" smtClean="0">
              <a:latin typeface="Arial"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304800" y="304800"/>
            <a:ext cx="8686800" cy="1447800"/>
          </a:xfrm>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Chemical Exposure</a:t>
            </a:r>
            <a:br>
              <a:rPr lang="en-US" sz="3200" b="1" smtClean="0">
                <a:effectLst>
                  <a:outerShdw blurRad="38100" dist="38100" dir="2700000" algn="tl">
                    <a:srgbClr val="000000"/>
                  </a:outerShdw>
                </a:effectLst>
                <a:latin typeface="Arial" pitchFamily="34" charset="0"/>
              </a:rPr>
            </a:br>
            <a:r>
              <a:rPr lang="en-US" sz="3200" b="1" smtClean="0">
                <a:effectLst>
                  <a:outerShdw blurRad="38100" dist="38100" dir="2700000" algn="tl">
                    <a:srgbClr val="000000"/>
                  </a:outerShdw>
                </a:effectLst>
                <a:latin typeface="Arial" pitchFamily="34" charset="0"/>
              </a:rPr>
              <a:t>Severity &amp; Duration</a:t>
            </a:r>
          </a:p>
        </p:txBody>
      </p:sp>
      <p:sp>
        <p:nvSpPr>
          <p:cNvPr id="88067" name="Rectangle 3"/>
          <p:cNvSpPr>
            <a:spLocks noGrp="1" noChangeArrowheads="1"/>
          </p:cNvSpPr>
          <p:nvPr>
            <p:ph type="body" idx="1"/>
          </p:nvPr>
        </p:nvSpPr>
        <p:spPr>
          <a:xfrm>
            <a:off x="304800" y="1981200"/>
            <a:ext cx="85344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“Acute” effects usually occur rapidly as a result of short-term exposures, and are of short duration.</a:t>
            </a:r>
          </a:p>
          <a:p>
            <a:pPr>
              <a:buClr>
                <a:schemeClr val="tx2"/>
              </a:buClr>
              <a:buFont typeface="Wingdings" pitchFamily="2" charset="2"/>
              <a:buChar char="§"/>
            </a:pPr>
            <a:r>
              <a:rPr lang="en-US" sz="2800" smtClean="0">
                <a:latin typeface="Arial" pitchFamily="34" charset="0"/>
              </a:rPr>
              <a:t>“Chronic” effects generally occur as a result of long-term exposure, and are of long duration. </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228600" y="228600"/>
            <a:ext cx="8686800" cy="1143000"/>
          </a:xfrm>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Acute Effects</a:t>
            </a:r>
          </a:p>
        </p:txBody>
      </p:sp>
      <p:sp>
        <p:nvSpPr>
          <p:cNvPr id="421891" name="Rectangle 3"/>
          <p:cNvSpPr>
            <a:spLocks noGrp="1" noChangeArrowheads="1"/>
          </p:cNvSpPr>
          <p:nvPr>
            <p:ph type="body" idx="1"/>
          </p:nvPr>
        </p:nvSpPr>
        <p:spPr>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Irritation</a:t>
            </a:r>
          </a:p>
          <a:p>
            <a:pPr>
              <a:buClr>
                <a:schemeClr val="tx2"/>
              </a:buClr>
              <a:buFont typeface="Wingdings" pitchFamily="2" charset="2"/>
              <a:buChar char="§"/>
            </a:pPr>
            <a:r>
              <a:rPr lang="en-US" sz="2800" smtClean="0">
                <a:latin typeface="Arial" pitchFamily="34" charset="0"/>
              </a:rPr>
              <a:t>Corrosives </a:t>
            </a:r>
          </a:p>
          <a:p>
            <a:pPr>
              <a:buClr>
                <a:schemeClr val="tx2"/>
              </a:buClr>
              <a:buFont typeface="Wingdings" pitchFamily="2" charset="2"/>
              <a:buChar char="§"/>
            </a:pPr>
            <a:r>
              <a:rPr lang="en-US" sz="2800" smtClean="0">
                <a:latin typeface="Arial" pitchFamily="34" charset="0"/>
              </a:rPr>
              <a:t>Sensitization</a:t>
            </a:r>
          </a:p>
          <a:p>
            <a:pPr>
              <a:buClr>
                <a:schemeClr val="tx2"/>
              </a:buClr>
              <a:buFont typeface="Wingdings" pitchFamily="2" charset="2"/>
              <a:buChar char="§"/>
            </a:pPr>
            <a:r>
              <a:rPr lang="en-US" sz="2800" smtClean="0">
                <a:latin typeface="Arial" pitchFamily="34" charset="0"/>
              </a:rPr>
              <a:t>Lethal Dose</a:t>
            </a:r>
          </a:p>
        </p:txBody>
      </p:sp>
      <p:graphicFrame>
        <p:nvGraphicFramePr>
          <p:cNvPr id="89092" name="Object 4"/>
          <p:cNvGraphicFramePr>
            <a:graphicFrameLocks noChangeAspect="1"/>
          </p:cNvGraphicFramePr>
          <p:nvPr/>
        </p:nvGraphicFramePr>
        <p:xfrm>
          <a:off x="5197475" y="2057400"/>
          <a:ext cx="3108325" cy="2822575"/>
        </p:xfrm>
        <a:graphic>
          <a:graphicData uri="http://schemas.openxmlformats.org/presentationml/2006/ole">
            <mc:AlternateContent xmlns:mc="http://schemas.openxmlformats.org/markup-compatibility/2006">
              <mc:Choice xmlns:v="urn:schemas-microsoft-com:vml" Requires="v">
                <p:oleObj spid="_x0000_s89097" name="Clip" r:id="rId4" imgW="1796796" imgH="1632204" progId="MS_ClipArt_Gallery.5">
                  <p:embed/>
                </p:oleObj>
              </mc:Choice>
              <mc:Fallback>
                <p:oleObj name="Clip" r:id="rId4" imgW="1796796" imgH="1632204" progId="MS_ClipArt_Gallery.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475" y="2057400"/>
                        <a:ext cx="3108325" cy="2822575"/>
                      </a:xfrm>
                      <a:prstGeom prst="rect">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228600" y="228600"/>
            <a:ext cx="8686800" cy="914400"/>
          </a:xfrm>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Chronic Effects</a:t>
            </a:r>
          </a:p>
        </p:txBody>
      </p:sp>
      <p:sp>
        <p:nvSpPr>
          <p:cNvPr id="423939" name="Rectangle 3"/>
          <p:cNvSpPr>
            <a:spLocks noGrp="1" noChangeArrowheads="1"/>
          </p:cNvSpPr>
          <p:nvPr>
            <p:ph type="body" idx="1"/>
          </p:nvPr>
        </p:nvSpPr>
        <p:spPr>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Carcinogenicity</a:t>
            </a:r>
          </a:p>
          <a:p>
            <a:pPr>
              <a:buClr>
                <a:schemeClr val="tx2"/>
              </a:buClr>
              <a:buFont typeface="Wingdings" pitchFamily="2" charset="2"/>
              <a:buChar char="§"/>
            </a:pPr>
            <a:r>
              <a:rPr lang="en-US" sz="2800" smtClean="0">
                <a:latin typeface="Arial" pitchFamily="34" charset="0"/>
              </a:rPr>
              <a:t>Teratogenicity</a:t>
            </a:r>
          </a:p>
          <a:p>
            <a:pPr>
              <a:buClr>
                <a:schemeClr val="tx2"/>
              </a:buClr>
              <a:buFont typeface="Wingdings" pitchFamily="2" charset="2"/>
              <a:buChar char="§"/>
            </a:pPr>
            <a:r>
              <a:rPr lang="en-US" sz="2800" smtClean="0">
                <a:latin typeface="Arial" pitchFamily="34" charset="0"/>
              </a:rPr>
              <a:t>Mutagenicity</a:t>
            </a:r>
          </a:p>
        </p:txBody>
      </p:sp>
      <p:graphicFrame>
        <p:nvGraphicFramePr>
          <p:cNvPr id="90116" name="Object 4"/>
          <p:cNvGraphicFramePr>
            <a:graphicFrameLocks noChangeAspect="1"/>
          </p:cNvGraphicFramePr>
          <p:nvPr/>
        </p:nvGraphicFramePr>
        <p:xfrm>
          <a:off x="3352800" y="2036763"/>
          <a:ext cx="5105400" cy="3101975"/>
        </p:xfrm>
        <a:graphic>
          <a:graphicData uri="http://schemas.openxmlformats.org/presentationml/2006/ole">
            <mc:AlternateContent xmlns:mc="http://schemas.openxmlformats.org/markup-compatibility/2006">
              <mc:Choice xmlns:v="urn:schemas-microsoft-com:vml" Requires="v">
                <p:oleObj spid="_x0000_s90121" name="Clip" r:id="rId4" imgW="4582562" imgH="2783941" progId="MS_ClipArt_Gallery.5">
                  <p:embed/>
                </p:oleObj>
              </mc:Choice>
              <mc:Fallback>
                <p:oleObj name="Clip" r:id="rId4" imgW="4582562" imgH="2783941" progId="MS_ClipArt_Gallery.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36763"/>
                        <a:ext cx="5105400" cy="310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152400" y="228600"/>
            <a:ext cx="8763000" cy="914400"/>
          </a:xfrm>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Corrosive</a:t>
            </a:r>
            <a:endParaRPr lang="en-US" sz="3200" smtClean="0">
              <a:effectLst>
                <a:outerShdw blurRad="38100" dist="38100" dir="2700000" algn="tl">
                  <a:srgbClr val="000000"/>
                </a:outerShdw>
              </a:effectLst>
              <a:latin typeface="Arial" pitchFamily="34" charset="0"/>
            </a:endParaRPr>
          </a:p>
        </p:txBody>
      </p:sp>
      <p:sp>
        <p:nvSpPr>
          <p:cNvPr id="91139" name="Rectangle 3"/>
          <p:cNvSpPr>
            <a:spLocks noGrp="1" noChangeArrowheads="1"/>
          </p:cNvSpPr>
          <p:nvPr>
            <p:ph type="body" idx="1"/>
          </p:nvPr>
        </p:nvSpPr>
        <p:spPr>
          <a:xfrm>
            <a:off x="685800" y="1447800"/>
            <a:ext cx="77724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Visible destruction, or irreversible damage to body tissue</a:t>
            </a:r>
          </a:p>
          <a:p>
            <a:pPr>
              <a:buClr>
                <a:schemeClr val="tx2"/>
              </a:buClr>
              <a:buFont typeface="Wingdings" pitchFamily="2" charset="2"/>
              <a:buChar char="§"/>
            </a:pPr>
            <a:r>
              <a:rPr lang="en-US" sz="2800" smtClean="0">
                <a:latin typeface="Arial" pitchFamily="34" charset="0"/>
              </a:rPr>
              <a:t>Acids</a:t>
            </a:r>
          </a:p>
          <a:p>
            <a:pPr>
              <a:buClr>
                <a:schemeClr val="tx2"/>
              </a:buClr>
              <a:buFont typeface="Wingdings" pitchFamily="2" charset="2"/>
              <a:buChar char="§"/>
            </a:pPr>
            <a:r>
              <a:rPr lang="en-US" sz="2800" smtClean="0">
                <a:latin typeface="Arial" pitchFamily="34" charset="0"/>
              </a:rPr>
              <a:t>Caustics (or bases)</a:t>
            </a:r>
          </a:p>
        </p:txBody>
      </p:sp>
      <p:graphicFrame>
        <p:nvGraphicFramePr>
          <p:cNvPr id="91140" name="Object 4"/>
          <p:cNvGraphicFramePr>
            <a:graphicFrameLocks noChangeAspect="1"/>
          </p:cNvGraphicFramePr>
          <p:nvPr/>
        </p:nvGraphicFramePr>
        <p:xfrm>
          <a:off x="4648200" y="2190750"/>
          <a:ext cx="4267200" cy="3862388"/>
        </p:xfrm>
        <a:graphic>
          <a:graphicData uri="http://schemas.openxmlformats.org/presentationml/2006/ole">
            <mc:AlternateContent xmlns:mc="http://schemas.openxmlformats.org/markup-compatibility/2006">
              <mc:Choice xmlns:v="urn:schemas-microsoft-com:vml" Requires="v">
                <p:oleObj spid="_x0000_s91144" name="Clip" r:id="rId4" imgW="1934870" imgH="1934870" progId="MS_ClipArt_Gallery.5">
                  <p:embed/>
                </p:oleObj>
              </mc:Choice>
              <mc:Fallback>
                <p:oleObj name="Clip" r:id="rId4" imgW="1934870" imgH="1934870" progId="MS_ClipArt_Gallery.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190750"/>
                        <a:ext cx="4267200" cy="386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685800" y="228600"/>
            <a:ext cx="7772400" cy="914400"/>
          </a:xfrm>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Toxic and Highly Toxic</a:t>
            </a:r>
          </a:p>
        </p:txBody>
      </p:sp>
      <p:sp>
        <p:nvSpPr>
          <p:cNvPr id="92163" name="Rectangle 3"/>
          <p:cNvSpPr>
            <a:spLocks noGrp="1" noChangeArrowheads="1"/>
          </p:cNvSpPr>
          <p:nvPr>
            <p:ph type="body" idx="1"/>
          </p:nvPr>
        </p:nvSpPr>
        <p:spPr>
          <a:xfrm>
            <a:off x="685800" y="1295400"/>
            <a:ext cx="7772400" cy="4572000"/>
          </a:xfrm>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90000"/>
              </a:lnSpc>
              <a:buClr>
                <a:schemeClr val="tx2"/>
              </a:buClr>
              <a:buFont typeface="Wingdings" pitchFamily="2" charset="2"/>
              <a:buChar char="§"/>
            </a:pPr>
            <a:r>
              <a:rPr lang="en-US" sz="2800" smtClean="0">
                <a:latin typeface="Arial" pitchFamily="34" charset="0"/>
              </a:rPr>
              <a:t>Can cause death or serious injury from a single exposure</a:t>
            </a:r>
          </a:p>
          <a:p>
            <a:pPr>
              <a:lnSpc>
                <a:spcPct val="90000"/>
              </a:lnSpc>
              <a:buClr>
                <a:schemeClr val="tx2"/>
              </a:buClr>
              <a:buFont typeface="Wingdings" pitchFamily="2" charset="2"/>
              <a:buChar char="§"/>
            </a:pPr>
            <a:r>
              <a:rPr lang="en-US" sz="2800" smtClean="0">
                <a:latin typeface="Arial" pitchFamily="34" charset="0"/>
              </a:rPr>
              <a:t>Ingestion</a:t>
            </a:r>
          </a:p>
          <a:p>
            <a:pPr>
              <a:lnSpc>
                <a:spcPct val="90000"/>
              </a:lnSpc>
              <a:buClr>
                <a:schemeClr val="tx2"/>
              </a:buClr>
              <a:buFont typeface="Wingdings" pitchFamily="2" charset="2"/>
              <a:buChar char="§"/>
            </a:pPr>
            <a:r>
              <a:rPr lang="en-US" sz="2800" smtClean="0">
                <a:latin typeface="Arial" pitchFamily="34" charset="0"/>
              </a:rPr>
              <a:t>Dermal contact</a:t>
            </a:r>
          </a:p>
          <a:p>
            <a:pPr>
              <a:lnSpc>
                <a:spcPct val="90000"/>
              </a:lnSpc>
              <a:buClr>
                <a:schemeClr val="tx2"/>
              </a:buClr>
              <a:buFont typeface="Wingdings" pitchFamily="2" charset="2"/>
              <a:buChar char="§"/>
            </a:pPr>
            <a:r>
              <a:rPr lang="en-US" sz="2800" smtClean="0">
                <a:latin typeface="Arial" pitchFamily="34" charset="0"/>
              </a:rPr>
              <a:t>Inhalation</a:t>
            </a:r>
          </a:p>
          <a:p>
            <a:pPr>
              <a:lnSpc>
                <a:spcPct val="90000"/>
              </a:lnSpc>
              <a:buClr>
                <a:schemeClr val="tx2"/>
              </a:buClr>
              <a:buFont typeface="Wingdings" pitchFamily="2" charset="2"/>
              <a:buChar char="§"/>
            </a:pPr>
            <a:endParaRPr lang="en-US" sz="2800" smtClean="0">
              <a:latin typeface="Arial" pitchFamily="34" charset="0"/>
            </a:endParaRPr>
          </a:p>
          <a:p>
            <a:pPr>
              <a:lnSpc>
                <a:spcPct val="90000"/>
              </a:lnSpc>
              <a:buClr>
                <a:schemeClr val="tx2"/>
              </a:buClr>
              <a:buFont typeface="Wingdings" pitchFamily="2" charset="2"/>
              <a:buNone/>
            </a:pPr>
            <a:endParaRPr lang="en-US" sz="2800" smtClean="0">
              <a:latin typeface="Arial" pitchFamily="34" charset="0"/>
            </a:endParaRPr>
          </a:p>
          <a:p>
            <a:pPr>
              <a:lnSpc>
                <a:spcPct val="90000"/>
              </a:lnSpc>
              <a:buClr>
                <a:schemeClr val="tx2"/>
              </a:buClr>
              <a:buFont typeface="Wingdings" pitchFamily="2" charset="2"/>
              <a:buChar char="§"/>
            </a:pPr>
            <a:r>
              <a:rPr lang="en-US" sz="2800" smtClean="0">
                <a:latin typeface="Arial" pitchFamily="34" charset="0"/>
              </a:rPr>
              <a:t>Highly toxic, small dose; severe effects</a:t>
            </a:r>
          </a:p>
          <a:p>
            <a:pPr>
              <a:lnSpc>
                <a:spcPct val="90000"/>
              </a:lnSpc>
              <a:buClr>
                <a:schemeClr val="tx2"/>
              </a:buClr>
              <a:buFont typeface="Wingdings" pitchFamily="2" charset="2"/>
              <a:buChar char="§"/>
            </a:pPr>
            <a:r>
              <a:rPr lang="en-US" sz="2800" smtClean="0">
                <a:latin typeface="Arial" pitchFamily="34" charset="0"/>
              </a:rPr>
              <a:t>Toxic, larger dose; severe effects</a:t>
            </a:r>
            <a:r>
              <a:rPr lang="en-US" smtClean="0">
                <a:latin typeface="Arial" pitchFamily="34" charset="0"/>
              </a:rPr>
              <a:t> </a:t>
            </a:r>
          </a:p>
        </p:txBody>
      </p:sp>
      <p:graphicFrame>
        <p:nvGraphicFramePr>
          <p:cNvPr id="92164" name="Object 4"/>
          <p:cNvGraphicFramePr>
            <a:graphicFrameLocks noChangeAspect="1"/>
          </p:cNvGraphicFramePr>
          <p:nvPr/>
        </p:nvGraphicFramePr>
        <p:xfrm>
          <a:off x="5638800" y="1828800"/>
          <a:ext cx="2479675" cy="2667000"/>
        </p:xfrm>
        <a:graphic>
          <a:graphicData uri="http://schemas.openxmlformats.org/presentationml/2006/ole">
            <mc:AlternateContent xmlns:mc="http://schemas.openxmlformats.org/markup-compatibility/2006">
              <mc:Choice xmlns:v="urn:schemas-microsoft-com:vml" Requires="v">
                <p:oleObj spid="_x0000_s92168" name="Clip" r:id="rId4" imgW="1826057" imgH="1825142" progId="MS_ClipArt_Gallery.5">
                  <p:embed/>
                </p:oleObj>
              </mc:Choice>
              <mc:Fallback>
                <p:oleObj name="Clip" r:id="rId4" imgW="1826057" imgH="1825142" progId="MS_ClipArt_Gallery.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828800"/>
                        <a:ext cx="2479675" cy="2667000"/>
                      </a:xfrm>
                      <a:prstGeom prst="rect">
                        <a:avLst/>
                      </a:prstGeom>
                      <a:solidFill>
                        <a:srgbClr val="CCFFCC"/>
                      </a:solidFill>
                      <a:ln>
                        <a:noFill/>
                      </a:ln>
                      <a:effectLst/>
                      <a:extLs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228600" y="152400"/>
            <a:ext cx="8686800" cy="914400"/>
          </a:xfrm>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accent2"/>
                </a:solidFill>
                <a:miter lim="800000"/>
                <a:headEnd/>
                <a:tailEnd/>
              </a14:hiddenLine>
            </a:ext>
          </a:extLst>
        </p:spPr>
        <p:txBody>
          <a:bodyPr/>
          <a:lstStyle/>
          <a:p>
            <a:pPr>
              <a:defRPr/>
            </a:pPr>
            <a:r>
              <a:rPr lang="en-US" sz="3200" b="1" smtClean="0">
                <a:effectLst>
                  <a:outerShdw blurRad="38100" dist="38100" dir="2700000" algn="tl">
                    <a:srgbClr val="000000"/>
                  </a:outerShdw>
                </a:effectLst>
                <a:latin typeface="Arial" pitchFamily="34" charset="0"/>
              </a:rPr>
              <a:t>Irritant</a:t>
            </a:r>
          </a:p>
        </p:txBody>
      </p:sp>
      <p:sp>
        <p:nvSpPr>
          <p:cNvPr id="93187" name="Rectangle 3"/>
          <p:cNvSpPr>
            <a:spLocks noGrp="1" noChangeArrowheads="1"/>
          </p:cNvSpPr>
          <p:nvPr>
            <p:ph type="body" idx="1"/>
          </p:nvPr>
        </p:nvSpPr>
        <p:spPr>
          <a:xfrm>
            <a:off x="685800" y="1219200"/>
            <a:ext cx="7772400"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buClr>
                <a:schemeClr val="tx2"/>
              </a:buClr>
              <a:buFont typeface="Wingdings" pitchFamily="2" charset="2"/>
              <a:buChar char="§"/>
            </a:pPr>
            <a:r>
              <a:rPr lang="en-US" sz="2800" smtClean="0">
                <a:latin typeface="Arial" pitchFamily="34" charset="0"/>
              </a:rPr>
              <a:t>Not a corrosive</a:t>
            </a:r>
          </a:p>
          <a:p>
            <a:pPr>
              <a:buClr>
                <a:schemeClr val="tx2"/>
              </a:buClr>
              <a:buFont typeface="Wingdings" pitchFamily="2" charset="2"/>
              <a:buChar char="§"/>
            </a:pPr>
            <a:r>
              <a:rPr lang="en-US" sz="2800" smtClean="0">
                <a:latin typeface="Arial" pitchFamily="34" charset="0"/>
              </a:rPr>
              <a:t>Causes reversible inflammatory effect</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466725" y="125413"/>
            <a:ext cx="8235950" cy="3387725"/>
          </a:xfrm>
          <a:prstGeom prst="rect">
            <a:avLst/>
          </a:prstGeom>
          <a:solidFill>
            <a:schemeClr val="bg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r>
              <a:rPr lang="en-US" sz="3600" b="0">
                <a:solidFill>
                  <a:schemeClr val="accent2"/>
                </a:solidFill>
                <a:latin typeface="Arial" pitchFamily="34" charset="0"/>
              </a:rPr>
              <a:t>Material Safety Data Sheets (MSDS)</a:t>
            </a:r>
          </a:p>
          <a:p>
            <a:pPr algn="ctr"/>
            <a:r>
              <a:rPr lang="en-US" sz="3600" b="0">
                <a:solidFill>
                  <a:schemeClr val="accent2"/>
                </a:solidFill>
                <a:latin typeface="Arial" pitchFamily="34" charset="0"/>
              </a:rPr>
              <a:t>are one of the most important tools </a:t>
            </a:r>
          </a:p>
          <a:p>
            <a:pPr algn="ctr"/>
            <a:r>
              <a:rPr lang="en-US" sz="3600" b="0">
                <a:solidFill>
                  <a:schemeClr val="accent2"/>
                </a:solidFill>
                <a:latin typeface="Arial" pitchFamily="34" charset="0"/>
              </a:rPr>
              <a:t>available to employers </a:t>
            </a:r>
          </a:p>
          <a:p>
            <a:pPr algn="ctr"/>
            <a:r>
              <a:rPr lang="en-US" sz="3600" b="0">
                <a:solidFill>
                  <a:schemeClr val="accent2"/>
                </a:solidFill>
                <a:latin typeface="Arial" pitchFamily="34" charset="0"/>
              </a:rPr>
              <a:t>for providing information, and protection</a:t>
            </a:r>
          </a:p>
          <a:p>
            <a:pPr algn="ctr"/>
            <a:r>
              <a:rPr lang="en-US" sz="3600" b="0">
                <a:solidFill>
                  <a:schemeClr val="accent2"/>
                </a:solidFill>
                <a:latin typeface="Arial" pitchFamily="34" charset="0"/>
              </a:rPr>
              <a:t>to workers from hazardous chemicals</a:t>
            </a:r>
          </a:p>
          <a:p>
            <a:pPr algn="ctr"/>
            <a:r>
              <a:rPr lang="en-US" sz="3600" b="0">
                <a:solidFill>
                  <a:schemeClr val="accent2"/>
                </a:solidFill>
                <a:latin typeface="Arial" pitchFamily="34" charset="0"/>
              </a:rPr>
              <a:t>which are used in the workplace.</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28600" y="152400"/>
            <a:ext cx="8686800" cy="1143000"/>
          </a:xfrm>
        </p:spPr>
        <p:txBody>
          <a:bodyPr/>
          <a:lstStyle/>
          <a:p>
            <a:pPr>
              <a:defRPr/>
            </a:pPr>
            <a:r>
              <a:rPr lang="en-US" sz="3200" b="1" smtClean="0">
                <a:effectLst>
                  <a:outerShdw blurRad="38100" dist="38100" dir="2700000" algn="tl">
                    <a:srgbClr val="000000"/>
                  </a:outerShdw>
                </a:effectLst>
                <a:latin typeface="Arial" pitchFamily="34" charset="0"/>
              </a:rPr>
              <a:t>Chemical Hazards - Metals</a:t>
            </a:r>
          </a:p>
        </p:txBody>
      </p:sp>
      <p:sp>
        <p:nvSpPr>
          <p:cNvPr id="10243" name="Rectangle 3"/>
          <p:cNvSpPr>
            <a:spLocks noGrp="1" noChangeArrowheads="1"/>
          </p:cNvSpPr>
          <p:nvPr>
            <p:ph type="body" idx="1"/>
          </p:nvPr>
        </p:nvSpPr>
        <p:spPr/>
        <p:txBody>
          <a:bodyPr/>
          <a:lstStyle/>
          <a:p>
            <a:pPr>
              <a:buClr>
                <a:schemeClr val="tx2"/>
              </a:buClr>
              <a:buFont typeface="Wingdings" pitchFamily="2" charset="2"/>
              <a:buChar char="§"/>
            </a:pPr>
            <a:r>
              <a:rPr lang="en-US" sz="2800" smtClean="0">
                <a:latin typeface="Arial" pitchFamily="34" charset="0"/>
              </a:rPr>
              <a:t>Toxic</a:t>
            </a:r>
          </a:p>
          <a:p>
            <a:pPr>
              <a:buClr>
                <a:schemeClr val="tx2"/>
              </a:buClr>
              <a:buFont typeface="Wingdings" pitchFamily="2" charset="2"/>
              <a:buChar char="§"/>
            </a:pPr>
            <a:r>
              <a:rPr lang="en-US" sz="2800" smtClean="0">
                <a:latin typeface="Arial" pitchFamily="34" charset="0"/>
              </a:rPr>
              <a:t>Highly Toxic</a:t>
            </a:r>
          </a:p>
          <a:p>
            <a:pPr>
              <a:buClr>
                <a:schemeClr val="tx2"/>
              </a:buClr>
              <a:buFont typeface="Wingdings" pitchFamily="2" charset="2"/>
              <a:buChar char="§"/>
            </a:pPr>
            <a:r>
              <a:rPr lang="en-US" sz="2800" smtClean="0">
                <a:latin typeface="Arial" pitchFamily="34" charset="0"/>
              </a:rPr>
              <a:t>Carcinogens</a:t>
            </a:r>
          </a:p>
        </p:txBody>
      </p:sp>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1981200"/>
            <a:ext cx="3611563"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963988"/>
            <a:ext cx="1981200" cy="197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04800" y="228600"/>
            <a:ext cx="8382000" cy="6405563"/>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sz="1800" b="0">
                <a:latin typeface="Arial" pitchFamily="34" charset="0"/>
              </a:rPr>
              <a:t>Material Safety Data Sheet	</a:t>
            </a:r>
            <a:r>
              <a:rPr lang="en-US" sz="1800">
                <a:latin typeface="Arial" pitchFamily="34" charset="0"/>
              </a:rPr>
              <a:t>U.S. Department of Labor</a:t>
            </a:r>
            <a:r>
              <a:rPr lang="en-US" sz="1800" b="0">
                <a:latin typeface="Arial" pitchFamily="34" charset="0"/>
              </a:rPr>
              <a:t>	</a:t>
            </a:r>
          </a:p>
          <a:p>
            <a:pPr>
              <a:spcBef>
                <a:spcPts val="500"/>
              </a:spcBef>
              <a:spcAft>
                <a:spcPts val="500"/>
              </a:spcAft>
            </a:pPr>
            <a:r>
              <a:rPr lang="en-US" sz="1800" b="0">
                <a:latin typeface="Arial" pitchFamily="34" charset="0"/>
              </a:rPr>
              <a:t>May be used to comply with	Occupational Safety and Health Administration	</a:t>
            </a:r>
          </a:p>
          <a:p>
            <a:pPr>
              <a:spcBef>
                <a:spcPts val="500"/>
              </a:spcBef>
              <a:spcAft>
                <a:spcPts val="500"/>
              </a:spcAft>
            </a:pPr>
            <a:r>
              <a:rPr lang="en-US" sz="1800" b="0">
                <a:latin typeface="Arial" pitchFamily="34" charset="0"/>
              </a:rPr>
              <a:t>OSHA's Hazard Communication Standard,	(Non-Mandatory Form)	</a:t>
            </a:r>
          </a:p>
          <a:p>
            <a:pPr>
              <a:spcBef>
                <a:spcPts val="500"/>
              </a:spcBef>
              <a:spcAft>
                <a:spcPts val="500"/>
              </a:spcAft>
            </a:pPr>
            <a:r>
              <a:rPr lang="en-US" sz="1800" b="0">
                <a:latin typeface="Arial" pitchFamily="34" charset="0"/>
              </a:rPr>
              <a:t>29 CFR 1910.1200. Standard must be consulted for specific requirements.</a:t>
            </a:r>
          </a:p>
          <a:p>
            <a:pPr>
              <a:spcBef>
                <a:spcPts val="500"/>
              </a:spcBef>
              <a:spcAft>
                <a:spcPts val="500"/>
              </a:spcAft>
            </a:pPr>
            <a:r>
              <a:rPr lang="en-US" sz="1800" b="0">
                <a:latin typeface="Arial" pitchFamily="34" charset="0"/>
              </a:rPr>
              <a:t>Form Approved	</a:t>
            </a:r>
          </a:p>
          <a:p>
            <a:pPr>
              <a:spcBef>
                <a:spcPts val="500"/>
              </a:spcBef>
              <a:spcAft>
                <a:spcPts val="500"/>
              </a:spcAft>
            </a:pPr>
            <a:r>
              <a:rPr lang="en-US" sz="1800" b="0">
                <a:latin typeface="Arial" pitchFamily="34" charset="0"/>
              </a:rPr>
              <a:t>	OMB No. 1218-0072	</a:t>
            </a:r>
          </a:p>
          <a:p>
            <a:pPr>
              <a:spcBef>
                <a:spcPts val="500"/>
              </a:spcBef>
              <a:spcAft>
                <a:spcPts val="500"/>
              </a:spcAft>
            </a:pPr>
            <a:r>
              <a:rPr lang="en-US" sz="1800" b="0">
                <a:latin typeface="Arial" pitchFamily="34" charset="0"/>
              </a:rPr>
              <a:t>IDENTITY </a:t>
            </a:r>
            <a:r>
              <a:rPr lang="en-US" sz="1800" b="0" i="1">
                <a:latin typeface="Arial" pitchFamily="34" charset="0"/>
              </a:rPr>
              <a:t>(As Used on Label and List)</a:t>
            </a:r>
            <a:r>
              <a:rPr lang="en-US" sz="1800" b="0">
                <a:latin typeface="Arial" pitchFamily="34" charset="0"/>
              </a:rPr>
              <a:t>	Note: Blank spaces are not permitted. If any item is not applicable, or no information is available, the space must be marked to indicate that.	</a:t>
            </a:r>
          </a:p>
          <a:p>
            <a:pPr>
              <a:spcBef>
                <a:spcPts val="500"/>
              </a:spcBef>
              <a:spcAft>
                <a:spcPts val="500"/>
              </a:spcAft>
            </a:pPr>
            <a:r>
              <a:rPr lang="en-US" sz="1800">
                <a:latin typeface="Arial" pitchFamily="34" charset="0"/>
              </a:rPr>
              <a:t>Section I</a:t>
            </a:r>
            <a:r>
              <a:rPr lang="en-US" sz="1800" b="0">
                <a:latin typeface="Arial" pitchFamily="34" charset="0"/>
              </a:rPr>
              <a:t> </a:t>
            </a:r>
          </a:p>
          <a:p>
            <a:pPr>
              <a:spcBef>
                <a:spcPts val="500"/>
              </a:spcBef>
              <a:spcAft>
                <a:spcPts val="500"/>
              </a:spcAft>
            </a:pPr>
            <a:r>
              <a:rPr lang="en-US" sz="1800" b="0">
                <a:latin typeface="Arial" pitchFamily="34" charset="0"/>
              </a:rPr>
              <a:t>Manufacturer's Name	Emergency Telephone Number</a:t>
            </a:r>
            <a:br>
              <a:rPr lang="en-US" sz="1800" b="0">
                <a:latin typeface="Arial" pitchFamily="34" charset="0"/>
              </a:rPr>
            </a:br>
            <a:r>
              <a:rPr lang="en-US" sz="1800" b="0">
                <a:latin typeface="Arial" pitchFamily="34" charset="0"/>
              </a:rPr>
              <a:t>	</a:t>
            </a:r>
          </a:p>
          <a:p>
            <a:pPr>
              <a:spcBef>
                <a:spcPts val="500"/>
              </a:spcBef>
              <a:spcAft>
                <a:spcPts val="500"/>
              </a:spcAft>
            </a:pPr>
            <a:r>
              <a:rPr lang="en-US" sz="1800" b="0">
                <a:latin typeface="Arial" pitchFamily="34" charset="0"/>
              </a:rPr>
              <a:t>Address </a:t>
            </a:r>
            <a:r>
              <a:rPr lang="en-US" sz="1800" b="0" i="1">
                <a:latin typeface="Arial" pitchFamily="34" charset="0"/>
              </a:rPr>
              <a:t>(Number, Street, City, State, and ZIP Code)</a:t>
            </a:r>
            <a:r>
              <a:rPr lang="en-US" sz="1800" b="0">
                <a:latin typeface="Arial" pitchFamily="34" charset="0"/>
              </a:rPr>
              <a:t>	Telephone Number for Information</a:t>
            </a:r>
            <a:br>
              <a:rPr lang="en-US" sz="1800" b="0">
                <a:latin typeface="Arial" pitchFamily="34" charset="0"/>
              </a:rPr>
            </a:br>
            <a:r>
              <a:rPr lang="en-US" sz="1800" b="0">
                <a:latin typeface="Arial" pitchFamily="34" charset="0"/>
              </a:rPr>
              <a:t>	</a:t>
            </a:r>
          </a:p>
          <a:p>
            <a:pPr>
              <a:spcBef>
                <a:spcPts val="500"/>
              </a:spcBef>
              <a:spcAft>
                <a:spcPts val="500"/>
              </a:spcAft>
            </a:pPr>
            <a:r>
              <a:rPr lang="en-US" sz="1800" b="0">
                <a:latin typeface="Arial" pitchFamily="34" charset="0"/>
              </a:rPr>
              <a:t>	Date Prepared</a:t>
            </a:r>
            <a:br>
              <a:rPr lang="en-US" sz="1800" b="0">
                <a:latin typeface="Arial" pitchFamily="34" charset="0"/>
              </a:rPr>
            </a:br>
            <a:r>
              <a:rPr lang="en-US" sz="1800" b="0">
                <a:latin typeface="Arial" pitchFamily="34" charset="0"/>
              </a:rPr>
              <a:t>	Signature of Preparer </a:t>
            </a:r>
            <a:r>
              <a:rPr lang="en-US" sz="1800" b="0" i="1">
                <a:latin typeface="Arial" pitchFamily="34" charset="0"/>
              </a:rPr>
              <a:t>(optional)</a:t>
            </a:r>
            <a:r>
              <a:rPr lang="en-US" b="0">
                <a:latin typeface="Arial" pitchFamily="34" charset="0"/>
              </a:rPr>
              <a:t>	</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609600" y="762000"/>
            <a:ext cx="7772400" cy="526097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a:latin typeface="Arial" pitchFamily="34" charset="0"/>
              </a:rPr>
              <a:t>Section II - Hazard Ingredients/Identity Information</a:t>
            </a:r>
            <a:r>
              <a:rPr lang="en-US" b="0">
                <a:latin typeface="Arial" pitchFamily="34" charset="0"/>
              </a:rPr>
              <a:t> </a:t>
            </a:r>
          </a:p>
          <a:p>
            <a:pPr>
              <a:spcBef>
                <a:spcPts val="500"/>
              </a:spcBef>
              <a:spcAft>
                <a:spcPts val="500"/>
              </a:spcAft>
            </a:pPr>
            <a:endParaRPr lang="en-US" b="0">
              <a:latin typeface="Arial" pitchFamily="34" charset="0"/>
            </a:endParaRPr>
          </a:p>
          <a:p>
            <a:pPr>
              <a:spcBef>
                <a:spcPts val="500"/>
              </a:spcBef>
              <a:spcAft>
                <a:spcPts val="500"/>
              </a:spcAft>
            </a:pPr>
            <a:r>
              <a:rPr lang="en-US" b="0">
                <a:latin typeface="Arial" pitchFamily="34" charset="0"/>
              </a:rPr>
              <a:t>Hazardous Components (Specific Chemical Identity; </a:t>
            </a:r>
          </a:p>
          <a:p>
            <a:pPr>
              <a:spcBef>
                <a:spcPts val="500"/>
              </a:spcBef>
              <a:spcAft>
                <a:spcPts val="500"/>
              </a:spcAft>
            </a:pPr>
            <a:endParaRPr lang="en-US" b="0">
              <a:latin typeface="Arial" pitchFamily="34" charset="0"/>
            </a:endParaRPr>
          </a:p>
          <a:p>
            <a:pPr>
              <a:spcBef>
                <a:spcPts val="500"/>
              </a:spcBef>
              <a:spcAft>
                <a:spcPts val="500"/>
              </a:spcAft>
            </a:pPr>
            <a:r>
              <a:rPr lang="en-US" b="0">
                <a:latin typeface="Arial" pitchFamily="34" charset="0"/>
              </a:rPr>
              <a:t>Common Name(s))	OSHA PEL	ACGIH TLV	Other </a:t>
            </a:r>
          </a:p>
          <a:p>
            <a:pPr>
              <a:spcBef>
                <a:spcPts val="500"/>
              </a:spcBef>
              <a:spcAft>
                <a:spcPts val="500"/>
              </a:spcAft>
            </a:pPr>
            <a:endParaRPr lang="en-US" b="0">
              <a:latin typeface="Arial" pitchFamily="34" charset="0"/>
            </a:endParaRPr>
          </a:p>
          <a:p>
            <a:pPr>
              <a:spcBef>
                <a:spcPts val="500"/>
              </a:spcBef>
              <a:spcAft>
                <a:spcPts val="500"/>
              </a:spcAft>
            </a:pPr>
            <a:r>
              <a:rPr lang="en-US" b="0">
                <a:latin typeface="Arial" pitchFamily="34" charset="0"/>
              </a:rPr>
              <a:t>Limits</a:t>
            </a:r>
            <a:br>
              <a:rPr lang="en-US" b="0">
                <a:latin typeface="Arial" pitchFamily="34" charset="0"/>
              </a:rPr>
            </a:br>
            <a:endParaRPr lang="en-US" b="0">
              <a:latin typeface="Arial" pitchFamily="34" charset="0"/>
            </a:endParaRPr>
          </a:p>
          <a:p>
            <a:pPr>
              <a:spcBef>
                <a:spcPts val="500"/>
              </a:spcBef>
              <a:spcAft>
                <a:spcPts val="500"/>
              </a:spcAft>
            </a:pPr>
            <a:r>
              <a:rPr lang="en-US" b="0">
                <a:latin typeface="Arial" pitchFamily="34" charset="0"/>
              </a:rPr>
              <a:t>Recommended	%</a:t>
            </a:r>
            <a:r>
              <a:rPr lang="en-US" b="0" i="1">
                <a:latin typeface="Arial" pitchFamily="34" charset="0"/>
              </a:rPr>
              <a:t>(optional)</a:t>
            </a:r>
            <a:r>
              <a:rPr lang="en-US" b="0">
                <a:latin typeface="Arial" pitchFamily="34" charset="0"/>
              </a:rPr>
              <a:t>	</a:t>
            </a:r>
          </a:p>
          <a:p>
            <a:pPr>
              <a:spcBef>
                <a:spcPts val="500"/>
              </a:spcBef>
              <a:spcAft>
                <a:spcPts val="500"/>
              </a:spcAft>
            </a:pPr>
            <a:r>
              <a:rPr lang="en-US" b="0">
                <a:latin typeface="Arial" pitchFamily="34" charset="0"/>
              </a:rPr>
              <a:t>	</a:t>
            </a:r>
          </a:p>
          <a:p>
            <a:pPr>
              <a:spcBef>
                <a:spcPts val="500"/>
              </a:spcBef>
              <a:spcAft>
                <a:spcPts val="500"/>
              </a:spcAft>
            </a:pPr>
            <a:endParaRPr lang="en-US" b="0">
              <a:latin typeface="Arial" pitchFamily="34"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143000" y="455613"/>
            <a:ext cx="7123113" cy="597535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500"/>
              </a:spcBef>
              <a:spcAft>
                <a:spcPts val="500"/>
              </a:spcAft>
            </a:pPr>
            <a:r>
              <a:rPr lang="en-US">
                <a:latin typeface="Arial" pitchFamily="34" charset="0"/>
              </a:rPr>
              <a:t>Section III - Physical/Chemical Characteristics</a:t>
            </a:r>
            <a:r>
              <a:rPr lang="en-US" b="0">
                <a:latin typeface="Arial" pitchFamily="34" charset="0"/>
              </a:rPr>
              <a:t> </a:t>
            </a:r>
          </a:p>
          <a:p>
            <a:pPr>
              <a:spcBef>
                <a:spcPts val="500"/>
              </a:spcBef>
              <a:spcAft>
                <a:spcPts val="500"/>
              </a:spcAft>
            </a:pPr>
            <a:r>
              <a:rPr lang="en-US" b="0">
                <a:latin typeface="Arial" pitchFamily="34" charset="0"/>
              </a:rPr>
              <a:t>Boiling Point		Specific Gravity (H</a:t>
            </a:r>
            <a:r>
              <a:rPr lang="en-US" b="0" baseline="-25000">
                <a:latin typeface="Arial" pitchFamily="34" charset="0"/>
              </a:rPr>
              <a:t>2</a:t>
            </a:r>
            <a:r>
              <a:rPr lang="en-US" b="0">
                <a:latin typeface="Arial" pitchFamily="34" charset="0"/>
              </a:rPr>
              <a:t>O = 1)</a:t>
            </a:r>
            <a:br>
              <a:rPr lang="en-US" b="0">
                <a:latin typeface="Arial" pitchFamily="34" charset="0"/>
              </a:rPr>
            </a:br>
            <a:r>
              <a:rPr lang="en-US" b="0">
                <a:latin typeface="Arial" pitchFamily="34" charset="0"/>
              </a:rPr>
              <a:t>	</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Vapor Pressure (mm Hg.)		Melting Point	</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Vapor Density (AIR = 1)		Evaporation Rate</a:t>
            </a:r>
            <a:br>
              <a:rPr lang="en-US" b="0">
                <a:latin typeface="Arial" pitchFamily="34" charset="0"/>
              </a:rPr>
            </a:br>
            <a:r>
              <a:rPr lang="en-US" b="0">
                <a:latin typeface="Arial" pitchFamily="34" charset="0"/>
              </a:rPr>
              <a:t>(Butyl Acetate = 1)	</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Solubility in Water</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Appearance and Odor</a:t>
            </a:r>
            <a:br>
              <a:rPr lang="en-US" b="0">
                <a:latin typeface="Arial" pitchFamily="34" charset="0"/>
              </a:rPr>
            </a:br>
            <a:r>
              <a:rPr lang="en-US" b="0">
                <a:latin typeface="Arial" pitchFamily="34" charset="0"/>
              </a:rPr>
              <a:t>			</a:t>
            </a:r>
            <a:r>
              <a:rPr lang="en-US" b="0"/>
              <a:t>	</a:t>
            </a:r>
          </a:p>
          <a:p>
            <a:pPr>
              <a:spcBef>
                <a:spcPts val="500"/>
              </a:spcBef>
              <a:spcAft>
                <a:spcPts val="500"/>
              </a:spcAft>
            </a:pPr>
            <a:endParaRPr lang="en-US" b="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990600" y="334963"/>
            <a:ext cx="7137400" cy="597535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500"/>
              </a:spcBef>
              <a:spcAft>
                <a:spcPts val="500"/>
              </a:spcAft>
            </a:pPr>
            <a:r>
              <a:rPr lang="en-US">
                <a:latin typeface="Arial" pitchFamily="34" charset="0"/>
              </a:rPr>
              <a:t>Section IV - Fire and Explosion Hazard Data</a:t>
            </a:r>
            <a:r>
              <a:rPr lang="en-US" b="0">
                <a:latin typeface="Arial" pitchFamily="34" charset="0"/>
              </a:rPr>
              <a:t> </a:t>
            </a:r>
          </a:p>
          <a:p>
            <a:pPr>
              <a:spcBef>
                <a:spcPts val="500"/>
              </a:spcBef>
              <a:spcAft>
                <a:spcPts val="500"/>
              </a:spcAft>
            </a:pPr>
            <a:r>
              <a:rPr lang="en-US" b="0">
                <a:latin typeface="Arial" pitchFamily="34" charset="0"/>
              </a:rPr>
              <a:t>Flash Point (Method Used)	Flammable Limits	LEL</a:t>
            </a:r>
            <a:br>
              <a:rPr lang="en-US" b="0">
                <a:latin typeface="Arial" pitchFamily="34" charset="0"/>
              </a:rPr>
            </a:br>
            <a:r>
              <a:rPr lang="en-US" b="0">
                <a:latin typeface="Arial" pitchFamily="34" charset="0"/>
              </a:rPr>
              <a:t>	UEL</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Extinguishing Media</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Special Fire Fighting Procedures</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Unusual Fire and Explosion Hazards</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
            </a:r>
            <a:br>
              <a:rPr lang="en-US" b="0">
                <a:latin typeface="Arial" pitchFamily="34" charset="0"/>
              </a:rPr>
            </a:br>
            <a:r>
              <a:rPr lang="en-US" b="0"/>
              <a:t>			</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57200" y="150813"/>
            <a:ext cx="8308975" cy="646747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500"/>
              </a:spcBef>
              <a:spcAft>
                <a:spcPts val="500"/>
              </a:spcAft>
            </a:pPr>
            <a:r>
              <a:rPr lang="en-US">
                <a:latin typeface="Arial" pitchFamily="34" charset="0"/>
              </a:rPr>
              <a:t>Section V - Reactivity Data</a:t>
            </a:r>
            <a:r>
              <a:rPr lang="en-US" b="0">
                <a:latin typeface="Arial" pitchFamily="34" charset="0"/>
              </a:rPr>
              <a:t> </a:t>
            </a:r>
          </a:p>
          <a:p>
            <a:pPr>
              <a:spcBef>
                <a:spcPts val="500"/>
              </a:spcBef>
              <a:spcAft>
                <a:spcPts val="500"/>
              </a:spcAft>
            </a:pPr>
            <a:r>
              <a:rPr lang="en-US" b="0">
                <a:latin typeface="Arial" pitchFamily="34" charset="0"/>
              </a:rPr>
              <a:t>Stability	Unstable		Conditions to Avoid</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	Stable		</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Incompatibility </a:t>
            </a:r>
            <a:r>
              <a:rPr lang="en-US" b="0" i="1">
                <a:latin typeface="Arial" pitchFamily="34" charset="0"/>
              </a:rPr>
              <a:t>(Materials to Avoid)</a:t>
            </a:r>
            <a:r>
              <a:rPr lang="en-US" b="0">
                <a:latin typeface="Arial" pitchFamily="34" charset="0"/>
              </a:rPr>
              <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Hazardous Decomposition or Byproducts</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Hazardous</a:t>
            </a:r>
            <a:br>
              <a:rPr lang="en-US" b="0">
                <a:latin typeface="Arial" pitchFamily="34" charset="0"/>
              </a:rPr>
            </a:br>
            <a:r>
              <a:rPr lang="en-US" b="0">
                <a:latin typeface="Arial" pitchFamily="34" charset="0"/>
              </a:rPr>
              <a:t>Polymerization	May Occur		Conditions to Avoid</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	Will Not Occur		</a:t>
            </a:r>
            <a:br>
              <a:rPr lang="en-US" b="0">
                <a:latin typeface="Arial" pitchFamily="34" charset="0"/>
              </a:rPr>
            </a:br>
            <a:r>
              <a:rPr lang="en-US" b="0">
                <a:latin typeface="Arial" pitchFamily="34" charset="0"/>
              </a:rPr>
              <a:t>	</a:t>
            </a:r>
          </a:p>
          <a:p>
            <a:pPr>
              <a:spcBef>
                <a:spcPts val="500"/>
              </a:spcBef>
              <a:spcAft>
                <a:spcPts val="500"/>
              </a:spcAft>
            </a:pPr>
            <a:endParaRPr lang="en-US" b="0">
              <a:latin typeface="Arial" pitchFamily="34"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52400" y="152400"/>
            <a:ext cx="8839200" cy="634047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a:latin typeface="Arial" pitchFamily="34" charset="0"/>
              </a:rPr>
              <a:t>Section VI - Health Hazard Data</a:t>
            </a:r>
            <a:r>
              <a:rPr lang="en-US" b="0">
                <a:latin typeface="Arial" pitchFamily="34" charset="0"/>
              </a:rPr>
              <a:t> </a:t>
            </a:r>
          </a:p>
          <a:p>
            <a:pPr>
              <a:spcBef>
                <a:spcPts val="500"/>
              </a:spcBef>
              <a:spcAft>
                <a:spcPts val="500"/>
              </a:spcAft>
            </a:pPr>
            <a:r>
              <a:rPr lang="en-US" b="0">
                <a:latin typeface="Arial" pitchFamily="34" charset="0"/>
              </a:rPr>
              <a:t>Route(s) of Entry:	Inhalation?	Skin?	Ingestion?</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Health Hazards </a:t>
            </a:r>
            <a:r>
              <a:rPr lang="en-US" b="0" i="1">
                <a:latin typeface="Arial" pitchFamily="34" charset="0"/>
              </a:rPr>
              <a:t>(Acute and Chronic)</a:t>
            </a:r>
            <a:r>
              <a:rPr lang="en-US" b="0">
                <a:latin typeface="Arial" pitchFamily="34" charset="0"/>
              </a:rPr>
              <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Carcinogenicity:	NTP?	IARC Monographs?	OSHA Regulated?</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Signs and Symptoms of Exposure</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Medical Conditions</a:t>
            </a:r>
            <a:br>
              <a:rPr lang="en-US" b="0">
                <a:latin typeface="Arial" pitchFamily="34" charset="0"/>
              </a:rPr>
            </a:br>
            <a:r>
              <a:rPr lang="en-US" b="0">
                <a:latin typeface="Arial" pitchFamily="34" charset="0"/>
              </a:rPr>
              <a:t>Generally Aggravated by Exposure				</a:t>
            </a:r>
          </a:p>
          <a:p>
            <a:pPr>
              <a:spcBef>
                <a:spcPts val="500"/>
              </a:spcBef>
              <a:spcAft>
                <a:spcPts val="500"/>
              </a:spcAft>
            </a:pPr>
            <a:r>
              <a:rPr lang="en-US" b="0">
                <a:latin typeface="Arial" pitchFamily="34" charset="0"/>
              </a:rPr>
              <a:t/>
            </a:r>
            <a:br>
              <a:rPr lang="en-US" b="0">
                <a:latin typeface="Arial" pitchFamily="34" charset="0"/>
              </a:rPr>
            </a:br>
            <a:r>
              <a:rPr lang="en-US" b="0">
                <a:latin typeface="Arial" pitchFamily="34" charset="0"/>
              </a:rPr>
              <a:t>Emergency and First Aid Procedures</a:t>
            </a:r>
            <a:br>
              <a:rPr lang="en-US" b="0">
                <a:latin typeface="Arial" pitchFamily="34" charset="0"/>
              </a:rPr>
            </a:br>
            <a:r>
              <a:rPr lang="en-US" b="0">
                <a:latin typeface="Arial" pitchFamily="34" charset="0"/>
              </a:rPr>
              <a:t>			</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990600" y="303213"/>
            <a:ext cx="8026400" cy="438785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500"/>
              </a:spcBef>
              <a:spcAft>
                <a:spcPts val="500"/>
              </a:spcAft>
            </a:pPr>
            <a:r>
              <a:rPr lang="en-US">
                <a:latin typeface="Arial" pitchFamily="34" charset="0"/>
              </a:rPr>
              <a:t>Section VII - Precautions for Safe Handling and Use</a:t>
            </a:r>
          </a:p>
          <a:p>
            <a:pPr>
              <a:spcBef>
                <a:spcPts val="500"/>
              </a:spcBef>
              <a:spcAft>
                <a:spcPts val="500"/>
              </a:spcAft>
            </a:pPr>
            <a:r>
              <a:rPr lang="en-US" b="0">
                <a:latin typeface="Arial" pitchFamily="34" charset="0"/>
              </a:rPr>
              <a:t> </a:t>
            </a:r>
          </a:p>
          <a:p>
            <a:pPr>
              <a:spcBef>
                <a:spcPts val="500"/>
              </a:spcBef>
              <a:spcAft>
                <a:spcPts val="500"/>
              </a:spcAft>
            </a:pPr>
            <a:r>
              <a:rPr lang="en-US" b="0">
                <a:latin typeface="Arial" pitchFamily="34" charset="0"/>
              </a:rPr>
              <a:t>Steps to Be Taken in Case Material is Released or Spilled</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Waste Disposal Method</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Precautions to Be taken in Handling and Storing</a:t>
            </a:r>
            <a:br>
              <a:rPr lang="en-US" b="0">
                <a:latin typeface="Arial" pitchFamily="34" charset="0"/>
              </a:rPr>
            </a:br>
            <a:r>
              <a:rPr lang="en-US" b="0">
                <a:latin typeface="Arial" pitchFamily="34" charset="0"/>
              </a:rPr>
              <a:t>	</a:t>
            </a:r>
          </a:p>
          <a:p>
            <a:pPr>
              <a:spcBef>
                <a:spcPts val="500"/>
              </a:spcBef>
              <a:spcAft>
                <a:spcPts val="500"/>
              </a:spcAft>
            </a:pPr>
            <a:r>
              <a:rPr lang="en-US" b="0">
                <a:latin typeface="Arial" pitchFamily="34" charset="0"/>
              </a:rPr>
              <a:t>Other Precautions</a:t>
            </a:r>
            <a:br>
              <a:rPr lang="en-US" b="0">
                <a:latin typeface="Arial" pitchFamily="34" charset="0"/>
              </a:rPr>
            </a:br>
            <a:r>
              <a:rPr lang="en-US" b="0"/>
              <a:t>	</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152400" y="0"/>
            <a:ext cx="8610600" cy="1371600"/>
          </a:xfrm>
        </p:spPr>
        <p:txBody>
          <a:bodyPr/>
          <a:lstStyle/>
          <a:p>
            <a:pPr>
              <a:defRPr/>
            </a:pPr>
            <a:r>
              <a:rPr lang="en-US" sz="3200" b="1" smtClean="0">
                <a:effectLst>
                  <a:outerShdw blurRad="38100" dist="38100" dir="2700000" algn="tl">
                    <a:srgbClr val="000000"/>
                  </a:outerShdw>
                </a:effectLst>
                <a:latin typeface="Arial" pitchFamily="34" charset="0"/>
              </a:rPr>
              <a:t>1926.61 Retention of DOT Markings, Placards and Labels</a:t>
            </a:r>
          </a:p>
        </p:txBody>
      </p:sp>
      <p:sp>
        <p:nvSpPr>
          <p:cNvPr id="102403" name="Rectangle 3"/>
          <p:cNvSpPr>
            <a:spLocks noGrp="1" noChangeArrowheads="1"/>
          </p:cNvSpPr>
          <p:nvPr>
            <p:ph type="body" idx="1"/>
          </p:nvPr>
        </p:nvSpPr>
        <p:spPr/>
        <p:txBody>
          <a:bodyPr/>
          <a:lstStyle/>
          <a:p>
            <a:pPr>
              <a:buClr>
                <a:schemeClr val="tx2"/>
              </a:buClr>
              <a:buFont typeface="Wingdings" pitchFamily="2" charset="2"/>
              <a:buChar char="§"/>
            </a:pPr>
            <a:r>
              <a:rPr lang="en-US" sz="2400" smtClean="0">
                <a:latin typeface="Arial" pitchFamily="34" charset="0"/>
              </a:rPr>
              <a:t>An employer who receives a package, container or vehicle of hazardous material required to be marked, labeled or placarded in accordance with the U. S. DOT Haz Mat Regulations (49 CFR Parts 171 through 180) shall retain those markings, labels and placards on the package until the packaging is sufficiently cleaned of residue and purged of vapors to remove any potential hazards.</a:t>
            </a:r>
            <a:endParaRPr lang="en-US" sz="2400" b="1" smtClean="0">
              <a:latin typeface="Arial" pitchFamily="34" charset="0"/>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 y="228600"/>
            <a:ext cx="7162800" cy="613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7" name="WordArt 3"/>
          <p:cNvSpPr>
            <a:spLocks noChangeArrowheads="1" noChangeShapeType="1" noTextEdit="1"/>
          </p:cNvSpPr>
          <p:nvPr/>
        </p:nvSpPr>
        <p:spPr bwMode="auto">
          <a:xfrm>
            <a:off x="381000" y="1752600"/>
            <a:ext cx="8458200" cy="1162050"/>
          </a:xfrm>
          <a:prstGeom prst="rect">
            <a:avLst/>
          </a:prstGeom>
        </p:spPr>
        <p:txBody>
          <a:bodyPr wrap="none" fromWordArt="1">
            <a:prstTxWarp prst="textPlain">
              <a:avLst>
                <a:gd name="adj" fmla="val 50000"/>
              </a:avLst>
            </a:prstTxWarp>
          </a:bodyPr>
          <a:lstStyle/>
          <a:p>
            <a:pPr algn="ctr"/>
            <a:r>
              <a:rPr lang="en-US" sz="3600" kern="10">
                <a:ln w="12700">
                  <a:solidFill>
                    <a:schemeClr val="bg2"/>
                  </a:solidFill>
                  <a:round/>
                  <a:headEnd/>
                  <a:tailEnd/>
                </a:ln>
                <a:solidFill>
                  <a:schemeClr val="hlink">
                    <a:alpha val="50195"/>
                  </a:schemeClr>
                </a:solidFill>
                <a:effectLst>
                  <a:outerShdw dist="45791" dir="2021404" algn="ctr" rotWithShape="0">
                    <a:srgbClr val="9999FF"/>
                  </a:outerShdw>
                </a:effectLst>
                <a:latin typeface="Arial Black"/>
              </a:rPr>
              <a:t>Toxic and Hazardous</a:t>
            </a:r>
          </a:p>
        </p:txBody>
      </p:sp>
      <p:sp>
        <p:nvSpPr>
          <p:cNvPr id="103428" name="WordArt 4"/>
          <p:cNvSpPr>
            <a:spLocks noChangeArrowheads="1" noChangeShapeType="1" noTextEdit="1"/>
          </p:cNvSpPr>
          <p:nvPr/>
        </p:nvSpPr>
        <p:spPr bwMode="auto">
          <a:xfrm>
            <a:off x="2085975" y="2743200"/>
            <a:ext cx="5000625" cy="2209800"/>
          </a:xfrm>
          <a:prstGeom prst="rect">
            <a:avLst/>
          </a:prstGeom>
        </p:spPr>
        <p:txBody>
          <a:bodyPr wrap="none" fromWordArt="1">
            <a:prstTxWarp prst="textSlantUp">
              <a:avLst>
                <a:gd name="adj" fmla="val 32056"/>
              </a:avLst>
            </a:prstTxWarp>
          </a:bodyPr>
          <a:lstStyle/>
          <a:p>
            <a:pPr algn="ctr"/>
            <a:r>
              <a:rPr lang="en-US" sz="3600" kern="10">
                <a:ln w="9525">
                  <a:solidFill>
                    <a:schemeClr val="bg2"/>
                  </a:solidFill>
                  <a:round/>
                  <a:headEnd/>
                  <a:tailEnd/>
                </a:ln>
                <a:solidFill>
                  <a:schemeClr val="accent2"/>
                </a:solidFill>
                <a:effectLst>
                  <a:outerShdw dist="53882" dir="2700000" algn="ctr" rotWithShape="0">
                    <a:srgbClr val="9999FF"/>
                  </a:outerShdw>
                </a:effectLst>
                <a:latin typeface="Impact"/>
              </a:rPr>
              <a:t>Substances</a:t>
            </a:r>
          </a:p>
        </p:txBody>
      </p:sp>
      <p:sp>
        <p:nvSpPr>
          <p:cNvPr id="103429" name="WordArt 5"/>
          <p:cNvSpPr>
            <a:spLocks noChangeArrowheads="1" noChangeShapeType="1" noTextEdit="1"/>
          </p:cNvSpPr>
          <p:nvPr/>
        </p:nvSpPr>
        <p:spPr bwMode="auto">
          <a:xfrm>
            <a:off x="762000" y="5181600"/>
            <a:ext cx="7620000" cy="1524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chemeClr val="tx2"/>
                </a:solidFill>
                <a:effectLst>
                  <a:outerShdw dist="35921" dir="2700000" algn="ctr" rotWithShape="0">
                    <a:srgbClr val="990000"/>
                  </a:outerShdw>
                </a:effectLst>
                <a:latin typeface="Impact"/>
              </a:rPr>
              <a:t>1910.1000-1450</a:t>
            </a:r>
          </a:p>
          <a:p>
            <a:pPr algn="ctr"/>
            <a:r>
              <a:rPr lang="en-US" sz="3600" kern="10">
                <a:ln w="19050">
                  <a:solidFill>
                    <a:srgbClr val="99CCFF"/>
                  </a:solidFill>
                  <a:round/>
                  <a:headEnd/>
                  <a:tailEnd/>
                </a:ln>
                <a:solidFill>
                  <a:schemeClr val="tx2"/>
                </a:solidFill>
                <a:effectLst>
                  <a:outerShdw dist="35921" dir="2700000" algn="ctr" rotWithShape="0">
                    <a:srgbClr val="990000"/>
                  </a:outerShdw>
                </a:effectLst>
                <a:latin typeface="Impact"/>
              </a:rPr>
              <a:t>1926.1100-1152</a:t>
            </a:r>
          </a:p>
        </p:txBody>
      </p:sp>
      <p:sp>
        <p:nvSpPr>
          <p:cNvPr id="103430" name="WordArt 6"/>
          <p:cNvSpPr>
            <a:spLocks noChangeArrowheads="1" noChangeShapeType="1" noTextEdit="1"/>
          </p:cNvSpPr>
          <p:nvPr/>
        </p:nvSpPr>
        <p:spPr bwMode="auto">
          <a:xfrm>
            <a:off x="228600" y="228600"/>
            <a:ext cx="8610600" cy="1066800"/>
          </a:xfrm>
          <a:prstGeom prst="rect">
            <a:avLst/>
          </a:prstGeom>
        </p:spPr>
        <p:txBody>
          <a:bodyPr wrap="none" fromWordArt="1">
            <a:prstTxWarp prst="textPlain">
              <a:avLst>
                <a:gd name="adj" fmla="val 50000"/>
              </a:avLst>
            </a:prstTxWarp>
          </a:bodyPr>
          <a:lstStyle/>
          <a:p>
            <a:pPr algn="ctr"/>
            <a:r>
              <a:rPr lang="en-US" sz="3600" kern="10">
                <a:ln w="19050">
                  <a:solidFill>
                    <a:schemeClr val="bg2"/>
                  </a:solidFill>
                  <a:round/>
                  <a:headEnd/>
                  <a:tailEnd/>
                </a:ln>
                <a:solidFill>
                  <a:schemeClr val="tx2"/>
                </a:solidFill>
                <a:effectLst>
                  <a:outerShdw dist="35921" dir="2700000" algn="ctr" rotWithShape="0">
                    <a:srgbClr val="990000"/>
                  </a:outerShdw>
                </a:effectLst>
                <a:latin typeface="Impact"/>
              </a:rPr>
              <a:t>CFR 1926 Subpart Z</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228600" y="152400"/>
            <a:ext cx="8686800" cy="838200"/>
          </a:xfrm>
          <a:extLst>
            <a:ext uri="{909E8E84-426E-40DD-AFC4-6F175D3DCCD1}">
              <a14:hiddenFill xmlns:a14="http://schemas.microsoft.com/office/drawing/2010/main">
                <a:solidFill>
                  <a:srgbClr val="CCFFCC"/>
                </a:solidFill>
              </a14:hiddenFill>
            </a:ext>
          </a:extLst>
        </p:spPr>
        <p:txBody>
          <a:bodyPr/>
          <a:lstStyle/>
          <a:p>
            <a:pPr>
              <a:defRPr/>
            </a:pPr>
            <a:r>
              <a:rPr lang="en-US" sz="3200" b="1" smtClean="0">
                <a:effectLst>
                  <a:outerShdw blurRad="38100" dist="38100" dir="2700000" algn="tl">
                    <a:srgbClr val="000000"/>
                  </a:outerShdw>
                </a:effectLst>
                <a:latin typeface="Arial" pitchFamily="34" charset="0"/>
              </a:rPr>
              <a:t>Trainer Objectives</a:t>
            </a:r>
          </a:p>
        </p:txBody>
      </p:sp>
      <p:sp>
        <p:nvSpPr>
          <p:cNvPr id="104451" name="Rectangle 3"/>
          <p:cNvSpPr>
            <a:spLocks noGrp="1" noChangeArrowheads="1"/>
          </p:cNvSpPr>
          <p:nvPr>
            <p:ph type="body" idx="1"/>
          </p:nvPr>
        </p:nvSpPr>
        <p:spPr>
          <a:xfrm>
            <a:off x="0" y="1066800"/>
            <a:ext cx="9144000" cy="4114800"/>
          </a:xfrm>
        </p:spPr>
        <p:txBody>
          <a:bodyPr/>
          <a:lstStyle/>
          <a:p>
            <a:pPr>
              <a:lnSpc>
                <a:spcPct val="130000"/>
              </a:lnSpc>
              <a:buClr>
                <a:schemeClr val="tx2"/>
              </a:buClr>
              <a:buFont typeface="Wingdings" pitchFamily="2" charset="2"/>
              <a:buChar char="§"/>
            </a:pPr>
            <a:r>
              <a:rPr lang="en-US" sz="2400" smtClean="0">
                <a:latin typeface="Arial" pitchFamily="34" charset="0"/>
              </a:rPr>
              <a:t>Describe the science of Industrial Hygiene (IH).</a:t>
            </a:r>
          </a:p>
          <a:p>
            <a:pPr>
              <a:lnSpc>
                <a:spcPct val="130000"/>
              </a:lnSpc>
              <a:buClr>
                <a:schemeClr val="tx2"/>
              </a:buClr>
              <a:buFont typeface="Wingdings" pitchFamily="2" charset="2"/>
              <a:buChar char="§"/>
            </a:pPr>
            <a:r>
              <a:rPr lang="en-US" sz="2400" smtClean="0">
                <a:latin typeface="Arial" pitchFamily="34" charset="0"/>
              </a:rPr>
              <a:t>Describe the use of Tables Z-1, Z-2, and Z-3.</a:t>
            </a:r>
          </a:p>
          <a:p>
            <a:pPr>
              <a:lnSpc>
                <a:spcPct val="130000"/>
              </a:lnSpc>
              <a:buClr>
                <a:schemeClr val="tx2"/>
              </a:buClr>
              <a:buFont typeface="Wingdings" pitchFamily="2" charset="2"/>
              <a:buChar char="§"/>
            </a:pPr>
            <a:r>
              <a:rPr lang="en-US" sz="2400" smtClean="0">
                <a:latin typeface="Arial" pitchFamily="34" charset="0"/>
              </a:rPr>
              <a:t>Describe the hazards presented by silica.</a:t>
            </a:r>
          </a:p>
          <a:p>
            <a:pPr>
              <a:lnSpc>
                <a:spcPct val="130000"/>
              </a:lnSpc>
              <a:buClr>
                <a:schemeClr val="tx2"/>
              </a:buClr>
              <a:buFont typeface="Wingdings" pitchFamily="2" charset="2"/>
              <a:buChar char="§"/>
            </a:pPr>
            <a:r>
              <a:rPr lang="en-US" sz="2400" smtClean="0">
                <a:latin typeface="Arial" pitchFamily="34" charset="0"/>
              </a:rPr>
              <a:t>Describe the hazards presented by asbestos.</a:t>
            </a:r>
          </a:p>
          <a:p>
            <a:pPr>
              <a:lnSpc>
                <a:spcPct val="130000"/>
              </a:lnSpc>
              <a:buClr>
                <a:schemeClr val="tx2"/>
              </a:buClr>
              <a:buFont typeface="Wingdings" pitchFamily="2" charset="2"/>
              <a:buChar char="§"/>
            </a:pPr>
            <a:r>
              <a:rPr lang="en-US" sz="2400" smtClean="0">
                <a:latin typeface="Arial" pitchFamily="34" charset="0"/>
              </a:rPr>
              <a:t>Describe the hazards presented by lead.</a:t>
            </a:r>
          </a:p>
          <a:p>
            <a:pPr>
              <a:lnSpc>
                <a:spcPct val="130000"/>
              </a:lnSpc>
            </a:pPr>
            <a:endParaRPr lang="en-US" smtClean="0">
              <a:latin typeface="Arial"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Fireworks</Template>
  <TotalTime>2677</TotalTime>
  <Words>12358</Words>
  <Application>Microsoft Office PowerPoint</Application>
  <PresentationFormat>On-screen Show (4:3)</PresentationFormat>
  <Paragraphs>1751</Paragraphs>
  <Slides>223</Slides>
  <Notes>221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4</vt:i4>
      </vt:variant>
      <vt:variant>
        <vt:lpstr>Slide Titles</vt:lpstr>
      </vt:variant>
      <vt:variant>
        <vt:i4>223</vt:i4>
      </vt:variant>
    </vt:vector>
  </HeadingPairs>
  <TitlesOfParts>
    <vt:vector size="240" baseType="lpstr">
      <vt:lpstr>Times New Roman</vt:lpstr>
      <vt:lpstr>Arial</vt:lpstr>
      <vt:lpstr>Wingdings</vt:lpstr>
      <vt:lpstr>Lucida Sans Unicode</vt:lpstr>
      <vt:lpstr>ＭＳ Ｐゴシック</vt:lpstr>
      <vt:lpstr>AvantGarde</vt:lpstr>
      <vt:lpstr>AvantGarde Bk BT</vt:lpstr>
      <vt:lpstr>Wingdings 2</vt:lpstr>
      <vt:lpstr>Webdings</vt:lpstr>
      <vt:lpstr>Arial Black</vt:lpstr>
      <vt:lpstr>Verdana</vt:lpstr>
      <vt:lpstr>Lucida Handwriting</vt:lpstr>
      <vt:lpstr>Default Design</vt:lpstr>
      <vt:lpstr>Microsoft Clip Gallery</vt:lpstr>
      <vt:lpstr>Microsoft Graph Chart</vt:lpstr>
      <vt:lpstr>Microsoft Word Document</vt:lpstr>
      <vt:lpstr>WPWin 6.1</vt:lpstr>
      <vt:lpstr>PowerPoint Presentation</vt:lpstr>
      <vt:lpstr>Lesson Overview</vt:lpstr>
      <vt:lpstr>Health Hazards In Construction</vt:lpstr>
      <vt:lpstr>Chemical Hazards</vt:lpstr>
      <vt:lpstr>Airborne Contaminants</vt:lpstr>
      <vt:lpstr>Airborne Particulate Classifications</vt:lpstr>
      <vt:lpstr>Asbestos</vt:lpstr>
      <vt:lpstr>Refractory Ceramic Fibers (RCF)</vt:lpstr>
      <vt:lpstr>Chemical Hazards - Metals</vt:lpstr>
      <vt:lpstr>Toxic Metals</vt:lpstr>
      <vt:lpstr>Toxic Metals</vt:lpstr>
      <vt:lpstr>Toxic Metals</vt:lpstr>
      <vt:lpstr>Highly Toxic Metals</vt:lpstr>
      <vt:lpstr>Highly Toxic Metals</vt:lpstr>
      <vt:lpstr>Highly Toxic Metals</vt:lpstr>
      <vt:lpstr>Highly Toxic Metals</vt:lpstr>
      <vt:lpstr>Carcinogenic Metals</vt:lpstr>
      <vt:lpstr>Carcinogenic Metals</vt:lpstr>
      <vt:lpstr>Dusts</vt:lpstr>
      <vt:lpstr>Gases &amp; Vapors</vt:lpstr>
      <vt:lpstr>Gases &amp; Vapors</vt:lpstr>
      <vt:lpstr>PCBs</vt:lpstr>
      <vt:lpstr>PCBs</vt:lpstr>
      <vt:lpstr>Physical Agents</vt:lpstr>
      <vt:lpstr>Biological Hazards</vt:lpstr>
      <vt:lpstr>Biological Hazards</vt:lpstr>
      <vt:lpstr>Ergonomic Hazards</vt:lpstr>
      <vt:lpstr>Stress Hazards</vt:lpstr>
      <vt:lpstr>Methods Of Control</vt:lpstr>
      <vt:lpstr>Subpart D - Occupational Health &amp;  Environmental Controls (1926.50 - 66) </vt:lpstr>
      <vt:lpstr>1926.50 Medical Services</vt:lpstr>
      <vt:lpstr>1926.50 Medical Services</vt:lpstr>
      <vt:lpstr>1926.50 Medical Services</vt:lpstr>
      <vt:lpstr>1926.50 Medical Services</vt:lpstr>
      <vt:lpstr>1926.50 Medical Services</vt:lpstr>
      <vt:lpstr>Sanitation 1926.51</vt:lpstr>
      <vt:lpstr>Sanitation 1926.51</vt:lpstr>
      <vt:lpstr>PowerPoint Presentation</vt:lpstr>
      <vt:lpstr>Sanitation - Applicable 1910 Standards</vt:lpstr>
      <vt:lpstr>Sanitation - Applicable 1910 Standards</vt:lpstr>
      <vt:lpstr>PowerPoint Presentation</vt:lpstr>
      <vt:lpstr>1926.52 Noise Exposure</vt:lpstr>
      <vt:lpstr>PowerPoint Presentation</vt:lpstr>
      <vt:lpstr>1926.52 Noise Exposure</vt:lpstr>
      <vt:lpstr>1926.52 Noise Exposure</vt:lpstr>
      <vt:lpstr>1926.52 Noise Exposure</vt:lpstr>
      <vt:lpstr>1926.52 Noise Exposure</vt:lpstr>
      <vt:lpstr>1926.53 Ionizing radiation</vt:lpstr>
      <vt:lpstr>1926.54 Non-Ionizing radiation</vt:lpstr>
      <vt:lpstr>1926.55 Gases, vapors, fumes, dusts, and mists.</vt:lpstr>
      <vt:lpstr>1926.55 Gases, vapors, fumes, dusts, and mists.</vt:lpstr>
      <vt:lpstr>1926.56 Illumination</vt:lpstr>
      <vt:lpstr>PowerPoint Presentation</vt:lpstr>
      <vt:lpstr>1926.57 Ventilation</vt:lpstr>
      <vt:lpstr>1926.57 Ventilation</vt:lpstr>
      <vt:lpstr>1926.57 Ventilation</vt:lpstr>
      <vt:lpstr>1926.57 Ventilation</vt:lpstr>
      <vt:lpstr>1926.57 Ventilation</vt:lpstr>
      <vt:lpstr>1926.59 = 1910.1200  Hazard Communication</vt:lpstr>
      <vt:lpstr>Hazard Communication</vt:lpstr>
      <vt:lpstr>Major Points</vt:lpstr>
      <vt:lpstr>Purpose</vt:lpstr>
      <vt:lpstr>PowerPoint Presentation</vt:lpstr>
      <vt:lpstr>Employers</vt:lpstr>
      <vt:lpstr>Labeling Exemptions</vt:lpstr>
      <vt:lpstr>Employer Requirements- Written Program</vt:lpstr>
      <vt:lpstr>Employer Requirements- Written Program</vt:lpstr>
      <vt:lpstr>PowerPoint Presentation</vt:lpstr>
      <vt:lpstr>Multi-Employer Workplaces</vt:lpstr>
      <vt:lpstr>Labels, Tags and Markings</vt:lpstr>
      <vt:lpstr>Container Labeling Exemption for Portable Containers</vt:lpstr>
      <vt:lpstr>PowerPoint Presentation</vt:lpstr>
      <vt:lpstr>PowerPoint Presentation</vt:lpstr>
      <vt:lpstr>New Hazard Information</vt:lpstr>
      <vt:lpstr>MSDS availability off-site</vt:lpstr>
      <vt:lpstr>MSDS kept in other forms</vt:lpstr>
      <vt:lpstr>Employee Information and Training</vt:lpstr>
      <vt:lpstr>Employee Information</vt:lpstr>
      <vt:lpstr>Employee Information</vt:lpstr>
      <vt:lpstr>Employee Training</vt:lpstr>
      <vt:lpstr>PowerPoint Presentation</vt:lpstr>
      <vt:lpstr>IH Terms</vt:lpstr>
      <vt:lpstr>Chemical Exposure Severity &amp; Duration</vt:lpstr>
      <vt:lpstr>Acute Effects</vt:lpstr>
      <vt:lpstr>Chronic Effects</vt:lpstr>
      <vt:lpstr>Corrosive</vt:lpstr>
      <vt:lpstr>Toxic and Highly Toxic</vt:lpstr>
      <vt:lpstr>Irritant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1926.61 Retention of DOT Markings, Placards and Labels</vt:lpstr>
      <vt:lpstr>PowerPoint Presentation</vt:lpstr>
      <vt:lpstr>Trainer Objectives</vt:lpstr>
      <vt:lpstr>Introduction</vt:lpstr>
      <vt:lpstr>Introduction</vt:lpstr>
      <vt:lpstr>IH Personnel</vt:lpstr>
      <vt:lpstr>Industrial Hygiene program</vt:lpstr>
      <vt:lpstr>Industrial Hygiene program </vt:lpstr>
      <vt:lpstr>IH Consultants</vt:lpstr>
      <vt:lpstr>IH Consultants</vt:lpstr>
      <vt:lpstr>IH Consultants</vt:lpstr>
      <vt:lpstr>Evaluation</vt:lpstr>
      <vt:lpstr>IH Monitoring</vt:lpstr>
      <vt:lpstr>IH Monitoring</vt:lpstr>
      <vt:lpstr>IH Equipment Lab</vt:lpstr>
      <vt:lpstr>Subpart Z Introduction</vt:lpstr>
      <vt:lpstr>Standard Interpretations  05/23/1985 - Method for exposure compliance determination for substances regulated under Subpart Z.  </vt:lpstr>
      <vt:lpstr>Standard Interpretations  05/23/1985 - Method for exposure compliance determination for substances regulated under Subpart Z.  </vt:lpstr>
      <vt:lpstr>1910.1000 - Air Contaminants</vt:lpstr>
      <vt:lpstr>Standard Interpretations  06/24/2002 - Hierarchy of controls for exposure to air contaminants</vt:lpstr>
      <vt:lpstr>1910.1000(a) - Table Z-1</vt:lpstr>
      <vt:lpstr>1910.1000(a) - Table Z-1</vt:lpstr>
      <vt:lpstr>Standard Interpretations  11/10/1999 - OSHA policy regarding PEL adjustments for extend work shifts </vt:lpstr>
      <vt:lpstr>Standard Interpretations  11/10/1999 - OSHA policy regarding PEL adjustments for extend work shifts </vt:lpstr>
      <vt:lpstr>1910.1000(a) - Table Z-1</vt:lpstr>
      <vt:lpstr>PowerPoint Presentation</vt:lpstr>
      <vt:lpstr>1910.1000(b) - Table Z-2</vt:lpstr>
      <vt:lpstr>1910.1000(b) - Table Z-2</vt:lpstr>
      <vt:lpstr>1910.1000(b) - Table Z-2</vt:lpstr>
      <vt:lpstr>1910.1000(b) - Table Z-2</vt:lpstr>
      <vt:lpstr>1910.1000(b) - Table Z-2</vt:lpstr>
      <vt:lpstr>1910.1000(b) - Table Z-2</vt:lpstr>
      <vt:lpstr>1910.1000(c) - Table Z-3</vt:lpstr>
      <vt:lpstr>1910.1000(c) - Table Z-3</vt:lpstr>
      <vt:lpstr>1910.1000(c) - Table Z-3</vt:lpstr>
      <vt:lpstr>Silica</vt:lpstr>
      <vt:lpstr>Silica</vt:lpstr>
      <vt:lpstr>1910.1000(e) - To achieve compliance</vt:lpstr>
      <vt:lpstr>PowerPoint Presentation</vt:lpstr>
      <vt:lpstr>1910.1000(e) - To achieve compliance</vt:lpstr>
      <vt:lpstr>PowerPoint Presentation</vt:lpstr>
      <vt:lpstr>Introduction</vt:lpstr>
      <vt:lpstr>PowerPoint Presentation</vt:lpstr>
      <vt:lpstr>Permissible exposure limit (PELS) </vt:lpstr>
      <vt:lpstr>PowerPoint Presentation</vt:lpstr>
      <vt:lpstr>Standard Interpretations  05/08/1995 - (OSHA) revised asbestos standard </vt:lpstr>
      <vt:lpstr>Building Owner Requirements</vt:lpstr>
      <vt:lpstr>Building Owner Requirements</vt:lpstr>
      <vt:lpstr>Standard Interpretations  02/21/1996 - Building and/or facility owner notification requirements </vt:lpstr>
      <vt:lpstr>PowerPoint Presentation</vt:lpstr>
      <vt:lpstr>Introduction</vt:lpstr>
      <vt:lpstr>Introduction</vt:lpstr>
      <vt:lpstr>Introduction</vt:lpstr>
      <vt:lpstr>Introduction</vt:lpstr>
      <vt:lpstr>Introduction</vt:lpstr>
      <vt:lpstr>Introduction</vt:lpstr>
      <vt:lpstr>Scope</vt:lpstr>
      <vt:lpstr>Permissible exposure limit (PEL)</vt:lpstr>
      <vt:lpstr>Initial determination</vt:lpstr>
      <vt:lpstr>Basis of initial determination</vt:lpstr>
      <vt:lpstr>Negative Initial Determination</vt:lpstr>
      <vt:lpstr>Written Compliance Program</vt:lpstr>
      <vt:lpstr>Written Compliance Program</vt:lpstr>
      <vt:lpstr>Additional Requirements</vt:lpstr>
      <vt:lpstr>Standard Interpretations  04/25/1979 - Training program requirements in the lead standard</vt:lpstr>
      <vt:lpstr>PowerPoint Presentation</vt:lpstr>
      <vt:lpstr>Learning Objectives/Outcomes</vt:lpstr>
      <vt:lpstr>Protecting Employees from Workplace Hazards</vt:lpstr>
      <vt:lpstr>Engineering Controls</vt:lpstr>
      <vt:lpstr>Engineering Controls (cont’d)</vt:lpstr>
      <vt:lpstr>Work Practice Controls</vt:lpstr>
      <vt:lpstr>Work Practice Controls (cont’d)</vt:lpstr>
      <vt:lpstr>Responsibilities</vt:lpstr>
      <vt:lpstr>Examples of PPE </vt:lpstr>
      <vt:lpstr>Establishing a PPE Program</vt:lpstr>
      <vt:lpstr>Training</vt:lpstr>
      <vt:lpstr>PowerPoint Presentation</vt:lpstr>
      <vt:lpstr>PowerPoint Presentation</vt:lpstr>
      <vt:lpstr>PowerPoint Presentation</vt:lpstr>
      <vt:lpstr>PowerPoint Presentation</vt:lpstr>
      <vt:lpstr>PowerPoint Presentation</vt:lpstr>
      <vt:lpstr>Causes of Head Injuries</vt:lpstr>
      <vt:lpstr>PowerPoint Presentation</vt:lpstr>
      <vt:lpstr>Classes of Hard Hats</vt:lpstr>
      <vt:lpstr>Classes of Hard Hats (cont’d)</vt:lpstr>
      <vt:lpstr>PowerPoint Presentation</vt:lpstr>
      <vt:lpstr>PowerPoint Presentation</vt:lpstr>
      <vt:lpstr>PowerPoint Presentation</vt:lpstr>
      <vt:lpstr>PowerPoint Presentation</vt:lpstr>
      <vt:lpstr>Safety Glasses</vt:lpstr>
      <vt:lpstr>Goggles</vt:lpstr>
      <vt:lpstr>Face Shields</vt:lpstr>
      <vt:lpstr>Welding Shields</vt:lpstr>
      <vt:lpstr>PowerPoint Presentation</vt:lpstr>
      <vt:lpstr>PowerPoint Presentation</vt:lpstr>
      <vt:lpstr>PowerPoint Presentation</vt:lpstr>
      <vt:lpstr>Hearing Protection</vt:lpstr>
      <vt:lpstr>Hearing protection </vt:lpstr>
      <vt:lpstr>When Must Hearing Protection be Provided?</vt:lpstr>
      <vt:lpstr>PowerPoint Presentation</vt:lpstr>
      <vt:lpstr>Hand Protection</vt:lpstr>
      <vt:lpstr>When Must Hand Protection  be Provided?</vt:lpstr>
      <vt:lpstr>What Kinds of Protective Gloves are Available?</vt:lpstr>
      <vt:lpstr>Types of Rubber Gloves</vt:lpstr>
      <vt:lpstr>Other Types of Gloves</vt:lpstr>
      <vt:lpstr>Body Protection</vt:lpstr>
      <vt:lpstr>Body Protection</vt:lpstr>
      <vt:lpstr>What are the Major Causes  of Body Injuries/Illnesses?</vt:lpstr>
      <vt:lpstr>Body Protection Criteria for Selection</vt:lpstr>
      <vt:lpstr>Body Protection</vt:lpstr>
      <vt:lpstr>PowerPoint Presentation</vt:lpstr>
      <vt:lpstr>When Must Foot Protection  be Provided?</vt:lpstr>
      <vt:lpstr>Safety Shoes</vt:lpstr>
      <vt:lpstr>PowerPoint Presentation</vt:lpstr>
      <vt:lpstr>PowerPoint Presentation</vt:lpstr>
      <vt:lpstr>PowerPoint Presentation</vt:lpstr>
      <vt:lpstr>PowerPoint Presentation</vt:lpstr>
      <vt:lpstr>PowerPoint Presentation</vt:lpstr>
      <vt:lpstr>PowerPoint Presentation</vt:lpstr>
      <vt:lpstr>1910.134(a) Permissible practice</vt:lpstr>
      <vt:lpstr>1910.134(a)(2) Employers responsibilities</vt:lpstr>
      <vt:lpstr>1910.134(c) Respiratory protection program</vt:lpstr>
      <vt:lpstr>1910.134(c) Respiratory protection program</vt:lpstr>
      <vt:lpstr>1910.134(c)(2) Where respirator use is not required:</vt:lpstr>
      <vt:lpstr>Appendix D Highlights</vt:lpstr>
      <vt:lpstr>1910.134(e) Medical evaluations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Rick</dc:creator>
  <cp:lastModifiedBy>Vosburgh, Linda - OSHA</cp:lastModifiedBy>
  <cp:revision>149</cp:revision>
  <dcterms:created xsi:type="dcterms:W3CDTF">2002-08-23T12:53:42Z</dcterms:created>
  <dcterms:modified xsi:type="dcterms:W3CDTF">2013-06-10T17:06:04Z</dcterms:modified>
</cp:coreProperties>
</file>