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1"/>
  </p:notesMasterIdLst>
  <p:handoutMasterIdLst>
    <p:handoutMasterId r:id="rId42"/>
  </p:handoutMasterIdLst>
  <p:sldIdLst>
    <p:sldId id="300" r:id="rId2"/>
    <p:sldId id="299" r:id="rId3"/>
    <p:sldId id="301" r:id="rId4"/>
    <p:sldId id="303" r:id="rId5"/>
    <p:sldId id="413" r:id="rId6"/>
    <p:sldId id="414" r:id="rId7"/>
    <p:sldId id="344" r:id="rId8"/>
    <p:sldId id="404" r:id="rId9"/>
    <p:sldId id="423" r:id="rId10"/>
    <p:sldId id="405" r:id="rId11"/>
    <p:sldId id="407" r:id="rId12"/>
    <p:sldId id="409" r:id="rId13"/>
    <p:sldId id="412" r:id="rId14"/>
    <p:sldId id="428" r:id="rId15"/>
    <p:sldId id="401" r:id="rId16"/>
    <p:sldId id="424" r:id="rId17"/>
    <p:sldId id="425" r:id="rId18"/>
    <p:sldId id="430" r:id="rId19"/>
    <p:sldId id="422" r:id="rId20"/>
    <p:sldId id="416" r:id="rId21"/>
    <p:sldId id="417" r:id="rId22"/>
    <p:sldId id="418" r:id="rId23"/>
    <p:sldId id="419" r:id="rId24"/>
    <p:sldId id="420" r:id="rId25"/>
    <p:sldId id="421" r:id="rId26"/>
    <p:sldId id="432" r:id="rId27"/>
    <p:sldId id="400" r:id="rId28"/>
    <p:sldId id="411" r:id="rId29"/>
    <p:sldId id="427" r:id="rId30"/>
    <p:sldId id="402" r:id="rId31"/>
    <p:sldId id="426" r:id="rId32"/>
    <p:sldId id="429" r:id="rId33"/>
    <p:sldId id="437" r:id="rId34"/>
    <p:sldId id="431" r:id="rId35"/>
    <p:sldId id="434" r:id="rId36"/>
    <p:sldId id="436" r:id="rId37"/>
    <p:sldId id="378" r:id="rId38"/>
    <p:sldId id="379" r:id="rId39"/>
    <p:sldId id="380" r:id="rId40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79D1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5208" autoAdjust="0"/>
  </p:normalViewPr>
  <p:slideViewPr>
    <p:cSldViewPr>
      <p:cViewPr>
        <p:scale>
          <a:sx n="66" d="100"/>
          <a:sy n="66" d="100"/>
        </p:scale>
        <p:origin x="-156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91439-F1DA-450D-B332-44DCFB1AE133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6F8025-A28D-4784-8B6E-3EDB52A17A88}">
      <dgm:prSet phldrT="[Text]"/>
      <dgm:spPr/>
      <dgm:t>
        <a:bodyPr/>
        <a:lstStyle/>
        <a:p>
          <a:r>
            <a:rPr lang="en-US" u="sng" dirty="0" smtClean="0"/>
            <a:t>Opción 1: </a:t>
          </a:r>
          <a:r>
            <a:rPr lang="en-US" dirty="0" smtClean="0"/>
            <a:t>Respirador</a:t>
          </a:r>
        </a:p>
        <a:p>
          <a:r>
            <a:rPr lang="es-VE" dirty="0" smtClean="0"/>
            <a:t>N-95</a:t>
          </a:r>
          <a:endParaRPr lang="en-US" dirty="0" smtClean="0"/>
        </a:p>
        <a:p>
          <a:endParaRPr lang="en-US" dirty="0"/>
        </a:p>
      </dgm:t>
    </dgm:pt>
    <dgm:pt modelId="{4A413015-DA00-45FA-81A0-7A3743855704}" type="parTrans" cxnId="{CD053890-CAF7-482B-8A57-40F62AF5E330}">
      <dgm:prSet/>
      <dgm:spPr/>
      <dgm:t>
        <a:bodyPr/>
        <a:lstStyle/>
        <a:p>
          <a:endParaRPr lang="en-US"/>
        </a:p>
      </dgm:t>
    </dgm:pt>
    <dgm:pt modelId="{2E488C35-97CD-4852-B962-6E675C13CE38}" type="sibTrans" cxnId="{CD053890-CAF7-482B-8A57-40F62AF5E330}">
      <dgm:prSet/>
      <dgm:spPr/>
      <dgm:t>
        <a:bodyPr/>
        <a:lstStyle/>
        <a:p>
          <a:endParaRPr lang="en-US"/>
        </a:p>
      </dgm:t>
    </dgm:pt>
    <dgm:pt modelId="{0F5BDD08-FF1F-4C7C-B980-205D5488D79C}">
      <dgm:prSet phldrT="[Text]"/>
      <dgm:spPr/>
      <dgm:t>
        <a:bodyPr/>
        <a:lstStyle/>
        <a:p>
          <a:r>
            <a:rPr lang="en-US" u="sng" dirty="0" smtClean="0"/>
            <a:t>Opci</a:t>
          </a:r>
          <a:r>
            <a:rPr lang="es-VE" u="sng" dirty="0" smtClean="0"/>
            <a:t>ó</a:t>
          </a:r>
          <a:r>
            <a:rPr lang="en-US" u="sng" dirty="0" smtClean="0"/>
            <a:t>n 2: Máscara anti-polvo</a:t>
          </a:r>
          <a:endParaRPr lang="en-US" dirty="0"/>
        </a:p>
      </dgm:t>
    </dgm:pt>
    <dgm:pt modelId="{52621606-92C2-46D5-A5EC-21A3E75F8B76}" type="parTrans" cxnId="{8DEF4D46-EF88-42D0-A970-94EA1C3AC715}">
      <dgm:prSet/>
      <dgm:spPr/>
      <dgm:t>
        <a:bodyPr/>
        <a:lstStyle/>
        <a:p>
          <a:endParaRPr lang="en-US"/>
        </a:p>
      </dgm:t>
    </dgm:pt>
    <dgm:pt modelId="{BABA8D04-2526-4050-9A34-5C0930668DE8}" type="sibTrans" cxnId="{8DEF4D46-EF88-42D0-A970-94EA1C3AC715}">
      <dgm:prSet/>
      <dgm:spPr/>
      <dgm:t>
        <a:bodyPr/>
        <a:lstStyle/>
        <a:p>
          <a:endParaRPr lang="en-US"/>
        </a:p>
      </dgm:t>
    </dgm:pt>
    <dgm:pt modelId="{FAB79023-4564-4CDD-A089-BBE607EF0683}">
      <dgm:prSet phldrT="[Text]"/>
      <dgm:spPr/>
      <dgm:t>
        <a:bodyPr/>
        <a:lstStyle/>
        <a:p>
          <a:endParaRPr lang="en-US" dirty="0"/>
        </a:p>
      </dgm:t>
    </dgm:pt>
    <dgm:pt modelId="{815D1674-5DDF-4994-8F8C-E225C304CF6C}" type="parTrans" cxnId="{557F57B6-AF9E-466B-BDEA-CDB8522CA623}">
      <dgm:prSet/>
      <dgm:spPr/>
      <dgm:t>
        <a:bodyPr/>
        <a:lstStyle/>
        <a:p>
          <a:endParaRPr lang="en-US"/>
        </a:p>
      </dgm:t>
    </dgm:pt>
    <dgm:pt modelId="{F9CD7AE5-3B00-4994-89DE-252E4225A7A0}" type="sibTrans" cxnId="{557F57B6-AF9E-466B-BDEA-CDB8522CA623}">
      <dgm:prSet/>
      <dgm:spPr/>
      <dgm:t>
        <a:bodyPr/>
        <a:lstStyle/>
        <a:p>
          <a:endParaRPr lang="en-US"/>
        </a:p>
      </dgm:t>
    </dgm:pt>
    <dgm:pt modelId="{7BE2D4F9-1699-4F41-B4F5-D367D3AA5C35}">
      <dgm:prSet/>
      <dgm:spPr/>
      <dgm:t>
        <a:bodyPr/>
        <a:lstStyle/>
        <a:p>
          <a:endParaRPr lang="en-US" dirty="0"/>
        </a:p>
      </dgm:t>
    </dgm:pt>
    <dgm:pt modelId="{9FD632AB-FB2C-4EDF-8F94-2828FD32A993}" type="parTrans" cxnId="{4EB688AD-4614-4907-8A77-B66B7C372A1E}">
      <dgm:prSet/>
      <dgm:spPr/>
      <dgm:t>
        <a:bodyPr/>
        <a:lstStyle/>
        <a:p>
          <a:endParaRPr lang="en-US"/>
        </a:p>
      </dgm:t>
    </dgm:pt>
    <dgm:pt modelId="{396AD38D-8E64-4D55-A2DA-0855CC9E46C9}" type="sibTrans" cxnId="{4EB688AD-4614-4907-8A77-B66B7C372A1E}">
      <dgm:prSet/>
      <dgm:spPr/>
      <dgm:t>
        <a:bodyPr/>
        <a:lstStyle/>
        <a:p>
          <a:endParaRPr lang="en-US"/>
        </a:p>
      </dgm:t>
    </dgm:pt>
    <dgm:pt modelId="{DB9E8B6E-8C52-451C-B4EA-FE7A83A21F02}" type="pres">
      <dgm:prSet presAssocID="{16191439-F1DA-450D-B332-44DCFB1AE133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A46BBF-E82B-45A4-B7D1-91F191FDB61C}" type="pres">
      <dgm:prSet presAssocID="{16191439-F1DA-450D-B332-44DCFB1AE133}" presName="Background" presStyleLbl="bgImgPlace1" presStyleIdx="0" presStyleCnt="1"/>
      <dgm:spPr/>
      <dgm:t>
        <a:bodyPr/>
        <a:lstStyle/>
        <a:p>
          <a:endParaRPr lang="en-US"/>
        </a:p>
      </dgm:t>
    </dgm:pt>
    <dgm:pt modelId="{490FABAB-0040-4B6A-B8E9-36B0CEB7FE68}" type="pres">
      <dgm:prSet presAssocID="{16191439-F1DA-450D-B332-44DCFB1AE133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E74CB-B950-4A2C-BBF7-9B0401D5FEAE}" type="pres">
      <dgm:prSet presAssocID="{16191439-F1DA-450D-B332-44DCFB1AE133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F20E8-A4AB-4A46-9EE8-D13F65CB5176}" type="pres">
      <dgm:prSet presAssocID="{16191439-F1DA-450D-B332-44DCFB1AE133}" presName="Plus" presStyleLbl="alignNode1" presStyleIdx="0" presStyleCnt="2" custLinFactX="100000" custLinFactNeighborX="157222" custLinFactNeighborY="-13081"/>
      <dgm:spPr/>
    </dgm:pt>
    <dgm:pt modelId="{D29F7380-7F9D-4198-82E3-729856678402}" type="pres">
      <dgm:prSet presAssocID="{16191439-F1DA-450D-B332-44DCFB1AE133}" presName="Minus" presStyleLbl="alignNode1" presStyleIdx="1" presStyleCnt="2" custLinFactX="-100000" custLinFactY="355920" custLinFactNeighborX="-146024" custLinFactNeighborY="400000"/>
      <dgm:spPr/>
    </dgm:pt>
    <dgm:pt modelId="{D51649BF-38DF-4AAF-8CCE-70A1242DCC56}" type="pres">
      <dgm:prSet presAssocID="{16191439-F1DA-450D-B332-44DCFB1AE133}" presName="Divider" presStyleLbl="parChTrans1D1" presStyleIdx="0" presStyleCnt="1"/>
      <dgm:spPr/>
    </dgm:pt>
  </dgm:ptLst>
  <dgm:cxnLst>
    <dgm:cxn modelId="{CD053890-CAF7-482B-8A57-40F62AF5E330}" srcId="{16191439-F1DA-450D-B332-44DCFB1AE133}" destId="{E36F8025-A28D-4784-8B6E-3EDB52A17A88}" srcOrd="0" destOrd="0" parTransId="{4A413015-DA00-45FA-81A0-7A3743855704}" sibTransId="{2E488C35-97CD-4852-B962-6E675C13CE38}"/>
    <dgm:cxn modelId="{B22DA0CD-1ACE-4555-BE9A-A8A8E66FA1A5}" type="presOf" srcId="{16191439-F1DA-450D-B332-44DCFB1AE133}" destId="{DB9E8B6E-8C52-451C-B4EA-FE7A83A21F02}" srcOrd="0" destOrd="0" presId="urn:microsoft.com/office/officeart/2009/3/layout/PlusandMinus"/>
    <dgm:cxn modelId="{4EB688AD-4614-4907-8A77-B66B7C372A1E}" srcId="{16191439-F1DA-450D-B332-44DCFB1AE133}" destId="{7BE2D4F9-1699-4F41-B4F5-D367D3AA5C35}" srcOrd="3" destOrd="0" parTransId="{9FD632AB-FB2C-4EDF-8F94-2828FD32A993}" sibTransId="{396AD38D-8E64-4D55-A2DA-0855CC9E46C9}"/>
    <dgm:cxn modelId="{557F57B6-AF9E-466B-BDEA-CDB8522CA623}" srcId="{16191439-F1DA-450D-B332-44DCFB1AE133}" destId="{FAB79023-4564-4CDD-A089-BBE607EF0683}" srcOrd="2" destOrd="0" parTransId="{815D1674-5DDF-4994-8F8C-E225C304CF6C}" sibTransId="{F9CD7AE5-3B00-4994-89DE-252E4225A7A0}"/>
    <dgm:cxn modelId="{8DEF4D46-EF88-42D0-A970-94EA1C3AC715}" srcId="{16191439-F1DA-450D-B332-44DCFB1AE133}" destId="{0F5BDD08-FF1F-4C7C-B980-205D5488D79C}" srcOrd="1" destOrd="0" parTransId="{52621606-92C2-46D5-A5EC-21A3E75F8B76}" sibTransId="{BABA8D04-2526-4050-9A34-5C0930668DE8}"/>
    <dgm:cxn modelId="{4165CCE5-F3B5-4499-8CB4-271AE3A61FB6}" type="presOf" srcId="{E36F8025-A28D-4784-8B6E-3EDB52A17A88}" destId="{490FABAB-0040-4B6A-B8E9-36B0CEB7FE68}" srcOrd="0" destOrd="0" presId="urn:microsoft.com/office/officeart/2009/3/layout/PlusandMinus"/>
    <dgm:cxn modelId="{129B1A29-6E3D-4973-9AE7-5A6E3CBCF53C}" type="presOf" srcId="{0F5BDD08-FF1F-4C7C-B980-205D5488D79C}" destId="{39BE74CB-B950-4A2C-BBF7-9B0401D5FEAE}" srcOrd="0" destOrd="0" presId="urn:microsoft.com/office/officeart/2009/3/layout/PlusandMinus"/>
    <dgm:cxn modelId="{9A9D5727-5400-43DC-BF68-6ABB32E82EF5}" type="presParOf" srcId="{DB9E8B6E-8C52-451C-B4EA-FE7A83A21F02}" destId="{D3A46BBF-E82B-45A4-B7D1-91F191FDB61C}" srcOrd="0" destOrd="0" presId="urn:microsoft.com/office/officeart/2009/3/layout/PlusandMinus"/>
    <dgm:cxn modelId="{BD0781C1-4A23-4301-8471-A92EB0D3FE65}" type="presParOf" srcId="{DB9E8B6E-8C52-451C-B4EA-FE7A83A21F02}" destId="{490FABAB-0040-4B6A-B8E9-36B0CEB7FE68}" srcOrd="1" destOrd="0" presId="urn:microsoft.com/office/officeart/2009/3/layout/PlusandMinus"/>
    <dgm:cxn modelId="{E18EFB24-A798-4812-A3B8-A0818034C15A}" type="presParOf" srcId="{DB9E8B6E-8C52-451C-B4EA-FE7A83A21F02}" destId="{39BE74CB-B950-4A2C-BBF7-9B0401D5FEAE}" srcOrd="2" destOrd="0" presId="urn:microsoft.com/office/officeart/2009/3/layout/PlusandMinus"/>
    <dgm:cxn modelId="{8D3AA954-64E4-4D5C-A001-A9CF513A6E99}" type="presParOf" srcId="{DB9E8B6E-8C52-451C-B4EA-FE7A83A21F02}" destId="{08DF20E8-A4AB-4A46-9EE8-D13F65CB5176}" srcOrd="3" destOrd="0" presId="urn:microsoft.com/office/officeart/2009/3/layout/PlusandMinus"/>
    <dgm:cxn modelId="{B46DF9D5-E2FC-424F-9321-54DF8E4E22F7}" type="presParOf" srcId="{DB9E8B6E-8C52-451C-B4EA-FE7A83A21F02}" destId="{D29F7380-7F9D-4198-82E3-729856678402}" srcOrd="4" destOrd="0" presId="urn:microsoft.com/office/officeart/2009/3/layout/PlusandMinus"/>
    <dgm:cxn modelId="{2CC29465-DAF8-4127-9A27-3BDFAB67BC9F}" type="presParOf" srcId="{DB9E8B6E-8C52-451C-B4EA-FE7A83A21F02}" destId="{D51649BF-38DF-4AAF-8CCE-70A1242DCC56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85376F-E3EA-4A4A-99CF-B6CD8C59EFB0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06D743-1B0A-49F5-B3D8-0E33D401DF4E}">
      <dgm:prSet phldrT="[Text]"/>
      <dgm:spPr/>
      <dgm:t>
        <a:bodyPr/>
        <a:lstStyle/>
        <a:p>
          <a:r>
            <a:rPr lang="en-US" dirty="0" smtClean="0"/>
            <a:t>Imagen 1</a:t>
          </a:r>
          <a:endParaRPr lang="en-US" dirty="0"/>
        </a:p>
      </dgm:t>
    </dgm:pt>
    <dgm:pt modelId="{60B30D98-7B48-4245-B0C2-1BBEBDF5BFA6}" type="parTrans" cxnId="{EEE5AE45-58D4-4D8C-9AA9-A635A85FC91F}">
      <dgm:prSet/>
      <dgm:spPr/>
      <dgm:t>
        <a:bodyPr/>
        <a:lstStyle/>
        <a:p>
          <a:endParaRPr lang="en-US"/>
        </a:p>
      </dgm:t>
    </dgm:pt>
    <dgm:pt modelId="{4EA234B0-4A60-437A-A64D-BB493581747F}" type="sibTrans" cxnId="{EEE5AE45-58D4-4D8C-9AA9-A635A85FC91F}">
      <dgm:prSet/>
      <dgm:spPr/>
      <dgm:t>
        <a:bodyPr/>
        <a:lstStyle/>
        <a:p>
          <a:endParaRPr lang="en-US"/>
        </a:p>
      </dgm:t>
    </dgm:pt>
    <dgm:pt modelId="{D64D547E-9DBF-4C5F-A130-179654108DF8}">
      <dgm:prSet phldrT="[Text]"/>
      <dgm:spPr/>
      <dgm:t>
        <a:bodyPr/>
        <a:lstStyle/>
        <a:p>
          <a:r>
            <a:rPr lang="en-US" dirty="0" smtClean="0"/>
            <a:t>Imagen 2</a:t>
          </a:r>
          <a:endParaRPr lang="en-US" dirty="0"/>
        </a:p>
      </dgm:t>
    </dgm:pt>
    <dgm:pt modelId="{E1451D31-A6E5-4007-A440-C0E3CA9676CC}" type="parTrans" cxnId="{88E8083B-9750-4AA9-A412-2C0FC2EA2E9D}">
      <dgm:prSet/>
      <dgm:spPr/>
      <dgm:t>
        <a:bodyPr/>
        <a:lstStyle/>
        <a:p>
          <a:endParaRPr lang="en-US"/>
        </a:p>
      </dgm:t>
    </dgm:pt>
    <dgm:pt modelId="{1DD7C62B-0F48-4CB8-AE66-9FC7044B23B7}" type="sibTrans" cxnId="{88E8083B-9750-4AA9-A412-2C0FC2EA2E9D}">
      <dgm:prSet/>
      <dgm:spPr/>
      <dgm:t>
        <a:bodyPr/>
        <a:lstStyle/>
        <a:p>
          <a:endParaRPr lang="en-US"/>
        </a:p>
      </dgm:t>
    </dgm:pt>
    <dgm:pt modelId="{B643CD4E-19E9-4D50-A97D-3CA010DD31D1}">
      <dgm:prSet phldrT="[Text]"/>
      <dgm:spPr/>
      <dgm:t>
        <a:bodyPr/>
        <a:lstStyle/>
        <a:p>
          <a:r>
            <a:rPr lang="en-US" dirty="0" smtClean="0"/>
            <a:t>Imagen 3</a:t>
          </a:r>
          <a:endParaRPr lang="en-US" dirty="0"/>
        </a:p>
      </dgm:t>
    </dgm:pt>
    <dgm:pt modelId="{9D432600-2592-4266-8A7C-4ADE0D859490}" type="parTrans" cxnId="{28063568-0401-4BD1-8ADA-372DF98FF41B}">
      <dgm:prSet/>
      <dgm:spPr/>
      <dgm:t>
        <a:bodyPr/>
        <a:lstStyle/>
        <a:p>
          <a:endParaRPr lang="en-US"/>
        </a:p>
      </dgm:t>
    </dgm:pt>
    <dgm:pt modelId="{7C589E98-457D-454F-B97B-9D33C1C56D4B}" type="sibTrans" cxnId="{28063568-0401-4BD1-8ADA-372DF98FF41B}">
      <dgm:prSet/>
      <dgm:spPr/>
      <dgm:t>
        <a:bodyPr/>
        <a:lstStyle/>
        <a:p>
          <a:endParaRPr lang="en-US"/>
        </a:p>
      </dgm:t>
    </dgm:pt>
    <dgm:pt modelId="{66731257-EED3-4FC4-954D-7485F4F5934B}" type="pres">
      <dgm:prSet presAssocID="{5285376F-E3EA-4A4A-99CF-B6CD8C59EFB0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30543D1A-7093-4769-8E6D-30E59130A4B0}" type="pres">
      <dgm:prSet presAssocID="{B606D743-1B0A-49F5-B3D8-0E33D401DF4E}" presName="composite" presStyleCnt="0"/>
      <dgm:spPr/>
    </dgm:pt>
    <dgm:pt modelId="{8C5DB5D1-C13D-477E-BDA4-EF921F82A77F}" type="pres">
      <dgm:prSet presAssocID="{B606D743-1B0A-49F5-B3D8-0E33D401DF4E}" presName="Image" presStyleLbl="bgShp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C68D1E5-04C3-409E-A911-153AD5C725B3}" type="pres">
      <dgm:prSet presAssocID="{B606D743-1B0A-49F5-B3D8-0E33D401DF4E}" presName="Parent" presStyleLbl="node0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4C873-5D57-4B69-BBD1-64EDDCFE1874}" type="pres">
      <dgm:prSet presAssocID="{4EA234B0-4A60-437A-A64D-BB493581747F}" presName="sibTrans" presStyleCnt="0"/>
      <dgm:spPr/>
    </dgm:pt>
    <dgm:pt modelId="{50084CB1-9CE4-4FA5-AA9B-85DAB0BB0116}" type="pres">
      <dgm:prSet presAssocID="{D64D547E-9DBF-4C5F-A130-179654108DF8}" presName="composite" presStyleCnt="0"/>
      <dgm:spPr/>
    </dgm:pt>
    <dgm:pt modelId="{BE50F6E5-79B1-4AAD-9EE9-5BE1D15FA086}" type="pres">
      <dgm:prSet presAssocID="{D64D547E-9DBF-4C5F-A130-179654108DF8}" presName="Image" presStyleLbl="bgShp" presStyleIdx="1" presStyleCnt="3" custLinFactNeighborX="397" custLinFactNeighborY="360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CC80E26-F336-44F7-A8C3-4655D2FD40B2}" type="pres">
      <dgm:prSet presAssocID="{D64D547E-9DBF-4C5F-A130-179654108DF8}" presName="Parent" presStyleLbl="node0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6E383-08EF-4B07-8396-7621DF58B4F6}" type="pres">
      <dgm:prSet presAssocID="{1DD7C62B-0F48-4CB8-AE66-9FC7044B23B7}" presName="sibTrans" presStyleCnt="0"/>
      <dgm:spPr/>
    </dgm:pt>
    <dgm:pt modelId="{F8470981-59D3-4199-9F1B-A5A64FF50516}" type="pres">
      <dgm:prSet presAssocID="{B643CD4E-19E9-4D50-A97D-3CA010DD31D1}" presName="composite" presStyleCnt="0"/>
      <dgm:spPr/>
    </dgm:pt>
    <dgm:pt modelId="{F93300F4-476F-41A8-8A44-B8DD7B1C2474}" type="pres">
      <dgm:prSet presAssocID="{B643CD4E-19E9-4D50-A97D-3CA010DD31D1}" presName="Image" presStyleLbl="bgShp" presStyleIdx="2" presStyleCnt="3" custLinFactNeighborX="308" custLinFactNeighborY="-1435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EBA1BFE-4C7D-4ABF-A369-EA1BBEBDD454}" type="pres">
      <dgm:prSet presAssocID="{B643CD4E-19E9-4D50-A97D-3CA010DD31D1}" presName="Parent" presStyleLbl="node0" presStyleIdx="2" presStyleCnt="3" custLinFactNeighborX="16792" custLinFactNeighborY="-11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063568-0401-4BD1-8ADA-372DF98FF41B}" srcId="{5285376F-E3EA-4A4A-99CF-B6CD8C59EFB0}" destId="{B643CD4E-19E9-4D50-A97D-3CA010DD31D1}" srcOrd="2" destOrd="0" parTransId="{9D432600-2592-4266-8A7C-4ADE0D859490}" sibTransId="{7C589E98-457D-454F-B97B-9D33C1C56D4B}"/>
    <dgm:cxn modelId="{B910AE33-545A-4AA9-AE82-33E69F912198}" type="presOf" srcId="{5285376F-E3EA-4A4A-99CF-B6CD8C59EFB0}" destId="{66731257-EED3-4FC4-954D-7485F4F5934B}" srcOrd="0" destOrd="0" presId="urn:microsoft.com/office/officeart/2008/layout/BendingPictureCaption"/>
    <dgm:cxn modelId="{88E8083B-9750-4AA9-A412-2C0FC2EA2E9D}" srcId="{5285376F-E3EA-4A4A-99CF-B6CD8C59EFB0}" destId="{D64D547E-9DBF-4C5F-A130-179654108DF8}" srcOrd="1" destOrd="0" parTransId="{E1451D31-A6E5-4007-A440-C0E3CA9676CC}" sibTransId="{1DD7C62B-0F48-4CB8-AE66-9FC7044B23B7}"/>
    <dgm:cxn modelId="{5DF88F8C-06AC-457D-93BE-82BF58A37250}" type="presOf" srcId="{B606D743-1B0A-49F5-B3D8-0E33D401DF4E}" destId="{2C68D1E5-04C3-409E-A911-153AD5C725B3}" srcOrd="0" destOrd="0" presId="urn:microsoft.com/office/officeart/2008/layout/BendingPictureCaption"/>
    <dgm:cxn modelId="{4EB1C3F3-9710-4DF5-BE1C-5A969F3B26A9}" type="presOf" srcId="{D64D547E-9DBF-4C5F-A130-179654108DF8}" destId="{ECC80E26-F336-44F7-A8C3-4655D2FD40B2}" srcOrd="0" destOrd="0" presId="urn:microsoft.com/office/officeart/2008/layout/BendingPictureCaption"/>
    <dgm:cxn modelId="{EEE5AE45-58D4-4D8C-9AA9-A635A85FC91F}" srcId="{5285376F-E3EA-4A4A-99CF-B6CD8C59EFB0}" destId="{B606D743-1B0A-49F5-B3D8-0E33D401DF4E}" srcOrd="0" destOrd="0" parTransId="{60B30D98-7B48-4245-B0C2-1BBEBDF5BFA6}" sibTransId="{4EA234B0-4A60-437A-A64D-BB493581747F}"/>
    <dgm:cxn modelId="{1CEE5DE3-DA7B-42F5-A160-64F28729741E}" type="presOf" srcId="{B643CD4E-19E9-4D50-A97D-3CA010DD31D1}" destId="{3EBA1BFE-4C7D-4ABF-A369-EA1BBEBDD454}" srcOrd="0" destOrd="0" presId="urn:microsoft.com/office/officeart/2008/layout/BendingPictureCaption"/>
    <dgm:cxn modelId="{4A220BF3-AE56-4B37-BA9D-D5D3C1A4D69E}" type="presParOf" srcId="{66731257-EED3-4FC4-954D-7485F4F5934B}" destId="{30543D1A-7093-4769-8E6D-30E59130A4B0}" srcOrd="0" destOrd="0" presId="urn:microsoft.com/office/officeart/2008/layout/BendingPictureCaption"/>
    <dgm:cxn modelId="{884F0353-790A-4D8D-A616-D3C961B51B32}" type="presParOf" srcId="{30543D1A-7093-4769-8E6D-30E59130A4B0}" destId="{8C5DB5D1-C13D-477E-BDA4-EF921F82A77F}" srcOrd="0" destOrd="0" presId="urn:microsoft.com/office/officeart/2008/layout/BendingPictureCaption"/>
    <dgm:cxn modelId="{81DD4850-CD6F-4CF3-BB53-12F990ABED58}" type="presParOf" srcId="{30543D1A-7093-4769-8E6D-30E59130A4B0}" destId="{2C68D1E5-04C3-409E-A911-153AD5C725B3}" srcOrd="1" destOrd="0" presId="urn:microsoft.com/office/officeart/2008/layout/BendingPictureCaption"/>
    <dgm:cxn modelId="{E6F670FD-DF7E-4FD1-951A-73D849F41966}" type="presParOf" srcId="{66731257-EED3-4FC4-954D-7485F4F5934B}" destId="{F784C873-5D57-4B69-BBD1-64EDDCFE1874}" srcOrd="1" destOrd="0" presId="urn:microsoft.com/office/officeart/2008/layout/BendingPictureCaption"/>
    <dgm:cxn modelId="{3F2FB2F9-332D-40DB-AAC4-B1FA25076815}" type="presParOf" srcId="{66731257-EED3-4FC4-954D-7485F4F5934B}" destId="{50084CB1-9CE4-4FA5-AA9B-85DAB0BB0116}" srcOrd="2" destOrd="0" presId="urn:microsoft.com/office/officeart/2008/layout/BendingPictureCaption"/>
    <dgm:cxn modelId="{0AB56969-603C-40F2-A540-DAB6B6D16DA7}" type="presParOf" srcId="{50084CB1-9CE4-4FA5-AA9B-85DAB0BB0116}" destId="{BE50F6E5-79B1-4AAD-9EE9-5BE1D15FA086}" srcOrd="0" destOrd="0" presId="urn:microsoft.com/office/officeart/2008/layout/BendingPictureCaption"/>
    <dgm:cxn modelId="{220F1030-F6D1-43C6-89EB-C9F933FD731E}" type="presParOf" srcId="{50084CB1-9CE4-4FA5-AA9B-85DAB0BB0116}" destId="{ECC80E26-F336-44F7-A8C3-4655D2FD40B2}" srcOrd="1" destOrd="0" presId="urn:microsoft.com/office/officeart/2008/layout/BendingPictureCaption"/>
    <dgm:cxn modelId="{F7078254-910A-4505-B2B4-94BE182F4122}" type="presParOf" srcId="{66731257-EED3-4FC4-954D-7485F4F5934B}" destId="{5086E383-08EF-4B07-8396-7621DF58B4F6}" srcOrd="3" destOrd="0" presId="urn:microsoft.com/office/officeart/2008/layout/BendingPictureCaption"/>
    <dgm:cxn modelId="{12CC77A4-9805-4591-BE22-BAC7D11CDFD2}" type="presParOf" srcId="{66731257-EED3-4FC4-954D-7485F4F5934B}" destId="{F8470981-59D3-4199-9F1B-A5A64FF50516}" srcOrd="4" destOrd="0" presId="urn:microsoft.com/office/officeart/2008/layout/BendingPictureCaption"/>
    <dgm:cxn modelId="{95CC69D7-161A-4019-9ECA-D4BE4348E42A}" type="presParOf" srcId="{F8470981-59D3-4199-9F1B-A5A64FF50516}" destId="{F93300F4-476F-41A8-8A44-B8DD7B1C2474}" srcOrd="0" destOrd="0" presId="urn:microsoft.com/office/officeart/2008/layout/BendingPictureCaption"/>
    <dgm:cxn modelId="{572E035D-C803-4412-9FF6-EC3A000D3D68}" type="presParOf" srcId="{F8470981-59D3-4199-9F1B-A5A64FF50516}" destId="{3EBA1BFE-4C7D-4ABF-A369-EA1BBEBDD454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D9BA0A-287D-4D48-A494-EF35A9E36075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79A24A-8ACE-4329-9A58-0FDE35C2EE7C}" type="pres">
      <dgm:prSet presAssocID="{FED9BA0A-287D-4D48-A494-EF35A9E360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97AA4AB-D82D-444A-9D6D-9AC026DFF81E}" type="presOf" srcId="{FED9BA0A-287D-4D48-A494-EF35A9E36075}" destId="{9B79A24A-8ACE-4329-9A58-0FDE35C2EE7C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D9BA0A-287D-4D48-A494-EF35A9E36075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073D24-C177-463F-9489-73D3952E9F11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/>
            <a:t>Las habilidades físicas del cuerpo humano  &amp; las limitaciones del cuerpo  humano</a:t>
          </a:r>
          <a:endParaRPr lang="en-US" sz="2400" dirty="0"/>
        </a:p>
      </dgm:t>
    </dgm:pt>
    <dgm:pt modelId="{33BD8D9F-FA62-455C-BAD0-6CFE4E4C16DD}" type="parTrans" cxnId="{F0784F55-D3D2-4292-AF64-A0530AC991F1}">
      <dgm:prSet/>
      <dgm:spPr/>
      <dgm:t>
        <a:bodyPr/>
        <a:lstStyle/>
        <a:p>
          <a:endParaRPr lang="en-US"/>
        </a:p>
      </dgm:t>
    </dgm:pt>
    <dgm:pt modelId="{4922D3F0-4F78-4512-A391-F322A2C99EAE}" type="sibTrans" cxnId="{F0784F55-D3D2-4292-AF64-A0530AC991F1}">
      <dgm:prSet/>
      <dgm:spPr/>
      <dgm:t>
        <a:bodyPr/>
        <a:lstStyle/>
        <a:p>
          <a:endParaRPr lang="en-US"/>
        </a:p>
      </dgm:t>
    </dgm:pt>
    <dgm:pt modelId="{B91A4C6F-E45B-4C4A-B156-01650D4BA295}">
      <dgm:prSet phldrT="[Text]"/>
      <dgm:spPr/>
      <dgm:t>
        <a:bodyPr/>
        <a:lstStyle/>
        <a:p>
          <a:r>
            <a:rPr lang="en-US" dirty="0" smtClean="0"/>
            <a:t>Las tareas laborales</a:t>
          </a:r>
        </a:p>
        <a:p>
          <a:r>
            <a:rPr lang="en-US" dirty="0" smtClean="0"/>
            <a:t>Las herramientas y equipos</a:t>
          </a:r>
        </a:p>
        <a:p>
          <a:r>
            <a:rPr lang="en-US" dirty="0" smtClean="0"/>
            <a:t>El ambiente de trabajo </a:t>
          </a:r>
        </a:p>
      </dgm:t>
    </dgm:pt>
    <dgm:pt modelId="{C8DA2A21-15A3-4832-8290-E424180BB639}" type="parTrans" cxnId="{3552D5CB-1E12-4BF2-99E0-51C124949107}">
      <dgm:prSet/>
      <dgm:spPr/>
      <dgm:t>
        <a:bodyPr/>
        <a:lstStyle/>
        <a:p>
          <a:endParaRPr lang="en-US"/>
        </a:p>
      </dgm:t>
    </dgm:pt>
    <dgm:pt modelId="{21578328-41C1-4DA6-8765-A5A8A3D99D12}" type="sibTrans" cxnId="{3552D5CB-1E12-4BF2-99E0-51C124949107}">
      <dgm:prSet/>
      <dgm:spPr/>
      <dgm:t>
        <a:bodyPr/>
        <a:lstStyle/>
        <a:p>
          <a:endParaRPr lang="en-US"/>
        </a:p>
      </dgm:t>
    </dgm:pt>
    <dgm:pt modelId="{9B79A24A-8ACE-4329-9A58-0FDE35C2EE7C}" type="pres">
      <dgm:prSet presAssocID="{FED9BA0A-287D-4D48-A494-EF35A9E360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3604D6-7431-4BF1-8CD4-480E179DED37}" type="pres">
      <dgm:prSet presAssocID="{B5073D24-C177-463F-9489-73D3952E9F1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98031-ED83-4C29-B369-FF2D67CE9B98}" type="pres">
      <dgm:prSet presAssocID="{B91A4C6F-E45B-4C4A-B156-01650D4BA295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0777D6-495F-4E21-95EF-C5065DDA8155}" type="presOf" srcId="{B5073D24-C177-463F-9489-73D3952E9F11}" destId="{F93604D6-7431-4BF1-8CD4-480E179DED37}" srcOrd="0" destOrd="0" presId="urn:microsoft.com/office/officeart/2005/8/layout/arrow5"/>
    <dgm:cxn modelId="{42029D42-A0A2-4DD6-97D8-F112F8819562}" type="presOf" srcId="{B91A4C6F-E45B-4C4A-B156-01650D4BA295}" destId="{86498031-ED83-4C29-B369-FF2D67CE9B98}" srcOrd="0" destOrd="0" presId="urn:microsoft.com/office/officeart/2005/8/layout/arrow5"/>
    <dgm:cxn modelId="{556EC0D2-64AE-455D-AAE4-8609F11C642F}" type="presOf" srcId="{FED9BA0A-287D-4D48-A494-EF35A9E36075}" destId="{9B79A24A-8ACE-4329-9A58-0FDE35C2EE7C}" srcOrd="0" destOrd="0" presId="urn:microsoft.com/office/officeart/2005/8/layout/arrow5"/>
    <dgm:cxn modelId="{3552D5CB-1E12-4BF2-99E0-51C124949107}" srcId="{FED9BA0A-287D-4D48-A494-EF35A9E36075}" destId="{B91A4C6F-E45B-4C4A-B156-01650D4BA295}" srcOrd="1" destOrd="0" parTransId="{C8DA2A21-15A3-4832-8290-E424180BB639}" sibTransId="{21578328-41C1-4DA6-8765-A5A8A3D99D12}"/>
    <dgm:cxn modelId="{F0784F55-D3D2-4292-AF64-A0530AC991F1}" srcId="{FED9BA0A-287D-4D48-A494-EF35A9E36075}" destId="{B5073D24-C177-463F-9489-73D3952E9F11}" srcOrd="0" destOrd="0" parTransId="{33BD8D9F-FA62-455C-BAD0-6CFE4E4C16DD}" sibTransId="{4922D3F0-4F78-4512-A391-F322A2C99EAE}"/>
    <dgm:cxn modelId="{92B88452-D14C-4197-B58A-FF49B2A0D760}" type="presParOf" srcId="{9B79A24A-8ACE-4329-9A58-0FDE35C2EE7C}" destId="{F93604D6-7431-4BF1-8CD4-480E179DED37}" srcOrd="0" destOrd="0" presId="urn:microsoft.com/office/officeart/2005/8/layout/arrow5"/>
    <dgm:cxn modelId="{8EB20ED2-59E1-4966-BE6D-8B48CCCF5140}" type="presParOf" srcId="{9B79A24A-8ACE-4329-9A58-0FDE35C2EE7C}" destId="{86498031-ED83-4C29-B369-FF2D67CE9B9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1172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1172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E3F8DC-DF1D-4EFD-9D0A-637216BB263D}" type="datetimeFigureOut">
              <a:rPr lang="en-US"/>
              <a:pPr>
                <a:defRPr/>
              </a:pPr>
              <a:t>7/2/2013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24"/>
            <a:ext cx="3038372" cy="46117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773324"/>
            <a:ext cx="3038372" cy="46117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DC77D0-805C-469C-8432-49FD67C047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25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1172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1172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ABBDE8E-F635-4536-B9E0-E3ADBFE4F893}" type="datetimeFigureOut">
              <a:rPr lang="en-US"/>
              <a:pPr>
                <a:defRPr/>
              </a:pPr>
              <a:t>7/2/2013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452"/>
            <a:ext cx="5608320" cy="415528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324"/>
            <a:ext cx="3038372" cy="46117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773324"/>
            <a:ext cx="3038372" cy="46117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04D3BA-6873-49FC-BCEC-F10186785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12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B82014-EA99-4960-B8A3-9C87E60D776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0E6868-C68C-4438-A676-E4BF7D7C18D2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2538" y="736600"/>
            <a:ext cx="4505325" cy="3378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pitchFamily="34" charset="0"/>
              </a:rPr>
              <a:t>Pregúntele a la clase (sosteniendo una muestra/</a:t>
            </a:r>
            <a:r>
              <a:rPr lang="es-VE" dirty="0" smtClean="0">
                <a:latin typeface="Arial" pitchFamily="34" charset="0"/>
              </a:rPr>
              <a:t>modelo de cada uno al momento de hacer la pregunta</a:t>
            </a:r>
            <a:r>
              <a:rPr lang="en-US" dirty="0" smtClean="0">
                <a:latin typeface="Arial" pitchFamily="34" charset="0"/>
              </a:rPr>
              <a:t>):</a:t>
            </a:r>
          </a:p>
          <a:p>
            <a:endParaRPr lang="en-US" dirty="0" smtClean="0">
              <a:latin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¿Es una pieza/unidad facial filtrante un respirador?  Si</a:t>
            </a:r>
            <a:r>
              <a:rPr lang="en-US" i="1" dirty="0" smtClean="0">
                <a:latin typeface="Arial" pitchFamily="34" charset="0"/>
              </a:rPr>
              <a:t>, porque está diseñado para proteger al usuario…</a:t>
            </a:r>
            <a:r>
              <a:rPr lang="en-US" altLang="ja-JP" i="1" dirty="0" smtClean="0">
                <a:latin typeface="Arial" pitchFamily="34" charset="0"/>
              </a:rPr>
              <a:t> </a:t>
            </a:r>
            <a:endParaRPr lang="en-US" altLang="ja-JP" dirty="0" smtClean="0">
              <a:latin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¿Qué tal una mascarilla de una sola correa? Si. Es un respirador, pero no es un respirador aprobado.             </a:t>
            </a:r>
          </a:p>
          <a:p>
            <a:r>
              <a:rPr lang="en-US" dirty="0" smtClean="0">
                <a:latin typeface="Arial" pitchFamily="34" charset="0"/>
              </a:rPr>
              <a:t>  </a:t>
            </a:r>
            <a:endParaRPr lang="en-US" altLang="ja-JP" i="1" dirty="0" smtClean="0">
              <a:latin typeface="Arial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¿Qué pasa con una mascarilla quirúrgica? </a:t>
            </a:r>
            <a:r>
              <a:rPr lang="en-US" dirty="0" smtClean="0">
                <a:latin typeface="Arial" pitchFamily="34" charset="0"/>
              </a:rPr>
              <a:t>  </a:t>
            </a:r>
            <a:r>
              <a:rPr lang="en-US" i="1" dirty="0" smtClean="0">
                <a:latin typeface="Arial" pitchFamily="34" charset="0"/>
              </a:rPr>
              <a:t>No, porque está</a:t>
            </a:r>
            <a:r>
              <a:rPr lang="en-US" i="1" baseline="0" dirty="0" smtClean="0">
                <a:latin typeface="Arial" pitchFamily="34" charset="0"/>
              </a:rPr>
              <a:t> diseñada para proteger al paciente </a:t>
            </a:r>
            <a:r>
              <a:rPr lang="en-US" altLang="ja-JP" dirty="0" smtClean="0">
                <a:latin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</a:rPr>
              <a:t>¿Alguna vez ha visto un pañuelo de colores siendo utilizado como un respirador?  ¿Lo es? No,</a:t>
            </a:r>
            <a:r>
              <a:rPr lang="en-US" baseline="0" dirty="0" smtClean="0">
                <a:latin typeface="Arial" pitchFamily="34" charset="0"/>
              </a:rPr>
              <a:t> solo es un pañuelo</a:t>
            </a:r>
            <a:r>
              <a:rPr lang="en-US" altLang="ja-JP" i="1" dirty="0" smtClean="0">
                <a:latin typeface="Arial" pitchFamily="34" charset="0"/>
              </a:rPr>
              <a:t>.</a:t>
            </a:r>
            <a:endParaRPr lang="en-US" i="1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i="1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F6AD30-CCD3-4BF6-8555-790C584B6003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2538" y="736600"/>
            <a:ext cx="4505325" cy="33782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itchFamily="34" charset="0"/>
              </a:rPr>
              <a:t>La definición/concepto de respirador no se encuentra en la regulación 1910.134(b) , por lo que éstas son algunas</a:t>
            </a:r>
            <a:r>
              <a:rPr lang="en-US" baseline="0" dirty="0" smtClean="0">
                <a:latin typeface="Arial" pitchFamily="34" charset="0"/>
              </a:rPr>
              <a:t> definiciones que usted puede usar</a:t>
            </a:r>
            <a:r>
              <a:rPr lang="en-US" dirty="0" smtClean="0">
                <a:latin typeface="Arial" pitchFamily="34" charset="0"/>
              </a:rPr>
              <a:t>.</a:t>
            </a: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DF36B7-6448-4538-90AF-554BABC989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1E854E-1B8D-48DC-9269-CBBF1A3868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Hable/</a:t>
            </a:r>
            <a:r>
              <a:rPr lang="es-VE" dirty="0" smtClean="0"/>
              <a:t>converse sobre lo que es una membrana mucosa y lo que es un fluido corporal</a:t>
            </a:r>
            <a:endParaRPr lang="en-US" dirty="0" smtClean="0"/>
          </a:p>
          <a:p>
            <a:r>
              <a:rPr lang="en-US" dirty="0" smtClean="0"/>
              <a:t>Con anterioridad, indique ¿qué es un patógeno</a:t>
            </a:r>
            <a:r>
              <a:rPr lang="en-US" baseline="0" dirty="0" smtClean="0"/>
              <a:t> biológico</a:t>
            </a:r>
            <a:r>
              <a:rPr lang="en-US" dirty="0" smtClean="0"/>
              <a:t>?</a:t>
            </a:r>
          </a:p>
          <a:p>
            <a:r>
              <a:rPr lang="en-US" dirty="0" smtClean="0"/>
              <a:t>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E2BC0C-8333-4F77-B00D-06412FBAAED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El tatuaje puede ser arte o aplicación de maquillaje permanente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61CC80-6410-4C6A-AAB3-1C9F550B5B0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Sondee la clase respecto a cuál método parece</a:t>
            </a:r>
            <a:r>
              <a:rPr lang="en-US" baseline="0" dirty="0" smtClean="0"/>
              <a:t> ser el mejor, cuál el 2do. mejor, y cuál el menos apropiado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34192-09B3-456F-BA7A-CBEA08EF858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Defina</a:t>
            </a:r>
            <a:r>
              <a:rPr lang="en-US" baseline="0" dirty="0" smtClean="0"/>
              <a:t> todas estas en las notas del instructor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2855E6-8E4A-4651-BB06-68492231260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3325" y="698500"/>
            <a:ext cx="4605338" cy="34528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381134"/>
            <a:ext cx="5139898" cy="415686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664" tIns="46334" rIns="92664" bIns="46334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Actividad/ejercicio con el producto Glo germ</a:t>
            </a:r>
          </a:p>
          <a:p>
            <a:r>
              <a:rPr lang="en-US" dirty="0" smtClean="0"/>
              <a:t>Actividad/ejercicio con el alm</a:t>
            </a:r>
            <a:r>
              <a:rPr lang="es-VE" dirty="0" smtClean="0"/>
              <a:t>íbar</a:t>
            </a:r>
            <a:r>
              <a:rPr lang="en-US" dirty="0" smtClean="0"/>
              <a:t>/</a:t>
            </a:r>
            <a:r>
              <a:rPr lang="es-VE" dirty="0" smtClean="0"/>
              <a:t>sirope </a:t>
            </a:r>
            <a:r>
              <a:rPr lang="en-US" dirty="0" smtClean="0"/>
              <a:t>Hershey</a:t>
            </a:r>
          </a:p>
          <a:p>
            <a:r>
              <a:rPr lang="en-US" dirty="0" smtClean="0"/>
              <a:t>Guantes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71CADE-BBD2-489F-AEFC-49F3CB1E03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8688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98DFB4-03A4-4C7F-84C3-D3CB5E89B68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El alumno </a:t>
            </a:r>
            <a:r>
              <a:rPr lang="en-US" b="1" dirty="0" smtClean="0"/>
              <a:t>A </a:t>
            </a:r>
            <a:r>
              <a:rPr lang="en-US" dirty="0" smtClean="0"/>
              <a:t>sostiene el l</a:t>
            </a:r>
            <a:r>
              <a:rPr lang="es-VE" dirty="0" smtClean="0"/>
              <a:t>ápiz </a:t>
            </a:r>
            <a:r>
              <a:rPr lang="es-VE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utilizando el tipo de agarre/sujeción que se muestra en la imagen</a:t>
            </a:r>
            <a:r>
              <a:rPr lang="es-VE" sz="1200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 </a:t>
            </a:r>
            <a:r>
              <a:rPr lang="es-VE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1</a:t>
            </a:r>
            <a:r>
              <a:rPr lang="en-US" dirty="0" smtClean="0"/>
              <a:t>. El otro alumno, </a:t>
            </a:r>
            <a:r>
              <a:rPr lang="en-US" b="1" dirty="0" smtClean="0"/>
              <a:t>B, </a:t>
            </a:r>
            <a:endParaRPr lang="en-US" dirty="0" smtClean="0"/>
          </a:p>
          <a:p>
            <a:r>
              <a:rPr lang="es-VE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intente jalar/sacar el lápiz de la mano del alumno </a:t>
            </a:r>
            <a:r>
              <a:rPr lang="es-VE" sz="1200" b="1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A</a:t>
            </a:r>
            <a:r>
              <a:rPr lang="en-US" dirty="0" smtClean="0"/>
              <a:t>. Seguidamente, el alumno </a:t>
            </a:r>
            <a:r>
              <a:rPr lang="en-US" b="1" dirty="0" smtClean="0"/>
              <a:t>A </a:t>
            </a:r>
            <a:r>
              <a:rPr lang="es-VE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sostiene</a:t>
            </a:r>
            <a:r>
              <a:rPr lang="es-VE" sz="1200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 nuevamente</a:t>
            </a:r>
            <a:r>
              <a:rPr lang="es-VE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 el lápiz, pero utilizando el tipo de agarre/sujeción de fuerza que se muestra en la imagen 2</a:t>
            </a:r>
            <a:r>
              <a:rPr lang="en-US" dirty="0" smtClean="0"/>
              <a:t>. El otro alumno, </a:t>
            </a:r>
            <a:r>
              <a:rPr lang="en-US" b="1" dirty="0" smtClean="0"/>
              <a:t>B</a:t>
            </a:r>
            <a:r>
              <a:rPr lang="en-US" dirty="0" smtClean="0"/>
              <a:t>, intente nuevamente </a:t>
            </a:r>
            <a:r>
              <a:rPr lang="es-VE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jalar/sacar el lápiz de la mano del alumno </a:t>
            </a:r>
            <a:r>
              <a:rPr lang="es-VE" sz="1200" b="1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A</a:t>
            </a:r>
            <a:r>
              <a:rPr lang="en-US" altLang="ja-JP" dirty="0" smtClean="0"/>
              <a:t>. </a:t>
            </a:r>
          </a:p>
          <a:p>
            <a:r>
              <a:rPr lang="en-US" dirty="0" smtClean="0"/>
              <a:t>Pregúnteles a los alumnos:</a:t>
            </a:r>
          </a:p>
          <a:p>
            <a:r>
              <a:rPr lang="en-US" i="1" dirty="0" smtClean="0"/>
              <a:t> ¿Cuál lápiz fue más fácil de sacar, el que estaba ligeramente apretado/pellizcado por los dedos o</a:t>
            </a:r>
            <a:r>
              <a:rPr lang="es-VE" i="1" dirty="0" smtClean="0"/>
              <a:t>  el que estaba agarrado con fuerza</a:t>
            </a:r>
            <a:r>
              <a:rPr lang="en-US" i="1" dirty="0" smtClean="0"/>
              <a:t>?  ¿Por qué?</a:t>
            </a:r>
          </a:p>
          <a:p>
            <a:r>
              <a:rPr lang="en-US" i="1" dirty="0" smtClean="0"/>
              <a:t>¿Qué les dice ésto a ustedes, con respecto a realizar una tarea usando la mano con un </a:t>
            </a:r>
            <a:r>
              <a:rPr lang="es-VE" sz="1200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agarre/sujeción ligero en vez de con un agarre fuerte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rPr>
              <a:t>?</a:t>
            </a:r>
            <a:endParaRPr lang="en-US" i="1" dirty="0" smtClean="0"/>
          </a:p>
          <a:p>
            <a:r>
              <a:rPr lang="en-US" dirty="0" smtClean="0"/>
              <a:t>El agarre con fuerza</a:t>
            </a:r>
            <a:r>
              <a:rPr lang="en-US" baseline="0" dirty="0" smtClean="0"/>
              <a:t> es el de mayor resistencia o sujeción, motivado a que todos los dedos y la palma de la mano están sosteniendo/</a:t>
            </a:r>
            <a:r>
              <a:rPr lang="es-VE" baseline="0" dirty="0" smtClean="0"/>
              <a:t>agarrando al lápiz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2. Cambie/invierta los papeles/</a:t>
            </a:r>
            <a:r>
              <a:rPr lang="es-VE" dirty="0" smtClean="0"/>
              <a:t>posiciones de los alumnos, y haga que el alumno </a:t>
            </a:r>
            <a:r>
              <a:rPr lang="es-VE" b="1" dirty="0" smtClean="0"/>
              <a:t>B </a:t>
            </a:r>
            <a:r>
              <a:rPr lang="es-VE" b="0" dirty="0" smtClean="0"/>
              <a:t>sostenga el lápiz como se muestra en la imagen 2</a:t>
            </a:r>
            <a:r>
              <a:rPr lang="en-US" dirty="0" smtClean="0"/>
              <a:t> (agarre con fuerza y la muñeca recta). Ahora, el alumno </a:t>
            </a:r>
            <a:r>
              <a:rPr lang="en-US" b="1" dirty="0" smtClean="0"/>
              <a:t>A </a:t>
            </a:r>
            <a:r>
              <a:rPr lang="en-US" b="0" dirty="0" smtClean="0"/>
              <a:t>intente sacarle el lápiz de la mano.</a:t>
            </a:r>
            <a:r>
              <a:rPr lang="en-US" b="0" baseline="0" dirty="0" smtClean="0"/>
              <a:t> Seguidamente</a:t>
            </a:r>
            <a:r>
              <a:rPr lang="en-US" b="1" baseline="0" dirty="0" smtClean="0"/>
              <a:t>,</a:t>
            </a:r>
            <a:r>
              <a:rPr lang="en-US" b="0" baseline="0" dirty="0" smtClean="0"/>
              <a:t> el alumno </a:t>
            </a:r>
            <a:r>
              <a:rPr lang="en-US" b="1" baseline="0" dirty="0" smtClean="0"/>
              <a:t>B </a:t>
            </a:r>
            <a:r>
              <a:rPr lang="en-US" b="0" baseline="0" dirty="0" smtClean="0"/>
              <a:t>nuevamente sostiene  el lápiz de la misma manera/</a:t>
            </a:r>
            <a:r>
              <a:rPr lang="es-VE" b="0" baseline="0" dirty="0" smtClean="0"/>
              <a:t>agarre</a:t>
            </a:r>
            <a:r>
              <a:rPr lang="en-US" b="0" baseline="0" dirty="0" smtClean="0"/>
              <a:t> anterior, pero doblando su muñeca hacia adelante </a:t>
            </a:r>
            <a:r>
              <a:rPr lang="en-US" dirty="0" smtClean="0"/>
              <a:t>(hacia abajo) lo más que pueda, como se muestra en la imagen 3 . El alumno </a:t>
            </a:r>
            <a:r>
              <a:rPr lang="en-US" b="1" dirty="0" smtClean="0"/>
              <a:t>A </a:t>
            </a:r>
            <a:r>
              <a:rPr lang="en-US" dirty="0" smtClean="0"/>
              <a:t>intente sacarle el lápiz</a:t>
            </a:r>
            <a:r>
              <a:rPr lang="en-US" baseline="0" dirty="0" smtClean="0"/>
              <a:t> de la mano nuevamente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Pregúnteles a los alumnos:</a:t>
            </a:r>
          </a:p>
          <a:p>
            <a:r>
              <a:rPr lang="en-US" i="1" dirty="0" smtClean="0"/>
              <a:t>¿Cuál lápiz</a:t>
            </a:r>
            <a:r>
              <a:rPr lang="en-US" i="1" baseline="0" dirty="0" smtClean="0"/>
              <a:t> fue más fácil de sacar de la mano en  esta ocasión, el de la mano con la muñeca recta o el de la mano con la muñeca doblada hacia abajo</a:t>
            </a:r>
            <a:r>
              <a:rPr lang="en-US" i="1" dirty="0" smtClean="0"/>
              <a:t>?</a:t>
            </a:r>
          </a:p>
          <a:p>
            <a:r>
              <a:rPr lang="en-US" i="1" dirty="0" smtClean="0"/>
              <a:t>Para el alumno sosteniendo el lápiz , ¿qué</a:t>
            </a:r>
            <a:r>
              <a:rPr lang="en-US" i="1" baseline="0" dirty="0" smtClean="0"/>
              <a:t> sintió o le pareció el tratar de sostener el lápiz con su muñeca doblada</a:t>
            </a:r>
            <a:r>
              <a:rPr lang="en-US" i="1" dirty="0" smtClean="0"/>
              <a:t>?</a:t>
            </a:r>
          </a:p>
          <a:p>
            <a:r>
              <a:rPr lang="en-US" dirty="0" smtClean="0"/>
              <a:t>La muñeca recta es más fuerte porque es la postura neutral para la muñeca.</a:t>
            </a:r>
          </a:p>
          <a:p>
            <a:r>
              <a:rPr lang="en-US" dirty="0" smtClean="0"/>
              <a:t>El</a:t>
            </a:r>
            <a:r>
              <a:rPr lang="en-US" baseline="0" dirty="0" smtClean="0"/>
              <a:t> mantener la muñeca doblada y al mismo tiempo tratar de agarrar/</a:t>
            </a:r>
            <a:r>
              <a:rPr lang="es-VE" baseline="0" dirty="0" smtClean="0"/>
              <a:t>sostener algo, resulta incómodo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083AFE-7607-49D0-BC03-51608F268CD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Sondee la clase respecto a cuál método pareciera ser el mejor, cuál el segundo mejor, y cuál el menos apropiado.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DB47AF-2EFB-4464-B746-5F048602659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1FA49F-6A10-4B57-ABE6-8B9B365E3E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A4A740-EA54-4039-B3EB-CD55812F84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4D3BA-6873-49FC-BCEC-F10186785B5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7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3FCC45-7899-4F3E-98DB-6A1F9F04E21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3CDB80-DDEB-440C-8DBB-9891BF590F0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Suministre una explicación/</a:t>
            </a:r>
            <a:r>
              <a:rPr lang="es-VE" dirty="0" smtClean="0"/>
              <a:t>aclaratoria, de que aunque el público está expuestos a esos riesgos, para los clientes los mismos</a:t>
            </a:r>
            <a:r>
              <a:rPr lang="es-VE" baseline="0" dirty="0" smtClean="0"/>
              <a:t> ocurren de manera limitada e intermitente</a:t>
            </a:r>
            <a:r>
              <a:rPr lang="en-US" baseline="0" dirty="0" smtClean="0"/>
              <a:t>/no continua, en comparaci</a:t>
            </a:r>
            <a:r>
              <a:rPr lang="es-VE" baseline="0" dirty="0" smtClean="0"/>
              <a:t>ón con los empleados quienes sufren múltiples exposiciones al día, todos los días</a:t>
            </a:r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692D95-A64C-4F55-BF0B-8CB48BF09B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88795E-A083-4F30-BCF6-FC4BA16E82A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4913" y="700088"/>
            <a:ext cx="4602162" cy="345122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387451"/>
            <a:ext cx="5135117" cy="4152128"/>
          </a:xfrm>
          <a:noFill/>
        </p:spPr>
        <p:txBody>
          <a:bodyPr wrap="square" lIns="91462" tIns="44930" rIns="91462" bIns="4493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340DD6-D35A-4EAD-B687-F2C4E1466463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387452"/>
            <a:ext cx="5139898" cy="4155287"/>
          </a:xfrm>
          <a:noFill/>
        </p:spPr>
        <p:txBody>
          <a:bodyPr wrap="square" lIns="93271" tIns="46636" rIns="93271" bIns="46636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El etiquetado es una</a:t>
            </a:r>
            <a:r>
              <a:rPr lang="en-US" baseline="0" dirty="0" smtClean="0"/>
              <a:t> de las cosas más fáciles de hacer, para cumplir con el estándar/norma </a:t>
            </a:r>
            <a:r>
              <a:rPr lang="es-VE" baseline="0" dirty="0" smtClean="0"/>
              <a:t>relativa a la información sobre los riesgos con productos químicos </a:t>
            </a:r>
            <a:r>
              <a:rPr lang="en-US" baseline="0" dirty="0" smtClean="0"/>
              <a:t>(H</a:t>
            </a:r>
            <a:r>
              <a:rPr lang="en-US" dirty="0" smtClean="0"/>
              <a:t>azcom Standard), </a:t>
            </a:r>
            <a:r>
              <a:rPr lang="es-VE" dirty="0" smtClean="0"/>
              <a:t>sinembargo, por alguna razón nosotros siempre conseguimos recipientes sin etiquetas informativas en la instalación</a:t>
            </a:r>
            <a:r>
              <a:rPr lang="en-US" dirty="0" smtClean="0"/>
              <a:t>/</a:t>
            </a:r>
            <a:r>
              <a:rPr lang="es-VE" dirty="0" smtClean="0"/>
              <a:t>sitio de trabajo</a:t>
            </a:r>
            <a:r>
              <a:rPr lang="en-US" dirty="0" smtClean="0"/>
              <a:t>. ¿Por qué piensa usted que éso sucede? Busque las opiniones de la clase.</a:t>
            </a:r>
          </a:p>
          <a:p>
            <a:r>
              <a:rPr lang="en-US" dirty="0" smtClean="0"/>
              <a:t>Entre las posibles respuestas están: las etiquetas se desprenden/</a:t>
            </a:r>
            <a:r>
              <a:rPr lang="es-VE" dirty="0" smtClean="0"/>
              <a:t>despegan del recipiente</a:t>
            </a:r>
            <a:r>
              <a:rPr lang="es-VE" baseline="0" dirty="0" smtClean="0"/>
              <a:t>, nadie tiene la responsabilidad por el etiquetado de los recipientes, o simplemente no sé está seguro si hace falta una etiqueta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 no hay un sistema ya implementado en el sitio de trabajo,</a:t>
            </a:r>
            <a:r>
              <a:rPr lang="en-US" baseline="0" dirty="0" smtClean="0"/>
              <a:t> para asegurarse de que los recipientes tengan etiquetas informativas legibles, entonces es importante que usted desarrolle e implemente uno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Indique los requisitos mínimos (información) del etiquetado, tal como se indicó en la lámina de Power Point.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954D21-9084-4BA8-AFA4-B5D456A2D58E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387452"/>
            <a:ext cx="5139898" cy="4155287"/>
          </a:xfrm>
          <a:noFill/>
        </p:spPr>
        <p:txBody>
          <a:bodyPr wrap="square" lIns="93271" tIns="46636" rIns="93271" bIns="46636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Debe haber disponible una hoja informativa</a:t>
            </a:r>
            <a:r>
              <a:rPr lang="en-US" baseline="0" dirty="0" smtClean="0"/>
              <a:t> </a:t>
            </a:r>
            <a:r>
              <a:rPr lang="en-US" dirty="0" smtClean="0"/>
              <a:t>MSDS,</a:t>
            </a:r>
            <a:r>
              <a:rPr lang="en-US" baseline="0" dirty="0" smtClean="0"/>
              <a:t> para cada uno de los químicos peligrosos en el sitio de trabajo</a:t>
            </a:r>
            <a:r>
              <a:rPr lang="en-US" dirty="0" smtClean="0"/>
              <a:t>.  El fabricante de los químicos debe suministrarle</a:t>
            </a:r>
            <a:r>
              <a:rPr lang="en-US" baseline="0" dirty="0" smtClean="0"/>
              <a:t> a usted las hojas MSDS de sus productos químicos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Las hojas MSDS deben de estar disponibles en todo momento para todos los empleados; no se le olvide dejar abierta la puerta de la oficina del Supervisor, si las hojas MSDS son guardadas en la misma, para que el segundo y el tercer turno de servicio/trabajo</a:t>
            </a:r>
            <a:r>
              <a:rPr lang="en-US" baseline="0" dirty="0" smtClean="0"/>
              <a:t> tenga acceso a las MSDS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Las hojas MSDS</a:t>
            </a:r>
            <a:r>
              <a:rPr lang="en-US" baseline="0" dirty="0" smtClean="0"/>
              <a:t> deben incluir la información más reciente/</a:t>
            </a:r>
            <a:r>
              <a:rPr lang="es-VE" baseline="0" dirty="0" smtClean="0"/>
              <a:t>actualizada</a:t>
            </a:r>
            <a:r>
              <a:rPr lang="en-US" baseline="0" dirty="0" smtClean="0"/>
              <a:t> </a:t>
            </a:r>
            <a:r>
              <a:rPr lang="en-US" dirty="0" smtClean="0"/>
              <a:t>(por ejemplo: los límites de exposición deben de ser los actualmente permitidos).  Usted también debe asegurarse que todas las hojas MSDS incluidas en las Planilla # 20 de OSHA, sean sustituidas/reemplazadas</a:t>
            </a:r>
            <a:r>
              <a:rPr lang="en-US" baseline="0" dirty="0" smtClean="0"/>
              <a:t> por </a:t>
            </a:r>
            <a:r>
              <a:rPr lang="es-VE" baseline="0" dirty="0" smtClean="0"/>
              <a:t>las vigentes</a:t>
            </a:r>
            <a:r>
              <a:rPr lang="en-US" baseline="0" dirty="0" smtClean="0"/>
              <a:t>/</a:t>
            </a:r>
            <a:r>
              <a:rPr lang="es-VE" baseline="0" dirty="0" smtClean="0"/>
              <a:t>actualizadas</a:t>
            </a:r>
            <a:r>
              <a:rPr lang="en-US" dirty="0" smtClean="0"/>
              <a:t>.  Las hojas MSDS incluidas en esa planilla/</a:t>
            </a:r>
            <a:r>
              <a:rPr lang="es-VE" dirty="0" smtClean="0"/>
              <a:t>formato # 20 no tendrán los PELs  de OSHA</a:t>
            </a:r>
            <a:r>
              <a:rPr lang="en-US" dirty="0" smtClean="0"/>
              <a:t>. PEL= Permissible Exposure Level</a:t>
            </a:r>
            <a:r>
              <a:rPr lang="en-US" baseline="0" dirty="0" smtClean="0"/>
              <a:t> = L</a:t>
            </a:r>
            <a:r>
              <a:rPr lang="es-VE" baseline="0" dirty="0" smtClean="0"/>
              <a:t>ímite de Exposición Permitido por OSHA. Muestre un ejemplo de una planilla no actualizada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¿ No cree/</a:t>
            </a:r>
            <a:r>
              <a:rPr lang="es-VE" dirty="0" smtClean="0"/>
              <a:t>considera usted que debe revisar la hoja MSDS por cada nuevo producto químico ANTES de que el químico llegue al sitio de trabajo</a:t>
            </a:r>
            <a:r>
              <a:rPr lang="en-US" dirty="0" smtClean="0"/>
              <a:t>?????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Sondee la clase sobre cuál método pareciera ser el mejor, cuál el 2do. mejor, y cuál el menos apropiado.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177485-AE3D-47EC-AE4A-6CECBE7E3DD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2819400"/>
            <a:ext cx="7315200" cy="21082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04875" y="2819400"/>
            <a:ext cx="228600" cy="21082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17"/>
          <p:cNvPicPr>
            <a:picLocks noChangeAspect="1"/>
          </p:cNvPicPr>
          <p:nvPr/>
        </p:nvPicPr>
        <p:blipFill>
          <a:blip r:embed="rId2" cstate="print"/>
          <a:srcRect l="23465" t="32202" r="23465" b="31297"/>
          <a:stretch>
            <a:fillRect/>
          </a:stretch>
        </p:blipFill>
        <p:spPr bwMode="auto">
          <a:xfrm>
            <a:off x="2624138" y="839788"/>
            <a:ext cx="38957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914400" y="2590800"/>
            <a:ext cx="7315200" cy="228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42999" y="2819399"/>
            <a:ext cx="7077075" cy="2108835"/>
          </a:xfrm>
        </p:spPr>
        <p:txBody>
          <a:bodyPr anchor="t">
            <a:noAutofit/>
          </a:bodyPr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24600"/>
            <a:ext cx="1819275" cy="365125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EDF891FD-A33C-4D53-93AD-AB58224AE3AC}" type="datetime1">
              <a:rPr lang="en-US"/>
              <a:pPr>
                <a:defRPr/>
              </a:pPr>
              <a:t>7/2/2013</a:t>
            </a:fld>
            <a:endParaRPr lang="en-US" dirty="0"/>
          </a:p>
        </p:txBody>
      </p:sp>
      <p:sp>
        <p:nvSpPr>
          <p:cNvPr id="13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143000" y="6324600"/>
            <a:ext cx="60198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42938" y="6324600"/>
            <a:ext cx="542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DCF33-4914-462C-BCFE-88C22BCF13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F01B6-86C5-4C05-9421-93BFBEBC0DFF}" type="datetime1">
              <a:rPr lang="en-US"/>
              <a:pPr>
                <a:defRPr/>
              </a:pPr>
              <a:t>7/2/2013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72AF-BD19-47B3-8003-9D4C11BFBD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Straight Connector 1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16"/>
          <p:cNvSpPr txBox="1">
            <a:spLocks/>
          </p:cNvSpPr>
          <p:nvPr/>
        </p:nvSpPr>
        <p:spPr>
          <a:xfrm>
            <a:off x="1295400" y="6353175"/>
            <a:ext cx="647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Center for Young Worker Safety and Health at Georgia Tech Research Institute</a:t>
            </a:r>
            <a:endParaRPr lang="en-US" sz="12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66812-97EF-4A84-9F42-B379D2DDD546}" type="datetime1">
              <a:rPr lang="en-US"/>
              <a:pPr>
                <a:defRPr/>
              </a:pPr>
              <a:t>7/2/2013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29159-24C6-4F8C-98D6-301D38C3E3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Respirator Fitting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3E137-2EA7-4B03-B913-E1A9D629CC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56D78-305C-4CB4-B1E4-03523CCB9F51}" type="datetime1">
              <a:rPr lang="en-US"/>
              <a:pPr>
                <a:defRPr/>
              </a:pPr>
              <a:t>7/2/2013</a:t>
            </a:fld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A3193-A572-453A-9B7A-FC175F7EE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ooter Placeholder 16"/>
          <p:cNvSpPr txBox="1">
            <a:spLocks/>
          </p:cNvSpPr>
          <p:nvPr/>
        </p:nvSpPr>
        <p:spPr>
          <a:xfrm>
            <a:off x="1295400" y="6353175"/>
            <a:ext cx="647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Center for Young Worker Safety and Health at Georgia Tech Research Institute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39000" y="6354763"/>
            <a:ext cx="1447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36B20-B3A5-4D7A-B32D-CB8235A6F40A}" type="datetime1">
              <a:rPr lang="en-US"/>
              <a:pPr>
                <a:defRPr/>
              </a:pPr>
              <a:t>7/2/2013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2588" y="6353175"/>
            <a:ext cx="1520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8FA94-2857-457C-A7B8-038FE3D0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9CBBC-0E53-49CB-AD6C-78DBA7FD9163}" type="datetime1">
              <a:rPr lang="en-US"/>
              <a:pPr>
                <a:defRPr/>
              </a:pPr>
              <a:t>7/2/2013</a:t>
            </a:fld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813B7-4D31-4732-8041-2E521DED4D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F153-D29F-4102-8B29-F0BDE78D13A5}" type="datetime1">
              <a:rPr lang="en-US"/>
              <a:pPr>
                <a:defRPr/>
              </a:pPr>
              <a:t>7/2/2013</a:t>
            </a:fld>
            <a:endParaRPr lang="en-US" dirty="0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9D19-BE32-416C-AAB9-6563A51722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32AE9-AA45-475F-9796-B786457C9CBB}" type="datetime1">
              <a:rPr lang="en-US"/>
              <a:pPr>
                <a:defRPr/>
              </a:pPr>
              <a:t>7/2/2013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EAC7F-49CB-42F6-9D80-EEBCA2E421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Footer Placeholder 16"/>
          <p:cNvSpPr txBox="1">
            <a:spLocks/>
          </p:cNvSpPr>
          <p:nvPr/>
        </p:nvSpPr>
        <p:spPr>
          <a:xfrm>
            <a:off x="1295400" y="6340475"/>
            <a:ext cx="647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Center for Young Worker Safety and Health at Georgia Tech Research Institute</a:t>
            </a:r>
            <a:endParaRPr lang="en-US" sz="1200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C7BC2-9A95-4CD0-8A55-3CCF0FE882FD}" type="datetime1">
              <a:rPr lang="en-US"/>
              <a:pPr>
                <a:defRPr/>
              </a:pPr>
              <a:t>7/2/2013</a:t>
            </a:fld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9DA3-3214-45D7-949B-F08E48F237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Straight Connector 14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ooter Placeholder 16"/>
          <p:cNvSpPr txBox="1">
            <a:spLocks/>
          </p:cNvSpPr>
          <p:nvPr/>
        </p:nvSpPr>
        <p:spPr>
          <a:xfrm>
            <a:off x="1295400" y="6353175"/>
            <a:ext cx="647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Center for Young Worker Safety and Health at Georgia Tech Research Institute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5B33E-5987-4930-942F-09F6CC285AF5}" type="datetime1">
              <a:rPr lang="en-US"/>
              <a:pPr>
                <a:defRPr/>
              </a:pPr>
              <a:t>7/2/2013</a:t>
            </a:fld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B9AF-7A66-4110-9903-C07D1699CF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ooter Placeholder 16"/>
          <p:cNvSpPr txBox="1">
            <a:spLocks/>
          </p:cNvSpPr>
          <p:nvPr/>
        </p:nvSpPr>
        <p:spPr>
          <a:xfrm>
            <a:off x="1295400" y="6353175"/>
            <a:ext cx="647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Center for Young Worker Safety and Health at Georgia Tech Research Institute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B46F-AA6E-48F4-B6E9-758F9393A009}" type="datetime1">
              <a:rPr lang="en-US"/>
              <a:pPr>
                <a:defRPr/>
              </a:pPr>
              <a:t>7/2/2013</a:t>
            </a:fld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781E0-1B31-4600-A111-7FBE9AF78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72400" y="6356350"/>
            <a:ext cx="917575" cy="33337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52C3602-7701-4B43-9EDA-DB7EF0A3D6E0}" type="datetime1">
              <a:rPr lang="en-US"/>
              <a:pPr>
                <a:defRPr/>
              </a:pPr>
              <a:t>7/2/2013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24600"/>
            <a:ext cx="682625" cy="39687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9C2E2CA-5175-496D-8A58-BFD106BD2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1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Footer Placeholder 16"/>
          <p:cNvSpPr txBox="1">
            <a:spLocks/>
          </p:cNvSpPr>
          <p:nvPr/>
        </p:nvSpPr>
        <p:spPr>
          <a:xfrm>
            <a:off x="1295400" y="6353175"/>
            <a:ext cx="6477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Center for Young Worker Safety and Health at Georgia Tech Research Institute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2" r:id="rId2"/>
    <p:sldLayoutId id="2147484097" r:id="rId3"/>
    <p:sldLayoutId id="2147484093" r:id="rId4"/>
    <p:sldLayoutId id="2147484094" r:id="rId5"/>
    <p:sldLayoutId id="2147484098" r:id="rId6"/>
    <p:sldLayoutId id="2147484099" r:id="rId7"/>
    <p:sldLayoutId id="2147484100" r:id="rId8"/>
    <p:sldLayoutId id="2147484101" r:id="rId9"/>
    <p:sldLayoutId id="2147484095" r:id="rId10"/>
    <p:sldLayoutId id="2147484102" r:id="rId11"/>
    <p:sldLayoutId id="214748410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236FBB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ha.gov/pls/oshaweb/owadisp.show_document?p_table=INTERPRETATIONS&amp;p_id=1993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hyperlink" Target="http://www.google.com/imgres?imgurl=http://www.commercialcleaningincharlotte.com/wp-content/uploads/2009/05/osha-logosvg.png&amp;imgrefurl=http://www.commercialcleaningincharlotte.com/osha/&amp;usg=__qu6X7BURr0QPeG7H2m7LnW9KElE=&amp;h=208&amp;w=720&amp;sz=24&amp;hl=en&amp;start=14&amp;zoom=1&amp;um=1&amp;itbs=1&amp;tbnid=47vT5YNkvycNHM:&amp;tbnh=40&amp;tbnw=140&amp;prev=/images?q=osha&amp;um=1&amp;hl=en&amp;sa=N&amp;rls=com.microsoft:en-US&amp;tbs=isch: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sha.gov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commons.ilr.cornell.edu/cgi/viewcontent.cgi?article=1006&amp;context=manuals" TargetMode="External"/><Relationship Id="rId7" Type="http://schemas.openxmlformats.org/officeDocument/2006/relationships/hyperlink" Target="http://unionsafe.labor.net.au/hazards/106014706721942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lo.org/safework_bookshelf/english?content&amp;nd=857171213" TargetMode="External"/><Relationship Id="rId5" Type="http://schemas.openxmlformats.org/officeDocument/2006/relationships/hyperlink" Target="http://www.lohp.org/publications/cosmo_hazards.html" TargetMode="External"/><Relationship Id="rId4" Type="http://schemas.openxmlformats.org/officeDocument/2006/relationships/hyperlink" Target="http://www.deir.qld.gov.au/workplace/subjects/hairdressing/guide/index.htm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youngworker@gtri.gatech.ed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acebook.com/" TargetMode="External"/><Relationship Id="rId4" Type="http://schemas.openxmlformats.org/officeDocument/2006/relationships/hyperlink" Target="http://www.youngworker.gatech.ed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143000" y="2819400"/>
            <a:ext cx="7086600" cy="2108200"/>
          </a:xfrm>
        </p:spPr>
        <p:txBody>
          <a:bodyPr/>
          <a:lstStyle/>
          <a:p>
            <a:pPr algn="ctr" eaLnBrk="1" hangingPunct="1"/>
            <a:r>
              <a:rPr lang="en-US" sz="3400" dirty="0" smtClean="0"/>
              <a:t>Adiestramiento en Salud y   Seguridad para el Trabajador  Joven, en la Industria de la Cosmetología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029200"/>
            <a:ext cx="6858000" cy="3048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700" dirty="0" smtClean="0"/>
              <a:t>Módulo de Adiestramiento   5</a:t>
            </a:r>
            <a:endParaRPr lang="en-US" sz="1700" dirty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581A69-E571-41B4-8479-114860104B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 smtClean="0"/>
          </a:p>
        </p:txBody>
      </p:sp>
      <p:sp>
        <p:nvSpPr>
          <p:cNvPr id="10245" name="Subtitle 2"/>
          <p:cNvSpPr txBox="1">
            <a:spLocks/>
          </p:cNvSpPr>
          <p:nvPr/>
        </p:nvSpPr>
        <p:spPr bwMode="auto">
          <a:xfrm>
            <a:off x="1143000" y="5257800"/>
            <a:ext cx="7086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1000" dirty="0" smtClean="0"/>
              <a:t>This </a:t>
            </a:r>
            <a:r>
              <a:rPr lang="en-US" sz="1000" dirty="0"/>
              <a:t>material was produced under grant number SH-22227-11 from the Occupational Safety and Health Administration, U.S. Department of Labor. It does not necessarily reflect the views or policies of the U.S. Department of Labor, nor </a:t>
            </a:r>
            <a:r>
              <a:rPr lang="en-US" sz="1000" dirty="0" smtClean="0"/>
              <a:t>does mention of trade </a:t>
            </a:r>
            <a:r>
              <a:rPr lang="en-US" sz="1000" dirty="0"/>
              <a:t>names, commercial products, or organizations imply endorsement by the U.S. Government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6" name="TextBox 6"/>
          <p:cNvSpPr txBox="1"/>
          <p:nvPr/>
        </p:nvSpPr>
        <p:spPr>
          <a:xfrm>
            <a:off x="2054225" y="914400"/>
            <a:ext cx="5029200" cy="15382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MS PGothic" pitchFamily="34" charset="-128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5F5F5F"/>
                </a:solidFill>
                <a:latin typeface="Arial Narrow" pitchFamily="34" charset="0"/>
              </a:rPr>
              <a:t>EL CENTRO </a:t>
            </a:r>
            <a:r>
              <a:rPr lang="en-US" b="1" dirty="0" smtClean="0">
                <a:solidFill>
                  <a:srgbClr val="5F5F5F"/>
                </a:solidFill>
                <a:latin typeface="Arial Narrow" pitchFamily="34" charset="0"/>
              </a:rPr>
              <a:t>PARA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LA SALUD Y SEGURIDAD </a:t>
            </a:r>
            <a:endParaRPr lang="es-E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</a:rPr>
              <a:t>DEL TRABAJADOR JOVEN</a:t>
            </a:r>
          </a:p>
          <a:p>
            <a:pPr algn="ctr">
              <a:defRPr/>
            </a:pPr>
            <a:r>
              <a:rPr lang="es-ES" sz="1400" b="1" dirty="0">
                <a:solidFill>
                  <a:srgbClr val="333333"/>
                </a:solidFill>
                <a:latin typeface="Arial Narrow" pitchFamily="34" charset="0"/>
              </a:rPr>
              <a:t>EN EL INSTITUTO DE INVESTIGACIONES DE GEORGIA </a:t>
            </a:r>
            <a:r>
              <a:rPr lang="es-ES" sz="1400" b="1" dirty="0" smtClean="0">
                <a:solidFill>
                  <a:srgbClr val="333333"/>
                </a:solidFill>
                <a:latin typeface="Arial Narrow" pitchFamily="34" charset="0"/>
              </a:rPr>
              <a:t>TECH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333333"/>
                </a:solidFill>
                <a:latin typeface="Arial Narrow" pitchFamily="34" charset="0"/>
              </a:rPr>
              <a:t> </a:t>
            </a:r>
            <a:endParaRPr lang="en-US" sz="1400" b="1" dirty="0">
              <a:solidFill>
                <a:srgbClr val="333333"/>
              </a:solidFill>
              <a:latin typeface="Arial Narrow" pitchFamily="34" charset="0"/>
            </a:endParaRP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1143000" y="6324600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</a:t>
            </a:r>
            <a:r>
              <a:rPr lang="es-VE" sz="1200" dirty="0" smtClean="0"/>
              <a:t> en </a:t>
            </a:r>
            <a:r>
              <a:rPr lang="es-VE" sz="1200" dirty="0"/>
              <a:t>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24200" y="6392863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sz="3200" dirty="0" smtClean="0"/>
              <a:t>La Norma de Informar sobre los Riesgos al Trabajar con Productos Químicos 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4267200" cy="4937125"/>
          </a:xfrm>
        </p:spPr>
        <p:txBody>
          <a:bodyPr lIns="90488" tIns="44450" rIns="90488" bIns="44450"/>
          <a:lstStyle/>
          <a:p>
            <a:pPr>
              <a:buClr>
                <a:schemeClr val="tx1"/>
              </a:buClr>
            </a:pPr>
            <a:r>
              <a:rPr lang="en-US" sz="2400" dirty="0" smtClean="0"/>
              <a:t>¿Quién está obligado a cumplirla?</a:t>
            </a:r>
          </a:p>
          <a:p>
            <a:pPr lvl="1">
              <a:buClr>
                <a:schemeClr val="tx1"/>
              </a:buClr>
            </a:pPr>
            <a:r>
              <a:rPr lang="en-US" sz="1900" dirty="0" smtClean="0"/>
              <a:t>Los fabricantes de productos químicos</a:t>
            </a:r>
          </a:p>
          <a:p>
            <a:pPr lvl="1">
              <a:buClr>
                <a:schemeClr val="tx1"/>
              </a:buClr>
            </a:pPr>
            <a:r>
              <a:rPr lang="en-US" sz="1900" dirty="0" smtClean="0"/>
              <a:t>Los importadores y distribuidores </a:t>
            </a:r>
          </a:p>
          <a:p>
            <a:pPr lvl="1">
              <a:buClr>
                <a:schemeClr val="tx1"/>
              </a:buClr>
            </a:pPr>
            <a:r>
              <a:rPr lang="en-US" sz="1900" dirty="0" smtClean="0"/>
              <a:t>Los empleadores que utilizan/</a:t>
            </a:r>
            <a:r>
              <a:rPr lang="es-VE" sz="1900" dirty="0" smtClean="0"/>
              <a:t>usan</a:t>
            </a:r>
            <a:r>
              <a:rPr lang="en-US" sz="1900" dirty="0" smtClean="0"/>
              <a:t> químicos</a:t>
            </a:r>
          </a:p>
          <a:p>
            <a:pPr lvl="2">
              <a:buFontTx/>
              <a:buNone/>
            </a:pPr>
            <a:r>
              <a:rPr lang="en-US" sz="1900" dirty="0" smtClean="0"/>
              <a:t>‘usan’ significa empacar,  manipular,  preparar reactivos,  o transferir </a:t>
            </a:r>
          </a:p>
          <a:p>
            <a:pPr>
              <a:buFontTx/>
              <a:buNone/>
            </a:pPr>
            <a:r>
              <a:rPr lang="es-VE" dirty="0" smtClean="0">
                <a:hlinkClick r:id="rId3"/>
              </a:rPr>
              <a:t>¿Y qué pasa con los </a:t>
            </a:r>
            <a:r>
              <a:rPr lang="en-US" dirty="0" smtClean="0">
                <a:hlinkClick r:id="rId3"/>
              </a:rPr>
              <a:t>contratistas? </a:t>
            </a:r>
            <a:endParaRPr lang="en-US" dirty="0" smtClean="0"/>
          </a:p>
          <a:p>
            <a:pPr lvl="2">
              <a:buFontTx/>
              <a:buNone/>
            </a:pPr>
            <a:r>
              <a:rPr lang="en-US" sz="2800" dirty="0" smtClean="0"/>
              <a:t>¿Está usted arrendando o alquilando un sitio?</a:t>
            </a:r>
          </a:p>
        </p:txBody>
      </p:sp>
      <p:sp>
        <p:nvSpPr>
          <p:cNvPr id="19462" name="Content Placeholder 1"/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283075" cy="4937125"/>
          </a:xfrm>
        </p:spPr>
        <p:txBody>
          <a:bodyPr/>
          <a:lstStyle/>
          <a:p>
            <a:pPr marL="457200" indent="-457200">
              <a:buClr>
                <a:schemeClr val="tx1"/>
              </a:buClr>
            </a:pPr>
            <a:r>
              <a:rPr lang="en-US" dirty="0" smtClean="0"/>
              <a:t>¿Cuáles son los requisitos?</a:t>
            </a:r>
          </a:p>
          <a:p>
            <a:pPr marL="731838" lvl="1" indent="-457200">
              <a:buClr>
                <a:schemeClr val="tx1"/>
              </a:buClr>
            </a:pPr>
            <a:r>
              <a:rPr lang="en-US" dirty="0" smtClean="0"/>
              <a:t>Un programa escrito específico para el sitio/</a:t>
            </a:r>
            <a:r>
              <a:rPr lang="es-VE" dirty="0" smtClean="0"/>
              <a:t>lugar</a:t>
            </a:r>
            <a:endParaRPr lang="en-US" dirty="0" smtClean="0"/>
          </a:p>
          <a:p>
            <a:pPr marL="731838" lvl="1" indent="-457200">
              <a:buClr>
                <a:schemeClr val="tx1"/>
              </a:buClr>
            </a:pPr>
            <a:r>
              <a:rPr lang="en-US" dirty="0" smtClean="0"/>
              <a:t>Un inventario de químicos</a:t>
            </a:r>
          </a:p>
          <a:p>
            <a:pPr marL="731838" lvl="1" indent="-457200">
              <a:buClr>
                <a:schemeClr val="tx1"/>
              </a:buClr>
            </a:pPr>
            <a:r>
              <a:rPr lang="en-US" dirty="0" smtClean="0"/>
              <a:t>Las hojas MSDS disponibles</a:t>
            </a:r>
          </a:p>
          <a:p>
            <a:pPr marL="731838" lvl="1" indent="-457200">
              <a:buClr>
                <a:schemeClr val="tx1"/>
              </a:buClr>
            </a:pPr>
            <a:r>
              <a:rPr lang="en-US" dirty="0" smtClean="0"/>
              <a:t>El etiquetado de recipientes</a:t>
            </a:r>
          </a:p>
          <a:p>
            <a:pPr marL="731838" lvl="1" indent="-457200">
              <a:buClr>
                <a:schemeClr val="tx1"/>
              </a:buClr>
            </a:pPr>
            <a:r>
              <a:rPr lang="en-US" dirty="0" smtClean="0"/>
              <a:t>Las tareas no rutinarias</a:t>
            </a:r>
          </a:p>
          <a:p>
            <a:pPr marL="731838" lvl="1" indent="-457200">
              <a:buClr>
                <a:schemeClr val="tx1"/>
              </a:buClr>
            </a:pPr>
            <a:r>
              <a:rPr lang="en-US" dirty="0" smtClean="0"/>
              <a:t>Los contratistas</a:t>
            </a:r>
          </a:p>
          <a:p>
            <a:pPr marL="731838" lvl="1" indent="-457200">
              <a:buClr>
                <a:schemeClr val="tx1"/>
              </a:buClr>
            </a:pPr>
            <a:r>
              <a:rPr lang="en-US" dirty="0" smtClean="0"/>
              <a:t>Adiestramiento</a:t>
            </a:r>
          </a:p>
        </p:txBody>
      </p:sp>
      <p:pic>
        <p:nvPicPr>
          <p:cNvPr id="19463" name="Picture 4" descr="Clipboard1694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648200"/>
            <a:ext cx="1676400" cy="135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 Etiquetado de los Recipientes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/>
              <a:t>En los Recipientes del Fabricante:</a:t>
            </a:r>
          </a:p>
          <a:p>
            <a:pPr lvl="1">
              <a:buFontTx/>
              <a:buChar char="•"/>
            </a:pPr>
            <a:r>
              <a:rPr lang="en-US" dirty="0" smtClean="0"/>
              <a:t>Identificación del qu</a:t>
            </a:r>
            <a:r>
              <a:rPr lang="es-VE" dirty="0" smtClean="0"/>
              <a:t>ímico</a:t>
            </a:r>
            <a:endParaRPr lang="en-US" dirty="0" smtClean="0"/>
          </a:p>
          <a:p>
            <a:pPr lvl="1">
              <a:buFontTx/>
              <a:buChar char="•"/>
            </a:pPr>
            <a:r>
              <a:rPr lang="en-US" dirty="0" smtClean="0"/>
              <a:t>Las advertencias de riesgos</a:t>
            </a:r>
          </a:p>
          <a:p>
            <a:pPr lvl="1">
              <a:buFontTx/>
              <a:buChar char="•"/>
            </a:pPr>
            <a:r>
              <a:rPr lang="en-US" dirty="0" smtClean="0"/>
              <a:t>Nombre, Nro. telefónico/ </a:t>
            </a:r>
            <a:r>
              <a:rPr lang="es-VE" dirty="0" smtClean="0"/>
              <a:t>dirección</a:t>
            </a: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En recipientes propios del empleador/sitio de trabajo:  </a:t>
            </a:r>
          </a:p>
          <a:p>
            <a:pPr lvl="1">
              <a:buFontTx/>
              <a:buChar char="•"/>
            </a:pPr>
            <a:r>
              <a:rPr lang="en-US" dirty="0" smtClean="0"/>
              <a:t>Identificación del químico</a:t>
            </a:r>
          </a:p>
          <a:p>
            <a:pPr lvl="1">
              <a:buFontTx/>
              <a:buChar char="•"/>
            </a:pPr>
            <a:r>
              <a:rPr lang="en-US" dirty="0" smtClean="0"/>
              <a:t>Las advertencias de riesgos</a:t>
            </a:r>
          </a:p>
          <a:p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283075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Equipo que requiere ser etiquetado :</a:t>
            </a:r>
          </a:p>
          <a:p>
            <a:pPr lvl="1">
              <a:defRPr/>
            </a:pPr>
            <a:r>
              <a:rPr lang="en-US" sz="2500" dirty="0" smtClean="0"/>
              <a:t>Botellas con aerosoles</a:t>
            </a:r>
          </a:p>
          <a:p>
            <a:pPr lvl="1">
              <a:defRPr/>
            </a:pPr>
            <a:r>
              <a:rPr lang="en-US" sz="2500" dirty="0" smtClean="0"/>
              <a:t>Las bandejas y recipientes para desinfectar instrumentos </a:t>
            </a:r>
          </a:p>
          <a:p>
            <a:pPr marL="274638" lvl="1" indent="0">
              <a:buFont typeface="Wingdings 3" pitchFamily="18" charset="2"/>
              <a:buNone/>
              <a:defRPr/>
            </a:pPr>
            <a:endParaRPr lang="en-US" sz="2500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657600"/>
            <a:ext cx="1865313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7" name="TextBox 2"/>
          <p:cNvSpPr txBox="1">
            <a:spLocks noChangeArrowheads="1"/>
          </p:cNvSpPr>
          <p:nvPr/>
        </p:nvSpPr>
        <p:spPr bwMode="auto">
          <a:xfrm>
            <a:off x="3733800" y="5562600"/>
            <a:ext cx="51773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Imagen:  Ejemplo de un sistema de etiquetado utilizado para</a:t>
            </a:r>
          </a:p>
          <a:p>
            <a:r>
              <a:rPr lang="en-US" sz="1600" dirty="0" smtClean="0"/>
              <a:t>identificar las propiedades peligrosas de sustancias químicas </a:t>
            </a:r>
            <a:endParaRPr lang="en-US" sz="1600" dirty="0"/>
          </a:p>
          <a:p>
            <a:r>
              <a:rPr lang="en-US" sz="1600" dirty="0"/>
              <a:t> </a:t>
            </a: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</a:t>
            </a:r>
            <a:r>
              <a:rPr lang="es-VE" sz="1200" dirty="0" smtClean="0"/>
              <a:t>en </a:t>
            </a:r>
            <a:r>
              <a:rPr lang="es-VE" sz="1200" dirty="0"/>
              <a:t>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pPr algn="ctr"/>
            <a:r>
              <a:rPr lang="en-US" sz="2800" dirty="0" smtClean="0"/>
              <a:t>El Adiestramiento y las Hojas Informativas sobre las Medidas de Seguridad con los Químicos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4267200" cy="49371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800" dirty="0" smtClean="0"/>
              <a:t>Una por cada químico peligroso</a:t>
            </a:r>
          </a:p>
          <a:p>
            <a:pPr>
              <a:buClr>
                <a:schemeClr val="tx1"/>
              </a:buClr>
            </a:pPr>
            <a:r>
              <a:rPr lang="en-US" sz="2800" dirty="0" smtClean="0"/>
              <a:t>Disponible para los em-pleados todo el tiempo</a:t>
            </a:r>
          </a:p>
          <a:p>
            <a:pPr>
              <a:buClr>
                <a:schemeClr val="tx1"/>
              </a:buClr>
            </a:pPr>
            <a:r>
              <a:rPr lang="en-US" sz="2800" dirty="0" smtClean="0"/>
              <a:t>Incluye informaci</a:t>
            </a:r>
            <a:r>
              <a:rPr lang="es-VE" sz="2800" dirty="0" smtClean="0"/>
              <a:t>ón más reciente</a:t>
            </a:r>
            <a:r>
              <a:rPr lang="en-US" sz="2800" dirty="0" smtClean="0"/>
              <a:t>/</a:t>
            </a:r>
            <a:r>
              <a:rPr lang="es-VE" sz="2800" dirty="0" smtClean="0"/>
              <a:t>actualizada</a:t>
            </a:r>
            <a:r>
              <a:rPr lang="en-US" sz="4000" dirty="0" smtClean="0"/>
              <a:t> </a:t>
            </a:r>
          </a:p>
          <a:p>
            <a:pPr>
              <a:buClr>
                <a:schemeClr val="tx1"/>
              </a:buClr>
            </a:pPr>
            <a:r>
              <a:rPr lang="en-US" sz="2800" dirty="0" smtClean="0"/>
              <a:t>Examine las hojas MSDS</a:t>
            </a:r>
          </a:p>
          <a:p>
            <a:pPr>
              <a:buClr>
                <a:schemeClr val="tx1"/>
              </a:buClr>
            </a:pPr>
            <a:r>
              <a:rPr lang="en-US" sz="2800" dirty="0" smtClean="0"/>
              <a:t>Archive las MSDS que ya no estén en uso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sz="2400" dirty="0" smtClean="0"/>
              <a:t>Consérvelas por 30 años </a:t>
            </a:r>
          </a:p>
        </p:txBody>
      </p:sp>
      <p:sp>
        <p:nvSpPr>
          <p:cNvPr id="21508" name="Content Placeholder 1"/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283075" cy="510857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/>
              <a:t>Debe incluir:</a:t>
            </a:r>
            <a:endParaRPr lang="en-US" sz="2000" dirty="0" smtClean="0"/>
          </a:p>
          <a:p>
            <a:pPr lvl="1">
              <a:buFontTx/>
              <a:buChar char="•"/>
            </a:pPr>
            <a:r>
              <a:rPr lang="en-US" sz="2400" dirty="0" smtClean="0"/>
              <a:t>La Norma/</a:t>
            </a:r>
            <a:r>
              <a:rPr lang="es-VE" sz="2400" dirty="0" smtClean="0"/>
              <a:t>Estándar</a:t>
            </a:r>
            <a:endParaRPr lang="en-US" sz="2400" dirty="0" smtClean="0"/>
          </a:p>
          <a:p>
            <a:pPr lvl="1">
              <a:buFontTx/>
              <a:buChar char="•"/>
            </a:pPr>
            <a:r>
              <a:rPr lang="en-US" sz="2400" dirty="0" smtClean="0"/>
              <a:t>Ubicación de las MSDS y el Programa</a:t>
            </a:r>
          </a:p>
          <a:p>
            <a:pPr lvl="1">
              <a:buFontTx/>
              <a:buChar char="•"/>
            </a:pPr>
            <a:r>
              <a:rPr lang="en-US" sz="2400" dirty="0" smtClean="0"/>
              <a:t>Contenido del Programa Escrito</a:t>
            </a:r>
          </a:p>
          <a:p>
            <a:pPr lvl="1">
              <a:buFontTx/>
              <a:buChar char="•"/>
            </a:pPr>
            <a:r>
              <a:rPr lang="en-US" sz="2400" dirty="0" smtClean="0"/>
              <a:t>Sistema de Etiquetado</a:t>
            </a:r>
          </a:p>
          <a:p>
            <a:pPr lvl="1">
              <a:buFontTx/>
              <a:buChar char="•"/>
            </a:pPr>
            <a:r>
              <a:rPr lang="en-US" sz="2400" dirty="0" smtClean="0"/>
              <a:t>Riesgos con los Químicos</a:t>
            </a:r>
          </a:p>
          <a:p>
            <a:pPr lvl="1">
              <a:buFontTx/>
              <a:buChar char="•"/>
            </a:pPr>
            <a:r>
              <a:rPr lang="en-US" sz="2400" dirty="0" smtClean="0"/>
              <a:t>Medidas de Protección</a:t>
            </a:r>
          </a:p>
          <a:p>
            <a:pPr lvl="1">
              <a:buFontTx/>
              <a:buChar char="•"/>
            </a:pPr>
            <a:r>
              <a:rPr lang="en-US" sz="2400" dirty="0" smtClean="0"/>
              <a:t>Detección de Fugas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Documente el adiestramien-to</a:t>
            </a:r>
            <a:endParaRPr lang="en-US" sz="2800" dirty="0" smtClean="0"/>
          </a:p>
          <a:p>
            <a:endParaRPr lang="en-US" dirty="0" smtClean="0"/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990600"/>
          </a:xfrm>
        </p:spPr>
        <p:txBody>
          <a:bodyPr/>
          <a:lstStyle/>
          <a:p>
            <a:pPr algn="ctr"/>
            <a:r>
              <a:rPr lang="es-VE" sz="4000" dirty="0" smtClean="0"/>
              <a:t>Últimas Noticias</a:t>
            </a:r>
            <a:r>
              <a:rPr lang="en-US" sz="4000" dirty="0" smtClean="0"/>
              <a:t>- </a:t>
            </a:r>
            <a:br>
              <a:rPr lang="en-US" sz="4000" dirty="0" smtClean="0"/>
            </a:br>
            <a:r>
              <a:rPr lang="en-US" sz="4000" dirty="0" smtClean="0"/>
              <a:t>Ejercicio: Estudio de un Caso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534400" cy="4937125"/>
          </a:xfrm>
        </p:spPr>
        <p:txBody>
          <a:bodyPr/>
          <a:lstStyle/>
          <a:p>
            <a:pPr marL="514350" indent="-514350">
              <a:buFont typeface="Wingdings 3" pitchFamily="18" charset="2"/>
              <a:buAutoNum type="arabicPeriod"/>
            </a:pPr>
            <a:r>
              <a:rPr lang="en-US" dirty="0" smtClean="0"/>
              <a:t>Lea: El Artículo del Comunicado de Prensa , las MSDS, y el Alerta de Riesgo/Peligro</a:t>
            </a:r>
          </a:p>
          <a:p>
            <a:pPr marL="514350" indent="-514350">
              <a:buFont typeface="Wingdings 3" pitchFamily="18" charset="2"/>
              <a:buAutoNum type="arabicPeriod"/>
            </a:pPr>
            <a:r>
              <a:rPr lang="en-US" dirty="0" smtClean="0"/>
              <a:t>Puntos a ser tratados/discutidos: </a:t>
            </a:r>
          </a:p>
          <a:p>
            <a:pPr lvl="2"/>
            <a:r>
              <a:rPr lang="en-US" dirty="0" smtClean="0"/>
              <a:t>¿</a:t>
            </a:r>
            <a:r>
              <a:rPr lang="es-VE" dirty="0" smtClean="0"/>
              <a:t>Qué han encontrado/demostrado las investigaciones de OSHA?</a:t>
            </a:r>
            <a:endParaRPr lang="en-US" dirty="0" smtClean="0"/>
          </a:p>
          <a:p>
            <a:pPr lvl="2"/>
            <a:r>
              <a:rPr lang="es-VE" dirty="0" smtClean="0"/>
              <a:t>¿Qué es el formaldehído y cómo puede eso afectar mi salud?</a:t>
            </a:r>
            <a:endParaRPr lang="en-US" dirty="0" smtClean="0"/>
          </a:p>
          <a:p>
            <a:pPr lvl="3"/>
            <a:r>
              <a:rPr lang="es-VE" dirty="0" smtClean="0"/>
              <a:t>¿Cuáles otros nombres se utilizan para el formaldehído? </a:t>
            </a:r>
            <a:endParaRPr lang="en-US" dirty="0" smtClean="0"/>
          </a:p>
          <a:p>
            <a:pPr lvl="2"/>
            <a:r>
              <a:rPr lang="es-VE" dirty="0" smtClean="0"/>
              <a:t>¿Cómo podría saber yo si el producto que estoy utilizando me podría exponer al formaldehído?</a:t>
            </a:r>
            <a:endParaRPr lang="en-US" dirty="0" smtClean="0"/>
          </a:p>
          <a:p>
            <a:pPr lvl="2"/>
            <a:r>
              <a:rPr lang="en-US" dirty="0" smtClean="0"/>
              <a:t>¿</a:t>
            </a:r>
            <a:r>
              <a:rPr lang="es-VE" dirty="0" smtClean="0"/>
              <a:t>Qué deben hacer los salones de belleza para proteger a sus clientes</a:t>
            </a:r>
            <a:r>
              <a:rPr lang="en-US" dirty="0" smtClean="0"/>
              <a:t>?</a:t>
            </a:r>
            <a:r>
              <a:rPr lang="es-VE" dirty="0" smtClean="0"/>
              <a:t> trabajadores?  </a:t>
            </a:r>
            <a:endParaRPr lang="en-US" dirty="0" smtClean="0"/>
          </a:p>
          <a:p>
            <a:pPr lvl="2"/>
            <a:r>
              <a:rPr lang="en-US" dirty="0" smtClean="0"/>
              <a:t>should salons do to protect their workers?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28911-A451-41E2-A610-7A0E40971DE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228600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572000"/>
            <a:ext cx="67627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371600" y="4572000"/>
            <a:ext cx="6762750" cy="13144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1023317">
            <a:off x="1451089" y="4757298"/>
            <a:ext cx="31197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152400" dir="7020000" sx="104000" sy="104000" algn="tl">
                    <a:srgbClr val="FF6600">
                      <a:alpha val="76000"/>
                    </a:srgbClr>
                  </a:outerShdw>
                </a:effectLst>
              </a:rPr>
              <a:t>AL </a:t>
            </a:r>
            <a:r>
              <a:rPr lang="en-US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152400" dir="7020000" sx="104000" sy="104000" algn="tl">
                    <a:srgbClr val="FF6600">
                      <a:alpha val="76000"/>
                    </a:srgbClr>
                  </a:outerShdw>
                </a:effectLst>
              </a:rPr>
              <a:t>DÍA </a:t>
            </a:r>
            <a:r>
              <a:rPr lang="en-US" sz="3600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152400" dir="7020000" sx="104000" sy="104000" algn="tl">
                    <a:srgbClr val="FF6600">
                      <a:alpha val="76000"/>
                    </a:srgbClr>
                  </a:outerShdw>
                </a:effectLst>
              </a:rPr>
              <a:t>CON</a:t>
            </a:r>
          </a:p>
        </p:txBody>
      </p:sp>
      <p:sp>
        <p:nvSpPr>
          <p:cNvPr id="10" name="Rectangle 9"/>
          <p:cNvSpPr/>
          <p:nvPr/>
        </p:nvSpPr>
        <p:spPr>
          <a:xfrm rot="21021206">
            <a:off x="2553999" y="4944242"/>
            <a:ext cx="53401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8000">
                  <a:solidFill>
                    <a:srgbClr val="FF66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15900" dist="23000" dir="7020000" sx="104000" sy="104000" algn="tl">
                    <a:srgbClr val="000000">
                      <a:alpha val="61000"/>
                    </a:srgbClr>
                  </a:outerShdw>
                </a:effectLst>
              </a:rPr>
              <a:t>ALERTAS DE RIESGOS</a:t>
            </a:r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</a:t>
            </a:r>
            <a:r>
              <a:rPr lang="es-VE" sz="1200" dirty="0" smtClean="0"/>
              <a:t> en </a:t>
            </a:r>
            <a:r>
              <a:rPr lang="es-VE" sz="1200" dirty="0"/>
              <a:t>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772400" cy="125253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Las Estrategias de Prevención</a:t>
            </a:r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609600" y="6400800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9DA617-4AFA-4ED3-B04E-AED9FD7576E2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 smtClean="0">
              <a:latin typeface="Arial" pitchFamily="34" charset="0"/>
            </a:endParaRPr>
          </a:p>
        </p:txBody>
      </p:sp>
      <p:grpSp>
        <p:nvGrpSpPr>
          <p:cNvPr id="23556" name="Group 5"/>
          <p:cNvGrpSpPr>
            <a:grpSpLocks/>
          </p:cNvGrpSpPr>
          <p:nvPr/>
        </p:nvGrpSpPr>
        <p:grpSpPr bwMode="auto">
          <a:xfrm>
            <a:off x="1905000" y="1371600"/>
            <a:ext cx="6934200" cy="4724400"/>
            <a:chOff x="1905000" y="1676400"/>
            <a:chExt cx="6096000" cy="4724400"/>
          </a:xfrm>
        </p:grpSpPr>
        <p:sp>
          <p:nvSpPr>
            <p:cNvPr id="4" name="Isosceles Triangle 3"/>
            <p:cNvSpPr/>
            <p:nvPr/>
          </p:nvSpPr>
          <p:spPr>
            <a:xfrm>
              <a:off x="1905000" y="1676400"/>
              <a:ext cx="5257242" cy="4724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648758" y="2590800"/>
              <a:ext cx="3352242" cy="990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u="sng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Elimine/Sustituya/Aísle</a:t>
              </a:r>
              <a:endParaRPr lang="en-US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el Riesgo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48758" y="3886200"/>
              <a:ext cx="3352242" cy="990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u="sng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Mejore las Políticas y Procedimientos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48758" y="5105400"/>
              <a:ext cx="3352242" cy="990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Use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Ropa y Equipo de Protección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23557" name="Picture 6" descr="C:\Documents and Settings\jc580.ELSYS\Local Settings\Temporary Internet Files\Content.IE5\2X72RVHL\MC90044038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1150938"/>
            <a:ext cx="3505200" cy="175432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Ejemplos</a:t>
            </a:r>
            <a:r>
              <a:rPr lang="en-US" dirty="0"/>
              <a:t>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Instale un sistema de ventilación, para eliminar los vapores  del esmalte de uñas y removedores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Sustituya productos por otros  con químicos menos riesgosos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33800" y="2133600"/>
            <a:ext cx="1600200" cy="6477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6250" y="3071813"/>
            <a:ext cx="3505200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Ejemplos</a:t>
            </a:r>
            <a:r>
              <a:rPr lang="en-US" dirty="0"/>
              <a:t>: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err="1" smtClean="0"/>
              <a:t>Adiéstre</a:t>
            </a:r>
            <a:r>
              <a:rPr lang="en-US" dirty="0" smtClean="0"/>
              <a:t> a los empleados sobre la forma correcta de mezclar químicos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Suministre las hojas MSDS de todos los químicos y productos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62400" y="381000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4800600"/>
            <a:ext cx="3276600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Ejemplo: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Guantes desechables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Anteojos de seguridad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Delantal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33800" y="5638800"/>
            <a:ext cx="1600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4" name="TextBox 15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</a:t>
            </a:r>
            <a:r>
              <a:rPr lang="es-VE" sz="1200" dirty="0" smtClean="0"/>
              <a:t> en </a:t>
            </a:r>
            <a:r>
              <a:rPr lang="es-VE" sz="1200" dirty="0"/>
              <a:t>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1143000" y="2819400"/>
            <a:ext cx="7077075" cy="21082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La Protección Respiratoria en la Industria de la Cosmetología 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800" i="1" dirty="0" smtClean="0"/>
              <a:t>Información suministrada por OSHA gracias al patrocinio de Susan Harwood para el Programa de Capacitaci</a:t>
            </a:r>
            <a:r>
              <a:rPr lang="es-VE" sz="1800" i="1" dirty="0" smtClean="0"/>
              <a:t>ón en la  Construcción</a:t>
            </a:r>
            <a:r>
              <a:rPr lang="en-US" sz="1800" i="1" dirty="0" smtClean="0"/>
              <a:t>: # SH-20848-SHO 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800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0672D42-960E-4193-86EC-78747580B446}" type="slidenum">
              <a:rPr lang="en-US" smtClean="0">
                <a:solidFill>
                  <a:schemeClr val="tx2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990600"/>
            <a:ext cx="5029200" cy="15382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5F5F5F"/>
                </a:solidFill>
                <a:latin typeface="Arial Narrow" pitchFamily="34" charset="0"/>
              </a:rPr>
              <a:t>EL CENTRO PARA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LA SALUD Y SEGURIDAD 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DEL TRABAJADOR JOVEN</a:t>
            </a:r>
          </a:p>
          <a:p>
            <a:pPr algn="ctr">
              <a:defRPr/>
            </a:pPr>
            <a:r>
              <a:rPr lang="es-ES" sz="1400" b="1" dirty="0">
                <a:solidFill>
                  <a:srgbClr val="333333"/>
                </a:solidFill>
                <a:latin typeface="Arial Narrow" pitchFamily="34" charset="0"/>
              </a:rPr>
              <a:t>EN EL INSTITUTO DE INVESTIGACIONES DE GEORGIA TECH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333333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</a:t>
            </a:r>
            <a:r>
              <a:rPr lang="es-VE" sz="1200" dirty="0" smtClean="0"/>
              <a:t>en </a:t>
            </a:r>
            <a:r>
              <a:rPr lang="es-VE" sz="1200" dirty="0"/>
              <a:t>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Protección Respiratoria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8763000" cy="473551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¿Es una unidad facial filtrante un respirador?  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¿Qué tal una mascarilla de una sola correa?                               </a:t>
            </a:r>
          </a:p>
          <a:p>
            <a:pPr>
              <a:lnSpc>
                <a:spcPct val="120000"/>
              </a:lnSpc>
            </a:pPr>
            <a:r>
              <a:rPr lang="es-VE" dirty="0" smtClean="0"/>
              <a:t>¿</a:t>
            </a:r>
            <a:r>
              <a:rPr lang="en-US" dirty="0" smtClean="0"/>
              <a:t>Qué tal una mascarilla de dos correas?</a:t>
            </a:r>
            <a:endParaRPr lang="en-US" i="1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¿Qué pasa con una mascarilla quirúrgica?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¿Por qué  usaría usted un respirador?  </a:t>
            </a:r>
          </a:p>
        </p:txBody>
      </p:sp>
      <p:pic>
        <p:nvPicPr>
          <p:cNvPr id="25604" name="Picture 4" descr="S:\hsb\users\21d IH\Southeast Center for Young Worker Safety and Health\Pictures and videos\Respirator Photos\DSC00043.JPG"/>
          <p:cNvPicPr>
            <a:picLocks noChangeAspect="1" noChangeArrowheads="1"/>
          </p:cNvPicPr>
          <p:nvPr/>
        </p:nvPicPr>
        <p:blipFill>
          <a:blip r:embed="rId3" cstate="print"/>
          <a:srcRect l="9117" t="12308" r="17297"/>
          <a:stretch>
            <a:fillRect/>
          </a:stretch>
        </p:blipFill>
        <p:spPr bwMode="auto">
          <a:xfrm>
            <a:off x="7199313" y="1127125"/>
            <a:ext cx="1639887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S:\hsb\users\21d IH\Southeast Center for Young Worker Safety and Health\Pictures and videos\Respirator Photos\DSC00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279900"/>
            <a:ext cx="16764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S:\hsb\users\21d IH\Southeast Center for Young Worker Safety and Health\Pictures and videos\Respirator Photos\DSC000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886200"/>
            <a:ext cx="17526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¿Qué es un Respirador?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76400"/>
            <a:ext cx="8534400" cy="4365625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2400" dirty="0" smtClean="0"/>
              <a:t>   Los </a:t>
            </a:r>
            <a:r>
              <a:rPr lang="en-US" dirty="0" smtClean="0"/>
              <a:t>respiradores son dispositivos que protegen a los empleados de la inhalación de sustancias nocivas en el aire respirable.  </a:t>
            </a:r>
          </a:p>
          <a:p>
            <a:pPr>
              <a:buFontTx/>
              <a:buNone/>
            </a:pPr>
            <a:r>
              <a:rPr lang="en-US" dirty="0" smtClean="0"/>
              <a:t>	</a:t>
            </a:r>
          </a:p>
          <a:p>
            <a:pPr algn="just">
              <a:buFontTx/>
              <a:buNone/>
            </a:pPr>
            <a:r>
              <a:rPr lang="en-US" dirty="0" smtClean="0"/>
              <a:t>	 Algunos respiradores también garantizan que los trabajadores / empleados</a:t>
            </a:r>
            <a:r>
              <a:rPr lang="es-VE" dirty="0" smtClean="0"/>
              <a:t> no respiren aire que contenga niveles de oxígeno </a:t>
            </a:r>
            <a:r>
              <a:rPr lang="en-US" dirty="0" smtClean="0"/>
              <a:t>(O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s-VE" dirty="0" smtClean="0"/>
              <a:t>peligrosamente bajos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ctr">
              <a:buNone/>
            </a:pPr>
            <a:r>
              <a:rPr lang="en-US" dirty="0" smtClean="0"/>
              <a:t>(Guía de Cumplimiento Emitida por OSHA para Pequeños Negocios/Empresas</a:t>
            </a:r>
            <a:r>
              <a:rPr lang="en-US" altLang="ja-JP" dirty="0" smtClean="0"/>
              <a:t>, 2011)</a:t>
            </a:r>
            <a:endParaRPr lang="en-US" dirty="0" smtClean="0"/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algn="ctr"/>
            <a:r>
              <a:rPr lang="en-US" sz="4000" dirty="0" smtClean="0"/>
              <a:t>La Protección Respiratoria en la    Industria de la Cosmetología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A2DB67-A3C0-4727-B805-4933DA0F80F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2133600" y="2826181"/>
          <a:ext cx="48768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3" name="TextBox 7"/>
          <p:cNvSpPr txBox="1">
            <a:spLocks noChangeArrowheads="1"/>
          </p:cNvSpPr>
          <p:nvPr/>
        </p:nvSpPr>
        <p:spPr bwMode="auto">
          <a:xfrm rot="10800000" flipV="1">
            <a:off x="458788" y="1199009"/>
            <a:ext cx="495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/>
              <a:t>Preocupación:  Exposición al polvo cuando se trabaja con uñas acrílicas</a:t>
            </a:r>
            <a:endParaRPr lang="en-US" sz="2800" dirty="0"/>
          </a:p>
        </p:txBody>
      </p:sp>
      <p:pic>
        <p:nvPicPr>
          <p:cNvPr id="27654" name="Picture 2" descr="C:\Users\jc580\AppData\Local\Temp\MP90043307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1414463"/>
            <a:ext cx="1874838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0" descr="S:\hsb\users\21d IH\Southeast Center for Young Worker Safety and Health\Pictures and videos\Respirator Photos\DSC00047.JPG"/>
          <p:cNvPicPr>
            <a:picLocks noChangeAspect="1" noChangeArrowheads="1"/>
          </p:cNvPicPr>
          <p:nvPr/>
        </p:nvPicPr>
        <p:blipFill>
          <a:blip r:embed="rId9" cstate="print"/>
          <a:srcRect l="22330" t="18320" r="14935" b="12495"/>
          <a:stretch>
            <a:fillRect/>
          </a:stretch>
        </p:blipFill>
        <p:spPr bwMode="auto">
          <a:xfrm>
            <a:off x="457200" y="3287713"/>
            <a:ext cx="210502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1" descr="S:\hsb\users\21d IH\Southeast Center for Young Worker Safety and Health\Pictures and videos\Respirator Photos\DSC00048.JPG"/>
          <p:cNvPicPr>
            <a:picLocks noChangeAspect="1" noChangeArrowheads="1"/>
          </p:cNvPicPr>
          <p:nvPr/>
        </p:nvPicPr>
        <p:blipFill>
          <a:blip r:embed="rId10" cstate="print"/>
          <a:srcRect l="20602" t="19170" r="30151" b="21619"/>
          <a:stretch>
            <a:fillRect/>
          </a:stretch>
        </p:blipFill>
        <p:spPr bwMode="auto">
          <a:xfrm>
            <a:off x="6858000" y="3235325"/>
            <a:ext cx="2074863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1143000" y="2819400"/>
            <a:ext cx="7077075" cy="21082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Los Patógenos Biológicos y el Control de las Infecciones 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800" i="1" dirty="0" smtClean="0">
                <a:solidFill>
                  <a:schemeClr val="tx1"/>
                </a:solidFill>
              </a:rPr>
              <a:t>I</a:t>
            </a:r>
            <a:r>
              <a:rPr lang="en-US" sz="1800" i="1" dirty="0" smtClean="0"/>
              <a:t>nformación suministrada por OSHA gracias al patrocinio de Susan Harwood para el Programa de Capacitaci</a:t>
            </a:r>
            <a:r>
              <a:rPr lang="es-VE" sz="1800" i="1" dirty="0" smtClean="0"/>
              <a:t>ón en la  Construcción</a:t>
            </a:r>
            <a:r>
              <a:rPr lang="en-US" sz="1800" i="1" dirty="0" smtClean="0"/>
              <a:t>: # SH-20848-SHO  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endParaRPr lang="en-US" sz="1800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67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5CBF6F-4D73-445E-B768-731D277149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057400" y="990600"/>
            <a:ext cx="5029200" cy="15382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5F5F5F"/>
                </a:solidFill>
                <a:latin typeface="Arial Narrow" pitchFamily="34" charset="0"/>
              </a:rPr>
              <a:t>EL CENTRO PARA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LA SALUD Y SEGURIDAD 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DEL TRABAJADOR JOVEN</a:t>
            </a:r>
          </a:p>
          <a:p>
            <a:pPr algn="ctr">
              <a:defRPr/>
            </a:pPr>
            <a:r>
              <a:rPr lang="es-ES" sz="1400" b="1" dirty="0">
                <a:solidFill>
                  <a:srgbClr val="333333"/>
                </a:solidFill>
                <a:latin typeface="Arial Narrow" pitchFamily="34" charset="0"/>
              </a:rPr>
              <a:t>EN EL INSTITUTO DE INVESTIGACIONES DE GEORGIA TECH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333333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575" y="2420938"/>
            <a:ext cx="25685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Reconocimiento de las Fuentes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609600" y="6400800"/>
            <a:ext cx="685800" cy="533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C42741-48D1-449D-99AB-5098FCD586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 smtClean="0"/>
          </a:p>
        </p:txBody>
      </p:sp>
      <p:pic>
        <p:nvPicPr>
          <p:cNvPr id="11269" name="Picture 10" descr="Talking Safety Youth at work Teaching Young workers about Job Safety and Heal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0400" y="1295400"/>
            <a:ext cx="51816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4463" y="2438400"/>
            <a:ext cx="37258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3667125" y="3733800"/>
            <a:ext cx="509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Introduction to </a:t>
            </a:r>
            <a:r>
              <a:rPr lang="en-US" dirty="0" smtClean="0"/>
              <a:t>OSHA = Conociendo a OSHA </a:t>
            </a:r>
            <a:endParaRPr lang="en-US" dirty="0"/>
          </a:p>
        </p:txBody>
      </p:sp>
      <p:pic>
        <p:nvPicPr>
          <p:cNvPr id="11272" name="Picture 4" descr="OSH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3276600"/>
            <a:ext cx="18748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AutoShape 6" descr="data:image/jpg;base64,/9j/4AAQSkZJRgABAQAAAQABAAD/2wCEAAkGBggGBQkIBxQVFAkKDSAXDRgWGBocHRwfHCMtJyQcIxsjJDI2IyUvJSQfIDQgJCcrMDgtJx8yNTwxNSYtMisBCQoKDQsNGQ4OGTUkHiQwNTU1LDUxNTUzNS80LDUsLzA1NSksNS81NjU0NTQsLi81NDA0NTQ2NDUsKjQwNTUxLP/AABEIACgAjAMBIgACEQEDEQH/xAAcAAACAwEBAQEAAAAAAAAAAAAABwUGCAMEAQL/xABDEAABAgQEAwQECA0FAAAAAAABAgMEBQYRABIhMQcTQTJRYXEUIoGhCBUzN0JyssIWIyQ2UmJzdHWCkcHDQ1SSsdT/xAAaAQEBAQADAQAAAAAAAAAAAAAABQMCBAYB/8QAIhEAAgICAQMFAAAAAAAAAAAAAAMBAgQRITEyQRITUaHw/9oADAMBAAIRAxEAPwBtVFUTchhRkQXYx1JLLSSE3tupSzohAuLrVoLgakgFQ1BM51ULqvjOZrZbJ+SgWlZAO4uKWgr947sSVez0zGfRMNDn8Q0vKs/pFPf4A3AG1yo7qOJelaAW/LGo+KCC6+MzYcBKUpOxKfpE72JsBbQk6Uq4y1Lhjp6+CRbMa50qx4jjrMiofoZ1S+bJI8qihsl4FhRPgsLUm/1lJx2kHFqr6HmyoGclbzTKrPMxBOceSzqNNr3HhhuTmXTOTtjnZFwqjYWbRl8igpsP6YptfU7B1PR8RFw6AiaylrmItsppPbQL7BI9cJ1A9YJsFWHSZ7c80iYKK4bHDJifobdK1VLqxkbczlSrtL0Wk9pChulQ6H+1iNDihcTOKcfLKiYpWkwkzZ9aUuOKAORS7ZUJB0zagkm4AI63ssuClWO07XkPBrP5FNVBl0dMx7CvPMcvkpWPHOZwuQccI2aRYKvQ5ypah1KQ4dBf9Xb2YyNh3wvDSauwgcmc3mBj1C6i07kbB8G7G49o9mIGnIOtG63mdMTOYvDkQwfhXQhtedBVlvZaT1NiL7g621LPks7l9QSxqPlTiXYZwaKSfcR0PeDrjoZbCGaiYlA9MSyWwvrkJuU+VwDgDOlUcTq8pepo+TuRoWqDdKc3IYFxuDbJpoRpc4dFHSmohCwMxnkwW+p1kKcaDLKEXUna6U3Nr73F7bYzxxa+dOeft/ujGppH+b8v/dkfZGAO8aw7EwLzLCy064ghC0gEpJ6gEEG3iMJXijUVbcOo2BEPMS9DxyVZM7DAUkotcH1Ne0NdOuHjhG/CZ7VO+T3+PAEtwsjawruUuzaYTFaGGonlpQhhi6soBJKsmg1tp44bmFd8Hb5uYj+IL+yjDRwBTuKtYP0XRLsdAlIjXnUtw+YXFzqTbwSFe22FnwV4hTSZcQYmEnjy3VTRn1M50C27qAA2SMufRIGtsXSepRV/G2WyhYCoGQQqn4kHYuOWCUnyBQofzYQ0exE0DxEcQ1fnSmOu1f6QSq6SfBSbew4AfE+gXnKp50aFlSHvWASorWgqOXkq+jlRlvl1Cs59UnMWDLBEplUKI8gxYZTzyP0ret774+y6OZmctho2FN2IlpK2z3hQuPccejAGd3M3PXze1mOf++NCtZAyjl9jL6tu7phP15ITLZ/ExDA/J3l5lfqlWtj4E3IO3aG6TiTpquIhEA1CKcQl9lOVHN7CwNvWuMqgNNTYi2xve1mVnIVVi+dHnsC0Yr7qbxM+f3yXyp1NppyM5uxRZPn099sL6X5fSzzPkuUvmX/RyHN7r4kJo9OZtZUWPxKdRawQPHNe3tJxUq9qCEpej4iHaWFzWbNFtrLqEtK0Wu/W4ugKGhucpOU4j6nWy/6o3oT0g5n4Ry7kfK+lIyeeYW9+Htxd4PxFTRq57T1vT1JAiGibcy2gUknQKtYEGwIA2O654KUo7UVfQ0UofkcrUHnT0zDsJ8yoXt3JVjSNPT6FqSUiOgwoN8xaCF2CgUKKSCAT1F99iMcTkZJgJpUFCzpfoqnYWNbNnEkFN/BSDooeBBGH/wAKuLaK3zS2aJS3NmkZhl7LgG5AOyh1T7R1AtVX0VKa0lK4SaIHMynkuADOg94P3dj1xm3h3DxUq4wyqFR8uxHlty3cLpX7LZsAfji186c8/b/dGGtLZHxdXK4VUNHQgYLKeWChNwLaD5Du8cKni186c8/b/dGNTSP835f+7I+yMALj4h4x/wC/g/8Agn/z4XHGCArGBMp/DOIZfz8z0blADLbLmvZtO/q9+x266cwjfhM9qnfJ7/HgCw/B2+bmI/iC/sowzIuKagoN6JiDlZZQVOE9AkXJ/phZ/B2+bmI/iC/soxIcbZ25LqEMuhLmNnLyWGgNyDqr+o9T+YYAgOFFWSJtM7n87imGpjOo4qyLdSFJbT2U2J03UPIJxRuOrsmmNWQ02kj7Lwi2Mr/KWFEKRoCbbXSUgfVOG9A8FqOYl8O1EwyVvttAOLK3BmIGqrBXU66YguInCGnYahJlFSKHDcdCt8xBCnDojVQsVH6Ob22wB7OAVRfG9BGXum78qdyeORXrJP2k+ScMzGYuBNRfEvENuDdNoeaNlpWumbdB87gp/mxp3AEPUdOonsKOWstRjaSGnAkK0O6VIOi0GwuhXcCLEAhQ1BLprTrqvjWWOONj/VgXSWz4lCkLKPaQO7BgxpRt19k6MmJW3vrsqL9eJQotSWBIiibJU+rnEeIbCEpv9YKHhjtIuFVYV5N1R03C2W3lXeeiAQo/VQbE6bbJtYXGDBhdl2Tu87Pq1UVGqRo0LSlKS6jZE3LZUmzadVqPaWrqpR7/APoWA2wtIGOqjhdVs6MTBuxFOTCNW82WBnKMyr5hbbSwKVW2Fj3/ADBjM0JiP4z+mwS2aWgYx+YrFmwpkhKT3qsSdN7e8YgKEoWNoN/8K6mZfiJm+spZZh0c1aCsEqcXY2uRdOhsM2up0+YMAUasKVquqKumM3al8UhuLeKkJLargbC/jYYe1F1ZEx0LASyPgY2HikQ4S4pxkhq6E9HL9baXAwYMAWmPi/QYB+JyrXyUFWVtOZardEp6nwwieLvx9xBjJaJVLo1LECld1OslJUV5fo66DKNb9T3YMGAJXhPNptQtORErnEtjyVRJcbU0wVj1gBYi4t2d9d+ltfNUMzqOouJcmnURK4z4nlDl2m+X65O+e217hJy3t6o11wYMAOCRTn48gDE8l9jKspyRDfLVoBra50138DjjUk7ElgkqVDRESHiUlEO1zDt9IXFgdrnBgwBmBmgqwg5miMgIGKQpl0LY/FqunKbp6bjTGgIPiS+qDaMdLJkiJKRzUphlKSD1sq+o8wMGDAH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182563"/>
            <a:ext cx="1333500" cy="38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274" name="Rectangle 12"/>
          <p:cNvSpPr>
            <a:spLocks noChangeArrowheads="1"/>
          </p:cNvSpPr>
          <p:nvPr/>
        </p:nvSpPr>
        <p:spPr bwMode="auto">
          <a:xfrm>
            <a:off x="609600" y="40386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http://www.osha.gov/dte/outreach/construction_generalindustry/teachingaids.html</a:t>
            </a:r>
          </a:p>
        </p:txBody>
      </p:sp>
      <p:sp>
        <p:nvSpPr>
          <p:cNvPr id="11275" name="Rectangle 13"/>
          <p:cNvSpPr>
            <a:spLocks noChangeArrowheads="1"/>
          </p:cNvSpPr>
          <p:nvPr/>
        </p:nvSpPr>
        <p:spPr bwMode="auto">
          <a:xfrm>
            <a:off x="3546475" y="3429000"/>
            <a:ext cx="4133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http://www.cdc.gov/niosh/talkingsafety/</a:t>
            </a:r>
          </a:p>
        </p:txBody>
      </p:sp>
      <p:sp>
        <p:nvSpPr>
          <p:cNvPr id="11276" name="TextBox 2"/>
          <p:cNvSpPr txBox="1">
            <a:spLocks noChangeArrowheads="1"/>
          </p:cNvSpPr>
          <p:nvPr/>
        </p:nvSpPr>
        <p:spPr bwMode="auto">
          <a:xfrm>
            <a:off x="609600" y="4343400"/>
            <a:ext cx="831691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u="sng" dirty="0" smtClean="0"/>
              <a:t>Trabaje Seguro, Trabaje  Inteligentemente</a:t>
            </a:r>
            <a:r>
              <a:rPr lang="en-US" dirty="0" smtClean="0"/>
              <a:t>: Plan de Estudios  para Concientización de los Trabajadores Adolescentes sobre  la Salud y la Seguridad.  Universidad de Washington: Depto. De Ciencias Ambientales y Salud Ocupacional.  Depto. del Trabajo e Industrias. Estado de Washington.</a:t>
            </a:r>
          </a:p>
          <a:p>
            <a:r>
              <a:rPr lang="en-US" u="sng" dirty="0" smtClean="0"/>
              <a:t>OSHA’s 11-- Plan de Estudios  de 10 Horas  de OSHA sobre la Industria en General: </a:t>
            </a:r>
            <a:r>
              <a:rPr lang="en-US" dirty="0" smtClean="0"/>
              <a:t>Universidad de Washington: Depto. de  Ciencias Ambientales y Salud Ocupacional. </a:t>
            </a:r>
          </a:p>
          <a:p>
            <a:r>
              <a:rPr lang="en-US" dirty="0" smtClean="0"/>
              <a:t>Depto. del Trabajo e Industrias. Estado de Washington.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277" name="TextBox 20"/>
          <p:cNvSpPr txBox="1">
            <a:spLocks noChangeArrowheads="1"/>
          </p:cNvSpPr>
          <p:nvPr/>
        </p:nvSpPr>
        <p:spPr bwMode="auto">
          <a:xfrm>
            <a:off x="3017838" y="1673225"/>
            <a:ext cx="5638800" cy="52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HABLANDO | </a:t>
            </a:r>
            <a:r>
              <a:rPr lang="en-US" b="1" dirty="0"/>
              <a:t>SEGURIDAD</a:t>
            </a:r>
          </a:p>
          <a:p>
            <a:pPr algn="ctr"/>
            <a:r>
              <a:rPr lang="es-ES" sz="1000" dirty="0"/>
              <a:t>ADIESTRANDO A LOS TRABAJADORES JÓVENES SOBRE LA SALUD  Y </a:t>
            </a:r>
            <a:r>
              <a:rPr lang="es-ES" sz="900" dirty="0"/>
              <a:t>SEGURIDAD LABORAL</a:t>
            </a:r>
          </a:p>
        </p:txBody>
      </p:sp>
      <p:sp>
        <p:nvSpPr>
          <p:cNvPr id="11278" name="TextBox 21"/>
          <p:cNvSpPr txBox="1">
            <a:spLocks noChangeArrowheads="1"/>
          </p:cNvSpPr>
          <p:nvPr/>
        </p:nvSpPr>
        <p:spPr bwMode="auto">
          <a:xfrm>
            <a:off x="3613150" y="2390775"/>
            <a:ext cx="50292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/>
            <a:r>
              <a:rPr lang="es-ES" sz="800" b="1" dirty="0"/>
              <a:t>INSTITUTO NACIONAL PARA LA SALUD Y SEGURIDAD LABORAL </a:t>
            </a:r>
          </a:p>
          <a:p>
            <a:pPr lvl="1" algn="just"/>
            <a:r>
              <a:rPr lang="es-ES" sz="800" dirty="0"/>
              <a:t>LOS CENTROS PARA LA PREVENCIÓN Y EL CONTROL DE ENFERMEDADES </a:t>
            </a:r>
          </a:p>
          <a:p>
            <a:pPr lvl="1" algn="just"/>
            <a:endParaRPr lang="es-ES" sz="800" dirty="0"/>
          </a:p>
          <a:p>
            <a:pPr lvl="1" algn="just"/>
            <a:r>
              <a:rPr lang="es-ES" sz="800" b="1" dirty="0"/>
              <a:t>LOS CENTROS NACIONALES CON INFORMACIÓN DE SEGURIDAD PARA EL TRABAJADOR JOVEN </a:t>
            </a:r>
          </a:p>
          <a:p>
            <a:pPr lvl="1"/>
            <a:r>
              <a:rPr lang="es-ES" sz="800" dirty="0"/>
              <a:t>PROGRAMA SOBRE LA SALUD LABORAL DE EL CENTRO PARA EL DESARROLLO DE LA EDUCACIÓN, U.C. BERKELEY; NEWTON, MA</a:t>
            </a:r>
            <a:endParaRPr lang="en-US" dirty="0"/>
          </a:p>
        </p:txBody>
      </p:sp>
      <p:sp>
        <p:nvSpPr>
          <p:cNvPr id="11279" name="TextBox 22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</a:t>
            </a:r>
            <a:r>
              <a:rPr lang="es-VE" sz="1200" dirty="0" smtClean="0"/>
              <a:t> en </a:t>
            </a:r>
            <a:r>
              <a:rPr lang="es-VE" sz="1200" dirty="0"/>
              <a:t>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¿Qué es un Patógeno?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Virus</a:t>
            </a:r>
          </a:p>
          <a:p>
            <a:pPr lvl="1"/>
            <a:r>
              <a:rPr lang="en-US" dirty="0" smtClean="0"/>
              <a:t>Resfriado y Gripe</a:t>
            </a:r>
          </a:p>
          <a:p>
            <a:pPr lvl="1"/>
            <a:r>
              <a:rPr lang="en-US" dirty="0" smtClean="0"/>
              <a:t>Hepatitis B y C</a:t>
            </a:r>
          </a:p>
          <a:p>
            <a:pPr lvl="1"/>
            <a:r>
              <a:rPr lang="en-US" dirty="0" smtClean="0"/>
              <a:t>HIV</a:t>
            </a:r>
          </a:p>
          <a:p>
            <a:r>
              <a:rPr lang="en-US" dirty="0" smtClean="0"/>
              <a:t>Bacteria</a:t>
            </a:r>
          </a:p>
          <a:p>
            <a:pPr lvl="1"/>
            <a:r>
              <a:rPr lang="en-US" dirty="0" smtClean="0"/>
              <a:t>Impétigo</a:t>
            </a:r>
          </a:p>
          <a:p>
            <a:pPr lvl="1"/>
            <a:r>
              <a:rPr lang="en-US" dirty="0" smtClean="0"/>
              <a:t>Infecciones por estafilococos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FE8D8D-3132-4420-A701-F6315CB46B7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9701" name="Picture 3" descr="C:\Documents and Settings\hs132\Local Settings\Temporary Internet Files\Content.IE5\ETXKWK61\MC900438738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32325" y="2168525"/>
            <a:ext cx="4041775" cy="3032125"/>
          </a:xfrm>
          <a:noFill/>
        </p:spPr>
      </p:pic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Los Patógenos Biológicos</a:t>
            </a:r>
          </a:p>
        </p:txBody>
      </p:sp>
      <p:sp>
        <p:nvSpPr>
          <p:cNvPr id="30723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4041775" cy="4937125"/>
          </a:xfrm>
        </p:spPr>
        <p:txBody>
          <a:bodyPr/>
          <a:lstStyle/>
          <a:p>
            <a:r>
              <a:rPr lang="en-US" sz="2400" dirty="0" smtClean="0"/>
              <a:t>En el trabajo, la mayoría de los patógenos son transmitidos  por:</a:t>
            </a:r>
          </a:p>
          <a:p>
            <a:pPr lvl="1"/>
            <a:r>
              <a:rPr lang="en-US" sz="2000" dirty="0" smtClean="0"/>
              <a:t>Punción/</a:t>
            </a:r>
            <a:r>
              <a:rPr lang="es-VE" sz="2000" dirty="0" smtClean="0"/>
              <a:t>perforación accidental con un objeto punzante contaminado</a:t>
            </a:r>
            <a:endParaRPr lang="en-US" sz="2000" dirty="0" smtClean="0"/>
          </a:p>
          <a:p>
            <a:pPr lvl="1"/>
            <a:r>
              <a:rPr lang="en-US" sz="2000" dirty="0" smtClean="0"/>
              <a:t>Contacto entre la piel rota/ abierta y fluidos corporales infectados</a:t>
            </a:r>
          </a:p>
          <a:p>
            <a:pPr lvl="1"/>
            <a:r>
              <a:rPr lang="en-US" sz="2000" dirty="0" smtClean="0"/>
              <a:t>Contacto entre membranas mucosas y fluidos corporales infectados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F7902-41F0-4DDA-A05E-D0FC6A4B0AF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0725" name="Picture 2" descr="C:\Documents and Settings\hs132\Local Settings\Temporary Internet Files\Content.IE5\ETXKWK61\MP90043307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57400"/>
            <a:ext cx="3743325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762000" y="5334000"/>
            <a:ext cx="8088313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/>
              <a:t>RECUERDE 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La sangre o los fluidos corporales no requieren estar visibles para que transmitan una infección </a:t>
            </a:r>
            <a:endParaRPr lang="en-US" dirty="0"/>
          </a:p>
        </p:txBody>
      </p: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Las Vías/</a:t>
            </a:r>
            <a:r>
              <a:rPr lang="es-VE" sz="4000" dirty="0" smtClean="0"/>
              <a:t>Rutas de </a:t>
            </a:r>
            <a:r>
              <a:rPr lang="en-US" sz="4000" dirty="0" smtClean="0"/>
              <a:t>Exposición</a:t>
            </a:r>
          </a:p>
        </p:txBody>
      </p:sp>
      <p:sp>
        <p:nvSpPr>
          <p:cNvPr id="31747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283075" cy="5108575"/>
          </a:xfrm>
        </p:spPr>
        <p:txBody>
          <a:bodyPr/>
          <a:lstStyle/>
          <a:p>
            <a:r>
              <a:rPr lang="en-US" sz="2400" dirty="0" smtClean="0"/>
              <a:t>Afeitadas</a:t>
            </a:r>
          </a:p>
          <a:p>
            <a:r>
              <a:rPr lang="en-US" sz="2400" dirty="0" smtClean="0"/>
              <a:t>Depilación con pinzas</a:t>
            </a:r>
          </a:p>
          <a:p>
            <a:r>
              <a:rPr lang="en-US" sz="2400" dirty="0" smtClean="0"/>
              <a:t>Depilación con cera</a:t>
            </a:r>
          </a:p>
          <a:p>
            <a:r>
              <a:rPr lang="en-US" sz="2400" dirty="0" smtClean="0"/>
              <a:t>Agujeros/perforaciones</a:t>
            </a:r>
          </a:p>
          <a:p>
            <a:r>
              <a:rPr lang="en-US" sz="2400" dirty="0" smtClean="0"/>
              <a:t>Manicure/Pedicure</a:t>
            </a:r>
          </a:p>
          <a:p>
            <a:r>
              <a:rPr lang="en-US" sz="2400" dirty="0" smtClean="0"/>
              <a:t>Tatuajes</a:t>
            </a:r>
          </a:p>
          <a:p>
            <a:r>
              <a:rPr lang="en-US" sz="2400" dirty="0" smtClean="0"/>
              <a:t>Electrólisis</a:t>
            </a:r>
          </a:p>
          <a:p>
            <a:r>
              <a:rPr lang="en-US" sz="2400" dirty="0" smtClean="0"/>
              <a:t>Inyecciones en la piel (por estética / rejuvenecimiento)</a:t>
            </a:r>
          </a:p>
          <a:p>
            <a:r>
              <a:rPr lang="en-US" sz="2400" dirty="0" smtClean="0"/>
              <a:t>Masajes / Faciales</a:t>
            </a:r>
          </a:p>
          <a:p>
            <a:r>
              <a:rPr lang="en-US" sz="2400" dirty="0" smtClean="0"/>
              <a:t>Limpieza de equipo e  </a:t>
            </a:r>
            <a:r>
              <a:rPr lang="en-US" dirty="0" smtClean="0"/>
              <a:t>instrumentos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069E4E-33C2-4468-9584-0F54B52B53A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31749" name="Picture 6" descr="C:\Documents and Settings\jc580.ELSYS\Local Settings\Temporary Internet Files\Content.IE5\2X72RVHL\MC90044038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C:\Documents and Settings\hs132\Local Settings\Temporary Internet Files\Content.IE5\YLJPL86U\MP90040952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55713"/>
            <a:ext cx="3276600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610600" cy="1252538"/>
          </a:xfrm>
        </p:spPr>
        <p:txBody>
          <a:bodyPr/>
          <a:lstStyle/>
          <a:p>
            <a:pPr eaLnBrk="1" hangingPunct="1"/>
            <a:r>
              <a:rPr lang="en-US" sz="4000" dirty="0" smtClean="0"/>
              <a:t>Las Estrategias de Prevención</a:t>
            </a:r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609600" y="6400800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80905-6EC5-4352-88BB-E25B078348A0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dirty="0" smtClean="0">
              <a:latin typeface="Arial" pitchFamily="34" charset="0"/>
            </a:endParaRPr>
          </a:p>
        </p:txBody>
      </p:sp>
      <p:grpSp>
        <p:nvGrpSpPr>
          <p:cNvPr id="32772" name="Group 5"/>
          <p:cNvGrpSpPr>
            <a:grpSpLocks/>
          </p:cNvGrpSpPr>
          <p:nvPr/>
        </p:nvGrpSpPr>
        <p:grpSpPr bwMode="auto">
          <a:xfrm>
            <a:off x="1905000" y="1371600"/>
            <a:ext cx="6934200" cy="4724400"/>
            <a:chOff x="1905000" y="1676400"/>
            <a:chExt cx="6096000" cy="4724400"/>
          </a:xfrm>
        </p:grpSpPr>
        <p:sp>
          <p:nvSpPr>
            <p:cNvPr id="4" name="Isosceles Triangle 3"/>
            <p:cNvSpPr/>
            <p:nvPr/>
          </p:nvSpPr>
          <p:spPr>
            <a:xfrm>
              <a:off x="1905000" y="1676400"/>
              <a:ext cx="5257242" cy="4724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648758" y="2590800"/>
              <a:ext cx="3352242" cy="990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u="sng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Elimine/Sustituya/Aísle</a:t>
              </a:r>
              <a:endParaRPr lang="en-US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el Riesgo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48758" y="3886200"/>
              <a:ext cx="3352242" cy="990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u="sng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Mejore las Políticas y Procedimientos de Trabajo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48758" y="5105400"/>
              <a:ext cx="3352242" cy="990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Use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Ropa y Equipo de Protección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32773" name="Picture 6" descr="C:\Documents and Settings\jc580.ELSYS\Local Settings\Temporary Internet Files\Content.IE5\2X72RVHL\MC90044038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5800" y="1219200"/>
            <a:ext cx="3048000" cy="120032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Ejemplo: equipo desechable, de un solo uso (afeitadoras, brochitas para maquillaje, cepillos y limas para uñas)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33800" y="2133600"/>
            <a:ext cx="1600200" cy="6477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2438400"/>
            <a:ext cx="3429000" cy="25853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Ejemplos: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Adiestramiento sobre enferme-dades infecciosas y su transmisión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La Regla de “Precauciones Universales”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Las Reglas para Lavarse             las Manos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Vacuna contra Hepatitis </a:t>
            </a:r>
            <a:r>
              <a:rPr lang="en-US" dirty="0"/>
              <a:t>B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62400" y="381000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" y="5105400"/>
            <a:ext cx="3276600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Ejemplo: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Guantes desechables para uso durante procedimientos y limpieza de equipo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33800" y="5638800"/>
            <a:ext cx="1600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0" name="TextBox 15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0" y="4114800"/>
            <a:ext cx="2895600" cy="1447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Las Estrategias de Prevención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Autoclave</a:t>
            </a:r>
          </a:p>
          <a:p>
            <a:pPr lvl="1">
              <a:defRPr/>
            </a:pPr>
            <a:r>
              <a:rPr lang="en-US" dirty="0" smtClean="0"/>
              <a:t>Calor y Vapor</a:t>
            </a:r>
          </a:p>
          <a:p>
            <a:pPr lvl="1">
              <a:defRPr/>
            </a:pPr>
            <a:r>
              <a:rPr lang="en-US" dirty="0" smtClean="0"/>
              <a:t>Bueno para objetos</a:t>
            </a:r>
          </a:p>
          <a:p>
            <a:pPr>
              <a:defRPr/>
            </a:pPr>
            <a:r>
              <a:rPr lang="en-US" dirty="0" smtClean="0"/>
              <a:t>Limpiador Ultrasónico</a:t>
            </a:r>
          </a:p>
          <a:p>
            <a:pPr lvl="1">
              <a:defRPr/>
            </a:pPr>
            <a:r>
              <a:rPr lang="en-US" dirty="0" smtClean="0"/>
              <a:t>Vibración &amp; desinfectante</a:t>
            </a:r>
          </a:p>
          <a:p>
            <a:pPr marL="274638" lvl="1" indent="0">
              <a:buFont typeface="Wingdings 3" pitchFamily="18" charset="2"/>
              <a:buNone/>
              <a:defRPr/>
            </a:pPr>
            <a:endParaRPr lang="en-US" dirty="0" smtClean="0"/>
          </a:p>
          <a:p>
            <a:pPr marL="274638" lvl="1" indent="0">
              <a:buFont typeface="Wingdings 3" pitchFamily="18" charset="2"/>
              <a:buNone/>
              <a:defRPr/>
            </a:pPr>
            <a:endParaRPr lang="en-US" dirty="0"/>
          </a:p>
          <a:p>
            <a:pPr marL="274638" lvl="1" indent="0" algn="ctr">
              <a:buFont typeface="Wingdings 3" pitchFamily="18" charset="2"/>
              <a:buNone/>
              <a:defRPr/>
            </a:pPr>
            <a:r>
              <a:rPr lang="en-US" dirty="0" smtClean="0"/>
              <a:t>Descontaminación vs. Desinfección vs. </a:t>
            </a:r>
          </a:p>
          <a:p>
            <a:pPr marL="274638" lvl="1" indent="0" algn="ctr">
              <a:buFont typeface="Wingdings 3" pitchFamily="18" charset="2"/>
              <a:buNone/>
              <a:defRPr/>
            </a:pPr>
            <a:r>
              <a:rPr lang="en-US" dirty="0" smtClean="0"/>
              <a:t>Esterilización</a:t>
            </a:r>
            <a:endParaRPr lang="en-US" dirty="0"/>
          </a:p>
        </p:txBody>
      </p:sp>
      <p:sp>
        <p:nvSpPr>
          <p:cNvPr id="33797" name="Content Placeholder 5"/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/>
          <a:lstStyle/>
          <a:p>
            <a:r>
              <a:rPr lang="en-US" dirty="0" smtClean="0"/>
              <a:t>Desinfectantes de calidad en los hospitales</a:t>
            </a:r>
          </a:p>
          <a:p>
            <a:r>
              <a:rPr lang="ja-JP" altLang="en-US" smtClean="0"/>
              <a:t>“</a:t>
            </a:r>
            <a:r>
              <a:rPr lang="en-US" altLang="ja-JP" dirty="0" smtClean="0"/>
              <a:t>Quats</a:t>
            </a:r>
            <a:r>
              <a:rPr lang="ja-JP" altLang="en-US" smtClean="0"/>
              <a:t>”</a:t>
            </a:r>
            <a:r>
              <a:rPr lang="en-US" altLang="ja-JP" dirty="0" smtClean="0"/>
              <a:t> (Compuestos de Amonio Cuaternario )</a:t>
            </a:r>
            <a:endParaRPr lang="en-US" dirty="0" smtClean="0"/>
          </a:p>
          <a:p>
            <a:r>
              <a:rPr lang="en-US" dirty="0" smtClean="0"/>
              <a:t>Glutaraldehído</a:t>
            </a:r>
          </a:p>
          <a:p>
            <a:r>
              <a:rPr lang="en-US" dirty="0" smtClean="0"/>
              <a:t>Alcohol Etílico</a:t>
            </a:r>
          </a:p>
          <a:p>
            <a:r>
              <a:rPr lang="en-US" dirty="0" smtClean="0"/>
              <a:t>Soluciones de            Cloro</a:t>
            </a:r>
          </a:p>
          <a:p>
            <a:pPr marL="547687" lvl="2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/>
              <a:t>Deben prepararse                     todos los días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044718-DA1F-456B-BCFF-B3F1D81A21A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3799" name="Picture 2" descr="C:\Documents and Settings\hs132\Local Settings\Temporary Internet Files\Content.IE5\AWZ0UVZW\MP90043730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390900"/>
            <a:ext cx="1905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Box 7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0"/>
            <a:ext cx="6858000" cy="533400"/>
          </a:xfrm>
        </p:spPr>
        <p:txBody>
          <a:bodyPr lIns="90488" tIns="44450" rIns="90488" bIns="44450"/>
          <a:lstStyle/>
          <a:p>
            <a:pPr algn="ctr">
              <a:buNone/>
            </a:pPr>
            <a:r>
              <a:rPr lang="en-US" sz="3600" dirty="0" smtClean="0">
                <a:solidFill>
                  <a:schemeClr val="tx2"/>
                </a:solidFill>
              </a:rPr>
              <a:t>El Procedimiento Correcto para Quitarse los Guantes  </a:t>
            </a:r>
          </a:p>
        </p:txBody>
      </p:sp>
      <p:pic>
        <p:nvPicPr>
          <p:cNvPr id="34819" name="Picture 3" descr="l240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8" y="1614488"/>
            <a:ext cx="2286000" cy="1966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62500" name="Group 4"/>
          <p:cNvGrpSpPr>
            <a:grpSpLocks/>
          </p:cNvGrpSpPr>
          <p:nvPr/>
        </p:nvGrpSpPr>
        <p:grpSpPr bwMode="auto">
          <a:xfrm>
            <a:off x="6248400" y="2514600"/>
            <a:ext cx="2514600" cy="2133600"/>
            <a:chOff x="3936" y="2112"/>
            <a:chExt cx="1584" cy="1344"/>
          </a:xfrm>
        </p:grpSpPr>
        <p:pic>
          <p:nvPicPr>
            <p:cNvPr id="34832" name="Picture 5" descr="l2400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09" y="2160"/>
              <a:ext cx="1211" cy="12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4833" name="AutoShape 6"/>
            <p:cNvSpPr>
              <a:spLocks noChangeArrowheads="1"/>
            </p:cNvSpPr>
            <p:nvPr/>
          </p:nvSpPr>
          <p:spPr bwMode="auto">
            <a:xfrm rot="2112583">
              <a:off x="3936" y="2112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62503" name="Group 7"/>
          <p:cNvGrpSpPr>
            <a:grpSpLocks/>
          </p:cNvGrpSpPr>
          <p:nvPr/>
        </p:nvGrpSpPr>
        <p:grpSpPr bwMode="auto">
          <a:xfrm>
            <a:off x="2743200" y="1714500"/>
            <a:ext cx="3487738" cy="1714500"/>
            <a:chOff x="1728" y="1488"/>
            <a:chExt cx="2197" cy="1080"/>
          </a:xfrm>
        </p:grpSpPr>
        <p:pic>
          <p:nvPicPr>
            <p:cNvPr id="34830" name="Picture 8" descr="l2400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9" y="1488"/>
              <a:ext cx="1776" cy="10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4831" name="AutoShape 9"/>
            <p:cNvSpPr>
              <a:spLocks noChangeArrowheads="1"/>
            </p:cNvSpPr>
            <p:nvPr/>
          </p:nvSpPr>
          <p:spPr bwMode="auto">
            <a:xfrm>
              <a:off x="1728" y="1968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62506" name="Group 10"/>
          <p:cNvGrpSpPr>
            <a:grpSpLocks/>
          </p:cNvGrpSpPr>
          <p:nvPr/>
        </p:nvGrpSpPr>
        <p:grpSpPr bwMode="auto">
          <a:xfrm>
            <a:off x="457200" y="4114800"/>
            <a:ext cx="2895600" cy="1600200"/>
            <a:chOff x="288" y="3120"/>
            <a:chExt cx="1824" cy="1008"/>
          </a:xfrm>
        </p:grpSpPr>
        <p:pic>
          <p:nvPicPr>
            <p:cNvPr id="34828" name="Picture 11" descr="l2400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" y="3120"/>
              <a:ext cx="1344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4829" name="AutoShape 12"/>
            <p:cNvSpPr>
              <a:spLocks noChangeArrowheads="1"/>
            </p:cNvSpPr>
            <p:nvPr/>
          </p:nvSpPr>
          <p:spPr bwMode="auto">
            <a:xfrm rot="10800000">
              <a:off x="1728" y="3552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62509" name="Group 13"/>
          <p:cNvGrpSpPr>
            <a:grpSpLocks/>
          </p:cNvGrpSpPr>
          <p:nvPr/>
        </p:nvGrpSpPr>
        <p:grpSpPr bwMode="auto">
          <a:xfrm>
            <a:off x="3429000" y="4038600"/>
            <a:ext cx="3429000" cy="1676400"/>
            <a:chOff x="2160" y="3072"/>
            <a:chExt cx="2160" cy="1056"/>
          </a:xfrm>
        </p:grpSpPr>
        <p:pic>
          <p:nvPicPr>
            <p:cNvPr id="34826" name="Picture 14" descr="l2400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60" y="3072"/>
              <a:ext cx="1776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4827" name="AutoShape 15"/>
            <p:cNvSpPr>
              <a:spLocks noChangeArrowheads="1"/>
            </p:cNvSpPr>
            <p:nvPr/>
          </p:nvSpPr>
          <p:spPr bwMode="auto">
            <a:xfrm rot="9107676">
              <a:off x="3936" y="3312"/>
              <a:ext cx="384" cy="144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34824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88313" y="3571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5" name="TextBox 16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6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848600" cy="1143000"/>
          </a:xfrm>
        </p:spPr>
        <p:txBody>
          <a:bodyPr/>
          <a:lstStyle/>
          <a:p>
            <a:pPr algn="ctr"/>
            <a:r>
              <a:rPr lang="en-US" dirty="0" smtClean="0"/>
              <a:t>El Lavado de las Manos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3848100" cy="426720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3584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48100" cy="1981200"/>
          </a:xfrm>
        </p:spPr>
        <p:txBody>
          <a:bodyPr/>
          <a:lstStyle/>
          <a:p>
            <a:r>
              <a:rPr lang="en-US" dirty="0" smtClean="0"/>
              <a:t>Un anti</a:t>
            </a:r>
            <a:r>
              <a:rPr lang="es-VE" dirty="0" smtClean="0"/>
              <a:t>bacterial para las manos, ¡</a:t>
            </a:r>
            <a:r>
              <a:rPr lang="es-VE" b="1" dirty="0" smtClean="0"/>
              <a:t>NO</a:t>
            </a:r>
            <a:r>
              <a:rPr lang="es-VE" dirty="0" smtClean="0"/>
              <a:t> es un sustituto del lavado de las manos con agua y jabón</a:t>
            </a:r>
            <a:r>
              <a:rPr lang="en-US" dirty="0" smtClean="0"/>
              <a:t>! </a:t>
            </a:r>
          </a:p>
        </p:txBody>
      </p:sp>
      <p:sp>
        <p:nvSpPr>
          <p:cNvPr id="3584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733800"/>
            <a:ext cx="3848100" cy="1981200"/>
          </a:xfrm>
        </p:spPr>
        <p:txBody>
          <a:bodyPr/>
          <a:lstStyle/>
          <a:p>
            <a:r>
              <a:rPr lang="en-US" dirty="0" smtClean="0"/>
              <a:t>Un antibacterial para las manos </a:t>
            </a:r>
            <a:r>
              <a:rPr lang="en-US" b="1" dirty="0" smtClean="0"/>
              <a:t>NO </a:t>
            </a:r>
            <a:r>
              <a:rPr lang="en-US" dirty="0" smtClean="0"/>
              <a:t>elimina los químicos  en contacto con las mismas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E4E65-A678-4EC5-B6F7-26B62EBA6F1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327660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8" name="TextBox 1"/>
          <p:cNvSpPr txBox="1">
            <a:spLocks noChangeArrowheads="1"/>
          </p:cNvSpPr>
          <p:nvPr/>
        </p:nvSpPr>
        <p:spPr bwMode="auto">
          <a:xfrm>
            <a:off x="762000" y="4724400"/>
            <a:ext cx="36115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/>
              <a:t>Un antibacterial/desinfectante para las manos no elimina las bacterias y virus dañinos, tan efectivamente como el lavarse las manos con agua y jabón por 20 segundos </a:t>
            </a:r>
            <a:endParaRPr lang="en-US" dirty="0"/>
          </a:p>
          <a:p>
            <a:endParaRPr lang="en-US" dirty="0"/>
          </a:p>
        </p:txBody>
      </p:sp>
      <p:sp>
        <p:nvSpPr>
          <p:cNvPr id="35849" name="TextBox 8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>
          <a:xfrm>
            <a:off x="1143000" y="2819400"/>
            <a:ext cx="7077075" cy="21082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La Ergonomía en la Industria de la  Cosmetología 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800" i="1" dirty="0" smtClean="0">
                <a:solidFill>
                  <a:schemeClr val="tx1"/>
                </a:solidFill>
              </a:rPr>
              <a:t>I</a:t>
            </a:r>
            <a:r>
              <a:rPr lang="en-US" sz="1800" i="1" dirty="0" smtClean="0"/>
              <a:t>nformación suministrada por OSHA gracias al patrocinio de Susan Harwood para el Programa de Capacitaci</a:t>
            </a:r>
            <a:r>
              <a:rPr lang="es-VE" sz="1800" i="1" dirty="0" smtClean="0"/>
              <a:t>ón en la  Construcción</a:t>
            </a:r>
            <a:r>
              <a:rPr lang="en-US" sz="1800" i="1" dirty="0" smtClean="0"/>
              <a:t>: # SH-20848-SHO  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800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86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A2277E-6A39-44AC-AAEA-4C70D8A003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057400" y="990600"/>
            <a:ext cx="5029200" cy="15382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5F5F5F"/>
                </a:solidFill>
                <a:latin typeface="Arial Narrow" pitchFamily="34" charset="0"/>
              </a:rPr>
              <a:t>EL CENTRO PARA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LA SALUD Y SEGURIDAD 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DEL TRABAJADOR JOVEN</a:t>
            </a:r>
          </a:p>
          <a:p>
            <a:pPr algn="ctr">
              <a:defRPr/>
            </a:pPr>
            <a:r>
              <a:rPr lang="es-ES" sz="1400" b="1" dirty="0">
                <a:solidFill>
                  <a:srgbClr val="333333"/>
                </a:solidFill>
                <a:latin typeface="Arial Narrow" pitchFamily="34" charset="0"/>
              </a:rPr>
              <a:t>EN EL INSTITUTO DE INVESTIGACIONES DE GEORGIA TECH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333333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95400"/>
          </a:xfrm>
        </p:spPr>
        <p:txBody>
          <a:bodyPr/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900" dirty="0" smtClean="0"/>
              <a:t>El Elevado Número de Trastornos Musculoesqueléticos </a:t>
            </a:r>
            <a:r>
              <a:rPr lang="en-US" dirty="0" smtClean="0"/>
              <a:t>: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en-US" sz="2800" dirty="0" smtClean="0"/>
              <a:t>Posturas de trabajo incómodas y prolongadas </a:t>
            </a:r>
          </a:p>
          <a:p>
            <a:pPr lvl="1"/>
            <a:r>
              <a:rPr lang="en-US" sz="2800" dirty="0" smtClean="0"/>
              <a:t>Brazos en alto</a:t>
            </a:r>
            <a:endParaRPr lang="en-US" sz="2500" dirty="0" smtClean="0"/>
          </a:p>
          <a:p>
            <a:pPr lvl="1"/>
            <a:r>
              <a:rPr lang="en-US" sz="2800" dirty="0" smtClean="0"/>
              <a:t>Espalda encorvada/doblada</a:t>
            </a:r>
            <a:endParaRPr lang="en-US" sz="2500" dirty="0" smtClean="0"/>
          </a:p>
          <a:p>
            <a:pPr lvl="1"/>
            <a:r>
              <a:rPr lang="en-US" sz="2800" dirty="0" smtClean="0"/>
              <a:t>Cabeza inclinada</a:t>
            </a:r>
            <a:endParaRPr lang="en-US" sz="2500" dirty="0" smtClean="0"/>
          </a:p>
          <a:p>
            <a:pPr lvl="1"/>
            <a:r>
              <a:rPr lang="en-US" sz="2500" dirty="0" smtClean="0"/>
              <a:t>Ejemplo: el lavado y el corte del cabello, y las labores para distintos estilos de peinados, manicure/pedicure</a:t>
            </a:r>
            <a:endParaRPr lang="en-US" sz="2400" dirty="0" smtClean="0"/>
          </a:p>
          <a:p>
            <a:r>
              <a:rPr lang="en-US" sz="2400" dirty="0" smtClean="0"/>
              <a:t>Ocasionan que se produzcan con frecuencia posiciones extremas de los antebrazos y las muñecas, lo cual aumenta el riesgo de trastornos/afecciones relacionadas con tendones</a:t>
            </a:r>
          </a:p>
          <a:p>
            <a:r>
              <a:rPr lang="en-US" sz="2400" dirty="0" smtClean="0"/>
              <a:t>Los movimientos repetitivos</a:t>
            </a:r>
          </a:p>
          <a:p>
            <a:r>
              <a:rPr lang="en-US" sz="2400" dirty="0" smtClean="0"/>
              <a:t>Algunas veces, movimientos forzados de las manos y los dedos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9D7835-3C5E-4309-A5DC-632EC80EC18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algn="ctr"/>
            <a:r>
              <a:rPr lang="en-US" sz="4000" dirty="0" smtClean="0"/>
              <a:t>Un Ejercicio de Fuerza /</a:t>
            </a:r>
            <a:br>
              <a:rPr lang="en-US" sz="4000" dirty="0" smtClean="0"/>
            </a:br>
            <a:r>
              <a:rPr lang="en-US" sz="4000" dirty="0" smtClean="0"/>
              <a:t>Resistencia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9610E7-36B9-4DD8-B952-0B54A52943C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609600" y="1219200"/>
          <a:ext cx="7467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10513" y="228600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 del Curso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612775" y="6384925"/>
            <a:ext cx="682625" cy="3968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07D912-8E99-4BC9-99F9-C0C6900C50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 smtClean="0"/>
          </a:p>
        </p:txBody>
      </p:sp>
      <p:sp>
        <p:nvSpPr>
          <p:cNvPr id="1229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Introducci</a:t>
            </a:r>
            <a:r>
              <a:rPr lang="es-VE" sz="2800" dirty="0" smtClean="0"/>
              <a:t>ó</a:t>
            </a:r>
            <a:r>
              <a:rPr lang="en-US" sz="2800" dirty="0" smtClean="0"/>
              <a:t>n</a:t>
            </a:r>
          </a:p>
          <a:p>
            <a:pPr eaLnBrk="1" hangingPunct="1"/>
            <a:r>
              <a:rPr lang="en-US" sz="2800" dirty="0" smtClean="0"/>
              <a:t>Los Patógenos Biológicos y el Control de Infecciones </a:t>
            </a:r>
          </a:p>
          <a:p>
            <a:pPr eaLnBrk="1" hangingPunct="1"/>
            <a:r>
              <a:rPr lang="en-US" sz="2800" dirty="0" smtClean="0"/>
              <a:t>La Seguridad con los Químicos </a:t>
            </a:r>
          </a:p>
          <a:p>
            <a:pPr lvl="1" eaLnBrk="1" hangingPunct="1"/>
            <a:r>
              <a:rPr lang="en-US" sz="2500" dirty="0" smtClean="0"/>
              <a:t>La Información sobre los Riesgos</a:t>
            </a:r>
          </a:p>
          <a:p>
            <a:pPr lvl="1" eaLnBrk="1" hangingPunct="1"/>
            <a:r>
              <a:rPr lang="en-US" sz="2500" dirty="0" smtClean="0"/>
              <a:t>La Protección Respiratoria</a:t>
            </a:r>
          </a:p>
          <a:p>
            <a:pPr eaLnBrk="1" hangingPunct="1"/>
            <a:r>
              <a:rPr lang="en-US" sz="2800" dirty="0" smtClean="0"/>
              <a:t>La Ergonomía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</a:t>
            </a:r>
            <a:r>
              <a:rPr lang="es-VE" sz="1200" dirty="0" smtClean="0"/>
              <a:t> en </a:t>
            </a:r>
            <a:r>
              <a:rPr lang="es-VE" sz="1200" dirty="0"/>
              <a:t>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dirty="0" smtClean="0"/>
              <a:t>Fitting the task to the person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7368870"/>
              </p:ext>
            </p:extLst>
          </p:nvPr>
        </p:nvGraphicFramePr>
        <p:xfrm>
          <a:off x="838200" y="1397000"/>
          <a:ext cx="76200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      ¿Qué es la Ergonomía?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236FBB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Fitting the task to the person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28" name="Diagram 27"/>
          <p:cNvGraphicFramePr/>
          <p:nvPr/>
        </p:nvGraphicFramePr>
        <p:xfrm>
          <a:off x="762000" y="1371600"/>
          <a:ext cx="76200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343400" y="1905000"/>
            <a:ext cx="493212" cy="426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wordArtVert"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  <a:ea typeface="+mn-ea"/>
                <a:cs typeface="+mn-cs"/>
              </a:rPr>
              <a:t>MEJOR AJUSTE</a:t>
            </a:r>
            <a:endParaRPr lang="en-US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3000" y="6428601"/>
            <a:ext cx="7010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762000" y="1295400"/>
            <a:ext cx="563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EL AJUSTE/ACOMODO DEL TRABAJO A LA PERSONA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algn="ctr"/>
            <a:r>
              <a:rPr lang="en-US" sz="4000" dirty="0" smtClean="0"/>
              <a:t>Preguntas que debe hacerse usted mismo …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5486400" cy="5257800"/>
          </a:xfrm>
        </p:spPr>
        <p:txBody>
          <a:bodyPr/>
          <a:lstStyle/>
          <a:p>
            <a:r>
              <a:rPr lang="en-US" sz="2500" dirty="0" smtClean="0"/>
              <a:t>¿Está usted agarrando o apretando alguno de los implementos de trabajo con demasiada fuerza?</a:t>
            </a:r>
          </a:p>
          <a:p>
            <a:r>
              <a:rPr lang="en-US" sz="2500" dirty="0" smtClean="0"/>
              <a:t>¿Qué tipos de movimientos repetitivos  usted está realizando diariamente?  </a:t>
            </a:r>
          </a:p>
          <a:p>
            <a:r>
              <a:rPr lang="en-US" sz="2500" dirty="0" smtClean="0"/>
              <a:t>¿Mantiene usted sus brazos extendidos y alejados de su cuerpo por largos per</a:t>
            </a:r>
            <a:r>
              <a:rPr lang="es-VE" sz="2500" dirty="0" smtClean="0"/>
              <a:t>í</a:t>
            </a:r>
            <a:r>
              <a:rPr lang="en-US" sz="2500" dirty="0" smtClean="0"/>
              <a:t>odos de tiempo?</a:t>
            </a:r>
          </a:p>
          <a:p>
            <a:r>
              <a:rPr lang="es-VE" sz="2500" dirty="0" smtClean="0"/>
              <a:t>¿</a:t>
            </a:r>
            <a:r>
              <a:rPr lang="en-US" sz="2500" dirty="0" smtClean="0"/>
              <a:t>Se da cuenta usted de que se dobla hacia adelante o gira en una posición incómoda para poder atender a un cliente?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204B51-36AC-4FE8-92E3-394C6763E56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09800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6" name="TextBox 5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915400" cy="1252538"/>
          </a:xfrm>
        </p:spPr>
        <p:txBody>
          <a:bodyPr/>
          <a:lstStyle/>
          <a:p>
            <a:pPr eaLnBrk="1" hangingPunct="1"/>
            <a:r>
              <a:rPr lang="en-US" sz="4200" dirty="0" smtClean="0"/>
              <a:t> Las Estrat</a:t>
            </a:r>
            <a:r>
              <a:rPr lang="es-VE" sz="4200" dirty="0" smtClean="0"/>
              <a:t>e</a:t>
            </a:r>
            <a:r>
              <a:rPr lang="en-US" sz="4200" dirty="0" smtClean="0"/>
              <a:t>gias de Prevención</a:t>
            </a:r>
          </a:p>
        </p:txBody>
      </p:sp>
      <p:sp>
        <p:nvSpPr>
          <p:cNvPr id="41987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609600" y="6400800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559B28-1A0D-4177-9962-3E17E72EC022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dirty="0" smtClean="0">
              <a:latin typeface="Arial" pitchFamily="34" charset="0"/>
            </a:endParaRPr>
          </a:p>
        </p:txBody>
      </p:sp>
      <p:grpSp>
        <p:nvGrpSpPr>
          <p:cNvPr id="41988" name="Group 5"/>
          <p:cNvGrpSpPr>
            <a:grpSpLocks/>
          </p:cNvGrpSpPr>
          <p:nvPr/>
        </p:nvGrpSpPr>
        <p:grpSpPr bwMode="auto">
          <a:xfrm>
            <a:off x="1905000" y="1371600"/>
            <a:ext cx="6934200" cy="4724400"/>
            <a:chOff x="1905000" y="1676400"/>
            <a:chExt cx="6096000" cy="4724400"/>
          </a:xfrm>
        </p:grpSpPr>
        <p:sp>
          <p:nvSpPr>
            <p:cNvPr id="4" name="Isosceles Triangle 3"/>
            <p:cNvSpPr/>
            <p:nvPr/>
          </p:nvSpPr>
          <p:spPr>
            <a:xfrm>
              <a:off x="1905000" y="1676400"/>
              <a:ext cx="5257242" cy="4724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648758" y="2590800"/>
              <a:ext cx="3352242" cy="990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u="sng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Elimine/Sustituya/Aísle</a:t>
              </a:r>
              <a:endParaRPr lang="en-US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el Riesgo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48758" y="3886200"/>
              <a:ext cx="3352242" cy="990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u="sng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Mejore las Políticas y Procedimientos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48758" y="5105400"/>
              <a:ext cx="3352242" cy="990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Use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Ropa y Equipo de Protección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41989" name="Picture 6" descr="C:\Documents and Settings\jc580.ELSYS\Local Settings\Temporary Internet Files\Content.IE5\2X72RVHL\MC90044038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1066800"/>
            <a:ext cx="3810000" cy="147732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Ejemplo: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Use </a:t>
            </a:r>
            <a:r>
              <a:rPr lang="en-US" dirty="0" smtClean="0"/>
              <a:t>tijeras con diseño ergonómico, con agarre que compense por las hojas  y con descanso /</a:t>
            </a:r>
            <a:r>
              <a:rPr lang="es-VE" dirty="0" smtClean="0"/>
              <a:t>apoyo para los dedos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33800" y="2133600"/>
            <a:ext cx="1600200" cy="6477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2492375"/>
            <a:ext cx="4419600" cy="25853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Ejemplos: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Mantenga las muñecas rectas y en posición neutral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Permita intervalos para estiramientos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Mantenga el cuello y la espalda rectos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Mantenga los brazos cercanos al cuerpo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Párese derecho y ajuste la altura de la silla 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Sostenga las tijeras y/</a:t>
            </a:r>
            <a:r>
              <a:rPr lang="es-VE" dirty="0" smtClean="0"/>
              <a:t>o afeitadoras con la palma de la mano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62400" y="381000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5105400"/>
            <a:ext cx="3276600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/>
              <a:t>Ejemplo: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/>
              <a:t>Escoja un calzado apropiado que sea seguro y cómodo 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33800" y="5638800"/>
            <a:ext cx="1600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6" name="TextBox 15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/>
          <p:cNvSpPr>
            <a:spLocks noGrp="1"/>
          </p:cNvSpPr>
          <p:nvPr>
            <p:ph type="ctrTitle"/>
          </p:nvPr>
        </p:nvSpPr>
        <p:spPr>
          <a:xfrm>
            <a:off x="1143000" y="2819400"/>
            <a:ext cx="7077075" cy="2108200"/>
          </a:xfrm>
        </p:spPr>
        <p:txBody>
          <a:bodyPr/>
          <a:lstStyle/>
          <a:p>
            <a:pPr algn="ctr"/>
            <a:r>
              <a:rPr lang="en-US" dirty="0" smtClean="0"/>
              <a:t>Otras Preocupaciones Relacionadas con la Salud y la Seguridad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1400" i="1" dirty="0" smtClean="0">
                <a:solidFill>
                  <a:schemeClr val="tx1"/>
                </a:solidFill>
              </a:rPr>
              <a:t>Información </a:t>
            </a:r>
            <a:r>
              <a:rPr lang="es-ES" sz="1400" i="1" dirty="0">
                <a:solidFill>
                  <a:schemeClr val="tx1"/>
                </a:solidFill>
              </a:rPr>
              <a:t>suministrada por OSHA gracias al patrocinio de Susan Harwood para el Programa de Capacitación en la  Construcción: # SH-20848-SHO </a:t>
            </a:r>
            <a:endParaRPr lang="en-US" sz="1400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5AF27-F675-4636-8F7C-3F124236F4C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990600"/>
            <a:ext cx="5029200" cy="15382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5F5F5F"/>
                </a:solidFill>
                <a:latin typeface="Arial Narrow" pitchFamily="34" charset="0"/>
              </a:rPr>
              <a:t>EL CENTRO PARA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LA SALUD Y SEGURIDAD 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DEL TRABAJADOR JOVEN</a:t>
            </a:r>
          </a:p>
          <a:p>
            <a:pPr algn="ctr">
              <a:defRPr/>
            </a:pPr>
            <a:r>
              <a:rPr lang="es-ES" sz="1400" b="1" dirty="0">
                <a:solidFill>
                  <a:srgbClr val="333333"/>
                </a:solidFill>
                <a:latin typeface="Arial Narrow" pitchFamily="34" charset="0"/>
              </a:rPr>
              <a:t>EN EL INSTITUTO DE INVESTIGACIONES DE GEORGIA TECH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333333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900" dirty="0" smtClean="0"/>
              <a:t>Otras Preocupaciones Relacionadas con la Seguridad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58200" cy="4937125"/>
          </a:xfrm>
        </p:spPr>
        <p:txBody>
          <a:bodyPr/>
          <a:lstStyle/>
          <a:p>
            <a:r>
              <a:rPr lang="en-US" sz="2300" dirty="0" smtClean="0"/>
              <a:t>Siempre use un protector cuando deba trabajar </a:t>
            </a:r>
            <a:r>
              <a:rPr lang="en-US" sz="2300" dirty="0"/>
              <a:t> </a:t>
            </a:r>
            <a:r>
              <a:rPr lang="en-US" sz="2300" dirty="0" smtClean="0"/>
              <a:t>utilizando una navaja/afeitadora, a menos que especificamente se indique lo contrario</a:t>
            </a:r>
          </a:p>
          <a:p>
            <a:r>
              <a:rPr lang="en-US" sz="2300" dirty="0" smtClean="0"/>
              <a:t>Considere usar protecci</a:t>
            </a:r>
            <a:r>
              <a:rPr lang="en-US" sz="2300" dirty="0"/>
              <a:t>ó</a:t>
            </a:r>
            <a:r>
              <a:rPr lang="en-US" sz="2300" dirty="0" smtClean="0"/>
              <a:t>n  para los ojos, contra objetos/ partículas </a:t>
            </a:r>
            <a:r>
              <a:rPr lang="es-VE" sz="2300" dirty="0" smtClean="0"/>
              <a:t>lanzadas al aire</a:t>
            </a:r>
            <a:r>
              <a:rPr lang="en-US" sz="2300" dirty="0" smtClean="0"/>
              <a:t> (tales como pedacitos de uñas al cortarlas)</a:t>
            </a:r>
          </a:p>
          <a:p>
            <a:r>
              <a:rPr lang="en-US" sz="2300" dirty="0" smtClean="0"/>
              <a:t>Desconecte el equipo e instrumentos de trabajo, cuando no los esté utilizando</a:t>
            </a:r>
          </a:p>
          <a:p>
            <a:r>
              <a:rPr lang="en-US" sz="2300" dirty="0" smtClean="0"/>
              <a:t>Asegúrese de no sobrecargar los tomacorrientes</a:t>
            </a:r>
          </a:p>
          <a:p>
            <a:r>
              <a:rPr lang="en-US" sz="2300" dirty="0" smtClean="0"/>
              <a:t>Inspeccione el equipo eléctrico para detectar cables pelados/ averiados o conexiones da</a:t>
            </a:r>
            <a:r>
              <a:rPr lang="es-VE" sz="2300" dirty="0" smtClean="0"/>
              <a:t>ñadas</a:t>
            </a:r>
            <a:endParaRPr lang="en-US" sz="2300" dirty="0" smtClean="0"/>
          </a:p>
          <a:p>
            <a:r>
              <a:rPr lang="en-US" sz="2300" dirty="0" smtClean="0"/>
              <a:t>Mantenga las áreas de alto tráfico peatonal </a:t>
            </a:r>
            <a:r>
              <a:rPr lang="es-ES" sz="2300" dirty="0" smtClean="0"/>
              <a:t>libre de cables eléctricos, que puedan crear un riesgo de tropiezos y caídas</a:t>
            </a:r>
            <a:r>
              <a:rPr lang="en-US" sz="23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95CFB3-92FF-4E98-9578-E984930A3CC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612775" y="6384925"/>
            <a:ext cx="682625" cy="3968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CCBDC9-C776-4C1C-94FC-2586C9146E14}" type="slidenum">
              <a:rPr lang="en-US" smtClean="0">
                <a:solidFill>
                  <a:schemeClr val="tx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5060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76800" cy="22844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dirty="0"/>
              <a:t>La creación de OSHA suministró  a los trabajadores el derecho a un sitio de trabajo saludable y </a:t>
            </a:r>
            <a:r>
              <a:rPr lang="es-ES" dirty="0" smtClean="0"/>
              <a:t>seguro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573088" y="300038"/>
            <a:ext cx="28039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latin typeface="Arial" pitchFamily="34" charset="0"/>
              </a:rPr>
              <a:t>Su Derecho a un</a:t>
            </a:r>
            <a:r>
              <a:rPr lang="en-US" sz="2400" i="1" dirty="0" smtClean="0">
                <a:latin typeface="Arial" pitchFamily="34" charset="0"/>
              </a:rPr>
              <a:t>…</a:t>
            </a:r>
            <a:endParaRPr lang="en-US" sz="2400" i="1" dirty="0">
              <a:latin typeface="Arial" pitchFamily="34" charset="0"/>
            </a:endParaRPr>
          </a:p>
        </p:txBody>
      </p:sp>
      <p:pic>
        <p:nvPicPr>
          <p:cNvPr id="14343" name="Picture 7" descr="Q:\Vertex\TASK ORDER #20\IntroToOSHA-working\Rev_03.10.10\Possible photos\Act_1970_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40405"/>
            <a:ext cx="2971800" cy="23066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1000" y="3503613"/>
            <a:ext cx="80772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09537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s-ES" sz="2700" dirty="0">
                <a:latin typeface="+mn-lt"/>
              </a:rPr>
              <a:t>La Sección 5(a)(1) de la Ley de SSO (OSH Act)  estipula que: “Todo empleador deberá proveer a cada uno de sus empleados, un empleo y un sitio de trabajo que estén libres de riesgos/peligros identificados, que causen o puedan causar la muerte o un daño físico grave a sus empleados." </a:t>
            </a:r>
            <a:endParaRPr lang="en-US" sz="27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5064" name="TextBox 7"/>
          <p:cNvSpPr txBox="1">
            <a:spLocks noChangeArrowheads="1"/>
          </p:cNvSpPr>
          <p:nvPr/>
        </p:nvSpPr>
        <p:spPr bwMode="auto">
          <a:xfrm>
            <a:off x="2428875" y="5765800"/>
            <a:ext cx="4852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hlinkClick r:id="rId4"/>
              </a:rPr>
              <a:t>www.osha.gov</a:t>
            </a:r>
            <a:r>
              <a:rPr lang="en-US" dirty="0">
                <a:latin typeface="Arial" pitchFamily="34" charset="0"/>
              </a:rPr>
              <a:t> or </a:t>
            </a:r>
            <a:r>
              <a:rPr lang="en-US" dirty="0" smtClean="0">
                <a:latin typeface="Arial" pitchFamily="34" charset="0"/>
              </a:rPr>
              <a:t>llamar al : </a:t>
            </a:r>
            <a:r>
              <a:rPr lang="en-US" dirty="0">
                <a:latin typeface="Arial" pitchFamily="34" charset="0"/>
              </a:rPr>
              <a:t>1-800-321-OSHA</a:t>
            </a:r>
          </a:p>
        </p:txBody>
      </p:sp>
      <p:sp>
        <p:nvSpPr>
          <p:cNvPr id="45065" name="TextBox 8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717185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SITIO DE TRABAJO SALUDABLE Y SEGURO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Desarrollando Recursos: </a:t>
            </a:r>
            <a:br>
              <a:rPr lang="en-US" sz="3600" dirty="0" smtClean="0"/>
            </a:br>
            <a:r>
              <a:rPr lang="en-US" sz="3600" dirty="0" smtClean="0"/>
              <a:t>Específicos para la Cosmetología</a:t>
            </a:r>
          </a:p>
        </p:txBody>
      </p:sp>
      <p:sp>
        <p:nvSpPr>
          <p:cNvPr id="49157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590550" y="6400800"/>
            <a:ext cx="11620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782A21E6-F427-446D-A601-C3D28327C2A2}" type="slidenum">
              <a:rPr lang="en-US" smtClean="0">
                <a:solidFill>
                  <a:schemeClr val="tx2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382000" cy="487680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u="sng" dirty="0">
                <a:hlinkClick r:id="rId3"/>
              </a:rPr>
              <a:t>http://</a:t>
            </a:r>
            <a:r>
              <a:rPr lang="en-US" u="sng" dirty="0" smtClean="0">
                <a:hlinkClick r:id="rId3"/>
              </a:rPr>
              <a:t>digitalcommons.ilr.cornell.edu/cgi/viewcontent.cgi?article=1006&amp;context=manuals</a:t>
            </a:r>
            <a:endParaRPr lang="en-US" u="sng" dirty="0" smtClean="0">
              <a:hlinkClick r:id="rId4"/>
            </a:endParaRPr>
          </a:p>
          <a:p>
            <a:pPr>
              <a:defRPr/>
            </a:pPr>
            <a:endParaRPr lang="en-US" u="sng" dirty="0">
              <a:hlinkClick r:id="rId4"/>
            </a:endParaRPr>
          </a:p>
          <a:p>
            <a:pPr>
              <a:defRPr/>
            </a:pPr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://www.deir.qld.gov.au/workplace/subjects/hairdressing/guide/index.htm</a:t>
            </a:r>
            <a:endParaRPr lang="en-US" dirty="0"/>
          </a:p>
          <a:p>
            <a:pPr marL="0" indent="0">
              <a:buFont typeface="Wingdings 3" pitchFamily="18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u="sng" dirty="0">
                <a:hlinkClick r:id="rId5"/>
              </a:rPr>
              <a:t>http://www.lohp.org/publications/cosmo_hazards.html</a:t>
            </a:r>
            <a:endParaRPr lang="en-US" dirty="0"/>
          </a:p>
          <a:p>
            <a:pPr marL="0" indent="0">
              <a:buFont typeface="Wingdings 3" pitchFamily="18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u="sng" dirty="0">
                <a:hlinkClick r:id="rId6"/>
              </a:rPr>
              <a:t>http://www.ilo.org/safework_bookshelf/english?content&amp;nd=857171213</a:t>
            </a:r>
            <a:endParaRPr lang="en-US" dirty="0"/>
          </a:p>
          <a:p>
            <a:pPr marL="0" indent="0">
              <a:buFont typeface="Wingdings 3" pitchFamily="18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u="sng" dirty="0">
                <a:hlinkClick r:id="rId7"/>
              </a:rPr>
              <a:t>http://unionsafe.labor.net.au/hazards/106014706721942.html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Construyendo Recursos</a:t>
            </a:r>
          </a:p>
        </p:txBody>
      </p:sp>
      <p:sp>
        <p:nvSpPr>
          <p:cNvPr id="47107" name="Slide Number Placeholder 2"/>
          <p:cNvSpPr>
            <a:spLocks noGrp="1"/>
          </p:cNvSpPr>
          <p:nvPr>
            <p:ph type="sldNum" sz="quarter" idx="11"/>
          </p:nvPr>
        </p:nvSpPr>
        <p:spPr bwMode="auto">
          <a:xfrm>
            <a:off x="590550" y="6400800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59FF78-CB63-4FA5-9E1F-F3DC156B0C83}" type="slidenum">
              <a:rPr lang="en-US" smtClean="0">
                <a:latin typeface="Candar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dirty="0" smtClean="0">
              <a:latin typeface="Candar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43768" y="1558889"/>
            <a:ext cx="7408863" cy="4689511"/>
          </a:xfrm>
        </p:spPr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/>
              <a:t>Administración (Agencia) para la Salud y Seguridad Laboral (OSHA)  </a:t>
            </a:r>
            <a:r>
              <a:rPr lang="es-ES" dirty="0">
                <a:solidFill>
                  <a:srgbClr val="7030A0"/>
                </a:solidFill>
              </a:rPr>
              <a:t>www.osha.gov  y http://www.youth2work.gov/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/>
              <a:t>Instituto Nacional para la Salud y Seguridad Laboral (NIOSH)  </a:t>
            </a:r>
            <a:r>
              <a:rPr lang="es-ES" dirty="0">
                <a:solidFill>
                  <a:srgbClr val="7030A0"/>
                </a:solidFill>
              </a:rPr>
              <a:t>http://www.cdc.gov/niosh/topics/youth/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/>
              <a:t>Trabajadoresjóvenes.org = Youngworkers.org </a:t>
            </a:r>
            <a:r>
              <a:rPr lang="es-ES" dirty="0">
                <a:solidFill>
                  <a:srgbClr val="7030A0"/>
                </a:solidFill>
              </a:rPr>
              <a:t>http://www.youngworkers.org/home.htm                        </a:t>
            </a:r>
            <a:r>
              <a:rPr lang="es-ES" dirty="0" smtClean="0">
                <a:solidFill>
                  <a:srgbClr val="7030A0"/>
                </a:solidFill>
              </a:rPr>
              <a:t>  </a:t>
            </a:r>
            <a:r>
              <a:rPr lang="es-ES" dirty="0"/>
              <a:t>*La Fuente Californiana de </a:t>
            </a:r>
            <a:r>
              <a:rPr lang="es-ES" dirty="0" smtClean="0"/>
              <a:t>Contactos/Interconexiones </a:t>
            </a:r>
            <a:r>
              <a:rPr lang="es-ES" dirty="0"/>
              <a:t>para la Salud y Seguridad y el Hogar de los Trabajadores Jóvenes, del Centro Nacional de Recursos para la Seguridad del Trabajador </a:t>
            </a:r>
            <a:r>
              <a:rPr lang="es-ES" dirty="0" smtClean="0"/>
              <a:t>Joven</a:t>
            </a:r>
            <a:endParaRPr lang="es-ES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 smtClean="0"/>
              <a:t>División </a:t>
            </a:r>
            <a:r>
              <a:rPr lang="es-ES" dirty="0"/>
              <a:t>de  Horario y Salario (WHD) del Departamento del Trabajo  de los EE.UU.  ¡Normas para los  Jóvenes! </a:t>
            </a:r>
            <a:r>
              <a:rPr lang="es-ES" dirty="0">
                <a:solidFill>
                  <a:srgbClr val="7030A0"/>
                </a:solidFill>
              </a:rPr>
              <a:t>http://www.youthrules.dol.gov/teens/default.htm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dirty="0"/>
              <a:t>Instituto para  la Seguridad en la Costa  del Golfo </a:t>
            </a:r>
            <a:r>
              <a:rPr lang="es-ES" dirty="0">
                <a:solidFill>
                  <a:srgbClr val="7030A0"/>
                </a:solidFill>
              </a:rPr>
              <a:t>www.com.edu/gcsi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2741839" y="1097224"/>
            <a:ext cx="36118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Candara" pitchFamily="34" charset="0"/>
              </a:rPr>
              <a:t>Recursos a Nivel Nacional </a:t>
            </a:r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Construyendo Recursos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590550" y="6340475"/>
            <a:ext cx="1162050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7A7B25-A86A-4733-975E-061A4BB79152}" type="slidenum">
              <a:rPr lang="en-US" smtClean="0">
                <a:latin typeface="Candar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dirty="0" smtClean="0">
              <a:latin typeface="Candar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357530"/>
            <a:ext cx="8686800" cy="4905375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1700" dirty="0"/>
              <a:t>Departamento de Educación  en Georgia = </a:t>
            </a:r>
            <a:r>
              <a:rPr lang="es-ES" sz="1700" dirty="0">
                <a:solidFill>
                  <a:srgbClr val="7030A0"/>
                </a:solidFill>
              </a:rPr>
              <a:t>http://www.doe.k12.ga.us/  http://www.gadoe.org/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1700" dirty="0"/>
              <a:t>Departamento de Educación  en Georgia: Carrera Profesional, Educación en Tecnología y Agricultura =  </a:t>
            </a:r>
            <a:r>
              <a:rPr lang="es-ES" sz="1700" dirty="0">
                <a:solidFill>
                  <a:srgbClr val="7030A0"/>
                </a:solidFill>
              </a:rPr>
              <a:t>http://www.gadoe.org/ci_cta.aspx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1700" dirty="0"/>
              <a:t>HabilidadesUSA = SkillsUSA  </a:t>
            </a:r>
            <a:r>
              <a:rPr lang="es-ES" sz="1700" dirty="0">
                <a:solidFill>
                  <a:srgbClr val="7030A0"/>
                </a:solidFill>
              </a:rPr>
              <a:t>www.skillsusageorgia.org</a:t>
            </a:r>
            <a:r>
              <a:rPr lang="es-ES" sz="1700" dirty="0"/>
              <a:t>  y  </a:t>
            </a:r>
            <a:r>
              <a:rPr lang="es-ES" sz="1700" dirty="0">
                <a:solidFill>
                  <a:srgbClr val="7030A0"/>
                </a:solidFill>
              </a:rPr>
              <a:t>www.skillsusa.org </a:t>
            </a:r>
            <a:r>
              <a:rPr lang="es-ES" sz="1700" dirty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1700" dirty="0"/>
              <a:t>Asociación de Estudiantes de Tecnología de Georgia  =  </a:t>
            </a:r>
            <a:r>
              <a:rPr lang="es-ES" sz="1700" dirty="0">
                <a:solidFill>
                  <a:srgbClr val="7030A0"/>
                </a:solidFill>
              </a:rPr>
              <a:t>www.gatsa.org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1700" dirty="0"/>
              <a:t>Asociación para Estudios de Ingeniería  y Tecnología de Georgia  = </a:t>
            </a:r>
            <a:r>
              <a:rPr lang="es-ES" sz="1700" dirty="0">
                <a:solidFill>
                  <a:srgbClr val="7030A0"/>
                </a:solidFill>
              </a:rPr>
              <a:t>www.getea.org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1700" dirty="0"/>
              <a:t>Estudiantes Norteamericanos  de la Salud  Laboral  en Georgia = www.georgiahosa.org  Fundación para la Educación en Labores de  Construcción  de Georgia = </a:t>
            </a:r>
            <a:r>
              <a:rPr lang="es-ES" sz="1700" dirty="0">
                <a:solidFill>
                  <a:srgbClr val="7030A0"/>
                </a:solidFill>
              </a:rPr>
              <a:t>www.cefga.org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1700" dirty="0"/>
              <a:t>Educadores para la Industria y el Comercio de Georgia =   </a:t>
            </a:r>
            <a:r>
              <a:rPr lang="es-ES" sz="1700" dirty="0">
                <a:solidFill>
                  <a:srgbClr val="7030A0"/>
                </a:solidFill>
              </a:rPr>
              <a:t>http://tiega.org/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1700" dirty="0"/>
              <a:t>Programa Campamento de Verano  MAGIG  “Asesorando a una Joven en la Construcción, Inc.”  =  </a:t>
            </a:r>
            <a:r>
              <a:rPr lang="es-ES" sz="1700" dirty="0">
                <a:solidFill>
                  <a:srgbClr val="7030A0"/>
                </a:solidFill>
              </a:rPr>
              <a:t>www.mentoringagirlinconstruction.com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1700" dirty="0"/>
              <a:t>Seguridad en el Proyecto , Georgia  =  </a:t>
            </a:r>
            <a:r>
              <a:rPr lang="es-ES" sz="1700" dirty="0">
                <a:solidFill>
                  <a:srgbClr val="7030A0"/>
                </a:solidFill>
              </a:rPr>
              <a:t>www.projectsafegeorgia.org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1700" dirty="0"/>
              <a:t>Sociedad Norteamericana de Ingenieros en Seguridad  (ASSE) – Capítulo de Georgia  =  </a:t>
            </a:r>
            <a:r>
              <a:rPr lang="es-ES" sz="1700" dirty="0">
                <a:solidFill>
                  <a:srgbClr val="7030A0"/>
                </a:solidFill>
              </a:rPr>
              <a:t>http://georgia.asse.org/</a:t>
            </a:r>
            <a:r>
              <a:rPr lang="es-ES" sz="1700" dirty="0"/>
              <a:t> 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ES" sz="1700" dirty="0"/>
              <a:t>Asociación  </a:t>
            </a:r>
            <a:r>
              <a:rPr lang="es-ES" sz="1700" dirty="0" smtClean="0"/>
              <a:t>Norteamericana </a:t>
            </a:r>
            <a:r>
              <a:rPr lang="es-ES" sz="1700" dirty="0"/>
              <a:t>de  Higiene Industrial  -  Oficina Local, Georgia = </a:t>
            </a:r>
            <a:r>
              <a:rPr lang="es-ES" sz="1700" dirty="0">
                <a:solidFill>
                  <a:srgbClr val="7030A0"/>
                </a:solidFill>
              </a:rPr>
              <a:t>http://www.georgiaaiha.org</a:t>
            </a:r>
            <a:r>
              <a:rPr lang="es-ES" sz="1700" dirty="0" smtClean="0">
                <a:solidFill>
                  <a:srgbClr val="7030A0"/>
                </a:solidFill>
              </a:rPr>
              <a:t>/</a:t>
            </a:r>
            <a:endParaRPr lang="es-ES" sz="1700" dirty="0">
              <a:solidFill>
                <a:srgbClr val="7030A0"/>
              </a:solidFill>
            </a:endParaRPr>
          </a:p>
        </p:txBody>
      </p:sp>
      <p:sp>
        <p:nvSpPr>
          <p:cNvPr id="48133" name="TextBox 3"/>
          <p:cNvSpPr txBox="1">
            <a:spLocks noChangeArrowheads="1"/>
          </p:cNvSpPr>
          <p:nvPr/>
        </p:nvSpPr>
        <p:spPr bwMode="auto">
          <a:xfrm>
            <a:off x="2608943" y="1066800"/>
            <a:ext cx="36006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 dirty="0">
                <a:latin typeface="Candara" pitchFamily="34" charset="0"/>
              </a:rPr>
              <a:t>Recursos Locales en </a:t>
            </a:r>
            <a:r>
              <a:rPr lang="en-US" sz="2200" b="1" dirty="0" smtClean="0">
                <a:latin typeface="Candara" pitchFamily="34" charset="0"/>
              </a:rPr>
              <a:t>Georgia</a:t>
            </a:r>
            <a:endParaRPr lang="en-US" sz="2200" b="1" dirty="0">
              <a:latin typeface="Candara" pitchFamily="34" charset="0"/>
            </a:endParaRPr>
          </a:p>
        </p:txBody>
      </p:sp>
      <p:sp>
        <p:nvSpPr>
          <p:cNvPr id="48134" name="TextBox 6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Para Más Información</a:t>
            </a:r>
          </a:p>
        </p:txBody>
      </p:sp>
      <p:sp>
        <p:nvSpPr>
          <p:cNvPr id="52228" name="Slide Number Placeholder 1"/>
          <p:cNvSpPr>
            <a:spLocks noGrp="1"/>
          </p:cNvSpPr>
          <p:nvPr>
            <p:ph type="sldNum" sz="quarter" idx="11"/>
          </p:nvPr>
        </p:nvSpPr>
        <p:spPr bwMode="auto">
          <a:xfrm>
            <a:off x="612775" y="6384925"/>
            <a:ext cx="682625" cy="3968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73C06AFF-1C81-4554-A672-79E347CF76B9}" type="slidenum">
              <a:rPr lang="en-US" smtClean="0">
                <a:solidFill>
                  <a:schemeClr val="tx2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9156" name="Content Placeholder 6"/>
          <p:cNvSpPr>
            <a:spLocks noGrp="1"/>
          </p:cNvSpPr>
          <p:nvPr>
            <p:ph sz="quarter" idx="1"/>
          </p:nvPr>
        </p:nvSpPr>
        <p:spPr>
          <a:xfrm>
            <a:off x="1066800" y="1692275"/>
            <a:ext cx="7467600" cy="4937125"/>
          </a:xfrm>
        </p:spPr>
        <p:txBody>
          <a:bodyPr/>
          <a:lstStyle/>
          <a:p>
            <a:pPr eaLnBrk="1" hangingPunct="1"/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youngworker@gtri.gatech.edu</a:t>
            </a:r>
            <a:endParaRPr lang="en-US" dirty="0" smtClean="0"/>
          </a:p>
          <a:p>
            <a:pPr eaLnBrk="1" hangingPunct="1"/>
            <a:r>
              <a:rPr lang="en-US" dirty="0" smtClean="0"/>
              <a:t>Página Web: </a:t>
            </a:r>
            <a:r>
              <a:rPr lang="en-US" dirty="0" smtClean="0">
                <a:hlinkClick r:id="rId4"/>
              </a:rPr>
              <a:t>www.youngworker.gatech.edu</a:t>
            </a:r>
            <a:r>
              <a:rPr lang="en-US" dirty="0" smtClean="0"/>
              <a:t>  </a:t>
            </a:r>
          </a:p>
          <a:p>
            <a:pPr eaLnBrk="1" hangingPunct="1"/>
            <a:r>
              <a:rPr lang="en-US" dirty="0" smtClean="0"/>
              <a:t>Twitter: @youngworker</a:t>
            </a:r>
          </a:p>
          <a:p>
            <a:pPr eaLnBrk="1" hangingPunct="1"/>
            <a:r>
              <a:rPr lang="en-US" dirty="0" smtClean="0"/>
              <a:t>Facebook: </a:t>
            </a:r>
            <a:r>
              <a:rPr lang="en-US" sz="2400" u="sng" dirty="0" smtClean="0">
                <a:hlinkClick r:id="rId5"/>
              </a:rPr>
              <a:t>http://www.facebook.com/#!/Young.Worker.at.GTRI</a:t>
            </a:r>
            <a:endParaRPr lang="en-US" sz="2400" dirty="0" smtClean="0"/>
          </a:p>
          <a:p>
            <a:pPr eaLnBrk="1" hangingPunct="1"/>
            <a:r>
              <a:rPr lang="en-US" dirty="0" smtClean="0"/>
              <a:t>Teléfono: 404-407-8089</a:t>
            </a:r>
          </a:p>
          <a:p>
            <a:pPr eaLnBrk="1" hangingPunct="1"/>
            <a:r>
              <a:rPr lang="en-US" dirty="0" smtClean="0"/>
              <a:t>Dirección: </a:t>
            </a:r>
            <a:r>
              <a:rPr lang="en-US" sz="2800" dirty="0" smtClean="0"/>
              <a:t>	</a:t>
            </a:r>
          </a:p>
          <a:p>
            <a:pPr marL="1143000" lvl="2" eaLnBrk="1" hangingPunct="1">
              <a:buFont typeface="Wingdings 3" pitchFamily="18" charset="2"/>
              <a:buNone/>
            </a:pPr>
            <a:r>
              <a:rPr lang="en-US" sz="2300" dirty="0" smtClean="0"/>
              <a:t>Center for Young Worker Safety and Health at GTRI</a:t>
            </a:r>
          </a:p>
          <a:p>
            <a:pPr marL="301625" lvl="1" indent="0" eaLnBrk="1" hangingPunct="1">
              <a:buFont typeface="Symbol" pitchFamily="18" charset="2"/>
              <a:buNone/>
            </a:pPr>
            <a:r>
              <a:rPr lang="en-US" dirty="0" smtClean="0"/>
              <a:t>	260 14</a:t>
            </a:r>
            <a:r>
              <a:rPr lang="en-US" baseline="30000" dirty="0" smtClean="0"/>
              <a:t>th</a:t>
            </a:r>
            <a:r>
              <a:rPr lang="en-US" dirty="0" smtClean="0"/>
              <a:t> Street </a:t>
            </a:r>
          </a:p>
          <a:p>
            <a:pPr marL="301625" lvl="1" indent="0" eaLnBrk="1" hangingPunct="1">
              <a:buFont typeface="Symbol" pitchFamily="18" charset="2"/>
              <a:buNone/>
            </a:pPr>
            <a:r>
              <a:rPr lang="en-US" dirty="0" smtClean="0"/>
              <a:t>	Atlanta, GA 30332-0837</a:t>
            </a:r>
          </a:p>
        </p:txBody>
      </p:sp>
      <p:sp>
        <p:nvSpPr>
          <p:cNvPr id="49157" name="TextBox 4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Relacionando Todas las Partes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612775" y="6384925"/>
            <a:ext cx="682625" cy="3968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BA28F8-2729-48BB-9451-9C201D5698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133600" y="1371600"/>
            <a:ext cx="6199188" cy="44958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La pieza del rompecabezas representa una actividad, la cual los alumnos pueden realizar individualmente o en grupo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El carrete de pel</a:t>
            </a:r>
            <a:r>
              <a:rPr lang="es-VE" sz="2400" dirty="0" smtClean="0"/>
              <a:t>ícula representa las maneras cómo integrar </a:t>
            </a:r>
            <a:r>
              <a:rPr lang="en-US" sz="2400" dirty="0" smtClean="0"/>
              <a:t>/ combinar  </a:t>
            </a:r>
            <a:r>
              <a:rPr lang="es-VE" sz="2400" dirty="0" smtClean="0"/>
              <a:t>los medios de comunicación con el adiestramiento </a:t>
            </a:r>
            <a:endParaRPr lang="en-US" sz="2400" dirty="0" smtClean="0"/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El micrófono representa las maneras cómo involucrar e invitar a particicipar  a los alumnos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dirty="0" smtClean="0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0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5" descr="C:\Documents and Settings\jc580.ELSYS\Local Settings\Temporary Internet Files\Content.IE5\V63K33K7\MC90043162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9718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C:\Documents and Settings\jc580.ELSYS\Local Settings\Temporary Internet Files\Content.IE5\2X72RVHL\MC90044038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0575" y="4468813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</a:t>
            </a:r>
            <a:r>
              <a:rPr lang="es-VE" sz="1200" dirty="0" smtClean="0"/>
              <a:t> en </a:t>
            </a:r>
            <a:r>
              <a:rPr lang="es-VE" sz="1200" dirty="0"/>
              <a:t>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74663" y="188913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¿Sabía usted que …</a:t>
            </a:r>
          </a:p>
        </p:txBody>
      </p:sp>
      <p:sp>
        <p:nvSpPr>
          <p:cNvPr id="14341" name="Slide Number Placeholder 1"/>
          <p:cNvSpPr>
            <a:spLocks noGrp="1"/>
          </p:cNvSpPr>
          <p:nvPr>
            <p:ph type="sldNum" sz="quarter" idx="11"/>
          </p:nvPr>
        </p:nvSpPr>
        <p:spPr bwMode="auto">
          <a:xfrm>
            <a:off x="590550" y="6400800"/>
            <a:ext cx="11620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2A6D7752-5DF7-4B3A-8BDF-8BBC0D546D8D}" type="slidenum">
              <a:rPr lang="en-US" smtClean="0">
                <a:solidFill>
                  <a:schemeClr val="tx2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40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683625" cy="4319588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algn="just" eaLnBrk="1" hangingPunct="1"/>
            <a:r>
              <a:rPr lang="en-US" sz="2800" dirty="0" smtClean="0"/>
              <a:t>el 20% de los peluqueros tienen que dejar/abandonar </a:t>
            </a:r>
            <a:r>
              <a:rPr lang="es-VE" sz="2800" dirty="0" smtClean="0"/>
              <a:t>su profesión debido a problemas de salud, tales como alergias y dermatitis </a:t>
            </a:r>
            <a:r>
              <a:rPr lang="en-US" sz="2800" dirty="0" smtClean="0"/>
              <a:t>(una condición de la piel)?</a:t>
            </a:r>
          </a:p>
          <a:p>
            <a:pPr algn="just" eaLnBrk="1" hangingPunct="1">
              <a:buNone/>
            </a:pPr>
            <a:endParaRPr lang="en-US" sz="2800" dirty="0" smtClean="0"/>
          </a:p>
          <a:p>
            <a:pPr algn="just" eaLnBrk="1" hangingPunct="1"/>
            <a:r>
              <a:rPr lang="en-US" sz="2800" dirty="0" smtClean="0"/>
              <a:t>el 30% de los casi 3.000 productos químicos utilizados en la cosmetología, son clasificados como sustancias tóxicas por el Gobierno de los EE.UU. de Norteamérica?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4663" y="5867400"/>
            <a:ext cx="347402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dirty="0" smtClean="0">
                <a:latin typeface="Candara" pitchFamily="34" charset="0"/>
              </a:rPr>
              <a:t>Fuente: Revista New </a:t>
            </a:r>
            <a:r>
              <a:rPr lang="en-US" sz="1300" dirty="0">
                <a:latin typeface="Candara" pitchFamily="34" charset="0"/>
              </a:rPr>
              <a:t>York Times </a:t>
            </a:r>
            <a:r>
              <a:rPr lang="en-US" sz="1300" dirty="0" smtClean="0">
                <a:latin typeface="Candara" pitchFamily="34" charset="0"/>
              </a:rPr>
              <a:t>; </a:t>
            </a:r>
            <a:r>
              <a:rPr lang="en-US" sz="1300" dirty="0">
                <a:latin typeface="Candara" pitchFamily="34" charset="0"/>
              </a:rPr>
              <a:t>7 </a:t>
            </a:r>
            <a:r>
              <a:rPr lang="en-US" sz="1300" dirty="0" smtClean="0">
                <a:latin typeface="Candara" pitchFamily="34" charset="0"/>
              </a:rPr>
              <a:t>marzo </a:t>
            </a:r>
            <a:r>
              <a:rPr lang="en-US" sz="1300" dirty="0">
                <a:latin typeface="Candara" pitchFamily="34" charset="0"/>
              </a:rPr>
              <a:t>1993</a:t>
            </a:r>
          </a:p>
        </p:txBody>
      </p:sp>
      <p:pic>
        <p:nvPicPr>
          <p:cNvPr id="14342" name="Picture 6" descr="C:\Documents and Settings\jc580.ELSYS\Local Settings\Temporary Internet Files\Content.IE5\2X72RVHL\MC90044038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</a:t>
            </a:r>
            <a:r>
              <a:rPr lang="es-VE" sz="1200" dirty="0" smtClean="0"/>
              <a:t> en </a:t>
            </a:r>
            <a:r>
              <a:rPr lang="es-VE" sz="1200" dirty="0"/>
              <a:t>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 Belleza Tiene un Precio...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041775" cy="440372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Exposición a químicos peligrosos</a:t>
            </a:r>
          </a:p>
          <a:p>
            <a:r>
              <a:rPr lang="en-US" dirty="0" smtClean="0"/>
              <a:t>Riesgo de infección</a:t>
            </a:r>
          </a:p>
          <a:p>
            <a:r>
              <a:rPr lang="en-US" dirty="0" smtClean="0"/>
              <a:t>Lesiones por movimientos repetitivos</a:t>
            </a:r>
          </a:p>
          <a:p>
            <a:r>
              <a:rPr lang="en-US" dirty="0" smtClean="0"/>
              <a:t>Quemaduras/cortaduras/ rasguños </a:t>
            </a:r>
          </a:p>
          <a:p>
            <a:r>
              <a:rPr lang="en-US" dirty="0" smtClean="0"/>
              <a:t>Ruido</a:t>
            </a:r>
          </a:p>
          <a:p>
            <a:r>
              <a:rPr lang="en-US" dirty="0" smtClean="0"/>
              <a:t>Estrés</a:t>
            </a:r>
          </a:p>
        </p:txBody>
      </p:sp>
      <p:sp>
        <p:nvSpPr>
          <p:cNvPr id="15367" name="Slide Number Placeholder 4"/>
          <p:cNvSpPr>
            <a:spLocks noGrp="1"/>
          </p:cNvSpPr>
          <p:nvPr>
            <p:ph type="sldNum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D01B096-7DF8-4ECA-A728-B70F7F1D4BAD}" type="slidenum">
              <a:rPr lang="en-US" smtClean="0">
                <a:solidFill>
                  <a:schemeClr val="tx2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5365" name="Picture 8" descr="C:\Documents and Settings\hs132\Local Settings\Temporary Internet Files\Content.IE5\ETXKWK61\MP900431181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32325" y="2338388"/>
            <a:ext cx="4041775" cy="2692400"/>
          </a:xfrm>
          <a:noFill/>
        </p:spPr>
      </p:pic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</a:t>
            </a:r>
            <a:r>
              <a:rPr lang="es-VE" sz="1200" dirty="0" smtClean="0"/>
              <a:t>en </a:t>
            </a:r>
            <a:r>
              <a:rPr lang="es-VE" sz="1200" dirty="0"/>
              <a:t>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1143000" y="2819400"/>
            <a:ext cx="7077075" cy="21082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La Seguridad con los Químicos y la Información sobre los Riesgos 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800" i="1" dirty="0" smtClean="0"/>
              <a:t> Información suministrada por OSHA gracias al patrocinio de Susan Harwood para el Programa de Capacitaci</a:t>
            </a:r>
            <a:r>
              <a:rPr lang="es-VE" sz="1800" i="1" dirty="0" smtClean="0"/>
              <a:t>ón en la  Construcción</a:t>
            </a:r>
            <a:r>
              <a:rPr lang="en-US" sz="1800" i="1" dirty="0" smtClean="0"/>
              <a:t>: # SH-20848-SHO </a:t>
            </a: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1800" i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D5FF613-BB36-4289-AA93-FD3351CC9EA7}" type="slidenum">
              <a:rPr lang="en-US" smtClean="0">
                <a:solidFill>
                  <a:schemeClr val="tx2"/>
                </a:solidFill>
                <a:latin typeface="+mn-lt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990600"/>
            <a:ext cx="5029200" cy="15382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5F5F5F"/>
                </a:solidFill>
                <a:latin typeface="Arial Narrow" pitchFamily="34" charset="0"/>
              </a:rPr>
              <a:t>EL CENTRO PARA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LA SALUD Y SEGURIDAD 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DEL TRABAJADOR JOVEN</a:t>
            </a:r>
          </a:p>
          <a:p>
            <a:pPr algn="ctr">
              <a:defRPr/>
            </a:pPr>
            <a:r>
              <a:rPr lang="es-ES" sz="1400" b="1" dirty="0">
                <a:solidFill>
                  <a:srgbClr val="333333"/>
                </a:solidFill>
                <a:latin typeface="Arial Narrow" pitchFamily="34" charset="0"/>
              </a:rPr>
              <a:t>EN EL INSTITUTO DE INVESTIGACIONES DE GEORGIA TECH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333333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</a:t>
            </a:r>
            <a:r>
              <a:rPr lang="es-VE" sz="1200" dirty="0" smtClean="0"/>
              <a:t> en </a:t>
            </a:r>
            <a:r>
              <a:rPr lang="es-VE" sz="1200" dirty="0"/>
              <a:t>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El Trabajo con Químicos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35075"/>
            <a:ext cx="8229600" cy="4937125"/>
          </a:xfrm>
        </p:spPr>
        <p:txBody>
          <a:bodyPr/>
          <a:lstStyle/>
          <a:p>
            <a:r>
              <a:rPr lang="en-US" dirty="0" smtClean="0"/>
              <a:t>Pueden desarrollarse trastornos respiratorios y de la piel, por trabajar con materiales/</a:t>
            </a:r>
            <a:r>
              <a:rPr lang="es-VE" dirty="0" smtClean="0"/>
              <a:t>productos alergénicos e irritantes </a:t>
            </a:r>
            <a:endParaRPr lang="en-US" dirty="0" smtClean="0"/>
          </a:p>
          <a:p>
            <a:r>
              <a:rPr lang="en-US" dirty="0" smtClean="0"/>
              <a:t>Entre los ejemplos se pueden mencionar: </a:t>
            </a:r>
          </a:p>
          <a:p>
            <a:pPr lvl="1"/>
            <a:r>
              <a:rPr lang="en-US" u="sng" dirty="0" smtClean="0"/>
              <a:t>La absorción</a:t>
            </a:r>
            <a:r>
              <a:rPr lang="en-US" dirty="0" smtClean="0"/>
              <a:t> de químicos a través de la piel, al manipular productos</a:t>
            </a:r>
          </a:p>
          <a:p>
            <a:pPr lvl="1"/>
            <a:r>
              <a:rPr lang="en-US" u="sng" dirty="0" smtClean="0"/>
              <a:t>La inhalación</a:t>
            </a:r>
            <a:r>
              <a:rPr lang="en-US" dirty="0" smtClean="0"/>
              <a:t> de químicos y polvos – entre los ejemplos se incluyen: rociar productos en aerosol, trabajar con productos en polvo, o cortar/</a:t>
            </a:r>
            <a:r>
              <a:rPr lang="es-VE" dirty="0" smtClean="0"/>
              <a:t>limar las uñas acrílicas</a:t>
            </a:r>
            <a:r>
              <a:rPr lang="en-US" dirty="0" smtClean="0"/>
              <a:t> </a:t>
            </a:r>
          </a:p>
          <a:p>
            <a:pPr lvl="1"/>
            <a:r>
              <a:rPr lang="en-US" u="sng" dirty="0" smtClean="0"/>
              <a:t>La ingestión</a:t>
            </a:r>
            <a:r>
              <a:rPr lang="en-US" dirty="0" smtClean="0"/>
              <a:t> de químicos por  colocar en /</a:t>
            </a:r>
            <a:r>
              <a:rPr lang="es-VE" dirty="0" smtClean="0"/>
              <a:t>sostener con</a:t>
            </a:r>
            <a:r>
              <a:rPr lang="en-US" dirty="0" smtClean="0"/>
              <a:t> la boca</a:t>
            </a:r>
            <a:r>
              <a:rPr lang="es-VE" dirty="0" smtClean="0"/>
              <a:t>, herramientas de trabajo tales como peines, sujetadores para el pelo u otros instrumentos, cuando se está trabajando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0B3598-D334-40D7-BFA9-998936FBAC7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144000" cy="990600"/>
          </a:xfrm>
        </p:spPr>
        <p:txBody>
          <a:bodyPr/>
          <a:lstStyle/>
          <a:p>
            <a:pPr algn="ctr"/>
            <a:r>
              <a:rPr lang="en-US" sz="3800" dirty="0" smtClean="0"/>
              <a:t>Consejos para Trabajar con Productos Químicos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z="2200" dirty="0" smtClean="0"/>
              <a:t>Siempre lea las hojas MSDS de los químicos y productos que esté utilizando</a:t>
            </a:r>
          </a:p>
          <a:p>
            <a:pPr algn="just"/>
            <a:r>
              <a:rPr lang="en-US" sz="2200" dirty="0" smtClean="0"/>
              <a:t>Escoja los guantes protectores que sean apropiados para las exposiciones químicas</a:t>
            </a:r>
          </a:p>
          <a:p>
            <a:pPr algn="just"/>
            <a:r>
              <a:rPr lang="en-US" sz="2200" dirty="0" smtClean="0"/>
              <a:t>Lávase las manos con agua y jabón después de quitarse los guantes o manipular productos</a:t>
            </a:r>
          </a:p>
          <a:p>
            <a:pPr algn="just"/>
            <a:r>
              <a:rPr lang="en-US" sz="2200" dirty="0" smtClean="0"/>
              <a:t>Use protección ocular cuando deba mezclar químicos</a:t>
            </a:r>
          </a:p>
          <a:p>
            <a:pPr algn="just"/>
            <a:r>
              <a:rPr lang="en-US" sz="2200" dirty="0" smtClean="0"/>
              <a:t>NO mezcle químicos o productos, a menos que las instrucciones del fabricante de los mismos lo permita </a:t>
            </a:r>
          </a:p>
          <a:p>
            <a:r>
              <a:rPr lang="en-US" sz="2200" dirty="0" smtClean="0"/>
              <a:t>Siempre mantenga los recipientes cerrados, si no está utilizando el producto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D964AC-593D-4A5A-AEEE-C1ECA1A9E98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304800" y="5257562"/>
            <a:ext cx="8534400" cy="16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RECUERDE:</a:t>
            </a:r>
            <a:endParaRPr lang="en-US" sz="2000" dirty="0"/>
          </a:p>
          <a:p>
            <a:pPr algn="ctr"/>
            <a:r>
              <a:rPr lang="en-US" sz="2000" dirty="0" smtClean="0"/>
              <a:t>La preparación de soluciones de productos desinfectantes y de limpieza, debe hacerse diariamente  (o como lo especifique el fabricante) </a:t>
            </a:r>
            <a:endParaRPr lang="en-US" sz="2000" dirty="0"/>
          </a:p>
          <a:p>
            <a:pPr algn="ctr"/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dirty="0"/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143000" y="6429375"/>
            <a:ext cx="7010400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200" dirty="0"/>
              <a:t>El Centro para la Salud y la Seguridad del Trabajador Joven, en el Instituto de Investigaciones de Georgia Tech.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Elemental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center for young worker safety at gtri</Template>
  <TotalTime>7613</TotalTime>
  <Words>4506</Words>
  <Application>Microsoft Office PowerPoint</Application>
  <PresentationFormat>On-screen Show (4:3)</PresentationFormat>
  <Paragraphs>484</Paragraphs>
  <Slides>39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Origin</vt:lpstr>
      <vt:lpstr>Adiestramiento en Salud y   Seguridad para el Trabajador  Joven, en la Industria de la Cosmetología </vt:lpstr>
      <vt:lpstr>Reconocimiento de las Fuentes</vt:lpstr>
      <vt:lpstr>Agenda del Curso</vt:lpstr>
      <vt:lpstr>Relacionando Todas las Partes</vt:lpstr>
      <vt:lpstr>¿Sabía usted que …</vt:lpstr>
      <vt:lpstr>La Belleza Tiene un Precio...</vt:lpstr>
      <vt:lpstr>La Seguridad con los Químicos y la Información sobre los Riesgos </vt:lpstr>
      <vt:lpstr>El Trabajo con Químicos</vt:lpstr>
      <vt:lpstr>Consejos para Trabajar con Productos Químicos </vt:lpstr>
      <vt:lpstr>La Norma de Informar sobre los Riesgos al Trabajar con Productos Químicos </vt:lpstr>
      <vt:lpstr>El Etiquetado de los Recipientes</vt:lpstr>
      <vt:lpstr>El Adiestramiento y las Hojas Informativas sobre las Medidas de Seguridad con los Químicos </vt:lpstr>
      <vt:lpstr>Últimas Noticias-  Ejercicio: Estudio de un Caso </vt:lpstr>
      <vt:lpstr>Las Estrategias de Prevención</vt:lpstr>
      <vt:lpstr>La Protección Respiratoria en la Industria de la Cosmetología </vt:lpstr>
      <vt:lpstr>La Protección Respiratoria</vt:lpstr>
      <vt:lpstr>¿Qué es un Respirador?</vt:lpstr>
      <vt:lpstr>La Protección Respiratoria en la    Industria de la Cosmetología</vt:lpstr>
      <vt:lpstr>Los Patógenos Biológicos y el Control de las Infecciones </vt:lpstr>
      <vt:lpstr>¿Qué es un Patógeno?</vt:lpstr>
      <vt:lpstr>Los Patógenos Biológicos</vt:lpstr>
      <vt:lpstr>Las Vías/Rutas de Exposición</vt:lpstr>
      <vt:lpstr>Las Estrategias de Prevención</vt:lpstr>
      <vt:lpstr>Las Estrategias de Prevención</vt:lpstr>
      <vt:lpstr>PowerPoint Presentation</vt:lpstr>
      <vt:lpstr>El Lavado de las Manos</vt:lpstr>
      <vt:lpstr>La Ergonomía en la Industria de la  Cosmetología </vt:lpstr>
      <vt:lpstr>   El Elevado Número de Trastornos Musculoesqueléticos :</vt:lpstr>
      <vt:lpstr>Un Ejercicio de Fuerza / Resistencia</vt:lpstr>
      <vt:lpstr>      ¿Qué es la Ergonomía?</vt:lpstr>
      <vt:lpstr>Preguntas que debe hacerse usted mismo …</vt:lpstr>
      <vt:lpstr> Las Estrategias de Prevención</vt:lpstr>
      <vt:lpstr>Otras Preocupaciones Relacionadas con la Salud y la Seguridad </vt:lpstr>
      <vt:lpstr>Otras Preocupaciones Relacionadas con la Seguridad </vt:lpstr>
      <vt:lpstr>PowerPoint Presentation</vt:lpstr>
      <vt:lpstr>Desarrollando Recursos:  Específicos para la Cosmetología</vt:lpstr>
      <vt:lpstr>Construyendo Recursos</vt:lpstr>
      <vt:lpstr>Construyendo Recursos</vt:lpstr>
      <vt:lpstr>Para Más Información</vt:lpstr>
    </vt:vector>
  </TitlesOfParts>
  <Company>GTRI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Worker Injuries and Illnesses</dc:title>
  <dc:creator>Kristen Butler</dc:creator>
  <cp:lastModifiedBy>Vosburgh, Linda - OSHA</cp:lastModifiedBy>
  <cp:revision>266</cp:revision>
  <cp:lastPrinted>2013-07-02T19:32:34Z</cp:lastPrinted>
  <dcterms:created xsi:type="dcterms:W3CDTF">2010-12-13T20:07:53Z</dcterms:created>
  <dcterms:modified xsi:type="dcterms:W3CDTF">2013-07-02T19:37:33Z</dcterms:modified>
</cp:coreProperties>
</file>