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7"/>
  </p:notesMasterIdLst>
  <p:handoutMasterIdLst>
    <p:handoutMasterId r:id="rId48"/>
  </p:handoutMasterIdLst>
  <p:sldIdLst>
    <p:sldId id="300" r:id="rId2"/>
    <p:sldId id="299" r:id="rId3"/>
    <p:sldId id="458" r:id="rId4"/>
    <p:sldId id="459" r:id="rId5"/>
    <p:sldId id="303" r:id="rId6"/>
    <p:sldId id="454" r:id="rId7"/>
    <p:sldId id="443" r:id="rId8"/>
    <p:sldId id="413" r:id="rId9"/>
    <p:sldId id="414" r:id="rId10"/>
    <p:sldId id="422" r:id="rId11"/>
    <p:sldId id="416" r:id="rId12"/>
    <p:sldId id="445" r:id="rId13"/>
    <p:sldId id="417" r:id="rId14"/>
    <p:sldId id="457" r:id="rId15"/>
    <p:sldId id="419" r:id="rId16"/>
    <p:sldId id="420" r:id="rId17"/>
    <p:sldId id="444" r:id="rId18"/>
    <p:sldId id="421" r:id="rId19"/>
    <p:sldId id="432" r:id="rId20"/>
    <p:sldId id="401" r:id="rId21"/>
    <p:sldId id="424" r:id="rId22"/>
    <p:sldId id="455" r:id="rId23"/>
    <p:sldId id="425" r:id="rId24"/>
    <p:sldId id="441" r:id="rId25"/>
    <p:sldId id="439" r:id="rId26"/>
    <p:sldId id="430" r:id="rId27"/>
    <p:sldId id="400" r:id="rId28"/>
    <p:sldId id="411" r:id="rId29"/>
    <p:sldId id="427" r:id="rId30"/>
    <p:sldId id="402" r:id="rId31"/>
    <p:sldId id="426" r:id="rId32"/>
    <p:sldId id="429" r:id="rId33"/>
    <p:sldId id="446" r:id="rId34"/>
    <p:sldId id="447" r:id="rId35"/>
    <p:sldId id="448" r:id="rId36"/>
    <p:sldId id="449" r:id="rId37"/>
    <p:sldId id="451" r:id="rId38"/>
    <p:sldId id="450" r:id="rId39"/>
    <p:sldId id="452" r:id="rId40"/>
    <p:sldId id="453" r:id="rId41"/>
    <p:sldId id="434" r:id="rId42"/>
    <p:sldId id="436" r:id="rId43"/>
    <p:sldId id="378" r:id="rId44"/>
    <p:sldId id="379" r:id="rId45"/>
    <p:sldId id="380" r:id="rId4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Gill Sans MT"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Gill Sans MT"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Gill Sans MT"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Gill Sans MT"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a:srgbClr val="5F5F5F"/>
    <a:srgbClr val="E79D1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78" autoAdjust="0"/>
  </p:normalViewPr>
  <p:slideViewPr>
    <p:cSldViewPr>
      <p:cViewPr>
        <p:scale>
          <a:sx n="66" d="100"/>
          <a:sy n="66" d="100"/>
        </p:scale>
        <p:origin x="-1536" y="-288"/>
      </p:cViewPr>
      <p:guideLst>
        <p:guide orient="horz" pos="2160"/>
        <p:guide pos="2880"/>
      </p:guideLst>
    </p:cSldViewPr>
  </p:slideViewPr>
  <p:notesTextViewPr>
    <p:cViewPr>
      <p:scale>
        <a:sx n="1" d="1"/>
        <a:sy n="1" d="1"/>
      </p:scale>
      <p:origin x="0" y="0"/>
    </p:cViewPr>
  </p:notesTextViewPr>
  <p:sorterViewPr>
    <p:cViewPr>
      <p:scale>
        <a:sx n="80" d="100"/>
        <a:sy n="80" d="100"/>
      </p:scale>
      <p:origin x="0" y="108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5376F-E3EA-4A4A-99CF-B6CD8C59EFB0}"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B606D743-1B0A-49F5-B3D8-0E33D401DF4E}">
      <dgm:prSet phldrT="[Text]"/>
      <dgm:spPr/>
      <dgm:t>
        <a:bodyPr/>
        <a:lstStyle/>
        <a:p>
          <a:r>
            <a:rPr lang="en-US" dirty="0" smtClean="0"/>
            <a:t>Imagen 1</a:t>
          </a:r>
          <a:endParaRPr lang="en-US" dirty="0"/>
        </a:p>
      </dgm:t>
    </dgm:pt>
    <dgm:pt modelId="{60B30D98-7B48-4245-B0C2-1BBEBDF5BFA6}" type="parTrans" cxnId="{EEE5AE45-58D4-4D8C-9AA9-A635A85FC91F}">
      <dgm:prSet/>
      <dgm:spPr/>
      <dgm:t>
        <a:bodyPr/>
        <a:lstStyle/>
        <a:p>
          <a:endParaRPr lang="en-US"/>
        </a:p>
      </dgm:t>
    </dgm:pt>
    <dgm:pt modelId="{4EA234B0-4A60-437A-A64D-BB493581747F}" type="sibTrans" cxnId="{EEE5AE45-58D4-4D8C-9AA9-A635A85FC91F}">
      <dgm:prSet/>
      <dgm:spPr/>
      <dgm:t>
        <a:bodyPr/>
        <a:lstStyle/>
        <a:p>
          <a:endParaRPr lang="en-US"/>
        </a:p>
      </dgm:t>
    </dgm:pt>
    <dgm:pt modelId="{D64D547E-9DBF-4C5F-A130-179654108DF8}">
      <dgm:prSet phldrT="[Text]"/>
      <dgm:spPr/>
      <dgm:t>
        <a:bodyPr/>
        <a:lstStyle/>
        <a:p>
          <a:r>
            <a:rPr lang="en-US" dirty="0" smtClean="0"/>
            <a:t>Imagen 2</a:t>
          </a:r>
          <a:endParaRPr lang="en-US" dirty="0"/>
        </a:p>
      </dgm:t>
    </dgm:pt>
    <dgm:pt modelId="{E1451D31-A6E5-4007-A440-C0E3CA9676CC}" type="parTrans" cxnId="{88E8083B-9750-4AA9-A412-2C0FC2EA2E9D}">
      <dgm:prSet/>
      <dgm:spPr/>
      <dgm:t>
        <a:bodyPr/>
        <a:lstStyle/>
        <a:p>
          <a:endParaRPr lang="en-US"/>
        </a:p>
      </dgm:t>
    </dgm:pt>
    <dgm:pt modelId="{1DD7C62B-0F48-4CB8-AE66-9FC7044B23B7}" type="sibTrans" cxnId="{88E8083B-9750-4AA9-A412-2C0FC2EA2E9D}">
      <dgm:prSet/>
      <dgm:spPr/>
      <dgm:t>
        <a:bodyPr/>
        <a:lstStyle/>
        <a:p>
          <a:endParaRPr lang="en-US"/>
        </a:p>
      </dgm:t>
    </dgm:pt>
    <dgm:pt modelId="{B643CD4E-19E9-4D50-A97D-3CA010DD31D1}">
      <dgm:prSet phldrT="[Text]"/>
      <dgm:spPr/>
      <dgm:t>
        <a:bodyPr/>
        <a:lstStyle/>
        <a:p>
          <a:r>
            <a:rPr lang="en-US" dirty="0" smtClean="0"/>
            <a:t>Imagen 3</a:t>
          </a:r>
          <a:endParaRPr lang="en-US" dirty="0"/>
        </a:p>
      </dgm:t>
    </dgm:pt>
    <dgm:pt modelId="{9D432600-2592-4266-8A7C-4ADE0D859490}" type="parTrans" cxnId="{28063568-0401-4BD1-8ADA-372DF98FF41B}">
      <dgm:prSet/>
      <dgm:spPr/>
      <dgm:t>
        <a:bodyPr/>
        <a:lstStyle/>
        <a:p>
          <a:endParaRPr lang="en-US"/>
        </a:p>
      </dgm:t>
    </dgm:pt>
    <dgm:pt modelId="{7C589E98-457D-454F-B97B-9D33C1C56D4B}" type="sibTrans" cxnId="{28063568-0401-4BD1-8ADA-372DF98FF41B}">
      <dgm:prSet/>
      <dgm:spPr/>
      <dgm:t>
        <a:bodyPr/>
        <a:lstStyle/>
        <a:p>
          <a:endParaRPr lang="en-US"/>
        </a:p>
      </dgm:t>
    </dgm:pt>
    <dgm:pt modelId="{66731257-EED3-4FC4-954D-7485F4F5934B}" type="pres">
      <dgm:prSet presAssocID="{5285376F-E3EA-4A4A-99CF-B6CD8C59EFB0}" presName="diagram" presStyleCnt="0">
        <dgm:presLayoutVars>
          <dgm:dir/>
        </dgm:presLayoutVars>
      </dgm:prSet>
      <dgm:spPr/>
      <dgm:t>
        <a:bodyPr/>
        <a:lstStyle/>
        <a:p>
          <a:endParaRPr lang="en-US"/>
        </a:p>
      </dgm:t>
    </dgm:pt>
    <dgm:pt modelId="{30543D1A-7093-4769-8E6D-30E59130A4B0}" type="pres">
      <dgm:prSet presAssocID="{B606D743-1B0A-49F5-B3D8-0E33D401DF4E}" presName="composite" presStyleCnt="0"/>
      <dgm:spPr/>
    </dgm:pt>
    <dgm:pt modelId="{8C5DB5D1-C13D-477E-BDA4-EF921F82A77F}" type="pres">
      <dgm:prSet presAssocID="{B606D743-1B0A-49F5-B3D8-0E33D401DF4E}" presName="Image" presStyleLbl="bgShp" presStyleIdx="0" presStyleCnt="3"/>
      <dgm:spPr>
        <a:blipFill rotWithShape="1">
          <a:blip xmlns:r="http://schemas.openxmlformats.org/officeDocument/2006/relationships" r:embed="rId1"/>
          <a:stretch>
            <a:fillRect/>
          </a:stretch>
        </a:blipFill>
      </dgm:spPr>
    </dgm:pt>
    <dgm:pt modelId="{2C68D1E5-04C3-409E-A911-153AD5C725B3}" type="pres">
      <dgm:prSet presAssocID="{B606D743-1B0A-49F5-B3D8-0E33D401DF4E}" presName="Parent" presStyleLbl="node0" presStyleIdx="0" presStyleCnt="3">
        <dgm:presLayoutVars>
          <dgm:bulletEnabled val="1"/>
        </dgm:presLayoutVars>
      </dgm:prSet>
      <dgm:spPr/>
      <dgm:t>
        <a:bodyPr/>
        <a:lstStyle/>
        <a:p>
          <a:endParaRPr lang="en-US"/>
        </a:p>
      </dgm:t>
    </dgm:pt>
    <dgm:pt modelId="{F784C873-5D57-4B69-BBD1-64EDDCFE1874}" type="pres">
      <dgm:prSet presAssocID="{4EA234B0-4A60-437A-A64D-BB493581747F}" presName="sibTrans" presStyleCnt="0"/>
      <dgm:spPr/>
    </dgm:pt>
    <dgm:pt modelId="{50084CB1-9CE4-4FA5-AA9B-85DAB0BB0116}" type="pres">
      <dgm:prSet presAssocID="{D64D547E-9DBF-4C5F-A130-179654108DF8}" presName="composite" presStyleCnt="0"/>
      <dgm:spPr/>
    </dgm:pt>
    <dgm:pt modelId="{BE50F6E5-79B1-4AAD-9EE9-5BE1D15FA086}" type="pres">
      <dgm:prSet presAssocID="{D64D547E-9DBF-4C5F-A130-179654108DF8}" presName="Image" presStyleLbl="bgShp" presStyleIdx="1" presStyleCnt="3" custLinFactNeighborX="397" custLinFactNeighborY="3606"/>
      <dgm:spPr>
        <a:blipFill rotWithShape="1">
          <a:blip xmlns:r="http://schemas.openxmlformats.org/officeDocument/2006/relationships" r:embed="rId2"/>
          <a:stretch>
            <a:fillRect/>
          </a:stretch>
        </a:blipFill>
      </dgm:spPr>
      <dgm:t>
        <a:bodyPr/>
        <a:lstStyle/>
        <a:p>
          <a:endParaRPr lang="en-US"/>
        </a:p>
      </dgm:t>
    </dgm:pt>
    <dgm:pt modelId="{ECC80E26-F336-44F7-A8C3-4655D2FD40B2}" type="pres">
      <dgm:prSet presAssocID="{D64D547E-9DBF-4C5F-A130-179654108DF8}" presName="Parent" presStyleLbl="node0" presStyleIdx="1" presStyleCnt="3">
        <dgm:presLayoutVars>
          <dgm:bulletEnabled val="1"/>
        </dgm:presLayoutVars>
      </dgm:prSet>
      <dgm:spPr/>
      <dgm:t>
        <a:bodyPr/>
        <a:lstStyle/>
        <a:p>
          <a:endParaRPr lang="en-US"/>
        </a:p>
      </dgm:t>
    </dgm:pt>
    <dgm:pt modelId="{5086E383-08EF-4B07-8396-7621DF58B4F6}" type="pres">
      <dgm:prSet presAssocID="{1DD7C62B-0F48-4CB8-AE66-9FC7044B23B7}" presName="sibTrans" presStyleCnt="0"/>
      <dgm:spPr/>
    </dgm:pt>
    <dgm:pt modelId="{F8470981-59D3-4199-9F1B-A5A64FF50516}" type="pres">
      <dgm:prSet presAssocID="{B643CD4E-19E9-4D50-A97D-3CA010DD31D1}" presName="composite" presStyleCnt="0"/>
      <dgm:spPr/>
    </dgm:pt>
    <dgm:pt modelId="{F93300F4-476F-41A8-8A44-B8DD7B1C2474}" type="pres">
      <dgm:prSet presAssocID="{B643CD4E-19E9-4D50-A97D-3CA010DD31D1}" presName="Image" presStyleLbl="bgShp" presStyleIdx="2" presStyleCnt="3" custLinFactNeighborX="308" custLinFactNeighborY="-14354"/>
      <dgm:spPr>
        <a:blipFill rotWithShape="1">
          <a:blip xmlns:r="http://schemas.openxmlformats.org/officeDocument/2006/relationships" r:embed="rId3"/>
          <a:stretch>
            <a:fillRect/>
          </a:stretch>
        </a:blipFill>
      </dgm:spPr>
    </dgm:pt>
    <dgm:pt modelId="{3EBA1BFE-4C7D-4ABF-A369-EA1BBEBDD454}" type="pres">
      <dgm:prSet presAssocID="{B643CD4E-19E9-4D50-A97D-3CA010DD31D1}" presName="Parent" presStyleLbl="node0" presStyleIdx="2" presStyleCnt="3" custLinFactNeighborX="16792" custLinFactNeighborY="-11390">
        <dgm:presLayoutVars>
          <dgm:bulletEnabled val="1"/>
        </dgm:presLayoutVars>
      </dgm:prSet>
      <dgm:spPr/>
      <dgm:t>
        <a:bodyPr/>
        <a:lstStyle/>
        <a:p>
          <a:endParaRPr lang="en-US"/>
        </a:p>
      </dgm:t>
    </dgm:pt>
  </dgm:ptLst>
  <dgm:cxnLst>
    <dgm:cxn modelId="{28063568-0401-4BD1-8ADA-372DF98FF41B}" srcId="{5285376F-E3EA-4A4A-99CF-B6CD8C59EFB0}" destId="{B643CD4E-19E9-4D50-A97D-3CA010DD31D1}" srcOrd="2" destOrd="0" parTransId="{9D432600-2592-4266-8A7C-4ADE0D859490}" sibTransId="{7C589E98-457D-454F-B97B-9D33C1C56D4B}"/>
    <dgm:cxn modelId="{2F716C91-9951-46EF-85F1-410805ADF379}" type="presOf" srcId="{D64D547E-9DBF-4C5F-A130-179654108DF8}" destId="{ECC80E26-F336-44F7-A8C3-4655D2FD40B2}" srcOrd="0" destOrd="0" presId="urn:microsoft.com/office/officeart/2008/layout/BendingPictureCaption"/>
    <dgm:cxn modelId="{88E8083B-9750-4AA9-A412-2C0FC2EA2E9D}" srcId="{5285376F-E3EA-4A4A-99CF-B6CD8C59EFB0}" destId="{D64D547E-9DBF-4C5F-A130-179654108DF8}" srcOrd="1" destOrd="0" parTransId="{E1451D31-A6E5-4007-A440-C0E3CA9676CC}" sibTransId="{1DD7C62B-0F48-4CB8-AE66-9FC7044B23B7}"/>
    <dgm:cxn modelId="{3F61D1F8-20DF-43B1-96CB-3AAE059DCEBA}" type="presOf" srcId="{B606D743-1B0A-49F5-B3D8-0E33D401DF4E}" destId="{2C68D1E5-04C3-409E-A911-153AD5C725B3}" srcOrd="0" destOrd="0" presId="urn:microsoft.com/office/officeart/2008/layout/BendingPictureCaption"/>
    <dgm:cxn modelId="{EEE5AE45-58D4-4D8C-9AA9-A635A85FC91F}" srcId="{5285376F-E3EA-4A4A-99CF-B6CD8C59EFB0}" destId="{B606D743-1B0A-49F5-B3D8-0E33D401DF4E}" srcOrd="0" destOrd="0" parTransId="{60B30D98-7B48-4245-B0C2-1BBEBDF5BFA6}" sibTransId="{4EA234B0-4A60-437A-A64D-BB493581747F}"/>
    <dgm:cxn modelId="{B25A9995-3455-42BF-8F97-D727ACD148DE}" type="presOf" srcId="{B643CD4E-19E9-4D50-A97D-3CA010DD31D1}" destId="{3EBA1BFE-4C7D-4ABF-A369-EA1BBEBDD454}" srcOrd="0" destOrd="0" presId="urn:microsoft.com/office/officeart/2008/layout/BendingPictureCaption"/>
    <dgm:cxn modelId="{F3955057-2CA1-42BD-9DE3-9BD3BA5D4C94}" type="presOf" srcId="{5285376F-E3EA-4A4A-99CF-B6CD8C59EFB0}" destId="{66731257-EED3-4FC4-954D-7485F4F5934B}" srcOrd="0" destOrd="0" presId="urn:microsoft.com/office/officeart/2008/layout/BendingPictureCaption"/>
    <dgm:cxn modelId="{72F58771-6E47-444D-9F7D-0951DFD0A88D}" type="presParOf" srcId="{66731257-EED3-4FC4-954D-7485F4F5934B}" destId="{30543D1A-7093-4769-8E6D-30E59130A4B0}" srcOrd="0" destOrd="0" presId="urn:microsoft.com/office/officeart/2008/layout/BendingPictureCaption"/>
    <dgm:cxn modelId="{1BD2BD46-DB9E-4A69-BB9A-98C7B6E3E053}" type="presParOf" srcId="{30543D1A-7093-4769-8E6D-30E59130A4B0}" destId="{8C5DB5D1-C13D-477E-BDA4-EF921F82A77F}" srcOrd="0" destOrd="0" presId="urn:microsoft.com/office/officeart/2008/layout/BendingPictureCaption"/>
    <dgm:cxn modelId="{ABDD4966-3233-4C2E-A553-081EE1D40142}" type="presParOf" srcId="{30543D1A-7093-4769-8E6D-30E59130A4B0}" destId="{2C68D1E5-04C3-409E-A911-153AD5C725B3}" srcOrd="1" destOrd="0" presId="urn:microsoft.com/office/officeart/2008/layout/BendingPictureCaption"/>
    <dgm:cxn modelId="{124372DE-3F02-4290-9F96-D84F4958EC27}" type="presParOf" srcId="{66731257-EED3-4FC4-954D-7485F4F5934B}" destId="{F784C873-5D57-4B69-BBD1-64EDDCFE1874}" srcOrd="1" destOrd="0" presId="urn:microsoft.com/office/officeart/2008/layout/BendingPictureCaption"/>
    <dgm:cxn modelId="{1502854C-83DE-417A-988E-D711251CD61D}" type="presParOf" srcId="{66731257-EED3-4FC4-954D-7485F4F5934B}" destId="{50084CB1-9CE4-4FA5-AA9B-85DAB0BB0116}" srcOrd="2" destOrd="0" presId="urn:microsoft.com/office/officeart/2008/layout/BendingPictureCaption"/>
    <dgm:cxn modelId="{0328AD47-BF60-4CE4-9BC9-A1AA2CC92049}" type="presParOf" srcId="{50084CB1-9CE4-4FA5-AA9B-85DAB0BB0116}" destId="{BE50F6E5-79B1-4AAD-9EE9-5BE1D15FA086}" srcOrd="0" destOrd="0" presId="urn:microsoft.com/office/officeart/2008/layout/BendingPictureCaption"/>
    <dgm:cxn modelId="{9748C95F-EC01-455F-829D-B183B666DED4}" type="presParOf" srcId="{50084CB1-9CE4-4FA5-AA9B-85DAB0BB0116}" destId="{ECC80E26-F336-44F7-A8C3-4655D2FD40B2}" srcOrd="1" destOrd="0" presId="urn:microsoft.com/office/officeart/2008/layout/BendingPictureCaption"/>
    <dgm:cxn modelId="{6600C196-7990-43FB-847E-19318A76F029}" type="presParOf" srcId="{66731257-EED3-4FC4-954D-7485F4F5934B}" destId="{5086E383-08EF-4B07-8396-7621DF58B4F6}" srcOrd="3" destOrd="0" presId="urn:microsoft.com/office/officeart/2008/layout/BendingPictureCaption"/>
    <dgm:cxn modelId="{F052CB30-2047-43B6-B1FC-6E3949C4B4CF}" type="presParOf" srcId="{66731257-EED3-4FC4-954D-7485F4F5934B}" destId="{F8470981-59D3-4199-9F1B-A5A64FF50516}" srcOrd="4" destOrd="0" presId="urn:microsoft.com/office/officeart/2008/layout/BendingPictureCaption"/>
    <dgm:cxn modelId="{260E7C10-4AA9-47C9-B7BD-14982A3F36B0}" type="presParOf" srcId="{F8470981-59D3-4199-9F1B-A5A64FF50516}" destId="{F93300F4-476F-41A8-8A44-B8DD7B1C2474}" srcOrd="0" destOrd="0" presId="urn:microsoft.com/office/officeart/2008/layout/BendingPictureCaption"/>
    <dgm:cxn modelId="{F2427177-AD53-4085-8426-27F62EDA2787}" type="presParOf" srcId="{F8470981-59D3-4199-9F1B-A5A64FF50516}" destId="{3EBA1BFE-4C7D-4ABF-A369-EA1BBEBDD454}" srcOrd="1" destOrd="0" presId="urn:microsoft.com/office/officeart/2008/layout/BendingPictureCapti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D9BA0A-287D-4D48-A494-EF35A9E3607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B5073D24-C177-463F-9489-73D3952E9F11}">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400" dirty="0" smtClean="0"/>
            <a:t>Las habilidades físicas del cuerpo humano  &amp; las limitaciones del cuerpo  humano</a:t>
          </a:r>
          <a:endParaRPr lang="en-US" sz="2400" dirty="0"/>
        </a:p>
      </dgm:t>
    </dgm:pt>
    <dgm:pt modelId="{33BD8D9F-FA62-455C-BAD0-6CFE4E4C16DD}" type="parTrans" cxnId="{F0784F55-D3D2-4292-AF64-A0530AC991F1}">
      <dgm:prSet/>
      <dgm:spPr/>
      <dgm:t>
        <a:bodyPr/>
        <a:lstStyle/>
        <a:p>
          <a:endParaRPr lang="en-US"/>
        </a:p>
      </dgm:t>
    </dgm:pt>
    <dgm:pt modelId="{4922D3F0-4F78-4512-A391-F322A2C99EAE}" type="sibTrans" cxnId="{F0784F55-D3D2-4292-AF64-A0530AC991F1}">
      <dgm:prSet/>
      <dgm:spPr/>
      <dgm:t>
        <a:bodyPr/>
        <a:lstStyle/>
        <a:p>
          <a:endParaRPr lang="en-US"/>
        </a:p>
      </dgm:t>
    </dgm:pt>
    <dgm:pt modelId="{B91A4C6F-E45B-4C4A-B156-01650D4BA295}">
      <dgm:prSet phldrT="[Text]"/>
      <dgm:spPr/>
      <dgm:t>
        <a:bodyPr/>
        <a:lstStyle/>
        <a:p>
          <a:r>
            <a:rPr lang="en-US" dirty="0" smtClean="0"/>
            <a:t>Las tareas laborales</a:t>
          </a:r>
        </a:p>
        <a:p>
          <a:r>
            <a:rPr lang="en-US" dirty="0" smtClean="0"/>
            <a:t>Las herramientas y equipos</a:t>
          </a:r>
        </a:p>
        <a:p>
          <a:r>
            <a:rPr lang="en-US" dirty="0" smtClean="0"/>
            <a:t>El ambiente de trabajo </a:t>
          </a:r>
        </a:p>
      </dgm:t>
    </dgm:pt>
    <dgm:pt modelId="{C8DA2A21-15A3-4832-8290-E424180BB639}" type="parTrans" cxnId="{3552D5CB-1E12-4BF2-99E0-51C124949107}">
      <dgm:prSet/>
      <dgm:spPr/>
      <dgm:t>
        <a:bodyPr/>
        <a:lstStyle/>
        <a:p>
          <a:endParaRPr lang="en-US"/>
        </a:p>
      </dgm:t>
    </dgm:pt>
    <dgm:pt modelId="{21578328-41C1-4DA6-8765-A5A8A3D99D12}" type="sibTrans" cxnId="{3552D5CB-1E12-4BF2-99E0-51C124949107}">
      <dgm:prSet/>
      <dgm:spPr/>
      <dgm:t>
        <a:bodyPr/>
        <a:lstStyle/>
        <a:p>
          <a:endParaRPr lang="en-US"/>
        </a:p>
      </dgm:t>
    </dgm:pt>
    <dgm:pt modelId="{9B79A24A-8ACE-4329-9A58-0FDE35C2EE7C}" type="pres">
      <dgm:prSet presAssocID="{FED9BA0A-287D-4D48-A494-EF35A9E36075}" presName="diagram" presStyleCnt="0">
        <dgm:presLayoutVars>
          <dgm:dir/>
          <dgm:resizeHandles val="exact"/>
        </dgm:presLayoutVars>
      </dgm:prSet>
      <dgm:spPr/>
      <dgm:t>
        <a:bodyPr/>
        <a:lstStyle/>
        <a:p>
          <a:endParaRPr lang="en-US"/>
        </a:p>
      </dgm:t>
    </dgm:pt>
    <dgm:pt modelId="{F93604D6-7431-4BF1-8CD4-480E179DED37}" type="pres">
      <dgm:prSet presAssocID="{B5073D24-C177-463F-9489-73D3952E9F11}" presName="arrow" presStyleLbl="node1" presStyleIdx="0" presStyleCnt="2">
        <dgm:presLayoutVars>
          <dgm:bulletEnabled val="1"/>
        </dgm:presLayoutVars>
      </dgm:prSet>
      <dgm:spPr/>
      <dgm:t>
        <a:bodyPr/>
        <a:lstStyle/>
        <a:p>
          <a:endParaRPr lang="en-US"/>
        </a:p>
      </dgm:t>
    </dgm:pt>
    <dgm:pt modelId="{86498031-ED83-4C29-B369-FF2D67CE9B98}" type="pres">
      <dgm:prSet presAssocID="{B91A4C6F-E45B-4C4A-B156-01650D4BA295}" presName="arrow" presStyleLbl="node1" presStyleIdx="1" presStyleCnt="2">
        <dgm:presLayoutVars>
          <dgm:bulletEnabled val="1"/>
        </dgm:presLayoutVars>
      </dgm:prSet>
      <dgm:spPr/>
      <dgm:t>
        <a:bodyPr/>
        <a:lstStyle/>
        <a:p>
          <a:endParaRPr lang="en-US"/>
        </a:p>
      </dgm:t>
    </dgm:pt>
  </dgm:ptLst>
  <dgm:cxnLst>
    <dgm:cxn modelId="{0E87843B-6CA5-4D2E-8726-74F5A6259007}" type="presOf" srcId="{B5073D24-C177-463F-9489-73D3952E9F11}" destId="{F93604D6-7431-4BF1-8CD4-480E179DED37}" srcOrd="0" destOrd="0" presId="urn:microsoft.com/office/officeart/2005/8/layout/arrow5"/>
    <dgm:cxn modelId="{9A83107F-909E-45FE-9FA7-C5E264DCDAAC}" type="presOf" srcId="{FED9BA0A-287D-4D48-A494-EF35A9E36075}" destId="{9B79A24A-8ACE-4329-9A58-0FDE35C2EE7C}" srcOrd="0" destOrd="0" presId="urn:microsoft.com/office/officeart/2005/8/layout/arrow5"/>
    <dgm:cxn modelId="{3552D5CB-1E12-4BF2-99E0-51C124949107}" srcId="{FED9BA0A-287D-4D48-A494-EF35A9E36075}" destId="{B91A4C6F-E45B-4C4A-B156-01650D4BA295}" srcOrd="1" destOrd="0" parTransId="{C8DA2A21-15A3-4832-8290-E424180BB639}" sibTransId="{21578328-41C1-4DA6-8765-A5A8A3D99D12}"/>
    <dgm:cxn modelId="{F0784F55-D3D2-4292-AF64-A0530AC991F1}" srcId="{FED9BA0A-287D-4D48-A494-EF35A9E36075}" destId="{B5073D24-C177-463F-9489-73D3952E9F11}" srcOrd="0" destOrd="0" parTransId="{33BD8D9F-FA62-455C-BAD0-6CFE4E4C16DD}" sibTransId="{4922D3F0-4F78-4512-A391-F322A2C99EAE}"/>
    <dgm:cxn modelId="{A3553817-3DEE-4696-97A5-5810D724636D}" type="presOf" srcId="{B91A4C6F-E45B-4C4A-B156-01650D4BA295}" destId="{86498031-ED83-4C29-B369-FF2D67CE9B98}" srcOrd="0" destOrd="0" presId="urn:microsoft.com/office/officeart/2005/8/layout/arrow5"/>
    <dgm:cxn modelId="{08563B69-1F85-4D64-A133-CE1C71AC994F}" type="presParOf" srcId="{9B79A24A-8ACE-4329-9A58-0FDE35C2EE7C}" destId="{F93604D6-7431-4BF1-8CD4-480E179DED37}" srcOrd="0" destOrd="0" presId="urn:microsoft.com/office/officeart/2005/8/layout/arrow5"/>
    <dgm:cxn modelId="{CE670781-5DA3-4B6D-A5C6-9B35B8F6A2F1}" type="presParOf" srcId="{9B79A24A-8ACE-4329-9A58-0FDE35C2EE7C}" destId="{86498031-ED83-4C29-B369-FF2D67CE9B9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3172" tIns="46586" rIns="93172" bIns="4658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340" y="0"/>
            <a:ext cx="3038475" cy="463550"/>
          </a:xfrm>
          <a:prstGeom prst="rect">
            <a:avLst/>
          </a:prstGeom>
        </p:spPr>
        <p:txBody>
          <a:bodyPr vert="horz" wrap="square" lIns="93172" tIns="46586" rIns="93172" bIns="46586" numCol="1" anchor="t" anchorCtr="0" compatLnSpc="1">
            <a:prstTxWarp prst="textNoShape">
              <a:avLst/>
            </a:prstTxWarp>
          </a:bodyPr>
          <a:lstStyle>
            <a:lvl1pPr algn="r">
              <a:defRPr sz="1200">
                <a:latin typeface="Calibri" pitchFamily="34" charset="0"/>
                <a:cs typeface="+mn-cs"/>
              </a:defRPr>
            </a:lvl1pPr>
          </a:lstStyle>
          <a:p>
            <a:pPr>
              <a:defRPr/>
            </a:pPr>
            <a:fld id="{19F23548-546B-4B15-B750-09C112B5FD5C}" type="datetimeFigureOut">
              <a:rPr lang="en-US"/>
              <a:pPr>
                <a:defRPr/>
              </a:pPr>
              <a:t>7/2/2013</a:t>
            </a:fld>
            <a:endParaRPr lang="en-US" dirty="0"/>
          </a:p>
        </p:txBody>
      </p:sp>
      <p:sp>
        <p:nvSpPr>
          <p:cNvPr id="4" name="Footer Placeholder 3"/>
          <p:cNvSpPr>
            <a:spLocks noGrp="1"/>
          </p:cNvSpPr>
          <p:nvPr>
            <p:ph type="ftr" sz="quarter" idx="2"/>
          </p:nvPr>
        </p:nvSpPr>
        <p:spPr>
          <a:xfrm>
            <a:off x="2" y="8831263"/>
            <a:ext cx="3038475" cy="463550"/>
          </a:xfrm>
          <a:prstGeom prst="rect">
            <a:avLst/>
          </a:prstGeom>
        </p:spPr>
        <p:txBody>
          <a:bodyPr vert="horz" lIns="93172" tIns="46586" rIns="93172" bIns="4658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340"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200">
                <a:latin typeface="Calibri" pitchFamily="34" charset="0"/>
                <a:cs typeface="+mn-cs"/>
              </a:defRPr>
            </a:lvl1pPr>
          </a:lstStyle>
          <a:p>
            <a:pPr>
              <a:defRPr/>
            </a:pPr>
            <a:fld id="{2C47485C-8609-41FC-8FE1-803ED02BC27C}" type="slidenum">
              <a:rPr lang="en-US"/>
              <a:pPr>
                <a:defRPr/>
              </a:pPr>
              <a:t>‹#›</a:t>
            </a:fld>
            <a:endParaRPr lang="en-US" dirty="0"/>
          </a:p>
        </p:txBody>
      </p:sp>
    </p:spTree>
    <p:extLst>
      <p:ext uri="{BB962C8B-B14F-4D97-AF65-F5344CB8AC3E}">
        <p14:creationId xmlns:p14="http://schemas.microsoft.com/office/powerpoint/2010/main" val="35777635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3550"/>
          </a:xfrm>
          <a:prstGeom prst="rect">
            <a:avLst/>
          </a:prstGeom>
        </p:spPr>
        <p:txBody>
          <a:bodyPr vert="horz" lIns="93172" tIns="46586" rIns="93172" bIns="46586"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0340" y="0"/>
            <a:ext cx="3038475" cy="463550"/>
          </a:xfrm>
          <a:prstGeom prst="rect">
            <a:avLst/>
          </a:prstGeom>
        </p:spPr>
        <p:txBody>
          <a:bodyPr vert="horz" wrap="square" lIns="93172" tIns="46586" rIns="93172" bIns="46586" numCol="1" anchor="t" anchorCtr="0" compatLnSpc="1">
            <a:prstTxWarp prst="textNoShape">
              <a:avLst/>
            </a:prstTxWarp>
          </a:bodyPr>
          <a:lstStyle>
            <a:lvl1pPr algn="r">
              <a:defRPr sz="1200">
                <a:latin typeface="Calibri" pitchFamily="34" charset="0"/>
                <a:cs typeface="+mn-cs"/>
              </a:defRPr>
            </a:lvl1pPr>
          </a:lstStyle>
          <a:p>
            <a:pPr>
              <a:defRPr/>
            </a:pPr>
            <a:fld id="{9755E698-464F-4FC8-90BD-CA201CC02D41}" type="datetimeFigureOut">
              <a:rPr lang="en-US"/>
              <a:pPr>
                <a:defRPr/>
              </a:pPr>
              <a:t>7/2/2013</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pPr lvl="0"/>
            <a:endParaRPr lang="en-US" noProof="0" dirty="0"/>
          </a:p>
        </p:txBody>
      </p:sp>
      <p:sp>
        <p:nvSpPr>
          <p:cNvPr id="5" name="Notes Placeholder 4"/>
          <p:cNvSpPr>
            <a:spLocks noGrp="1"/>
          </p:cNvSpPr>
          <p:nvPr>
            <p:ph type="body" sz="quarter" idx="3"/>
          </p:nvPr>
        </p:nvSpPr>
        <p:spPr>
          <a:xfrm>
            <a:off x="701675" y="4416426"/>
            <a:ext cx="5607050" cy="4181475"/>
          </a:xfrm>
          <a:prstGeom prst="rect">
            <a:avLst/>
          </a:prstGeom>
        </p:spPr>
        <p:txBody>
          <a:bodyPr vert="horz" lIns="93172" tIns="46586" rIns="93172" bIns="4658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31263"/>
            <a:ext cx="3038475" cy="463550"/>
          </a:xfrm>
          <a:prstGeom prst="rect">
            <a:avLst/>
          </a:prstGeom>
        </p:spPr>
        <p:txBody>
          <a:bodyPr vert="horz" lIns="93172" tIns="46586" rIns="93172" bIns="46586"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0340" y="8831263"/>
            <a:ext cx="3038475" cy="463550"/>
          </a:xfrm>
          <a:prstGeom prst="rect">
            <a:avLst/>
          </a:prstGeom>
        </p:spPr>
        <p:txBody>
          <a:bodyPr vert="horz" wrap="square" lIns="93172" tIns="46586" rIns="93172" bIns="46586" numCol="1" anchor="b" anchorCtr="0" compatLnSpc="1">
            <a:prstTxWarp prst="textNoShape">
              <a:avLst/>
            </a:prstTxWarp>
          </a:bodyPr>
          <a:lstStyle>
            <a:lvl1pPr algn="r">
              <a:defRPr sz="1200">
                <a:latin typeface="Calibri" pitchFamily="34" charset="0"/>
                <a:cs typeface="+mn-cs"/>
              </a:defRPr>
            </a:lvl1pPr>
          </a:lstStyle>
          <a:p>
            <a:pPr>
              <a:defRPr/>
            </a:pPr>
            <a:fld id="{F7049015-912C-49E1-BC8F-0E5E11C0CA1F}" type="slidenum">
              <a:rPr lang="en-US"/>
              <a:pPr>
                <a:defRPr/>
              </a:pPr>
              <a:t>‹#›</a:t>
            </a:fld>
            <a:endParaRPr lang="en-US" dirty="0"/>
          </a:p>
        </p:txBody>
      </p:sp>
    </p:spTree>
    <p:extLst>
      <p:ext uri="{BB962C8B-B14F-4D97-AF65-F5344CB8AC3E}">
        <p14:creationId xmlns:p14="http://schemas.microsoft.com/office/powerpoint/2010/main" val="32142074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Sondee la clase sobre cuál método parece ser el mejor, cuál el 2do mejor, y cuál el último.</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Asegúrese de definir/</a:t>
            </a:r>
            <a:r>
              <a:rPr lang="es-VE" dirty="0" smtClean="0"/>
              <a:t>establecer</a:t>
            </a:r>
            <a:r>
              <a:rPr lang="es-VE" baseline="0" dirty="0" smtClean="0"/>
              <a:t> las diferencias entre descontaminación, desinfección y esterilización</a:t>
            </a:r>
            <a:r>
              <a:rPr lang="en-US" dirty="0" smtClean="0"/>
              <a:t>. </a:t>
            </a:r>
          </a:p>
          <a:p>
            <a:endParaRPr lang="en-US" dirty="0" smtClean="0"/>
          </a:p>
          <a:p>
            <a:r>
              <a:rPr lang="en-US" dirty="0" smtClean="0"/>
              <a:t>Las mismas están señaladas en el glosario.</a:t>
            </a:r>
          </a:p>
          <a:p>
            <a:endParaRPr lang="en-US" dirty="0" smtClean="0"/>
          </a:p>
          <a:p>
            <a:pPr lvl="0"/>
            <a:r>
              <a:rPr lang="es-VE" sz="1200" kern="1200" dirty="0" smtClean="0">
                <a:solidFill>
                  <a:schemeClr val="tx1"/>
                </a:solidFill>
                <a:latin typeface="+mn-lt"/>
                <a:ea typeface="MS PGothic" pitchFamily="34" charset="-128"/>
                <a:cs typeface="+mn-cs"/>
              </a:rPr>
              <a:t>Aquí les presento un caso estudiado y suministrado por NIOSH: use esta historia como ejemplo:</a:t>
            </a:r>
            <a:endParaRPr lang="en-US" sz="1200" kern="1200" dirty="0" smtClean="0">
              <a:solidFill>
                <a:schemeClr val="tx1"/>
              </a:solidFill>
              <a:latin typeface="+mn-lt"/>
              <a:ea typeface="MS PGothic" pitchFamily="34" charset="-128"/>
              <a:cs typeface="+mn-cs"/>
            </a:endParaRPr>
          </a:p>
          <a:p>
            <a:r>
              <a:rPr lang="es-VE" sz="1200" kern="1200" dirty="0" smtClean="0">
                <a:solidFill>
                  <a:schemeClr val="tx1"/>
                </a:solidFill>
                <a:latin typeface="+mn-lt"/>
                <a:ea typeface="MS PGothic" pitchFamily="34" charset="-128"/>
                <a:cs typeface="+mn-cs"/>
              </a:rPr>
              <a:t>CASO CLÍNICO —Varias enfermeras estaban trabajando en un área donde había glutaraldehído, almacenado en recipientes de un 1 litro colocados sobre los mesones, y era utilizado para desinfectar broncoscopios. Ellas se quejaron de urticaria, opresión en el pecho y ojos llorosos. Una evaluación del área de trabajo indicó que había un sistema de ventilación y recirculación del aire que era independiente (separado), y diseñado para suministrar un 10% de aire externo. Las enfermeras no utilizaban equipo de protección personal (tal como guantes). Se tomaron las medidas para reducir exposiciones. Éstas incluyeron cambiar los recipientes de glutaraldehído por modelos herméticos, utilizar guantes apropiados, e instalar localmente campanas de ventilación en los sitios de almacenamiento de glutaraldehído. Un mes después de la implementación de esas medidas, los síntomas de las enfermeras disminuyeron [Charney 1991]. ttp://www.cdc.gov/niosh/docs/2001-115/</a:t>
            </a:r>
            <a:endParaRPr lang="en-US" sz="1200" kern="1200" dirty="0" smtClean="0">
              <a:solidFill>
                <a:schemeClr val="tx1"/>
              </a:solidFill>
              <a:latin typeface="+mn-lt"/>
              <a:ea typeface="MS PGothic" pitchFamily="34" charset="-128"/>
              <a:cs typeface="+mn-cs"/>
            </a:endParaRPr>
          </a:p>
          <a:p>
            <a:endParaRPr lang="en-US" dirty="0" smtClean="0"/>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90625" y="703263"/>
            <a:ext cx="4630738" cy="3475037"/>
          </a:xfrm>
          <a:solidFill>
            <a:srgbClr val="FFFFFF"/>
          </a:solidFill>
          <a:ln>
            <a:solidFill>
              <a:srgbClr val="000000"/>
            </a:solidFill>
            <a:miter lim="800000"/>
            <a:headEnd/>
            <a:tailEnd/>
          </a:ln>
        </p:spPr>
      </p:sp>
      <p:sp>
        <p:nvSpPr>
          <p:cNvPr id="69635" name="Rectangle 3"/>
          <p:cNvSpPr>
            <a:spLocks noGrp="1" noChangeArrowheads="1"/>
          </p:cNvSpPr>
          <p:nvPr>
            <p:ph type="body" idx="1"/>
          </p:nvPr>
        </p:nvSpPr>
        <p:spPr bwMode="auto">
          <a:xfrm>
            <a:off x="935039" y="4410076"/>
            <a:ext cx="5140325" cy="4183063"/>
          </a:xfrm>
          <a:solidFill>
            <a:srgbClr val="FFFFFF"/>
          </a:solidFill>
          <a:ln>
            <a:solidFill>
              <a:srgbClr val="000000"/>
            </a:solidFill>
            <a:miter lim="800000"/>
            <a:headEnd/>
            <a:tailEnd/>
          </a:ln>
        </p:spPr>
        <p:txBody>
          <a:bodyPr wrap="square" lIns="92877" tIns="46441" rIns="92877" bIns="46441" numCol="1" anchor="t" anchorCtr="0" compatLnSpc="1">
            <a:prstTxWarp prst="textNoShape">
              <a:avLst/>
            </a:prstTxWarp>
          </a:bodyPr>
          <a:lstStyle/>
          <a:p>
            <a:r>
              <a:rPr lang="en-US" dirty="0" smtClean="0"/>
              <a:t>Actividad/ejercicio con el producto Glo germ</a:t>
            </a:r>
          </a:p>
          <a:p>
            <a:r>
              <a:rPr lang="en-US" dirty="0" smtClean="0"/>
              <a:t>Actividad/ejercicio con el alm</a:t>
            </a:r>
            <a:r>
              <a:rPr lang="es-VE" dirty="0" smtClean="0"/>
              <a:t>íbar</a:t>
            </a:r>
            <a:r>
              <a:rPr lang="en-US" dirty="0" smtClean="0"/>
              <a:t>/</a:t>
            </a:r>
            <a:r>
              <a:rPr lang="es-VE" dirty="0" smtClean="0"/>
              <a:t>sirope </a:t>
            </a:r>
            <a:r>
              <a:rPr lang="en-US" dirty="0" smtClean="0"/>
              <a:t>Hershey</a:t>
            </a:r>
          </a:p>
          <a:p>
            <a:r>
              <a:rPr lang="en-US" dirty="0" smtClean="0"/>
              <a:t>Guantes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Recuérdeles a los alumnos, que un jabón</a:t>
            </a:r>
            <a:r>
              <a:rPr lang="en-US" baseline="0" dirty="0" smtClean="0"/>
              <a:t> antibacterial no es más eficaz/efectivo que un jabón regular/normal para la eliminación de gérmenes. El uso de jabón antibacterial puede incluso provocar el desarrollo de bacterias que sean resistentes a los agentes antimicrobianos, algo que haría más difícil  la eliminación de esos gérmenes en el futuro</a:t>
            </a:r>
            <a:r>
              <a:rPr lang="en-US" dirty="0"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bwMode="auto">
          <a:xfrm>
            <a:off x="1238250" y="741363"/>
            <a:ext cx="4533900" cy="3400425"/>
          </a:xfrm>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Pregúntele a la clase (sosteniendo una muestra/</a:t>
            </a:r>
            <a:r>
              <a:rPr lang="es-VE" dirty="0" smtClean="0">
                <a:latin typeface="Arial" pitchFamily="34" charset="0"/>
              </a:rPr>
              <a:t>modelo de cada uno al momento de hacer la pregunta</a:t>
            </a:r>
            <a:r>
              <a:rPr lang="en-US" dirty="0" smtClean="0">
                <a:latin typeface="Arial" pitchFamily="34" charset="0"/>
              </a:rPr>
              <a:t>):</a:t>
            </a:r>
          </a:p>
          <a:p>
            <a:endParaRPr lang="en-US"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¿Es una pieza/unidad facial filtrante un respirador?  Si</a:t>
            </a:r>
            <a:r>
              <a:rPr lang="en-US" i="1" dirty="0" smtClean="0">
                <a:latin typeface="Arial" pitchFamily="34" charset="0"/>
              </a:rPr>
              <a:t>, porque está diseñado para proteger al usuario…</a:t>
            </a:r>
            <a:r>
              <a:rPr lang="en-US" altLang="ja-JP" i="1" dirty="0" smtClean="0">
                <a:latin typeface="Arial" pitchFamily="34" charset="0"/>
              </a:rPr>
              <a:t> </a:t>
            </a:r>
            <a:endParaRPr lang="en-US" altLang="ja-JP"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¿Qué tal una mascarilla de una sola correa? Si. Es un respirador, pero no es un respirador aprobado.             </a:t>
            </a:r>
          </a:p>
          <a:p>
            <a:r>
              <a:rPr lang="en-US" dirty="0" smtClean="0">
                <a:latin typeface="Arial" pitchFamily="34" charset="0"/>
              </a:rPr>
              <a:t>  </a:t>
            </a:r>
            <a:endParaRPr lang="en-US" altLang="ja-JP" i="1" dirty="0" smtClean="0">
              <a:latin typeface="Arial"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¿Qué pasa con una mascarilla quirúrgica? </a:t>
            </a:r>
            <a:r>
              <a:rPr lang="en-US" dirty="0" smtClean="0">
                <a:latin typeface="Arial" pitchFamily="34" charset="0"/>
              </a:rPr>
              <a:t>  </a:t>
            </a:r>
            <a:r>
              <a:rPr lang="en-US" i="1" dirty="0" smtClean="0">
                <a:latin typeface="Arial" pitchFamily="34" charset="0"/>
              </a:rPr>
              <a:t>No, porque está</a:t>
            </a:r>
            <a:r>
              <a:rPr lang="en-US" i="1" baseline="0" dirty="0" smtClean="0">
                <a:latin typeface="Arial" pitchFamily="34" charset="0"/>
              </a:rPr>
              <a:t> diseñada para proteger al paciente </a:t>
            </a:r>
            <a:r>
              <a:rPr lang="en-US" altLang="ja-JP" dirty="0" smtClean="0">
                <a:latin typeface="Arial" pitchFamily="34" charset="0"/>
              </a:rPr>
              <a:t>.</a:t>
            </a:r>
          </a:p>
          <a:p>
            <a:r>
              <a:rPr lang="en-US" dirty="0" smtClean="0">
                <a:latin typeface="Arial" pitchFamily="34" charset="0"/>
              </a:rPr>
              <a:t>¿Alguna vez ha visto un pañuelo de colores siendo utilizado como un respirador?  ¿Lo es? No,</a:t>
            </a:r>
            <a:r>
              <a:rPr lang="en-US" baseline="0" dirty="0" smtClean="0">
                <a:latin typeface="Arial" pitchFamily="34" charset="0"/>
              </a:rPr>
              <a:t> solo es un pañuelo</a:t>
            </a:r>
            <a:r>
              <a:rPr lang="en-US" altLang="ja-JP" i="1" dirty="0" smtClean="0">
                <a:latin typeface="Arial" pitchFamily="34" charset="0"/>
              </a:rPr>
              <a:t>.</a:t>
            </a:r>
            <a:endParaRPr lang="en-US" i="1"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Una máscara</a:t>
            </a:r>
            <a:r>
              <a:rPr lang="en-US" baseline="0" dirty="0" smtClean="0"/>
              <a:t> (o mascarilla) anti-polvo no aprobada por </a:t>
            </a:r>
            <a:r>
              <a:rPr lang="en-US" dirty="0" smtClean="0"/>
              <a:t>NIOSH, no ha sido sometida a pruebas para determinar si la misma realmente suministra protección.  Las máscaras (o mascarillas) anti-polvo</a:t>
            </a:r>
            <a:r>
              <a:rPr lang="es-VE" dirty="0" smtClean="0"/>
              <a:t> normalmente tienen un ajuste muy malo sobre la cara</a:t>
            </a:r>
            <a:r>
              <a:rPr lang="en-US" dirty="0" smtClean="0"/>
              <a:t> (observe lo frágil que es su material  y que la misma únicamente tiene una correa/banda elástica </a:t>
            </a:r>
            <a:r>
              <a:rPr lang="es-VE" dirty="0" smtClean="0"/>
              <a:t>sujetadora</a:t>
            </a:r>
            <a:r>
              <a:rPr lang="en-US" dirty="0" smtClean="0"/>
              <a:t>).</a:t>
            </a:r>
          </a:p>
          <a:p>
            <a:endParaRPr lang="en-US" dirty="0" smtClean="0"/>
          </a:p>
          <a:p>
            <a:r>
              <a:rPr lang="en-US" dirty="0" smtClean="0"/>
              <a:t>Una máscara (o mascarilla) </a:t>
            </a:r>
            <a:r>
              <a:rPr lang="es-VE" dirty="0" smtClean="0"/>
              <a:t>quirúrgica</a:t>
            </a:r>
            <a:r>
              <a:rPr lang="es-VE" baseline="0" dirty="0" smtClean="0"/>
              <a:t> no es un respirador y no protege en lo absoluto a quien la usa.</a:t>
            </a:r>
            <a:r>
              <a:rPr lang="en-US" dirty="0" smtClean="0"/>
              <a:t> La</a:t>
            </a:r>
            <a:r>
              <a:rPr lang="en-US" baseline="0" dirty="0" smtClean="0"/>
              <a:t> misma, tiene el objetivo de proteger a los pacientes del personal médico, y no al contrario.</a:t>
            </a:r>
            <a:r>
              <a:rPr lang="en-US" dirty="0" smtClean="0"/>
              <a:t> </a:t>
            </a:r>
          </a:p>
          <a:p>
            <a:endParaRPr lang="en-US" dirty="0" smtClean="0"/>
          </a:p>
          <a:p>
            <a:r>
              <a:rPr lang="en-US" dirty="0" smtClean="0"/>
              <a:t>Un respirador aprobado por NIOSH</a:t>
            </a:r>
            <a:r>
              <a:rPr lang="en-US" baseline="0" dirty="0" smtClean="0"/>
              <a:t> ha sido sometido a pruebas y ha demostrado que suministra protección</a:t>
            </a:r>
            <a:r>
              <a:rPr lang="en-US" dirty="0" smtClean="0"/>
              <a:t>. El mismo, normalmente tiene dos correas/bandas</a:t>
            </a:r>
            <a:r>
              <a:rPr lang="en-US" baseline="0" dirty="0" smtClean="0"/>
              <a:t> elásticas sujertadoras </a:t>
            </a:r>
            <a:r>
              <a:rPr lang="en-US" dirty="0" smtClean="0"/>
              <a:t>(una que pasa por encima de la corona de la cabeza, la otra pasa a un nivel más bajo, por la base de la cabeza,</a:t>
            </a:r>
            <a:r>
              <a:rPr lang="en-US" baseline="0" dirty="0" smtClean="0"/>
              <a:t> cerca del cuello</a:t>
            </a:r>
            <a:r>
              <a:rPr lang="en-US" dirty="0" smtClean="0"/>
              <a:t>). Éstas</a:t>
            </a:r>
            <a:r>
              <a:rPr lang="en-US" baseline="0" dirty="0" smtClean="0"/>
              <a:t> vienen en una variedad de estilos y tamaños/tallas</a:t>
            </a:r>
            <a:r>
              <a:rPr lang="en-US" dirty="0" smtClean="0"/>
              <a:t>. Un empleador debe suministrarles a sus empleados una variedad de estilos y tamaños de máscaras, para que</a:t>
            </a:r>
            <a:r>
              <a:rPr lang="en-US" baseline="0" dirty="0" smtClean="0"/>
              <a:t> ellos escojan una que se ajuste perfectamente a su cara sin dejar espacios abiertos</a:t>
            </a:r>
            <a:r>
              <a:rPr lang="en-US" dirty="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bwMode="auto">
          <a:xfrm>
            <a:off x="1238250" y="741363"/>
            <a:ext cx="4533900" cy="3400425"/>
          </a:xfrm>
          <a:noFill/>
          <a:ln cap="flat">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dirty="0" smtClean="0">
                <a:latin typeface="Arial" pitchFamily="34" charset="0"/>
              </a:rPr>
              <a:t>La definición/concepto de respirador no se encuentra en la regulación 1910.134(b) , por lo que éstas son algunas</a:t>
            </a:r>
            <a:r>
              <a:rPr lang="en-US" baseline="0" dirty="0" smtClean="0">
                <a:latin typeface="Arial" pitchFamily="34" charset="0"/>
              </a:rPr>
              <a:t> definiciones que usted puede usar</a:t>
            </a:r>
            <a:r>
              <a:rPr lang="en-US" dirty="0" smtClean="0">
                <a:latin typeface="Arial" pitchFamily="34" charset="0"/>
              </a:rPr>
              <a:t>.</a:t>
            </a:r>
          </a:p>
          <a:p>
            <a:endParaRPr lang="en-US" dirty="0" smtClean="0">
              <a:latin typeface="Arial" pitchFamily="34" charset="0"/>
            </a:endParaRPr>
          </a:p>
          <a:p>
            <a:r>
              <a:rPr lang="en-US" dirty="0" smtClean="0">
                <a:latin typeface="Arial" pitchFamily="34" charset="0"/>
              </a:rPr>
              <a:t>Pídale a la clase, que suministre algunos ejemplos de lo que OSHA define o se</a:t>
            </a:r>
            <a:r>
              <a:rPr lang="en-US" baseline="0" dirty="0" smtClean="0">
                <a:latin typeface="Arial" pitchFamily="34" charset="0"/>
              </a:rPr>
              <a:t> refiere con la expresión </a:t>
            </a:r>
            <a:r>
              <a:rPr lang="en-US" altLang="en-US" dirty="0" smtClean="0">
                <a:latin typeface="Arial" pitchFamily="34" charset="0"/>
              </a:rPr>
              <a:t>“sustancias en el aire</a:t>
            </a:r>
            <a:r>
              <a:rPr lang="en-US" dirty="0" smtClean="0">
                <a:latin typeface="Arial" pitchFamily="34" charset="0"/>
              </a:rPr>
              <a:t>.</a:t>
            </a:r>
            <a:r>
              <a:rPr lang="en-US" altLang="en-US" dirty="0" smtClean="0">
                <a:latin typeface="Arial" pitchFamily="34" charset="0"/>
              </a:rPr>
              <a:t>”</a:t>
            </a:r>
            <a:r>
              <a:rPr lang="en-US" dirty="0" smtClean="0">
                <a:latin typeface="Arial" pitchFamily="34" charset="0"/>
              </a:rPr>
              <a:t> Las respuestas podrían incluir: polvo, partículas, vapores provenientes de sustancias químicas, gases.</a:t>
            </a:r>
          </a:p>
          <a:p>
            <a:endParaRPr lang="en-US" dirty="0" smtClean="0">
              <a:latin typeface="Arial" pitchFamily="34" charset="0"/>
            </a:endParaRPr>
          </a:p>
          <a:p>
            <a:endParaRPr lang="en-US"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Recuerde: el aire seguirá el curso/ruta de menor resistencia,</a:t>
            </a:r>
            <a:r>
              <a:rPr lang="en-US" baseline="0" dirty="0" smtClean="0"/>
              <a:t> por lo que si existen espacios abiertos entre su cara y el respirador, el aire</a:t>
            </a:r>
            <a:r>
              <a:rPr lang="en-US" dirty="0" smtClean="0"/>
              <a:t> (y las bacterias, el polvo, etc.) pasar</a:t>
            </a:r>
            <a:r>
              <a:rPr lang="es-VE" dirty="0" smtClean="0"/>
              <a:t>á</a:t>
            </a:r>
            <a:r>
              <a:rPr lang="en-US" dirty="0" smtClean="0"/>
              <a:t> a través de esos espacios en vez de pasar a través del filtro.</a:t>
            </a:r>
          </a:p>
          <a:p>
            <a:endParaRPr lang="en-US" dirty="0" smtClean="0"/>
          </a:p>
          <a:p>
            <a:r>
              <a:rPr lang="en-US" dirty="0" smtClean="0"/>
              <a:t>El significado/definici</a:t>
            </a:r>
            <a:r>
              <a:rPr lang="es-VE" dirty="0" smtClean="0"/>
              <a:t>ón de </a:t>
            </a:r>
            <a:r>
              <a:rPr lang="en-US" dirty="0" smtClean="0"/>
              <a:t>“Donning” = Ponerse/colocarse.  Los usuarios de respiradores se los colocan/ponen de una manera </a:t>
            </a:r>
            <a:r>
              <a:rPr lang="es-VE" dirty="0" smtClean="0"/>
              <a:t>un poquito</a:t>
            </a:r>
            <a:r>
              <a:rPr lang="en-US" dirty="0" smtClean="0"/>
              <a:t> diferente, cada vez que los usan, de manera que es importante hacer los chequeos de ajuste, para asegurarse de que usted se</a:t>
            </a:r>
            <a:r>
              <a:rPr lang="en-US" baseline="0" dirty="0" smtClean="0"/>
              <a:t> lo colocó correctamente</a:t>
            </a:r>
            <a:r>
              <a:rPr lang="en-US" dirty="0" smtClean="0"/>
              <a:t>.  Éso</a:t>
            </a:r>
            <a:r>
              <a:rPr lang="en-US" baseline="0" dirty="0" smtClean="0"/>
              <a:t> se hace cubriendo con sus manos, lo más que pueda, la máscara</a:t>
            </a:r>
            <a:r>
              <a:rPr lang="en-US" dirty="0" smtClean="0"/>
              <a:t>, y seguidamente inhale profundamente/tome</a:t>
            </a:r>
            <a:r>
              <a:rPr lang="en-US" baseline="0" dirty="0" smtClean="0"/>
              <a:t> abundante aire</a:t>
            </a:r>
            <a:r>
              <a:rPr lang="en-US" dirty="0" smtClean="0"/>
              <a:t>.  La máscara deber</a:t>
            </a:r>
            <a:r>
              <a:rPr lang="es-VE" dirty="0" smtClean="0"/>
              <a:t>á</a:t>
            </a:r>
            <a:r>
              <a:rPr lang="en-US" dirty="0" smtClean="0"/>
              <a:t> succionarse/adherirse contra su cara. Si usted no siente/detecta </a:t>
            </a:r>
            <a:r>
              <a:rPr lang="es-VE" dirty="0" smtClean="0"/>
              <a:t>fugas,</a:t>
            </a:r>
            <a:r>
              <a:rPr lang="es-VE" baseline="0" dirty="0" smtClean="0"/>
              <a:t> entonces el ajuste es correcto. </a:t>
            </a:r>
            <a:r>
              <a:rPr lang="en-US" baseline="0" dirty="0" smtClean="0"/>
              <a:t>Pero si usted siente/detecta fugas, entonces debe realizar ajustes de colocación de la máscara y realizar la prueba anterior nuevamente</a:t>
            </a:r>
            <a:r>
              <a:rPr lang="en-US" dirty="0" smtClean="0"/>
              <a:t>.</a:t>
            </a:r>
          </a:p>
          <a:p>
            <a:endParaRPr lang="en-US" dirty="0" smtClean="0"/>
          </a:p>
          <a:p>
            <a:r>
              <a:rPr lang="en-US" dirty="0" smtClean="0"/>
              <a:t>Todo respirador debe ser chequeado/revisado antes de cada uso, para detectar cualquier daño. </a:t>
            </a:r>
          </a:p>
          <a:p>
            <a:endParaRPr lang="en-US" dirty="0" smtClean="0"/>
          </a:p>
          <a:p>
            <a:r>
              <a:rPr lang="en-US" dirty="0" smtClean="0"/>
              <a:t>Los respiradores deben ser almacenados para protegerlos de cualquier contaminación.  Los respiradores desechables pueden ser almacenados/guardados</a:t>
            </a:r>
            <a:r>
              <a:rPr lang="es-VE" baseline="0" dirty="0" smtClean="0"/>
              <a:t> en su empaque original, y lejos de cualquier fuente de contaminación, hasta que se requiera usarlos</a:t>
            </a:r>
            <a:r>
              <a:rPr lang="en-US" dirty="0" smtClean="0"/>
              <a:t>. Una vez que hayan sido utilizados, los respiradores desechables deben ser desechados/botados.</a:t>
            </a:r>
          </a:p>
          <a:p>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defTabSz="930275" eaLnBrk="1" hangingPunct="1">
              <a:spcBef>
                <a:spcPct val="0"/>
              </a:spcBef>
            </a:pP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El alumno </a:t>
            </a:r>
            <a:r>
              <a:rPr lang="en-US" b="1" dirty="0" smtClean="0"/>
              <a:t>A </a:t>
            </a:r>
            <a:r>
              <a:rPr lang="en-US" dirty="0" smtClean="0"/>
              <a:t>sostiene el l</a:t>
            </a:r>
            <a:r>
              <a:rPr lang="es-VE" dirty="0" smtClean="0"/>
              <a:t>ápiz </a:t>
            </a:r>
            <a:r>
              <a:rPr lang="es-VE" sz="1200" kern="1200" dirty="0" smtClean="0">
                <a:solidFill>
                  <a:schemeClr val="tx1"/>
                </a:solidFill>
                <a:latin typeface="+mn-lt"/>
                <a:ea typeface="MS PGothic" pitchFamily="34" charset="-128"/>
                <a:cs typeface="+mn-cs"/>
              </a:rPr>
              <a:t>utilizando el tipo de agarre/sujeción que se muestra en la imagen</a:t>
            </a:r>
            <a:r>
              <a:rPr lang="es-VE" sz="1200" kern="1200" baseline="0" dirty="0" smtClean="0">
                <a:solidFill>
                  <a:schemeClr val="tx1"/>
                </a:solidFill>
                <a:latin typeface="+mn-lt"/>
                <a:ea typeface="MS PGothic" pitchFamily="34" charset="-128"/>
                <a:cs typeface="+mn-cs"/>
              </a:rPr>
              <a:t> </a:t>
            </a:r>
            <a:r>
              <a:rPr lang="es-VE" sz="1200" kern="1200" dirty="0" smtClean="0">
                <a:solidFill>
                  <a:schemeClr val="tx1"/>
                </a:solidFill>
                <a:latin typeface="+mn-lt"/>
                <a:ea typeface="MS PGothic" pitchFamily="34" charset="-128"/>
                <a:cs typeface="+mn-cs"/>
              </a:rPr>
              <a:t>1</a:t>
            </a:r>
            <a:r>
              <a:rPr lang="en-US" dirty="0" smtClean="0"/>
              <a:t>. El otro alumno, </a:t>
            </a:r>
            <a:r>
              <a:rPr lang="en-US" b="1" dirty="0" smtClean="0"/>
              <a:t>B, </a:t>
            </a:r>
            <a:endParaRPr lang="en-US" dirty="0" smtClean="0"/>
          </a:p>
          <a:p>
            <a:r>
              <a:rPr lang="es-VE" sz="1200" kern="1200" dirty="0" smtClean="0">
                <a:solidFill>
                  <a:schemeClr val="tx1"/>
                </a:solidFill>
                <a:latin typeface="+mn-lt"/>
                <a:ea typeface="MS PGothic" pitchFamily="34" charset="-128"/>
                <a:cs typeface="+mn-cs"/>
              </a:rPr>
              <a:t>intente jalar/sacar el lápiz de la mano del alumno </a:t>
            </a:r>
            <a:r>
              <a:rPr lang="es-VE" sz="1200" b="1" kern="1200" dirty="0" smtClean="0">
                <a:solidFill>
                  <a:schemeClr val="tx1"/>
                </a:solidFill>
                <a:latin typeface="+mn-lt"/>
                <a:ea typeface="MS PGothic" pitchFamily="34" charset="-128"/>
                <a:cs typeface="+mn-cs"/>
              </a:rPr>
              <a:t>A</a:t>
            </a:r>
            <a:r>
              <a:rPr lang="en-US" dirty="0" smtClean="0"/>
              <a:t>. Seguidamente, el alumno </a:t>
            </a:r>
            <a:r>
              <a:rPr lang="en-US" b="1" dirty="0" smtClean="0"/>
              <a:t>A </a:t>
            </a:r>
            <a:r>
              <a:rPr lang="es-VE" sz="1200" kern="1200" dirty="0" smtClean="0">
                <a:solidFill>
                  <a:schemeClr val="tx1"/>
                </a:solidFill>
                <a:latin typeface="+mn-lt"/>
                <a:ea typeface="MS PGothic" pitchFamily="34" charset="-128"/>
                <a:cs typeface="+mn-cs"/>
              </a:rPr>
              <a:t>sostiene</a:t>
            </a:r>
            <a:r>
              <a:rPr lang="es-VE" sz="1200" kern="1200" baseline="0" dirty="0" smtClean="0">
                <a:solidFill>
                  <a:schemeClr val="tx1"/>
                </a:solidFill>
                <a:latin typeface="+mn-lt"/>
                <a:ea typeface="MS PGothic" pitchFamily="34" charset="-128"/>
                <a:cs typeface="+mn-cs"/>
              </a:rPr>
              <a:t> nuevamente</a:t>
            </a:r>
            <a:r>
              <a:rPr lang="es-VE" sz="1200" kern="1200" dirty="0" smtClean="0">
                <a:solidFill>
                  <a:schemeClr val="tx1"/>
                </a:solidFill>
                <a:latin typeface="+mn-lt"/>
                <a:ea typeface="MS PGothic" pitchFamily="34" charset="-128"/>
                <a:cs typeface="+mn-cs"/>
              </a:rPr>
              <a:t> el lápiz, pero utilizando el tipo de agarre/sujeción de fuerza que se muestra en la imagen 2</a:t>
            </a:r>
            <a:r>
              <a:rPr lang="en-US" dirty="0" smtClean="0"/>
              <a:t>. El otro alumno, </a:t>
            </a:r>
            <a:r>
              <a:rPr lang="en-US" b="1" dirty="0" smtClean="0"/>
              <a:t>B</a:t>
            </a:r>
            <a:r>
              <a:rPr lang="en-US" dirty="0" smtClean="0"/>
              <a:t>, intente nuevamente </a:t>
            </a:r>
            <a:r>
              <a:rPr lang="es-VE" sz="1200" kern="1200" dirty="0" smtClean="0">
                <a:solidFill>
                  <a:schemeClr val="tx1"/>
                </a:solidFill>
                <a:latin typeface="+mn-lt"/>
                <a:ea typeface="MS PGothic" pitchFamily="34" charset="-128"/>
                <a:cs typeface="+mn-cs"/>
              </a:rPr>
              <a:t>jalar/sacar el lápiz de la mano del alumno </a:t>
            </a:r>
            <a:r>
              <a:rPr lang="es-VE" sz="1200" b="1" kern="1200" dirty="0" smtClean="0">
                <a:solidFill>
                  <a:schemeClr val="tx1"/>
                </a:solidFill>
                <a:latin typeface="+mn-lt"/>
                <a:ea typeface="MS PGothic" pitchFamily="34" charset="-128"/>
                <a:cs typeface="+mn-cs"/>
              </a:rPr>
              <a:t>A</a:t>
            </a:r>
            <a:r>
              <a:rPr lang="en-US" altLang="ja-JP" dirty="0" smtClean="0"/>
              <a:t>. </a:t>
            </a:r>
          </a:p>
          <a:p>
            <a:r>
              <a:rPr lang="en-US" dirty="0" smtClean="0"/>
              <a:t>Pregúnteles a los alumnos:</a:t>
            </a:r>
          </a:p>
          <a:p>
            <a:r>
              <a:rPr lang="en-US" i="1" dirty="0" smtClean="0"/>
              <a:t> ¿Cuál lápiz fue más fácil de sacar, el que estaba ligeramente apretado/pellizcado por los dedos o</a:t>
            </a:r>
            <a:r>
              <a:rPr lang="es-VE" i="1" dirty="0" smtClean="0"/>
              <a:t>  el que estaba agarrado con fuerza</a:t>
            </a:r>
            <a:r>
              <a:rPr lang="en-US" i="1" dirty="0" smtClean="0"/>
              <a:t>?  ¿Por qué?</a:t>
            </a:r>
          </a:p>
          <a:p>
            <a:r>
              <a:rPr lang="en-US" i="1" dirty="0" smtClean="0"/>
              <a:t>¿Qué les dice ésto a ustedes, con respecto a realizar una tarea usando la mano con un </a:t>
            </a:r>
            <a:r>
              <a:rPr lang="es-VE" sz="1200" kern="1200" dirty="0" smtClean="0">
                <a:solidFill>
                  <a:schemeClr val="tx1"/>
                </a:solidFill>
                <a:latin typeface="+mn-lt"/>
                <a:ea typeface="MS PGothic" pitchFamily="34" charset="-128"/>
                <a:cs typeface="+mn-cs"/>
              </a:rPr>
              <a:t>agarre/sujeción ligero en vez de con un agarre fuerte</a:t>
            </a:r>
            <a:r>
              <a:rPr lang="en-US" sz="1200" i="1" kern="1200" baseline="0" dirty="0" smtClean="0">
                <a:solidFill>
                  <a:schemeClr val="tx1"/>
                </a:solidFill>
                <a:latin typeface="+mn-lt"/>
                <a:ea typeface="MS PGothic" pitchFamily="34" charset="-128"/>
                <a:cs typeface="+mn-cs"/>
              </a:rPr>
              <a:t>?</a:t>
            </a:r>
            <a:endParaRPr lang="en-US" i="1" dirty="0" smtClean="0"/>
          </a:p>
          <a:p>
            <a:r>
              <a:rPr lang="en-US" dirty="0" smtClean="0"/>
              <a:t>El agarre con fuerza</a:t>
            </a:r>
            <a:r>
              <a:rPr lang="en-US" baseline="0" dirty="0" smtClean="0"/>
              <a:t> es el de mayor resistencia o sujeción, motivado a que todos los dedos y la palma de la mano están sosteniendo/</a:t>
            </a:r>
            <a:r>
              <a:rPr lang="es-VE" baseline="0" dirty="0" smtClean="0"/>
              <a:t>agarrando al lápiz</a:t>
            </a:r>
            <a:r>
              <a:rPr lang="en-US" dirty="0" smtClean="0"/>
              <a:t>.</a:t>
            </a:r>
          </a:p>
          <a:p>
            <a:endParaRPr lang="en-US" dirty="0" smtClean="0"/>
          </a:p>
          <a:p>
            <a:r>
              <a:rPr lang="en-US" dirty="0" smtClean="0"/>
              <a:t>2. Cambie/invierta los papeles/</a:t>
            </a:r>
            <a:r>
              <a:rPr lang="es-VE" dirty="0" smtClean="0"/>
              <a:t>posiciones de los alumnos, y haga que el alumno </a:t>
            </a:r>
            <a:r>
              <a:rPr lang="es-VE" b="1" dirty="0" smtClean="0"/>
              <a:t>B </a:t>
            </a:r>
            <a:r>
              <a:rPr lang="es-VE" b="0" dirty="0" smtClean="0"/>
              <a:t>sostenga el lápiz como se muestra en la imagen 2</a:t>
            </a:r>
            <a:r>
              <a:rPr lang="en-US" dirty="0" smtClean="0"/>
              <a:t> (agarre con fuerza y la muñeca recta). Ahora, el alumno </a:t>
            </a:r>
            <a:r>
              <a:rPr lang="en-US" b="1" dirty="0" smtClean="0"/>
              <a:t>A </a:t>
            </a:r>
            <a:r>
              <a:rPr lang="en-US" b="0" dirty="0" smtClean="0"/>
              <a:t>intente sacarle el lápiz de la mano.</a:t>
            </a:r>
            <a:r>
              <a:rPr lang="en-US" b="0" baseline="0" dirty="0" smtClean="0"/>
              <a:t> Seguidamente</a:t>
            </a:r>
            <a:r>
              <a:rPr lang="en-US" b="1" baseline="0" dirty="0" smtClean="0"/>
              <a:t>,</a:t>
            </a:r>
            <a:r>
              <a:rPr lang="en-US" b="0" baseline="0" dirty="0" smtClean="0"/>
              <a:t> el alumno </a:t>
            </a:r>
            <a:r>
              <a:rPr lang="en-US" b="1" baseline="0" dirty="0" smtClean="0"/>
              <a:t>B </a:t>
            </a:r>
            <a:r>
              <a:rPr lang="en-US" b="0" baseline="0" dirty="0" smtClean="0"/>
              <a:t>nuevamente sostiene  el lápiz de la misma manera/</a:t>
            </a:r>
            <a:r>
              <a:rPr lang="es-VE" b="0" baseline="0" dirty="0" smtClean="0"/>
              <a:t>agarre</a:t>
            </a:r>
            <a:r>
              <a:rPr lang="en-US" b="0" baseline="0" dirty="0" smtClean="0"/>
              <a:t> anterior, pero doblando su muñeca hacia adelante </a:t>
            </a:r>
            <a:r>
              <a:rPr lang="en-US" dirty="0" smtClean="0"/>
              <a:t>(hacia abajo) lo más que pueda, como se muestra en la imagen 3 . El alumno </a:t>
            </a:r>
            <a:r>
              <a:rPr lang="en-US" b="1" dirty="0" smtClean="0"/>
              <a:t>A </a:t>
            </a:r>
            <a:r>
              <a:rPr lang="en-US" dirty="0" smtClean="0"/>
              <a:t>intente sacarle el lápiz</a:t>
            </a:r>
            <a:r>
              <a:rPr lang="en-US" baseline="0" dirty="0" smtClean="0"/>
              <a:t> de la mano nuevamente</a:t>
            </a:r>
            <a:r>
              <a:rPr lang="en-US" dirty="0" smtClean="0"/>
              <a:t>.</a:t>
            </a:r>
          </a:p>
          <a:p>
            <a:r>
              <a:rPr lang="en-US" dirty="0" smtClean="0"/>
              <a:t>Pregúnteles a los alumnos:</a:t>
            </a:r>
          </a:p>
          <a:p>
            <a:r>
              <a:rPr lang="en-US" i="1" dirty="0" smtClean="0"/>
              <a:t>¿Cuál lápiz</a:t>
            </a:r>
            <a:r>
              <a:rPr lang="en-US" i="1" baseline="0" dirty="0" smtClean="0"/>
              <a:t> fue más fácil de sacar de la mano en  esta ocasión, el de la mano con la muñeca recta o el de la mano con la muñeca doblada hacia abajo</a:t>
            </a:r>
            <a:r>
              <a:rPr lang="en-US" i="1" dirty="0" smtClean="0"/>
              <a:t>?</a:t>
            </a:r>
          </a:p>
          <a:p>
            <a:r>
              <a:rPr lang="en-US" i="1" dirty="0" smtClean="0"/>
              <a:t>Para el alumno sosteniendo el lápiz , ¿qué</a:t>
            </a:r>
            <a:r>
              <a:rPr lang="en-US" i="1" baseline="0" dirty="0" smtClean="0"/>
              <a:t> sintió o le pareció el tratar de sostener el lápiz con su muñeca doblada</a:t>
            </a:r>
            <a:r>
              <a:rPr lang="en-US" i="1" dirty="0" smtClean="0"/>
              <a:t>?</a:t>
            </a:r>
          </a:p>
          <a:p>
            <a:r>
              <a:rPr lang="en-US" dirty="0" smtClean="0"/>
              <a:t>La muñeca recta es más fuerte porque es la postura neutral para la muñeca.</a:t>
            </a:r>
          </a:p>
          <a:p>
            <a:r>
              <a:rPr lang="en-US" dirty="0" smtClean="0"/>
              <a:t>El</a:t>
            </a:r>
            <a:r>
              <a:rPr lang="en-US" baseline="0" dirty="0" smtClean="0"/>
              <a:t> mantener la muñeca doblada y al mismo tiempo tratar de agarrar/</a:t>
            </a:r>
            <a:r>
              <a:rPr lang="es-VE" baseline="0" dirty="0" smtClean="0"/>
              <a:t>sostener algo, resulta incómodo</a:t>
            </a:r>
            <a:r>
              <a:rPr lang="en-US" dirty="0"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Sondee la clase respecto a cuál método pareciera ser el mejor, cuál el segundo mejor, y cuál el menos apropiado.</a:t>
            </a:r>
          </a:p>
          <a:p>
            <a:endParaRPr lang="en-US" dirty="0" smtClean="0"/>
          </a:p>
          <a:p>
            <a:r>
              <a:rPr lang="en-US" dirty="0" smtClean="0"/>
              <a:t>Vea si los estudiantes pueden presentar sugerencias adicionales.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El número cada vez mayor de pistolas</a:t>
            </a:r>
            <a:r>
              <a:rPr lang="en-US" baseline="0" dirty="0" smtClean="0"/>
              <a:t> y revólveres y otras armas entre los pacientes, sus familiares o amigos</a:t>
            </a:r>
            <a:r>
              <a:rPr lang="en-US" dirty="0" smtClean="0"/>
              <a:t>;</a:t>
            </a:r>
          </a:p>
          <a:p>
            <a:r>
              <a:rPr lang="en-US" dirty="0" smtClean="0"/>
              <a:t>El creciente uso de los hospitales para recluir temporalmente a criminales, y para el cuidado de personas sumamente violentas y con serias enfermedades mentales; </a:t>
            </a:r>
          </a:p>
          <a:p>
            <a:r>
              <a:rPr lang="en-US" dirty="0" smtClean="0"/>
              <a:t>El creciente número de pacientes mentalmente enfermos que son dados de alta en los hospitales, sin atención médica de seguimiento; </a:t>
            </a:r>
          </a:p>
          <a:p>
            <a:r>
              <a:rPr lang="en-US" dirty="0" smtClean="0"/>
              <a:t>La disponibilidad de medicamentos/</a:t>
            </a:r>
            <a:r>
              <a:rPr lang="es-VE" dirty="0" smtClean="0"/>
              <a:t>drogas o dinero en los hospitales,</a:t>
            </a:r>
            <a:r>
              <a:rPr lang="es-VE" baseline="0" dirty="0" smtClean="0"/>
              <a:t> clínicas y farmacias, lo cual las convierte en objetivos probables de robos</a:t>
            </a:r>
            <a:r>
              <a:rPr lang="en-US" dirty="0" smtClean="0"/>
              <a:t>; </a:t>
            </a:r>
          </a:p>
          <a:p>
            <a:r>
              <a:rPr lang="en-US" dirty="0" smtClean="0"/>
              <a:t>Los factores que aumentan las frustraciones,</a:t>
            </a:r>
            <a:r>
              <a:rPr lang="en-US" baseline="0" dirty="0" smtClean="0"/>
              <a:t> tales como</a:t>
            </a:r>
            <a:r>
              <a:rPr lang="en-US" dirty="0" smtClean="0"/>
              <a:t>:</a:t>
            </a:r>
          </a:p>
          <a:p>
            <a:pPr lvl="1"/>
            <a:r>
              <a:rPr lang="en-US" dirty="0" smtClean="0"/>
              <a:t>El libre movimiento/</a:t>
            </a:r>
            <a:r>
              <a:rPr lang="es-VE" dirty="0" smtClean="0"/>
              <a:t>desplazamiento del público dentro de hospitales y clínicas</a:t>
            </a:r>
            <a:endParaRPr lang="en-US" dirty="0" smtClean="0"/>
          </a:p>
          <a:p>
            <a:pPr lvl="1"/>
            <a:r>
              <a:rPr lang="en-US" dirty="0" smtClean="0"/>
              <a:t>Largos tiempos de espera en las áreas de emergencia</a:t>
            </a:r>
            <a:r>
              <a:rPr lang="en-US" baseline="0" dirty="0" smtClean="0"/>
              <a:t> o consultorios</a:t>
            </a:r>
            <a:r>
              <a:rPr lang="en-US" dirty="0" smtClean="0"/>
              <a:t> </a:t>
            </a:r>
          </a:p>
          <a:p>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Gran variedad de riesgos en la industria del Cuidado de la salud: La</a:t>
            </a:r>
            <a:r>
              <a:rPr lang="en-US" baseline="0" dirty="0" smtClean="0"/>
              <a:t> </a:t>
            </a:r>
            <a:r>
              <a:rPr lang="en-US" dirty="0" smtClean="0"/>
              <a:t>violencia en el sitio de trabajo,</a:t>
            </a:r>
            <a:r>
              <a:rPr lang="en-US" baseline="0" dirty="0" smtClean="0"/>
              <a:t> una herramienta electrónica de OSHA  </a:t>
            </a:r>
          </a:p>
          <a:p>
            <a:endParaRPr lang="en-US" baseline="0" dirty="0" smtClean="0"/>
          </a:p>
          <a:p>
            <a:r>
              <a:rPr lang="en-US" dirty="0" smtClean="0"/>
              <a:t>http://www.osha.gov/SLTC/etools/hospital/index.html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Actividad: Dibuje/</a:t>
            </a:r>
            <a:r>
              <a:rPr lang="es-VE" dirty="0" smtClean="0"/>
              <a:t>trace líneas entre columnas, para identificar qué tipo de emergencia encaja/pertenece</a:t>
            </a:r>
            <a:r>
              <a:rPr lang="es-VE" baseline="0" dirty="0" smtClean="0"/>
              <a:t> dentro de una categoría amplia</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a:defRPr/>
            </a:pPr>
            <a:r>
              <a:rPr lang="en-US" dirty="0" smtClean="0">
                <a:ea typeface="+mn-ea"/>
              </a:rPr>
              <a:t>Pregúntele a la clase: </a:t>
            </a:r>
          </a:p>
          <a:p>
            <a:pPr marL="229126" marR="0" indent="-229126"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¿Cuáles son algunos de los servicios esenciales para el funcionamiento de un centro médico? (electricidad, agua, cadena de suministros: medicinas, alimentos)</a:t>
            </a:r>
            <a:endParaRPr lang="en-US" dirty="0" smtClean="0">
              <a:ea typeface="+mn-ea"/>
            </a:endParaRPr>
          </a:p>
          <a:p>
            <a:pPr marL="229126" marR="0" indent="-229126"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¿Podrían esos servicios interrumpirse durante una emergencia?</a:t>
            </a:r>
            <a:endParaRPr lang="en-US" dirty="0" smtClean="0">
              <a:ea typeface="+mn-ea"/>
            </a:endParaRPr>
          </a:p>
          <a:p>
            <a:pPr marL="229126" marR="0" indent="-229126" algn="l" defTabSz="914400" rtl="0" eaLnBrk="0" fontAlgn="base" latinLnBrk="0" hangingPunct="0">
              <a:lnSpc>
                <a:spcPct val="100000"/>
              </a:lnSpc>
              <a:spcBef>
                <a:spcPct val="30000"/>
              </a:spcBef>
              <a:spcAft>
                <a:spcPct val="0"/>
              </a:spcAft>
              <a:buClrTx/>
              <a:buSzTx/>
              <a:buFontTx/>
              <a:buAutoNum type="arabicPeriod"/>
              <a:tabLst/>
              <a:defRPr/>
            </a:pPr>
            <a:r>
              <a:rPr lang="en-US" dirty="0" smtClean="0"/>
              <a:t>¿Cómo afectaría éso la capacidad de la instalación para realizar el trabajo?</a:t>
            </a:r>
            <a:endParaRPr lang="en-US" dirty="0" smtClean="0">
              <a:ea typeface="+mn-ea"/>
            </a:endParaRPr>
          </a:p>
          <a:p>
            <a:pPr marL="229126" indent="-229126">
              <a:buFontTx/>
              <a:buAutoNum type="arabicPeriod"/>
              <a:defRPr/>
            </a:pPr>
            <a:endParaRPr lang="en-US" dirty="0" smtClean="0">
              <a:ea typeface="+mn-ea"/>
            </a:endParaRPr>
          </a:p>
          <a:p>
            <a:pPr>
              <a:defRPr/>
            </a:pPr>
            <a:r>
              <a:rPr lang="en-US" dirty="0" smtClean="0"/>
              <a:t>La pérdida/</a:t>
            </a:r>
            <a:r>
              <a:rPr lang="es-VE" dirty="0" smtClean="0"/>
              <a:t>interrupción de los servicios esenciales</a:t>
            </a:r>
            <a:endParaRPr lang="en-US" dirty="0" smtClean="0"/>
          </a:p>
          <a:p>
            <a:pPr>
              <a:defRPr/>
            </a:pPr>
            <a:r>
              <a:rPr lang="en-US" dirty="0" smtClean="0"/>
              <a:t>La pérdida de infraestructura, incluyendo instalaciones o información electrónica</a:t>
            </a:r>
          </a:p>
          <a:p>
            <a:pPr>
              <a:defRPr/>
            </a:pPr>
            <a:r>
              <a:rPr lang="en-US" dirty="0" smtClean="0"/>
              <a:t>La escasez de trabajadores debido a la falta de transporte</a:t>
            </a:r>
          </a:p>
          <a:p>
            <a:pPr>
              <a:defRPr/>
            </a:pPr>
            <a:r>
              <a:rPr lang="en-US" dirty="0" smtClean="0"/>
              <a:t>Lesión/enfermedad del trabajador o de un miembro</a:t>
            </a:r>
            <a:r>
              <a:rPr lang="en-US" baseline="0" dirty="0" smtClean="0"/>
              <a:t> de su familia</a:t>
            </a:r>
            <a:endParaRPr lang="en-US" dirty="0" smtClean="0"/>
          </a:p>
          <a:p>
            <a:pPr lvl="1">
              <a:defRPr/>
            </a:pPr>
            <a:r>
              <a:rPr lang="en-US" baseline="0" dirty="0" smtClean="0"/>
              <a:t>falta de voluntad/</a:t>
            </a:r>
            <a:r>
              <a:rPr lang="es-VE" baseline="0" dirty="0" smtClean="0"/>
              <a:t>disposición de reportarse a su sitio de trabajo</a:t>
            </a:r>
            <a:endParaRPr lang="en-US" dirty="0" smtClean="0"/>
          </a:p>
          <a:p>
            <a:pPr>
              <a:defRPr/>
            </a:pPr>
            <a:r>
              <a:rPr lang="en-US" dirty="0" smtClean="0"/>
              <a:t>La cantidad/</a:t>
            </a:r>
            <a:r>
              <a:rPr lang="es-VE" dirty="0" smtClean="0"/>
              <a:t>número de habitantes afectados,</a:t>
            </a:r>
            <a:r>
              <a:rPr lang="es-VE" baseline="0" dirty="0" smtClean="0"/>
              <a:t> requiriendo una evaluación médica a nivel de comunidad</a:t>
            </a:r>
            <a:endParaRPr lang="en-US" dirty="0" smtClean="0"/>
          </a:p>
          <a:p>
            <a:pPr>
              <a:defRPr/>
            </a:pPr>
            <a:r>
              <a:rPr lang="en-US" dirty="0" smtClean="0"/>
              <a:t>Repentino e imprevisto</a:t>
            </a:r>
            <a:r>
              <a:rPr lang="en-US" baseline="0" dirty="0" smtClean="0"/>
              <a:t> aumento en el número de pacientes</a:t>
            </a:r>
            <a:endParaRPr lang="en-US" dirty="0" smtClean="0"/>
          </a:p>
          <a:p>
            <a:pPr>
              <a:defRPr/>
            </a:pPr>
            <a:r>
              <a:rPr lang="en-US" dirty="0" smtClean="0"/>
              <a:t>Reubicación de</a:t>
            </a:r>
            <a:r>
              <a:rPr lang="en-US" baseline="0" dirty="0" smtClean="0"/>
              <a:t> la atención médica para un centro alternativo, que no está equipado para atender pacientes</a:t>
            </a:r>
            <a:r>
              <a:rPr lang="en-US" dirty="0" smtClean="0"/>
              <a:t>. </a:t>
            </a:r>
          </a:p>
          <a:p>
            <a:pPr marL="229126" indent="-229126">
              <a:buFontTx/>
              <a:buAutoNum type="arabicPeriod"/>
              <a:defRPr/>
            </a:pPr>
            <a:endParaRPr lang="en-US" dirty="0">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solidFill>
                <a:srgbClr val="FF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Pregunte c</a:t>
            </a:r>
            <a:r>
              <a:rPr lang="es-VE" dirty="0" smtClean="0"/>
              <a:t>ómo ocurren</a:t>
            </a:r>
            <a:r>
              <a:rPr lang="en-US" dirty="0" smtClean="0"/>
              <a:t>/</a:t>
            </a:r>
            <a:r>
              <a:rPr lang="es-VE" dirty="0" smtClean="0"/>
              <a:t>suceden la mayoría de los pinchazos con agujas</a:t>
            </a:r>
            <a:r>
              <a:rPr lang="en-US" dirty="0" smtClean="0"/>
              <a:t>. (Respuesta: ocurren durante el uso y la eliminación de las mismas).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OSHA: Los patógenos transmitidos por la sangre son microorganismos infecciosos presentes</a:t>
            </a:r>
            <a:r>
              <a:rPr lang="en-US" baseline="0" dirty="0" smtClean="0"/>
              <a:t> en la sangre y que pueden causar enfermedades en las personas</a:t>
            </a:r>
            <a:r>
              <a:rPr lang="en-US" dirty="0" smtClean="0"/>
              <a:t>. Entre estos patógenos se incluyen,</a:t>
            </a:r>
            <a:r>
              <a:rPr lang="en-US" baseline="0" dirty="0" smtClean="0"/>
              <a:t> pero no se limitan exclusivamente, los siguientes: el virus de la </a:t>
            </a:r>
            <a:r>
              <a:rPr lang="en-US" dirty="0" smtClean="0"/>
              <a:t>hepatitis B (HBV), el virus de la hepatitis C (HCV), y el virus de inmunodeficiencia</a:t>
            </a:r>
            <a:r>
              <a:rPr lang="en-US" baseline="0" dirty="0" smtClean="0"/>
              <a:t> humana</a:t>
            </a:r>
            <a:r>
              <a:rPr lang="en-US" dirty="0" smtClean="0"/>
              <a:t> (HIV), y el virus que causa el SIDA /</a:t>
            </a:r>
            <a:r>
              <a:rPr lang="en-US" baseline="0" dirty="0" smtClean="0"/>
              <a:t> </a:t>
            </a:r>
            <a:r>
              <a:rPr lang="en-US" dirty="0" smtClean="0"/>
              <a:t>AIDS. Los empleados expuestos a los patógenos transmitidos por la sangre, están en riesgo de contraer enfermedades o potencialmente mortales.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Converse/</a:t>
            </a:r>
            <a:r>
              <a:rPr lang="es-VE" dirty="0" smtClean="0"/>
              <a:t>hable sobre lo que es una membrana mucosa y lo que es un fluido corporal.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1" i="1" dirty="0" smtClean="0"/>
              <a:t>Otros  Materiales  Potentialmente</a:t>
            </a:r>
            <a:r>
              <a:rPr lang="en-US" b="1" i="1" baseline="0" dirty="0" smtClean="0"/>
              <a:t> </a:t>
            </a:r>
            <a:r>
              <a:rPr lang="en-US" b="1" i="1" dirty="0" smtClean="0"/>
              <a:t>Infecciosos ,</a:t>
            </a:r>
            <a:r>
              <a:rPr lang="en-US" dirty="0" smtClean="0"/>
              <a:t> quiere decir (1) Los siguientes fluidos corporales humanos:</a:t>
            </a:r>
            <a:r>
              <a:rPr lang="es-VE" sz="1200" kern="1200" dirty="0" smtClean="0">
                <a:solidFill>
                  <a:schemeClr val="tx1"/>
                </a:solidFill>
                <a:latin typeface="+mn-lt"/>
                <a:ea typeface="MS PGothic" pitchFamily="34" charset="-128"/>
                <a:cs typeface="+mn-cs"/>
              </a:rPr>
              <a:t>(1) Los siguientes fluidos corporales de las personas: semen, secreciones vaginales, líquido cefalorraquídeo, liquido sinovial, liquido pleural, liquido pericárdico,  líquido peritoneal, líquido amniótico, la saliva en procedimien-tos dentales, cualquier fluido corporal que esté visiblemente contaminado con sangre, y todos los fluidos corporales en situaciones en las cuales es difícil o imposible establecer una diferencia entre fluidos corporales; (2) cualquier tejido u órgano no fijo/permanente (excepto piel intacta) de una persona (viva o muerta); y (3) cultivos de células o tejidos que contengan  HIV, cultivos de órganos, y otras soluciones o medio de cultivo que contenga HIV o HBV; y sangre, órganos u otros tejidos provenientes de animales utilizados en experimentos e infectados con HIV o HBV.</a:t>
            </a:r>
            <a:endParaRPr lang="en-US" sz="1200" kern="1200" dirty="0" smtClean="0">
              <a:solidFill>
                <a:schemeClr val="tx1"/>
              </a:solidFill>
              <a:latin typeface="+mn-lt"/>
              <a:ea typeface="MS PGothic" pitchFamily="34" charset="-128"/>
              <a:cs typeface="+mn-cs"/>
            </a:endParaRP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4875" y="2819400"/>
            <a:ext cx="7315200" cy="21082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904875" y="2819400"/>
            <a:ext cx="228600" cy="21082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 name="Picture 17"/>
          <p:cNvPicPr>
            <a:picLocks noChangeAspect="1"/>
          </p:cNvPicPr>
          <p:nvPr/>
        </p:nvPicPr>
        <p:blipFill>
          <a:blip r:embed="rId2" cstate="print"/>
          <a:srcRect l="23465" t="32202" r="23465" b="31297"/>
          <a:stretch>
            <a:fillRect/>
          </a:stretch>
        </p:blipFill>
        <p:spPr bwMode="auto">
          <a:xfrm>
            <a:off x="2624138" y="839788"/>
            <a:ext cx="3895725" cy="1674812"/>
          </a:xfrm>
          <a:prstGeom prst="rect">
            <a:avLst/>
          </a:prstGeom>
          <a:noFill/>
          <a:ln w="9525">
            <a:noFill/>
            <a:miter lim="800000"/>
            <a:headEnd/>
            <a:tailEnd/>
          </a:ln>
        </p:spPr>
      </p:pic>
      <p:sp>
        <p:nvSpPr>
          <p:cNvPr id="11" name="Rectangle 10"/>
          <p:cNvSpPr/>
          <p:nvPr/>
        </p:nvSpPr>
        <p:spPr>
          <a:xfrm>
            <a:off x="914400" y="2590800"/>
            <a:ext cx="7315200" cy="2286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1142999" y="2819399"/>
            <a:ext cx="7077075" cy="2108835"/>
          </a:xfrm>
        </p:spPr>
        <p:txBody>
          <a:bodyPr anchor="t">
            <a:noAutofit/>
          </a:bodyPr>
          <a:lstStyle>
            <a:lvl1pPr algn="r">
              <a:defRPr sz="4400">
                <a:solidFill>
                  <a:schemeClr val="tx1"/>
                </a:solidFill>
              </a:defRPr>
            </a:lvl1pPr>
          </a:lstStyle>
          <a:p>
            <a:r>
              <a:rPr lang="en-US" smtClean="0"/>
              <a:t>Click to edit Master title style</a:t>
            </a:r>
            <a:endParaRPr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12" name="Date Placeholder 27"/>
          <p:cNvSpPr>
            <a:spLocks noGrp="1"/>
          </p:cNvSpPr>
          <p:nvPr>
            <p:ph type="dt" sz="half" idx="10"/>
          </p:nvPr>
        </p:nvSpPr>
        <p:spPr>
          <a:xfrm>
            <a:off x="6400800" y="6324600"/>
            <a:ext cx="1819275" cy="365125"/>
          </a:xfrm>
        </p:spPr>
        <p:txBody>
          <a:bodyPr/>
          <a:lstStyle>
            <a:lvl1pPr algn="r">
              <a:defRPr/>
            </a:lvl1pPr>
          </a:lstStyle>
          <a:p>
            <a:pPr>
              <a:defRPr/>
            </a:pPr>
            <a:fld id="{F8626631-D386-48C1-9A01-04A5227F0ACC}" type="datetime1">
              <a:rPr lang="en-US"/>
              <a:pPr>
                <a:defRPr/>
              </a:pPr>
              <a:t>7/2/2013</a:t>
            </a:fld>
            <a:endParaRPr lang="en-US" dirty="0"/>
          </a:p>
        </p:txBody>
      </p:sp>
      <p:sp>
        <p:nvSpPr>
          <p:cNvPr id="13" name="Footer Placeholder 16"/>
          <p:cNvSpPr>
            <a:spLocks noGrp="1"/>
          </p:cNvSpPr>
          <p:nvPr>
            <p:ph type="ftr" sz="quarter" idx="11"/>
          </p:nvPr>
        </p:nvSpPr>
        <p:spPr>
          <a:xfrm>
            <a:off x="1143000" y="6324600"/>
            <a:ext cx="6019800" cy="365125"/>
          </a:xfrm>
          <a:prstGeom prst="rect">
            <a:avLst/>
          </a:prstGeom>
        </p:spPr>
        <p:txBody>
          <a:bodyPr/>
          <a:lstStyle>
            <a:lvl1pPr algn="ctr" fontAlgn="auto">
              <a:spcBef>
                <a:spcPts val="0"/>
              </a:spcBef>
              <a:spcAft>
                <a:spcPts val="0"/>
              </a:spcAft>
              <a:defRPr sz="1200">
                <a:latin typeface="+mn-lt"/>
                <a:ea typeface="+mn-ea"/>
                <a:cs typeface="+mn-cs"/>
              </a:defRPr>
            </a:lvl1pPr>
          </a:lstStyle>
          <a:p>
            <a:pPr>
              <a:defRPr/>
            </a:pPr>
            <a:endParaRPr lang="en-US" dirty="0"/>
          </a:p>
        </p:txBody>
      </p:sp>
      <p:sp>
        <p:nvSpPr>
          <p:cNvPr id="14" name="Slide Number Placeholder 28"/>
          <p:cNvSpPr>
            <a:spLocks noGrp="1"/>
          </p:cNvSpPr>
          <p:nvPr>
            <p:ph type="sldNum" sz="quarter" idx="12"/>
          </p:nvPr>
        </p:nvSpPr>
        <p:spPr>
          <a:xfrm>
            <a:off x="642938" y="6324600"/>
            <a:ext cx="542925" cy="365125"/>
          </a:xfrm>
        </p:spPr>
        <p:txBody>
          <a:bodyPr/>
          <a:lstStyle>
            <a:lvl1pPr>
              <a:defRPr/>
            </a:lvl1pPr>
          </a:lstStyle>
          <a:p>
            <a:pPr>
              <a:defRPr/>
            </a:pPr>
            <a:fld id="{037EC8DD-C0CF-408A-9866-C6CEC2BD5D0C}"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CDE53336-7668-42B1-9600-1737E2869765}" type="datetime1">
              <a:rPr lang="en-US"/>
              <a:pPr>
                <a:defRPr/>
              </a:pPr>
              <a:t>7/2/2013</a:t>
            </a:fld>
            <a:endParaRPr lang="en-US" dirty="0"/>
          </a:p>
        </p:txBody>
      </p:sp>
      <p:sp>
        <p:nvSpPr>
          <p:cNvPr id="5" name="Slide Number Placeholder 22"/>
          <p:cNvSpPr>
            <a:spLocks noGrp="1"/>
          </p:cNvSpPr>
          <p:nvPr>
            <p:ph type="sldNum" sz="quarter" idx="11"/>
          </p:nvPr>
        </p:nvSpPr>
        <p:spPr/>
        <p:txBody>
          <a:bodyPr/>
          <a:lstStyle>
            <a:lvl1pPr>
              <a:defRPr/>
            </a:lvl1pPr>
          </a:lstStyle>
          <a:p>
            <a:pPr>
              <a:defRPr/>
            </a:pPr>
            <a:fld id="{CF95DA05-8BAD-47F2-B709-AAFD99ABF769}"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Straight Connector 11"/>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dirty="0"/>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traight Connector 15"/>
          <p:cNvSpPr>
            <a:spLocks noChangeShapeType="1"/>
          </p:cNvSpPr>
          <p:nvPr/>
        </p:nvSpPr>
        <p:spPr bwMode="auto">
          <a:xfrm rot="5400000">
            <a:off x="3630612" y="3201988"/>
            <a:ext cx="5851525" cy="0"/>
          </a:xfrm>
          <a:prstGeom prst="line">
            <a:avLst/>
          </a:prstGeom>
          <a:noFill/>
          <a:ln w="9525">
            <a:solidFill>
              <a:schemeClr val="accent2"/>
            </a:solidFill>
            <a:prstDash val="dash"/>
            <a:round/>
            <a:headEnd/>
            <a:tailEnd/>
          </a:ln>
        </p:spPr>
        <p:txBody>
          <a:bodyPr/>
          <a:lstStyle/>
          <a:p>
            <a:endParaRPr lang="en-US" dirty="0"/>
          </a:p>
        </p:txBody>
      </p:sp>
      <p:sp>
        <p:nvSpPr>
          <p:cNvPr id="7" name="Footer Placeholder 16"/>
          <p:cNvSpPr txBox="1">
            <a:spLocks/>
          </p:cNvSpPr>
          <p:nvPr/>
        </p:nvSpPr>
        <p:spPr>
          <a:xfrm>
            <a:off x="1295400" y="6353175"/>
            <a:ext cx="647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smtClean="0"/>
              <a:t>Center for Young Worker Safety and Health at Georgia Tech Research Institute</a:t>
            </a:r>
            <a:endParaRPr lang="en-US" sz="1200" dirty="0"/>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A0FB9FFD-1D5E-4C37-8A71-762CE91C6E91}" type="datetime1">
              <a:rPr lang="en-US"/>
              <a:pPr>
                <a:defRPr/>
              </a:pPr>
              <a:t>7/2/2013</a:t>
            </a:fld>
            <a:endParaRPr lang="en-US" dirty="0"/>
          </a:p>
        </p:txBody>
      </p:sp>
      <p:sp>
        <p:nvSpPr>
          <p:cNvPr id="9" name="Slide Number Placeholder 5"/>
          <p:cNvSpPr>
            <a:spLocks noGrp="1"/>
          </p:cNvSpPr>
          <p:nvPr>
            <p:ph type="sldNum" sz="quarter" idx="11"/>
          </p:nvPr>
        </p:nvSpPr>
        <p:spPr/>
        <p:txBody>
          <a:bodyPr/>
          <a:lstStyle>
            <a:lvl1pPr>
              <a:defRPr/>
            </a:lvl1pPr>
          </a:lstStyle>
          <a:p>
            <a:pPr>
              <a:defRPr/>
            </a:pPr>
            <a:fld id="{EB989D31-E41B-46D5-A2DC-88F62722FAB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48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9812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14800"/>
            <a:ext cx="38481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fontAlgn="auto">
              <a:spcBef>
                <a:spcPts val="0"/>
              </a:spcBef>
              <a:spcAft>
                <a:spcPts val="0"/>
              </a:spcAft>
              <a:defRPr>
                <a:latin typeface="+mn-lt"/>
                <a:ea typeface="+mn-ea"/>
              </a:defRPr>
            </a:lvl1pPr>
          </a:lstStyle>
          <a:p>
            <a:pPr>
              <a:defRPr/>
            </a:pPr>
            <a:endParaRPr lang="en-US" dirty="0"/>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atin typeface="Gill Sans MT" pitchFamily="34" charset="0"/>
                <a:ea typeface="+mn-ea"/>
                <a:cs typeface="+mn-cs"/>
              </a:defRPr>
            </a:lvl1pPr>
          </a:lstStyle>
          <a:p>
            <a:pPr>
              <a:defRPr/>
            </a:pPr>
            <a:r>
              <a:rPr lang="en-US" dirty="0"/>
              <a:t>Respirator Fitting</a:t>
            </a:r>
          </a:p>
          <a:p>
            <a:pPr>
              <a:defRPr/>
            </a:pPr>
            <a:endParaRPr lang="en-US" dirty="0"/>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858CEBDB-3067-4BB4-B0FB-C56D6F4C1331}"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19200"/>
            <a:ext cx="8229600"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811C9A5-F498-4444-B508-60518D387D4E}" type="datetime1">
              <a:rPr lang="en-US"/>
              <a:pPr>
                <a:defRPr/>
              </a:pPr>
              <a:t>7/2/2013</a:t>
            </a:fld>
            <a:endParaRPr lang="en-US" dirty="0"/>
          </a:p>
        </p:txBody>
      </p:sp>
      <p:sp>
        <p:nvSpPr>
          <p:cNvPr id="5" name="Slide Number Placeholder 22"/>
          <p:cNvSpPr>
            <a:spLocks noGrp="1"/>
          </p:cNvSpPr>
          <p:nvPr>
            <p:ph type="sldNum" sz="quarter" idx="11"/>
          </p:nvPr>
        </p:nvSpPr>
        <p:spPr/>
        <p:txBody>
          <a:bodyPr/>
          <a:lstStyle>
            <a:lvl1pPr>
              <a:defRPr/>
            </a:lvl1pPr>
          </a:lstStyle>
          <a:p>
            <a:pPr>
              <a:defRPr/>
            </a:pPr>
            <a:fld id="{DC4F0DB1-8242-4D12-9063-96432D26EEF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ooter Placeholder 16"/>
          <p:cNvSpPr txBox="1">
            <a:spLocks/>
          </p:cNvSpPr>
          <p:nvPr/>
        </p:nvSpPr>
        <p:spPr>
          <a:xfrm>
            <a:off x="1295400" y="6353175"/>
            <a:ext cx="647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smtClean="0"/>
              <a:t>Center for Young Worker Safety and Health at Georgia Tech Research Institute</a:t>
            </a:r>
            <a:endParaRPr lang="en-US" sz="1200"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7" name="Date Placeholder 3"/>
          <p:cNvSpPr>
            <a:spLocks noGrp="1"/>
          </p:cNvSpPr>
          <p:nvPr>
            <p:ph type="dt" sz="half" idx="10"/>
          </p:nvPr>
        </p:nvSpPr>
        <p:spPr>
          <a:xfrm>
            <a:off x="7239000" y="6354763"/>
            <a:ext cx="1447800" cy="366712"/>
          </a:xfrm>
        </p:spPr>
        <p:txBody>
          <a:bodyPr/>
          <a:lstStyle>
            <a:lvl1pPr>
              <a:defRPr/>
            </a:lvl1pPr>
          </a:lstStyle>
          <a:p>
            <a:pPr>
              <a:defRPr/>
            </a:pPr>
            <a:fld id="{057D924F-8321-4501-8FA3-07C336C7A6A5}" type="datetime1">
              <a:rPr lang="en-US"/>
              <a:pPr>
                <a:defRPr/>
              </a:pPr>
              <a:t>7/2/2013</a:t>
            </a:fld>
            <a:endParaRPr lang="en-US" dirty="0"/>
          </a:p>
        </p:txBody>
      </p:sp>
      <p:sp>
        <p:nvSpPr>
          <p:cNvPr id="8" name="Slide Number Placeholder 5"/>
          <p:cNvSpPr>
            <a:spLocks noGrp="1"/>
          </p:cNvSpPr>
          <p:nvPr>
            <p:ph type="sldNum" sz="quarter" idx="11"/>
          </p:nvPr>
        </p:nvSpPr>
        <p:spPr>
          <a:xfrm>
            <a:off x="382588" y="6353175"/>
            <a:ext cx="1520825" cy="365125"/>
          </a:xfrm>
        </p:spPr>
        <p:txBody>
          <a:bodyPr/>
          <a:lstStyle>
            <a:lvl1pPr>
              <a:defRPr/>
            </a:lvl1pPr>
          </a:lstStyle>
          <a:p>
            <a:pPr>
              <a:defRPr/>
            </a:pPr>
            <a:fld id="{8CF8335D-79D0-4C35-8E7A-A2E8C991B32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19200"/>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632198" y="1216152"/>
            <a:ext cx="4041648" cy="4937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F04497C-8A45-4A78-B065-21788E77DDA8}" type="datetime1">
              <a:rPr lang="en-US"/>
              <a:pPr>
                <a:defRPr/>
              </a:pPr>
              <a:t>7/2/2013</a:t>
            </a:fld>
            <a:endParaRPr lang="en-US" dirty="0"/>
          </a:p>
        </p:txBody>
      </p:sp>
      <p:sp>
        <p:nvSpPr>
          <p:cNvPr id="6" name="Slide Number Placeholder 22"/>
          <p:cNvSpPr>
            <a:spLocks noGrp="1"/>
          </p:cNvSpPr>
          <p:nvPr>
            <p:ph type="sldNum" sz="quarter" idx="11"/>
          </p:nvPr>
        </p:nvSpPr>
        <p:spPr/>
        <p:txBody>
          <a:bodyPr/>
          <a:lstStyle>
            <a:lvl1pPr>
              <a:defRPr/>
            </a:lvl1pPr>
          </a:lstStyle>
          <a:p>
            <a:pPr>
              <a:defRPr/>
            </a:pPr>
            <a:fld id="{878AD2EF-1A3A-4987-A934-87C15CA2743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648200" y="2133600"/>
            <a:ext cx="40386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B1DF43D3-4436-4E54-8474-770462708A6F}" type="datetime1">
              <a:rPr lang="en-US"/>
              <a:pPr>
                <a:defRPr/>
              </a:pPr>
              <a:t>7/2/2013</a:t>
            </a:fld>
            <a:endParaRPr lang="en-US" dirty="0"/>
          </a:p>
        </p:txBody>
      </p:sp>
      <p:sp>
        <p:nvSpPr>
          <p:cNvPr id="8" name="Slide Number Placeholder 22"/>
          <p:cNvSpPr>
            <a:spLocks noGrp="1"/>
          </p:cNvSpPr>
          <p:nvPr>
            <p:ph type="sldNum" sz="quarter" idx="11"/>
          </p:nvPr>
        </p:nvSpPr>
        <p:spPr/>
        <p:txBody>
          <a:bodyPr/>
          <a:lstStyle>
            <a:lvl1pPr>
              <a:defRPr/>
            </a:lvl1pPr>
          </a:lstStyle>
          <a:p>
            <a:pPr>
              <a:defRPr/>
            </a:pPr>
            <a:fld id="{2D9F2542-D118-4078-ABB7-E91ACF24B22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228600"/>
            <a:ext cx="8229600" cy="914400"/>
          </a:xfrm>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FDA3696A-3357-4E86-ACA4-5D3A3FD07482}" type="datetime1">
              <a:rPr lang="en-US"/>
              <a:pPr>
                <a:defRPr/>
              </a:pPr>
              <a:t>7/2/2013</a:t>
            </a:fld>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3A898B7-D0C1-4EE8-BA9C-CF0F1A39A6E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traight Connector 11"/>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dirty="0"/>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ooter Placeholder 16"/>
          <p:cNvSpPr txBox="1">
            <a:spLocks/>
          </p:cNvSpPr>
          <p:nvPr/>
        </p:nvSpPr>
        <p:spPr>
          <a:xfrm>
            <a:off x="1295400" y="6340475"/>
            <a:ext cx="647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smtClean="0"/>
              <a:t>Center for Young Worker Safety and Health at Georgia Tech Research Institute</a:t>
            </a:r>
            <a:endParaRPr lang="en-US" sz="1200" dirty="0"/>
          </a:p>
        </p:txBody>
      </p:sp>
      <p:sp>
        <p:nvSpPr>
          <p:cNvPr id="5" name="Date Placeholder 1"/>
          <p:cNvSpPr>
            <a:spLocks noGrp="1"/>
          </p:cNvSpPr>
          <p:nvPr>
            <p:ph type="dt" sz="half" idx="10"/>
          </p:nvPr>
        </p:nvSpPr>
        <p:spPr/>
        <p:txBody>
          <a:bodyPr/>
          <a:lstStyle>
            <a:lvl1pPr>
              <a:defRPr/>
            </a:lvl1pPr>
          </a:lstStyle>
          <a:p>
            <a:pPr>
              <a:defRPr/>
            </a:pPr>
            <a:fld id="{10296D5C-145C-4B9E-B197-E70B4C6E5EBE}" type="datetime1">
              <a:rPr lang="en-US"/>
              <a:pPr>
                <a:defRPr/>
              </a:pPr>
              <a:t>7/2/2013</a:t>
            </a:fld>
            <a:endParaRPr lang="en-US" dirty="0"/>
          </a:p>
        </p:txBody>
      </p:sp>
      <p:sp>
        <p:nvSpPr>
          <p:cNvPr id="6" name="Slide Number Placeholder 3"/>
          <p:cNvSpPr>
            <a:spLocks noGrp="1"/>
          </p:cNvSpPr>
          <p:nvPr>
            <p:ph type="sldNum" sz="quarter" idx="11"/>
          </p:nvPr>
        </p:nvSpPr>
        <p:spPr/>
        <p:txBody>
          <a:bodyPr/>
          <a:lstStyle>
            <a:lvl1pPr>
              <a:defRPr/>
            </a:lvl1pPr>
          </a:lstStyle>
          <a:p>
            <a:pPr>
              <a:defRPr/>
            </a:pPr>
            <a:fld id="{6ECF60CB-6187-4DB5-8F52-740BDF42F3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1"/>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dirty="0"/>
          </a:p>
        </p:txBody>
      </p:sp>
      <p:sp>
        <p:nvSpPr>
          <p:cNvPr id="6" name="Straight Connector 14"/>
          <p:cNvSpPr>
            <a:spLocks noChangeShapeType="1"/>
          </p:cNvSpPr>
          <p:nvPr/>
        </p:nvSpPr>
        <p:spPr bwMode="auto">
          <a:xfrm rot="5400000">
            <a:off x="3160712" y="3324226"/>
            <a:ext cx="6035675" cy="0"/>
          </a:xfrm>
          <a:prstGeom prst="line">
            <a:avLst/>
          </a:prstGeom>
          <a:noFill/>
          <a:ln w="9525">
            <a:solidFill>
              <a:schemeClr val="accent2"/>
            </a:solidFill>
            <a:prstDash val="dash"/>
            <a:round/>
            <a:headEnd/>
            <a:tailEnd/>
          </a:ln>
        </p:spPr>
        <p:txBody>
          <a:bodyPr/>
          <a:lstStyle/>
          <a:p>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ooter Placeholder 16"/>
          <p:cNvSpPr txBox="1">
            <a:spLocks/>
          </p:cNvSpPr>
          <p:nvPr/>
        </p:nvSpPr>
        <p:spPr>
          <a:xfrm>
            <a:off x="1295400" y="6353175"/>
            <a:ext cx="647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smtClean="0"/>
              <a:t>Center for Young Worker Safety and Health at Georgia Tech Research Institute</a:t>
            </a:r>
            <a:endParaRPr lang="en-US" sz="1200"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smtClean="0"/>
              <a:t>Click to edit Master title style</a:t>
            </a:r>
            <a:endParaRPr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4"/>
          <p:cNvSpPr>
            <a:spLocks noGrp="1"/>
          </p:cNvSpPr>
          <p:nvPr>
            <p:ph type="dt" sz="half" idx="10"/>
          </p:nvPr>
        </p:nvSpPr>
        <p:spPr/>
        <p:txBody>
          <a:bodyPr/>
          <a:lstStyle>
            <a:lvl1pPr>
              <a:defRPr/>
            </a:lvl1pPr>
          </a:lstStyle>
          <a:p>
            <a:pPr>
              <a:defRPr/>
            </a:pPr>
            <a:fld id="{8E52843D-1054-4F40-AA6A-A2DFA8742D67}" type="datetime1">
              <a:rPr lang="en-US"/>
              <a:pPr>
                <a:defRPr/>
              </a:pPr>
              <a:t>7/2/2013</a:t>
            </a:fld>
            <a:endParaRPr lang="en-US" dirty="0"/>
          </a:p>
        </p:txBody>
      </p:sp>
      <p:sp>
        <p:nvSpPr>
          <p:cNvPr id="10" name="Slide Number Placeholder 6"/>
          <p:cNvSpPr>
            <a:spLocks noGrp="1"/>
          </p:cNvSpPr>
          <p:nvPr>
            <p:ph type="sldNum" sz="quarter" idx="11"/>
          </p:nvPr>
        </p:nvSpPr>
        <p:spPr/>
        <p:txBody>
          <a:bodyPr/>
          <a:lstStyle>
            <a:lvl1pPr>
              <a:defRPr/>
            </a:lvl1pPr>
          </a:lstStyle>
          <a:p>
            <a:pPr>
              <a:defRPr/>
            </a:pPr>
            <a:fld id="{8C1CA5A1-8FE1-44DC-9B18-1EEC1E5656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Straight Connector 11"/>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dirty="0"/>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ooter Placeholder 16"/>
          <p:cNvSpPr txBox="1">
            <a:spLocks/>
          </p:cNvSpPr>
          <p:nvPr/>
        </p:nvSpPr>
        <p:spPr>
          <a:xfrm>
            <a:off x="1295400" y="6353175"/>
            <a:ext cx="647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smtClean="0"/>
              <a:t>Center for Young Worker Safety and Health at Georgia Tech Research Institute</a:t>
            </a:r>
            <a:endParaRPr lang="en-US" sz="1200"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pPr>
              <a:defRPr/>
            </a:pPr>
            <a:fld id="{3E290346-AC8D-44D2-82A6-8929E7B23CAD}" type="datetime1">
              <a:rPr lang="en-US"/>
              <a:pPr>
                <a:defRPr/>
              </a:pPr>
              <a:t>7/2/2013</a:t>
            </a:fld>
            <a:endParaRPr lang="en-US" dirty="0"/>
          </a:p>
        </p:txBody>
      </p:sp>
      <p:sp>
        <p:nvSpPr>
          <p:cNvPr id="10" name="Slide Number Placeholder 6"/>
          <p:cNvSpPr>
            <a:spLocks noGrp="1"/>
          </p:cNvSpPr>
          <p:nvPr>
            <p:ph type="sldNum" sz="quarter" idx="11"/>
          </p:nvPr>
        </p:nvSpPr>
        <p:spPr/>
        <p:txBody>
          <a:bodyPr/>
          <a:lstStyle>
            <a:lvl1pPr>
              <a:defRPr/>
            </a:lvl1pPr>
          </a:lstStyle>
          <a:p>
            <a:pPr>
              <a:defRPr/>
            </a:pPr>
            <a:fld id="{DC0FB455-9993-4961-B934-A88076654004}"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7772400" y="6356350"/>
            <a:ext cx="917575" cy="33337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cs typeface="+mn-cs"/>
              </a:defRPr>
            </a:lvl1pPr>
          </a:lstStyle>
          <a:p>
            <a:pPr>
              <a:defRPr/>
            </a:pPr>
            <a:fld id="{D8D024F3-16E2-45B1-84BA-705393B6C933}" type="datetime1">
              <a:rPr lang="en-US"/>
              <a:pPr>
                <a:defRPr/>
              </a:pPr>
              <a:t>7/2/2013</a:t>
            </a:fld>
            <a:endParaRPr lang="en-US" dirty="0"/>
          </a:p>
        </p:txBody>
      </p:sp>
      <p:sp>
        <p:nvSpPr>
          <p:cNvPr id="23" name="Slide Number Placeholder 22"/>
          <p:cNvSpPr>
            <a:spLocks noGrp="1"/>
          </p:cNvSpPr>
          <p:nvPr>
            <p:ph type="sldNum" sz="quarter" idx="4"/>
          </p:nvPr>
        </p:nvSpPr>
        <p:spPr>
          <a:xfrm>
            <a:off x="612775" y="6324600"/>
            <a:ext cx="682625" cy="396875"/>
          </a:xfrm>
          <a:prstGeom prst="rect">
            <a:avLst/>
          </a:prstGeom>
        </p:spPr>
        <p:txBody>
          <a:bodyPr vert="horz" wrap="square" lIns="91440" tIns="45720" rIns="91440" bIns="45720" numCol="1" anchor="t" anchorCtr="0" compatLnSpc="1">
            <a:prstTxWarp prst="textNoShape">
              <a:avLst/>
            </a:prstTxWarp>
          </a:bodyPr>
          <a:lstStyle>
            <a:lvl1pPr>
              <a:defRPr sz="1400">
                <a:solidFill>
                  <a:schemeClr val="tx2"/>
                </a:solidFill>
                <a:cs typeface="+mn-cs"/>
              </a:defRPr>
            </a:lvl1pPr>
          </a:lstStyle>
          <a:p>
            <a:pPr>
              <a:defRPr/>
            </a:pPr>
            <a:fld id="{A885C610-EB21-4F00-AC7E-D900E5DA2C78}" type="slidenum">
              <a:rPr lang="en-US"/>
              <a:pPr>
                <a:defRPr/>
              </a:pPr>
              <a:t>‹#›</a:t>
            </a:fld>
            <a:endParaRPr lang="en-US" dirty="0"/>
          </a:p>
        </p:txBody>
      </p:sp>
      <p:sp>
        <p:nvSpPr>
          <p:cNvPr id="1030" name="Straight Connector 27"/>
          <p:cNvSpPr>
            <a:spLocks noChangeShapeType="1"/>
          </p:cNvSpPr>
          <p:nvPr/>
        </p:nvSpPr>
        <p:spPr bwMode="auto">
          <a:xfrm>
            <a:off x="457200" y="6353175"/>
            <a:ext cx="8229600" cy="0"/>
          </a:xfrm>
          <a:prstGeom prst="line">
            <a:avLst/>
          </a:prstGeom>
          <a:noFill/>
          <a:ln w="9525">
            <a:solidFill>
              <a:schemeClr val="accent2"/>
            </a:solidFill>
            <a:prstDash val="dash"/>
            <a:round/>
            <a:headEnd/>
            <a:tailEnd/>
          </a:ln>
        </p:spPr>
        <p:txBody>
          <a:bodyPr/>
          <a:lstStyle/>
          <a:p>
            <a:endParaRPr lang="en-US" dirty="0"/>
          </a:p>
        </p:txBody>
      </p:sp>
      <p:sp>
        <p:nvSpPr>
          <p:cNvPr id="1031" name="Straight Connector 28"/>
          <p:cNvSpPr>
            <a:spLocks noChangeShapeType="1"/>
          </p:cNvSpPr>
          <p:nvPr/>
        </p:nvSpPr>
        <p:spPr bwMode="auto">
          <a:xfrm>
            <a:off x="457200" y="1143000"/>
            <a:ext cx="8229600" cy="0"/>
          </a:xfrm>
          <a:prstGeom prst="line">
            <a:avLst/>
          </a:prstGeom>
          <a:noFill/>
          <a:ln w="9525">
            <a:solidFill>
              <a:schemeClr val="accent2"/>
            </a:solidFill>
            <a:prstDash val="dash"/>
            <a:round/>
            <a:headEnd/>
            <a:tailEnd/>
          </a:ln>
        </p:spPr>
        <p:txBody>
          <a:bodyPr/>
          <a:lstStyle/>
          <a:p>
            <a:endParaRPr lang="en-US" dirty="0"/>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Footer Placeholder 16"/>
          <p:cNvSpPr txBox="1">
            <a:spLocks/>
          </p:cNvSpPr>
          <p:nvPr/>
        </p:nvSpPr>
        <p:spPr>
          <a:xfrm>
            <a:off x="1295400" y="6353175"/>
            <a:ext cx="64770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200" dirty="0" smtClean="0"/>
              <a:t>Center for Young Worker Safety and Health at Georgia Tech Research Institute</a:t>
            </a:r>
            <a:endParaRPr lang="en-US" sz="1200" dirty="0"/>
          </a:p>
        </p:txBody>
      </p:sp>
    </p:spTree>
  </p:cSld>
  <p:clrMap bg1="lt1" tx1="dk1" bg2="lt2" tx2="dk2" accent1="accent1" accent2="accent2" accent3="accent3" accent4="accent4" accent5="accent5" accent6="accent6" hlink="hlink" folHlink="folHlink"/>
  <p:sldLayoutIdLst>
    <p:sldLayoutId id="2147484076" r:id="rId1"/>
    <p:sldLayoutId id="2147484072" r:id="rId2"/>
    <p:sldLayoutId id="2147484077" r:id="rId3"/>
    <p:sldLayoutId id="2147484073" r:id="rId4"/>
    <p:sldLayoutId id="2147484074" r:id="rId5"/>
    <p:sldLayoutId id="2147484078" r:id="rId6"/>
    <p:sldLayoutId id="2147484079" r:id="rId7"/>
    <p:sldLayoutId id="2147484080" r:id="rId8"/>
    <p:sldLayoutId id="2147484081" r:id="rId9"/>
    <p:sldLayoutId id="2147484075" r:id="rId10"/>
    <p:sldLayoutId id="2147484082" r:id="rId11"/>
    <p:sldLayoutId id="2147484083"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400" kern="1200">
          <a:solidFill>
            <a:schemeClr val="tx2"/>
          </a:solidFill>
          <a:latin typeface="+mj-lt"/>
          <a:ea typeface="MS PGothic" pitchFamily="34" charset="-128"/>
          <a:cs typeface="+mj-cs"/>
        </a:defRPr>
      </a:lvl1pPr>
      <a:lvl2pPr algn="l" rtl="0" eaLnBrk="0" fontAlgn="base" hangingPunct="0">
        <a:spcBef>
          <a:spcPct val="0"/>
        </a:spcBef>
        <a:spcAft>
          <a:spcPct val="0"/>
        </a:spcAft>
        <a:defRPr sz="4400">
          <a:solidFill>
            <a:schemeClr val="tx2"/>
          </a:solidFill>
          <a:latin typeface="Bookman Old Style" pitchFamily="18" charset="0"/>
          <a:ea typeface="MS PGothic" pitchFamily="34" charset="-128"/>
        </a:defRPr>
      </a:lvl2pPr>
      <a:lvl3pPr algn="l" rtl="0" eaLnBrk="0" fontAlgn="base" hangingPunct="0">
        <a:spcBef>
          <a:spcPct val="0"/>
        </a:spcBef>
        <a:spcAft>
          <a:spcPct val="0"/>
        </a:spcAft>
        <a:defRPr sz="4400">
          <a:solidFill>
            <a:schemeClr val="tx2"/>
          </a:solidFill>
          <a:latin typeface="Bookman Old Style" pitchFamily="18" charset="0"/>
          <a:ea typeface="MS PGothic" pitchFamily="34" charset="-128"/>
        </a:defRPr>
      </a:lvl3pPr>
      <a:lvl4pPr algn="l" rtl="0" eaLnBrk="0" fontAlgn="base" hangingPunct="0">
        <a:spcBef>
          <a:spcPct val="0"/>
        </a:spcBef>
        <a:spcAft>
          <a:spcPct val="0"/>
        </a:spcAft>
        <a:defRPr sz="4400">
          <a:solidFill>
            <a:schemeClr val="tx2"/>
          </a:solidFill>
          <a:latin typeface="Bookman Old Style" pitchFamily="18" charset="0"/>
          <a:ea typeface="MS PGothic" pitchFamily="34" charset="-128"/>
        </a:defRPr>
      </a:lvl4pPr>
      <a:lvl5pPr algn="l" rtl="0" eaLnBrk="0" fontAlgn="base" hangingPunct="0">
        <a:spcBef>
          <a:spcPct val="0"/>
        </a:spcBef>
        <a:spcAft>
          <a:spcPct val="0"/>
        </a:spcAft>
        <a:defRPr sz="4400">
          <a:solidFill>
            <a:schemeClr val="tx2"/>
          </a:solidFill>
          <a:latin typeface="Bookman Old Style" pitchFamily="18" charset="0"/>
          <a:ea typeface="MS PGothic" pitchFamily="34" charset="-128"/>
        </a:defRPr>
      </a:lvl5pPr>
      <a:lvl6pPr marL="457200" algn="l" rtl="0" fontAlgn="base">
        <a:spcBef>
          <a:spcPct val="0"/>
        </a:spcBef>
        <a:spcAft>
          <a:spcPct val="0"/>
        </a:spcAft>
        <a:defRPr sz="4400">
          <a:solidFill>
            <a:schemeClr val="tx2"/>
          </a:solidFill>
          <a:latin typeface="Bookman Old Style" pitchFamily="18" charset="0"/>
        </a:defRPr>
      </a:lvl6pPr>
      <a:lvl7pPr marL="914400" algn="l" rtl="0" fontAlgn="base">
        <a:spcBef>
          <a:spcPct val="0"/>
        </a:spcBef>
        <a:spcAft>
          <a:spcPct val="0"/>
        </a:spcAft>
        <a:defRPr sz="4400">
          <a:solidFill>
            <a:schemeClr val="tx2"/>
          </a:solidFill>
          <a:latin typeface="Bookman Old Style" pitchFamily="18" charset="0"/>
        </a:defRPr>
      </a:lvl7pPr>
      <a:lvl8pPr marL="1371600" algn="l" rtl="0" fontAlgn="base">
        <a:spcBef>
          <a:spcPct val="0"/>
        </a:spcBef>
        <a:spcAft>
          <a:spcPct val="0"/>
        </a:spcAft>
        <a:defRPr sz="4400">
          <a:solidFill>
            <a:schemeClr val="tx2"/>
          </a:solidFill>
          <a:latin typeface="Bookman Old Style" pitchFamily="18" charset="0"/>
        </a:defRPr>
      </a:lvl8pPr>
      <a:lvl9pPr marL="1828800" algn="l" rtl="0" fontAlgn="base">
        <a:spcBef>
          <a:spcPct val="0"/>
        </a:spcBef>
        <a:spcAft>
          <a:spcPct val="0"/>
        </a:spcAft>
        <a:defRPr sz="4400">
          <a:solidFill>
            <a:schemeClr val="tx2"/>
          </a:solidFill>
          <a:latin typeface="Bookman Old Style"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S PGothic" pitchFamily="34" charset="-128"/>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S PGothic" pitchFamily="34" charset="-128"/>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S PGothic" pitchFamily="34" charset="-128"/>
          <a:cs typeface="+mn-cs"/>
        </a:defRPr>
      </a:lvl3pPr>
      <a:lvl4pPr marL="1096963" indent="-228600" algn="l" rtl="0" eaLnBrk="0" fontAlgn="base" hangingPunct="0">
        <a:spcBef>
          <a:spcPts val="400"/>
        </a:spcBef>
        <a:spcAft>
          <a:spcPct val="0"/>
        </a:spcAft>
        <a:buClr>
          <a:srgbClr val="236FBB"/>
        </a:buClr>
        <a:buSzPct val="70000"/>
        <a:buFont typeface="Wingdings" pitchFamily="2" charset="2"/>
        <a:buChar char=""/>
        <a:defRPr kern="1200">
          <a:solidFill>
            <a:schemeClr val="tx1"/>
          </a:solidFill>
          <a:latin typeface="+mn-lt"/>
          <a:ea typeface="MS PGothic" pitchFamily="34" charset="-128"/>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S PGothic" pitchFamily="34" charset="-128"/>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hyperlink" Target="http://www.google.com/imgres?imgurl=http://www.commercialcleaningincharlotte.com/wp-content/uploads/2009/05/osha-logosvg.png&amp;imgrefurl=http://www.commercialcleaningincharlotte.com/osha/&amp;usg=__qu6X7BURr0QPeG7H2m7LnW9KElE=&amp;h=208&amp;w=720&amp;sz=24&amp;hl=en&amp;start=14&amp;zoom=1&amp;um=1&amp;itbs=1&amp;tbnid=47vT5YNkvycNHM:&amp;tbnh=40&amp;tbnw=140&amp;prev=/images?q=osha&amp;um=1&amp;hl=en&amp;sa=N&amp;rls=com.microsoft:en-US&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8.gif"/><Relationship Id="rId4" Type="http://schemas.openxmlformats.org/officeDocument/2006/relationships/image" Target="../media/image47.gif"/></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osha.gov/"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mtpinnacle.com/" TargetMode="External"/><Relationship Id="rId3" Type="http://schemas.openxmlformats.org/officeDocument/2006/relationships/hyperlink" Target="http://www.health.state.mn.us/index.html" TargetMode="External"/><Relationship Id="rId7" Type="http://schemas.openxmlformats.org/officeDocument/2006/relationships/hyperlink" Target="http://www.cdc.gov/nhsn/hps.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osha.gov/SLTC/etools/nursinghome/index.html" TargetMode="External"/><Relationship Id="rId5" Type="http://schemas.openxmlformats.org/officeDocument/2006/relationships/hyperlink" Target="http://www.osha.gov/SLTC/etools/hospital/index.html" TargetMode="External"/><Relationship Id="rId4" Type="http://schemas.openxmlformats.org/officeDocument/2006/relationships/hyperlink" Target="http://www.deir.qld.gov.au/workplace/subjects/hairdressing/guide/index.ht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youth2work.gov/" TargetMode="External"/><Relationship Id="rId2" Type="http://schemas.openxmlformats.org/officeDocument/2006/relationships/hyperlink" Target="http://www.osha.gov/" TargetMode="External"/><Relationship Id="rId1" Type="http://schemas.openxmlformats.org/officeDocument/2006/relationships/slideLayout" Target="../slideLayouts/slideLayout2.xml"/><Relationship Id="rId6" Type="http://schemas.openxmlformats.org/officeDocument/2006/relationships/hyperlink" Target="http://www.com.edu/gcsi" TargetMode="External"/><Relationship Id="rId5" Type="http://schemas.openxmlformats.org/officeDocument/2006/relationships/hyperlink" Target="http://www.youthrules.dol.gov/teens/default.htm" TargetMode="External"/><Relationship Id="rId4" Type="http://schemas.openxmlformats.org/officeDocument/2006/relationships/hyperlink" Target="http://www.youngworkers.org/home.htm"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getea.org/" TargetMode="External"/><Relationship Id="rId13" Type="http://schemas.openxmlformats.org/officeDocument/2006/relationships/hyperlink" Target="http://www.projectsafegeorgia.org/" TargetMode="External"/><Relationship Id="rId3" Type="http://schemas.openxmlformats.org/officeDocument/2006/relationships/hyperlink" Target="http://www.gadoe.org/" TargetMode="External"/><Relationship Id="rId7" Type="http://schemas.openxmlformats.org/officeDocument/2006/relationships/hyperlink" Target="http://www.gatsa.org/" TargetMode="External"/><Relationship Id="rId12" Type="http://schemas.openxmlformats.org/officeDocument/2006/relationships/hyperlink" Target="http://www.mentoringagirlinconstruction.com/" TargetMode="External"/><Relationship Id="rId2" Type="http://schemas.openxmlformats.org/officeDocument/2006/relationships/hyperlink" Target="http://www.doe.k12.ga.us/" TargetMode="External"/><Relationship Id="rId1" Type="http://schemas.openxmlformats.org/officeDocument/2006/relationships/slideLayout" Target="../slideLayouts/slideLayout2.xml"/><Relationship Id="rId6" Type="http://schemas.openxmlformats.org/officeDocument/2006/relationships/hyperlink" Target="http://www.skillsusa.org/" TargetMode="External"/><Relationship Id="rId11" Type="http://schemas.openxmlformats.org/officeDocument/2006/relationships/hyperlink" Target="../../../../jc580.ELSYS/Desktop/Young%20Worker%20Resource%20Center/Content%20for%20Website/%20http:/tiega.org/" TargetMode="External"/><Relationship Id="rId5" Type="http://schemas.openxmlformats.org/officeDocument/2006/relationships/hyperlink" Target="http://www.skillsusageorgia.org/" TargetMode="External"/><Relationship Id="rId15" Type="http://schemas.openxmlformats.org/officeDocument/2006/relationships/hyperlink" Target="http://www.georgiaaiha.org/" TargetMode="External"/><Relationship Id="rId10" Type="http://schemas.openxmlformats.org/officeDocument/2006/relationships/hyperlink" Target="http://www.cefga.org/" TargetMode="External"/><Relationship Id="rId4" Type="http://schemas.openxmlformats.org/officeDocument/2006/relationships/hyperlink" Target="http://www.gadoe.org/ci_cta.aspx" TargetMode="External"/><Relationship Id="rId9" Type="http://schemas.openxmlformats.org/officeDocument/2006/relationships/hyperlink" Target="http://www.georgiahosa.org/" TargetMode="External"/><Relationship Id="rId14" Type="http://schemas.openxmlformats.org/officeDocument/2006/relationships/hyperlink" Target="http://georgia.asse.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mailto:youngworker@gtri.gatech.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facebook.com/" TargetMode="External"/><Relationship Id="rId4" Type="http://schemas.openxmlformats.org/officeDocument/2006/relationships/hyperlink" Target="http://www.youngworker.gatech.ed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990600" y="2667000"/>
            <a:ext cx="7543800" cy="2209800"/>
          </a:xfrm>
        </p:spPr>
        <p:txBody>
          <a:bodyPr/>
          <a:lstStyle/>
          <a:p>
            <a:pPr algn="ctr" eaLnBrk="1" hangingPunct="1"/>
            <a:r>
              <a:rPr lang="en-US" sz="3600" dirty="0" smtClean="0"/>
              <a:t> Adiestramiento en Salud y   Seguridad para el Trabajador  Joven, en la Industria  del      Cuidado de la Salud     </a:t>
            </a:r>
          </a:p>
        </p:txBody>
      </p:sp>
      <p:sp>
        <p:nvSpPr>
          <p:cNvPr id="3" name="Subtitle 2"/>
          <p:cNvSpPr>
            <a:spLocks noGrp="1"/>
          </p:cNvSpPr>
          <p:nvPr>
            <p:ph type="subTitle" idx="1"/>
          </p:nvPr>
        </p:nvSpPr>
        <p:spPr>
          <a:xfrm>
            <a:off x="1219200" y="5715000"/>
            <a:ext cx="6858000" cy="533400"/>
          </a:xfrm>
        </p:spPr>
        <p:txBody>
          <a:bodyPr>
            <a:normAutofit/>
          </a:bodyPr>
          <a:lstStyle/>
          <a:p>
            <a:pPr eaLnBrk="1" fontAlgn="auto" hangingPunct="1">
              <a:spcAft>
                <a:spcPts val="0"/>
              </a:spcAft>
              <a:buFont typeface="Wingdings 3"/>
              <a:buNone/>
              <a:defRPr/>
            </a:pPr>
            <a:r>
              <a:rPr lang="en-US" dirty="0" smtClean="0"/>
              <a:t> M</a:t>
            </a:r>
            <a:r>
              <a:rPr lang="es-VE" dirty="0" smtClean="0"/>
              <a:t>ó</a:t>
            </a:r>
            <a:r>
              <a:rPr lang="en-US" dirty="0" smtClean="0"/>
              <a:t>dulo de Adiestramiento  4</a:t>
            </a:r>
            <a:endParaRPr lang="en-US" dirty="0"/>
          </a:p>
        </p:txBody>
      </p:sp>
      <p:sp>
        <p:nvSpPr>
          <p:cNvPr id="10244" name="Slide Number Placeholder 4"/>
          <p:cNvSpPr>
            <a:spLocks noGrp="1"/>
          </p:cNvSpPr>
          <p:nvPr>
            <p:ph type="sldNum" sz="quarter" idx="12"/>
          </p:nvPr>
        </p:nvSpPr>
        <p:spPr bwMode="auto">
          <a:noFill/>
          <a:ln>
            <a:miter lim="800000"/>
            <a:headEnd/>
            <a:tailEnd/>
          </a:ln>
        </p:spPr>
        <p:txBody>
          <a:bodyPr/>
          <a:lstStyle/>
          <a:p>
            <a:fld id="{D0CE0119-1471-4361-B77A-D2D9B63E8277}" type="slidenum">
              <a:rPr lang="en-US" smtClean="0"/>
              <a:pPr/>
              <a:t>1</a:t>
            </a:fld>
            <a:endParaRPr lang="en-US" dirty="0" smtClean="0"/>
          </a:p>
        </p:txBody>
      </p:sp>
      <p:sp>
        <p:nvSpPr>
          <p:cNvPr id="10245" name="Subtitle 2"/>
          <p:cNvSpPr txBox="1">
            <a:spLocks/>
          </p:cNvSpPr>
          <p:nvPr/>
        </p:nvSpPr>
        <p:spPr bwMode="auto">
          <a:xfrm>
            <a:off x="1143000" y="5105400"/>
            <a:ext cx="6934200" cy="533400"/>
          </a:xfrm>
          <a:prstGeom prst="rect">
            <a:avLst/>
          </a:prstGeom>
          <a:noFill/>
          <a:ln w="9525">
            <a:noFill/>
            <a:miter lim="800000"/>
            <a:headEnd/>
            <a:tailEnd/>
          </a:ln>
        </p:spPr>
        <p:txBody>
          <a:bodyPr/>
          <a:lstStyle/>
          <a:p>
            <a:pPr algn="ctr">
              <a:spcBef>
                <a:spcPct val="20000"/>
              </a:spcBef>
              <a:buClr>
                <a:schemeClr val="accent1"/>
              </a:buClr>
              <a:buSzPct val="100000"/>
            </a:pPr>
            <a:r>
              <a:rPr lang="en-US" sz="1400" i="1" dirty="0" smtClean="0"/>
              <a:t> </a:t>
            </a:r>
            <a:r>
              <a:rPr lang="en-US" sz="1100" i="1" dirty="0"/>
              <a:t>This material was produced under grant number SH-22227-11 from the Occupational Safety and Health Administration, U.S. Department of Labor. It does not necessarily reflect the views or policies of the U.S. Department of Labor, nor does mention of trade names, commercial products, or organizations imply endorsement by the U.S. Government.</a:t>
            </a:r>
            <a:endParaRPr lang="en-US" sz="1100" i="1" dirty="0"/>
          </a:p>
          <a:p>
            <a:pPr algn="r">
              <a:spcBef>
                <a:spcPct val="20000"/>
              </a:spcBef>
              <a:buClr>
                <a:schemeClr val="accent1"/>
              </a:buClr>
              <a:buSzPct val="100000"/>
              <a:buFont typeface="Symbol" pitchFamily="18" charset="2"/>
              <a:buNone/>
            </a:pPr>
            <a:endParaRPr lang="en-US" sz="1400" i="1" dirty="0"/>
          </a:p>
          <a:p>
            <a:pPr algn="ctr">
              <a:spcBef>
                <a:spcPct val="20000"/>
              </a:spcBef>
              <a:buClr>
                <a:schemeClr val="accent1"/>
              </a:buClr>
              <a:buSzPct val="100000"/>
              <a:buFont typeface="Symbol" pitchFamily="18" charset="2"/>
              <a:buNone/>
            </a:pPr>
            <a:endParaRPr lang="en-US" sz="1400" dirty="0"/>
          </a:p>
        </p:txBody>
      </p:sp>
      <p:sp>
        <p:nvSpPr>
          <p:cNvPr id="6" name="TextBox 5"/>
          <p:cNvSpPr txBox="1"/>
          <p:nvPr/>
        </p:nvSpPr>
        <p:spPr>
          <a:xfrm>
            <a:off x="1066800" y="6352401"/>
            <a:ext cx="7010400" cy="276999"/>
          </a:xfrm>
          <a:prstGeom prst="rect">
            <a:avLst/>
          </a:prstGeom>
          <a:solidFill>
            <a:schemeClr val="bg1"/>
          </a:solidFill>
        </p:spPr>
        <p:txBody>
          <a:bodyPr wrap="square" rtlCol="0">
            <a:spAutoFit/>
          </a:bodyPr>
          <a:lstStyle>
            <a:defPPr>
              <a:defRPr lang="en-US"/>
            </a:defPPr>
            <a:lvl1pPr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Gill Sans MT"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Gill Sans MT"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Gill Sans MT"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Gill Sans MT"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Gill Sans MT" pitchFamily="34" charset="0"/>
                <a:ea typeface="MS PGothic" pitchFamily="34" charset="-128"/>
                <a:cs typeface="Arial" pitchFamily="34" charset="0"/>
              </a:defRPr>
            </a:lvl9pPr>
          </a:lstStyle>
          <a:p>
            <a:pPr algn="ctr"/>
            <a:r>
              <a:rPr lang="es-VE" sz="1200" dirty="0"/>
              <a:t>El Centro para la Salud y la Seguridad del Trabajador Joven, en el Instituto de Investigaciones de Georgia Tech. </a:t>
            </a:r>
            <a:endParaRPr lang="en-US" sz="1200" dirty="0"/>
          </a:p>
        </p:txBody>
      </p:sp>
      <p:sp>
        <p:nvSpPr>
          <p:cNvPr id="7" name="TextBox 6"/>
          <p:cNvSpPr txBox="1"/>
          <p:nvPr/>
        </p:nvSpPr>
        <p:spPr>
          <a:xfrm>
            <a:off x="2057400" y="990600"/>
            <a:ext cx="5029200" cy="1538883"/>
          </a:xfrm>
          <a:prstGeom prst="rect">
            <a:avLst/>
          </a:prstGeom>
          <a:solidFill>
            <a:schemeClr val="bg1"/>
          </a:solidFill>
        </p:spPr>
        <p:txBody>
          <a:bodyPr wrap="square" rtlCol="0">
            <a:spAutoFit/>
          </a:bodyPr>
          <a:lstStyle/>
          <a:p>
            <a:pPr algn="ctr"/>
            <a:r>
              <a:rPr lang="en-US" b="1" dirty="0">
                <a:solidFill>
                  <a:srgbClr val="5F5F5F"/>
                </a:solidFill>
                <a:latin typeface="Arial Narrow" pitchFamily="34" charset="0"/>
              </a:rPr>
              <a:t>EL CENTRO </a:t>
            </a:r>
            <a:r>
              <a:rPr lang="en-US" b="1" dirty="0" smtClean="0">
                <a:solidFill>
                  <a:srgbClr val="5F5F5F"/>
                </a:solidFill>
                <a:latin typeface="Arial Narrow" pitchFamily="34" charset="0"/>
              </a:rPr>
              <a:t>PARA</a:t>
            </a:r>
          </a:p>
          <a:p>
            <a:pPr algn="ctr"/>
            <a:r>
              <a:rPr lang="es-ES" sz="2400" b="1" dirty="0">
                <a:solidFill>
                  <a:schemeClr val="accent1">
                    <a:lumMod val="50000"/>
                  </a:schemeClr>
                </a:solidFill>
              </a:rPr>
              <a:t>LA SALUD Y SEGURIDAD </a:t>
            </a:r>
            <a:endParaRPr lang="es-ES" sz="2400" b="1" dirty="0" smtClean="0">
              <a:solidFill>
                <a:schemeClr val="accent1">
                  <a:lumMod val="50000"/>
                </a:schemeClr>
              </a:solidFill>
            </a:endParaRPr>
          </a:p>
          <a:p>
            <a:pPr algn="ctr"/>
            <a:r>
              <a:rPr lang="es-ES" sz="2400" b="1" dirty="0" smtClean="0">
                <a:solidFill>
                  <a:schemeClr val="accent1">
                    <a:lumMod val="50000"/>
                  </a:schemeClr>
                </a:solidFill>
              </a:rPr>
              <a:t>DEL TRABAJADOR JOVEN</a:t>
            </a:r>
          </a:p>
          <a:p>
            <a:pPr algn="ctr"/>
            <a:r>
              <a:rPr lang="es-ES" sz="1400" b="1" dirty="0">
                <a:solidFill>
                  <a:srgbClr val="333333"/>
                </a:solidFill>
                <a:latin typeface="Arial Narrow" pitchFamily="34" charset="0"/>
              </a:rPr>
              <a:t>EN EL INSTITUTO DE INVESTIGACIONES DE GEORGIA </a:t>
            </a:r>
            <a:r>
              <a:rPr lang="es-ES" sz="1400" b="1" dirty="0" smtClean="0">
                <a:solidFill>
                  <a:srgbClr val="333333"/>
                </a:solidFill>
                <a:latin typeface="Arial Narrow" pitchFamily="34" charset="0"/>
              </a:rPr>
              <a:t>TECH</a:t>
            </a:r>
          </a:p>
          <a:p>
            <a:pPr algn="ctr"/>
            <a:r>
              <a:rPr lang="en-US" sz="1400" b="1" dirty="0" smtClean="0">
                <a:solidFill>
                  <a:srgbClr val="333333"/>
                </a:solidFill>
                <a:latin typeface="Arial Narrow" pitchFamily="34" charset="0"/>
              </a:rPr>
              <a:t> </a:t>
            </a:r>
            <a:endParaRPr lang="en-US" sz="1400" b="1" dirty="0">
              <a:solidFill>
                <a:srgbClr val="333333"/>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ctrTitle"/>
          </p:nvPr>
        </p:nvSpPr>
        <p:spPr>
          <a:xfrm>
            <a:off x="1143000" y="2819400"/>
            <a:ext cx="7077075" cy="2108200"/>
          </a:xfrm>
        </p:spPr>
        <p:txBody>
          <a:bodyPr/>
          <a:lstStyle/>
          <a:p>
            <a:pPr algn="just" eaLnBrk="1" hangingPunct="1"/>
            <a:r>
              <a:rPr lang="en-US" sz="4000" dirty="0" smtClean="0"/>
              <a:t>Los Agentes Patógenos Transmitidos por la Sangre y el Control de Infecciones</a:t>
            </a:r>
          </a:p>
        </p:txBody>
      </p:sp>
      <p:sp>
        <p:nvSpPr>
          <p:cNvPr id="4" name="Subtitle 2"/>
          <p:cNvSpPr>
            <a:spLocks noGrp="1"/>
          </p:cNvSpPr>
          <p:nvPr>
            <p:ph type="subTitle" idx="1"/>
          </p:nvPr>
        </p:nvSpPr>
        <p:spPr>
          <a:xfrm>
            <a:off x="1219200" y="5029200"/>
            <a:ext cx="6858000" cy="685800"/>
          </a:xfrm>
        </p:spPr>
        <p:txBody>
          <a:bodyPr>
            <a:normAutofit fontScale="47500" lnSpcReduction="20000"/>
          </a:bodyPr>
          <a:lstStyle/>
          <a:p>
            <a:pPr algn="ctr" eaLnBrk="1" fontAlgn="auto" hangingPunct="1">
              <a:spcAft>
                <a:spcPts val="0"/>
              </a:spcAft>
              <a:defRPr/>
            </a:pPr>
            <a:r>
              <a:rPr lang="en-US" sz="3400" i="1" dirty="0" smtClean="0"/>
              <a:t>Información suministrada por OSHA gracias al patrocinio de Susan Harwood para el Programa de Capacitaci</a:t>
            </a:r>
            <a:r>
              <a:rPr lang="es-VE" sz="3400" i="1" dirty="0" smtClean="0"/>
              <a:t>ón en la  Construcción</a:t>
            </a:r>
            <a:r>
              <a:rPr lang="en-US" sz="3400" i="1" dirty="0" smtClean="0"/>
              <a:t>:      # </a:t>
            </a:r>
            <a:r>
              <a:rPr lang="en-US" sz="3400" i="1" dirty="0" smtClean="0">
                <a:solidFill>
                  <a:schemeClr val="tx1"/>
                </a:solidFill>
              </a:rPr>
              <a:t>SH-20848SHO</a:t>
            </a:r>
            <a:endParaRPr lang="en-US" sz="3400" i="1" dirty="0">
              <a:solidFill>
                <a:schemeClr val="tx1"/>
              </a:solidFill>
            </a:endParaRPr>
          </a:p>
          <a:p>
            <a:pPr eaLnBrk="1" fontAlgn="auto" hangingPunct="1">
              <a:spcAft>
                <a:spcPts val="0"/>
              </a:spcAft>
              <a:buFont typeface="Wingdings 3"/>
              <a:buNone/>
              <a:defRPr/>
            </a:pPr>
            <a:endParaRPr lang="en-US" dirty="0">
              <a:solidFill>
                <a:schemeClr val="tx1"/>
              </a:solidFill>
            </a:endParaRPr>
          </a:p>
        </p:txBody>
      </p:sp>
      <p:sp>
        <p:nvSpPr>
          <p:cNvPr id="19460" name="Slide Number Placeholder 2"/>
          <p:cNvSpPr>
            <a:spLocks noGrp="1"/>
          </p:cNvSpPr>
          <p:nvPr>
            <p:ph type="sldNum" sz="quarter" idx="12"/>
          </p:nvPr>
        </p:nvSpPr>
        <p:spPr bwMode="auto">
          <a:noFill/>
          <a:ln>
            <a:miter lim="800000"/>
            <a:headEnd/>
            <a:tailEnd/>
          </a:ln>
        </p:spPr>
        <p:txBody>
          <a:bodyPr/>
          <a:lstStyle/>
          <a:p>
            <a:fld id="{F7F0F678-71AB-4E14-9BAC-A4B5C3B8C082}" type="slidenum">
              <a:rPr lang="en-US" smtClean="0"/>
              <a:pPr/>
              <a:t>10</a:t>
            </a:fld>
            <a:endParaRPr lang="en-US" dirty="0" smtClean="0"/>
          </a:p>
        </p:txBody>
      </p:sp>
      <p:sp>
        <p:nvSpPr>
          <p:cNvPr id="2" name="TextBox 1"/>
          <p:cNvSpPr txBox="1"/>
          <p:nvPr/>
        </p:nvSpPr>
        <p:spPr>
          <a:xfrm>
            <a:off x="2057400" y="990600"/>
            <a:ext cx="5029200" cy="1538883"/>
          </a:xfrm>
          <a:prstGeom prst="rect">
            <a:avLst/>
          </a:prstGeom>
          <a:solidFill>
            <a:schemeClr val="bg1"/>
          </a:solidFill>
        </p:spPr>
        <p:txBody>
          <a:bodyPr wrap="square" rtlCol="0">
            <a:spAutoFit/>
          </a:bodyPr>
          <a:lstStyle/>
          <a:p>
            <a:pPr algn="ctr"/>
            <a:r>
              <a:rPr lang="en-US" b="1" dirty="0">
                <a:solidFill>
                  <a:srgbClr val="5F5F5F"/>
                </a:solidFill>
                <a:latin typeface="Arial Narrow" pitchFamily="34" charset="0"/>
              </a:rPr>
              <a:t>EL CENTRO </a:t>
            </a:r>
            <a:r>
              <a:rPr lang="en-US" b="1" dirty="0" smtClean="0">
                <a:solidFill>
                  <a:srgbClr val="5F5F5F"/>
                </a:solidFill>
                <a:latin typeface="Arial Narrow" pitchFamily="34" charset="0"/>
              </a:rPr>
              <a:t>PARA</a:t>
            </a:r>
          </a:p>
          <a:p>
            <a:pPr algn="ctr"/>
            <a:r>
              <a:rPr lang="es-ES" sz="2400" b="1" dirty="0">
                <a:solidFill>
                  <a:schemeClr val="accent1">
                    <a:lumMod val="50000"/>
                  </a:schemeClr>
                </a:solidFill>
              </a:rPr>
              <a:t>LA SALUD Y SEGURIDAD </a:t>
            </a:r>
            <a:endParaRPr lang="es-ES" sz="2400" b="1" dirty="0" smtClean="0">
              <a:solidFill>
                <a:schemeClr val="accent1">
                  <a:lumMod val="50000"/>
                </a:schemeClr>
              </a:solidFill>
            </a:endParaRPr>
          </a:p>
          <a:p>
            <a:pPr algn="ctr"/>
            <a:r>
              <a:rPr lang="es-ES" sz="2400" b="1" dirty="0" smtClean="0">
                <a:solidFill>
                  <a:schemeClr val="accent1">
                    <a:lumMod val="50000"/>
                  </a:schemeClr>
                </a:solidFill>
              </a:rPr>
              <a:t>DEL </a:t>
            </a:r>
            <a:r>
              <a:rPr lang="es-ES" sz="2400" b="1" dirty="0">
                <a:solidFill>
                  <a:schemeClr val="accent1">
                    <a:lumMod val="50000"/>
                  </a:schemeClr>
                </a:solidFill>
              </a:rPr>
              <a:t>TRABAJOR </a:t>
            </a:r>
            <a:r>
              <a:rPr lang="es-ES" sz="2400" b="1" dirty="0" smtClean="0">
                <a:solidFill>
                  <a:schemeClr val="accent1">
                    <a:lumMod val="50000"/>
                  </a:schemeClr>
                </a:solidFill>
              </a:rPr>
              <a:t>JOVEN</a:t>
            </a:r>
          </a:p>
          <a:p>
            <a:pPr algn="ctr"/>
            <a:r>
              <a:rPr lang="es-ES" sz="1400" b="1" dirty="0">
                <a:solidFill>
                  <a:srgbClr val="333333"/>
                </a:solidFill>
                <a:latin typeface="Arial Narrow" pitchFamily="34" charset="0"/>
              </a:rPr>
              <a:t>EN EL INSTITUTO DE INVESTIGACIONES DE GEORGIA </a:t>
            </a:r>
            <a:r>
              <a:rPr lang="es-ES" sz="1400" b="1" dirty="0" smtClean="0">
                <a:solidFill>
                  <a:srgbClr val="333333"/>
                </a:solidFill>
                <a:latin typeface="Arial Narrow" pitchFamily="34" charset="0"/>
              </a:rPr>
              <a:t>TECH</a:t>
            </a:r>
          </a:p>
          <a:p>
            <a:pPr algn="ctr"/>
            <a:r>
              <a:rPr lang="en-US" sz="1400" b="1" dirty="0" smtClean="0">
                <a:solidFill>
                  <a:srgbClr val="333333"/>
                </a:solidFill>
                <a:latin typeface="Arial Narrow" pitchFamily="34" charset="0"/>
              </a:rPr>
              <a:t> </a:t>
            </a:r>
            <a:endParaRPr lang="en-US" sz="1400" b="1" dirty="0">
              <a:solidFill>
                <a:srgbClr val="333333"/>
              </a:solidFill>
              <a:latin typeface="Arial Narrow" pitchFamily="34" charset="0"/>
            </a:endParaRP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     ¿Qué es un Patógeno</a:t>
            </a:r>
            <a:r>
              <a:rPr lang="en-US" altLang="ja-JP" dirty="0" smtClean="0"/>
              <a:t>?</a:t>
            </a:r>
            <a:endParaRPr lang="en-US" dirty="0" smtClean="0"/>
          </a:p>
        </p:txBody>
      </p:sp>
      <p:sp>
        <p:nvSpPr>
          <p:cNvPr id="20483" name="Content Placeholder 2"/>
          <p:cNvSpPr>
            <a:spLocks noGrp="1"/>
          </p:cNvSpPr>
          <p:nvPr>
            <p:ph sz="quarter" idx="1"/>
          </p:nvPr>
        </p:nvSpPr>
        <p:spPr>
          <a:xfrm>
            <a:off x="457200" y="1219200"/>
            <a:ext cx="8229600" cy="4937125"/>
          </a:xfrm>
        </p:spPr>
        <p:txBody>
          <a:bodyPr/>
          <a:lstStyle/>
          <a:p>
            <a:r>
              <a:rPr lang="en-US" dirty="0" smtClean="0"/>
              <a:t>Es un microorganismo infeccioso presente en la sangre, y el cual puede causar una enfermedad en las personas.</a:t>
            </a:r>
          </a:p>
          <a:p>
            <a:r>
              <a:rPr lang="en-US" dirty="0" smtClean="0"/>
              <a:t>Virus</a:t>
            </a:r>
          </a:p>
          <a:p>
            <a:pPr lvl="1"/>
            <a:r>
              <a:rPr lang="en-US" dirty="0" smtClean="0"/>
              <a:t>Del Resfriado y Gripe</a:t>
            </a:r>
          </a:p>
          <a:p>
            <a:pPr lvl="1"/>
            <a:r>
              <a:rPr lang="en-US" dirty="0" smtClean="0"/>
              <a:t>De la Hepatitis B &amp; C</a:t>
            </a:r>
          </a:p>
          <a:p>
            <a:pPr lvl="1"/>
            <a:r>
              <a:rPr lang="en-US" dirty="0" smtClean="0"/>
              <a:t>Del HIV</a:t>
            </a:r>
          </a:p>
          <a:p>
            <a:r>
              <a:rPr lang="en-US" dirty="0" smtClean="0"/>
              <a:t>Bacteria</a:t>
            </a:r>
          </a:p>
          <a:p>
            <a:pPr lvl="1"/>
            <a:r>
              <a:rPr lang="en-US" dirty="0" smtClean="0"/>
              <a:t>Infecciones por estafilococos </a:t>
            </a:r>
          </a:p>
          <a:p>
            <a:pPr lvl="1"/>
            <a:r>
              <a:rPr lang="en-US" dirty="0" smtClean="0"/>
              <a:t>Tuberculosis</a:t>
            </a:r>
          </a:p>
          <a:p>
            <a:pPr lvl="1"/>
            <a:endParaRPr lang="en-US" dirty="0" smtClean="0"/>
          </a:p>
          <a:p>
            <a:pPr lvl="1"/>
            <a:endParaRPr lang="en-US" dirty="0" smtClean="0"/>
          </a:p>
          <a:p>
            <a:pPr lvl="1"/>
            <a:endParaRPr lang="en-US" dirty="0" smtClean="0"/>
          </a:p>
        </p:txBody>
      </p:sp>
      <p:sp>
        <p:nvSpPr>
          <p:cNvPr id="20484" name="Slide Number Placeholder 4"/>
          <p:cNvSpPr>
            <a:spLocks noGrp="1"/>
          </p:cNvSpPr>
          <p:nvPr>
            <p:ph type="sldNum" sz="quarter" idx="11"/>
          </p:nvPr>
        </p:nvSpPr>
        <p:spPr bwMode="auto">
          <a:noFill/>
          <a:ln>
            <a:miter lim="800000"/>
            <a:headEnd/>
            <a:tailEnd/>
          </a:ln>
        </p:spPr>
        <p:txBody>
          <a:bodyPr/>
          <a:lstStyle/>
          <a:p>
            <a:fld id="{03FCC96C-9236-4622-9119-D34865E96722}" type="slidenum">
              <a:rPr lang="en-US" smtClean="0"/>
              <a:pPr/>
              <a:t>11</a:t>
            </a:fld>
            <a:endParaRPr lang="en-US" dirty="0" smtClean="0"/>
          </a:p>
        </p:txBody>
      </p:sp>
      <p:pic>
        <p:nvPicPr>
          <p:cNvPr id="20485" name="Picture 3" descr="C:\Documents and Settings\hs132\Local Settings\Temporary Internet Files\Content.IE5\ETXKWK61\MC900438738[1].jpg"/>
          <p:cNvPicPr>
            <a:picLocks noGrp="1" noChangeAspect="1" noChangeArrowheads="1"/>
          </p:cNvPicPr>
          <p:nvPr>
            <p:ph sz="quarter" idx="2"/>
          </p:nvPr>
        </p:nvPicPr>
        <p:blipFill>
          <a:blip r:embed="rId3" cstate="print"/>
          <a:srcRect/>
          <a:stretch>
            <a:fillRect/>
          </a:stretch>
        </p:blipFill>
        <p:spPr>
          <a:xfrm>
            <a:off x="4632325" y="2168525"/>
            <a:ext cx="4041775" cy="3032125"/>
          </a:xfrm>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¿Sabía usted que…</a:t>
            </a:r>
          </a:p>
        </p:txBody>
      </p:sp>
      <p:sp>
        <p:nvSpPr>
          <p:cNvPr id="21507" name="Content Placeholder 2"/>
          <p:cNvSpPr>
            <a:spLocks noGrp="1"/>
          </p:cNvSpPr>
          <p:nvPr>
            <p:ph sz="quarter" idx="1"/>
          </p:nvPr>
        </p:nvSpPr>
        <p:spPr>
          <a:xfrm>
            <a:off x="457200" y="1219200"/>
            <a:ext cx="8229600" cy="4937125"/>
          </a:xfrm>
        </p:spPr>
        <p:txBody>
          <a:bodyPr/>
          <a:lstStyle/>
          <a:p>
            <a:r>
              <a:rPr lang="en-US" dirty="0" smtClean="0"/>
              <a:t>El virus de la hepatitis C puede vivir en la sangre seca hasta por 30 días?</a:t>
            </a:r>
          </a:p>
          <a:p>
            <a:r>
              <a:rPr lang="en-US" dirty="0" smtClean="0"/>
              <a:t>La hepatitis C es la causa principal de insuficiencia hepática en los EE.UU. de Norteamérica?</a:t>
            </a:r>
          </a:p>
          <a:p>
            <a:r>
              <a:rPr lang="en-US" dirty="0" smtClean="0"/>
              <a:t>Hasta 4 millones de estadounidenses están infectados con hepatitis C?</a:t>
            </a:r>
          </a:p>
          <a:p>
            <a:r>
              <a:rPr lang="en-US" dirty="0" smtClean="0"/>
              <a:t>No existe una vacuna para la Hepatitis C?</a:t>
            </a:r>
          </a:p>
        </p:txBody>
      </p:sp>
      <p:sp>
        <p:nvSpPr>
          <p:cNvPr id="21508" name="Slide Number Placeholder 3"/>
          <p:cNvSpPr>
            <a:spLocks noGrp="1"/>
          </p:cNvSpPr>
          <p:nvPr>
            <p:ph type="sldNum" sz="quarter" idx="11"/>
          </p:nvPr>
        </p:nvSpPr>
        <p:spPr bwMode="auto">
          <a:noFill/>
          <a:ln>
            <a:miter lim="800000"/>
            <a:headEnd/>
            <a:tailEnd/>
          </a:ln>
        </p:spPr>
        <p:txBody>
          <a:bodyPr/>
          <a:lstStyle/>
          <a:p>
            <a:fld id="{1D967B02-975D-4DA8-A74C-2C7BB7B8C804}" type="slidenum">
              <a:rPr lang="en-US" smtClean="0"/>
              <a:pPr/>
              <a:t>12</a:t>
            </a:fld>
            <a:endParaRPr lang="en-US" dirty="0" smtClean="0"/>
          </a:p>
        </p:txBody>
      </p:sp>
      <p:pic>
        <p:nvPicPr>
          <p:cNvPr id="21509" name="Picture 1" descr="MC910216386.PNG"/>
          <p:cNvPicPr>
            <a:picLocks noChangeAspect="1"/>
          </p:cNvPicPr>
          <p:nvPr/>
        </p:nvPicPr>
        <p:blipFill>
          <a:blip r:embed="rId2" cstate="print"/>
          <a:srcRect/>
          <a:stretch>
            <a:fillRect/>
          </a:stretch>
        </p:blipFill>
        <p:spPr bwMode="auto">
          <a:xfrm>
            <a:off x="5791200" y="3605555"/>
            <a:ext cx="3733800" cy="3252445"/>
          </a:xfrm>
          <a:prstGeom prst="rect">
            <a:avLst/>
          </a:prstGeom>
          <a:noFill/>
          <a:ln w="9525">
            <a:noFill/>
            <a:miter lim="800000"/>
            <a:headEnd/>
            <a:tailEnd/>
          </a:ln>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533400" y="304800"/>
            <a:ext cx="8229600" cy="914400"/>
          </a:xfrm>
        </p:spPr>
        <p:txBody>
          <a:bodyPr/>
          <a:lstStyle/>
          <a:p>
            <a:pPr algn="ctr"/>
            <a:r>
              <a:rPr lang="en-US" sz="4000" dirty="0" smtClean="0"/>
              <a:t>Los Pat</a:t>
            </a:r>
            <a:r>
              <a:rPr lang="es-VE" sz="4000" dirty="0" smtClean="0"/>
              <a:t>ógenos Transmitidos por la Sangre</a:t>
            </a:r>
            <a:endParaRPr lang="en-US" sz="4000" dirty="0" smtClean="0"/>
          </a:p>
        </p:txBody>
      </p:sp>
      <p:sp>
        <p:nvSpPr>
          <p:cNvPr id="22531" name="Content Placeholder 6"/>
          <p:cNvSpPr>
            <a:spLocks noGrp="1"/>
          </p:cNvSpPr>
          <p:nvPr>
            <p:ph sz="quarter" idx="1"/>
          </p:nvPr>
        </p:nvSpPr>
        <p:spPr>
          <a:xfrm>
            <a:off x="457200" y="1219200"/>
            <a:ext cx="4495800" cy="4937125"/>
          </a:xfrm>
        </p:spPr>
        <p:txBody>
          <a:bodyPr/>
          <a:lstStyle/>
          <a:p>
            <a:r>
              <a:rPr lang="en-US" dirty="0" smtClean="0"/>
              <a:t>En el trabajo,  la mayoría de los patógenos biológicos son transmitidos  por:</a:t>
            </a:r>
          </a:p>
          <a:p>
            <a:pPr lvl="1"/>
            <a:r>
              <a:rPr lang="en-US" dirty="0" smtClean="0"/>
              <a:t>Pinchazo accidental con un objeto punzante contaminado</a:t>
            </a:r>
          </a:p>
          <a:p>
            <a:pPr lvl="1"/>
            <a:r>
              <a:rPr lang="en-US" dirty="0" smtClean="0"/>
              <a:t>Contacto entre  piel rota/lesio- nada y fluidos corporales infectados</a:t>
            </a:r>
          </a:p>
          <a:p>
            <a:pPr lvl="1"/>
            <a:r>
              <a:rPr lang="en-US" dirty="0" smtClean="0"/>
              <a:t>Contacto entre las membranas mucosas y fluidos corporales infectados</a:t>
            </a:r>
          </a:p>
        </p:txBody>
      </p:sp>
      <p:sp>
        <p:nvSpPr>
          <p:cNvPr id="22532" name="Slide Number Placeholder 4"/>
          <p:cNvSpPr>
            <a:spLocks noGrp="1"/>
          </p:cNvSpPr>
          <p:nvPr>
            <p:ph type="sldNum" sz="quarter" idx="11"/>
          </p:nvPr>
        </p:nvSpPr>
        <p:spPr bwMode="auto">
          <a:noFill/>
          <a:ln>
            <a:miter lim="800000"/>
            <a:headEnd/>
            <a:tailEnd/>
          </a:ln>
        </p:spPr>
        <p:txBody>
          <a:bodyPr/>
          <a:lstStyle/>
          <a:p>
            <a:fld id="{4AA63E40-41F1-494D-9E72-0C8885810672}" type="slidenum">
              <a:rPr lang="en-US" smtClean="0"/>
              <a:pPr/>
              <a:t>13</a:t>
            </a:fld>
            <a:endParaRPr lang="en-US" dirty="0" smtClean="0"/>
          </a:p>
        </p:txBody>
      </p:sp>
      <p:sp>
        <p:nvSpPr>
          <p:cNvPr id="22533" name="TextBox 8"/>
          <p:cNvSpPr txBox="1">
            <a:spLocks noChangeArrowheads="1"/>
          </p:cNvSpPr>
          <p:nvPr/>
        </p:nvSpPr>
        <p:spPr bwMode="auto">
          <a:xfrm>
            <a:off x="762000" y="5410200"/>
            <a:ext cx="8088312" cy="954107"/>
          </a:xfrm>
          <a:prstGeom prst="rect">
            <a:avLst/>
          </a:prstGeom>
          <a:noFill/>
          <a:ln w="9525">
            <a:solidFill>
              <a:schemeClr val="tx1"/>
            </a:solidFill>
            <a:miter lim="800000"/>
            <a:headEnd/>
            <a:tailEnd/>
          </a:ln>
        </p:spPr>
        <p:txBody>
          <a:bodyPr>
            <a:spAutoFit/>
          </a:bodyPr>
          <a:lstStyle/>
          <a:p>
            <a:pPr algn="ctr"/>
            <a:r>
              <a:rPr lang="en-US" sz="2000" dirty="0" smtClean="0"/>
              <a:t>RECUERDE:</a:t>
            </a:r>
            <a:r>
              <a:rPr lang="en-US" sz="2000" dirty="0"/>
              <a:t/>
            </a:r>
            <a:br>
              <a:rPr lang="en-US" sz="2000" dirty="0"/>
            </a:br>
            <a:r>
              <a:rPr lang="en-US" dirty="0" smtClean="0"/>
              <a:t>Las  sustancias corporales o la sangre no tienen que estar visibles  para que se transmita una infección  </a:t>
            </a:r>
            <a:endParaRPr lang="en-US" dirty="0"/>
          </a:p>
        </p:txBody>
      </p:sp>
      <p:pic>
        <p:nvPicPr>
          <p:cNvPr id="22534" name="Picture 7" descr="BBP1"/>
          <p:cNvPicPr>
            <a:picLocks noGrp="1" noChangeAspect="1" noChangeArrowheads="1"/>
          </p:cNvPicPr>
          <p:nvPr>
            <p:ph sz="half" idx="2"/>
          </p:nvPr>
        </p:nvPicPr>
        <p:blipFill>
          <a:blip r:embed="rId3" cstate="print"/>
          <a:srcRect/>
          <a:stretch>
            <a:fillRect/>
          </a:stretch>
        </p:blipFill>
        <p:spPr>
          <a:xfrm>
            <a:off x="5410200" y="1600200"/>
            <a:ext cx="2984500" cy="3505200"/>
          </a:xfrm>
          <a:ln w="38100">
            <a:solidFill>
              <a:schemeClr val="accent2"/>
            </a:solidFill>
          </a:ln>
        </p:spPr>
      </p:pic>
      <p:sp>
        <p:nvSpPr>
          <p:cNvPr id="7" name="TextBox 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bwMode="auto">
          <a:noFill/>
          <a:ln>
            <a:miter lim="800000"/>
            <a:headEnd/>
            <a:tailEnd/>
          </a:ln>
        </p:spPr>
        <p:txBody>
          <a:bodyPr/>
          <a:lstStyle/>
          <a:p>
            <a:fld id="{1AF89F7A-D6D7-4AAC-9006-007FFD7AC983}" type="datetime4">
              <a:rPr lang="en-US" smtClean="0">
                <a:solidFill>
                  <a:schemeClr val="tx1"/>
                </a:solidFill>
                <a:latin typeface="Times New Roman" pitchFamily="18" charset="0"/>
              </a:rPr>
              <a:pPr/>
              <a:t>July 2, 2013</a:t>
            </a:fld>
            <a:endParaRPr lang="en-US" dirty="0" smtClean="0">
              <a:solidFill>
                <a:schemeClr val="tx1"/>
              </a:solidFill>
              <a:latin typeface="Times New Roman" pitchFamily="18" charset="0"/>
            </a:endParaRPr>
          </a:p>
        </p:txBody>
      </p:sp>
      <p:sp>
        <p:nvSpPr>
          <p:cNvPr id="23555" name="Rectangle 2"/>
          <p:cNvSpPr>
            <a:spLocks noGrp="1" noChangeArrowheads="1"/>
          </p:cNvSpPr>
          <p:nvPr>
            <p:ph type="title"/>
          </p:nvPr>
        </p:nvSpPr>
        <p:spPr/>
        <p:txBody>
          <a:bodyPr/>
          <a:lstStyle/>
          <a:p>
            <a:pPr eaLnBrk="1" hangingPunct="1"/>
            <a:r>
              <a:rPr lang="en-US" dirty="0" smtClean="0"/>
              <a:t>lesiones</a:t>
            </a:r>
          </a:p>
        </p:txBody>
      </p:sp>
      <p:sp>
        <p:nvSpPr>
          <p:cNvPr id="23556" name="Rectangle 3"/>
          <p:cNvSpPr>
            <a:spLocks noGrp="1" noChangeArrowheads="1"/>
          </p:cNvSpPr>
          <p:nvPr>
            <p:ph type="body" idx="1"/>
          </p:nvPr>
        </p:nvSpPr>
        <p:spPr>
          <a:xfrm>
            <a:off x="3352800" y="1219200"/>
            <a:ext cx="5600700" cy="5105400"/>
          </a:xfrm>
        </p:spPr>
        <p:txBody>
          <a:bodyPr/>
          <a:lstStyle/>
          <a:p>
            <a:pPr eaLnBrk="1" hangingPunct="1">
              <a:lnSpc>
                <a:spcPct val="90000"/>
              </a:lnSpc>
            </a:pPr>
            <a:r>
              <a:rPr lang="en-US" sz="2800" dirty="0" smtClean="0"/>
              <a:t>Anualmente  de 600.000 a 800.000 lesiones por pinchazos con agujas</a:t>
            </a:r>
          </a:p>
          <a:p>
            <a:pPr lvl="1" eaLnBrk="1" hangingPunct="1">
              <a:lnSpc>
                <a:spcPct val="90000"/>
              </a:lnSpc>
            </a:pPr>
            <a:r>
              <a:rPr lang="en-US" sz="2400" dirty="0" smtClean="0"/>
              <a:t>Las enfermeras sufren la mayoría de las lesiones por pinchazos con agujas </a:t>
            </a:r>
          </a:p>
          <a:p>
            <a:pPr eaLnBrk="1" hangingPunct="1">
              <a:lnSpc>
                <a:spcPct val="90000"/>
              </a:lnSpc>
            </a:pPr>
            <a:r>
              <a:rPr lang="en-US" sz="2800" dirty="0" smtClean="0"/>
              <a:t>1/3 de todas las lesiones cortopun-zantes  ocurren durante la elimina-ción /desechos para la basura</a:t>
            </a:r>
            <a:endParaRPr lang="en-US" sz="2800" i="1" dirty="0" smtClean="0"/>
          </a:p>
          <a:p>
            <a:pPr lvl="1" eaLnBrk="1" hangingPunct="1">
              <a:lnSpc>
                <a:spcPct val="90000"/>
              </a:lnSpc>
            </a:pPr>
            <a:r>
              <a:rPr lang="en-US" sz="2400" dirty="0" smtClean="0"/>
              <a:t>El CDC calcula que entre un 60%  a un 80% pueden ser evitadas</a:t>
            </a:r>
          </a:p>
          <a:p>
            <a:pPr eaLnBrk="1" hangingPunct="1">
              <a:lnSpc>
                <a:spcPct val="90000"/>
              </a:lnSpc>
            </a:pPr>
            <a:r>
              <a:rPr lang="en-US" sz="2800" dirty="0" smtClean="0"/>
              <a:t>Otros incidentes de exposici</a:t>
            </a:r>
            <a:r>
              <a:rPr lang="es-VE" sz="2800" dirty="0" smtClean="0"/>
              <a:t>ón</a:t>
            </a:r>
            <a:endParaRPr lang="en-US" sz="2800" dirty="0" smtClean="0"/>
          </a:p>
          <a:p>
            <a:pPr lvl="1" eaLnBrk="1" hangingPunct="1">
              <a:lnSpc>
                <a:spcPct val="90000"/>
              </a:lnSpc>
            </a:pPr>
            <a:r>
              <a:rPr lang="en-US" sz="2400" dirty="0" smtClean="0"/>
              <a:t>Las salpicaduras</a:t>
            </a:r>
          </a:p>
          <a:p>
            <a:pPr lvl="1" eaLnBrk="1" hangingPunct="1">
              <a:lnSpc>
                <a:spcPct val="90000"/>
              </a:lnSpc>
            </a:pPr>
            <a:r>
              <a:rPr lang="en-US" sz="2400" dirty="0" smtClean="0"/>
              <a:t>Contacto con membranas mucosas o piel lesionada/con heridas </a:t>
            </a:r>
          </a:p>
        </p:txBody>
      </p:sp>
      <p:pic>
        <p:nvPicPr>
          <p:cNvPr id="23557" name="Picture 9" descr="C:\Users\kbellamy3\AppData\Local\Microsoft\Windows\Temporary Internet Files\Content.IE5\2HBK0VAN\MP900313987[1].jpg"/>
          <p:cNvPicPr>
            <a:picLocks noChangeAspect="1" noChangeArrowheads="1"/>
          </p:cNvPicPr>
          <p:nvPr/>
        </p:nvPicPr>
        <p:blipFill>
          <a:blip r:embed="rId3" cstate="print"/>
          <a:srcRect/>
          <a:stretch>
            <a:fillRect/>
          </a:stretch>
        </p:blipFill>
        <p:spPr bwMode="auto">
          <a:xfrm>
            <a:off x="811213" y="1371600"/>
            <a:ext cx="2514600" cy="2514600"/>
          </a:xfrm>
          <a:prstGeom prst="rect">
            <a:avLst/>
          </a:prstGeom>
          <a:noFill/>
          <a:ln w="9525">
            <a:noFill/>
            <a:miter lim="800000"/>
            <a:headEnd/>
            <a:tailEnd/>
          </a:ln>
        </p:spPr>
      </p:pic>
      <p:pic>
        <p:nvPicPr>
          <p:cNvPr id="23558" name="Picture 7" descr="Red Bag Waste copy"/>
          <p:cNvPicPr>
            <a:picLocks noChangeAspect="1" noChangeArrowheads="1"/>
          </p:cNvPicPr>
          <p:nvPr/>
        </p:nvPicPr>
        <p:blipFill>
          <a:blip r:embed="rId4" cstate="print"/>
          <a:srcRect/>
          <a:stretch>
            <a:fillRect/>
          </a:stretch>
        </p:blipFill>
        <p:spPr bwMode="auto">
          <a:xfrm>
            <a:off x="201613" y="3640138"/>
            <a:ext cx="1820862" cy="2740025"/>
          </a:xfrm>
          <a:prstGeom prst="rect">
            <a:avLst/>
          </a:prstGeom>
          <a:noFill/>
          <a:ln w="25400">
            <a:noFill/>
            <a:miter lim="800000"/>
            <a:headEnd/>
            <a:tailEnd/>
          </a:ln>
        </p:spPr>
      </p:pic>
      <p:sp>
        <p:nvSpPr>
          <p:cNvPr id="7" name="TextBox 6"/>
          <p:cNvSpPr txBox="1"/>
          <p:nvPr/>
        </p:nvSpPr>
        <p:spPr>
          <a:xfrm>
            <a:off x="762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28600" y="-152400"/>
            <a:ext cx="8686800" cy="1252538"/>
          </a:xfrm>
        </p:spPr>
        <p:txBody>
          <a:bodyPr/>
          <a:lstStyle/>
          <a:p>
            <a:pPr eaLnBrk="1" hangingPunct="1"/>
            <a:r>
              <a:rPr lang="en-US" sz="4000" dirty="0" smtClean="0"/>
              <a:t>Las Estrategias de Prevenci</a:t>
            </a:r>
            <a:r>
              <a:rPr lang="es-VE" sz="4000" dirty="0" smtClean="0"/>
              <a:t>ó</a:t>
            </a:r>
            <a:r>
              <a:rPr lang="en-US" sz="4000" dirty="0" smtClean="0"/>
              <a:t>n</a:t>
            </a:r>
          </a:p>
        </p:txBody>
      </p:sp>
      <p:sp>
        <p:nvSpPr>
          <p:cNvPr id="24579" name="Slide Number Placeholder 2"/>
          <p:cNvSpPr>
            <a:spLocks noGrp="1"/>
          </p:cNvSpPr>
          <p:nvPr>
            <p:ph type="sldNum" sz="quarter" idx="11"/>
          </p:nvPr>
        </p:nvSpPr>
        <p:spPr bwMode="auto">
          <a:xfrm>
            <a:off x="609600" y="6400800"/>
            <a:ext cx="1162050" cy="365125"/>
          </a:xfrm>
          <a:noFill/>
          <a:ln>
            <a:miter lim="800000"/>
            <a:headEnd/>
            <a:tailEnd/>
          </a:ln>
        </p:spPr>
        <p:txBody>
          <a:bodyPr/>
          <a:lstStyle/>
          <a:p>
            <a:fld id="{CB179B40-9EE4-4D21-A3EC-90E339251B68}" type="slidenum">
              <a:rPr lang="en-US" smtClean="0">
                <a:latin typeface="Arial" pitchFamily="34" charset="0"/>
              </a:rPr>
              <a:pPr/>
              <a:t>15</a:t>
            </a:fld>
            <a:endParaRPr lang="en-US" dirty="0" smtClean="0">
              <a:latin typeface="Arial" pitchFamily="34" charset="0"/>
            </a:endParaRPr>
          </a:p>
        </p:txBody>
      </p:sp>
      <p:grpSp>
        <p:nvGrpSpPr>
          <p:cNvPr id="24580" name="Group 5"/>
          <p:cNvGrpSpPr>
            <a:grpSpLocks/>
          </p:cNvGrpSpPr>
          <p:nvPr/>
        </p:nvGrpSpPr>
        <p:grpSpPr bwMode="auto">
          <a:xfrm>
            <a:off x="1905000" y="1371600"/>
            <a:ext cx="6934200" cy="4724400"/>
            <a:chOff x="1905000" y="1676400"/>
            <a:chExt cx="6096000" cy="4724400"/>
          </a:xfrm>
        </p:grpSpPr>
        <p:sp>
          <p:nvSpPr>
            <p:cNvPr id="4" name="Isosceles Triangle 3"/>
            <p:cNvSpPr/>
            <p:nvPr/>
          </p:nvSpPr>
          <p:spPr>
            <a:xfrm>
              <a:off x="1905000" y="1676400"/>
              <a:ext cx="5257242" cy="472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4648758" y="2590800"/>
              <a:ext cx="3352242"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u="sng" dirty="0" smtClean="0">
                  <a:solidFill>
                    <a:schemeClr val="tx1"/>
                  </a:solidFill>
                  <a:effectLst>
                    <a:outerShdw blurRad="38100" dist="38100" dir="2700000" algn="tl">
                      <a:srgbClr val="000000">
                        <a:alpha val="43137"/>
                      </a:srgbClr>
                    </a:outerShdw>
                  </a:effectLst>
                </a:rPr>
                <a:t>Eliminar/Sustituir/Aislar</a:t>
              </a:r>
              <a:endParaRPr lang="en-US" u="sng" dirty="0">
                <a:solidFill>
                  <a:schemeClr val="tx1"/>
                </a:solidFill>
                <a:effectLst>
                  <a:outerShdw blurRad="38100" dist="38100" dir="2700000" algn="tl">
                    <a:srgbClr val="000000">
                      <a:alpha val="43137"/>
                    </a:srgbClr>
                  </a:outerShdw>
                </a:effectLst>
              </a:endParaRPr>
            </a:p>
            <a:p>
              <a:pPr algn="ctr">
                <a:defRPr/>
              </a:pPr>
              <a:r>
                <a:rPr lang="en-US" dirty="0" smtClean="0">
                  <a:solidFill>
                    <a:schemeClr val="tx1"/>
                  </a:solidFill>
                </a:rPr>
                <a:t>el riesgo/peligro</a:t>
              </a:r>
              <a:endParaRPr lang="en-US" dirty="0">
                <a:solidFill>
                  <a:schemeClr val="tx1"/>
                </a:solidFill>
              </a:endParaRPr>
            </a:p>
          </p:txBody>
        </p:sp>
        <p:sp>
          <p:nvSpPr>
            <p:cNvPr id="7" name="Rectangle 6"/>
            <p:cNvSpPr/>
            <p:nvPr/>
          </p:nvSpPr>
          <p:spPr>
            <a:xfrm>
              <a:off x="4648758" y="3886200"/>
              <a:ext cx="3352242"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u="sng" dirty="0" smtClean="0">
                  <a:solidFill>
                    <a:schemeClr val="tx1"/>
                  </a:solidFill>
                  <a:effectLst>
                    <a:outerShdw blurRad="38100" dist="38100" dir="2700000" algn="tl">
                      <a:srgbClr val="000000">
                        <a:alpha val="43137"/>
                      </a:srgbClr>
                    </a:outerShdw>
                  </a:effectLst>
                </a:rPr>
                <a:t>Mejorar las Políticas y Procedimientos Laborales </a:t>
              </a:r>
              <a:endParaRPr lang="en-US" dirty="0">
                <a:solidFill>
                  <a:schemeClr val="tx1"/>
                </a:solidFill>
              </a:endParaRPr>
            </a:p>
          </p:txBody>
        </p:sp>
        <p:sp>
          <p:nvSpPr>
            <p:cNvPr id="8" name="Rectangle 7"/>
            <p:cNvSpPr/>
            <p:nvPr/>
          </p:nvSpPr>
          <p:spPr>
            <a:xfrm>
              <a:off x="4648758" y="5105400"/>
              <a:ext cx="3352242"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u="sng" dirty="0">
                  <a:solidFill>
                    <a:schemeClr val="tx1"/>
                  </a:solidFill>
                  <a:effectLst>
                    <a:outerShdw blurRad="38100" dist="38100" dir="2700000" algn="tl">
                      <a:srgbClr val="000000">
                        <a:alpha val="43137"/>
                      </a:srgbClr>
                    </a:outerShdw>
                  </a:effectLst>
                </a:rPr>
                <a:t>Use</a:t>
              </a:r>
              <a:r>
                <a:rPr lang="en-US" dirty="0">
                  <a:solidFill>
                    <a:schemeClr val="tx1"/>
                  </a:solidFill>
                </a:rPr>
                <a:t> </a:t>
              </a:r>
              <a:r>
                <a:rPr lang="en-US" dirty="0" smtClean="0">
                  <a:solidFill>
                    <a:schemeClr val="tx1"/>
                  </a:solidFill>
                </a:rPr>
                <a:t>Ropa y Equipo Protector </a:t>
              </a:r>
              <a:endParaRPr lang="en-US" dirty="0">
                <a:solidFill>
                  <a:schemeClr val="tx1"/>
                </a:solidFill>
              </a:endParaRPr>
            </a:p>
          </p:txBody>
        </p:sp>
      </p:grpSp>
      <p:pic>
        <p:nvPicPr>
          <p:cNvPr id="24581" name="Picture 6" descr="C:\Documents and Settings\jc580.ELSYS\Local Settings\Temporary Internet Files\Content.IE5\2X72RVHL\MC900440388[1].png"/>
          <p:cNvPicPr>
            <a:picLocks noChangeAspect="1" noChangeArrowheads="1"/>
          </p:cNvPicPr>
          <p:nvPr/>
        </p:nvPicPr>
        <p:blipFill>
          <a:blip r:embed="rId3" cstate="print"/>
          <a:srcRect/>
          <a:stretch>
            <a:fillRect/>
          </a:stretch>
        </p:blipFill>
        <p:spPr bwMode="auto">
          <a:xfrm>
            <a:off x="7848600" y="228600"/>
            <a:ext cx="962025" cy="962025"/>
          </a:xfrm>
          <a:prstGeom prst="rect">
            <a:avLst/>
          </a:prstGeom>
          <a:noFill/>
          <a:ln w="9525">
            <a:noFill/>
            <a:miter lim="800000"/>
            <a:headEnd/>
            <a:tailEnd/>
          </a:ln>
        </p:spPr>
      </p:pic>
      <p:sp>
        <p:nvSpPr>
          <p:cNvPr id="2" name="TextBox 1"/>
          <p:cNvSpPr txBox="1"/>
          <p:nvPr/>
        </p:nvSpPr>
        <p:spPr>
          <a:xfrm>
            <a:off x="457200" y="1600200"/>
            <a:ext cx="3505200" cy="923330"/>
          </a:xfrm>
          <a:prstGeom prst="rect">
            <a:avLst/>
          </a:prstGeom>
          <a:noFill/>
          <a:ln>
            <a:solidFill>
              <a:schemeClr val="bg2">
                <a:lumMod val="50000"/>
              </a:schemeClr>
            </a:solidFill>
          </a:ln>
        </p:spPr>
        <p:txBody>
          <a:bodyPr>
            <a:spAutoFit/>
          </a:bodyPr>
          <a:lstStyle/>
          <a:p>
            <a:pPr>
              <a:defRPr/>
            </a:pPr>
            <a:r>
              <a:rPr lang="en-US" dirty="0" smtClean="0">
                <a:ea typeface="+mn-ea"/>
                <a:cs typeface="+mn-cs"/>
              </a:rPr>
              <a:t>Ejemplo: material desechable,</a:t>
            </a:r>
            <a:r>
              <a:rPr lang="en-US" dirty="0" smtClean="0"/>
              <a:t> de un solo uso </a:t>
            </a:r>
            <a:r>
              <a:rPr lang="en-US" dirty="0" smtClean="0">
                <a:ea typeface="+mn-ea"/>
                <a:cs typeface="+mn-cs"/>
              </a:rPr>
              <a:t>(agujas, bisturis, batas para pacientes)</a:t>
            </a:r>
            <a:endParaRPr lang="en-US" dirty="0">
              <a:ea typeface="+mn-ea"/>
              <a:cs typeface="+mn-cs"/>
            </a:endParaRPr>
          </a:p>
        </p:txBody>
      </p:sp>
      <p:cxnSp>
        <p:nvCxnSpPr>
          <p:cNvPr id="6" name="Straight Arrow Connector 5"/>
          <p:cNvCxnSpPr>
            <a:stCxn id="2" idx="3"/>
            <a:endCxn id="5" idx="1"/>
          </p:cNvCxnSpPr>
          <p:nvPr/>
        </p:nvCxnSpPr>
        <p:spPr>
          <a:xfrm>
            <a:off x="3962400" y="2061865"/>
            <a:ext cx="1063625" cy="71943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4584" name="TextBox 8"/>
          <p:cNvSpPr txBox="1">
            <a:spLocks noChangeArrowheads="1"/>
          </p:cNvSpPr>
          <p:nvPr/>
        </p:nvSpPr>
        <p:spPr bwMode="auto">
          <a:xfrm>
            <a:off x="457200" y="2817813"/>
            <a:ext cx="3505200" cy="2031325"/>
          </a:xfrm>
          <a:prstGeom prst="rect">
            <a:avLst/>
          </a:prstGeom>
          <a:noFill/>
          <a:ln w="9525">
            <a:solidFill>
              <a:srgbClr val="0070C0"/>
            </a:solidFill>
            <a:miter lim="800000"/>
            <a:headEnd/>
            <a:tailEnd/>
          </a:ln>
        </p:spPr>
        <p:txBody>
          <a:bodyPr>
            <a:spAutoFit/>
          </a:bodyPr>
          <a:lstStyle/>
          <a:p>
            <a:r>
              <a:rPr lang="en-US" dirty="0" smtClean="0"/>
              <a:t>Ejemplos</a:t>
            </a:r>
            <a:r>
              <a:rPr lang="en-US" dirty="0"/>
              <a:t>: </a:t>
            </a:r>
          </a:p>
          <a:p>
            <a:pPr>
              <a:buFont typeface="Arial" pitchFamily="34" charset="0"/>
              <a:buChar char="•"/>
            </a:pPr>
            <a:r>
              <a:rPr lang="en-US" dirty="0" smtClean="0"/>
              <a:t>Adiestramiento sobre enfermeda-des infecciosas y su transmisión </a:t>
            </a:r>
            <a:endParaRPr lang="en-US" dirty="0"/>
          </a:p>
          <a:p>
            <a:pPr>
              <a:buFont typeface="Arial" pitchFamily="34" charset="0"/>
              <a:buChar char="•"/>
            </a:pPr>
            <a:r>
              <a:rPr lang="en-US" altLang="ja-JP" dirty="0" smtClean="0"/>
              <a:t>La norma de </a:t>
            </a:r>
            <a:r>
              <a:rPr lang="ja-JP" altLang="en-US" smtClean="0"/>
              <a:t>“</a:t>
            </a:r>
            <a:r>
              <a:rPr lang="en-US" altLang="ja-JP" dirty="0" smtClean="0"/>
              <a:t>Precauciones Universales</a:t>
            </a:r>
            <a:r>
              <a:rPr lang="ja-JP" altLang="en-US" smtClean="0"/>
              <a:t>”</a:t>
            </a:r>
            <a:r>
              <a:rPr lang="en-US" altLang="ja-JP" dirty="0" smtClean="0"/>
              <a:t> </a:t>
            </a:r>
            <a:endParaRPr lang="en-US" altLang="ja-JP" dirty="0"/>
          </a:p>
          <a:p>
            <a:pPr>
              <a:buFont typeface="Arial" pitchFamily="34" charset="0"/>
              <a:buChar char="•"/>
            </a:pPr>
            <a:r>
              <a:rPr lang="en-US" dirty="0" smtClean="0"/>
              <a:t>Reglas para lavarse las manos </a:t>
            </a:r>
            <a:endParaRPr lang="en-US" dirty="0"/>
          </a:p>
          <a:p>
            <a:pPr>
              <a:buFont typeface="Arial" pitchFamily="34" charset="0"/>
              <a:buChar char="•"/>
            </a:pPr>
            <a:r>
              <a:rPr lang="en-US" dirty="0" smtClean="0"/>
              <a:t>Vacunación contra Hepatitis </a:t>
            </a:r>
            <a:r>
              <a:rPr lang="en-US" dirty="0"/>
              <a:t>B </a:t>
            </a:r>
          </a:p>
        </p:txBody>
      </p:sp>
      <p:cxnSp>
        <p:nvCxnSpPr>
          <p:cNvPr id="11" name="Straight Arrow Connector 10"/>
          <p:cNvCxnSpPr>
            <a:endCxn id="7" idx="1"/>
          </p:cNvCxnSpPr>
          <p:nvPr/>
        </p:nvCxnSpPr>
        <p:spPr>
          <a:xfrm>
            <a:off x="3962400" y="3810000"/>
            <a:ext cx="1063625" cy="2667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4800600"/>
            <a:ext cx="3505200" cy="1200329"/>
          </a:xfrm>
          <a:prstGeom prst="rect">
            <a:avLst/>
          </a:prstGeom>
          <a:noFill/>
          <a:ln>
            <a:solidFill>
              <a:srgbClr val="0070C0"/>
            </a:solidFill>
          </a:ln>
        </p:spPr>
        <p:txBody>
          <a:bodyPr>
            <a:spAutoFit/>
          </a:bodyPr>
          <a:lstStyle/>
          <a:p>
            <a:pPr>
              <a:defRPr/>
            </a:pPr>
            <a:r>
              <a:rPr lang="en-US" dirty="0" smtClean="0">
                <a:ea typeface="+mn-ea"/>
                <a:cs typeface="+mn-cs"/>
              </a:rPr>
              <a:t>Ejemplo:</a:t>
            </a:r>
            <a:endParaRPr lang="en-US" dirty="0">
              <a:ea typeface="+mn-ea"/>
              <a:cs typeface="+mn-cs"/>
            </a:endParaRPr>
          </a:p>
          <a:p>
            <a:pPr marL="285750" indent="-285750">
              <a:buFont typeface="Arial" pitchFamily="34" charset="0"/>
              <a:buChar char="•"/>
              <a:defRPr/>
            </a:pPr>
            <a:r>
              <a:rPr lang="en-US" dirty="0" smtClean="0">
                <a:ea typeface="+mn-ea"/>
                <a:cs typeface="+mn-cs"/>
              </a:rPr>
              <a:t>Uso de guantes desechables durante los procedimientos y la limpieza de equipos</a:t>
            </a:r>
            <a:endParaRPr lang="en-US" dirty="0">
              <a:ea typeface="+mn-ea"/>
              <a:cs typeface="+mn-cs"/>
            </a:endParaRPr>
          </a:p>
        </p:txBody>
      </p:sp>
      <p:cxnSp>
        <p:nvCxnSpPr>
          <p:cNvPr id="15" name="Straight Arrow Connector 14"/>
          <p:cNvCxnSpPr>
            <a:stCxn id="13" idx="3"/>
          </p:cNvCxnSpPr>
          <p:nvPr/>
        </p:nvCxnSpPr>
        <p:spPr>
          <a:xfrm flipV="1">
            <a:off x="3962400" y="5295904"/>
            <a:ext cx="1063625" cy="1048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58750"/>
            <a:ext cx="9134475" cy="755650"/>
          </a:xfrm>
        </p:spPr>
        <p:txBody>
          <a:bodyPr/>
          <a:lstStyle/>
          <a:p>
            <a:pPr algn="ctr"/>
            <a:r>
              <a:rPr lang="en-US" sz="3600" dirty="0" smtClean="0"/>
              <a:t>Estrategias para Limpiar y Desinfectar </a:t>
            </a:r>
          </a:p>
        </p:txBody>
      </p:sp>
      <p:sp>
        <p:nvSpPr>
          <p:cNvPr id="5" name="Content Placeholder 4"/>
          <p:cNvSpPr>
            <a:spLocks noGrp="1"/>
          </p:cNvSpPr>
          <p:nvPr>
            <p:ph sz="quarter" idx="1"/>
          </p:nvPr>
        </p:nvSpPr>
        <p:spPr>
          <a:xfrm>
            <a:off x="457200" y="2590800"/>
            <a:ext cx="4041775" cy="2438400"/>
          </a:xfrm>
        </p:spPr>
        <p:txBody>
          <a:bodyPr/>
          <a:lstStyle/>
          <a:p>
            <a:pPr>
              <a:defRPr/>
            </a:pPr>
            <a:r>
              <a:rPr lang="en-US" dirty="0" smtClean="0">
                <a:ea typeface="+mn-ea"/>
              </a:rPr>
              <a:t>Autoclave</a:t>
            </a:r>
          </a:p>
          <a:p>
            <a:pPr lvl="1">
              <a:defRPr/>
            </a:pPr>
            <a:r>
              <a:rPr lang="en-US" dirty="0" smtClean="0">
                <a:ea typeface="+mn-ea"/>
              </a:rPr>
              <a:t>Calor y Vapor</a:t>
            </a:r>
          </a:p>
          <a:p>
            <a:pPr lvl="1">
              <a:defRPr/>
            </a:pPr>
            <a:r>
              <a:rPr lang="en-US" dirty="0" smtClean="0">
                <a:ea typeface="+mn-ea"/>
              </a:rPr>
              <a:t>Bueno para objetos</a:t>
            </a:r>
          </a:p>
          <a:p>
            <a:pPr>
              <a:defRPr/>
            </a:pPr>
            <a:r>
              <a:rPr lang="en-US" dirty="0" smtClean="0">
                <a:ea typeface="+mn-ea"/>
              </a:rPr>
              <a:t>Limpiador Ultrasónico</a:t>
            </a:r>
          </a:p>
          <a:p>
            <a:pPr lvl="1">
              <a:defRPr/>
            </a:pPr>
            <a:r>
              <a:rPr lang="en-US" dirty="0" smtClean="0">
                <a:ea typeface="+mn-ea"/>
              </a:rPr>
              <a:t>Vibración &amp; desinfectante</a:t>
            </a:r>
          </a:p>
        </p:txBody>
      </p:sp>
      <p:sp>
        <p:nvSpPr>
          <p:cNvPr id="25604" name="Content Placeholder 5"/>
          <p:cNvSpPr>
            <a:spLocks noGrp="1"/>
          </p:cNvSpPr>
          <p:nvPr>
            <p:ph sz="quarter" idx="2"/>
          </p:nvPr>
        </p:nvSpPr>
        <p:spPr>
          <a:xfrm>
            <a:off x="4648200" y="2514600"/>
            <a:ext cx="4191000" cy="3943350"/>
          </a:xfrm>
        </p:spPr>
        <p:txBody>
          <a:bodyPr/>
          <a:lstStyle/>
          <a:p>
            <a:r>
              <a:rPr lang="en-US" dirty="0" smtClean="0"/>
              <a:t>Desinfectantes de calidad en los hospitales</a:t>
            </a:r>
          </a:p>
          <a:p>
            <a:r>
              <a:rPr lang="ja-JP" altLang="en-US" smtClean="0"/>
              <a:t>“</a:t>
            </a:r>
            <a:r>
              <a:rPr lang="en-US" altLang="ja-JP" dirty="0" smtClean="0"/>
              <a:t>Quats</a:t>
            </a:r>
            <a:r>
              <a:rPr lang="ja-JP" altLang="en-US" smtClean="0"/>
              <a:t>”</a:t>
            </a:r>
            <a:r>
              <a:rPr lang="en-US" altLang="ja-JP" dirty="0" smtClean="0"/>
              <a:t> (Compuestos de Amonio Cuaternario )</a:t>
            </a:r>
          </a:p>
          <a:p>
            <a:r>
              <a:rPr lang="en-US" dirty="0" smtClean="0"/>
              <a:t>Glutaraldeh</a:t>
            </a:r>
            <a:r>
              <a:rPr lang="es-VE" dirty="0" smtClean="0"/>
              <a:t>í</a:t>
            </a:r>
            <a:r>
              <a:rPr lang="en-US" dirty="0" smtClean="0"/>
              <a:t>do</a:t>
            </a:r>
          </a:p>
          <a:p>
            <a:r>
              <a:rPr lang="en-US" dirty="0" smtClean="0"/>
              <a:t>Alcohol Etílico</a:t>
            </a:r>
          </a:p>
          <a:p>
            <a:r>
              <a:rPr lang="en-US" dirty="0" smtClean="0"/>
              <a:t>Soluciones de Cloro</a:t>
            </a:r>
          </a:p>
          <a:p>
            <a:pPr lvl="1"/>
            <a:r>
              <a:rPr lang="en-US" dirty="0" smtClean="0"/>
              <a:t>Deben prepararse         todos los días</a:t>
            </a:r>
          </a:p>
        </p:txBody>
      </p:sp>
      <p:sp>
        <p:nvSpPr>
          <p:cNvPr id="25605" name="Slide Number Placeholder 3"/>
          <p:cNvSpPr>
            <a:spLocks noGrp="1"/>
          </p:cNvSpPr>
          <p:nvPr>
            <p:ph type="sldNum" sz="quarter" idx="11"/>
          </p:nvPr>
        </p:nvSpPr>
        <p:spPr bwMode="auto">
          <a:noFill/>
          <a:ln>
            <a:miter lim="800000"/>
            <a:headEnd/>
            <a:tailEnd/>
          </a:ln>
        </p:spPr>
        <p:txBody>
          <a:bodyPr/>
          <a:lstStyle/>
          <a:p>
            <a:fld id="{50D77613-8446-4F3C-AAA8-10FFF7497349}" type="slidenum">
              <a:rPr lang="en-US" smtClean="0"/>
              <a:pPr/>
              <a:t>16</a:t>
            </a:fld>
            <a:endParaRPr lang="en-US" dirty="0" smtClean="0"/>
          </a:p>
        </p:txBody>
      </p:sp>
      <p:pic>
        <p:nvPicPr>
          <p:cNvPr id="25606" name="Picture 2" descr="C:\Documents and Settings\hs132\Local Settings\Temporary Internet Files\Content.IE5\AWZ0UVZW\MP900437306[1].jpg"/>
          <p:cNvPicPr>
            <a:picLocks noChangeAspect="1" noChangeArrowheads="1"/>
          </p:cNvPicPr>
          <p:nvPr/>
        </p:nvPicPr>
        <p:blipFill>
          <a:blip r:embed="rId3" cstate="print"/>
          <a:srcRect/>
          <a:stretch>
            <a:fillRect/>
          </a:stretch>
        </p:blipFill>
        <p:spPr bwMode="auto">
          <a:xfrm>
            <a:off x="7889875" y="4343400"/>
            <a:ext cx="1254125" cy="1905000"/>
          </a:xfrm>
          <a:prstGeom prst="rect">
            <a:avLst/>
          </a:prstGeom>
          <a:noFill/>
          <a:ln w="9525">
            <a:noFill/>
            <a:miter lim="800000"/>
            <a:headEnd/>
            <a:tailEnd/>
          </a:ln>
        </p:spPr>
      </p:pic>
      <p:sp>
        <p:nvSpPr>
          <p:cNvPr id="25607" name="TextBox 1"/>
          <p:cNvSpPr txBox="1">
            <a:spLocks noChangeArrowheads="1"/>
          </p:cNvSpPr>
          <p:nvPr/>
        </p:nvSpPr>
        <p:spPr bwMode="auto">
          <a:xfrm>
            <a:off x="228600" y="5257800"/>
            <a:ext cx="4343400" cy="923330"/>
          </a:xfrm>
          <a:prstGeom prst="rect">
            <a:avLst/>
          </a:prstGeom>
          <a:solidFill>
            <a:srgbClr val="FF0000">
              <a:alpha val="38039"/>
            </a:srgbClr>
          </a:solidFill>
          <a:ln w="9525">
            <a:solidFill>
              <a:srgbClr val="FF0000"/>
            </a:solidFill>
            <a:miter lim="800000"/>
            <a:headEnd/>
            <a:tailEnd/>
          </a:ln>
        </p:spPr>
        <p:txBody>
          <a:bodyPr>
            <a:spAutoFit/>
          </a:bodyPr>
          <a:lstStyle/>
          <a:p>
            <a:pPr algn="ctr"/>
            <a:r>
              <a:rPr lang="en-US" i="1" dirty="0" smtClean="0"/>
              <a:t>Su empleador  tiene la obligación de adiestrarlo a usted sobre los riesgos  de trabajar con químicos  en sus labores/funciones.</a:t>
            </a:r>
            <a:endParaRPr lang="en-US" i="1" dirty="0"/>
          </a:p>
        </p:txBody>
      </p:sp>
      <p:sp>
        <p:nvSpPr>
          <p:cNvPr id="2" name="TextBox 1"/>
          <p:cNvSpPr txBox="1"/>
          <p:nvPr/>
        </p:nvSpPr>
        <p:spPr>
          <a:xfrm>
            <a:off x="457200" y="1295400"/>
            <a:ext cx="8458200" cy="1569660"/>
          </a:xfrm>
          <a:prstGeom prst="rect">
            <a:avLst/>
          </a:prstGeom>
          <a:noFill/>
        </p:spPr>
        <p:txBody>
          <a:bodyPr>
            <a:spAutoFit/>
          </a:bodyPr>
          <a:lstStyle/>
          <a:p>
            <a:pPr>
              <a:defRPr/>
            </a:pPr>
            <a:r>
              <a:rPr lang="en-US" sz="2600" dirty="0" smtClean="0">
                <a:latin typeface="+mn-lt"/>
                <a:ea typeface="ＭＳ Ｐゴシック" charset="0"/>
                <a:cs typeface="+mn-cs"/>
              </a:rPr>
              <a:t>Los productos y químicos usados para limpiar y desinfectar pueden ser peligrosos, si usted no está adiestrado sobre su uso/aplicación y cómo utilizarlos  correctamente</a:t>
            </a:r>
            <a:endParaRPr lang="en-US" sz="2600" dirty="0">
              <a:latin typeface="+mn-lt"/>
              <a:ea typeface="ＭＳ Ｐゴシック" charset="0"/>
              <a:cs typeface="+mn-cs"/>
            </a:endParaRPr>
          </a:p>
          <a:p>
            <a:pPr>
              <a:defRPr/>
            </a:pPr>
            <a:endParaRPr lang="en-US" dirty="0">
              <a:latin typeface="Gill Sans MT" charset="0"/>
              <a:ea typeface="ＭＳ Ｐゴシック" charset="0"/>
              <a:cs typeface="+mn-cs"/>
            </a:endParaRPr>
          </a:p>
        </p:txBody>
      </p:sp>
      <p:sp>
        <p:nvSpPr>
          <p:cNvPr id="9" name="TextBox 8"/>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228600"/>
            <a:ext cx="8229600" cy="914400"/>
          </a:xfrm>
        </p:spPr>
        <p:txBody>
          <a:bodyPr/>
          <a:lstStyle/>
          <a:p>
            <a:pPr algn="ctr"/>
            <a:r>
              <a:rPr lang="en-US" sz="3600" dirty="0" smtClean="0"/>
              <a:t>¿Qué hacer si usted resulta expuesto a un patógeno biológico?</a:t>
            </a:r>
          </a:p>
        </p:txBody>
      </p:sp>
      <p:sp>
        <p:nvSpPr>
          <p:cNvPr id="26627" name="Content Placeholder 2"/>
          <p:cNvSpPr>
            <a:spLocks noGrp="1"/>
          </p:cNvSpPr>
          <p:nvPr>
            <p:ph sz="quarter" idx="1"/>
          </p:nvPr>
        </p:nvSpPr>
        <p:spPr>
          <a:xfrm>
            <a:off x="457200" y="1676400"/>
            <a:ext cx="4343400" cy="4937125"/>
          </a:xfrm>
        </p:spPr>
        <p:txBody>
          <a:bodyPr/>
          <a:lstStyle/>
          <a:p>
            <a:r>
              <a:rPr lang="en-US" dirty="0" smtClean="0"/>
              <a:t>L</a:t>
            </a:r>
            <a:r>
              <a:rPr lang="es-VE" dirty="0" smtClean="0"/>
              <a:t>ávese el área con agua </a:t>
            </a:r>
            <a:endParaRPr lang="en-US" dirty="0" smtClean="0"/>
          </a:p>
          <a:p>
            <a:r>
              <a:rPr lang="en-US" dirty="0" smtClean="0"/>
              <a:t>Lávase/enju</a:t>
            </a:r>
            <a:r>
              <a:rPr lang="es-VE" dirty="0" smtClean="0"/>
              <a:t>águese los ojos con agua o solución salina </a:t>
            </a:r>
            <a:endParaRPr lang="en-US" dirty="0" smtClean="0"/>
          </a:p>
          <a:p>
            <a:r>
              <a:rPr lang="en-US" dirty="0" smtClean="0"/>
              <a:t>Repórtelo al instructor o empleador inmediatamente </a:t>
            </a:r>
          </a:p>
          <a:p>
            <a:r>
              <a:rPr lang="en-US" dirty="0" smtClean="0"/>
              <a:t>Busque  ayuda / </a:t>
            </a:r>
            <a:r>
              <a:rPr lang="es-VE" dirty="0" smtClean="0"/>
              <a:t>atención</a:t>
            </a:r>
            <a:r>
              <a:rPr lang="en-US" dirty="0" smtClean="0"/>
              <a:t> médica (no pierda tiempo, actuar con rapidez es vital)</a:t>
            </a:r>
          </a:p>
          <a:p>
            <a:endParaRPr lang="en-US" dirty="0" smtClean="0"/>
          </a:p>
        </p:txBody>
      </p:sp>
      <p:sp>
        <p:nvSpPr>
          <p:cNvPr id="26628" name="Slide Number Placeholder 4"/>
          <p:cNvSpPr>
            <a:spLocks noGrp="1"/>
          </p:cNvSpPr>
          <p:nvPr>
            <p:ph type="sldNum" sz="quarter" idx="11"/>
          </p:nvPr>
        </p:nvSpPr>
        <p:spPr bwMode="auto">
          <a:noFill/>
          <a:ln>
            <a:miter lim="800000"/>
            <a:headEnd/>
            <a:tailEnd/>
          </a:ln>
        </p:spPr>
        <p:txBody>
          <a:bodyPr/>
          <a:lstStyle/>
          <a:p>
            <a:fld id="{A002EEA9-BE9F-4A2B-A4B9-A3A15D2BD4C1}" type="slidenum">
              <a:rPr lang="en-US" smtClean="0"/>
              <a:pPr/>
              <a:t>17</a:t>
            </a:fld>
            <a:endParaRPr lang="en-US" dirty="0" smtClean="0"/>
          </a:p>
        </p:txBody>
      </p:sp>
      <p:pic>
        <p:nvPicPr>
          <p:cNvPr id="26629" name="Picture 2" descr="C:\Users\kbellamy3\AppData\Local\Microsoft\Windows\Temporary Internet Files\Content.IE5\1LF82SNN\MC900097839[1].wmf"/>
          <p:cNvPicPr>
            <a:picLocks noGrp="1" noChangeAspect="1" noChangeArrowheads="1"/>
          </p:cNvPicPr>
          <p:nvPr>
            <p:ph sz="quarter" idx="2"/>
          </p:nvPr>
        </p:nvPicPr>
        <p:blipFill>
          <a:blip r:embed="rId2" cstate="print"/>
          <a:srcRect/>
          <a:stretch>
            <a:fillRect/>
          </a:stretch>
        </p:blipFill>
        <p:spPr>
          <a:xfrm>
            <a:off x="5410200" y="1828800"/>
            <a:ext cx="2555875" cy="3141663"/>
          </a:xfrm>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1447800" y="0"/>
            <a:ext cx="6019800" cy="533400"/>
          </a:xfrm>
        </p:spPr>
        <p:txBody>
          <a:bodyPr lIns="90488" tIns="44450" rIns="90488" bIns="44450"/>
          <a:lstStyle/>
          <a:p>
            <a:pPr algn="ctr">
              <a:buFont typeface="Monotype Sorts"/>
              <a:buNone/>
            </a:pPr>
            <a:r>
              <a:rPr lang="en-US" sz="3600" dirty="0" smtClean="0">
                <a:solidFill>
                  <a:schemeClr val="tx2"/>
                </a:solidFill>
              </a:rPr>
              <a:t>El Procedimiento Correcto para Quitarse los Guantes  </a:t>
            </a:r>
          </a:p>
        </p:txBody>
      </p:sp>
      <p:pic>
        <p:nvPicPr>
          <p:cNvPr id="27651" name="Picture 3" descr="l2400a"/>
          <p:cNvPicPr>
            <a:picLocks noChangeAspect="1" noChangeArrowheads="1"/>
          </p:cNvPicPr>
          <p:nvPr/>
        </p:nvPicPr>
        <p:blipFill>
          <a:blip r:embed="rId3" cstate="print"/>
          <a:srcRect/>
          <a:stretch>
            <a:fillRect/>
          </a:stretch>
        </p:blipFill>
        <p:spPr bwMode="auto">
          <a:xfrm>
            <a:off x="363538" y="1614488"/>
            <a:ext cx="2286000" cy="1966912"/>
          </a:xfrm>
          <a:prstGeom prst="rect">
            <a:avLst/>
          </a:prstGeom>
          <a:noFill/>
          <a:ln w="9525">
            <a:solidFill>
              <a:schemeClr val="tx1"/>
            </a:solidFill>
            <a:miter lim="800000"/>
            <a:headEnd/>
            <a:tailEnd/>
          </a:ln>
        </p:spPr>
      </p:pic>
      <p:grpSp>
        <p:nvGrpSpPr>
          <p:cNvPr id="362500" name="Group 4"/>
          <p:cNvGrpSpPr>
            <a:grpSpLocks/>
          </p:cNvGrpSpPr>
          <p:nvPr/>
        </p:nvGrpSpPr>
        <p:grpSpPr bwMode="auto">
          <a:xfrm>
            <a:off x="6248400" y="2514600"/>
            <a:ext cx="2514600" cy="2133600"/>
            <a:chOff x="3936" y="2112"/>
            <a:chExt cx="1584" cy="1344"/>
          </a:xfrm>
        </p:grpSpPr>
        <p:pic>
          <p:nvPicPr>
            <p:cNvPr id="27663" name="Picture 5" descr="l2400c"/>
            <p:cNvPicPr>
              <a:picLocks noChangeAspect="1" noChangeArrowheads="1"/>
            </p:cNvPicPr>
            <p:nvPr/>
          </p:nvPicPr>
          <p:blipFill>
            <a:blip r:embed="rId4" cstate="print"/>
            <a:srcRect/>
            <a:stretch>
              <a:fillRect/>
            </a:stretch>
          </p:blipFill>
          <p:spPr bwMode="auto">
            <a:xfrm>
              <a:off x="4309" y="2160"/>
              <a:ext cx="1211" cy="1296"/>
            </a:xfrm>
            <a:prstGeom prst="rect">
              <a:avLst/>
            </a:prstGeom>
            <a:solidFill>
              <a:schemeClr val="hlink"/>
            </a:solidFill>
            <a:ln w="9525">
              <a:solidFill>
                <a:schemeClr val="tx1"/>
              </a:solidFill>
              <a:miter lim="800000"/>
              <a:headEnd/>
              <a:tailEnd/>
            </a:ln>
          </p:spPr>
        </p:pic>
        <p:sp>
          <p:nvSpPr>
            <p:cNvPr id="34832" name="AutoShape 6"/>
            <p:cNvSpPr>
              <a:spLocks noChangeArrowheads="1"/>
            </p:cNvSpPr>
            <p:nvPr/>
          </p:nvSpPr>
          <p:spPr bwMode="auto">
            <a:xfrm rot="2112583">
              <a:off x="3936" y="2112"/>
              <a:ext cx="384" cy="144"/>
            </a:xfrm>
            <a:prstGeom prst="rightArrow">
              <a:avLst>
                <a:gd name="adj1" fmla="val 50000"/>
                <a:gd name="adj2" fmla="val 66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Gill Sans MT" charset="0"/>
                <a:ea typeface="ＭＳ Ｐゴシック" charset="0"/>
                <a:cs typeface="+mn-cs"/>
              </a:endParaRPr>
            </a:p>
          </p:txBody>
        </p:sp>
      </p:grpSp>
      <p:grpSp>
        <p:nvGrpSpPr>
          <p:cNvPr id="362503" name="Group 7"/>
          <p:cNvGrpSpPr>
            <a:grpSpLocks/>
          </p:cNvGrpSpPr>
          <p:nvPr/>
        </p:nvGrpSpPr>
        <p:grpSpPr bwMode="auto">
          <a:xfrm>
            <a:off x="2743200" y="1714500"/>
            <a:ext cx="3487738" cy="1714500"/>
            <a:chOff x="1728" y="1488"/>
            <a:chExt cx="2197" cy="1080"/>
          </a:xfrm>
        </p:grpSpPr>
        <p:pic>
          <p:nvPicPr>
            <p:cNvPr id="27661" name="Picture 8" descr="l2400b"/>
            <p:cNvPicPr>
              <a:picLocks noChangeAspect="1" noChangeArrowheads="1"/>
            </p:cNvPicPr>
            <p:nvPr/>
          </p:nvPicPr>
          <p:blipFill>
            <a:blip r:embed="rId5" cstate="print"/>
            <a:srcRect/>
            <a:stretch>
              <a:fillRect/>
            </a:stretch>
          </p:blipFill>
          <p:spPr bwMode="auto">
            <a:xfrm>
              <a:off x="2149" y="1488"/>
              <a:ext cx="1776" cy="1080"/>
            </a:xfrm>
            <a:prstGeom prst="rect">
              <a:avLst/>
            </a:prstGeom>
            <a:noFill/>
            <a:ln w="9525">
              <a:solidFill>
                <a:schemeClr val="tx1"/>
              </a:solidFill>
              <a:miter lim="800000"/>
              <a:headEnd/>
              <a:tailEnd/>
            </a:ln>
          </p:spPr>
        </p:pic>
        <p:sp>
          <p:nvSpPr>
            <p:cNvPr id="34830" name="AutoShape 9"/>
            <p:cNvSpPr>
              <a:spLocks noChangeArrowheads="1"/>
            </p:cNvSpPr>
            <p:nvPr/>
          </p:nvSpPr>
          <p:spPr bwMode="auto">
            <a:xfrm>
              <a:off x="1728" y="1968"/>
              <a:ext cx="384" cy="144"/>
            </a:xfrm>
            <a:prstGeom prst="rightArrow">
              <a:avLst>
                <a:gd name="adj1" fmla="val 50000"/>
                <a:gd name="adj2" fmla="val 66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Gill Sans MT" charset="0"/>
                <a:ea typeface="ＭＳ Ｐゴシック" charset="0"/>
                <a:cs typeface="+mn-cs"/>
              </a:endParaRPr>
            </a:p>
          </p:txBody>
        </p:sp>
      </p:grpSp>
      <p:grpSp>
        <p:nvGrpSpPr>
          <p:cNvPr id="362506" name="Group 10"/>
          <p:cNvGrpSpPr>
            <a:grpSpLocks/>
          </p:cNvGrpSpPr>
          <p:nvPr/>
        </p:nvGrpSpPr>
        <p:grpSpPr bwMode="auto">
          <a:xfrm>
            <a:off x="457200" y="4114800"/>
            <a:ext cx="2895600" cy="1600200"/>
            <a:chOff x="288" y="3120"/>
            <a:chExt cx="1824" cy="1008"/>
          </a:xfrm>
        </p:grpSpPr>
        <p:pic>
          <p:nvPicPr>
            <p:cNvPr id="27659" name="Picture 11" descr="l2400e"/>
            <p:cNvPicPr>
              <a:picLocks noChangeAspect="1" noChangeArrowheads="1"/>
            </p:cNvPicPr>
            <p:nvPr/>
          </p:nvPicPr>
          <p:blipFill>
            <a:blip r:embed="rId6" cstate="print"/>
            <a:srcRect/>
            <a:stretch>
              <a:fillRect/>
            </a:stretch>
          </p:blipFill>
          <p:spPr bwMode="auto">
            <a:xfrm>
              <a:off x="288" y="3120"/>
              <a:ext cx="1344" cy="1008"/>
            </a:xfrm>
            <a:prstGeom prst="rect">
              <a:avLst/>
            </a:prstGeom>
            <a:noFill/>
            <a:ln w="9525">
              <a:solidFill>
                <a:schemeClr val="tx1"/>
              </a:solidFill>
              <a:miter lim="800000"/>
              <a:headEnd/>
              <a:tailEnd/>
            </a:ln>
          </p:spPr>
        </p:pic>
        <p:sp>
          <p:nvSpPr>
            <p:cNvPr id="34828" name="AutoShape 12"/>
            <p:cNvSpPr>
              <a:spLocks noChangeArrowheads="1"/>
            </p:cNvSpPr>
            <p:nvPr/>
          </p:nvSpPr>
          <p:spPr bwMode="auto">
            <a:xfrm rot="10800000">
              <a:off x="1728" y="3552"/>
              <a:ext cx="384" cy="144"/>
            </a:xfrm>
            <a:prstGeom prst="rightArrow">
              <a:avLst>
                <a:gd name="adj1" fmla="val 50000"/>
                <a:gd name="adj2" fmla="val 66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Gill Sans MT" charset="0"/>
                <a:ea typeface="ＭＳ Ｐゴシック" charset="0"/>
                <a:cs typeface="+mn-cs"/>
              </a:endParaRPr>
            </a:p>
          </p:txBody>
        </p:sp>
      </p:grpSp>
      <p:grpSp>
        <p:nvGrpSpPr>
          <p:cNvPr id="362509" name="Group 13"/>
          <p:cNvGrpSpPr>
            <a:grpSpLocks/>
          </p:cNvGrpSpPr>
          <p:nvPr/>
        </p:nvGrpSpPr>
        <p:grpSpPr bwMode="auto">
          <a:xfrm>
            <a:off x="3429000" y="4038600"/>
            <a:ext cx="3429000" cy="1676400"/>
            <a:chOff x="2160" y="3072"/>
            <a:chExt cx="2160" cy="1056"/>
          </a:xfrm>
        </p:grpSpPr>
        <p:pic>
          <p:nvPicPr>
            <p:cNvPr id="27657" name="Picture 14" descr="l2400d"/>
            <p:cNvPicPr>
              <a:picLocks noChangeAspect="1" noChangeArrowheads="1"/>
            </p:cNvPicPr>
            <p:nvPr/>
          </p:nvPicPr>
          <p:blipFill>
            <a:blip r:embed="rId7" cstate="print"/>
            <a:srcRect/>
            <a:stretch>
              <a:fillRect/>
            </a:stretch>
          </p:blipFill>
          <p:spPr bwMode="auto">
            <a:xfrm>
              <a:off x="2160" y="3072"/>
              <a:ext cx="1776" cy="1056"/>
            </a:xfrm>
            <a:prstGeom prst="rect">
              <a:avLst/>
            </a:prstGeom>
            <a:noFill/>
            <a:ln w="9525">
              <a:solidFill>
                <a:schemeClr val="tx1"/>
              </a:solidFill>
              <a:miter lim="800000"/>
              <a:headEnd/>
              <a:tailEnd/>
            </a:ln>
          </p:spPr>
        </p:pic>
        <p:sp>
          <p:nvSpPr>
            <p:cNvPr id="34826" name="AutoShape 15"/>
            <p:cNvSpPr>
              <a:spLocks noChangeArrowheads="1"/>
            </p:cNvSpPr>
            <p:nvPr/>
          </p:nvSpPr>
          <p:spPr bwMode="auto">
            <a:xfrm rot="9107676">
              <a:off x="3936" y="3312"/>
              <a:ext cx="384" cy="144"/>
            </a:xfrm>
            <a:prstGeom prst="rightArrow">
              <a:avLst>
                <a:gd name="adj1" fmla="val 50000"/>
                <a:gd name="adj2" fmla="val 66667"/>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Gill Sans MT" charset="0"/>
                <a:ea typeface="ＭＳ Ｐゴシック" charset="0"/>
                <a:cs typeface="+mn-cs"/>
              </a:endParaRPr>
            </a:p>
          </p:txBody>
        </p:sp>
      </p:grpSp>
      <p:pic>
        <p:nvPicPr>
          <p:cNvPr id="34824" name="Picture 7"/>
          <p:cNvPicPr>
            <a:picLocks noChangeAspect="1" noChangeArrowheads="1"/>
          </p:cNvPicPr>
          <p:nvPr/>
        </p:nvPicPr>
        <p:blipFill>
          <a:blip r:embed="rId8" cstate="print"/>
          <a:srcRect/>
          <a:stretch>
            <a:fillRect/>
          </a:stretch>
        </p:blipFill>
        <p:spPr bwMode="auto">
          <a:xfrm>
            <a:off x="8088313" y="357188"/>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 name="TextBox 1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2503"/>
                                        </p:tgtEl>
                                        <p:attrNameLst>
                                          <p:attrName>style.visibility</p:attrName>
                                        </p:attrNameLst>
                                      </p:cBhvr>
                                      <p:to>
                                        <p:strVal val="visible"/>
                                      </p:to>
                                    </p:set>
                                    <p:animEffect transition="in" filter="wipe(left)">
                                      <p:cBhvr>
                                        <p:cTn id="7" dur="500"/>
                                        <p:tgtEl>
                                          <p:spTgt spid="36250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362500"/>
                                        </p:tgtEl>
                                        <p:attrNameLst>
                                          <p:attrName>style.visibility</p:attrName>
                                        </p:attrNameLst>
                                      </p:cBhvr>
                                      <p:to>
                                        <p:strVal val="visible"/>
                                      </p:to>
                                    </p:set>
                                    <p:animEffect transition="in" filter="wipe(up)">
                                      <p:cBhvr>
                                        <p:cTn id="11" dur="500"/>
                                        <p:tgtEl>
                                          <p:spTgt spid="362500"/>
                                        </p:tgtEl>
                                      </p:cBhvr>
                                    </p:animEffect>
                                  </p:childTnLst>
                                </p:cTn>
                              </p:par>
                            </p:childTnLst>
                          </p:cTn>
                        </p:par>
                        <p:par>
                          <p:cTn id="12" fill="hold" nodeType="afterGroup">
                            <p:stCondLst>
                              <p:cond delay="1000"/>
                            </p:stCondLst>
                            <p:childTnLst>
                              <p:par>
                                <p:cTn id="13" presetID="22" presetClass="entr" presetSubtype="2" fill="hold" nodeType="afterEffect">
                                  <p:stCondLst>
                                    <p:cond delay="0"/>
                                  </p:stCondLst>
                                  <p:childTnLst>
                                    <p:set>
                                      <p:cBhvr>
                                        <p:cTn id="14" dur="1" fill="hold">
                                          <p:stCondLst>
                                            <p:cond delay="0"/>
                                          </p:stCondLst>
                                        </p:cTn>
                                        <p:tgtEl>
                                          <p:spTgt spid="362509"/>
                                        </p:tgtEl>
                                        <p:attrNameLst>
                                          <p:attrName>style.visibility</p:attrName>
                                        </p:attrNameLst>
                                      </p:cBhvr>
                                      <p:to>
                                        <p:strVal val="visible"/>
                                      </p:to>
                                    </p:set>
                                    <p:animEffect transition="in" filter="wipe(right)">
                                      <p:cBhvr>
                                        <p:cTn id="15" dur="500"/>
                                        <p:tgtEl>
                                          <p:spTgt spid="362509"/>
                                        </p:tgtEl>
                                      </p:cBhvr>
                                    </p:animEffect>
                                  </p:childTnLst>
                                </p:cTn>
                              </p:par>
                            </p:childTnLst>
                          </p:cTn>
                        </p:par>
                        <p:par>
                          <p:cTn id="16" fill="hold" nodeType="afterGroup">
                            <p:stCondLst>
                              <p:cond delay="1500"/>
                            </p:stCondLst>
                            <p:childTnLst>
                              <p:par>
                                <p:cTn id="17" presetID="22" presetClass="entr" presetSubtype="2" fill="hold" nodeType="afterEffect">
                                  <p:stCondLst>
                                    <p:cond delay="0"/>
                                  </p:stCondLst>
                                  <p:childTnLst>
                                    <p:set>
                                      <p:cBhvr>
                                        <p:cTn id="18" dur="1" fill="hold">
                                          <p:stCondLst>
                                            <p:cond delay="0"/>
                                          </p:stCondLst>
                                        </p:cTn>
                                        <p:tgtEl>
                                          <p:spTgt spid="362506"/>
                                        </p:tgtEl>
                                        <p:attrNameLst>
                                          <p:attrName>style.visibility</p:attrName>
                                        </p:attrNameLst>
                                      </p:cBhvr>
                                      <p:to>
                                        <p:strVal val="visible"/>
                                      </p:to>
                                    </p:set>
                                    <p:animEffect transition="in" filter="wipe(right)">
                                      <p:cBhvr>
                                        <p:cTn id="19" dur="500"/>
                                        <p:tgtEl>
                                          <p:spTgt spid="362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76200"/>
            <a:ext cx="7848600" cy="838200"/>
          </a:xfrm>
        </p:spPr>
        <p:txBody>
          <a:bodyPr/>
          <a:lstStyle/>
          <a:p>
            <a:r>
              <a:rPr lang="en-US" dirty="0" smtClean="0"/>
              <a:t>    El Lavado de las Manos</a:t>
            </a:r>
          </a:p>
        </p:txBody>
      </p:sp>
      <p:sp>
        <p:nvSpPr>
          <p:cNvPr id="28675" name="Content Placeholder 3"/>
          <p:cNvSpPr>
            <a:spLocks noGrp="1"/>
          </p:cNvSpPr>
          <p:nvPr>
            <p:ph sz="quarter" idx="2"/>
          </p:nvPr>
        </p:nvSpPr>
        <p:spPr>
          <a:xfrm>
            <a:off x="4648200" y="1295400"/>
            <a:ext cx="4267200" cy="4953000"/>
          </a:xfrm>
        </p:spPr>
        <p:txBody>
          <a:bodyPr/>
          <a:lstStyle/>
          <a:p>
            <a:r>
              <a:rPr lang="en-US" dirty="0" smtClean="0"/>
              <a:t>Forme una buena espuma con el jabón;  frótese las manos enérgicamente al menos por 20 segundos</a:t>
            </a:r>
          </a:p>
          <a:p>
            <a:r>
              <a:rPr lang="en-US" dirty="0" smtClean="0"/>
              <a:t>Un anti-</a:t>
            </a:r>
            <a:r>
              <a:rPr lang="es-VE" dirty="0" smtClean="0"/>
              <a:t>bacterial para las manos, ¡</a:t>
            </a:r>
            <a:r>
              <a:rPr lang="es-VE" b="1" dirty="0" smtClean="0"/>
              <a:t>NO</a:t>
            </a:r>
            <a:r>
              <a:rPr lang="es-VE" dirty="0" smtClean="0"/>
              <a:t> es un sustituto del lavado de las manos con agua y jabón</a:t>
            </a:r>
            <a:r>
              <a:rPr lang="en-US" dirty="0" smtClean="0"/>
              <a:t>! </a:t>
            </a:r>
          </a:p>
          <a:p>
            <a:r>
              <a:rPr lang="en-US" dirty="0" smtClean="0"/>
              <a:t>Un antibacterial para las manos </a:t>
            </a:r>
            <a:r>
              <a:rPr lang="en-US" b="1" dirty="0" smtClean="0"/>
              <a:t>NO </a:t>
            </a:r>
            <a:r>
              <a:rPr lang="en-US" dirty="0" smtClean="0"/>
              <a:t>elimina los químicos  en contacto con las mismas</a:t>
            </a:r>
          </a:p>
          <a:p>
            <a:endParaRPr lang="en-US" dirty="0" smtClean="0"/>
          </a:p>
          <a:p>
            <a:endParaRPr lang="en-US" dirty="0" smtClean="0"/>
          </a:p>
        </p:txBody>
      </p:sp>
      <p:sp>
        <p:nvSpPr>
          <p:cNvPr id="28676" name="Slide Number Placeholder 5"/>
          <p:cNvSpPr>
            <a:spLocks noGrp="1"/>
          </p:cNvSpPr>
          <p:nvPr>
            <p:ph type="sldNum" sz="quarter" idx="12"/>
          </p:nvPr>
        </p:nvSpPr>
        <p:spPr bwMode="auto">
          <a:noFill/>
          <a:ln>
            <a:miter lim="800000"/>
            <a:headEnd/>
            <a:tailEnd/>
          </a:ln>
        </p:spPr>
        <p:txBody>
          <a:bodyPr/>
          <a:lstStyle/>
          <a:p>
            <a:fld id="{2BF5A270-F5F5-4E46-A27C-4B86149179D9}" type="slidenum">
              <a:rPr lang="en-US" smtClean="0"/>
              <a:pPr/>
              <a:t>19</a:t>
            </a:fld>
            <a:endParaRPr lang="en-US" dirty="0" smtClean="0"/>
          </a:p>
        </p:txBody>
      </p:sp>
      <p:pic>
        <p:nvPicPr>
          <p:cNvPr id="28677" name="Picture 1" descr="hand sanitizer photo.JPG"/>
          <p:cNvPicPr>
            <a:picLocks noChangeAspect="1"/>
          </p:cNvPicPr>
          <p:nvPr/>
        </p:nvPicPr>
        <p:blipFill>
          <a:blip r:embed="rId3" cstate="print"/>
          <a:srcRect/>
          <a:stretch>
            <a:fillRect/>
          </a:stretch>
        </p:blipFill>
        <p:spPr bwMode="auto">
          <a:xfrm>
            <a:off x="685800" y="3048000"/>
            <a:ext cx="2286000" cy="3048000"/>
          </a:xfrm>
          <a:prstGeom prst="rect">
            <a:avLst/>
          </a:prstGeom>
          <a:noFill/>
          <a:ln w="9525">
            <a:noFill/>
            <a:miter lim="800000"/>
            <a:headEnd/>
            <a:tailEnd/>
          </a:ln>
        </p:spPr>
      </p:pic>
      <p:pic>
        <p:nvPicPr>
          <p:cNvPr id="28678" name="Picture 2" descr="MP900424379.JPG"/>
          <p:cNvPicPr>
            <a:picLocks noChangeAspect="1"/>
          </p:cNvPicPr>
          <p:nvPr/>
        </p:nvPicPr>
        <p:blipFill>
          <a:blip r:embed="rId4" cstate="print"/>
          <a:srcRect/>
          <a:stretch>
            <a:fillRect/>
          </a:stretch>
        </p:blipFill>
        <p:spPr bwMode="auto">
          <a:xfrm>
            <a:off x="2438400" y="1219200"/>
            <a:ext cx="2090738" cy="2090738"/>
          </a:xfrm>
          <a:prstGeom prst="rect">
            <a:avLst/>
          </a:prstGeom>
          <a:noFill/>
          <a:ln w="9525">
            <a:noFill/>
            <a:miter lim="800000"/>
            <a:headEnd/>
            <a:tailEnd/>
          </a:ln>
        </p:spPr>
      </p:pic>
      <p:sp>
        <p:nvSpPr>
          <p:cNvPr id="7" name="TextBox 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6"/>
          <p:cNvPicPr>
            <a:picLocks noChangeAspect="1" noChangeArrowheads="1"/>
          </p:cNvPicPr>
          <p:nvPr/>
        </p:nvPicPr>
        <p:blipFill>
          <a:blip r:embed="rId3" cstate="print"/>
          <a:srcRect/>
          <a:stretch>
            <a:fillRect/>
          </a:stretch>
        </p:blipFill>
        <p:spPr bwMode="auto">
          <a:xfrm>
            <a:off x="1143000" y="2286000"/>
            <a:ext cx="2568575" cy="725488"/>
          </a:xfrm>
          <a:prstGeom prst="rect">
            <a:avLst/>
          </a:prstGeom>
          <a:noFill/>
          <a:ln w="9525">
            <a:noFill/>
            <a:miter lim="800000"/>
            <a:headEnd/>
            <a:tailEnd/>
          </a:ln>
        </p:spPr>
      </p:pic>
      <p:sp>
        <p:nvSpPr>
          <p:cNvPr id="11267" name="Title 1"/>
          <p:cNvSpPr>
            <a:spLocks noGrp="1"/>
          </p:cNvSpPr>
          <p:nvPr>
            <p:ph type="title"/>
          </p:nvPr>
        </p:nvSpPr>
        <p:spPr>
          <a:xfrm>
            <a:off x="457200" y="152400"/>
            <a:ext cx="8229600" cy="609600"/>
          </a:xfrm>
        </p:spPr>
        <p:txBody>
          <a:bodyPr/>
          <a:lstStyle/>
          <a:p>
            <a:pPr eaLnBrk="1" hangingPunct="1"/>
            <a:r>
              <a:rPr lang="en-US" sz="4000" dirty="0" smtClean="0"/>
              <a:t>Reconocimiento de las Fuentes</a:t>
            </a:r>
          </a:p>
        </p:txBody>
      </p:sp>
      <p:sp>
        <p:nvSpPr>
          <p:cNvPr id="11268" name="Slide Number Placeholder 5"/>
          <p:cNvSpPr>
            <a:spLocks noGrp="1"/>
          </p:cNvSpPr>
          <p:nvPr>
            <p:ph type="sldNum" sz="quarter" idx="11"/>
          </p:nvPr>
        </p:nvSpPr>
        <p:spPr bwMode="auto">
          <a:xfrm>
            <a:off x="609600" y="6400800"/>
            <a:ext cx="685800" cy="533400"/>
          </a:xfrm>
          <a:noFill/>
          <a:ln>
            <a:miter lim="800000"/>
            <a:headEnd/>
            <a:tailEnd/>
          </a:ln>
        </p:spPr>
        <p:txBody>
          <a:bodyPr/>
          <a:lstStyle/>
          <a:p>
            <a:fld id="{A7E4499B-AB84-41E8-A1B8-EDF1E446000B}" type="slidenum">
              <a:rPr lang="en-US" smtClean="0"/>
              <a:pPr/>
              <a:t>2</a:t>
            </a:fld>
            <a:endParaRPr lang="en-US" dirty="0" smtClean="0"/>
          </a:p>
        </p:txBody>
      </p:sp>
      <p:pic>
        <p:nvPicPr>
          <p:cNvPr id="11269" name="Picture 10" descr="Talking Safety Youth at work Teaching Young workers about Job Safety and Health"/>
          <p:cNvPicPr>
            <a:picLocks noChangeAspect="1" noChangeArrowheads="1"/>
          </p:cNvPicPr>
          <p:nvPr/>
        </p:nvPicPr>
        <p:blipFill>
          <a:blip r:embed="rId4" cstate="print"/>
          <a:srcRect/>
          <a:stretch>
            <a:fillRect/>
          </a:stretch>
        </p:blipFill>
        <p:spPr bwMode="auto">
          <a:xfrm>
            <a:off x="1905000" y="1219200"/>
            <a:ext cx="5181600" cy="1198563"/>
          </a:xfrm>
          <a:prstGeom prst="rect">
            <a:avLst/>
          </a:prstGeom>
          <a:noFill/>
          <a:ln w="9525">
            <a:noFill/>
            <a:miter lim="800000"/>
            <a:headEnd/>
            <a:tailEnd/>
          </a:ln>
        </p:spPr>
      </p:pic>
      <p:pic>
        <p:nvPicPr>
          <p:cNvPr id="11270" name="Picture 2"/>
          <p:cNvPicPr>
            <a:picLocks noChangeAspect="1" noChangeArrowheads="1"/>
          </p:cNvPicPr>
          <p:nvPr/>
        </p:nvPicPr>
        <p:blipFill>
          <a:blip r:embed="rId5" cstate="print"/>
          <a:srcRect/>
          <a:stretch>
            <a:fillRect/>
          </a:stretch>
        </p:blipFill>
        <p:spPr bwMode="auto">
          <a:xfrm>
            <a:off x="3886200" y="2133600"/>
            <a:ext cx="3725862" cy="1143000"/>
          </a:xfrm>
          <a:prstGeom prst="rect">
            <a:avLst/>
          </a:prstGeom>
          <a:noFill/>
          <a:ln w="9525">
            <a:noFill/>
            <a:miter lim="800000"/>
            <a:headEnd/>
            <a:tailEnd/>
          </a:ln>
        </p:spPr>
      </p:pic>
      <p:sp>
        <p:nvSpPr>
          <p:cNvPr id="11271" name="TextBox 8"/>
          <p:cNvSpPr txBox="1">
            <a:spLocks noChangeArrowheads="1"/>
          </p:cNvSpPr>
          <p:nvPr/>
        </p:nvSpPr>
        <p:spPr bwMode="auto">
          <a:xfrm>
            <a:off x="3505200" y="3505200"/>
            <a:ext cx="4563109" cy="369332"/>
          </a:xfrm>
          <a:prstGeom prst="rect">
            <a:avLst/>
          </a:prstGeom>
          <a:noFill/>
          <a:ln w="9525">
            <a:noFill/>
            <a:miter lim="800000"/>
            <a:headEnd/>
            <a:tailEnd/>
          </a:ln>
        </p:spPr>
        <p:txBody>
          <a:bodyPr wrap="none">
            <a:spAutoFit/>
          </a:bodyPr>
          <a:lstStyle/>
          <a:p>
            <a:r>
              <a:rPr lang="en-US" dirty="0" smtClean="0"/>
              <a:t>Introduction to OSHA = Conociendo a </a:t>
            </a:r>
            <a:r>
              <a:rPr lang="en-US" dirty="0"/>
              <a:t>OSHA</a:t>
            </a:r>
          </a:p>
        </p:txBody>
      </p:sp>
      <p:pic>
        <p:nvPicPr>
          <p:cNvPr id="11272" name="Picture 4" descr="OSHA"/>
          <p:cNvPicPr>
            <a:picLocks noChangeAspect="1" noChangeArrowheads="1"/>
          </p:cNvPicPr>
          <p:nvPr/>
        </p:nvPicPr>
        <p:blipFill>
          <a:blip r:embed="rId6" cstate="print"/>
          <a:srcRect/>
          <a:stretch>
            <a:fillRect/>
          </a:stretch>
        </p:blipFill>
        <p:spPr bwMode="auto">
          <a:xfrm>
            <a:off x="1524000" y="3124200"/>
            <a:ext cx="1874837" cy="609600"/>
          </a:xfrm>
          <a:prstGeom prst="rect">
            <a:avLst/>
          </a:prstGeom>
          <a:noFill/>
          <a:ln w="9525">
            <a:noFill/>
            <a:miter lim="800000"/>
            <a:headEnd/>
            <a:tailEnd/>
          </a:ln>
        </p:spPr>
      </p:pic>
      <p:sp>
        <p:nvSpPr>
          <p:cNvPr id="11273" name="AutoShape 6" descr="data:image/jpg;base64,/9j/4AAQSkZJRgABAQAAAQABAAD/2wCEAAkGBggGBQkIBxQVFAkKDSAXDRgWGBocHRwfHCMtJyQcIxsjJDI2IyUvJSQfIDQgJCcrMDgtJx8yNTwxNSYtMisBCQoKDQsNGQ4OGTUkHiQwNTU1LDUxNTUzNS80LDUsLzA1NSksNS81NjU0NTQsLi81NDA0NTQ2NDUsKjQwNTUxLP/AABEIACgAjAMBIgACEQEDEQH/xAAcAAACAwEBAQEAAAAAAAAAAAAABwUGCAMEAQL/xABDEAABAgQEAwQECA0FAAAAAAABAgMEBQYRABIhMQcTQTJRYXEUIoGhCBUzN0JyssIWIyQ2UmJzdHWCkcHDQ1SSsdT/xAAaAQEBAQADAQAAAAAAAAAAAAAABQMCBAYB/8QAIhEAAgICAQMFAAAAAAAAAAAAAAMBAgQRITEyQRITUaHw/9oADAMBAAIRAxEAPwBtVFUTchhRkQXYx1JLLSSE3tupSzohAuLrVoLgakgFQ1BM51ULqvjOZrZbJ+SgWlZAO4uKWgr947sSVez0zGfRMNDn8Q0vKs/pFPf4A3AG1yo7qOJelaAW/LGo+KCC6+MzYcBKUpOxKfpE72JsBbQk6Uq4y1Lhjp6+CRbMa50qx4jjrMiofoZ1S+bJI8qihsl4FhRPgsLUm/1lJx2kHFqr6HmyoGclbzTKrPMxBOceSzqNNr3HhhuTmXTOTtjnZFwqjYWbRl8igpsP6YptfU7B1PR8RFw6AiaylrmItsppPbQL7BI9cJ1A9YJsFWHSZ7c80iYKK4bHDJifobdK1VLqxkbczlSrtL0Wk9pChulQ6H+1iNDihcTOKcfLKiYpWkwkzZ9aUuOKAORS7ZUJB0zagkm4AI63ssuClWO07XkPBrP5FNVBl0dMx7CvPMcvkpWPHOZwuQccI2aRYKvQ5ypah1KQ4dBf9Xb2YyNh3wvDSauwgcmc3mBj1C6i07kbB8G7G49o9mIGnIOtG63mdMTOYvDkQwfhXQhtedBVlvZaT1NiL7g621LPks7l9QSxqPlTiXYZwaKSfcR0PeDrjoZbCGaiYlA9MSyWwvrkJuU+VwDgDOlUcTq8pepo+TuRoWqDdKc3IYFxuDbJpoRpc4dFHSmohCwMxnkwW+p1kKcaDLKEXUna6U3Nr73F7bYzxxa+dOeft/ujGppH+b8v/dkfZGAO8aw7EwLzLCy064ghC0gEpJ6gEEG3iMJXijUVbcOo2BEPMS9DxyVZM7DAUkotcH1Ne0NdOuHjhG/CZ7VO+T3+PAEtwsjawruUuzaYTFaGGonlpQhhi6soBJKsmg1tp44bmFd8Hb5uYj+IL+yjDRwBTuKtYP0XRLsdAlIjXnUtw+YXFzqTbwSFe22FnwV4hTSZcQYmEnjy3VTRn1M50C27qAA2SMufRIGtsXSepRV/G2WyhYCoGQQqn4kHYuOWCUnyBQofzYQ0exE0DxEcQ1fnSmOu1f6QSq6SfBSbew4AfE+gXnKp50aFlSHvWASorWgqOXkq+jlRlvl1Cs59UnMWDLBEplUKI8gxYZTzyP0ret774+y6OZmctho2FN2IlpK2z3hQuPccejAGd3M3PXze1mOf++NCtZAyjl9jL6tu7phP15ITLZ/ExDA/J3l5lfqlWtj4E3IO3aG6TiTpquIhEA1CKcQl9lOVHN7CwNvWuMqgNNTYi2xve1mVnIVVi+dHnsC0Yr7qbxM+f3yXyp1NppyM5uxRZPn099sL6X5fSzzPkuUvmX/RyHN7r4kJo9OZtZUWPxKdRawQPHNe3tJxUq9qCEpej4iHaWFzWbNFtrLqEtK0Wu/W4ugKGhucpOU4j6nWy/6o3oT0g5n4Ry7kfK+lIyeeYW9+Htxd4PxFTRq57T1vT1JAiGibcy2gUknQKtYEGwIA2O654KUo7UVfQ0UofkcrUHnT0zDsJ8yoXt3JVjSNPT6FqSUiOgwoN8xaCF2CgUKKSCAT1F99iMcTkZJgJpUFCzpfoqnYWNbNnEkFN/BSDooeBBGH/wAKuLaK3zS2aJS3NmkZhl7LgG5AOyh1T7R1AtVX0VKa0lK4SaIHMynkuADOg94P3dj1xm3h3DxUq4wyqFR8uxHlty3cLpX7LZsAfji186c8/b/dGGtLZHxdXK4VUNHQgYLKeWChNwLaD5Du8cKni186c8/b/dGNTSP835f+7I+yMALj4h4x/wC/g/8Agn/z4XHGCArGBMp/DOIZfz8z0blADLbLmvZtO/q9+x266cwjfhM9qnfJ7/HgCw/B2+bmI/iC/sowzIuKagoN6JiDlZZQVOE9AkXJ/phZ/B2+bmI/iC/soxIcbZ25LqEMuhLmNnLyWGgNyDqr+o9T+YYAgOFFWSJtM7n87imGpjOo4qyLdSFJbT2U2J03UPIJxRuOrsmmNWQ02kj7Lwi2Mr/KWFEKRoCbbXSUgfVOG9A8FqOYl8O1EwyVvttAOLK3BmIGqrBXU66YguInCGnYahJlFSKHDcdCt8xBCnDojVQsVH6Ob22wB7OAVRfG9BGXum78qdyeORXrJP2k+ScMzGYuBNRfEvENuDdNoeaNlpWumbdB87gp/mxp3AEPUdOonsKOWstRjaSGnAkK0O6VIOi0GwuhXcCLEAhQ1BLprTrqvjWWOONj/VgXSWz4lCkLKPaQO7BgxpRt19k6MmJW3vrsqL9eJQotSWBIiibJU+rnEeIbCEpv9YKHhjtIuFVYV5N1R03C2W3lXeeiAQo/VQbE6bbJtYXGDBhdl2Tu87Pq1UVGqRo0LSlKS6jZE3LZUmzadVqPaWrqpR7/APoWA2wtIGOqjhdVs6MTBuxFOTCNW82WBnKMyr5hbbSwKVW2Fj3/ADBjM0JiP4z+mwS2aWgYx+YrFmwpkhKT3qsSdN7e8YgKEoWNoN/8K6mZfiJm+spZZh0c1aCsEqcXY2uRdOhsM2up0+YMAUasKVquqKumM3al8UhuLeKkJLargbC/jYYe1F1ZEx0LASyPgY2HikQ4S4pxkhq6E9HL9baXAwYMAWmPi/QYB+JyrXyUFWVtOZardEp6nwwieLvx9xBjJaJVLo1LECld1OslJUV5fo66DKNb9T3YMGAJXhPNptQtORErnEtjyVRJcbU0wVj1gBYi4t2d9d+ltfNUMzqOouJcmnURK4z4nlDl2m+X65O+e217hJy3t6o11wYMAOCRTn48gDE8l9jKspyRDfLVoBra50138DjjUk7ElgkqVDRESHiUlEO1zDt9IXFgdrnBgwBmBmgqwg5miMgIGKQpl0LY/FqunKbp6bjTGgIPiS+qDaMdLJkiJKRzUphlKSD1sq+o8wMGDAH/2Q==">
            <a:hlinkClick r:id="rId7"/>
          </p:cNvPr>
          <p:cNvSpPr>
            <a:spLocks noChangeAspect="1" noChangeArrowheads="1"/>
          </p:cNvSpPr>
          <p:nvPr/>
        </p:nvSpPr>
        <p:spPr bwMode="auto">
          <a:xfrm>
            <a:off x="155575" y="-182563"/>
            <a:ext cx="1333500" cy="381001"/>
          </a:xfrm>
          <a:prstGeom prst="rect">
            <a:avLst/>
          </a:prstGeom>
          <a:noFill/>
          <a:ln w="9525">
            <a:noFill/>
            <a:miter lim="800000"/>
            <a:headEnd/>
            <a:tailEnd/>
          </a:ln>
        </p:spPr>
        <p:txBody>
          <a:bodyPr/>
          <a:lstStyle/>
          <a:p>
            <a:endParaRPr lang="en-US" dirty="0"/>
          </a:p>
        </p:txBody>
      </p:sp>
      <p:sp>
        <p:nvSpPr>
          <p:cNvPr id="11274" name="Rectangle 12"/>
          <p:cNvSpPr>
            <a:spLocks noChangeArrowheads="1"/>
          </p:cNvSpPr>
          <p:nvPr/>
        </p:nvSpPr>
        <p:spPr bwMode="auto">
          <a:xfrm>
            <a:off x="609600" y="3886200"/>
            <a:ext cx="8534400" cy="369888"/>
          </a:xfrm>
          <a:prstGeom prst="rect">
            <a:avLst/>
          </a:prstGeom>
          <a:noFill/>
          <a:ln w="9525">
            <a:noFill/>
            <a:miter lim="800000"/>
            <a:headEnd/>
            <a:tailEnd/>
          </a:ln>
        </p:spPr>
        <p:txBody>
          <a:bodyPr wrap="square">
            <a:spAutoFit/>
          </a:bodyPr>
          <a:lstStyle/>
          <a:p>
            <a:r>
              <a:rPr lang="en-US" dirty="0"/>
              <a:t>http://www.osha.gov/dte/outreach/construction_generalindustry/teachingaids.html</a:t>
            </a:r>
          </a:p>
        </p:txBody>
      </p:sp>
      <p:sp>
        <p:nvSpPr>
          <p:cNvPr id="11275" name="Rectangle 13"/>
          <p:cNvSpPr>
            <a:spLocks noChangeArrowheads="1"/>
          </p:cNvSpPr>
          <p:nvPr/>
        </p:nvSpPr>
        <p:spPr bwMode="auto">
          <a:xfrm>
            <a:off x="3505200" y="3200400"/>
            <a:ext cx="4133850" cy="369888"/>
          </a:xfrm>
          <a:prstGeom prst="rect">
            <a:avLst/>
          </a:prstGeom>
          <a:noFill/>
          <a:ln w="9525">
            <a:noFill/>
            <a:miter lim="800000"/>
            <a:headEnd/>
            <a:tailEnd/>
          </a:ln>
        </p:spPr>
        <p:txBody>
          <a:bodyPr wrap="none">
            <a:spAutoFit/>
          </a:bodyPr>
          <a:lstStyle/>
          <a:p>
            <a:r>
              <a:rPr lang="en-US" dirty="0"/>
              <a:t>http://www.cdc.gov/niosh/talkingsafety/</a:t>
            </a:r>
          </a:p>
        </p:txBody>
      </p:sp>
      <p:sp>
        <p:nvSpPr>
          <p:cNvPr id="11276" name="TextBox 2"/>
          <p:cNvSpPr txBox="1">
            <a:spLocks noChangeArrowheads="1"/>
          </p:cNvSpPr>
          <p:nvPr/>
        </p:nvSpPr>
        <p:spPr bwMode="auto">
          <a:xfrm>
            <a:off x="533400" y="4191000"/>
            <a:ext cx="8316913" cy="3416320"/>
          </a:xfrm>
          <a:prstGeom prst="rect">
            <a:avLst/>
          </a:prstGeom>
          <a:noFill/>
          <a:ln w="9525">
            <a:noFill/>
            <a:miter lim="800000"/>
            <a:headEnd/>
            <a:tailEnd/>
          </a:ln>
        </p:spPr>
        <p:txBody>
          <a:bodyPr>
            <a:spAutoFit/>
          </a:bodyPr>
          <a:lstStyle/>
          <a:p>
            <a:r>
              <a:rPr lang="en-US" u="sng" dirty="0" smtClean="0"/>
              <a:t>Trabaje Seguro, Trabaje  Inteligentemente</a:t>
            </a:r>
            <a:r>
              <a:rPr lang="en-US" dirty="0" smtClean="0"/>
              <a:t>: Plan de Estudios  para Concientización de los Trabajadores Adolescentes sobre  la Salud y la Seguridad.  Universidad de Washington: Depto. De Ciencias Ambientales y Salud Ocupacional.  Depto. del Trabajo e Industrias. Estado de Washington.</a:t>
            </a:r>
          </a:p>
          <a:p>
            <a:r>
              <a:rPr lang="en-US" u="sng" dirty="0" smtClean="0"/>
              <a:t>OSHA’s 11-- Plan de Estudios  de 10 Horas  de OSHA sobre la Industria en General: </a:t>
            </a:r>
            <a:r>
              <a:rPr lang="en-US" dirty="0" smtClean="0"/>
              <a:t>Universidad de Washington: Depto. de  Ciencias Ambientales y Salud Ocupacional. </a:t>
            </a:r>
          </a:p>
          <a:p>
            <a:r>
              <a:rPr lang="en-US" dirty="0" smtClean="0"/>
              <a:t>Depto. del Trabajo e Industrias. Estado de Washington.</a:t>
            </a:r>
          </a:p>
          <a:p>
            <a:r>
              <a:rPr lang="en-US" dirty="0"/>
              <a:t/>
            </a:r>
            <a:br>
              <a:rPr lang="en-US" dirty="0"/>
            </a:br>
            <a:r>
              <a:rPr lang="en-US" dirty="0"/>
              <a:t/>
            </a:r>
            <a:br>
              <a:rPr lang="en-US" dirty="0"/>
            </a:br>
            <a:endParaRPr lang="en-US" dirty="0"/>
          </a:p>
          <a:p>
            <a:endParaRPr lang="en-US" dirty="0"/>
          </a:p>
          <a:p>
            <a:endParaRPr lang="en-US" dirty="0"/>
          </a:p>
        </p:txBody>
      </p:sp>
      <p:sp>
        <p:nvSpPr>
          <p:cNvPr id="2" name="TextBox 1"/>
          <p:cNvSpPr txBox="1"/>
          <p:nvPr/>
        </p:nvSpPr>
        <p:spPr>
          <a:xfrm>
            <a:off x="3048000" y="1524000"/>
            <a:ext cx="5638800" cy="523220"/>
          </a:xfrm>
          <a:prstGeom prst="rect">
            <a:avLst/>
          </a:prstGeom>
          <a:solidFill>
            <a:schemeClr val="bg1"/>
          </a:solidFill>
        </p:spPr>
        <p:txBody>
          <a:bodyPr wrap="square" rtlCol="0">
            <a:spAutoFit/>
          </a:bodyPr>
          <a:lstStyle/>
          <a:p>
            <a:pPr algn="ctr"/>
            <a:r>
              <a:rPr lang="en-US" dirty="0" smtClean="0"/>
              <a:t>HABLANDO | </a:t>
            </a:r>
            <a:r>
              <a:rPr lang="en-US" b="1" dirty="0" smtClean="0"/>
              <a:t>SEGURIDAD</a:t>
            </a:r>
          </a:p>
          <a:p>
            <a:pPr algn="ctr"/>
            <a:r>
              <a:rPr lang="es-ES" sz="1000" dirty="0"/>
              <a:t>ADIESTRANDO A LOS TRABAJADORES JÓVENES SOBRE LA </a:t>
            </a:r>
            <a:r>
              <a:rPr lang="es-ES" sz="1000" dirty="0" smtClean="0"/>
              <a:t>SALUD  Y </a:t>
            </a:r>
            <a:r>
              <a:rPr lang="es-ES" sz="900" dirty="0" smtClean="0"/>
              <a:t>SEGURIDAD LABORAL</a:t>
            </a:r>
            <a:endParaRPr lang="es-ES" sz="900" dirty="0"/>
          </a:p>
        </p:txBody>
      </p:sp>
      <p:sp>
        <p:nvSpPr>
          <p:cNvPr id="3" name="TextBox 2"/>
          <p:cNvSpPr txBox="1"/>
          <p:nvPr/>
        </p:nvSpPr>
        <p:spPr>
          <a:xfrm>
            <a:off x="3352800" y="1981200"/>
            <a:ext cx="5029200" cy="990600"/>
          </a:xfrm>
          <a:prstGeom prst="rect">
            <a:avLst/>
          </a:prstGeom>
          <a:solidFill>
            <a:schemeClr val="bg1"/>
          </a:solidFill>
        </p:spPr>
        <p:txBody>
          <a:bodyPr wrap="square" rtlCol="0">
            <a:spAutoFit/>
          </a:bodyPr>
          <a:lstStyle/>
          <a:p>
            <a:pPr lvl="1" algn="just"/>
            <a:r>
              <a:rPr lang="es-ES" sz="800" b="1" dirty="0" smtClean="0"/>
              <a:t>INSTITUTO NACIONAL PARA LA SALUD Y SEGURIDAD LABORAL </a:t>
            </a:r>
          </a:p>
          <a:p>
            <a:pPr lvl="1" algn="just"/>
            <a:r>
              <a:rPr lang="es-ES" sz="800" dirty="0" smtClean="0"/>
              <a:t>LOS </a:t>
            </a:r>
            <a:r>
              <a:rPr lang="es-ES" sz="800" dirty="0"/>
              <a:t>CENTROS PARA LA PREVENCIÓN Y EL CONTROL DE ENFERMEDADES </a:t>
            </a:r>
          </a:p>
          <a:p>
            <a:pPr lvl="1" algn="just"/>
            <a:endParaRPr lang="es-ES" sz="800" dirty="0"/>
          </a:p>
          <a:p>
            <a:pPr lvl="1" algn="just"/>
            <a:r>
              <a:rPr lang="es-ES" sz="800" b="1" dirty="0" smtClean="0"/>
              <a:t>LOS </a:t>
            </a:r>
            <a:r>
              <a:rPr lang="es-ES" sz="800" b="1" dirty="0"/>
              <a:t>CENTROS NACIONALES CON INFORMACIÓN DE SEGURIDAD PARA EL TRABAJADOR JOVEN </a:t>
            </a:r>
          </a:p>
          <a:p>
            <a:pPr lvl="1"/>
            <a:r>
              <a:rPr lang="es-ES" sz="800" dirty="0"/>
              <a:t>PROGRAMA </a:t>
            </a:r>
            <a:r>
              <a:rPr lang="es-ES" sz="800" dirty="0" smtClean="0"/>
              <a:t>SOBRE </a:t>
            </a:r>
            <a:r>
              <a:rPr lang="es-ES" sz="800" dirty="0"/>
              <a:t>LA SALUD LABORAL </a:t>
            </a:r>
            <a:r>
              <a:rPr lang="es-ES" sz="800" dirty="0" smtClean="0"/>
              <a:t>DE EL </a:t>
            </a:r>
            <a:r>
              <a:rPr lang="es-ES" sz="800" dirty="0"/>
              <a:t>CENTRO PARA EL DESARROLLO DE LA EDUCACIÓN, U.C. BERKELEY; NEWTON, MA</a:t>
            </a:r>
            <a:endParaRPr lang="en-US" dirty="0"/>
          </a:p>
        </p:txBody>
      </p:sp>
      <p:sp>
        <p:nvSpPr>
          <p:cNvPr id="16" name="TextBox 1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990600" y="2819400"/>
            <a:ext cx="7391400" cy="2108200"/>
          </a:xfrm>
        </p:spPr>
        <p:txBody>
          <a:bodyPr/>
          <a:lstStyle/>
          <a:p>
            <a:pPr algn="ctr" eaLnBrk="1" hangingPunct="1"/>
            <a:r>
              <a:rPr lang="en-US" dirty="0" smtClean="0"/>
              <a:t>La Protección Respiratoria en la Industria del Cuida-do de la Salud </a:t>
            </a:r>
          </a:p>
        </p:txBody>
      </p:sp>
      <p:sp>
        <p:nvSpPr>
          <p:cNvPr id="13315" name="Subtitle 2"/>
          <p:cNvSpPr>
            <a:spLocks noGrp="1"/>
          </p:cNvSpPr>
          <p:nvPr>
            <p:ph type="subTitle" idx="1"/>
          </p:nvPr>
        </p:nvSpPr>
        <p:spPr/>
        <p:txBody>
          <a:bodyPr>
            <a:normAutofit fontScale="25000" lnSpcReduction="20000"/>
          </a:bodyPr>
          <a:lstStyle/>
          <a:p>
            <a:pPr algn="ctr" eaLnBrk="1" fontAlgn="auto" hangingPunct="1">
              <a:spcAft>
                <a:spcPts val="0"/>
              </a:spcAft>
              <a:defRPr/>
            </a:pPr>
            <a:r>
              <a:rPr lang="en-US" sz="6400" i="1" dirty="0" smtClean="0"/>
              <a:t>Información suministrada por OSHA gracias al patrocinio de Susan Harwood para el Programa de Capacitaci</a:t>
            </a:r>
            <a:r>
              <a:rPr lang="es-VE" sz="6400" i="1" dirty="0" smtClean="0"/>
              <a:t>ón en la  Construcción</a:t>
            </a:r>
            <a:r>
              <a:rPr lang="en-US" sz="6400" i="1" dirty="0" smtClean="0"/>
              <a:t>:      # </a:t>
            </a:r>
            <a:r>
              <a:rPr lang="en-US" sz="6400" i="1" dirty="0" smtClean="0">
                <a:solidFill>
                  <a:schemeClr val="tx1"/>
                </a:solidFill>
              </a:rPr>
              <a:t>SH-20848SHO</a:t>
            </a:r>
          </a:p>
          <a:p>
            <a:pPr eaLnBrk="1" fontAlgn="auto" hangingPunct="1">
              <a:spcAft>
                <a:spcPts val="0"/>
              </a:spcAft>
              <a:buFont typeface="Wingdings 3"/>
              <a:buNone/>
              <a:defRPr/>
            </a:pPr>
            <a:endParaRPr lang="en-US" sz="1800" i="1" dirty="0" smtClean="0">
              <a:solidFill>
                <a:schemeClr val="tx1"/>
              </a:solidFill>
            </a:endParaRPr>
          </a:p>
          <a:p>
            <a:pPr eaLnBrk="1" fontAlgn="auto" hangingPunct="1">
              <a:spcAft>
                <a:spcPts val="0"/>
              </a:spcAft>
              <a:buFont typeface="Wingdings 3"/>
              <a:buNone/>
              <a:defRPr/>
            </a:pPr>
            <a:endParaRPr lang="en-US" dirty="0" smtClean="0">
              <a:solidFill>
                <a:schemeClr val="tx1"/>
              </a:solidFill>
            </a:endParaRPr>
          </a:p>
        </p:txBody>
      </p:sp>
      <p:sp>
        <p:nvSpPr>
          <p:cNvPr id="29700" name="Slide Number Placeholder 3"/>
          <p:cNvSpPr>
            <a:spLocks noGrp="1"/>
          </p:cNvSpPr>
          <p:nvPr>
            <p:ph type="sldNum" sz="quarter" idx="12"/>
          </p:nvPr>
        </p:nvSpPr>
        <p:spPr bwMode="auto">
          <a:noFill/>
          <a:ln>
            <a:miter lim="800000"/>
            <a:headEnd/>
            <a:tailEnd/>
          </a:ln>
        </p:spPr>
        <p:txBody>
          <a:bodyPr/>
          <a:lstStyle/>
          <a:p>
            <a:fld id="{23317DB0-D999-4B99-946D-A9503A564D39}" type="slidenum">
              <a:rPr lang="en-US" smtClean="0"/>
              <a:pPr/>
              <a:t>20</a:t>
            </a:fld>
            <a:endParaRPr lang="en-US" dirty="0" smtClean="0"/>
          </a:p>
        </p:txBody>
      </p:sp>
      <p:sp>
        <p:nvSpPr>
          <p:cNvPr id="5" name="TextBox 4"/>
          <p:cNvSpPr txBox="1"/>
          <p:nvPr/>
        </p:nvSpPr>
        <p:spPr>
          <a:xfrm>
            <a:off x="2057400" y="990600"/>
            <a:ext cx="5029200" cy="1538883"/>
          </a:xfrm>
          <a:prstGeom prst="rect">
            <a:avLst/>
          </a:prstGeom>
          <a:solidFill>
            <a:schemeClr val="bg1"/>
          </a:solidFill>
        </p:spPr>
        <p:txBody>
          <a:bodyPr wrap="square" rtlCol="0">
            <a:spAutoFit/>
          </a:bodyPr>
          <a:lstStyle/>
          <a:p>
            <a:pPr algn="ctr"/>
            <a:r>
              <a:rPr lang="en-US" b="1" dirty="0">
                <a:solidFill>
                  <a:srgbClr val="5F5F5F"/>
                </a:solidFill>
                <a:latin typeface="Arial Narrow" pitchFamily="34" charset="0"/>
              </a:rPr>
              <a:t>EL CENTRO </a:t>
            </a:r>
            <a:r>
              <a:rPr lang="en-US" b="1" dirty="0" smtClean="0">
                <a:solidFill>
                  <a:srgbClr val="5F5F5F"/>
                </a:solidFill>
                <a:latin typeface="Arial Narrow" pitchFamily="34" charset="0"/>
              </a:rPr>
              <a:t>PARA</a:t>
            </a:r>
          </a:p>
          <a:p>
            <a:pPr algn="ctr"/>
            <a:r>
              <a:rPr lang="es-ES" sz="2400" b="1" dirty="0">
                <a:solidFill>
                  <a:schemeClr val="accent1">
                    <a:lumMod val="50000"/>
                  </a:schemeClr>
                </a:solidFill>
              </a:rPr>
              <a:t>LA SALUD Y SEGURIDAD </a:t>
            </a:r>
            <a:endParaRPr lang="es-ES" sz="2400" b="1" dirty="0" smtClean="0">
              <a:solidFill>
                <a:schemeClr val="accent1">
                  <a:lumMod val="50000"/>
                </a:schemeClr>
              </a:solidFill>
            </a:endParaRPr>
          </a:p>
          <a:p>
            <a:pPr algn="ctr"/>
            <a:r>
              <a:rPr lang="es-ES" sz="2400" b="1" dirty="0" smtClean="0">
                <a:solidFill>
                  <a:schemeClr val="accent1">
                    <a:lumMod val="50000"/>
                  </a:schemeClr>
                </a:solidFill>
              </a:rPr>
              <a:t>DEL </a:t>
            </a:r>
            <a:r>
              <a:rPr lang="es-ES" sz="2400" b="1" dirty="0">
                <a:solidFill>
                  <a:schemeClr val="accent1">
                    <a:lumMod val="50000"/>
                  </a:schemeClr>
                </a:solidFill>
              </a:rPr>
              <a:t>TRABAJOR </a:t>
            </a:r>
            <a:r>
              <a:rPr lang="es-ES" sz="2400" b="1" dirty="0" smtClean="0">
                <a:solidFill>
                  <a:schemeClr val="accent1">
                    <a:lumMod val="50000"/>
                  </a:schemeClr>
                </a:solidFill>
              </a:rPr>
              <a:t>JOVEN</a:t>
            </a:r>
          </a:p>
          <a:p>
            <a:pPr algn="ctr"/>
            <a:r>
              <a:rPr lang="es-ES" sz="1400" b="1" dirty="0">
                <a:solidFill>
                  <a:srgbClr val="333333"/>
                </a:solidFill>
                <a:latin typeface="Arial Narrow" pitchFamily="34" charset="0"/>
              </a:rPr>
              <a:t>EN EL INSTITUTO DE INVESTIGACIONES DE GEORGIA </a:t>
            </a:r>
            <a:r>
              <a:rPr lang="es-ES" sz="1400" b="1" dirty="0" smtClean="0">
                <a:solidFill>
                  <a:srgbClr val="333333"/>
                </a:solidFill>
                <a:latin typeface="Arial Narrow" pitchFamily="34" charset="0"/>
              </a:rPr>
              <a:t>TECH</a:t>
            </a:r>
          </a:p>
          <a:p>
            <a:pPr algn="ctr"/>
            <a:r>
              <a:rPr lang="en-US" sz="1400" b="1" dirty="0" smtClean="0">
                <a:solidFill>
                  <a:srgbClr val="333333"/>
                </a:solidFill>
                <a:latin typeface="Arial Narrow" pitchFamily="34" charset="0"/>
              </a:rPr>
              <a:t> </a:t>
            </a:r>
            <a:endParaRPr lang="en-US" sz="1400" b="1" dirty="0">
              <a:solidFill>
                <a:srgbClr val="333333"/>
              </a:solidFill>
              <a:latin typeface="Arial Narrow"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04800" y="152400"/>
            <a:ext cx="8610600" cy="990600"/>
          </a:xfrm>
        </p:spPr>
        <p:txBody>
          <a:bodyPr/>
          <a:lstStyle/>
          <a:p>
            <a:r>
              <a:rPr lang="en-US" dirty="0" smtClean="0"/>
              <a:t>La Protecci</a:t>
            </a:r>
            <a:r>
              <a:rPr lang="es-VE" dirty="0" smtClean="0"/>
              <a:t>ó</a:t>
            </a:r>
            <a:r>
              <a:rPr lang="en-US" dirty="0" smtClean="0"/>
              <a:t>n Respiratoria</a:t>
            </a:r>
          </a:p>
        </p:txBody>
      </p:sp>
      <p:sp>
        <p:nvSpPr>
          <p:cNvPr id="30723" name="Rectangle 3"/>
          <p:cNvSpPr>
            <a:spLocks noGrp="1" noChangeArrowheads="1"/>
          </p:cNvSpPr>
          <p:nvPr>
            <p:ph sz="quarter" idx="1"/>
          </p:nvPr>
        </p:nvSpPr>
        <p:spPr>
          <a:xfrm>
            <a:off x="381000" y="1143000"/>
            <a:ext cx="8763000" cy="4735513"/>
          </a:xfrm>
        </p:spPr>
        <p:txBody>
          <a:bodyPr/>
          <a:lstStyle/>
          <a:p>
            <a:pPr>
              <a:lnSpc>
                <a:spcPct val="120000"/>
              </a:lnSpc>
            </a:pPr>
            <a:r>
              <a:rPr lang="en-US" dirty="0" smtClean="0"/>
              <a:t>¿Es una pieza/unidad facial filtrante un respirador?  </a:t>
            </a:r>
          </a:p>
          <a:p>
            <a:pPr>
              <a:lnSpc>
                <a:spcPct val="120000"/>
              </a:lnSpc>
            </a:pPr>
            <a:r>
              <a:rPr lang="en-US" dirty="0" smtClean="0"/>
              <a:t>¿Qué tal una mascarilla de una sola correa?                              </a:t>
            </a:r>
          </a:p>
          <a:p>
            <a:pPr>
              <a:lnSpc>
                <a:spcPct val="120000"/>
              </a:lnSpc>
            </a:pPr>
            <a:r>
              <a:rPr lang="es-VE" dirty="0" smtClean="0"/>
              <a:t>¿</a:t>
            </a:r>
            <a:r>
              <a:rPr lang="en-US" dirty="0" smtClean="0"/>
              <a:t>Qué tal una mascarilla de dos correas?</a:t>
            </a:r>
            <a:endParaRPr lang="en-US" i="1" dirty="0" smtClean="0"/>
          </a:p>
          <a:p>
            <a:pPr>
              <a:lnSpc>
                <a:spcPct val="120000"/>
              </a:lnSpc>
            </a:pPr>
            <a:r>
              <a:rPr lang="en-US" dirty="0" smtClean="0"/>
              <a:t>¿Qué pasa con una mascarilla quirúrgica?</a:t>
            </a:r>
          </a:p>
          <a:p>
            <a:pPr>
              <a:lnSpc>
                <a:spcPct val="120000"/>
              </a:lnSpc>
            </a:pPr>
            <a:r>
              <a:rPr lang="en-US" dirty="0" smtClean="0"/>
              <a:t>¿Por qué  usaría usted un respirador? </a:t>
            </a:r>
          </a:p>
        </p:txBody>
      </p:sp>
      <p:pic>
        <p:nvPicPr>
          <p:cNvPr id="30724" name="Picture 6"/>
          <p:cNvPicPr>
            <a:picLocks noChangeArrowheads="1"/>
          </p:cNvPicPr>
          <p:nvPr/>
        </p:nvPicPr>
        <p:blipFill>
          <a:blip r:embed="rId3" cstate="print"/>
          <a:srcRect/>
          <a:stretch>
            <a:fillRect/>
          </a:stretch>
        </p:blipFill>
        <p:spPr bwMode="auto">
          <a:xfrm>
            <a:off x="6858000" y="1600200"/>
            <a:ext cx="1998663" cy="1498600"/>
          </a:xfrm>
          <a:prstGeom prst="rect">
            <a:avLst/>
          </a:prstGeom>
          <a:noFill/>
          <a:ln w="9525">
            <a:noFill/>
            <a:miter lim="800000"/>
            <a:headEnd/>
            <a:tailEnd/>
          </a:ln>
        </p:spPr>
      </p:pic>
      <p:pic>
        <p:nvPicPr>
          <p:cNvPr id="30725" name="Picture 7"/>
          <p:cNvPicPr>
            <a:picLocks noChangeAspect="1" noChangeArrowheads="1"/>
          </p:cNvPicPr>
          <p:nvPr/>
        </p:nvPicPr>
        <p:blipFill>
          <a:blip r:embed="rId4" cstate="print"/>
          <a:srcRect/>
          <a:stretch>
            <a:fillRect/>
          </a:stretch>
        </p:blipFill>
        <p:spPr bwMode="auto">
          <a:xfrm>
            <a:off x="838200" y="4038600"/>
            <a:ext cx="1414462" cy="1887538"/>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a:stretch>
            <a:fillRect/>
          </a:stretch>
        </p:blipFill>
        <p:spPr bwMode="auto">
          <a:xfrm>
            <a:off x="6934200" y="3352800"/>
            <a:ext cx="1785937" cy="2381250"/>
          </a:xfrm>
          <a:prstGeom prst="rect">
            <a:avLst/>
          </a:prstGeom>
          <a:noFill/>
          <a:ln w="9525">
            <a:noFill/>
            <a:miter lim="800000"/>
            <a:headEnd/>
            <a:tailEnd/>
          </a:ln>
          <a:effectLst/>
        </p:spPr>
      </p:pic>
      <p:pic>
        <p:nvPicPr>
          <p:cNvPr id="20487" name="Picture 7"/>
          <p:cNvPicPr>
            <a:picLocks noChangeAspect="1" noChangeArrowheads="1"/>
          </p:cNvPicPr>
          <p:nvPr/>
        </p:nvPicPr>
        <p:blipFill>
          <a:blip r:embed="rId6" cstate="print"/>
          <a:stretch>
            <a:fillRect/>
          </a:stretch>
        </p:blipFill>
        <p:spPr bwMode="auto">
          <a:xfrm>
            <a:off x="3352800" y="4114800"/>
            <a:ext cx="2057400"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8" name="Picture 8"/>
          <p:cNvPicPr>
            <a:picLocks noChangeAspect="1" noChangeArrowheads="1"/>
          </p:cNvPicPr>
          <p:nvPr/>
        </p:nvPicPr>
        <p:blipFill>
          <a:blip r:embed="rId7" cstate="print"/>
          <a:srcRect/>
          <a:stretch>
            <a:fillRect/>
          </a:stretch>
        </p:blipFill>
        <p:spPr bwMode="auto">
          <a:xfrm>
            <a:off x="7688263" y="152400"/>
            <a:ext cx="965200"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9" name="TextBox 8"/>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   La Protección Respiratoria</a:t>
            </a:r>
          </a:p>
        </p:txBody>
      </p:sp>
      <p:sp>
        <p:nvSpPr>
          <p:cNvPr id="50180" name="Rectangle 3"/>
          <p:cNvSpPr>
            <a:spLocks noGrp="1" noChangeArrowheads="1"/>
          </p:cNvSpPr>
          <p:nvPr>
            <p:ph type="body" idx="1"/>
          </p:nvPr>
        </p:nvSpPr>
        <p:spPr>
          <a:xfrm>
            <a:off x="381000" y="1295400"/>
            <a:ext cx="8458200" cy="5334000"/>
          </a:xfrm>
        </p:spPr>
        <p:txBody>
          <a:bodyPr/>
          <a:lstStyle/>
          <a:p>
            <a:pPr eaLnBrk="1" hangingPunct="1">
              <a:defRPr/>
            </a:pPr>
            <a:r>
              <a:rPr lang="en-US" dirty="0" smtClean="0">
                <a:ea typeface="+mn-ea"/>
              </a:rPr>
              <a:t>Máscara (o Mascarilla) vs. Respirador</a:t>
            </a:r>
          </a:p>
          <a:p>
            <a:pPr eaLnBrk="1" hangingPunct="1">
              <a:defRPr/>
            </a:pPr>
            <a:endParaRPr lang="en-US" sz="2000" dirty="0" smtClean="0">
              <a:ea typeface="+mn-ea"/>
            </a:endParaRPr>
          </a:p>
          <a:p>
            <a:pPr eaLnBrk="1" hangingPunct="1">
              <a:defRPr/>
            </a:pPr>
            <a:endParaRPr lang="en-US" sz="2000" dirty="0" smtClean="0">
              <a:ea typeface="+mn-ea"/>
            </a:endParaRPr>
          </a:p>
          <a:p>
            <a:pPr eaLnBrk="1" hangingPunct="1">
              <a:defRPr/>
            </a:pPr>
            <a:endParaRPr lang="en-US" sz="2000" dirty="0" smtClean="0">
              <a:ea typeface="+mn-ea"/>
            </a:endParaRPr>
          </a:p>
          <a:p>
            <a:pPr lvl="1" eaLnBrk="1" hangingPunct="1">
              <a:buFontTx/>
              <a:buNone/>
              <a:defRPr/>
            </a:pPr>
            <a:r>
              <a:rPr lang="en-US" sz="2000" dirty="0" smtClean="0">
                <a:ea typeface="+mn-ea"/>
              </a:rPr>
              <a:t>   </a:t>
            </a:r>
          </a:p>
          <a:p>
            <a:pPr marL="514350" indent="-514350" eaLnBrk="1" hangingPunct="1">
              <a:buFontTx/>
              <a:buNone/>
              <a:defRPr/>
            </a:pPr>
            <a:endParaRPr lang="en-US" sz="3200" dirty="0" smtClean="0">
              <a:ea typeface="+mn-ea"/>
            </a:endParaRPr>
          </a:p>
          <a:p>
            <a:pPr marL="514350" indent="-514350" eaLnBrk="1" hangingPunct="1">
              <a:buFont typeface="Wingdings 3" charset="0"/>
              <a:buNone/>
              <a:defRPr/>
            </a:pPr>
            <a:r>
              <a:rPr lang="en-US" sz="2800" dirty="0" smtClean="0">
                <a:ea typeface="+mn-ea"/>
              </a:rPr>
              <a:t>		      1</a:t>
            </a:r>
            <a:r>
              <a:rPr lang="en-US" sz="2800" dirty="0">
                <a:ea typeface="+mn-ea"/>
              </a:rPr>
              <a:t>		</a:t>
            </a:r>
            <a:r>
              <a:rPr lang="en-US" sz="2800" dirty="0" smtClean="0">
                <a:ea typeface="+mn-ea"/>
              </a:rPr>
              <a:t>       2</a:t>
            </a:r>
            <a:r>
              <a:rPr lang="en-US" sz="2800" dirty="0">
                <a:ea typeface="+mn-ea"/>
              </a:rPr>
              <a:t>		</a:t>
            </a:r>
            <a:r>
              <a:rPr lang="en-US" sz="2800" dirty="0" smtClean="0">
                <a:ea typeface="+mn-ea"/>
              </a:rPr>
              <a:t>          3</a:t>
            </a:r>
            <a:endParaRPr lang="en-US" sz="2800" dirty="0">
              <a:ea typeface="+mn-ea"/>
            </a:endParaRPr>
          </a:p>
          <a:p>
            <a:pPr marL="514350" indent="-514350" eaLnBrk="1" hangingPunct="1">
              <a:buFont typeface="Wingdings" charset="2"/>
              <a:buAutoNum type="arabicPlain"/>
              <a:defRPr/>
            </a:pPr>
            <a:r>
              <a:rPr lang="en-US" sz="2800" dirty="0" smtClean="0">
                <a:ea typeface="+mn-ea"/>
              </a:rPr>
              <a:t>Máscara  anti-polvo (no aprobada por NIOSH)</a:t>
            </a:r>
          </a:p>
          <a:p>
            <a:pPr marL="514350" indent="-514350" eaLnBrk="1" hangingPunct="1">
              <a:buFont typeface="Wingdings" charset="2"/>
              <a:buAutoNum type="arabicPlain"/>
              <a:defRPr/>
            </a:pPr>
            <a:r>
              <a:rPr lang="en-US" sz="2800" dirty="0" smtClean="0">
                <a:ea typeface="+mn-ea"/>
              </a:rPr>
              <a:t>M</a:t>
            </a:r>
            <a:r>
              <a:rPr lang="es-VE" sz="2800" dirty="0" smtClean="0">
                <a:ea typeface="+mn-ea"/>
              </a:rPr>
              <a:t>áscara quirúrgica</a:t>
            </a:r>
            <a:r>
              <a:rPr lang="en-US" sz="2800" dirty="0" smtClean="0">
                <a:ea typeface="+mn-ea"/>
              </a:rPr>
              <a:t> (no es un respirador ni es EPP)</a:t>
            </a:r>
          </a:p>
          <a:p>
            <a:pPr marL="514350" indent="-514350" eaLnBrk="1" hangingPunct="1">
              <a:buFont typeface="Wingdings" charset="2"/>
              <a:buAutoNum type="arabicPlain"/>
              <a:defRPr/>
            </a:pPr>
            <a:r>
              <a:rPr lang="en-US" sz="2800" dirty="0" smtClean="0">
                <a:ea typeface="+mn-ea"/>
              </a:rPr>
              <a:t>Respirador facial filtrante e individual aprobado por NIOSH </a:t>
            </a:r>
          </a:p>
          <a:p>
            <a:pPr eaLnBrk="1" hangingPunct="1">
              <a:defRPr/>
            </a:pPr>
            <a:endParaRPr lang="en-US" dirty="0" smtClean="0">
              <a:ea typeface="+mn-ea"/>
            </a:endParaRPr>
          </a:p>
          <a:p>
            <a:pPr eaLnBrk="1" hangingPunct="1">
              <a:defRPr/>
            </a:pPr>
            <a:endParaRPr lang="en-US" dirty="0" smtClean="0">
              <a:ea typeface="+mn-ea"/>
            </a:endParaRPr>
          </a:p>
          <a:p>
            <a:pPr eaLnBrk="1" hangingPunct="1">
              <a:defRPr/>
            </a:pPr>
            <a:endParaRPr lang="en-US" dirty="0" smtClean="0">
              <a:ea typeface="+mn-ea"/>
            </a:endParaRPr>
          </a:p>
          <a:p>
            <a:pPr eaLnBrk="1" hangingPunct="1">
              <a:defRPr/>
            </a:pPr>
            <a:endParaRPr lang="en-US" dirty="0" smtClean="0">
              <a:ea typeface="+mn-ea"/>
            </a:endParaRPr>
          </a:p>
          <a:p>
            <a:pPr eaLnBrk="1" hangingPunct="1">
              <a:defRPr/>
            </a:pPr>
            <a:endParaRPr lang="en-US" dirty="0" smtClean="0">
              <a:ea typeface="+mn-ea"/>
            </a:endParaRPr>
          </a:p>
        </p:txBody>
      </p:sp>
      <p:pic>
        <p:nvPicPr>
          <p:cNvPr id="31748" name="Picture 5" descr="N95 SARS Mask."/>
          <p:cNvPicPr>
            <a:picLocks noChangeAspect="1" noChangeArrowheads="1"/>
          </p:cNvPicPr>
          <p:nvPr/>
        </p:nvPicPr>
        <p:blipFill>
          <a:blip r:embed="rId3" cstate="print"/>
          <a:srcRect/>
          <a:stretch>
            <a:fillRect/>
          </a:stretch>
        </p:blipFill>
        <p:spPr bwMode="auto">
          <a:xfrm>
            <a:off x="5181600" y="2209800"/>
            <a:ext cx="1828800" cy="1828800"/>
          </a:xfrm>
          <a:prstGeom prst="rect">
            <a:avLst/>
          </a:prstGeom>
          <a:noFill/>
          <a:ln w="9525">
            <a:noFill/>
            <a:miter lim="800000"/>
            <a:headEnd/>
            <a:tailEnd/>
          </a:ln>
        </p:spPr>
      </p:pic>
      <p:pic>
        <p:nvPicPr>
          <p:cNvPr id="31749" name="Picture 7" descr="aseptex-3m-l"/>
          <p:cNvPicPr>
            <a:picLocks noChangeAspect="1" noChangeArrowheads="1"/>
          </p:cNvPicPr>
          <p:nvPr/>
        </p:nvPicPr>
        <p:blipFill>
          <a:blip r:embed="rId4" cstate="print"/>
          <a:srcRect/>
          <a:stretch>
            <a:fillRect/>
          </a:stretch>
        </p:blipFill>
        <p:spPr bwMode="auto">
          <a:xfrm>
            <a:off x="1143000" y="2209800"/>
            <a:ext cx="1828800" cy="1828800"/>
          </a:xfrm>
          <a:prstGeom prst="rect">
            <a:avLst/>
          </a:prstGeom>
          <a:noFill/>
          <a:ln w="9525">
            <a:noFill/>
            <a:miter lim="800000"/>
            <a:headEnd/>
            <a:tailEnd/>
          </a:ln>
        </p:spPr>
      </p:pic>
      <p:pic>
        <p:nvPicPr>
          <p:cNvPr id="31750" name="Picture 9" descr="medical-face-mask"/>
          <p:cNvPicPr>
            <a:picLocks noChangeAspect="1" noChangeArrowheads="1"/>
          </p:cNvPicPr>
          <p:nvPr/>
        </p:nvPicPr>
        <p:blipFill>
          <a:blip r:embed="rId5" cstate="print"/>
          <a:srcRect/>
          <a:stretch>
            <a:fillRect/>
          </a:stretch>
        </p:blipFill>
        <p:spPr bwMode="auto">
          <a:xfrm>
            <a:off x="3124200" y="2209800"/>
            <a:ext cx="1828800" cy="1828800"/>
          </a:xfrm>
          <a:prstGeom prst="rect">
            <a:avLst/>
          </a:prstGeom>
          <a:noFill/>
          <a:ln w="9525">
            <a:noFill/>
            <a:miter lim="800000"/>
            <a:headEnd/>
            <a:tailEnd/>
          </a:ln>
        </p:spPr>
      </p:pic>
      <p:sp>
        <p:nvSpPr>
          <p:cNvPr id="7" name="TextBox 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0"/>
            <a:ext cx="7772400" cy="1143000"/>
          </a:xfrm>
        </p:spPr>
        <p:txBody>
          <a:bodyPr/>
          <a:lstStyle/>
          <a:p>
            <a:r>
              <a:rPr lang="en-US" dirty="0" smtClean="0"/>
              <a:t>    ¿Qué es un Respirador?</a:t>
            </a:r>
          </a:p>
        </p:txBody>
      </p:sp>
      <p:sp>
        <p:nvSpPr>
          <p:cNvPr id="32771" name="Rectangle 3"/>
          <p:cNvSpPr>
            <a:spLocks noGrp="1" noChangeArrowheads="1"/>
          </p:cNvSpPr>
          <p:nvPr>
            <p:ph sz="quarter" idx="1"/>
          </p:nvPr>
        </p:nvSpPr>
        <p:spPr>
          <a:xfrm>
            <a:off x="381000" y="1676400"/>
            <a:ext cx="8382000" cy="4365625"/>
          </a:xfrm>
        </p:spPr>
        <p:txBody>
          <a:bodyPr/>
          <a:lstStyle/>
          <a:p>
            <a:pPr algn="just">
              <a:buFontTx/>
              <a:buNone/>
            </a:pPr>
            <a:r>
              <a:rPr lang="en-US" sz="2400" dirty="0" smtClean="0"/>
              <a:t>	Los </a:t>
            </a:r>
            <a:r>
              <a:rPr lang="en-US" dirty="0" smtClean="0"/>
              <a:t>respiradores son dispositivos que protegen a los empleados de la inhalación de sustancias nocivas en el aire respirable.  </a:t>
            </a:r>
          </a:p>
          <a:p>
            <a:pPr>
              <a:buFontTx/>
              <a:buNone/>
            </a:pPr>
            <a:r>
              <a:rPr lang="en-US" dirty="0" smtClean="0"/>
              <a:t>	</a:t>
            </a:r>
          </a:p>
          <a:p>
            <a:pPr algn="just">
              <a:buFontTx/>
              <a:buNone/>
            </a:pPr>
            <a:r>
              <a:rPr lang="en-US" dirty="0" smtClean="0"/>
              <a:t>	Algunos respiradores también garantizan que los trabajadores/empleados</a:t>
            </a:r>
            <a:r>
              <a:rPr lang="es-VE" dirty="0" smtClean="0"/>
              <a:t> no respiren aire que contenga niveles de oxígeno </a:t>
            </a:r>
            <a:r>
              <a:rPr lang="en-US" dirty="0" smtClean="0"/>
              <a:t>(O</a:t>
            </a:r>
            <a:r>
              <a:rPr lang="en-US" baseline="-25000" dirty="0" smtClean="0"/>
              <a:t>2</a:t>
            </a:r>
            <a:r>
              <a:rPr lang="en-US" dirty="0" smtClean="0"/>
              <a:t>) </a:t>
            </a:r>
            <a:r>
              <a:rPr lang="es-VE" dirty="0" smtClean="0"/>
              <a:t>peligrosamente bajos </a:t>
            </a:r>
            <a:r>
              <a:rPr lang="en-US" dirty="0" smtClean="0"/>
              <a:t/>
            </a:r>
            <a:br>
              <a:rPr lang="en-US" dirty="0" smtClean="0"/>
            </a:br>
            <a:endParaRPr lang="en-US" dirty="0" smtClean="0"/>
          </a:p>
          <a:p>
            <a:pPr algn="ctr">
              <a:buFontTx/>
              <a:buNone/>
            </a:pPr>
            <a:r>
              <a:rPr lang="en-US" dirty="0" smtClean="0"/>
              <a:t>(Guía de Cumplimiento Emitida por OSHA para Pequeños Negocios/Empresas</a:t>
            </a:r>
            <a:r>
              <a:rPr lang="en-US" altLang="ja-JP" dirty="0" smtClean="0"/>
              <a:t>,  9/30/98)</a:t>
            </a:r>
            <a:endParaRPr lang="en-US" dirty="0" smtClean="0"/>
          </a:p>
        </p:txBody>
      </p:sp>
      <p:sp>
        <p:nvSpPr>
          <p:cNvPr id="4" name="TextBox 3"/>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a:r>
              <a:rPr lang="en-US" sz="3800" dirty="0" smtClean="0"/>
              <a:t>¿Cuándo necesitamos usar respiradores?</a:t>
            </a:r>
          </a:p>
        </p:txBody>
      </p:sp>
      <p:sp>
        <p:nvSpPr>
          <p:cNvPr id="33795" name="Content Placeholder 2"/>
          <p:cNvSpPr>
            <a:spLocks noGrp="1"/>
          </p:cNvSpPr>
          <p:nvPr>
            <p:ph sz="quarter" idx="1"/>
          </p:nvPr>
        </p:nvSpPr>
        <p:spPr>
          <a:xfrm>
            <a:off x="457200" y="1219200"/>
            <a:ext cx="8458200" cy="4937125"/>
          </a:xfrm>
        </p:spPr>
        <p:txBody>
          <a:bodyPr/>
          <a:lstStyle/>
          <a:p>
            <a:r>
              <a:rPr lang="en-US" sz="2800" dirty="0" smtClean="0"/>
              <a:t>No siempre es posible la implementación de controles administrativos o de ingeniería: </a:t>
            </a:r>
            <a:endParaRPr lang="en-US" sz="3600" dirty="0" smtClean="0"/>
          </a:p>
          <a:p>
            <a:pPr lvl="1"/>
            <a:r>
              <a:rPr lang="en-US" sz="2400" dirty="0" smtClean="0"/>
              <a:t>El confinamiento de un agente infeccioso puede ser difícil o imposible</a:t>
            </a:r>
            <a:endParaRPr lang="en-US" sz="3200" dirty="0" smtClean="0"/>
          </a:p>
          <a:p>
            <a:pPr lvl="1"/>
            <a:r>
              <a:rPr lang="en-US" sz="2400" dirty="0" smtClean="0"/>
              <a:t>Mejorar la ventilación puede que no sea práctico o factible</a:t>
            </a:r>
            <a:endParaRPr lang="en-US" sz="3200" dirty="0" smtClean="0"/>
          </a:p>
          <a:p>
            <a:r>
              <a:rPr lang="en-US" sz="2800" dirty="0" smtClean="0"/>
              <a:t>Los empleados pueden ser expuestos a una amplia variedad de contaminantes en el aire</a:t>
            </a:r>
            <a:endParaRPr lang="en-US" sz="3600" dirty="0" smtClean="0"/>
          </a:p>
          <a:p>
            <a:pPr lvl="1"/>
            <a:r>
              <a:rPr lang="en-US" sz="2400" dirty="0" smtClean="0"/>
              <a:t>Agentes infecciosos</a:t>
            </a:r>
            <a:endParaRPr lang="en-US" sz="3200" dirty="0" smtClean="0"/>
          </a:p>
          <a:p>
            <a:pPr lvl="1"/>
            <a:r>
              <a:rPr lang="en-US" sz="2400" dirty="0" smtClean="0"/>
              <a:t>Agentes químicos</a:t>
            </a:r>
            <a:endParaRPr lang="en-US" sz="3200" dirty="0" smtClean="0"/>
          </a:p>
          <a:p>
            <a:r>
              <a:rPr lang="en-US" sz="2800" dirty="0" smtClean="0"/>
              <a:t>Los controles ambientales puede que                        no sean factibles </a:t>
            </a:r>
            <a:br>
              <a:rPr lang="en-US" sz="2800" dirty="0" smtClean="0"/>
            </a:br>
            <a:endParaRPr lang="en-US" sz="3600" dirty="0" smtClean="0"/>
          </a:p>
          <a:p>
            <a:endParaRPr lang="en-US" dirty="0" smtClean="0"/>
          </a:p>
        </p:txBody>
      </p:sp>
      <p:sp>
        <p:nvSpPr>
          <p:cNvPr id="33796" name="Slide Number Placeholder 3"/>
          <p:cNvSpPr>
            <a:spLocks noGrp="1"/>
          </p:cNvSpPr>
          <p:nvPr>
            <p:ph type="sldNum" sz="quarter" idx="11"/>
          </p:nvPr>
        </p:nvSpPr>
        <p:spPr bwMode="auto">
          <a:noFill/>
          <a:ln>
            <a:miter lim="800000"/>
            <a:headEnd/>
            <a:tailEnd/>
          </a:ln>
        </p:spPr>
        <p:txBody>
          <a:bodyPr/>
          <a:lstStyle/>
          <a:p>
            <a:fld id="{480DCE8A-561E-43FF-A3BA-2345882C7B4D}" type="slidenum">
              <a:rPr lang="en-US" smtClean="0"/>
              <a:pPr/>
              <a:t>24</a:t>
            </a:fld>
            <a:endParaRPr lang="en-US" dirty="0" smtClean="0"/>
          </a:p>
        </p:txBody>
      </p:sp>
      <p:pic>
        <p:nvPicPr>
          <p:cNvPr id="33797" name="Picture 1"/>
          <p:cNvPicPr>
            <a:picLocks noChangeAspect="1"/>
          </p:cNvPicPr>
          <p:nvPr/>
        </p:nvPicPr>
        <p:blipFill>
          <a:blip r:embed="rId2" cstate="print"/>
          <a:srcRect/>
          <a:stretch>
            <a:fillRect/>
          </a:stretch>
        </p:blipFill>
        <p:spPr bwMode="auto">
          <a:xfrm>
            <a:off x="6553200" y="3886200"/>
            <a:ext cx="2133600" cy="2133600"/>
          </a:xfrm>
          <a:prstGeom prst="rect">
            <a:avLst/>
          </a:prstGeom>
          <a:noFill/>
          <a:ln w="9525">
            <a:noFill/>
            <a:miter lim="800000"/>
            <a:headEnd/>
            <a:tailEnd/>
          </a:ln>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28600"/>
            <a:ext cx="8229600" cy="990600"/>
          </a:xfrm>
        </p:spPr>
        <p:txBody>
          <a:bodyPr/>
          <a:lstStyle/>
          <a:p>
            <a:pPr algn="ctr"/>
            <a:r>
              <a:rPr lang="en-US" sz="4000" dirty="0" smtClean="0"/>
              <a:t>Las Limitaciones de los Respiradores</a:t>
            </a:r>
          </a:p>
        </p:txBody>
      </p:sp>
      <p:sp>
        <p:nvSpPr>
          <p:cNvPr id="34819" name="Content Placeholder 2"/>
          <p:cNvSpPr>
            <a:spLocks noGrp="1"/>
          </p:cNvSpPr>
          <p:nvPr>
            <p:ph sz="quarter" idx="1"/>
          </p:nvPr>
        </p:nvSpPr>
        <p:spPr>
          <a:xfrm>
            <a:off x="457200" y="1676400"/>
            <a:ext cx="8229600" cy="3733800"/>
          </a:xfrm>
        </p:spPr>
        <p:txBody>
          <a:bodyPr/>
          <a:lstStyle/>
          <a:p>
            <a:r>
              <a:rPr lang="en-US" sz="2800" dirty="0" smtClean="0"/>
              <a:t>Todos los respiradores tienen limitaciones : </a:t>
            </a:r>
            <a:endParaRPr lang="en-US" sz="3600" dirty="0" smtClean="0"/>
          </a:p>
          <a:p>
            <a:pPr lvl="1"/>
            <a:r>
              <a:rPr lang="en-US" sz="2400" dirty="0" smtClean="0"/>
              <a:t>ajuste inadecuado </a:t>
            </a:r>
            <a:endParaRPr lang="en-US" sz="3200" dirty="0" smtClean="0"/>
          </a:p>
          <a:p>
            <a:pPr lvl="1"/>
            <a:r>
              <a:rPr lang="en-US" sz="2400" dirty="0" smtClean="0"/>
              <a:t>Inadecuada colocación                                               </a:t>
            </a:r>
            <a:endParaRPr lang="en-US" sz="3200" dirty="0" smtClean="0"/>
          </a:p>
          <a:p>
            <a:pPr lvl="1"/>
            <a:r>
              <a:rPr lang="en-US" sz="2400" dirty="0" smtClean="0"/>
              <a:t>daños</a:t>
            </a:r>
            <a:endParaRPr lang="en-US" sz="3200" dirty="0" smtClean="0"/>
          </a:p>
          <a:p>
            <a:pPr lvl="1"/>
            <a:r>
              <a:rPr lang="en-US" sz="2400" dirty="0" smtClean="0"/>
              <a:t>contaminación</a:t>
            </a:r>
            <a:endParaRPr lang="en-US" sz="3200" dirty="0" smtClean="0"/>
          </a:p>
          <a:p>
            <a:endParaRPr lang="en-US" dirty="0" smtClean="0"/>
          </a:p>
        </p:txBody>
      </p:sp>
      <p:sp>
        <p:nvSpPr>
          <p:cNvPr id="34820" name="Slide Number Placeholder 3"/>
          <p:cNvSpPr>
            <a:spLocks noGrp="1"/>
          </p:cNvSpPr>
          <p:nvPr>
            <p:ph type="sldNum" sz="quarter" idx="11"/>
          </p:nvPr>
        </p:nvSpPr>
        <p:spPr bwMode="auto">
          <a:noFill/>
          <a:ln>
            <a:miter lim="800000"/>
            <a:headEnd/>
            <a:tailEnd/>
          </a:ln>
        </p:spPr>
        <p:txBody>
          <a:bodyPr/>
          <a:lstStyle/>
          <a:p>
            <a:fld id="{D32CEB24-9C45-4284-9C0A-B68582841308}" type="slidenum">
              <a:rPr lang="en-US" smtClean="0"/>
              <a:pPr/>
              <a:t>25</a:t>
            </a:fld>
            <a:endParaRPr lang="en-US" dirty="0" smtClean="0"/>
          </a:p>
        </p:txBody>
      </p:sp>
      <p:pic>
        <p:nvPicPr>
          <p:cNvPr id="34821" name="Picture 1"/>
          <p:cNvPicPr>
            <a:picLocks noChangeAspect="1"/>
          </p:cNvPicPr>
          <p:nvPr/>
        </p:nvPicPr>
        <p:blipFill>
          <a:blip r:embed="rId3" cstate="print"/>
          <a:srcRect/>
          <a:stretch>
            <a:fillRect/>
          </a:stretch>
        </p:blipFill>
        <p:spPr bwMode="auto">
          <a:xfrm>
            <a:off x="4343400" y="2667000"/>
            <a:ext cx="3363913" cy="2522538"/>
          </a:xfrm>
          <a:prstGeom prst="rect">
            <a:avLst/>
          </a:prstGeom>
          <a:noFill/>
          <a:ln w="9525">
            <a:noFill/>
            <a:miter lim="800000"/>
            <a:headEnd/>
            <a:tailEnd/>
          </a:ln>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z="4000" dirty="0" smtClean="0"/>
              <a:t>       Afecciones Respiratorias</a:t>
            </a:r>
          </a:p>
        </p:txBody>
      </p:sp>
      <p:sp>
        <p:nvSpPr>
          <p:cNvPr id="35843" name="Content Placeholder 1"/>
          <p:cNvSpPr>
            <a:spLocks noGrp="1"/>
          </p:cNvSpPr>
          <p:nvPr>
            <p:ph sz="quarter" idx="1"/>
          </p:nvPr>
        </p:nvSpPr>
        <p:spPr>
          <a:xfrm>
            <a:off x="457200" y="1219200"/>
            <a:ext cx="4041775" cy="4937125"/>
          </a:xfrm>
        </p:spPr>
        <p:txBody>
          <a:bodyPr/>
          <a:lstStyle/>
          <a:p>
            <a:r>
              <a:rPr lang="en-US" sz="2400" dirty="0" smtClean="0"/>
              <a:t>SARS = </a:t>
            </a:r>
            <a:r>
              <a:rPr lang="en-US" sz="2000" dirty="0" smtClean="0"/>
              <a:t>Sindrome Respiratorio Agudo Severo</a:t>
            </a:r>
          </a:p>
          <a:p>
            <a:r>
              <a:rPr lang="en-US" sz="2400" dirty="0" smtClean="0"/>
              <a:t>Viruela</a:t>
            </a:r>
          </a:p>
          <a:p>
            <a:r>
              <a:rPr lang="en-US" sz="2400" dirty="0" smtClean="0"/>
              <a:t>Sarampión</a:t>
            </a:r>
          </a:p>
          <a:p>
            <a:r>
              <a:rPr lang="en-US" sz="2400" dirty="0" smtClean="0"/>
              <a:t>Varicela/Lechina </a:t>
            </a:r>
          </a:p>
          <a:p>
            <a:r>
              <a:rPr lang="en-US" sz="2400" dirty="0" smtClean="0"/>
              <a:t>Tuberculosis (TB)</a:t>
            </a:r>
          </a:p>
          <a:p>
            <a:r>
              <a:rPr lang="en-US" sz="2400" dirty="0" smtClean="0"/>
              <a:t>Agentes Químicos</a:t>
            </a:r>
          </a:p>
          <a:p>
            <a:endParaRPr lang="en-US" sz="2400" dirty="0" smtClean="0"/>
          </a:p>
          <a:p>
            <a:endParaRPr lang="en-US" dirty="0" smtClean="0"/>
          </a:p>
        </p:txBody>
      </p:sp>
      <p:sp>
        <p:nvSpPr>
          <p:cNvPr id="3" name="Content Placeholder 2"/>
          <p:cNvSpPr>
            <a:spLocks noGrp="1"/>
          </p:cNvSpPr>
          <p:nvPr>
            <p:ph sz="quarter" idx="2"/>
          </p:nvPr>
        </p:nvSpPr>
        <p:spPr>
          <a:xfrm>
            <a:off x="4632325" y="1216025"/>
            <a:ext cx="4041775" cy="4937125"/>
          </a:xfrm>
        </p:spPr>
        <p:txBody>
          <a:bodyPr/>
          <a:lstStyle/>
          <a:p>
            <a:pPr marL="0" indent="0">
              <a:buFont typeface="Wingdings 3" pitchFamily="18" charset="2"/>
              <a:buNone/>
              <a:defRPr/>
            </a:pPr>
            <a:r>
              <a:rPr lang="en-US" sz="2400" i="1" dirty="0" smtClean="0">
                <a:solidFill>
                  <a:srgbClr val="0070C0"/>
                </a:solidFill>
              </a:rPr>
              <a:t/>
            </a:r>
            <a:br>
              <a:rPr lang="en-US" sz="2400" i="1" dirty="0" smtClean="0">
                <a:solidFill>
                  <a:srgbClr val="0070C0"/>
                </a:solidFill>
              </a:rPr>
            </a:br>
            <a:r>
              <a:rPr lang="en-US" sz="2400" i="1" dirty="0" smtClean="0">
                <a:solidFill>
                  <a:srgbClr val="0070C0"/>
                </a:solidFill>
              </a:rPr>
              <a:t/>
            </a:r>
            <a:br>
              <a:rPr lang="en-US" sz="2400" i="1" dirty="0" smtClean="0">
                <a:solidFill>
                  <a:srgbClr val="0070C0"/>
                </a:solidFill>
              </a:rPr>
            </a:br>
            <a:r>
              <a:rPr lang="en-US" sz="2400" i="1" dirty="0" smtClean="0">
                <a:solidFill>
                  <a:srgbClr val="0070C0"/>
                </a:solidFill>
              </a:rPr>
              <a:t/>
            </a:r>
            <a:br>
              <a:rPr lang="en-US" sz="2400" i="1" dirty="0" smtClean="0">
                <a:solidFill>
                  <a:srgbClr val="0070C0"/>
                </a:solidFill>
              </a:rPr>
            </a:br>
            <a:r>
              <a:rPr lang="en-US" sz="2800" i="1" dirty="0" smtClean="0">
                <a:solidFill>
                  <a:srgbClr val="0070C0"/>
                </a:solidFill>
              </a:rPr>
              <a:t>El nivel mímimo aceptable de protección respiratoria  para la TB, es el respirador  N95</a:t>
            </a:r>
            <a:endParaRPr lang="en-US" sz="2800" i="1" dirty="0">
              <a:solidFill>
                <a:srgbClr val="0070C0"/>
              </a:solidFill>
            </a:endParaRPr>
          </a:p>
          <a:p>
            <a:pPr>
              <a:defRPr/>
            </a:pPr>
            <a:endParaRPr lang="en-US" dirty="0"/>
          </a:p>
        </p:txBody>
      </p:sp>
      <p:sp>
        <p:nvSpPr>
          <p:cNvPr id="35845" name="Slide Number Placeholder 3"/>
          <p:cNvSpPr>
            <a:spLocks noGrp="1"/>
          </p:cNvSpPr>
          <p:nvPr>
            <p:ph type="sldNum" sz="quarter" idx="11"/>
          </p:nvPr>
        </p:nvSpPr>
        <p:spPr bwMode="auto">
          <a:noFill/>
          <a:ln>
            <a:miter lim="800000"/>
            <a:headEnd/>
            <a:tailEnd/>
          </a:ln>
        </p:spPr>
        <p:txBody>
          <a:bodyPr/>
          <a:lstStyle/>
          <a:p>
            <a:fld id="{C4C065A9-4D0F-4A31-BC5B-6860B1EDA052}" type="slidenum">
              <a:rPr lang="en-US" smtClean="0"/>
              <a:pPr/>
              <a:t>26</a:t>
            </a:fld>
            <a:endParaRPr lang="en-US" dirty="0" smtClean="0"/>
          </a:p>
        </p:txBody>
      </p:sp>
      <p:sp>
        <p:nvSpPr>
          <p:cNvPr id="35846" name="TextBox 8"/>
          <p:cNvSpPr txBox="1">
            <a:spLocks noChangeArrowheads="1"/>
          </p:cNvSpPr>
          <p:nvPr/>
        </p:nvSpPr>
        <p:spPr bwMode="auto">
          <a:xfrm>
            <a:off x="457200" y="4724400"/>
            <a:ext cx="8088312" cy="1323439"/>
          </a:xfrm>
          <a:prstGeom prst="rect">
            <a:avLst/>
          </a:prstGeom>
          <a:noFill/>
          <a:ln w="9525">
            <a:solidFill>
              <a:srgbClr val="C00000"/>
            </a:solidFill>
            <a:miter lim="800000"/>
            <a:headEnd/>
            <a:tailEnd/>
          </a:ln>
        </p:spPr>
        <p:txBody>
          <a:bodyPr>
            <a:spAutoFit/>
          </a:bodyPr>
          <a:lstStyle/>
          <a:p>
            <a:pPr algn="ctr"/>
            <a:r>
              <a:rPr lang="en-US" sz="2000" dirty="0" smtClean="0">
                <a:solidFill>
                  <a:srgbClr val="C00000"/>
                </a:solidFill>
              </a:rPr>
              <a:t>RECUERDE:</a:t>
            </a:r>
            <a:endParaRPr lang="en-US" sz="2000" dirty="0">
              <a:solidFill>
                <a:srgbClr val="C00000"/>
              </a:solidFill>
            </a:endParaRPr>
          </a:p>
          <a:p>
            <a:pPr algn="ctr"/>
            <a:r>
              <a:rPr lang="en-US" sz="2000" dirty="0" smtClean="0">
                <a:solidFill>
                  <a:srgbClr val="C00000"/>
                </a:solidFill>
              </a:rPr>
              <a:t>Las máscaras/</a:t>
            </a:r>
            <a:r>
              <a:rPr lang="es-VE" sz="2000" dirty="0" smtClean="0">
                <a:solidFill>
                  <a:srgbClr val="C00000"/>
                </a:solidFill>
              </a:rPr>
              <a:t>mascarillas quirúrgicas no son consideradas respiradores, y no están aprobadas</a:t>
            </a:r>
            <a:r>
              <a:rPr lang="en-US" sz="2000" dirty="0" smtClean="0">
                <a:solidFill>
                  <a:srgbClr val="C00000"/>
                </a:solidFill>
              </a:rPr>
              <a:t>/certificadas para proteger contra enfermedades infecciosas ni químicos. </a:t>
            </a:r>
            <a:endParaRPr lang="en-US" dirty="0">
              <a:solidFill>
                <a:srgbClr val="C00000"/>
              </a:solidFill>
            </a:endParaRPr>
          </a:p>
        </p:txBody>
      </p:sp>
      <p:sp>
        <p:nvSpPr>
          <p:cNvPr id="7" name="TextBox 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a:xfrm>
            <a:off x="1143000" y="2819400"/>
            <a:ext cx="7077075" cy="2108200"/>
          </a:xfrm>
        </p:spPr>
        <p:txBody>
          <a:bodyPr/>
          <a:lstStyle/>
          <a:p>
            <a:pPr algn="ctr" eaLnBrk="1" hangingPunct="1"/>
            <a:r>
              <a:rPr lang="en-US" dirty="0" smtClean="0"/>
              <a:t>La Ergonomía en la   Industria del Cuidado de la Salud </a:t>
            </a:r>
          </a:p>
        </p:txBody>
      </p:sp>
      <p:sp>
        <p:nvSpPr>
          <p:cNvPr id="4" name="Subtitle 2"/>
          <p:cNvSpPr>
            <a:spLocks noGrp="1"/>
          </p:cNvSpPr>
          <p:nvPr>
            <p:ph type="subTitle" idx="1"/>
          </p:nvPr>
        </p:nvSpPr>
        <p:spPr/>
        <p:txBody>
          <a:bodyPr>
            <a:normAutofit fontScale="25000" lnSpcReduction="20000"/>
          </a:bodyPr>
          <a:lstStyle/>
          <a:p>
            <a:pPr algn="ctr" eaLnBrk="1" fontAlgn="auto" hangingPunct="1">
              <a:spcAft>
                <a:spcPts val="0"/>
              </a:spcAft>
              <a:defRPr/>
            </a:pPr>
            <a:r>
              <a:rPr lang="en-US" sz="6400" i="1" dirty="0">
                <a:solidFill>
                  <a:schemeClr val="tx1"/>
                </a:solidFill>
              </a:rPr>
              <a:t>Information </a:t>
            </a:r>
            <a:r>
              <a:rPr lang="en-US" sz="6400" i="1" dirty="0" smtClean="0"/>
              <a:t>Información suministrada por OSHA gracias al patrocinio de Susan Harwood para el Programa de Capacitaci</a:t>
            </a:r>
            <a:r>
              <a:rPr lang="es-VE" sz="6400" i="1" dirty="0" smtClean="0"/>
              <a:t>ón en la  Construcción</a:t>
            </a:r>
            <a:r>
              <a:rPr lang="en-US" sz="6400" i="1" dirty="0" smtClean="0"/>
              <a:t>:  # </a:t>
            </a:r>
            <a:r>
              <a:rPr lang="en-US" sz="6400" i="1" dirty="0" smtClean="0">
                <a:solidFill>
                  <a:schemeClr val="tx1"/>
                </a:solidFill>
              </a:rPr>
              <a:t>SH-20848SHO</a:t>
            </a:r>
          </a:p>
          <a:p>
            <a:pPr eaLnBrk="1" fontAlgn="auto" hangingPunct="1">
              <a:spcAft>
                <a:spcPts val="0"/>
              </a:spcAft>
              <a:buFont typeface="Wingdings 3"/>
              <a:buNone/>
              <a:defRPr/>
            </a:pPr>
            <a:endParaRPr lang="en-US" sz="1800" i="1" dirty="0">
              <a:solidFill>
                <a:schemeClr val="tx1"/>
              </a:solidFill>
            </a:endParaRPr>
          </a:p>
          <a:p>
            <a:pPr eaLnBrk="1" fontAlgn="auto" hangingPunct="1">
              <a:spcAft>
                <a:spcPts val="0"/>
              </a:spcAft>
              <a:buFont typeface="Wingdings 3"/>
              <a:buNone/>
              <a:defRPr/>
            </a:pPr>
            <a:endParaRPr lang="en-US" dirty="0">
              <a:solidFill>
                <a:schemeClr val="tx1"/>
              </a:solidFill>
            </a:endParaRPr>
          </a:p>
        </p:txBody>
      </p:sp>
      <p:sp>
        <p:nvSpPr>
          <p:cNvPr id="36868" name="Slide Number Placeholder 2"/>
          <p:cNvSpPr>
            <a:spLocks noGrp="1"/>
          </p:cNvSpPr>
          <p:nvPr>
            <p:ph type="sldNum" sz="quarter" idx="12"/>
          </p:nvPr>
        </p:nvSpPr>
        <p:spPr bwMode="auto">
          <a:noFill/>
          <a:ln>
            <a:miter lim="800000"/>
            <a:headEnd/>
            <a:tailEnd/>
          </a:ln>
        </p:spPr>
        <p:txBody>
          <a:bodyPr/>
          <a:lstStyle/>
          <a:p>
            <a:fld id="{7CCCBA31-142D-45F0-A440-4F824FB4B746}" type="slidenum">
              <a:rPr lang="en-US" smtClean="0"/>
              <a:pPr/>
              <a:t>27</a:t>
            </a:fld>
            <a:endParaRPr lang="en-US" dirty="0" smtClean="0"/>
          </a:p>
        </p:txBody>
      </p:sp>
      <p:sp>
        <p:nvSpPr>
          <p:cNvPr id="5" name="TextBox 4"/>
          <p:cNvSpPr txBox="1"/>
          <p:nvPr/>
        </p:nvSpPr>
        <p:spPr>
          <a:xfrm>
            <a:off x="2057400" y="990600"/>
            <a:ext cx="5029200" cy="1538883"/>
          </a:xfrm>
          <a:prstGeom prst="rect">
            <a:avLst/>
          </a:prstGeom>
          <a:solidFill>
            <a:schemeClr val="bg1"/>
          </a:solidFill>
        </p:spPr>
        <p:txBody>
          <a:bodyPr wrap="square" rtlCol="0">
            <a:spAutoFit/>
          </a:bodyPr>
          <a:lstStyle/>
          <a:p>
            <a:pPr algn="ctr"/>
            <a:r>
              <a:rPr lang="en-US" b="1" dirty="0">
                <a:solidFill>
                  <a:srgbClr val="5F5F5F"/>
                </a:solidFill>
                <a:latin typeface="Arial Narrow" pitchFamily="34" charset="0"/>
              </a:rPr>
              <a:t>EL CENTRO </a:t>
            </a:r>
            <a:r>
              <a:rPr lang="en-US" b="1" dirty="0" smtClean="0">
                <a:solidFill>
                  <a:srgbClr val="5F5F5F"/>
                </a:solidFill>
                <a:latin typeface="Arial Narrow" pitchFamily="34" charset="0"/>
              </a:rPr>
              <a:t>PARA</a:t>
            </a:r>
          </a:p>
          <a:p>
            <a:pPr algn="ctr"/>
            <a:r>
              <a:rPr lang="es-ES" sz="2400" b="1" dirty="0">
                <a:solidFill>
                  <a:schemeClr val="accent1">
                    <a:lumMod val="50000"/>
                  </a:schemeClr>
                </a:solidFill>
              </a:rPr>
              <a:t>LA SALUD Y SEGURIDAD </a:t>
            </a:r>
            <a:endParaRPr lang="es-ES" sz="2400" b="1" dirty="0" smtClean="0">
              <a:solidFill>
                <a:schemeClr val="accent1">
                  <a:lumMod val="50000"/>
                </a:schemeClr>
              </a:solidFill>
            </a:endParaRPr>
          </a:p>
          <a:p>
            <a:pPr algn="ctr"/>
            <a:r>
              <a:rPr lang="es-ES" sz="2400" b="1" dirty="0" smtClean="0">
                <a:solidFill>
                  <a:schemeClr val="accent1">
                    <a:lumMod val="50000"/>
                  </a:schemeClr>
                </a:solidFill>
              </a:rPr>
              <a:t>DEL </a:t>
            </a:r>
            <a:r>
              <a:rPr lang="es-ES" sz="2400" b="1" dirty="0">
                <a:solidFill>
                  <a:schemeClr val="accent1">
                    <a:lumMod val="50000"/>
                  </a:schemeClr>
                </a:solidFill>
              </a:rPr>
              <a:t>TRABAJOR </a:t>
            </a:r>
            <a:r>
              <a:rPr lang="es-ES" sz="2400" b="1" dirty="0" smtClean="0">
                <a:solidFill>
                  <a:schemeClr val="accent1">
                    <a:lumMod val="50000"/>
                  </a:schemeClr>
                </a:solidFill>
              </a:rPr>
              <a:t>JOVEN</a:t>
            </a:r>
          </a:p>
          <a:p>
            <a:pPr algn="ctr"/>
            <a:r>
              <a:rPr lang="es-ES" sz="1400" b="1" dirty="0">
                <a:solidFill>
                  <a:srgbClr val="333333"/>
                </a:solidFill>
                <a:latin typeface="Arial Narrow" pitchFamily="34" charset="0"/>
              </a:rPr>
              <a:t>EN EL INSTITUTO DE INVESTIGACIONES DE GEORGIA </a:t>
            </a:r>
            <a:r>
              <a:rPr lang="es-ES" sz="1400" b="1" dirty="0" smtClean="0">
                <a:solidFill>
                  <a:srgbClr val="333333"/>
                </a:solidFill>
                <a:latin typeface="Arial Narrow" pitchFamily="34" charset="0"/>
              </a:rPr>
              <a:t>TECH</a:t>
            </a:r>
          </a:p>
          <a:p>
            <a:pPr algn="ctr"/>
            <a:r>
              <a:rPr lang="en-US" sz="1400" b="1" dirty="0" smtClean="0">
                <a:solidFill>
                  <a:srgbClr val="333333"/>
                </a:solidFill>
                <a:latin typeface="Arial Narrow" pitchFamily="34" charset="0"/>
              </a:rPr>
              <a:t> </a:t>
            </a:r>
            <a:endParaRPr lang="en-US" sz="1400" b="1" dirty="0">
              <a:solidFill>
                <a:srgbClr val="333333"/>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304800"/>
            <a:ext cx="8229600" cy="990600"/>
          </a:xfrm>
        </p:spPr>
        <p:txBody>
          <a:bodyPr/>
          <a:lstStyle/>
          <a:p>
            <a:pPr algn="ctr"/>
            <a:r>
              <a:rPr lang="en-US" sz="3900" dirty="0" smtClean="0"/>
              <a:t>Elevada cantidad de trastornos musculoesqueléticos</a:t>
            </a:r>
            <a:r>
              <a:rPr lang="en-US" dirty="0" smtClean="0"/>
              <a:t>:</a:t>
            </a:r>
          </a:p>
        </p:txBody>
      </p:sp>
      <p:sp>
        <p:nvSpPr>
          <p:cNvPr id="37891" name="Content Placeholder 2"/>
          <p:cNvSpPr>
            <a:spLocks noGrp="1"/>
          </p:cNvSpPr>
          <p:nvPr>
            <p:ph sz="quarter" idx="1"/>
          </p:nvPr>
        </p:nvSpPr>
        <p:spPr>
          <a:xfrm>
            <a:off x="2755900" y="1371600"/>
            <a:ext cx="6388100" cy="5067300"/>
          </a:xfrm>
        </p:spPr>
        <p:txBody>
          <a:bodyPr/>
          <a:lstStyle/>
          <a:p>
            <a:r>
              <a:rPr lang="en-US" dirty="0" smtClean="0"/>
              <a:t>Posturas de trabajo incómodas y prolongadas </a:t>
            </a:r>
          </a:p>
          <a:p>
            <a:pPr lvl="1"/>
            <a:r>
              <a:rPr lang="en-US" sz="2200" dirty="0" smtClean="0"/>
              <a:t>Brazos en alto (almacenamiento de suministros)</a:t>
            </a:r>
          </a:p>
          <a:p>
            <a:pPr lvl="1"/>
            <a:r>
              <a:rPr lang="en-US" sz="2200" dirty="0" smtClean="0"/>
              <a:t>Espalda encorvada/doblada (arreglar una cama)</a:t>
            </a:r>
          </a:p>
          <a:p>
            <a:pPr lvl="1"/>
            <a:r>
              <a:rPr lang="en-US" sz="2200" dirty="0" smtClean="0"/>
              <a:t>Cabeza inclinada (trabajo con el microscopio )</a:t>
            </a:r>
          </a:p>
          <a:p>
            <a:r>
              <a:rPr lang="en-US" sz="2200" dirty="0" smtClean="0"/>
              <a:t>Movimientos repetitivos</a:t>
            </a:r>
          </a:p>
          <a:p>
            <a:r>
              <a:rPr lang="en-US" sz="2200" dirty="0" smtClean="0"/>
              <a:t>Levantar cosas pesadas torpemente                             </a:t>
            </a:r>
          </a:p>
          <a:p>
            <a:pPr lvl="1"/>
            <a:r>
              <a:rPr lang="en-US" sz="2400" dirty="0" smtClean="0"/>
              <a:t>Alzar/</a:t>
            </a:r>
            <a:r>
              <a:rPr lang="es-VE" sz="2400" dirty="0" smtClean="0"/>
              <a:t>levantar pacientes</a:t>
            </a:r>
            <a:endParaRPr lang="en-US" sz="2400" dirty="0" smtClean="0"/>
          </a:p>
          <a:p>
            <a:pPr lvl="1"/>
            <a:r>
              <a:rPr lang="en-US" sz="2400" dirty="0" smtClean="0"/>
              <a:t>Posicionar/acomodar pacientes</a:t>
            </a:r>
          </a:p>
          <a:p>
            <a:pPr lvl="1"/>
            <a:r>
              <a:rPr lang="en-US" sz="2400" dirty="0" smtClean="0"/>
              <a:t>Transferir/mudar pacientes                            de  un sitio a otro</a:t>
            </a:r>
          </a:p>
        </p:txBody>
      </p:sp>
      <p:sp>
        <p:nvSpPr>
          <p:cNvPr id="37892" name="Slide Number Placeholder 3"/>
          <p:cNvSpPr>
            <a:spLocks noGrp="1"/>
          </p:cNvSpPr>
          <p:nvPr>
            <p:ph type="sldNum" sz="quarter" idx="11"/>
          </p:nvPr>
        </p:nvSpPr>
        <p:spPr bwMode="auto">
          <a:noFill/>
          <a:ln>
            <a:miter lim="800000"/>
            <a:headEnd/>
            <a:tailEnd/>
          </a:ln>
        </p:spPr>
        <p:txBody>
          <a:bodyPr/>
          <a:lstStyle/>
          <a:p>
            <a:fld id="{A593C691-3E44-4377-9D84-53AD85E41A77}" type="slidenum">
              <a:rPr lang="en-US" smtClean="0"/>
              <a:pPr/>
              <a:t>28</a:t>
            </a:fld>
            <a:endParaRPr lang="en-US" dirty="0" smtClean="0"/>
          </a:p>
        </p:txBody>
      </p:sp>
      <p:pic>
        <p:nvPicPr>
          <p:cNvPr id="37893" name="Picture 7" descr="C:\Users\kbellamy3\AppData\Local\Microsoft\Windows\Temporary Internet Files\Content.IE5\82G93KN8\MP900411747[1].jpg"/>
          <p:cNvPicPr>
            <a:picLocks noChangeAspect="1" noChangeArrowheads="1"/>
          </p:cNvPicPr>
          <p:nvPr/>
        </p:nvPicPr>
        <p:blipFill>
          <a:blip r:embed="rId2" cstate="print"/>
          <a:srcRect/>
          <a:stretch>
            <a:fillRect/>
          </a:stretch>
        </p:blipFill>
        <p:spPr bwMode="auto">
          <a:xfrm>
            <a:off x="228600" y="1371600"/>
            <a:ext cx="2490788" cy="3733800"/>
          </a:xfrm>
          <a:prstGeom prst="rect">
            <a:avLst/>
          </a:prstGeom>
          <a:noFill/>
          <a:ln w="9525">
            <a:noFill/>
            <a:miter lim="800000"/>
            <a:headEnd/>
            <a:tailEnd/>
          </a:ln>
        </p:spPr>
      </p:pic>
      <p:pic>
        <p:nvPicPr>
          <p:cNvPr id="37894" name="Picture 8"/>
          <p:cNvPicPr>
            <a:picLocks noChangeAspect="1" noChangeArrowheads="1"/>
          </p:cNvPicPr>
          <p:nvPr/>
        </p:nvPicPr>
        <p:blipFill>
          <a:blip r:embed="rId3" cstate="print"/>
          <a:srcRect/>
          <a:stretch>
            <a:fillRect/>
          </a:stretch>
        </p:blipFill>
        <p:spPr bwMode="auto">
          <a:xfrm>
            <a:off x="7239000" y="4269172"/>
            <a:ext cx="1905000" cy="1954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 name="TextBox 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152400"/>
            <a:ext cx="8763000" cy="990600"/>
          </a:xfrm>
        </p:spPr>
        <p:txBody>
          <a:bodyPr/>
          <a:lstStyle/>
          <a:p>
            <a:pPr algn="ctr"/>
            <a:r>
              <a:rPr lang="en-US" sz="3600" dirty="0" smtClean="0"/>
              <a:t>Un Ejercicio de Fuerza /</a:t>
            </a:r>
            <a:br>
              <a:rPr lang="en-US" sz="3600" dirty="0" smtClean="0"/>
            </a:br>
            <a:r>
              <a:rPr lang="en-US" sz="3600" dirty="0" smtClean="0"/>
              <a:t>Resistencia</a:t>
            </a:r>
          </a:p>
        </p:txBody>
      </p:sp>
      <p:sp>
        <p:nvSpPr>
          <p:cNvPr id="38915" name="Slide Number Placeholder 3"/>
          <p:cNvSpPr>
            <a:spLocks noGrp="1"/>
          </p:cNvSpPr>
          <p:nvPr>
            <p:ph type="sldNum" sz="quarter" idx="11"/>
          </p:nvPr>
        </p:nvSpPr>
        <p:spPr bwMode="auto">
          <a:noFill/>
          <a:ln>
            <a:miter lim="800000"/>
            <a:headEnd/>
            <a:tailEnd/>
          </a:ln>
        </p:spPr>
        <p:txBody>
          <a:bodyPr/>
          <a:lstStyle/>
          <a:p>
            <a:fld id="{3AD12388-B109-426B-8E4A-6F2B78D557A2}" type="slidenum">
              <a:rPr lang="en-US" smtClean="0"/>
              <a:pPr/>
              <a:t>29</a:t>
            </a:fld>
            <a:endParaRPr lang="en-US" dirty="0" smtClean="0"/>
          </a:p>
        </p:txBody>
      </p:sp>
      <p:graphicFrame>
        <p:nvGraphicFramePr>
          <p:cNvPr id="2" name="Diagram 1"/>
          <p:cNvGraphicFramePr/>
          <p:nvPr/>
        </p:nvGraphicFramePr>
        <p:xfrm>
          <a:off x="609600" y="1219200"/>
          <a:ext cx="7467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8917" name="Picture 2"/>
          <p:cNvPicPr>
            <a:picLocks noChangeAspect="1" noChangeArrowheads="1"/>
          </p:cNvPicPr>
          <p:nvPr/>
        </p:nvPicPr>
        <p:blipFill>
          <a:blip r:embed="rId8" cstate="print"/>
          <a:srcRect/>
          <a:stretch>
            <a:fillRect/>
          </a:stretch>
        </p:blipFill>
        <p:spPr bwMode="auto">
          <a:xfrm>
            <a:off x="7910513" y="228600"/>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52400"/>
            <a:ext cx="8534400" cy="990600"/>
          </a:xfrm>
        </p:spPr>
        <p:txBody>
          <a:bodyPr/>
          <a:lstStyle/>
          <a:p>
            <a:r>
              <a:rPr lang="en-US" dirty="0" smtClean="0"/>
              <a:t>Agenda &amp; Objetivos del Curso</a:t>
            </a:r>
          </a:p>
        </p:txBody>
      </p:sp>
      <p:sp>
        <p:nvSpPr>
          <p:cNvPr id="12291" name="Content Placeholder 2"/>
          <p:cNvSpPr>
            <a:spLocks noGrp="1"/>
          </p:cNvSpPr>
          <p:nvPr>
            <p:ph sz="quarter" idx="1"/>
          </p:nvPr>
        </p:nvSpPr>
        <p:spPr>
          <a:xfrm>
            <a:off x="457200" y="1219200"/>
            <a:ext cx="8229600" cy="4937125"/>
          </a:xfrm>
        </p:spPr>
        <p:txBody>
          <a:bodyPr/>
          <a:lstStyle/>
          <a:p>
            <a:r>
              <a:rPr lang="en-US" dirty="0" smtClean="0"/>
              <a:t>En esta sesión usted aprenderá sobre:</a:t>
            </a:r>
          </a:p>
          <a:p>
            <a:pPr lvl="1"/>
            <a:r>
              <a:rPr lang="en-US" dirty="0" smtClean="0"/>
              <a:t>Los Agentes Patógenos Transmitidos por la Sangre (BBP)</a:t>
            </a:r>
          </a:p>
          <a:p>
            <a:pPr lvl="2"/>
            <a:r>
              <a:rPr lang="en-US" dirty="0" smtClean="0"/>
              <a:t>¿Qué es un agente patógeno transmitido por la sangre?</a:t>
            </a:r>
          </a:p>
          <a:p>
            <a:pPr lvl="2"/>
            <a:r>
              <a:rPr lang="en-US" dirty="0" smtClean="0"/>
              <a:t>¿Cómo son expuestos a BBP los trabajadores del cuidado de la salud ?</a:t>
            </a:r>
          </a:p>
          <a:p>
            <a:pPr lvl="2"/>
            <a:r>
              <a:rPr lang="en-US" dirty="0" smtClean="0"/>
              <a:t>¿Cómo previene usted una exposición a BBP y qué debe hacer usted, si resulta expuesto en su trabajo?</a:t>
            </a:r>
          </a:p>
          <a:p>
            <a:pPr lvl="1"/>
            <a:r>
              <a:rPr lang="en-US" dirty="0" smtClean="0"/>
              <a:t>La Protección Respiratoria</a:t>
            </a:r>
          </a:p>
          <a:p>
            <a:pPr lvl="2"/>
            <a:r>
              <a:rPr lang="en-US" dirty="0" smtClean="0"/>
              <a:t>¿Qué es un respirador?</a:t>
            </a:r>
          </a:p>
          <a:p>
            <a:pPr lvl="2"/>
            <a:r>
              <a:rPr lang="en-US" dirty="0" smtClean="0"/>
              <a:t>¿Cuándo necesita usted  usar/colocarse un </a:t>
            </a:r>
            <a:r>
              <a:rPr lang="es-VE" dirty="0" smtClean="0"/>
              <a:t>respirador</a:t>
            </a:r>
            <a:r>
              <a:rPr lang="en-US" dirty="0" smtClean="0"/>
              <a:t> (riesgos en los centros de salud con mayor probabilidad de requerir el uso de un respirador)?</a:t>
            </a:r>
          </a:p>
          <a:p>
            <a:pPr lvl="2"/>
            <a:r>
              <a:rPr lang="en-US" dirty="0" smtClean="0"/>
              <a:t>¿Cuáles son las limitaciones de un respirador?</a:t>
            </a:r>
          </a:p>
          <a:p>
            <a:pPr lvl="2"/>
            <a:endParaRPr lang="en-US" dirty="0" smtClean="0"/>
          </a:p>
          <a:p>
            <a:pPr lvl="2"/>
            <a:endParaRPr lang="en-US" dirty="0" smtClean="0"/>
          </a:p>
          <a:p>
            <a:pPr lvl="2"/>
            <a:endParaRPr lang="en-US" dirty="0" smtClean="0"/>
          </a:p>
          <a:p>
            <a:pPr lvl="2"/>
            <a:endParaRPr lang="en-US" dirty="0" smtClean="0"/>
          </a:p>
        </p:txBody>
      </p:sp>
      <p:sp>
        <p:nvSpPr>
          <p:cNvPr id="2" name="TextBox 1"/>
          <p:cNvSpPr txBox="1"/>
          <p:nvPr/>
        </p:nvSpPr>
        <p:spPr>
          <a:xfrm>
            <a:off x="838200" y="6400800"/>
            <a:ext cx="76200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
        <p:nvSpPr>
          <p:cNvPr id="7" name="Slide Number Placeholder 1"/>
          <p:cNvSpPr>
            <a:spLocks noGrp="1"/>
          </p:cNvSpPr>
          <p:nvPr>
            <p:ph type="sldNum" sz="quarter" idx="11"/>
          </p:nvPr>
        </p:nvSpPr>
        <p:spPr bwMode="auto">
          <a:xfrm>
            <a:off x="612775" y="6384925"/>
            <a:ext cx="682625" cy="396875"/>
          </a:xfrm>
          <a:noFill/>
          <a:ln>
            <a:miter lim="800000"/>
            <a:headEnd/>
            <a:tailEnd/>
          </a:ln>
        </p:spPr>
        <p:txBody>
          <a:bodyPr/>
          <a:lstStyle/>
          <a:p>
            <a:fld id="{223DF0E0-2FA7-44BC-B5A7-CA22F8A627C8}" type="slidenum">
              <a:rPr lang="en-US" smtClean="0"/>
              <a:pPr/>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      ¿Qué es la Ergonomía?</a:t>
            </a:r>
          </a:p>
        </p:txBody>
      </p:sp>
      <p:sp>
        <p:nvSpPr>
          <p:cNvPr id="39939" name="Content Placeholder 2"/>
          <p:cNvSpPr>
            <a:spLocks noGrp="1"/>
          </p:cNvSpPr>
          <p:nvPr>
            <p:ph sz="quarter" idx="1"/>
          </p:nvPr>
        </p:nvSpPr>
        <p:spPr>
          <a:xfrm>
            <a:off x="457200" y="1219200"/>
            <a:ext cx="8229600" cy="4937125"/>
          </a:xfrm>
        </p:spPr>
        <p:txBody>
          <a:bodyPr/>
          <a:lstStyle/>
          <a:p>
            <a:pPr eaLnBrk="1" hangingPunct="1"/>
            <a:r>
              <a:rPr lang="en-US" dirty="0" smtClean="0"/>
              <a:t>Fitting the task to the person</a:t>
            </a:r>
          </a:p>
          <a:p>
            <a:pPr eaLnBrk="1" hangingPunct="1"/>
            <a:endParaRPr lang="en-US" dirty="0" smtClean="0"/>
          </a:p>
        </p:txBody>
      </p:sp>
      <p:graphicFrame>
        <p:nvGraphicFramePr>
          <p:cNvPr id="4" name="Diagram 3"/>
          <p:cNvGraphicFramePr/>
          <p:nvPr/>
        </p:nvGraphicFramePr>
        <p:xfrm>
          <a:off x="762000" y="1371600"/>
          <a:ext cx="7620000" cy="500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343400" y="1905000"/>
            <a:ext cx="493212" cy="4267200"/>
          </a:xfrm>
          <a:prstGeom prst="rect">
            <a:avLst/>
          </a:prstGeom>
          <a:solidFill>
            <a:schemeClr val="accent1">
              <a:lumMod val="20000"/>
              <a:lumOff val="80000"/>
            </a:schemeClr>
          </a:solidFill>
          <a:ln>
            <a:solidFill>
              <a:srgbClr val="C00000"/>
            </a:solidFill>
          </a:ln>
          <a:scene3d>
            <a:camera prst="orthographicFront"/>
            <a:lightRig rig="threePt" dir="t"/>
          </a:scene3d>
          <a:sp3d>
            <a:bevelT/>
          </a:sp3d>
        </p:spPr>
        <p:txBody>
          <a:bodyPr vert="wordArtVert" wrap="none"/>
          <a:lstStyle/>
          <a:p>
            <a:pPr fontAlgn="auto">
              <a:spcBef>
                <a:spcPts val="0"/>
              </a:spcBef>
              <a:spcAft>
                <a:spcPts val="0"/>
              </a:spcAft>
              <a:defRPr/>
            </a:pPr>
            <a:r>
              <a:rPr lang="en-US" sz="2000" dirty="0" smtClean="0">
                <a:latin typeface="+mn-lt"/>
                <a:ea typeface="+mn-ea"/>
                <a:cs typeface="+mn-cs"/>
              </a:rPr>
              <a:t>MEJOR AJUSTE</a:t>
            </a:r>
            <a:endParaRPr lang="en-US" sz="2000" dirty="0">
              <a:latin typeface="+mn-lt"/>
              <a:ea typeface="+mn-ea"/>
              <a:cs typeface="+mn-cs"/>
            </a:endParaRPr>
          </a:p>
        </p:txBody>
      </p:sp>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
        <p:nvSpPr>
          <p:cNvPr id="2" name="TextBox 1"/>
          <p:cNvSpPr txBox="1"/>
          <p:nvPr/>
        </p:nvSpPr>
        <p:spPr>
          <a:xfrm>
            <a:off x="762000" y="1295400"/>
            <a:ext cx="5638800" cy="369332"/>
          </a:xfrm>
          <a:prstGeom prst="rect">
            <a:avLst/>
          </a:prstGeom>
          <a:solidFill>
            <a:schemeClr val="bg1"/>
          </a:solidFill>
        </p:spPr>
        <p:txBody>
          <a:bodyPr wrap="square" rtlCol="0">
            <a:spAutoFit/>
          </a:bodyPr>
          <a:lstStyle/>
          <a:p>
            <a:r>
              <a:rPr lang="es-ES" dirty="0"/>
              <a:t>EL AJUSTE/ACOMODO DEL TRABAJO A LA PERSONA</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304800"/>
            <a:ext cx="8229600" cy="990600"/>
          </a:xfrm>
        </p:spPr>
        <p:txBody>
          <a:bodyPr/>
          <a:lstStyle/>
          <a:p>
            <a:pPr algn="ctr"/>
            <a:r>
              <a:rPr lang="en-US" sz="3800" dirty="0" smtClean="0"/>
              <a:t>Preguntas que debe hacerse usted mismo </a:t>
            </a:r>
            <a:r>
              <a:rPr lang="en-US" dirty="0" smtClean="0"/>
              <a:t>…</a:t>
            </a:r>
          </a:p>
        </p:txBody>
      </p:sp>
      <p:sp>
        <p:nvSpPr>
          <p:cNvPr id="40963" name="Content Placeholder 2"/>
          <p:cNvSpPr>
            <a:spLocks noGrp="1"/>
          </p:cNvSpPr>
          <p:nvPr>
            <p:ph sz="quarter" idx="1"/>
          </p:nvPr>
        </p:nvSpPr>
        <p:spPr>
          <a:xfrm>
            <a:off x="457200" y="1219200"/>
            <a:ext cx="5791200" cy="5105400"/>
          </a:xfrm>
        </p:spPr>
        <p:txBody>
          <a:bodyPr/>
          <a:lstStyle/>
          <a:p>
            <a:r>
              <a:rPr lang="en-US" dirty="0" smtClean="0"/>
              <a:t>¿Está usted agarrando o apretando alguno de los implementos de trabajo con demasiada fuerza?</a:t>
            </a:r>
          </a:p>
          <a:p>
            <a:r>
              <a:rPr lang="en-US" dirty="0" smtClean="0"/>
              <a:t>¿Qué tipos de movimientos repetitivos  usted está realizando diariamente? </a:t>
            </a:r>
          </a:p>
          <a:p>
            <a:r>
              <a:rPr lang="en-US" dirty="0" smtClean="0"/>
              <a:t>¿Mantiene usted sus brazos extendidos y alejados de su cuerpo por largos periodos de tiempo?</a:t>
            </a:r>
          </a:p>
          <a:p>
            <a:r>
              <a:rPr lang="es-VE" dirty="0" smtClean="0"/>
              <a:t>¿</a:t>
            </a:r>
            <a:r>
              <a:rPr lang="en-US" dirty="0" smtClean="0"/>
              <a:t>Se da cuenta usted de que se dobla hacia adelante o gira en una posición incómoda para poder atender a un paciente?</a:t>
            </a:r>
          </a:p>
        </p:txBody>
      </p:sp>
      <p:sp>
        <p:nvSpPr>
          <p:cNvPr id="40964" name="Slide Number Placeholder 3"/>
          <p:cNvSpPr>
            <a:spLocks noGrp="1"/>
          </p:cNvSpPr>
          <p:nvPr>
            <p:ph type="sldNum" sz="quarter" idx="11"/>
          </p:nvPr>
        </p:nvSpPr>
        <p:spPr bwMode="auto">
          <a:noFill/>
          <a:ln>
            <a:miter lim="800000"/>
            <a:headEnd/>
            <a:tailEnd/>
          </a:ln>
        </p:spPr>
        <p:txBody>
          <a:bodyPr/>
          <a:lstStyle/>
          <a:p>
            <a:fld id="{05C95672-0267-4C24-AFC9-E3A8A56D3204}" type="slidenum">
              <a:rPr lang="en-US" smtClean="0"/>
              <a:pPr/>
              <a:t>31</a:t>
            </a:fld>
            <a:endParaRPr lang="en-US" dirty="0" smtClean="0"/>
          </a:p>
        </p:txBody>
      </p:sp>
      <p:pic>
        <p:nvPicPr>
          <p:cNvPr id="40965" name="Picture 1"/>
          <p:cNvPicPr>
            <a:picLocks noChangeAspect="1"/>
          </p:cNvPicPr>
          <p:nvPr/>
        </p:nvPicPr>
        <p:blipFill>
          <a:blip r:embed="rId2" cstate="print"/>
          <a:srcRect/>
          <a:stretch>
            <a:fillRect/>
          </a:stretch>
        </p:blipFill>
        <p:spPr bwMode="auto">
          <a:xfrm>
            <a:off x="6200775" y="4267200"/>
            <a:ext cx="2943225" cy="1754188"/>
          </a:xfrm>
          <a:prstGeom prst="rect">
            <a:avLst/>
          </a:prstGeom>
          <a:noFill/>
          <a:ln w="9525">
            <a:noFill/>
            <a:miter lim="800000"/>
            <a:headEnd/>
            <a:tailEnd/>
          </a:ln>
        </p:spPr>
      </p:pic>
      <p:sp>
        <p:nvSpPr>
          <p:cNvPr id="40966" name="TextBox 2"/>
          <p:cNvSpPr txBox="1">
            <a:spLocks noChangeArrowheads="1"/>
          </p:cNvSpPr>
          <p:nvPr/>
        </p:nvSpPr>
        <p:spPr bwMode="auto">
          <a:xfrm>
            <a:off x="6019800" y="6019800"/>
            <a:ext cx="1776413" cy="246063"/>
          </a:xfrm>
          <a:prstGeom prst="rect">
            <a:avLst/>
          </a:prstGeom>
          <a:noFill/>
          <a:ln w="9525">
            <a:noFill/>
            <a:miter lim="800000"/>
            <a:headEnd/>
            <a:tailEnd/>
          </a:ln>
        </p:spPr>
        <p:txBody>
          <a:bodyPr wrap="none">
            <a:spAutoFit/>
          </a:bodyPr>
          <a:lstStyle/>
          <a:p>
            <a:r>
              <a:rPr lang="en-US" sz="1000" dirty="0"/>
              <a:t>Graphic used courtesy of VCU</a:t>
            </a:r>
          </a:p>
        </p:txBody>
      </p:sp>
      <p:pic>
        <p:nvPicPr>
          <p:cNvPr id="40967" name="Picture 4" descr="dental tools.JPG"/>
          <p:cNvPicPr>
            <a:picLocks noChangeAspect="1"/>
          </p:cNvPicPr>
          <p:nvPr/>
        </p:nvPicPr>
        <p:blipFill>
          <a:blip r:embed="rId3" cstate="print"/>
          <a:srcRect/>
          <a:stretch>
            <a:fillRect/>
          </a:stretch>
        </p:blipFill>
        <p:spPr bwMode="auto">
          <a:xfrm>
            <a:off x="6781800" y="1371600"/>
            <a:ext cx="1793875" cy="2243138"/>
          </a:xfrm>
          <a:prstGeom prst="rect">
            <a:avLst/>
          </a:prstGeom>
          <a:noFill/>
          <a:ln w="9525">
            <a:noFill/>
            <a:miter lim="800000"/>
            <a:headEnd/>
            <a:tailEnd/>
          </a:ln>
        </p:spPr>
      </p:pic>
      <p:sp>
        <p:nvSpPr>
          <p:cNvPr id="8" name="TextBox 7"/>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52400"/>
            <a:ext cx="8839200" cy="1252538"/>
          </a:xfrm>
        </p:spPr>
        <p:txBody>
          <a:bodyPr/>
          <a:lstStyle/>
          <a:p>
            <a:pPr eaLnBrk="1" hangingPunct="1"/>
            <a:r>
              <a:rPr lang="en-US" dirty="0" smtClean="0"/>
              <a:t>  Estrategias de Prevención</a:t>
            </a:r>
          </a:p>
        </p:txBody>
      </p:sp>
      <p:sp>
        <p:nvSpPr>
          <p:cNvPr id="41987" name="Slide Number Placeholder 2"/>
          <p:cNvSpPr>
            <a:spLocks noGrp="1"/>
          </p:cNvSpPr>
          <p:nvPr>
            <p:ph type="sldNum" sz="quarter" idx="11"/>
          </p:nvPr>
        </p:nvSpPr>
        <p:spPr bwMode="auto">
          <a:xfrm>
            <a:off x="609600" y="6400800"/>
            <a:ext cx="1162050" cy="365125"/>
          </a:xfrm>
          <a:noFill/>
          <a:ln>
            <a:miter lim="800000"/>
            <a:headEnd/>
            <a:tailEnd/>
          </a:ln>
        </p:spPr>
        <p:txBody>
          <a:bodyPr/>
          <a:lstStyle/>
          <a:p>
            <a:fld id="{F66FFDF2-8C11-4E7E-A0FE-B2438A061E16}" type="slidenum">
              <a:rPr lang="en-US" smtClean="0">
                <a:latin typeface="Arial" pitchFamily="34" charset="0"/>
              </a:rPr>
              <a:pPr/>
              <a:t>32</a:t>
            </a:fld>
            <a:endParaRPr lang="en-US" dirty="0" smtClean="0">
              <a:latin typeface="Arial" pitchFamily="34" charset="0"/>
            </a:endParaRPr>
          </a:p>
        </p:txBody>
      </p:sp>
      <p:grpSp>
        <p:nvGrpSpPr>
          <p:cNvPr id="41988" name="Group 5"/>
          <p:cNvGrpSpPr>
            <a:grpSpLocks/>
          </p:cNvGrpSpPr>
          <p:nvPr/>
        </p:nvGrpSpPr>
        <p:grpSpPr bwMode="auto">
          <a:xfrm>
            <a:off x="1905000" y="1371600"/>
            <a:ext cx="6934200" cy="4724400"/>
            <a:chOff x="1905000" y="1676400"/>
            <a:chExt cx="6096000" cy="4724400"/>
          </a:xfrm>
        </p:grpSpPr>
        <p:sp>
          <p:nvSpPr>
            <p:cNvPr id="4" name="Isosceles Triangle 3"/>
            <p:cNvSpPr/>
            <p:nvPr/>
          </p:nvSpPr>
          <p:spPr>
            <a:xfrm>
              <a:off x="1905000" y="1676400"/>
              <a:ext cx="5257242" cy="4724400"/>
            </a:xfrm>
            <a:prstGeom prst="triangle">
              <a:avLst/>
            </a:prstGeom>
            <a:solidFill>
              <a:schemeClr val="accent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4648758" y="2590800"/>
              <a:ext cx="3352242"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u="sng" dirty="0" smtClean="0">
                  <a:solidFill>
                    <a:schemeClr val="tx1"/>
                  </a:solidFill>
                  <a:effectLst>
                    <a:outerShdw blurRad="38100" dist="38100" dir="2700000" algn="tl">
                      <a:srgbClr val="000000">
                        <a:alpha val="43137"/>
                      </a:srgbClr>
                    </a:outerShdw>
                  </a:effectLst>
                </a:rPr>
                <a:t>Elimine/Reemplace/Aisle</a:t>
              </a:r>
              <a:endParaRPr lang="en-US" u="sng" dirty="0">
                <a:solidFill>
                  <a:schemeClr val="tx1"/>
                </a:solidFill>
                <a:effectLst>
                  <a:outerShdw blurRad="38100" dist="38100" dir="2700000" algn="tl">
                    <a:srgbClr val="000000">
                      <a:alpha val="43137"/>
                    </a:srgbClr>
                  </a:outerShdw>
                </a:effectLst>
              </a:endParaRPr>
            </a:p>
            <a:p>
              <a:pPr algn="ctr">
                <a:defRPr/>
              </a:pPr>
              <a:r>
                <a:rPr lang="en-US" dirty="0" smtClean="0">
                  <a:solidFill>
                    <a:schemeClr val="tx1"/>
                  </a:solidFill>
                </a:rPr>
                <a:t>el riesgo/peligro </a:t>
              </a:r>
              <a:endParaRPr lang="en-US" dirty="0">
                <a:solidFill>
                  <a:schemeClr val="tx1"/>
                </a:solidFill>
              </a:endParaRPr>
            </a:p>
          </p:txBody>
        </p:sp>
        <p:sp>
          <p:nvSpPr>
            <p:cNvPr id="7" name="Rectangle 6"/>
            <p:cNvSpPr/>
            <p:nvPr/>
          </p:nvSpPr>
          <p:spPr>
            <a:xfrm>
              <a:off x="4648758" y="3886200"/>
              <a:ext cx="3352242"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u="sng" dirty="0" smtClean="0">
                  <a:solidFill>
                    <a:schemeClr val="tx1"/>
                  </a:solidFill>
                  <a:effectLst>
                    <a:outerShdw blurRad="38100" dist="38100" dir="2700000" algn="tl">
                      <a:srgbClr val="000000">
                        <a:alpha val="43137"/>
                      </a:srgbClr>
                    </a:outerShdw>
                  </a:effectLst>
                </a:rPr>
                <a:t>Mejore los Procedimientos y Políticas Laborales </a:t>
              </a:r>
              <a:endParaRPr lang="en-US" dirty="0">
                <a:solidFill>
                  <a:schemeClr val="tx1"/>
                </a:solidFill>
              </a:endParaRPr>
            </a:p>
          </p:txBody>
        </p:sp>
        <p:sp>
          <p:nvSpPr>
            <p:cNvPr id="8" name="Rectangle 7"/>
            <p:cNvSpPr/>
            <p:nvPr/>
          </p:nvSpPr>
          <p:spPr>
            <a:xfrm>
              <a:off x="4648758" y="5105400"/>
              <a:ext cx="3352242" cy="990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u="sng" dirty="0">
                  <a:solidFill>
                    <a:schemeClr val="tx1"/>
                  </a:solidFill>
                  <a:effectLst>
                    <a:outerShdw blurRad="38100" dist="38100" dir="2700000" algn="tl">
                      <a:srgbClr val="000000">
                        <a:alpha val="43137"/>
                      </a:srgbClr>
                    </a:outerShdw>
                  </a:effectLst>
                </a:rPr>
                <a:t>Use</a:t>
              </a:r>
              <a:r>
                <a:rPr lang="en-US" dirty="0">
                  <a:solidFill>
                    <a:schemeClr val="tx1"/>
                  </a:solidFill>
                </a:rPr>
                <a:t> </a:t>
              </a:r>
              <a:r>
                <a:rPr lang="en-US" dirty="0" smtClean="0">
                  <a:solidFill>
                    <a:schemeClr val="tx1"/>
                  </a:solidFill>
                </a:rPr>
                <a:t>Ropa y Equipo Protector</a:t>
              </a:r>
              <a:endParaRPr lang="en-US" dirty="0">
                <a:solidFill>
                  <a:schemeClr val="tx1"/>
                </a:solidFill>
              </a:endParaRPr>
            </a:p>
          </p:txBody>
        </p:sp>
      </p:grpSp>
      <p:pic>
        <p:nvPicPr>
          <p:cNvPr id="41989" name="Picture 6" descr="C:\Documents and Settings\jc580.ELSYS\Local Settings\Temporary Internet Files\Content.IE5\2X72RVHL\MC900440388[1].png"/>
          <p:cNvPicPr>
            <a:picLocks noChangeAspect="1" noChangeArrowheads="1"/>
          </p:cNvPicPr>
          <p:nvPr/>
        </p:nvPicPr>
        <p:blipFill>
          <a:blip r:embed="rId3" cstate="print"/>
          <a:srcRect/>
          <a:stretch>
            <a:fillRect/>
          </a:stretch>
        </p:blipFill>
        <p:spPr bwMode="auto">
          <a:xfrm>
            <a:off x="7866517" y="152399"/>
            <a:ext cx="962025" cy="962025"/>
          </a:xfrm>
          <a:prstGeom prst="rect">
            <a:avLst/>
          </a:prstGeom>
          <a:noFill/>
          <a:ln w="9525">
            <a:noFill/>
            <a:miter lim="800000"/>
            <a:headEnd/>
            <a:tailEnd/>
          </a:ln>
        </p:spPr>
      </p:pic>
      <p:sp>
        <p:nvSpPr>
          <p:cNvPr id="2" name="TextBox 1"/>
          <p:cNvSpPr txBox="1"/>
          <p:nvPr/>
        </p:nvSpPr>
        <p:spPr>
          <a:xfrm>
            <a:off x="533400" y="1752600"/>
            <a:ext cx="3276600" cy="923330"/>
          </a:xfrm>
          <a:prstGeom prst="rect">
            <a:avLst/>
          </a:prstGeom>
          <a:noFill/>
          <a:ln>
            <a:solidFill>
              <a:schemeClr val="bg2">
                <a:lumMod val="50000"/>
              </a:schemeClr>
            </a:solidFill>
          </a:ln>
        </p:spPr>
        <p:txBody>
          <a:bodyPr>
            <a:spAutoFit/>
          </a:bodyPr>
          <a:lstStyle/>
          <a:p>
            <a:pPr>
              <a:defRPr/>
            </a:pPr>
            <a:r>
              <a:rPr lang="en-US" dirty="0" smtClean="0">
                <a:ea typeface="+mn-ea"/>
                <a:cs typeface="+mn-cs"/>
              </a:rPr>
              <a:t>Ejemplo: </a:t>
            </a:r>
            <a:endParaRPr lang="en-US" dirty="0">
              <a:ea typeface="+mn-ea"/>
              <a:cs typeface="+mn-cs"/>
            </a:endParaRPr>
          </a:p>
          <a:p>
            <a:pPr marL="285750" indent="-285750">
              <a:buFont typeface="Arial" pitchFamily="34" charset="0"/>
              <a:buChar char="•"/>
              <a:defRPr/>
            </a:pPr>
            <a:r>
              <a:rPr lang="en-US" dirty="0">
                <a:ea typeface="+mn-ea"/>
                <a:cs typeface="+mn-cs"/>
              </a:rPr>
              <a:t>Use </a:t>
            </a:r>
            <a:r>
              <a:rPr lang="en-US" dirty="0" smtClean="0">
                <a:ea typeface="+mn-ea"/>
                <a:cs typeface="+mn-cs"/>
              </a:rPr>
              <a:t>los dispositivos/equipos para levantar/alzar pacientes</a:t>
            </a:r>
            <a:endParaRPr lang="en-US" dirty="0">
              <a:ea typeface="+mn-ea"/>
              <a:cs typeface="+mn-cs"/>
            </a:endParaRPr>
          </a:p>
        </p:txBody>
      </p:sp>
      <p:cxnSp>
        <p:nvCxnSpPr>
          <p:cNvPr id="6" name="Straight Arrow Connector 5"/>
          <p:cNvCxnSpPr>
            <a:stCxn id="2" idx="3"/>
          </p:cNvCxnSpPr>
          <p:nvPr/>
        </p:nvCxnSpPr>
        <p:spPr>
          <a:xfrm>
            <a:off x="3810000" y="2214265"/>
            <a:ext cx="1284288" cy="319385"/>
          </a:xfrm>
          <a:prstGeom prst="straightConnector1">
            <a:avLst/>
          </a:prstGeom>
          <a:ln>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28600" y="2743200"/>
            <a:ext cx="3970791" cy="2031325"/>
          </a:xfrm>
          <a:prstGeom prst="rect">
            <a:avLst/>
          </a:prstGeom>
          <a:noFill/>
          <a:ln>
            <a:solidFill>
              <a:srgbClr val="0070C0"/>
            </a:solidFill>
          </a:ln>
        </p:spPr>
        <p:txBody>
          <a:bodyPr wrap="square">
            <a:spAutoFit/>
          </a:bodyPr>
          <a:lstStyle/>
          <a:p>
            <a:pPr>
              <a:defRPr/>
            </a:pPr>
            <a:r>
              <a:rPr lang="en-US" dirty="0" smtClean="0">
                <a:ea typeface="+mn-ea"/>
                <a:cs typeface="+mn-cs"/>
              </a:rPr>
              <a:t>Ejemplos</a:t>
            </a:r>
            <a:r>
              <a:rPr lang="en-US" dirty="0">
                <a:ea typeface="+mn-ea"/>
                <a:cs typeface="+mn-cs"/>
              </a:rPr>
              <a:t>: </a:t>
            </a:r>
            <a:r>
              <a:rPr lang="en-US" dirty="0" smtClean="0">
                <a:ea typeface="+mn-ea"/>
                <a:cs typeface="+mn-cs"/>
              </a:rPr>
              <a:t>  </a:t>
            </a:r>
            <a:endParaRPr lang="en-US" dirty="0">
              <a:ea typeface="+mn-ea"/>
              <a:cs typeface="+mn-cs"/>
            </a:endParaRPr>
          </a:p>
          <a:p>
            <a:pPr marL="285750" indent="-285750">
              <a:buFont typeface="Arial" pitchFamily="34" charset="0"/>
              <a:buChar char="•"/>
              <a:defRPr/>
            </a:pPr>
            <a:r>
              <a:rPr lang="en-US" dirty="0" smtClean="0">
                <a:ea typeface="+mn-ea"/>
                <a:cs typeface="+mn-cs"/>
              </a:rPr>
              <a:t>Permita intervalos para estiramiento/ calentamiento muscular</a:t>
            </a:r>
            <a:endParaRPr lang="en-US" dirty="0">
              <a:ea typeface="+mn-ea"/>
              <a:cs typeface="+mn-cs"/>
            </a:endParaRPr>
          </a:p>
          <a:p>
            <a:pPr marL="285750" indent="-285750">
              <a:buFont typeface="Arial" pitchFamily="34" charset="0"/>
              <a:buChar char="•"/>
              <a:defRPr/>
            </a:pPr>
            <a:r>
              <a:rPr lang="en-US" dirty="0" smtClean="0">
                <a:ea typeface="+mn-ea"/>
                <a:cs typeface="+mn-cs"/>
              </a:rPr>
              <a:t>Mantenga el cuello y la espalda rectos</a:t>
            </a:r>
            <a:endParaRPr lang="en-US" dirty="0">
              <a:ea typeface="+mn-ea"/>
              <a:cs typeface="+mn-cs"/>
            </a:endParaRPr>
          </a:p>
          <a:p>
            <a:pPr marL="285750" indent="-285750">
              <a:buFont typeface="Arial" pitchFamily="34" charset="0"/>
              <a:buChar char="•"/>
              <a:defRPr/>
            </a:pPr>
            <a:r>
              <a:rPr lang="en-US" dirty="0" smtClean="0">
                <a:ea typeface="+mn-ea"/>
                <a:cs typeface="+mn-cs"/>
              </a:rPr>
              <a:t>Levante utilizando las piernas </a:t>
            </a:r>
            <a:endParaRPr lang="en-US" dirty="0">
              <a:ea typeface="+mn-ea"/>
              <a:cs typeface="+mn-cs"/>
            </a:endParaRPr>
          </a:p>
          <a:p>
            <a:pPr marL="285750" indent="-285750">
              <a:buFont typeface="Arial" pitchFamily="34" charset="0"/>
              <a:buChar char="•"/>
              <a:defRPr/>
            </a:pPr>
            <a:r>
              <a:rPr lang="en-US" dirty="0" smtClean="0">
                <a:ea typeface="+mn-ea"/>
                <a:cs typeface="+mn-cs"/>
              </a:rPr>
              <a:t>Acérque el paciente a su cuerpo lo más posible, antes de levantarlo</a:t>
            </a:r>
            <a:endParaRPr lang="en-US" dirty="0">
              <a:ea typeface="+mn-ea"/>
              <a:cs typeface="+mn-cs"/>
            </a:endParaRPr>
          </a:p>
        </p:txBody>
      </p:sp>
      <p:cxnSp>
        <p:nvCxnSpPr>
          <p:cNvPr id="11" name="Straight Arrow Connector 10"/>
          <p:cNvCxnSpPr/>
          <p:nvPr/>
        </p:nvCxnSpPr>
        <p:spPr>
          <a:xfrm>
            <a:off x="4114800" y="3962400"/>
            <a:ext cx="1055688" cy="1143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4876800"/>
            <a:ext cx="3276600" cy="1200329"/>
          </a:xfrm>
          <a:prstGeom prst="rect">
            <a:avLst/>
          </a:prstGeom>
          <a:noFill/>
          <a:ln>
            <a:solidFill>
              <a:srgbClr val="0070C0"/>
            </a:solidFill>
          </a:ln>
        </p:spPr>
        <p:txBody>
          <a:bodyPr>
            <a:spAutoFit/>
          </a:bodyPr>
          <a:lstStyle/>
          <a:p>
            <a:pPr>
              <a:defRPr/>
            </a:pPr>
            <a:r>
              <a:rPr lang="en-US" dirty="0" smtClean="0">
                <a:ea typeface="+mn-ea"/>
                <a:cs typeface="+mn-cs"/>
              </a:rPr>
              <a:t>Ejemplo:</a:t>
            </a:r>
            <a:endParaRPr lang="en-US" dirty="0">
              <a:ea typeface="+mn-ea"/>
              <a:cs typeface="+mn-cs"/>
            </a:endParaRPr>
          </a:p>
          <a:p>
            <a:pPr marL="285750" indent="-285750">
              <a:buFont typeface="Arial" pitchFamily="34" charset="0"/>
              <a:buChar char="•"/>
              <a:defRPr/>
            </a:pPr>
            <a:r>
              <a:rPr lang="en-US" dirty="0" smtClean="0">
                <a:ea typeface="+mn-ea"/>
                <a:cs typeface="+mn-cs"/>
              </a:rPr>
              <a:t>Escoja el calzado apropiado, que sea anti-resbalante y le dé protección </a:t>
            </a:r>
            <a:endParaRPr lang="en-US" dirty="0">
              <a:ea typeface="+mn-ea"/>
              <a:cs typeface="+mn-cs"/>
            </a:endParaRPr>
          </a:p>
        </p:txBody>
      </p:sp>
      <p:cxnSp>
        <p:nvCxnSpPr>
          <p:cNvPr id="15" name="Straight Arrow Connector 14"/>
          <p:cNvCxnSpPr/>
          <p:nvPr/>
        </p:nvCxnSpPr>
        <p:spPr>
          <a:xfrm>
            <a:off x="3733800" y="5295900"/>
            <a:ext cx="12922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996" name="TextBox 2"/>
          <p:cNvSpPr txBox="1">
            <a:spLocks noChangeArrowheads="1"/>
          </p:cNvSpPr>
          <p:nvPr/>
        </p:nvSpPr>
        <p:spPr bwMode="auto">
          <a:xfrm>
            <a:off x="2286000" y="1143000"/>
            <a:ext cx="5105400" cy="646331"/>
          </a:xfrm>
          <a:prstGeom prst="rect">
            <a:avLst/>
          </a:prstGeom>
          <a:noFill/>
          <a:ln w="9525">
            <a:noFill/>
            <a:miter lim="800000"/>
            <a:headEnd/>
            <a:tailEnd/>
          </a:ln>
        </p:spPr>
        <p:txBody>
          <a:bodyPr wrap="square">
            <a:spAutoFit/>
          </a:bodyPr>
          <a:lstStyle/>
          <a:p>
            <a:pPr algn="ctr"/>
            <a:r>
              <a:rPr lang="en-US" b="1" dirty="0" smtClean="0"/>
              <a:t>Ejemplo en el lugar de trabajo: </a:t>
            </a:r>
            <a:endParaRPr lang="en-US" b="1" dirty="0"/>
          </a:p>
          <a:p>
            <a:pPr algn="ctr"/>
            <a:r>
              <a:rPr lang="en-US" b="1" dirty="0" smtClean="0"/>
              <a:t>La transferencia /traslado de un paciente</a:t>
            </a:r>
            <a:endParaRPr lang="en-US" b="1" dirty="0"/>
          </a:p>
        </p:txBody>
      </p:sp>
      <p:sp>
        <p:nvSpPr>
          <p:cNvPr id="17" name="TextBox 16"/>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ctrTitle"/>
          </p:nvPr>
        </p:nvSpPr>
        <p:spPr>
          <a:xfrm>
            <a:off x="1143000" y="2819400"/>
            <a:ext cx="7077075" cy="2108200"/>
          </a:xfrm>
        </p:spPr>
        <p:txBody>
          <a:bodyPr/>
          <a:lstStyle/>
          <a:p>
            <a:pPr algn="ctr"/>
            <a:r>
              <a:rPr lang="en-US" sz="4000" dirty="0" smtClean="0"/>
              <a:t>La Violencia en el Sitio de Trabajo en la Industria del Cuidado de la Salud </a:t>
            </a:r>
          </a:p>
        </p:txBody>
      </p:sp>
      <p:sp>
        <p:nvSpPr>
          <p:cNvPr id="6" name="Subtitle 5"/>
          <p:cNvSpPr>
            <a:spLocks noGrp="1"/>
          </p:cNvSpPr>
          <p:nvPr>
            <p:ph type="subTitle" idx="1"/>
          </p:nvPr>
        </p:nvSpPr>
        <p:spPr>
          <a:xfrm>
            <a:off x="1219200" y="5029200"/>
            <a:ext cx="6858000" cy="762000"/>
          </a:xfrm>
        </p:spPr>
        <p:txBody>
          <a:bodyPr/>
          <a:lstStyle/>
          <a:p>
            <a:pPr algn="ctr" eaLnBrk="1" fontAlgn="auto" hangingPunct="1">
              <a:spcAft>
                <a:spcPts val="0"/>
              </a:spcAft>
              <a:defRPr/>
            </a:pPr>
            <a:r>
              <a:rPr lang="en-US" sz="1600" i="1" dirty="0" smtClean="0"/>
              <a:t>Información suministrada por OSHA gracias al patrocinio de Susan Harwood para el Programa de Capacitaci</a:t>
            </a:r>
            <a:r>
              <a:rPr lang="es-VE" sz="1600" i="1" dirty="0" smtClean="0"/>
              <a:t>ón en la  Construcción</a:t>
            </a:r>
            <a:r>
              <a:rPr lang="en-US" sz="1600" i="1" dirty="0" smtClean="0"/>
              <a:t>:  # </a:t>
            </a:r>
            <a:r>
              <a:rPr lang="en-US" sz="1500" i="1" dirty="0" smtClean="0">
                <a:solidFill>
                  <a:schemeClr val="tx1"/>
                </a:solidFill>
              </a:rPr>
              <a:t>SH-20848SHO</a:t>
            </a:r>
          </a:p>
          <a:p>
            <a:pPr algn="ctr" eaLnBrk="1" fontAlgn="auto" hangingPunct="1">
              <a:spcAft>
                <a:spcPts val="0"/>
              </a:spcAft>
              <a:defRPr/>
            </a:pPr>
            <a:endParaRPr lang="en-US" sz="1600" i="1" dirty="0">
              <a:solidFill>
                <a:schemeClr val="tx1"/>
              </a:solidFill>
            </a:endParaRPr>
          </a:p>
          <a:p>
            <a:pPr eaLnBrk="1" fontAlgn="auto" hangingPunct="1">
              <a:spcAft>
                <a:spcPts val="0"/>
              </a:spcAft>
              <a:defRPr/>
            </a:pPr>
            <a:endParaRPr lang="en-US" dirty="0">
              <a:solidFill>
                <a:schemeClr val="tx1"/>
              </a:solidFill>
            </a:endParaRPr>
          </a:p>
          <a:p>
            <a:pPr>
              <a:defRPr/>
            </a:pPr>
            <a:endParaRPr lang="en-US" dirty="0"/>
          </a:p>
        </p:txBody>
      </p:sp>
      <p:sp>
        <p:nvSpPr>
          <p:cNvPr id="43012" name="Slide Number Placeholder 3"/>
          <p:cNvSpPr>
            <a:spLocks noGrp="1"/>
          </p:cNvSpPr>
          <p:nvPr>
            <p:ph type="sldNum" sz="quarter" idx="12"/>
          </p:nvPr>
        </p:nvSpPr>
        <p:spPr bwMode="auto">
          <a:noFill/>
          <a:ln>
            <a:miter lim="800000"/>
            <a:headEnd/>
            <a:tailEnd/>
          </a:ln>
        </p:spPr>
        <p:txBody>
          <a:bodyPr/>
          <a:lstStyle/>
          <a:p>
            <a:fld id="{11A58D9B-2690-4304-AED7-C4BA7C541AAA}" type="slidenum">
              <a:rPr lang="en-US" smtClean="0"/>
              <a:pPr/>
              <a:t>33</a:t>
            </a:fld>
            <a:endParaRPr lang="en-US" dirty="0" smtClean="0"/>
          </a:p>
        </p:txBody>
      </p:sp>
      <p:sp>
        <p:nvSpPr>
          <p:cNvPr id="5" name="TextBox 4"/>
          <p:cNvSpPr txBox="1"/>
          <p:nvPr/>
        </p:nvSpPr>
        <p:spPr>
          <a:xfrm>
            <a:off x="2057400" y="990600"/>
            <a:ext cx="5029200" cy="1538883"/>
          </a:xfrm>
          <a:prstGeom prst="rect">
            <a:avLst/>
          </a:prstGeom>
          <a:solidFill>
            <a:schemeClr val="bg1"/>
          </a:solidFill>
        </p:spPr>
        <p:txBody>
          <a:bodyPr wrap="square" rtlCol="0">
            <a:spAutoFit/>
          </a:bodyPr>
          <a:lstStyle/>
          <a:p>
            <a:pPr algn="ctr"/>
            <a:r>
              <a:rPr lang="en-US" b="1" dirty="0">
                <a:solidFill>
                  <a:srgbClr val="5F5F5F"/>
                </a:solidFill>
                <a:latin typeface="Arial Narrow" pitchFamily="34" charset="0"/>
              </a:rPr>
              <a:t>EL CENTRO </a:t>
            </a:r>
            <a:r>
              <a:rPr lang="en-US" b="1" dirty="0" smtClean="0">
                <a:solidFill>
                  <a:srgbClr val="5F5F5F"/>
                </a:solidFill>
                <a:latin typeface="Arial Narrow" pitchFamily="34" charset="0"/>
              </a:rPr>
              <a:t>PARA</a:t>
            </a:r>
          </a:p>
          <a:p>
            <a:pPr algn="ctr"/>
            <a:r>
              <a:rPr lang="es-ES" sz="2400" b="1" dirty="0">
                <a:solidFill>
                  <a:schemeClr val="accent1">
                    <a:lumMod val="50000"/>
                  </a:schemeClr>
                </a:solidFill>
              </a:rPr>
              <a:t>LA SALUD Y SEGURIDAD </a:t>
            </a:r>
            <a:endParaRPr lang="es-ES" sz="2400" b="1" dirty="0" smtClean="0">
              <a:solidFill>
                <a:schemeClr val="accent1">
                  <a:lumMod val="50000"/>
                </a:schemeClr>
              </a:solidFill>
            </a:endParaRPr>
          </a:p>
          <a:p>
            <a:pPr algn="ctr"/>
            <a:r>
              <a:rPr lang="es-ES" sz="2400" b="1" dirty="0" smtClean="0">
                <a:solidFill>
                  <a:schemeClr val="accent1">
                    <a:lumMod val="50000"/>
                  </a:schemeClr>
                </a:solidFill>
              </a:rPr>
              <a:t>DEL </a:t>
            </a:r>
            <a:r>
              <a:rPr lang="es-ES" sz="2400" b="1" dirty="0">
                <a:solidFill>
                  <a:schemeClr val="accent1">
                    <a:lumMod val="50000"/>
                  </a:schemeClr>
                </a:solidFill>
              </a:rPr>
              <a:t>TRABAJOR </a:t>
            </a:r>
            <a:r>
              <a:rPr lang="es-ES" sz="2400" b="1" dirty="0" smtClean="0">
                <a:solidFill>
                  <a:schemeClr val="accent1">
                    <a:lumMod val="50000"/>
                  </a:schemeClr>
                </a:solidFill>
              </a:rPr>
              <a:t>JOVEN</a:t>
            </a:r>
          </a:p>
          <a:p>
            <a:pPr algn="ctr"/>
            <a:r>
              <a:rPr lang="es-ES" sz="1400" b="1" dirty="0">
                <a:solidFill>
                  <a:srgbClr val="333333"/>
                </a:solidFill>
                <a:latin typeface="Arial Narrow" pitchFamily="34" charset="0"/>
              </a:rPr>
              <a:t>EN EL INSTITUTO DE INVESTIGACIONES DE GEORGIA </a:t>
            </a:r>
            <a:r>
              <a:rPr lang="es-ES" sz="1400" b="1" dirty="0" smtClean="0">
                <a:solidFill>
                  <a:srgbClr val="333333"/>
                </a:solidFill>
                <a:latin typeface="Arial Narrow" pitchFamily="34" charset="0"/>
              </a:rPr>
              <a:t>TECH</a:t>
            </a:r>
          </a:p>
          <a:p>
            <a:pPr algn="ctr"/>
            <a:r>
              <a:rPr lang="en-US" sz="1400" b="1" dirty="0" smtClean="0">
                <a:solidFill>
                  <a:srgbClr val="333333"/>
                </a:solidFill>
                <a:latin typeface="Arial Narrow" pitchFamily="34" charset="0"/>
              </a:rPr>
              <a:t> </a:t>
            </a:r>
            <a:endParaRPr lang="en-US" sz="1400" b="1" dirty="0">
              <a:solidFill>
                <a:srgbClr val="333333"/>
              </a:solidFill>
              <a:latin typeface="Arial Narrow"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152400"/>
            <a:ext cx="9144000" cy="990600"/>
          </a:xfrm>
        </p:spPr>
        <p:txBody>
          <a:bodyPr/>
          <a:lstStyle/>
          <a:p>
            <a:pPr algn="ctr"/>
            <a:r>
              <a:rPr lang="en-US" sz="4000" dirty="0" smtClean="0"/>
              <a:t>La Violencia en el Sitio de Trabajo</a:t>
            </a:r>
          </a:p>
        </p:txBody>
      </p:sp>
      <p:sp>
        <p:nvSpPr>
          <p:cNvPr id="44035" name="Content Placeholder 2"/>
          <p:cNvSpPr>
            <a:spLocks noGrp="1"/>
          </p:cNvSpPr>
          <p:nvPr>
            <p:ph sz="quarter" idx="1"/>
          </p:nvPr>
        </p:nvSpPr>
        <p:spPr>
          <a:xfrm>
            <a:off x="457200" y="1371600"/>
            <a:ext cx="4267200" cy="4648200"/>
          </a:xfrm>
        </p:spPr>
        <p:txBody>
          <a:bodyPr/>
          <a:lstStyle/>
          <a:p>
            <a:r>
              <a:rPr lang="en-US" dirty="0" smtClean="0"/>
              <a:t>El 48% de todas las lesiones no mortales, resultantes de agresiones en el sitio de trabajo, ocurrieron en el cuidado de la salud y los servicios sociales</a:t>
            </a:r>
          </a:p>
          <a:p>
            <a:r>
              <a:rPr lang="en-US" dirty="0" smtClean="0"/>
              <a:t>Las enfermeras, las auxiliares/asistentes,</a:t>
            </a:r>
            <a:r>
              <a:rPr lang="es-VE" dirty="0" smtClean="0"/>
              <a:t> los enfermeros y sus asistentes sufrieron la mayoría de las agresiones no fatales</a:t>
            </a:r>
            <a:r>
              <a:rPr lang="en-US" dirty="0" smtClean="0"/>
              <a:t>.</a:t>
            </a:r>
          </a:p>
          <a:p>
            <a:endParaRPr lang="en-US" dirty="0" smtClean="0"/>
          </a:p>
        </p:txBody>
      </p:sp>
      <p:sp>
        <p:nvSpPr>
          <p:cNvPr id="44036" name="Slide Number Placeholder 3"/>
          <p:cNvSpPr>
            <a:spLocks noGrp="1"/>
          </p:cNvSpPr>
          <p:nvPr>
            <p:ph type="sldNum" sz="quarter" idx="11"/>
          </p:nvPr>
        </p:nvSpPr>
        <p:spPr bwMode="auto">
          <a:noFill/>
          <a:ln>
            <a:miter lim="800000"/>
            <a:headEnd/>
            <a:tailEnd/>
          </a:ln>
        </p:spPr>
        <p:txBody>
          <a:bodyPr/>
          <a:lstStyle/>
          <a:p>
            <a:fld id="{568234CD-F2BC-4E3A-8D87-36BA310B2983}" type="slidenum">
              <a:rPr lang="en-US" smtClean="0"/>
              <a:pPr/>
              <a:t>34</a:t>
            </a:fld>
            <a:endParaRPr lang="en-US" dirty="0" smtClean="0"/>
          </a:p>
        </p:txBody>
      </p:sp>
      <p:pic>
        <p:nvPicPr>
          <p:cNvPr id="44037" name="Picture 3"/>
          <p:cNvPicPr>
            <a:picLocks noChangeAspect="1" noChangeArrowheads="1"/>
          </p:cNvPicPr>
          <p:nvPr/>
        </p:nvPicPr>
        <p:blipFill>
          <a:blip r:embed="rId3" cstate="print"/>
          <a:srcRect/>
          <a:stretch>
            <a:fillRect/>
          </a:stretch>
        </p:blipFill>
        <p:spPr bwMode="auto">
          <a:xfrm>
            <a:off x="4876800" y="1295400"/>
            <a:ext cx="3771900" cy="528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TextBox 1"/>
          <p:cNvSpPr txBox="1"/>
          <p:nvPr/>
        </p:nvSpPr>
        <p:spPr>
          <a:xfrm>
            <a:off x="5029200" y="1219200"/>
            <a:ext cx="3619500" cy="430887"/>
          </a:xfrm>
          <a:prstGeom prst="rect">
            <a:avLst/>
          </a:prstGeom>
          <a:solidFill>
            <a:schemeClr val="bg1"/>
          </a:solidFill>
        </p:spPr>
        <p:txBody>
          <a:bodyPr wrap="square" rtlCol="0">
            <a:spAutoFit/>
          </a:bodyPr>
          <a:lstStyle/>
          <a:p>
            <a:pPr algn="ctr"/>
            <a:r>
              <a:rPr lang="es-VE" sz="1100" b="1" dirty="0">
                <a:latin typeface="Arial" pitchFamily="34" charset="0"/>
              </a:rPr>
              <a:t>Tasas de </a:t>
            </a:r>
            <a:r>
              <a:rPr lang="es-VE" sz="1100" b="1" dirty="0" smtClean="0">
                <a:latin typeface="Arial" pitchFamily="34" charset="0"/>
              </a:rPr>
              <a:t>incidencia </a:t>
            </a:r>
            <a:r>
              <a:rPr lang="es-VE" sz="1100" b="1" dirty="0">
                <a:latin typeface="Arial" pitchFamily="34" charset="0"/>
              </a:rPr>
              <a:t>de </a:t>
            </a:r>
            <a:r>
              <a:rPr lang="es-VE" sz="1100" b="1" dirty="0" smtClean="0">
                <a:latin typeface="Arial" pitchFamily="34" charset="0"/>
              </a:rPr>
              <a:t>agresiones </a:t>
            </a:r>
            <a:r>
              <a:rPr lang="es-VE" sz="1100" b="1" dirty="0">
                <a:latin typeface="Arial" pitchFamily="34" charset="0"/>
              </a:rPr>
              <a:t>no mortales y actos de violencia por industria, </a:t>
            </a:r>
            <a:r>
              <a:rPr lang="es-VE" sz="1100" b="1" dirty="0" smtClean="0">
                <a:latin typeface="Arial" pitchFamily="34" charset="0"/>
              </a:rPr>
              <a:t>2000</a:t>
            </a:r>
          </a:p>
        </p:txBody>
      </p:sp>
      <p:sp>
        <p:nvSpPr>
          <p:cNvPr id="7" name="TextBox 6"/>
          <p:cNvSpPr txBox="1"/>
          <p:nvPr/>
        </p:nvSpPr>
        <p:spPr>
          <a:xfrm>
            <a:off x="5029200" y="1600200"/>
            <a:ext cx="3619500" cy="430887"/>
          </a:xfrm>
          <a:prstGeom prst="rect">
            <a:avLst/>
          </a:prstGeom>
          <a:solidFill>
            <a:schemeClr val="bg1"/>
          </a:solidFill>
        </p:spPr>
        <p:txBody>
          <a:bodyPr wrap="square" rtlCol="0">
            <a:spAutoFit/>
          </a:bodyPr>
          <a:lstStyle/>
          <a:p>
            <a:pPr algn="ctr" hangingPunct="0"/>
            <a:r>
              <a:rPr lang="es-ES" sz="1100" dirty="0"/>
              <a:t>Tasa de incidencia por cada 10.000 trabajadores a tiempo completo </a:t>
            </a:r>
            <a:endParaRPr lang="es-VE" sz="1100" b="1" dirty="0" smtClean="0">
              <a:latin typeface="Arial" pitchFamily="34" charset="0"/>
            </a:endParaRPr>
          </a:p>
        </p:txBody>
      </p:sp>
      <p:sp>
        <p:nvSpPr>
          <p:cNvPr id="3" name="Rectangle 2"/>
          <p:cNvSpPr/>
          <p:nvPr/>
        </p:nvSpPr>
        <p:spPr>
          <a:xfrm>
            <a:off x="5181600" y="5029200"/>
            <a:ext cx="838200" cy="738664"/>
          </a:xfrm>
          <a:prstGeom prst="rect">
            <a:avLst/>
          </a:prstGeom>
          <a:solidFill>
            <a:schemeClr val="bg1"/>
          </a:solidFill>
        </p:spPr>
        <p:txBody>
          <a:bodyPr wrap="square">
            <a:spAutoFit/>
          </a:bodyPr>
          <a:lstStyle/>
          <a:p>
            <a:pPr algn="ctr" hangingPunct="0"/>
            <a:r>
              <a:rPr lang="es-VE" sz="1400" dirty="0"/>
              <a:t>Total </a:t>
            </a:r>
            <a:endParaRPr lang="es-VE" sz="1400" dirty="0" smtClean="0"/>
          </a:p>
          <a:p>
            <a:pPr algn="ctr" hangingPunct="0"/>
            <a:r>
              <a:rPr lang="es-VE" sz="1400" dirty="0" smtClean="0"/>
              <a:t>Sector Privado</a:t>
            </a:r>
            <a:endParaRPr lang="en-US" dirty="0"/>
          </a:p>
        </p:txBody>
      </p:sp>
      <p:sp>
        <p:nvSpPr>
          <p:cNvPr id="9" name="Rectangle 8"/>
          <p:cNvSpPr/>
          <p:nvPr/>
        </p:nvSpPr>
        <p:spPr>
          <a:xfrm>
            <a:off x="5867400" y="5052536"/>
            <a:ext cx="838200" cy="738664"/>
          </a:xfrm>
          <a:prstGeom prst="rect">
            <a:avLst/>
          </a:prstGeom>
          <a:solidFill>
            <a:schemeClr val="bg1"/>
          </a:solidFill>
        </p:spPr>
        <p:txBody>
          <a:bodyPr wrap="square">
            <a:spAutoFit/>
          </a:bodyPr>
          <a:lstStyle/>
          <a:p>
            <a:pPr algn="ctr" hangingPunct="0"/>
            <a:r>
              <a:rPr lang="es-VE" sz="1400" dirty="0"/>
              <a:t>Total </a:t>
            </a:r>
            <a:endParaRPr lang="es-VE" sz="1400" dirty="0" smtClean="0"/>
          </a:p>
          <a:p>
            <a:pPr algn="ctr" hangingPunct="0"/>
            <a:r>
              <a:rPr lang="es-VE" sz="1400" dirty="0" smtClean="0"/>
              <a:t>Servicios de Salud </a:t>
            </a:r>
            <a:endParaRPr lang="en-US" dirty="0"/>
          </a:p>
        </p:txBody>
      </p:sp>
      <p:sp>
        <p:nvSpPr>
          <p:cNvPr id="10" name="Rectangle 9"/>
          <p:cNvSpPr/>
          <p:nvPr/>
        </p:nvSpPr>
        <p:spPr>
          <a:xfrm>
            <a:off x="6629400" y="5029200"/>
            <a:ext cx="838200" cy="738664"/>
          </a:xfrm>
          <a:prstGeom prst="rect">
            <a:avLst/>
          </a:prstGeom>
          <a:solidFill>
            <a:schemeClr val="bg1"/>
          </a:solidFill>
        </p:spPr>
        <p:txBody>
          <a:bodyPr wrap="square">
            <a:spAutoFit/>
          </a:bodyPr>
          <a:lstStyle/>
          <a:p>
            <a:pPr algn="ctr" hangingPunct="0"/>
            <a:r>
              <a:rPr lang="es-VE" sz="1400" dirty="0" smtClean="0"/>
              <a:t>Total Servicios Sociales</a:t>
            </a:r>
            <a:endParaRPr lang="en-US" dirty="0"/>
          </a:p>
        </p:txBody>
      </p:sp>
      <p:sp>
        <p:nvSpPr>
          <p:cNvPr id="11" name="Rectangle 10"/>
          <p:cNvSpPr/>
          <p:nvPr/>
        </p:nvSpPr>
        <p:spPr>
          <a:xfrm>
            <a:off x="7442200" y="5052536"/>
            <a:ext cx="1016000" cy="769441"/>
          </a:xfrm>
          <a:prstGeom prst="rect">
            <a:avLst/>
          </a:prstGeom>
          <a:solidFill>
            <a:schemeClr val="bg1"/>
          </a:solidFill>
        </p:spPr>
        <p:txBody>
          <a:bodyPr wrap="square">
            <a:spAutoFit/>
          </a:bodyPr>
          <a:lstStyle/>
          <a:p>
            <a:pPr algn="ctr" hangingPunct="0"/>
            <a:r>
              <a:rPr lang="es-VE" sz="1100" dirty="0"/>
              <a:t>Instalaciones para Cuidado Personal y Enfermería</a:t>
            </a:r>
            <a:endParaRPr lang="en-US" sz="1100" dirty="0"/>
          </a:p>
        </p:txBody>
      </p:sp>
      <p:sp>
        <p:nvSpPr>
          <p:cNvPr id="13" name="Rectangle 12"/>
          <p:cNvSpPr/>
          <p:nvPr/>
        </p:nvSpPr>
        <p:spPr>
          <a:xfrm>
            <a:off x="5043714" y="5791200"/>
            <a:ext cx="3486150" cy="646331"/>
          </a:xfrm>
          <a:prstGeom prst="rect">
            <a:avLst/>
          </a:prstGeom>
          <a:solidFill>
            <a:schemeClr val="bg1"/>
          </a:solidFill>
        </p:spPr>
        <p:txBody>
          <a:bodyPr wrap="square">
            <a:spAutoFit/>
          </a:bodyPr>
          <a:lstStyle/>
          <a:p>
            <a:pPr algn="ctr" hangingPunct="0"/>
            <a:r>
              <a:rPr lang="es-VE" sz="1200" b="1" i="1" dirty="0"/>
              <a:t>Fuente</a:t>
            </a:r>
            <a:r>
              <a:rPr lang="en-US" sz="1200" b="1" i="1" dirty="0"/>
              <a:t>: Encuesta de Lesiones y Enfermedades </a:t>
            </a:r>
            <a:r>
              <a:rPr lang="en-US" sz="1200" b="1" i="1" dirty="0" smtClean="0"/>
              <a:t>Laborales</a:t>
            </a:r>
            <a:r>
              <a:rPr lang="en-US" sz="1200" b="1" i="1" dirty="0"/>
              <a:t>, 2000. Oficina de Estadísticas Laborales (2001), </a:t>
            </a:r>
            <a:r>
              <a:rPr lang="es-VE" sz="1200" b="1" i="1" dirty="0"/>
              <a:t>Ministerio del Trabajo </a:t>
            </a:r>
            <a:r>
              <a:rPr lang="es-VE" sz="1200" b="1" i="1" dirty="0" smtClean="0"/>
              <a:t> </a:t>
            </a:r>
            <a:r>
              <a:rPr lang="es-VE" sz="1200" b="1" i="1" dirty="0"/>
              <a:t>EE.UU. </a:t>
            </a:r>
            <a:endParaRPr lang="en-US" sz="1200" b="1" i="1" dirty="0"/>
          </a:p>
        </p:txBody>
      </p:sp>
      <p:sp>
        <p:nvSpPr>
          <p:cNvPr id="15" name="TextBox 14"/>
          <p:cNvSpPr txBox="1"/>
          <p:nvPr/>
        </p:nvSpPr>
        <p:spPr>
          <a:xfrm>
            <a:off x="1143000" y="6400800"/>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    Los Factores de Riesgo </a:t>
            </a:r>
          </a:p>
        </p:txBody>
      </p:sp>
      <p:sp>
        <p:nvSpPr>
          <p:cNvPr id="45059" name="Content Placeholder 2"/>
          <p:cNvSpPr>
            <a:spLocks noGrp="1"/>
          </p:cNvSpPr>
          <p:nvPr>
            <p:ph sz="quarter" idx="1"/>
          </p:nvPr>
        </p:nvSpPr>
        <p:spPr>
          <a:xfrm>
            <a:off x="533400" y="1600200"/>
            <a:ext cx="8153400" cy="4038600"/>
          </a:xfrm>
        </p:spPr>
        <p:txBody>
          <a:bodyPr/>
          <a:lstStyle/>
          <a:p>
            <a:r>
              <a:rPr lang="es-VE" dirty="0" smtClean="0"/>
              <a:t>¿Cuáles son algunas de las razones por las que los centros de salud, tienen un mayor riesgo de actos de violencia en el sitio de trabajo, en comparación con otros sitios de trabajo</a:t>
            </a:r>
            <a:r>
              <a:rPr lang="en-US" dirty="0" smtClean="0"/>
              <a:t>? </a:t>
            </a:r>
          </a:p>
        </p:txBody>
      </p:sp>
      <p:sp>
        <p:nvSpPr>
          <p:cNvPr id="45060" name="Slide Number Placeholder 3"/>
          <p:cNvSpPr>
            <a:spLocks noGrp="1"/>
          </p:cNvSpPr>
          <p:nvPr>
            <p:ph type="sldNum" sz="quarter" idx="11"/>
          </p:nvPr>
        </p:nvSpPr>
        <p:spPr bwMode="auto">
          <a:noFill/>
          <a:ln>
            <a:miter lim="800000"/>
            <a:headEnd/>
            <a:tailEnd/>
          </a:ln>
        </p:spPr>
        <p:txBody>
          <a:bodyPr/>
          <a:lstStyle/>
          <a:p>
            <a:fld id="{DBD1AAD5-75AD-4B10-864A-D3BAA436E004}" type="slidenum">
              <a:rPr lang="en-US" smtClean="0"/>
              <a:pPr/>
              <a:t>35</a:t>
            </a:fld>
            <a:endParaRPr lang="en-US" dirty="0" smtClean="0"/>
          </a:p>
        </p:txBody>
      </p:sp>
      <p:pic>
        <p:nvPicPr>
          <p:cNvPr id="45061" name="Picture 6" descr="C:\Documents and Settings\jc580.ELSYS\Local Settings\Temporary Internet Files\Content.IE5\2X72RVHL\MC900440388[1].png"/>
          <p:cNvPicPr>
            <a:picLocks noChangeAspect="1" noChangeArrowheads="1"/>
          </p:cNvPicPr>
          <p:nvPr/>
        </p:nvPicPr>
        <p:blipFill>
          <a:blip r:embed="rId3" cstate="print"/>
          <a:srcRect/>
          <a:stretch>
            <a:fillRect/>
          </a:stretch>
        </p:blipFill>
        <p:spPr bwMode="auto">
          <a:xfrm>
            <a:off x="7772400" y="152400"/>
            <a:ext cx="962025" cy="962025"/>
          </a:xfrm>
          <a:prstGeom prst="rect">
            <a:avLst/>
          </a:prstGeom>
          <a:noFill/>
          <a:ln w="9525">
            <a:noFill/>
            <a:miter lim="800000"/>
            <a:headEnd/>
            <a:tailEnd/>
          </a:ln>
        </p:spPr>
      </p:pic>
      <p:pic>
        <p:nvPicPr>
          <p:cNvPr id="45062" name="Picture 4"/>
          <p:cNvPicPr>
            <a:picLocks noChangeAspect="1" noChangeArrowheads="1"/>
          </p:cNvPicPr>
          <p:nvPr/>
        </p:nvPicPr>
        <p:blipFill>
          <a:blip r:embed="rId4" cstate="print"/>
          <a:srcRect/>
          <a:stretch>
            <a:fillRect/>
          </a:stretch>
        </p:blipFill>
        <p:spPr bwMode="auto">
          <a:xfrm>
            <a:off x="1371600" y="3657600"/>
            <a:ext cx="6438900" cy="1924050"/>
          </a:xfrm>
          <a:prstGeom prst="rect">
            <a:avLst/>
          </a:prstGeom>
          <a:noFill/>
          <a:ln w="9525">
            <a:noFill/>
            <a:miter lim="800000"/>
            <a:headEnd/>
            <a:tailEnd/>
          </a:ln>
          <a:effectLst/>
        </p:spPr>
      </p:pic>
      <p:sp>
        <p:nvSpPr>
          <p:cNvPr id="2" name="TextBox 1"/>
          <p:cNvSpPr txBox="1"/>
          <p:nvPr/>
        </p:nvSpPr>
        <p:spPr>
          <a:xfrm>
            <a:off x="1378857" y="4953000"/>
            <a:ext cx="4107543" cy="369332"/>
          </a:xfrm>
          <a:prstGeom prst="rect">
            <a:avLst/>
          </a:prstGeom>
          <a:solidFill>
            <a:schemeClr val="tx1"/>
          </a:solidFill>
        </p:spPr>
        <p:txBody>
          <a:bodyPr wrap="square" rtlCol="0">
            <a:spAutoFit/>
          </a:bodyPr>
          <a:lstStyle/>
          <a:p>
            <a:endParaRPr lang="en-US" dirty="0">
              <a:solidFill>
                <a:schemeClr val="bg1"/>
              </a:solidFill>
            </a:endParaRPr>
          </a:p>
        </p:txBody>
      </p:sp>
      <p:sp>
        <p:nvSpPr>
          <p:cNvPr id="4" name="Rectangle 3"/>
          <p:cNvSpPr/>
          <p:nvPr/>
        </p:nvSpPr>
        <p:spPr>
          <a:xfrm>
            <a:off x="1524000" y="4860667"/>
            <a:ext cx="4107535" cy="461665"/>
          </a:xfrm>
          <a:prstGeom prst="rect">
            <a:avLst/>
          </a:prstGeom>
          <a:noFill/>
          <a:scene3d>
            <a:camera prst="orthographicFront"/>
            <a:lightRig rig="threePt" dir="t"/>
          </a:scene3d>
          <a:sp3d/>
        </p:spPr>
        <p:txBody>
          <a:bodyPr wrap="none" lIns="91440" tIns="45720" rIns="91440" bIns="45720">
            <a:spAutoFit/>
          </a:bodyPr>
          <a:lstStyle/>
          <a:p>
            <a:pPr algn="ctr"/>
            <a:r>
              <a:rPr lang="en-US" sz="2400" b="1" dirty="0" smtClean="0">
                <a:ln w="18000">
                  <a:solidFill>
                    <a:srgbClr val="C00000"/>
                  </a:solidFill>
                  <a:prstDash val="solid"/>
                  <a:miter lim="800000"/>
                </a:ln>
                <a:blipFill>
                  <a:blip r:embed="rId5"/>
                  <a:tile tx="0" ty="0" sx="100000" sy="100000" flip="none" algn="tl"/>
                </a:blipFill>
                <a:effectLst>
                  <a:outerShdw blurRad="50800" dist="38100" dir="2700000" algn="tl" rotWithShape="0">
                    <a:prstClr val="black">
                      <a:alpha val="40000"/>
                    </a:prstClr>
                  </a:outerShdw>
                </a:effectLst>
              </a:rPr>
              <a:t>LA VIOLENCIA LABORAL</a:t>
            </a:r>
            <a:endParaRPr lang="en-US" sz="2400" b="1" cap="none" spc="0" dirty="0">
              <a:ln w="18000">
                <a:solidFill>
                  <a:srgbClr val="C00000"/>
                </a:solidFill>
                <a:prstDash val="solid"/>
                <a:miter lim="800000"/>
              </a:ln>
              <a:blipFill>
                <a:blip r:embed="rId5"/>
                <a:tile tx="0" ty="0" sx="100000" sy="100000" flip="none" algn="tl"/>
              </a:blipFill>
              <a:effectLst>
                <a:outerShdw blurRad="50800" dist="38100" dir="2700000" algn="tl" rotWithShape="0">
                  <a:prstClr val="black">
                    <a:alpha val="40000"/>
                  </a:prstClr>
                </a:outerShdw>
              </a:effectLst>
            </a:endParaRPr>
          </a:p>
        </p:txBody>
      </p:sp>
      <p:sp>
        <p:nvSpPr>
          <p:cNvPr id="10" name="TextBox 9"/>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152400"/>
            <a:ext cx="8534400" cy="990600"/>
          </a:xfrm>
        </p:spPr>
        <p:txBody>
          <a:bodyPr/>
          <a:lstStyle/>
          <a:p>
            <a:r>
              <a:rPr lang="en-US" dirty="0" smtClean="0"/>
              <a:t>La Prevención de Riesgos</a:t>
            </a:r>
          </a:p>
        </p:txBody>
      </p:sp>
      <p:sp>
        <p:nvSpPr>
          <p:cNvPr id="46083" name="Content Placeholder 2"/>
          <p:cNvSpPr>
            <a:spLocks noGrp="1"/>
          </p:cNvSpPr>
          <p:nvPr>
            <p:ph sz="quarter" idx="1"/>
          </p:nvPr>
        </p:nvSpPr>
        <p:spPr>
          <a:xfrm>
            <a:off x="457200" y="1219200"/>
            <a:ext cx="8458200" cy="4937125"/>
          </a:xfrm>
        </p:spPr>
        <p:txBody>
          <a:bodyPr/>
          <a:lstStyle/>
          <a:p>
            <a:r>
              <a:rPr lang="en-US" sz="2400" dirty="0" smtClean="0"/>
              <a:t>Suministre una mejor visibilidad y buena iluminación </a:t>
            </a:r>
          </a:p>
          <a:p>
            <a:r>
              <a:rPr lang="en-US" sz="2400" dirty="0" smtClean="0"/>
              <a:t>Implemente medidas de seguridad para disuadir el porte de armas dentro de la instalación</a:t>
            </a:r>
          </a:p>
          <a:p>
            <a:r>
              <a:rPr lang="en-US" sz="2400" dirty="0" smtClean="0"/>
              <a:t>Use dispositivos de seguridad tales como cámaras de vigilancia,  buscapersonas, botones de pánico, etc.</a:t>
            </a:r>
          </a:p>
          <a:p>
            <a:r>
              <a:rPr lang="en-US" sz="2400" dirty="0" smtClean="0"/>
              <a:t>Controle el acceso/entrada</a:t>
            </a:r>
            <a:r>
              <a:rPr lang="es-VE" sz="2400" dirty="0" smtClean="0"/>
              <a:t> a las áreas de trabajo</a:t>
            </a:r>
            <a:endParaRPr lang="en-US" sz="2400" dirty="0" smtClean="0"/>
          </a:p>
          <a:p>
            <a:r>
              <a:rPr lang="en-US" sz="2400" dirty="0" smtClean="0"/>
              <a:t>Coloque espejos curvos en las intersecciones de pasillos o áreas ocultas</a:t>
            </a:r>
          </a:p>
          <a:p>
            <a:r>
              <a:rPr lang="en-US" sz="2400" dirty="0" smtClean="0"/>
              <a:t>Suministre adecuada cantidad de personal laboral, inclusive durante los turnos nocturnos</a:t>
            </a:r>
          </a:p>
          <a:p>
            <a:r>
              <a:rPr lang="en-US" sz="2400" dirty="0" smtClean="0"/>
              <a:t>Aumente la cantidad de personal en áreas donde </a:t>
            </a:r>
            <a:r>
              <a:rPr lang="es-VE" sz="2400" dirty="0" smtClean="0"/>
              <a:t>son probables</a:t>
            </a:r>
            <a:r>
              <a:rPr lang="en-US" sz="2400" dirty="0" smtClean="0"/>
              <a:t> los ataques/</a:t>
            </a:r>
            <a:r>
              <a:rPr lang="es-VE" sz="2400" dirty="0" smtClean="0"/>
              <a:t>agresiones por pacientes </a:t>
            </a:r>
            <a:r>
              <a:rPr lang="en-US" sz="2400" dirty="0" smtClean="0"/>
              <a:t>(ejem: Sala de Emergencias)</a:t>
            </a:r>
          </a:p>
          <a:p>
            <a:endParaRPr lang="en-US" dirty="0" smtClean="0"/>
          </a:p>
        </p:txBody>
      </p:sp>
      <p:sp>
        <p:nvSpPr>
          <p:cNvPr id="46084" name="Slide Number Placeholder 3"/>
          <p:cNvSpPr>
            <a:spLocks noGrp="1"/>
          </p:cNvSpPr>
          <p:nvPr>
            <p:ph type="sldNum" sz="quarter" idx="11"/>
          </p:nvPr>
        </p:nvSpPr>
        <p:spPr bwMode="auto">
          <a:noFill/>
          <a:ln>
            <a:miter lim="800000"/>
            <a:headEnd/>
            <a:tailEnd/>
          </a:ln>
        </p:spPr>
        <p:txBody>
          <a:bodyPr/>
          <a:lstStyle/>
          <a:p>
            <a:fld id="{D7D87300-574D-4204-A8E6-67142799B609}" type="slidenum">
              <a:rPr lang="en-US" smtClean="0"/>
              <a:pPr/>
              <a:t>36</a:t>
            </a:fld>
            <a:endParaRPr lang="en-US" dirty="0" smtClean="0"/>
          </a:p>
        </p:txBody>
      </p:sp>
      <p:grpSp>
        <p:nvGrpSpPr>
          <p:cNvPr id="46085" name="Group 2"/>
          <p:cNvGrpSpPr>
            <a:grpSpLocks/>
          </p:cNvGrpSpPr>
          <p:nvPr/>
        </p:nvGrpSpPr>
        <p:grpSpPr bwMode="auto">
          <a:xfrm>
            <a:off x="7467600" y="0"/>
            <a:ext cx="1676400" cy="1752600"/>
            <a:chOff x="6752771" y="8230"/>
            <a:chExt cx="2057400" cy="2057400"/>
          </a:xfrm>
        </p:grpSpPr>
        <p:pic>
          <p:nvPicPr>
            <p:cNvPr id="46086" name="Picture 5" descr="C:\Users\kbellamy3\AppData\Local\Microsoft\Windows\Temporary Internet Files\Content.IE5\82G93KN8\MC900013186[1].wmf"/>
            <p:cNvPicPr>
              <a:picLocks noChangeAspect="1" noChangeArrowheads="1"/>
            </p:cNvPicPr>
            <p:nvPr/>
          </p:nvPicPr>
          <p:blipFill>
            <a:blip r:embed="rId3" cstate="print"/>
            <a:srcRect/>
            <a:stretch>
              <a:fillRect/>
            </a:stretch>
          </p:blipFill>
          <p:spPr bwMode="auto">
            <a:xfrm>
              <a:off x="6910962" y="461315"/>
              <a:ext cx="1741018" cy="1151230"/>
            </a:xfrm>
            <a:prstGeom prst="rect">
              <a:avLst/>
            </a:prstGeom>
            <a:noFill/>
            <a:ln w="9525">
              <a:noFill/>
              <a:miter lim="800000"/>
              <a:headEnd/>
              <a:tailEnd/>
            </a:ln>
          </p:spPr>
        </p:pic>
        <p:sp>
          <p:nvSpPr>
            <p:cNvPr id="2" name="&quot;No&quot; Symbol 1"/>
            <p:cNvSpPr/>
            <p:nvPr/>
          </p:nvSpPr>
          <p:spPr>
            <a:xfrm>
              <a:off x="6752771" y="8230"/>
              <a:ext cx="2057400" cy="2057400"/>
            </a:xfrm>
            <a:prstGeom prst="noSmoking">
              <a:avLst>
                <a:gd name="adj" fmla="val 10228"/>
              </a:avLst>
            </a:prstGeom>
            <a:solidFill>
              <a:srgbClr val="C00000">
                <a:alpha val="49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solidFill>
              </a:endParaRPr>
            </a:p>
          </p:txBody>
        </p:sp>
      </p:grpSp>
      <p:sp>
        <p:nvSpPr>
          <p:cNvPr id="8" name="TextBox 7"/>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ctrTitle"/>
          </p:nvPr>
        </p:nvSpPr>
        <p:spPr>
          <a:xfrm>
            <a:off x="1143000" y="2819400"/>
            <a:ext cx="7077075" cy="2108200"/>
          </a:xfrm>
        </p:spPr>
        <p:txBody>
          <a:bodyPr/>
          <a:lstStyle/>
          <a:p>
            <a:pPr algn="ctr"/>
            <a:r>
              <a:rPr lang="en-US" sz="3800" dirty="0" smtClean="0"/>
              <a:t>Las Respuestas ante Emergencias en la Industria del Cuidado de la Salud </a:t>
            </a:r>
          </a:p>
        </p:txBody>
      </p:sp>
      <p:sp>
        <p:nvSpPr>
          <p:cNvPr id="6" name="Subtitle 5"/>
          <p:cNvSpPr>
            <a:spLocks noGrp="1"/>
          </p:cNvSpPr>
          <p:nvPr>
            <p:ph type="subTitle" idx="1"/>
          </p:nvPr>
        </p:nvSpPr>
        <p:spPr>
          <a:xfrm>
            <a:off x="1219200" y="5029200"/>
            <a:ext cx="6858000" cy="685800"/>
          </a:xfrm>
        </p:spPr>
        <p:txBody>
          <a:bodyPr/>
          <a:lstStyle/>
          <a:p>
            <a:pPr algn="ctr" eaLnBrk="1" fontAlgn="auto" hangingPunct="1">
              <a:spcAft>
                <a:spcPts val="0"/>
              </a:spcAft>
              <a:defRPr/>
            </a:pPr>
            <a:r>
              <a:rPr lang="en-US" sz="1600" i="1" dirty="0" smtClean="0">
                <a:solidFill>
                  <a:schemeClr val="tx1"/>
                </a:solidFill>
              </a:rPr>
              <a:t>I</a:t>
            </a:r>
            <a:r>
              <a:rPr lang="en-US" sz="1600" i="1" dirty="0" smtClean="0"/>
              <a:t>nformación suministrada por OSHA gracias al patrocinio de Susan Harwood para el Programa de Capacitaci</a:t>
            </a:r>
            <a:r>
              <a:rPr lang="es-VE" sz="1600" i="1" dirty="0" smtClean="0"/>
              <a:t>ón en la  Construcción</a:t>
            </a:r>
            <a:r>
              <a:rPr lang="en-US" sz="1600" i="1" dirty="0" smtClean="0"/>
              <a:t>:  # </a:t>
            </a:r>
            <a:r>
              <a:rPr lang="en-US" sz="1400" i="1" dirty="0" smtClean="0">
                <a:solidFill>
                  <a:schemeClr val="tx1"/>
                </a:solidFill>
              </a:rPr>
              <a:t>SH-20848SHO</a:t>
            </a:r>
            <a:endParaRPr lang="en-US" sz="1400" i="1" dirty="0">
              <a:solidFill>
                <a:schemeClr val="tx1"/>
              </a:solidFill>
            </a:endParaRPr>
          </a:p>
          <a:p>
            <a:pPr eaLnBrk="1" fontAlgn="auto" hangingPunct="1">
              <a:spcAft>
                <a:spcPts val="0"/>
              </a:spcAft>
              <a:defRPr/>
            </a:pPr>
            <a:endParaRPr lang="en-US" dirty="0">
              <a:solidFill>
                <a:schemeClr val="tx1"/>
              </a:solidFill>
            </a:endParaRPr>
          </a:p>
          <a:p>
            <a:pPr>
              <a:defRPr/>
            </a:pPr>
            <a:endParaRPr lang="en-US" dirty="0"/>
          </a:p>
        </p:txBody>
      </p:sp>
      <p:sp>
        <p:nvSpPr>
          <p:cNvPr id="47108" name="Slide Number Placeholder 3"/>
          <p:cNvSpPr>
            <a:spLocks noGrp="1"/>
          </p:cNvSpPr>
          <p:nvPr>
            <p:ph type="sldNum" sz="quarter" idx="12"/>
          </p:nvPr>
        </p:nvSpPr>
        <p:spPr bwMode="auto">
          <a:noFill/>
          <a:ln>
            <a:miter lim="800000"/>
            <a:headEnd/>
            <a:tailEnd/>
          </a:ln>
        </p:spPr>
        <p:txBody>
          <a:bodyPr/>
          <a:lstStyle/>
          <a:p>
            <a:fld id="{4E5B4CEA-3CF9-45EB-92A7-B7AD2E2413BA}" type="slidenum">
              <a:rPr lang="en-US" smtClean="0"/>
              <a:pPr/>
              <a:t>37</a:t>
            </a:fld>
            <a:endParaRPr lang="en-US" dirty="0" smtClean="0"/>
          </a:p>
        </p:txBody>
      </p:sp>
      <p:sp>
        <p:nvSpPr>
          <p:cNvPr id="5" name="TextBox 4"/>
          <p:cNvSpPr txBox="1"/>
          <p:nvPr/>
        </p:nvSpPr>
        <p:spPr>
          <a:xfrm>
            <a:off x="2057400" y="990600"/>
            <a:ext cx="5029200" cy="1538883"/>
          </a:xfrm>
          <a:prstGeom prst="rect">
            <a:avLst/>
          </a:prstGeom>
          <a:solidFill>
            <a:schemeClr val="bg1"/>
          </a:solidFill>
        </p:spPr>
        <p:txBody>
          <a:bodyPr wrap="square" rtlCol="0">
            <a:spAutoFit/>
          </a:bodyPr>
          <a:lstStyle/>
          <a:p>
            <a:pPr algn="ctr"/>
            <a:r>
              <a:rPr lang="en-US" b="1" dirty="0">
                <a:solidFill>
                  <a:srgbClr val="5F5F5F"/>
                </a:solidFill>
                <a:latin typeface="Arial Narrow" pitchFamily="34" charset="0"/>
              </a:rPr>
              <a:t>EL CENTRO </a:t>
            </a:r>
            <a:r>
              <a:rPr lang="en-US" b="1" dirty="0" smtClean="0">
                <a:solidFill>
                  <a:srgbClr val="5F5F5F"/>
                </a:solidFill>
                <a:latin typeface="Arial Narrow" pitchFamily="34" charset="0"/>
              </a:rPr>
              <a:t>PARA</a:t>
            </a:r>
          </a:p>
          <a:p>
            <a:pPr algn="ctr"/>
            <a:r>
              <a:rPr lang="es-ES" sz="2400" b="1" dirty="0">
                <a:solidFill>
                  <a:schemeClr val="accent1">
                    <a:lumMod val="50000"/>
                  </a:schemeClr>
                </a:solidFill>
              </a:rPr>
              <a:t>LA SALUD Y SEGURIDAD </a:t>
            </a:r>
            <a:endParaRPr lang="es-ES" sz="2400" b="1" dirty="0" smtClean="0">
              <a:solidFill>
                <a:schemeClr val="accent1">
                  <a:lumMod val="50000"/>
                </a:schemeClr>
              </a:solidFill>
            </a:endParaRPr>
          </a:p>
          <a:p>
            <a:pPr algn="ctr"/>
            <a:r>
              <a:rPr lang="es-ES" sz="2400" b="1" dirty="0" smtClean="0">
                <a:solidFill>
                  <a:schemeClr val="accent1">
                    <a:lumMod val="50000"/>
                  </a:schemeClr>
                </a:solidFill>
              </a:rPr>
              <a:t>DEL </a:t>
            </a:r>
            <a:r>
              <a:rPr lang="es-ES" sz="2400" b="1" dirty="0">
                <a:solidFill>
                  <a:schemeClr val="accent1">
                    <a:lumMod val="50000"/>
                  </a:schemeClr>
                </a:solidFill>
              </a:rPr>
              <a:t>TRABAJOR </a:t>
            </a:r>
            <a:r>
              <a:rPr lang="es-ES" sz="2400" b="1" dirty="0" smtClean="0">
                <a:solidFill>
                  <a:schemeClr val="accent1">
                    <a:lumMod val="50000"/>
                  </a:schemeClr>
                </a:solidFill>
              </a:rPr>
              <a:t>JOVEN</a:t>
            </a:r>
          </a:p>
          <a:p>
            <a:pPr algn="ctr"/>
            <a:r>
              <a:rPr lang="es-ES" sz="1400" b="1" dirty="0">
                <a:solidFill>
                  <a:srgbClr val="333333"/>
                </a:solidFill>
                <a:latin typeface="Arial Narrow" pitchFamily="34" charset="0"/>
              </a:rPr>
              <a:t>EN EL INSTITUTO DE INVESTIGACIONES DE GEORGIA </a:t>
            </a:r>
            <a:r>
              <a:rPr lang="es-ES" sz="1400" b="1" dirty="0" smtClean="0">
                <a:solidFill>
                  <a:srgbClr val="333333"/>
                </a:solidFill>
                <a:latin typeface="Arial Narrow" pitchFamily="34" charset="0"/>
              </a:rPr>
              <a:t>TECH</a:t>
            </a:r>
          </a:p>
          <a:p>
            <a:pPr algn="ctr"/>
            <a:r>
              <a:rPr lang="en-US" sz="1400" b="1" dirty="0" smtClean="0">
                <a:solidFill>
                  <a:srgbClr val="333333"/>
                </a:solidFill>
                <a:latin typeface="Arial Narrow" pitchFamily="34" charset="0"/>
              </a:rPr>
              <a:t> </a:t>
            </a:r>
            <a:endParaRPr lang="en-US" sz="1400" b="1" dirty="0">
              <a:solidFill>
                <a:srgbClr val="333333"/>
              </a:solidFill>
              <a:latin typeface="Arial Narrow"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Los Tipos de Emergencias</a:t>
            </a:r>
          </a:p>
        </p:txBody>
      </p:sp>
      <p:sp>
        <p:nvSpPr>
          <p:cNvPr id="3" name="Content Placeholder 2"/>
          <p:cNvSpPr>
            <a:spLocks noGrp="1"/>
          </p:cNvSpPr>
          <p:nvPr>
            <p:ph sz="quarter" idx="1"/>
          </p:nvPr>
        </p:nvSpPr>
        <p:spPr>
          <a:xfrm>
            <a:off x="457200" y="1219200"/>
            <a:ext cx="8458200" cy="493776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numCol="2"/>
          <a:lstStyle/>
          <a:p>
            <a:pPr>
              <a:defRPr/>
            </a:pPr>
            <a:endParaRPr lang="en-US" dirty="0" smtClean="0">
              <a:ea typeface="+mn-ea"/>
            </a:endParaRPr>
          </a:p>
          <a:p>
            <a:pPr>
              <a:defRPr/>
            </a:pPr>
            <a:endParaRPr lang="en-US" dirty="0">
              <a:ea typeface="+mn-ea"/>
            </a:endParaRPr>
          </a:p>
          <a:p>
            <a:pPr>
              <a:defRPr/>
            </a:pPr>
            <a:r>
              <a:rPr lang="en-US" dirty="0" smtClean="0">
                <a:ea typeface="+mn-ea"/>
              </a:rPr>
              <a:t>Desastres Naturales</a:t>
            </a:r>
          </a:p>
          <a:p>
            <a:pPr>
              <a:defRPr/>
            </a:pPr>
            <a:endParaRPr lang="en-US" dirty="0">
              <a:ea typeface="+mn-ea"/>
            </a:endParaRPr>
          </a:p>
          <a:p>
            <a:pPr>
              <a:defRPr/>
            </a:pPr>
            <a:r>
              <a:rPr lang="en-US" dirty="0" smtClean="0">
                <a:ea typeface="+mn-ea"/>
              </a:rPr>
              <a:t>Relacionadas con Acciones de Personas </a:t>
            </a:r>
          </a:p>
          <a:p>
            <a:pPr>
              <a:defRPr/>
            </a:pPr>
            <a:endParaRPr lang="en-US" dirty="0" smtClean="0">
              <a:ea typeface="+mn-ea"/>
            </a:endParaRPr>
          </a:p>
          <a:p>
            <a:pPr>
              <a:defRPr/>
            </a:pPr>
            <a:r>
              <a:rPr lang="en-US" dirty="0" smtClean="0">
                <a:ea typeface="+mn-ea"/>
              </a:rPr>
              <a:t>Materiales Peligrosos</a:t>
            </a:r>
          </a:p>
          <a:p>
            <a:pPr lvl="1">
              <a:defRPr/>
            </a:pPr>
            <a:endParaRPr lang="en-US" dirty="0" smtClean="0">
              <a:ea typeface="+mn-ea"/>
            </a:endParaRPr>
          </a:p>
          <a:p>
            <a:pPr lvl="1">
              <a:defRPr/>
            </a:pPr>
            <a:endParaRPr lang="en-US" dirty="0">
              <a:ea typeface="+mn-ea"/>
            </a:endParaRPr>
          </a:p>
          <a:p>
            <a:pPr lvl="1">
              <a:defRPr/>
            </a:pPr>
            <a:endParaRPr lang="en-US" dirty="0" smtClean="0">
              <a:ea typeface="+mn-ea"/>
            </a:endParaRPr>
          </a:p>
          <a:p>
            <a:pPr lvl="1">
              <a:defRPr/>
            </a:pPr>
            <a:endParaRPr lang="en-US" dirty="0" smtClean="0">
              <a:ea typeface="+mn-ea"/>
            </a:endParaRPr>
          </a:p>
          <a:p>
            <a:pPr lvl="1">
              <a:defRPr/>
            </a:pPr>
            <a:endParaRPr lang="en-US" dirty="0">
              <a:ea typeface="+mn-ea"/>
            </a:endParaRPr>
          </a:p>
          <a:p>
            <a:pPr lvl="1">
              <a:defRPr/>
            </a:pPr>
            <a:r>
              <a:rPr lang="en-US" dirty="0" smtClean="0">
                <a:ea typeface="+mn-ea"/>
              </a:rPr>
              <a:t>Emergencias por </a:t>
            </a:r>
            <a:r>
              <a:rPr lang="en-US" sz="2000" dirty="0" smtClean="0"/>
              <a:t>Bioterrorismo</a:t>
            </a:r>
            <a:r>
              <a:rPr lang="en-US" dirty="0" smtClean="0">
                <a:ea typeface="+mn-ea"/>
              </a:rPr>
              <a:t> (Ántrax, viruela, etc.)</a:t>
            </a:r>
          </a:p>
          <a:p>
            <a:pPr lvl="1">
              <a:defRPr/>
            </a:pPr>
            <a:r>
              <a:rPr lang="en-US" dirty="0" smtClean="0">
                <a:ea typeface="+mn-ea"/>
              </a:rPr>
              <a:t>Emergencias por Químicos  (descarrilamiento de un tren)</a:t>
            </a:r>
          </a:p>
          <a:p>
            <a:pPr lvl="1">
              <a:defRPr/>
            </a:pPr>
            <a:r>
              <a:rPr lang="en-US" dirty="0" smtClean="0">
                <a:ea typeface="+mn-ea"/>
              </a:rPr>
              <a:t>Emergencias por </a:t>
            </a:r>
            <a:r>
              <a:rPr lang="en-US" sz="2000" dirty="0" smtClean="0"/>
              <a:t>Radiación </a:t>
            </a:r>
            <a:r>
              <a:rPr lang="en-US" dirty="0" smtClean="0">
                <a:ea typeface="+mn-ea"/>
              </a:rPr>
              <a:t>(Isla 3 Millas = 3 Mile Island) </a:t>
            </a:r>
          </a:p>
          <a:p>
            <a:pPr lvl="1">
              <a:defRPr/>
            </a:pPr>
            <a:r>
              <a:rPr lang="en-US" dirty="0" smtClean="0">
                <a:ea typeface="+mn-ea"/>
              </a:rPr>
              <a:t>Víctimas en Masa (tiroteo en escuelas,  accidentes de aviación, etc.)</a:t>
            </a:r>
          </a:p>
          <a:p>
            <a:pPr lvl="1">
              <a:defRPr/>
            </a:pPr>
            <a:r>
              <a:rPr lang="en-US" dirty="0" smtClean="0">
                <a:ea typeface="+mn-ea"/>
              </a:rPr>
              <a:t>Huracanes</a:t>
            </a:r>
          </a:p>
          <a:p>
            <a:pPr lvl="1">
              <a:defRPr/>
            </a:pPr>
            <a:r>
              <a:rPr lang="en-US" dirty="0" smtClean="0">
                <a:ea typeface="+mn-ea"/>
              </a:rPr>
              <a:t>Tornados</a:t>
            </a:r>
          </a:p>
          <a:p>
            <a:pPr lvl="1">
              <a:defRPr/>
            </a:pPr>
            <a:r>
              <a:rPr lang="en-US" dirty="0" smtClean="0">
                <a:ea typeface="+mn-ea"/>
              </a:rPr>
              <a:t>Inundaciones</a:t>
            </a:r>
          </a:p>
          <a:p>
            <a:pPr lvl="1">
              <a:defRPr/>
            </a:pPr>
            <a:r>
              <a:rPr lang="en-US" dirty="0" smtClean="0">
                <a:ea typeface="+mn-ea"/>
              </a:rPr>
              <a:t>Tormentas de nieve/hielo</a:t>
            </a:r>
          </a:p>
          <a:p>
            <a:pPr lvl="1">
              <a:defRPr/>
            </a:pPr>
            <a:endParaRPr lang="en-US" dirty="0">
              <a:ea typeface="+mn-ea"/>
            </a:endParaRPr>
          </a:p>
        </p:txBody>
      </p:sp>
      <p:sp>
        <p:nvSpPr>
          <p:cNvPr id="48132" name="Slide Number Placeholder 3"/>
          <p:cNvSpPr>
            <a:spLocks noGrp="1"/>
          </p:cNvSpPr>
          <p:nvPr>
            <p:ph type="sldNum" sz="quarter" idx="11"/>
          </p:nvPr>
        </p:nvSpPr>
        <p:spPr bwMode="auto">
          <a:noFill/>
          <a:ln>
            <a:miter lim="800000"/>
            <a:headEnd/>
            <a:tailEnd/>
          </a:ln>
        </p:spPr>
        <p:txBody>
          <a:bodyPr/>
          <a:lstStyle/>
          <a:p>
            <a:fld id="{3CBF3ADF-C118-470E-8B16-17967EEF2F73}" type="slidenum">
              <a:rPr lang="en-US" smtClean="0"/>
              <a:pPr/>
              <a:t>38</a:t>
            </a:fld>
            <a:endParaRPr lang="en-US" dirty="0" smtClean="0"/>
          </a:p>
        </p:txBody>
      </p:sp>
      <p:pic>
        <p:nvPicPr>
          <p:cNvPr id="48133" name="Picture 2"/>
          <p:cNvPicPr>
            <a:picLocks noChangeAspect="1" noChangeArrowheads="1"/>
          </p:cNvPicPr>
          <p:nvPr/>
        </p:nvPicPr>
        <p:blipFill>
          <a:blip r:embed="rId3" cstate="print"/>
          <a:srcRect/>
          <a:stretch>
            <a:fillRect/>
          </a:stretch>
        </p:blipFill>
        <p:spPr bwMode="auto">
          <a:xfrm>
            <a:off x="7924800" y="228600"/>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8134" name="Picture 1" descr="MM900172542.GIF"/>
          <p:cNvPicPr>
            <a:picLocks noChangeAspect="1"/>
          </p:cNvPicPr>
          <p:nvPr/>
        </p:nvPicPr>
        <p:blipFill>
          <a:blip r:embed="rId4" cstate="print"/>
          <a:srcRect/>
          <a:stretch>
            <a:fillRect/>
          </a:stretch>
        </p:blipFill>
        <p:spPr bwMode="auto">
          <a:xfrm>
            <a:off x="6629400" y="4876800"/>
            <a:ext cx="1295400" cy="874713"/>
          </a:xfrm>
          <a:prstGeom prst="rect">
            <a:avLst/>
          </a:prstGeom>
          <a:noFill/>
          <a:ln w="9525">
            <a:noFill/>
            <a:miter lim="800000"/>
            <a:headEnd/>
            <a:tailEnd/>
          </a:ln>
        </p:spPr>
      </p:pic>
      <p:pic>
        <p:nvPicPr>
          <p:cNvPr id="48135" name="Picture 4" descr="MM900189255.GIF"/>
          <p:cNvPicPr>
            <a:picLocks noChangeAspect="1"/>
          </p:cNvPicPr>
          <p:nvPr/>
        </p:nvPicPr>
        <p:blipFill>
          <a:blip r:embed="rId5" cstate="print"/>
          <a:srcRect/>
          <a:stretch>
            <a:fillRect/>
          </a:stretch>
        </p:blipFill>
        <p:spPr bwMode="auto">
          <a:xfrm>
            <a:off x="7874000" y="4572000"/>
            <a:ext cx="1270000" cy="1270000"/>
          </a:xfrm>
          <a:prstGeom prst="rect">
            <a:avLst/>
          </a:prstGeom>
          <a:noFill/>
          <a:ln w="9525">
            <a:noFill/>
            <a:miter lim="800000"/>
            <a:headEnd/>
            <a:tailEnd/>
          </a:ln>
        </p:spPr>
      </p:pic>
      <p:sp>
        <p:nvSpPr>
          <p:cNvPr id="8" name="TextBox 7"/>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304800"/>
            <a:ext cx="8534400" cy="990600"/>
          </a:xfrm>
        </p:spPr>
        <p:txBody>
          <a:bodyPr/>
          <a:lstStyle/>
          <a:p>
            <a:pPr algn="ctr"/>
            <a:r>
              <a:rPr lang="en-US" sz="4000" dirty="0" smtClean="0"/>
              <a:t>Las emergencias hacen un trabajo difícil mucho más difícil</a:t>
            </a:r>
          </a:p>
        </p:txBody>
      </p:sp>
      <p:sp>
        <p:nvSpPr>
          <p:cNvPr id="49155" name="Content Placeholder 2"/>
          <p:cNvSpPr>
            <a:spLocks noGrp="1"/>
          </p:cNvSpPr>
          <p:nvPr>
            <p:ph sz="quarter" idx="1"/>
          </p:nvPr>
        </p:nvSpPr>
        <p:spPr>
          <a:xfrm>
            <a:off x="457200" y="2438400"/>
            <a:ext cx="8229600" cy="3641725"/>
          </a:xfrm>
        </p:spPr>
        <p:txBody>
          <a:bodyPr/>
          <a:lstStyle/>
          <a:p>
            <a:r>
              <a:rPr lang="en-US" dirty="0" smtClean="0"/>
              <a:t>¿Cuáles son algunos de los servicios esenciales para el funcionamiento de un centro médico? (electricidad, agua, cadena de suministros: medicinas, alimentos)</a:t>
            </a:r>
          </a:p>
          <a:p>
            <a:r>
              <a:rPr lang="en-US" dirty="0" smtClean="0"/>
              <a:t>¿Podrían esos servicios interrumpirse durante una emergencia?</a:t>
            </a:r>
          </a:p>
          <a:p>
            <a:r>
              <a:rPr lang="en-US" dirty="0" smtClean="0"/>
              <a:t>¿Cómo afectaría éso la capacidad de la instalación para realizar el trabajo?</a:t>
            </a:r>
          </a:p>
        </p:txBody>
      </p:sp>
      <p:sp>
        <p:nvSpPr>
          <p:cNvPr id="49156" name="Slide Number Placeholder 3"/>
          <p:cNvSpPr>
            <a:spLocks noGrp="1"/>
          </p:cNvSpPr>
          <p:nvPr>
            <p:ph type="sldNum" sz="quarter" idx="11"/>
          </p:nvPr>
        </p:nvSpPr>
        <p:spPr bwMode="auto">
          <a:noFill/>
          <a:ln>
            <a:miter lim="800000"/>
            <a:headEnd/>
            <a:tailEnd/>
          </a:ln>
        </p:spPr>
        <p:txBody>
          <a:bodyPr/>
          <a:lstStyle/>
          <a:p>
            <a:fld id="{6AEA6CAE-5022-4317-BCAF-1B7BFA911766}" type="slidenum">
              <a:rPr lang="en-US" smtClean="0"/>
              <a:pPr/>
              <a:t>39</a:t>
            </a:fld>
            <a:endParaRPr lang="en-US" dirty="0" smtClean="0"/>
          </a:p>
        </p:txBody>
      </p:sp>
      <p:pic>
        <p:nvPicPr>
          <p:cNvPr id="49157" name="Picture 6" descr="C:\Documents and Settings\jc580.ELSYS\Local Settings\Temporary Internet Files\Content.IE5\2X72RVHL\MC900440388[1].png"/>
          <p:cNvPicPr>
            <a:picLocks noChangeAspect="1" noChangeArrowheads="1"/>
          </p:cNvPicPr>
          <p:nvPr/>
        </p:nvPicPr>
        <p:blipFill>
          <a:blip r:embed="rId3" cstate="print"/>
          <a:srcRect/>
          <a:stretch>
            <a:fillRect/>
          </a:stretch>
        </p:blipFill>
        <p:spPr bwMode="auto">
          <a:xfrm>
            <a:off x="8181975" y="0"/>
            <a:ext cx="962025" cy="962025"/>
          </a:xfrm>
          <a:prstGeom prst="rect">
            <a:avLst/>
          </a:prstGeom>
          <a:noFill/>
          <a:ln w="9525">
            <a:noFill/>
            <a:miter lim="800000"/>
            <a:headEnd/>
            <a:tailEnd/>
          </a:ln>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152400"/>
            <a:ext cx="8686800" cy="990600"/>
          </a:xfrm>
        </p:spPr>
        <p:txBody>
          <a:bodyPr/>
          <a:lstStyle/>
          <a:p>
            <a:pPr algn="ctr"/>
            <a:r>
              <a:rPr lang="en-US" sz="4200" dirty="0" smtClean="0"/>
              <a:t>   Agenda &amp; Objetivos del Curso   </a:t>
            </a:r>
            <a:r>
              <a:rPr lang="en-US" sz="2800" dirty="0" smtClean="0"/>
              <a:t>(continuación)</a:t>
            </a:r>
          </a:p>
        </p:txBody>
      </p:sp>
      <p:sp>
        <p:nvSpPr>
          <p:cNvPr id="13315" name="Content Placeholder 2"/>
          <p:cNvSpPr>
            <a:spLocks noGrp="1"/>
          </p:cNvSpPr>
          <p:nvPr>
            <p:ph sz="quarter" idx="1"/>
          </p:nvPr>
        </p:nvSpPr>
        <p:spPr>
          <a:xfrm>
            <a:off x="457200" y="1219200"/>
            <a:ext cx="8229600" cy="4937125"/>
          </a:xfrm>
        </p:spPr>
        <p:txBody>
          <a:bodyPr/>
          <a:lstStyle/>
          <a:p>
            <a:r>
              <a:rPr lang="en-US" dirty="0" smtClean="0"/>
              <a:t>La Ergonomía</a:t>
            </a:r>
          </a:p>
          <a:p>
            <a:pPr lvl="1"/>
            <a:r>
              <a:rPr lang="en-US" sz="2100" dirty="0" smtClean="0"/>
              <a:t>¿Qué significa “ergonomía” y cómo afecta a los trabajadores del cuidado de la salud?</a:t>
            </a:r>
          </a:p>
          <a:p>
            <a:pPr lvl="1"/>
            <a:r>
              <a:rPr lang="en-US" sz="2100" dirty="0" smtClean="0"/>
              <a:t>¿Cómo evito yo una lesión relacionada con la ergonomía?</a:t>
            </a:r>
          </a:p>
          <a:p>
            <a:r>
              <a:rPr lang="en-US" dirty="0" smtClean="0"/>
              <a:t>La Violencia en el Sitio de Trabajo</a:t>
            </a:r>
          </a:p>
          <a:p>
            <a:pPr lvl="1"/>
            <a:r>
              <a:rPr lang="en-US" sz="2100" dirty="0" smtClean="0"/>
              <a:t>¿Por qué están en riesgo de violencia en el trabajo los trabajadores del cuidado de la salud?</a:t>
            </a:r>
          </a:p>
          <a:p>
            <a:pPr lvl="1"/>
            <a:r>
              <a:rPr lang="en-US" sz="2100" dirty="0" smtClean="0"/>
              <a:t>¿Cuáles son los factores de riesgo y cómo puede minimizarlos usted?</a:t>
            </a:r>
          </a:p>
          <a:p>
            <a:r>
              <a:rPr lang="en-US" dirty="0" smtClean="0"/>
              <a:t>La Respuesta ante Emergencias</a:t>
            </a:r>
          </a:p>
          <a:p>
            <a:pPr lvl="1"/>
            <a:r>
              <a:rPr lang="en-US" sz="2100" dirty="0" smtClean="0"/>
              <a:t>¿Cuáles  serían algunos ejemplos de los tipos de emergencias que suceden en los centros de salud?</a:t>
            </a:r>
          </a:p>
          <a:p>
            <a:pPr lvl="1"/>
            <a:r>
              <a:rPr lang="en-US" sz="2100" dirty="0" smtClean="0"/>
              <a:t>¿Cómo se prepara su empleador para esos tipos de emergencias?</a:t>
            </a:r>
          </a:p>
          <a:p>
            <a:pPr lvl="1"/>
            <a:endParaRPr lang="en-US" dirty="0" smtClean="0"/>
          </a:p>
          <a:p>
            <a:pPr lvl="1"/>
            <a:endParaRPr lang="en-US" dirty="0" smtClean="0"/>
          </a:p>
        </p:txBody>
      </p:sp>
      <p:sp>
        <p:nvSpPr>
          <p:cNvPr id="13316" name="Slide Number Placeholder 3"/>
          <p:cNvSpPr>
            <a:spLocks noGrp="1"/>
          </p:cNvSpPr>
          <p:nvPr>
            <p:ph type="sldNum" sz="quarter" idx="11"/>
          </p:nvPr>
        </p:nvSpPr>
        <p:spPr bwMode="auto">
          <a:noFill/>
          <a:ln>
            <a:miter lim="800000"/>
            <a:headEnd/>
            <a:tailEnd/>
          </a:ln>
        </p:spPr>
        <p:txBody>
          <a:bodyPr/>
          <a:lstStyle/>
          <a:p>
            <a:fld id="{B7BA7926-EB93-4EFD-B50A-B6CB97B31140}" type="slidenum">
              <a:rPr lang="en-US" smtClean="0"/>
              <a:pPr/>
              <a:t>4</a:t>
            </a:fld>
            <a:endParaRPr lang="en-US" dirty="0" smtClean="0"/>
          </a:p>
        </p:txBody>
      </p:sp>
      <p:sp>
        <p:nvSpPr>
          <p:cNvPr id="5" name="TextBox 4"/>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Lo que usted necesita saber </a:t>
            </a:r>
          </a:p>
        </p:txBody>
      </p:sp>
      <p:sp>
        <p:nvSpPr>
          <p:cNvPr id="50179" name="Content Placeholder 2"/>
          <p:cNvSpPr>
            <a:spLocks noGrp="1"/>
          </p:cNvSpPr>
          <p:nvPr>
            <p:ph sz="quarter" idx="1"/>
          </p:nvPr>
        </p:nvSpPr>
        <p:spPr>
          <a:xfrm>
            <a:off x="457200" y="1219200"/>
            <a:ext cx="8229600" cy="5029200"/>
          </a:xfrm>
        </p:spPr>
        <p:txBody>
          <a:bodyPr/>
          <a:lstStyle/>
          <a:p>
            <a:r>
              <a:rPr lang="en-US" dirty="0" smtClean="0"/>
              <a:t>Su empleador debe tener un plan</a:t>
            </a:r>
          </a:p>
          <a:p>
            <a:endParaRPr lang="en-US" dirty="0" smtClean="0"/>
          </a:p>
          <a:p>
            <a:r>
              <a:rPr lang="en-US" dirty="0" smtClean="0"/>
              <a:t>Objetivos del Manejo/Control de las Emergencias: </a:t>
            </a:r>
          </a:p>
          <a:p>
            <a:pPr lvl="1"/>
            <a:r>
              <a:rPr lang="en-US" dirty="0" smtClean="0"/>
              <a:t>La continuidad de la atención médica</a:t>
            </a:r>
          </a:p>
          <a:p>
            <a:pPr lvl="1"/>
            <a:r>
              <a:rPr lang="en-US" dirty="0" smtClean="0"/>
              <a:t>La seguridad de los pacientes, sus familias, y del personal médico</a:t>
            </a:r>
          </a:p>
          <a:p>
            <a:pPr lvl="1"/>
            <a:r>
              <a:rPr lang="en-US" dirty="0" smtClean="0"/>
              <a:t>El apoyo a la comunidad</a:t>
            </a:r>
          </a:p>
          <a:p>
            <a:pPr lvl="1"/>
            <a:r>
              <a:rPr lang="en-US" dirty="0" smtClean="0"/>
              <a:t>La conservación/</a:t>
            </a:r>
            <a:r>
              <a:rPr lang="es-VE" dirty="0" smtClean="0"/>
              <a:t>protección de los records</a:t>
            </a:r>
            <a:r>
              <a:rPr lang="en-US" dirty="0" smtClean="0"/>
              <a:t>/</a:t>
            </a:r>
            <a:r>
              <a:rPr lang="es-VE" dirty="0" smtClean="0"/>
              <a:t>archivos vitales y de la propiedad</a:t>
            </a:r>
            <a:r>
              <a:rPr lang="en-US" dirty="0" smtClean="0"/>
              <a:t>/</a:t>
            </a:r>
            <a:r>
              <a:rPr lang="es-VE" dirty="0" smtClean="0"/>
              <a:t>bienes</a:t>
            </a:r>
            <a:endParaRPr lang="en-US" dirty="0" smtClean="0"/>
          </a:p>
          <a:p>
            <a:pPr algn="just"/>
            <a:r>
              <a:rPr lang="en-US" dirty="0" smtClean="0"/>
              <a:t>OSHA ha establecido las normas y reglamentos concernientes a la atención médica, durante situaciones de desastres.</a:t>
            </a:r>
          </a:p>
          <a:p>
            <a:endParaRPr lang="en-US" dirty="0" smtClean="0"/>
          </a:p>
          <a:p>
            <a:endParaRPr lang="en-US" dirty="0" smtClean="0"/>
          </a:p>
        </p:txBody>
      </p:sp>
      <p:sp>
        <p:nvSpPr>
          <p:cNvPr id="50180" name="Slide Number Placeholder 3"/>
          <p:cNvSpPr>
            <a:spLocks noGrp="1"/>
          </p:cNvSpPr>
          <p:nvPr>
            <p:ph type="sldNum" sz="quarter" idx="11"/>
          </p:nvPr>
        </p:nvSpPr>
        <p:spPr bwMode="auto">
          <a:noFill/>
          <a:ln>
            <a:miter lim="800000"/>
            <a:headEnd/>
            <a:tailEnd/>
          </a:ln>
        </p:spPr>
        <p:txBody>
          <a:bodyPr/>
          <a:lstStyle/>
          <a:p>
            <a:fld id="{D4420D99-5855-467F-A773-314B021F7F59}" type="slidenum">
              <a:rPr lang="en-US" smtClean="0"/>
              <a:pPr/>
              <a:t>40</a:t>
            </a:fld>
            <a:endParaRPr lang="en-US" dirty="0" smtClean="0"/>
          </a:p>
        </p:txBody>
      </p:sp>
      <p:sp>
        <p:nvSpPr>
          <p:cNvPr id="5" name="TextBox 4"/>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3"/>
          <p:cNvSpPr>
            <a:spLocks noGrp="1"/>
          </p:cNvSpPr>
          <p:nvPr>
            <p:ph type="sldNum" sz="quarter" idx="11"/>
          </p:nvPr>
        </p:nvSpPr>
        <p:spPr bwMode="auto">
          <a:xfrm>
            <a:off x="612775" y="6384925"/>
            <a:ext cx="682625" cy="396875"/>
          </a:xfrm>
          <a:noFill/>
          <a:ln>
            <a:miter lim="800000"/>
            <a:headEnd/>
            <a:tailEnd/>
          </a:ln>
        </p:spPr>
        <p:txBody>
          <a:bodyPr/>
          <a:lstStyle/>
          <a:p>
            <a:fld id="{780BB93A-6B80-4A4D-9F9A-8C6B82B6ABE4}" type="slidenum">
              <a:rPr lang="en-US" smtClean="0">
                <a:solidFill>
                  <a:schemeClr val="tx1"/>
                </a:solidFill>
                <a:latin typeface="Arial" pitchFamily="34" charset="0"/>
              </a:rPr>
              <a:pPr/>
              <a:t>41</a:t>
            </a:fld>
            <a:endParaRPr lang="en-US" dirty="0" smtClean="0">
              <a:solidFill>
                <a:schemeClr val="tx1"/>
              </a:solidFill>
              <a:latin typeface="Arial" pitchFamily="34" charset="0"/>
            </a:endParaRPr>
          </a:p>
        </p:txBody>
      </p:sp>
      <p:sp>
        <p:nvSpPr>
          <p:cNvPr id="51204" name="Content Placeholder 1"/>
          <p:cNvSpPr>
            <a:spLocks noGrp="1"/>
          </p:cNvSpPr>
          <p:nvPr>
            <p:ph sz="quarter" idx="1"/>
          </p:nvPr>
        </p:nvSpPr>
        <p:spPr>
          <a:xfrm>
            <a:off x="457200" y="1219200"/>
            <a:ext cx="4876800" cy="2284413"/>
          </a:xfrm>
        </p:spPr>
        <p:txBody>
          <a:bodyPr/>
          <a:lstStyle/>
          <a:p>
            <a:pPr marL="0" indent="0" eaLnBrk="1" hangingPunct="1">
              <a:buFont typeface="Wingdings 3" pitchFamily="18" charset="2"/>
              <a:buNone/>
            </a:pPr>
            <a:r>
              <a:rPr lang="en-US" dirty="0" smtClean="0"/>
              <a:t>La creación de OSHA suministró  a los trabajadores el derecho a un sitio de trabajo saludable y seguro. </a:t>
            </a:r>
          </a:p>
        </p:txBody>
      </p:sp>
      <p:sp>
        <p:nvSpPr>
          <p:cNvPr id="51205" name="TextBox 4"/>
          <p:cNvSpPr txBox="1">
            <a:spLocks noChangeArrowheads="1"/>
          </p:cNvSpPr>
          <p:nvPr/>
        </p:nvSpPr>
        <p:spPr bwMode="auto">
          <a:xfrm>
            <a:off x="609600" y="0"/>
            <a:ext cx="2803973" cy="461665"/>
          </a:xfrm>
          <a:prstGeom prst="rect">
            <a:avLst/>
          </a:prstGeom>
          <a:noFill/>
          <a:ln w="9525">
            <a:noFill/>
            <a:miter lim="800000"/>
            <a:headEnd/>
            <a:tailEnd/>
          </a:ln>
        </p:spPr>
        <p:txBody>
          <a:bodyPr wrap="none">
            <a:spAutoFit/>
          </a:bodyPr>
          <a:lstStyle/>
          <a:p>
            <a:r>
              <a:rPr lang="en-US" sz="2400" i="1" dirty="0" smtClean="0">
                <a:latin typeface="Arial" pitchFamily="34" charset="0"/>
              </a:rPr>
              <a:t>Su Derecho a un…</a:t>
            </a:r>
            <a:endParaRPr lang="en-US" sz="2400" i="1" dirty="0">
              <a:latin typeface="Arial" pitchFamily="34" charset="0"/>
            </a:endParaRPr>
          </a:p>
        </p:txBody>
      </p:sp>
      <p:pic>
        <p:nvPicPr>
          <p:cNvPr id="14343" name="Picture 7" descr="Q:\Vertex\TASK ORDER #20\IntroToOSHA-working\Rev_03.10.10\Possible photos\Act_1970_new.jpg"/>
          <p:cNvPicPr>
            <a:picLocks noChangeAspect="1" noChangeArrowheads="1"/>
          </p:cNvPicPr>
          <p:nvPr/>
        </p:nvPicPr>
        <p:blipFill>
          <a:blip r:embed="rId3" cstate="print"/>
          <a:srcRect/>
          <a:stretch>
            <a:fillRect/>
          </a:stretch>
        </p:blipFill>
        <p:spPr bwMode="auto">
          <a:xfrm>
            <a:off x="5334000" y="1219200"/>
            <a:ext cx="2971800" cy="2306638"/>
          </a:xfrm>
          <a:prstGeom prst="rect">
            <a:avLst/>
          </a:prstGeom>
          <a:noFill/>
          <a:ln>
            <a:solidFill>
              <a:schemeClr val="tx1">
                <a:lumMod val="50000"/>
                <a:lumOff val="50000"/>
              </a:schemeClr>
            </a:solidFill>
          </a:ln>
        </p:spPr>
      </p:pic>
      <p:sp>
        <p:nvSpPr>
          <p:cNvPr id="51207" name="TextBox 6"/>
          <p:cNvSpPr txBox="1">
            <a:spLocks noChangeArrowheads="1"/>
          </p:cNvSpPr>
          <p:nvPr/>
        </p:nvSpPr>
        <p:spPr bwMode="auto">
          <a:xfrm>
            <a:off x="381000" y="3503613"/>
            <a:ext cx="8077200" cy="2862322"/>
          </a:xfrm>
          <a:prstGeom prst="rect">
            <a:avLst/>
          </a:prstGeom>
          <a:noFill/>
          <a:ln w="9525">
            <a:noFill/>
            <a:miter lim="800000"/>
            <a:headEnd/>
            <a:tailEnd/>
          </a:ln>
        </p:spPr>
        <p:txBody>
          <a:bodyPr>
            <a:spAutoFit/>
          </a:bodyPr>
          <a:lstStyle/>
          <a:p>
            <a:pPr marL="107950">
              <a:spcBef>
                <a:spcPts val="400"/>
              </a:spcBef>
              <a:buClr>
                <a:schemeClr val="accent1"/>
              </a:buClr>
              <a:buSzPct val="68000"/>
            </a:pPr>
            <a:r>
              <a:rPr lang="en-US" sz="2700" dirty="0" smtClean="0"/>
              <a:t>La Sección </a:t>
            </a:r>
            <a:r>
              <a:rPr lang="en-US" sz="2700" dirty="0"/>
              <a:t>5(a)(1) </a:t>
            </a:r>
            <a:r>
              <a:rPr lang="en-US" sz="2700" dirty="0" smtClean="0"/>
              <a:t>de la Ley de SSO (OSH Act)  estipula que: </a:t>
            </a:r>
            <a:r>
              <a:rPr lang="ja-JP" altLang="en-US" sz="2700" dirty="0" smtClean="0"/>
              <a:t>“</a:t>
            </a:r>
            <a:r>
              <a:rPr lang="en-US" altLang="ja-JP" sz="2700" dirty="0" smtClean="0"/>
              <a:t>Todo empleador deberá proveer a cada uno de sus empleados, un empleo y un sitio de trabajo que estén libres de riesgos/peligros identificados, que causen o puedan causar la muerte o un daño físico grave a sus empleados." </a:t>
            </a:r>
            <a:endParaRPr lang="en-US" altLang="ja-JP" sz="2700" dirty="0"/>
          </a:p>
          <a:p>
            <a:pPr marL="107950"/>
            <a:endParaRPr lang="en-US" dirty="0">
              <a:latin typeface="Arial" pitchFamily="34" charset="0"/>
            </a:endParaRPr>
          </a:p>
        </p:txBody>
      </p:sp>
      <p:sp>
        <p:nvSpPr>
          <p:cNvPr id="51208" name="TextBox 7"/>
          <p:cNvSpPr txBox="1">
            <a:spLocks noChangeArrowheads="1"/>
          </p:cNvSpPr>
          <p:nvPr/>
        </p:nvSpPr>
        <p:spPr bwMode="auto">
          <a:xfrm>
            <a:off x="2428875" y="5765800"/>
            <a:ext cx="4852675" cy="369332"/>
          </a:xfrm>
          <a:prstGeom prst="rect">
            <a:avLst/>
          </a:prstGeom>
          <a:noFill/>
          <a:ln w="9525">
            <a:noFill/>
            <a:miter lim="800000"/>
            <a:headEnd/>
            <a:tailEnd/>
          </a:ln>
        </p:spPr>
        <p:txBody>
          <a:bodyPr wrap="none">
            <a:spAutoFit/>
          </a:bodyPr>
          <a:lstStyle/>
          <a:p>
            <a:r>
              <a:rPr lang="en-US" dirty="0">
                <a:latin typeface="Arial" pitchFamily="34" charset="0"/>
                <a:hlinkClick r:id="rId4"/>
              </a:rPr>
              <a:t>www.osha.gov</a:t>
            </a:r>
            <a:r>
              <a:rPr lang="en-US" dirty="0">
                <a:latin typeface="Arial" pitchFamily="34" charset="0"/>
              </a:rPr>
              <a:t> or </a:t>
            </a:r>
            <a:r>
              <a:rPr lang="en-US" dirty="0" smtClean="0">
                <a:latin typeface="Arial" pitchFamily="34" charset="0"/>
              </a:rPr>
              <a:t>llamar al : </a:t>
            </a:r>
            <a:r>
              <a:rPr lang="en-US" dirty="0">
                <a:latin typeface="Arial" pitchFamily="34" charset="0"/>
              </a:rPr>
              <a:t>1-800-321-OSHA</a:t>
            </a:r>
          </a:p>
        </p:txBody>
      </p:sp>
      <p:sp>
        <p:nvSpPr>
          <p:cNvPr id="9" name="TextBox 8"/>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
        <p:nvSpPr>
          <p:cNvPr id="11" name="TextBox 10"/>
          <p:cNvSpPr txBox="1"/>
          <p:nvPr/>
        </p:nvSpPr>
        <p:spPr>
          <a:xfrm>
            <a:off x="838200" y="533400"/>
            <a:ext cx="7239000" cy="523220"/>
          </a:xfrm>
          <a:prstGeom prst="rect">
            <a:avLst/>
          </a:prstGeom>
          <a:noFill/>
        </p:spPr>
        <p:txBody>
          <a:bodyPr wrap="square" rtlCol="0">
            <a:spAutoFit/>
          </a:bodyPr>
          <a:lstStyle/>
          <a:p>
            <a:pPr algn="ctr"/>
            <a:r>
              <a:rPr lang="es-VE" sz="2800" b="1" dirty="0" smtClean="0">
                <a:solidFill>
                  <a:schemeClr val="tx1">
                    <a:lumMod val="75000"/>
                    <a:lumOff val="25000"/>
                  </a:schemeClr>
                </a:solidFill>
                <a:latin typeface="Candara" pitchFamily="34" charset="0"/>
              </a:rPr>
              <a:t>SITIO DE TRABAJO SALUDABLE Y SEGURO</a:t>
            </a:r>
            <a:endParaRPr lang="en-US" sz="2800" b="1" dirty="0">
              <a:solidFill>
                <a:schemeClr val="tx1">
                  <a:lumMod val="75000"/>
                  <a:lumOff val="25000"/>
                </a:schemeClr>
              </a:solidFill>
              <a:latin typeface="Candara" pitchFamily="34"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sz="3200" dirty="0" smtClean="0"/>
              <a:t>Desarrollando Recursos: </a:t>
            </a:r>
            <a:br>
              <a:rPr lang="en-US" sz="3200" dirty="0" smtClean="0"/>
            </a:br>
            <a:r>
              <a:rPr lang="en-US" sz="3200" dirty="0" smtClean="0"/>
              <a:t>Específicos para el Cuidado de la Salud</a:t>
            </a:r>
          </a:p>
        </p:txBody>
      </p:sp>
      <p:sp>
        <p:nvSpPr>
          <p:cNvPr id="52227" name="Slide Number Placeholder 2"/>
          <p:cNvSpPr>
            <a:spLocks noGrp="1"/>
          </p:cNvSpPr>
          <p:nvPr>
            <p:ph type="sldNum" sz="quarter" idx="11"/>
          </p:nvPr>
        </p:nvSpPr>
        <p:spPr bwMode="auto">
          <a:xfrm>
            <a:off x="590550" y="6400800"/>
            <a:ext cx="1162050" cy="365125"/>
          </a:xfrm>
          <a:noFill/>
          <a:ln>
            <a:miter lim="800000"/>
            <a:headEnd/>
            <a:tailEnd/>
          </a:ln>
        </p:spPr>
        <p:txBody>
          <a:bodyPr/>
          <a:lstStyle/>
          <a:p>
            <a:fld id="{C66502D5-7294-47A5-9AE9-E699EBC6AB62}" type="slidenum">
              <a:rPr lang="en-US" smtClean="0"/>
              <a:pPr/>
              <a:t>42</a:t>
            </a:fld>
            <a:endParaRPr lang="en-US" dirty="0" smtClean="0"/>
          </a:p>
        </p:txBody>
      </p:sp>
      <p:sp>
        <p:nvSpPr>
          <p:cNvPr id="52228" name="Content Placeholder 4"/>
          <p:cNvSpPr>
            <a:spLocks noGrp="1"/>
          </p:cNvSpPr>
          <p:nvPr>
            <p:ph sz="quarter" idx="1"/>
          </p:nvPr>
        </p:nvSpPr>
        <p:spPr>
          <a:xfrm>
            <a:off x="533400" y="1371600"/>
            <a:ext cx="8382000" cy="4876800"/>
          </a:xfrm>
        </p:spPr>
        <p:txBody>
          <a:bodyPr/>
          <a:lstStyle/>
          <a:p>
            <a:r>
              <a:rPr lang="en-US" u="sng" dirty="0" smtClean="0">
                <a:hlinkClick r:id="rId3"/>
              </a:rPr>
              <a:t>http://www.health.state.mn.us/index.html</a:t>
            </a:r>
            <a:endParaRPr lang="en-US" u="sng" dirty="0" smtClean="0">
              <a:hlinkClick r:id="rId4"/>
            </a:endParaRPr>
          </a:p>
          <a:p>
            <a:endParaRPr lang="en-US" u="sng" dirty="0" smtClean="0">
              <a:hlinkClick r:id="rId4"/>
            </a:endParaRPr>
          </a:p>
          <a:p>
            <a:r>
              <a:rPr lang="en-US" u="sng" dirty="0" smtClean="0">
                <a:hlinkClick r:id="rId5"/>
              </a:rPr>
              <a:t>http://www.osha.gov/SLTC/etools/hospital/index.html</a:t>
            </a:r>
            <a:endParaRPr lang="en-US" u="sng" dirty="0" smtClean="0"/>
          </a:p>
          <a:p>
            <a:endParaRPr lang="en-US" dirty="0" smtClean="0"/>
          </a:p>
          <a:p>
            <a:r>
              <a:rPr lang="en-US" u="sng" dirty="0" smtClean="0">
                <a:hlinkClick r:id="rId6"/>
              </a:rPr>
              <a:t>http://www.osha.gov/SLTC/etools/nursinghome/index.html</a:t>
            </a:r>
            <a:endParaRPr lang="en-US" u="sng" dirty="0" smtClean="0"/>
          </a:p>
          <a:p>
            <a:endParaRPr lang="en-US" dirty="0" smtClean="0"/>
          </a:p>
          <a:p>
            <a:r>
              <a:rPr lang="en-US" u="sng" dirty="0" smtClean="0">
                <a:hlinkClick r:id="rId7"/>
              </a:rPr>
              <a:t>http://www.cdc.gov/nhsn/hps.html</a:t>
            </a:r>
            <a:endParaRPr lang="en-US" u="sng" dirty="0" smtClean="0"/>
          </a:p>
          <a:p>
            <a:endParaRPr lang="en-US" dirty="0" smtClean="0"/>
          </a:p>
          <a:p>
            <a:r>
              <a:rPr lang="en-US" u="sng" dirty="0" smtClean="0">
                <a:hlinkClick r:id="rId8"/>
              </a:rPr>
              <a:t>http://www.mtpinnacle.com</a:t>
            </a:r>
            <a:endParaRPr lang="en-US" dirty="0" smtClean="0"/>
          </a:p>
        </p:txBody>
      </p:sp>
      <p:sp>
        <p:nvSpPr>
          <p:cNvPr id="5" name="TextBox 4"/>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dirty="0" smtClean="0"/>
              <a:t>     Desarrollando Recursos</a:t>
            </a:r>
          </a:p>
        </p:txBody>
      </p:sp>
      <p:sp>
        <p:nvSpPr>
          <p:cNvPr id="53251" name="Slide Number Placeholder 2"/>
          <p:cNvSpPr>
            <a:spLocks noGrp="1"/>
          </p:cNvSpPr>
          <p:nvPr>
            <p:ph type="sldNum" sz="quarter" idx="11"/>
          </p:nvPr>
        </p:nvSpPr>
        <p:spPr bwMode="auto">
          <a:xfrm>
            <a:off x="590550" y="6400800"/>
            <a:ext cx="1162050" cy="365125"/>
          </a:xfrm>
          <a:noFill/>
          <a:ln>
            <a:miter lim="800000"/>
            <a:headEnd/>
            <a:tailEnd/>
          </a:ln>
        </p:spPr>
        <p:txBody>
          <a:bodyPr/>
          <a:lstStyle/>
          <a:p>
            <a:fld id="{39CB64EB-32FD-4470-AF2F-61EC437DF5D9}" type="slidenum">
              <a:rPr lang="en-US" smtClean="0">
                <a:latin typeface="Candara" pitchFamily="34" charset="0"/>
              </a:rPr>
              <a:pPr/>
              <a:t>43</a:t>
            </a:fld>
            <a:endParaRPr lang="en-US" dirty="0" smtClean="0">
              <a:latin typeface="Candara" pitchFamily="34" charset="0"/>
            </a:endParaRPr>
          </a:p>
        </p:txBody>
      </p:sp>
      <p:sp>
        <p:nvSpPr>
          <p:cNvPr id="53252" name="Content Placeholder 4"/>
          <p:cNvSpPr>
            <a:spLocks noGrp="1"/>
          </p:cNvSpPr>
          <p:nvPr>
            <p:ph sz="quarter" idx="1"/>
          </p:nvPr>
        </p:nvSpPr>
        <p:spPr>
          <a:xfrm>
            <a:off x="914400" y="1524000"/>
            <a:ext cx="8001000" cy="4724400"/>
          </a:xfrm>
        </p:spPr>
        <p:txBody>
          <a:bodyPr/>
          <a:lstStyle/>
          <a:p>
            <a:pPr eaLnBrk="1" hangingPunct="1">
              <a:lnSpc>
                <a:spcPct val="80000"/>
              </a:lnSpc>
            </a:pPr>
            <a:r>
              <a:rPr lang="en-US" sz="2400" dirty="0" smtClean="0"/>
              <a:t>Administración (Agencia) para la Salud y Seguridad Laboral (OSHA)  </a:t>
            </a:r>
            <a:r>
              <a:rPr lang="en-US" sz="2400" u="sng" dirty="0" smtClean="0">
                <a:hlinkClick r:id="rId2"/>
              </a:rPr>
              <a:t>www.osha.gov</a:t>
            </a:r>
            <a:r>
              <a:rPr lang="en-US" sz="2400" dirty="0" smtClean="0"/>
              <a:t>  y </a:t>
            </a:r>
            <a:r>
              <a:rPr lang="en-US" sz="2400" u="sng" dirty="0" smtClean="0">
                <a:hlinkClick r:id="rId3"/>
              </a:rPr>
              <a:t>http://www.youth2work.gov/</a:t>
            </a:r>
            <a:r>
              <a:rPr lang="en-US" sz="2400" dirty="0" smtClean="0"/>
              <a:t> </a:t>
            </a:r>
          </a:p>
          <a:p>
            <a:pPr eaLnBrk="1" hangingPunct="1">
              <a:lnSpc>
                <a:spcPct val="80000"/>
              </a:lnSpc>
            </a:pPr>
            <a:r>
              <a:rPr lang="en-US" sz="2400" dirty="0" smtClean="0"/>
              <a:t>Instituto Nacional para la Salud y Seguridad Laboral (NIOSH)  http://www.cdc.gov/niosh/topics/youth/ </a:t>
            </a:r>
          </a:p>
          <a:p>
            <a:pPr eaLnBrk="1" hangingPunct="1">
              <a:lnSpc>
                <a:spcPct val="80000"/>
              </a:lnSpc>
            </a:pPr>
            <a:r>
              <a:rPr lang="en-US" sz="2400" dirty="0" smtClean="0"/>
              <a:t>Trabajadoresj</a:t>
            </a:r>
            <a:r>
              <a:rPr lang="es-VE" sz="2400" dirty="0" smtClean="0"/>
              <a:t>óvenes.org</a:t>
            </a:r>
            <a:r>
              <a:rPr lang="en-US" sz="2400" dirty="0" smtClean="0"/>
              <a:t> = Youngworkers.org </a:t>
            </a:r>
            <a:r>
              <a:rPr lang="en-US" sz="2400" u="sng" dirty="0" smtClean="0">
                <a:hlinkClick r:id="rId4"/>
              </a:rPr>
              <a:t>http://www.youngworkers.org/home.htm</a:t>
            </a:r>
            <a:r>
              <a:rPr lang="en-US" sz="2400" dirty="0" smtClean="0"/>
              <a:t>                         *La Fuente Californiana de Contactos/Interconexi</a:t>
            </a:r>
            <a:r>
              <a:rPr lang="es-VE" sz="2400" dirty="0"/>
              <a:t>o</a:t>
            </a:r>
            <a:r>
              <a:rPr lang="es-VE" sz="2400" dirty="0" smtClean="0"/>
              <a:t>nes para la Salud y Seguridad y el Hogar de los Trabajadores Jóvenes, del Centro Nacional de Recursos para la Seguridad del Trabajador Joven</a:t>
            </a:r>
            <a:endParaRPr lang="en-US" altLang="ja-JP" sz="2400" dirty="0" smtClean="0"/>
          </a:p>
          <a:p>
            <a:pPr eaLnBrk="1" hangingPunct="1">
              <a:lnSpc>
                <a:spcPct val="80000"/>
              </a:lnSpc>
            </a:pPr>
            <a:r>
              <a:rPr lang="en-US" sz="2400" dirty="0" smtClean="0"/>
              <a:t>Divisi</a:t>
            </a:r>
            <a:r>
              <a:rPr lang="es-VE" sz="2400" dirty="0" smtClean="0"/>
              <a:t>ón de  Horario y </a:t>
            </a:r>
            <a:r>
              <a:rPr lang="en-US" sz="2400" dirty="0" smtClean="0"/>
              <a:t>Salario (WHD) del Departamento del Trabajo  de los EE.UU.  ¡Normas para los  Jóvenes! </a:t>
            </a:r>
            <a:r>
              <a:rPr lang="en-US" sz="2400" u="sng" dirty="0" smtClean="0">
                <a:hlinkClick r:id="rId5"/>
              </a:rPr>
              <a:t>http://www.youthrules.dol.gov/teens/default.htm</a:t>
            </a:r>
            <a:endParaRPr lang="en-US" sz="2400" dirty="0" smtClean="0"/>
          </a:p>
          <a:p>
            <a:pPr eaLnBrk="1" hangingPunct="1">
              <a:lnSpc>
                <a:spcPct val="80000"/>
              </a:lnSpc>
            </a:pPr>
            <a:r>
              <a:rPr lang="en-US" sz="2400" dirty="0" smtClean="0"/>
              <a:t>Instituto para  la Seguridad en la Costa  del Golfo </a:t>
            </a:r>
            <a:r>
              <a:rPr lang="en-US" sz="2400" u="sng" dirty="0" smtClean="0">
                <a:hlinkClick r:id="rId6"/>
              </a:rPr>
              <a:t>www.com.edu/gcsi</a:t>
            </a:r>
            <a:endParaRPr lang="en-US" sz="2400" dirty="0" smtClean="0"/>
          </a:p>
          <a:p>
            <a:pPr eaLnBrk="1" hangingPunct="1">
              <a:lnSpc>
                <a:spcPct val="80000"/>
              </a:lnSpc>
            </a:pPr>
            <a:endParaRPr lang="en-US" sz="2400" dirty="0" smtClean="0"/>
          </a:p>
        </p:txBody>
      </p:sp>
      <p:sp>
        <p:nvSpPr>
          <p:cNvPr id="53253" name="TextBox 5"/>
          <p:cNvSpPr txBox="1">
            <a:spLocks noChangeArrowheads="1"/>
          </p:cNvSpPr>
          <p:nvPr/>
        </p:nvSpPr>
        <p:spPr bwMode="auto">
          <a:xfrm>
            <a:off x="2819400" y="1066800"/>
            <a:ext cx="3611886" cy="461665"/>
          </a:xfrm>
          <a:prstGeom prst="rect">
            <a:avLst/>
          </a:prstGeom>
          <a:noFill/>
          <a:ln w="9525">
            <a:noFill/>
            <a:miter lim="800000"/>
            <a:headEnd/>
            <a:tailEnd/>
          </a:ln>
        </p:spPr>
        <p:txBody>
          <a:bodyPr wrap="none">
            <a:spAutoFit/>
          </a:bodyPr>
          <a:lstStyle/>
          <a:p>
            <a:r>
              <a:rPr lang="en-US" sz="2400" b="1" dirty="0" smtClean="0">
                <a:latin typeface="Candara" pitchFamily="34" charset="0"/>
              </a:rPr>
              <a:t>Recursos a Nivel Nacional </a:t>
            </a:r>
            <a:endParaRPr lang="en-US" sz="2400" b="1" dirty="0">
              <a:latin typeface="Candara" pitchFamily="34" charset="0"/>
            </a:endParaRPr>
          </a:p>
        </p:txBody>
      </p:sp>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2"/>
          <p:cNvSpPr>
            <a:spLocks noGrp="1"/>
          </p:cNvSpPr>
          <p:nvPr>
            <p:ph type="title"/>
          </p:nvPr>
        </p:nvSpPr>
        <p:spPr>
          <a:xfrm>
            <a:off x="685800" y="-228600"/>
            <a:ext cx="8229600" cy="990600"/>
          </a:xfrm>
        </p:spPr>
        <p:txBody>
          <a:bodyPr/>
          <a:lstStyle/>
          <a:p>
            <a:pPr eaLnBrk="1" hangingPunct="1"/>
            <a:r>
              <a:rPr lang="en-US" dirty="0" smtClean="0"/>
              <a:t>Desarrollando Recursos</a:t>
            </a:r>
          </a:p>
        </p:txBody>
      </p:sp>
      <p:sp>
        <p:nvSpPr>
          <p:cNvPr id="54275" name="Slide Number Placeholder 4"/>
          <p:cNvSpPr>
            <a:spLocks noGrp="1"/>
          </p:cNvSpPr>
          <p:nvPr>
            <p:ph type="sldNum" sz="quarter" idx="11"/>
          </p:nvPr>
        </p:nvSpPr>
        <p:spPr bwMode="auto">
          <a:xfrm>
            <a:off x="590550" y="6340475"/>
            <a:ext cx="1162050" cy="365125"/>
          </a:xfrm>
          <a:noFill/>
          <a:ln>
            <a:miter lim="800000"/>
            <a:headEnd/>
            <a:tailEnd/>
          </a:ln>
        </p:spPr>
        <p:txBody>
          <a:bodyPr/>
          <a:lstStyle/>
          <a:p>
            <a:fld id="{16D43FF1-4BDB-4BB4-8DBC-D61D86994B45}" type="slidenum">
              <a:rPr lang="en-US" smtClean="0">
                <a:latin typeface="Candara" pitchFamily="34" charset="0"/>
              </a:rPr>
              <a:pPr/>
              <a:t>44</a:t>
            </a:fld>
            <a:endParaRPr lang="en-US" dirty="0" smtClean="0">
              <a:latin typeface="Candara" pitchFamily="34" charset="0"/>
            </a:endParaRPr>
          </a:p>
        </p:txBody>
      </p:sp>
      <p:sp>
        <p:nvSpPr>
          <p:cNvPr id="54276" name="Content Placeholder 1"/>
          <p:cNvSpPr>
            <a:spLocks noGrp="1"/>
          </p:cNvSpPr>
          <p:nvPr>
            <p:ph sz="quarter" idx="1"/>
          </p:nvPr>
        </p:nvSpPr>
        <p:spPr>
          <a:xfrm>
            <a:off x="228600" y="1447800"/>
            <a:ext cx="8686800" cy="5410200"/>
          </a:xfrm>
        </p:spPr>
        <p:txBody>
          <a:bodyPr/>
          <a:lstStyle/>
          <a:p>
            <a:pPr marL="274320" indent="-274320" eaLnBrk="1" fontAlgn="auto" hangingPunct="1">
              <a:spcAft>
                <a:spcPts val="0"/>
              </a:spcAft>
              <a:defRPr/>
            </a:pPr>
            <a:r>
              <a:rPr lang="en-US" sz="1600" dirty="0" smtClean="0"/>
              <a:t>Departamento de Educaci</a:t>
            </a:r>
            <a:r>
              <a:rPr lang="es-VE" sz="1600" dirty="0" smtClean="0"/>
              <a:t>ón  en Georgia </a:t>
            </a:r>
            <a:r>
              <a:rPr lang="en-US" sz="1600" dirty="0" smtClean="0"/>
              <a:t>= </a:t>
            </a:r>
            <a:r>
              <a:rPr lang="en-US" sz="1600" u="sng" dirty="0" smtClean="0">
                <a:hlinkClick r:id="rId2"/>
              </a:rPr>
              <a:t>http://www.doe.k12.ga.us/</a:t>
            </a:r>
            <a:r>
              <a:rPr lang="en-US" sz="1600" dirty="0" smtClean="0"/>
              <a:t>  </a:t>
            </a:r>
            <a:r>
              <a:rPr lang="en-US" sz="1600" u="sng" dirty="0" smtClean="0">
                <a:hlinkClick r:id="rId3"/>
              </a:rPr>
              <a:t>http://www.gadoe.org/</a:t>
            </a:r>
            <a:r>
              <a:rPr lang="en-US" sz="1600" dirty="0" smtClean="0"/>
              <a:t> </a:t>
            </a:r>
          </a:p>
          <a:p>
            <a:pPr marL="274320" indent="-274320" eaLnBrk="1" fontAlgn="auto" hangingPunct="1">
              <a:spcAft>
                <a:spcPts val="0"/>
              </a:spcAft>
              <a:defRPr/>
            </a:pPr>
            <a:r>
              <a:rPr lang="en-US" sz="1600" dirty="0" smtClean="0"/>
              <a:t>Departamento de Educaci</a:t>
            </a:r>
            <a:r>
              <a:rPr lang="es-VE" sz="1600" dirty="0" smtClean="0"/>
              <a:t>ón  en Georgia: Carrera Profesional, Educación en Tecnología y Agricultura </a:t>
            </a:r>
            <a:r>
              <a:rPr lang="en-US" sz="1600" dirty="0" smtClean="0"/>
              <a:t>=  </a:t>
            </a:r>
            <a:r>
              <a:rPr lang="en-US" sz="1600" u="sng" dirty="0" smtClean="0">
                <a:hlinkClick r:id="rId4"/>
              </a:rPr>
              <a:t>http://www.gadoe.org/ci_cta.aspx</a:t>
            </a:r>
            <a:endParaRPr lang="en-US" sz="1600" dirty="0" smtClean="0"/>
          </a:p>
          <a:p>
            <a:pPr marL="274320" indent="-274320" eaLnBrk="1" fontAlgn="auto" hangingPunct="1">
              <a:spcAft>
                <a:spcPts val="0"/>
              </a:spcAft>
              <a:defRPr/>
            </a:pPr>
            <a:r>
              <a:rPr lang="en-US" sz="1600" dirty="0" smtClean="0"/>
              <a:t>HabilidadesUSA = SkillsUSA  </a:t>
            </a:r>
            <a:r>
              <a:rPr lang="en-US" sz="1600" u="sng" dirty="0" smtClean="0">
                <a:hlinkClick r:id="rId5"/>
              </a:rPr>
              <a:t>www.skillsusageorgia.org</a:t>
            </a:r>
            <a:r>
              <a:rPr lang="en-US" sz="1600" dirty="0" smtClean="0"/>
              <a:t>  y  </a:t>
            </a:r>
            <a:r>
              <a:rPr lang="en-US" sz="1600" u="sng" dirty="0" smtClean="0">
                <a:hlinkClick r:id="rId6"/>
              </a:rPr>
              <a:t>www.skillsusa.org</a:t>
            </a:r>
            <a:r>
              <a:rPr lang="en-US" sz="1600" dirty="0" smtClean="0"/>
              <a:t>  </a:t>
            </a:r>
          </a:p>
          <a:p>
            <a:pPr marL="274320" indent="-274320" eaLnBrk="1" fontAlgn="auto" hangingPunct="1">
              <a:spcAft>
                <a:spcPts val="0"/>
              </a:spcAft>
              <a:defRPr/>
            </a:pPr>
            <a:r>
              <a:rPr lang="en-US" sz="1600" dirty="0" smtClean="0"/>
              <a:t>Asociaci</a:t>
            </a:r>
            <a:r>
              <a:rPr lang="es-VE" sz="1600" dirty="0" smtClean="0"/>
              <a:t>ón de Estudiantes de Tecnología de Georgia  </a:t>
            </a:r>
            <a:r>
              <a:rPr lang="en-US" sz="1600" dirty="0" smtClean="0"/>
              <a:t>=  </a:t>
            </a:r>
            <a:r>
              <a:rPr lang="en-US" sz="1600" u="sng" dirty="0" smtClean="0">
                <a:hlinkClick r:id="rId7"/>
              </a:rPr>
              <a:t>www.gatsa.org</a:t>
            </a:r>
            <a:r>
              <a:rPr lang="en-US" sz="1600" dirty="0" smtClean="0"/>
              <a:t> </a:t>
            </a:r>
          </a:p>
          <a:p>
            <a:pPr marL="274320" indent="-274320" eaLnBrk="1" fontAlgn="auto" hangingPunct="1">
              <a:spcAft>
                <a:spcPts val="0"/>
              </a:spcAft>
              <a:defRPr/>
            </a:pPr>
            <a:r>
              <a:rPr lang="en-US" sz="1600" dirty="0" smtClean="0"/>
              <a:t>Asociaci</a:t>
            </a:r>
            <a:r>
              <a:rPr lang="es-VE" sz="1600" dirty="0" smtClean="0"/>
              <a:t>ón para Estudios de Ingeniería  y Tecnología de Georgia  </a:t>
            </a:r>
            <a:r>
              <a:rPr lang="en-US" sz="1600" dirty="0" smtClean="0"/>
              <a:t>= </a:t>
            </a:r>
            <a:r>
              <a:rPr lang="en-US" sz="1600" u="sng" dirty="0" smtClean="0">
                <a:hlinkClick r:id="rId8"/>
              </a:rPr>
              <a:t>www.getea.org</a:t>
            </a:r>
            <a:r>
              <a:rPr lang="en-US" sz="1600" dirty="0" smtClean="0"/>
              <a:t> </a:t>
            </a:r>
          </a:p>
          <a:p>
            <a:pPr marL="274320" indent="-274320" eaLnBrk="1" fontAlgn="auto" hangingPunct="1">
              <a:spcAft>
                <a:spcPts val="0"/>
              </a:spcAft>
              <a:defRPr/>
            </a:pPr>
            <a:r>
              <a:rPr lang="en-US" sz="1600" dirty="0" smtClean="0"/>
              <a:t>Estudiantes Norteamericanos  de la Salud  Laboral  en Georgia = </a:t>
            </a:r>
            <a:r>
              <a:rPr lang="en-US" sz="1600" u="sng" dirty="0" smtClean="0">
                <a:hlinkClick r:id="rId9"/>
              </a:rPr>
              <a:t>www.georgiahosa.org</a:t>
            </a:r>
            <a:r>
              <a:rPr lang="en-US" sz="1600" dirty="0" smtClean="0"/>
              <a:t>  Fundaci</a:t>
            </a:r>
            <a:r>
              <a:rPr lang="es-VE" sz="1600" dirty="0" smtClean="0"/>
              <a:t>ón para la Educación en Labores de  Construcción  de Georgia </a:t>
            </a:r>
            <a:r>
              <a:rPr lang="en-US" sz="1600" dirty="0" smtClean="0"/>
              <a:t>= </a:t>
            </a:r>
            <a:r>
              <a:rPr lang="en-US" sz="1600" u="sng" dirty="0" smtClean="0">
                <a:hlinkClick r:id="rId10"/>
              </a:rPr>
              <a:t>www.cefga.org</a:t>
            </a:r>
            <a:r>
              <a:rPr lang="en-US" sz="1600" dirty="0" smtClean="0"/>
              <a:t> </a:t>
            </a:r>
          </a:p>
          <a:p>
            <a:pPr marL="274320" indent="-274320" eaLnBrk="1" fontAlgn="auto" hangingPunct="1">
              <a:spcAft>
                <a:spcPts val="0"/>
              </a:spcAft>
              <a:defRPr/>
            </a:pPr>
            <a:r>
              <a:rPr lang="en-US" sz="1600" dirty="0" smtClean="0"/>
              <a:t>Educadores para la Industria y el Comercio de Georgia =  </a:t>
            </a:r>
            <a:r>
              <a:rPr lang="en-US" sz="1600" u="sng" dirty="0" smtClean="0">
                <a:hlinkClick r:id="rId11"/>
              </a:rPr>
              <a:t> http://tiega.org/</a:t>
            </a:r>
            <a:endParaRPr lang="en-US" sz="1600" dirty="0" smtClean="0"/>
          </a:p>
          <a:p>
            <a:pPr marL="274320" indent="-274320" eaLnBrk="1" fontAlgn="auto" hangingPunct="1">
              <a:spcAft>
                <a:spcPts val="0"/>
              </a:spcAft>
              <a:defRPr/>
            </a:pPr>
            <a:r>
              <a:rPr lang="en-US" sz="1600" dirty="0" smtClean="0"/>
              <a:t>Programa Campamento de Verano  MAGIG  “Asesorando a una Joven en la Construcción, Inc.”  =  </a:t>
            </a:r>
            <a:r>
              <a:rPr lang="en-US" sz="1600" u="sng" dirty="0" smtClean="0">
                <a:hlinkClick r:id="rId12"/>
              </a:rPr>
              <a:t>www.mentoringagirlinconstruction.com</a:t>
            </a:r>
            <a:endParaRPr lang="en-US" sz="1600" dirty="0" smtClean="0"/>
          </a:p>
          <a:p>
            <a:pPr marL="274320" indent="-274320" eaLnBrk="1" fontAlgn="auto" hangingPunct="1">
              <a:spcAft>
                <a:spcPts val="0"/>
              </a:spcAft>
              <a:defRPr/>
            </a:pPr>
            <a:r>
              <a:rPr lang="en-US" sz="1600" dirty="0" smtClean="0"/>
              <a:t>Seguridad en el Proyecto , Georgia  =  </a:t>
            </a:r>
            <a:r>
              <a:rPr lang="en-US" sz="1600" u="sng" dirty="0" smtClean="0">
                <a:hlinkClick r:id="rId13"/>
              </a:rPr>
              <a:t>www.projectsafegeorgia.org</a:t>
            </a:r>
            <a:endParaRPr lang="en-US" sz="1600" dirty="0" smtClean="0"/>
          </a:p>
          <a:p>
            <a:pPr marL="274320" indent="-274320" eaLnBrk="1" fontAlgn="auto" hangingPunct="1">
              <a:spcAft>
                <a:spcPts val="0"/>
              </a:spcAft>
              <a:defRPr/>
            </a:pPr>
            <a:r>
              <a:rPr lang="en-US" sz="1600" dirty="0" smtClean="0"/>
              <a:t>Sociedad Norteamericana de Ingenieros en Seguridad  (ASSE) – Cap</a:t>
            </a:r>
            <a:r>
              <a:rPr lang="es-VE" sz="1600" dirty="0" smtClean="0"/>
              <a:t>ítulo de Georgia </a:t>
            </a:r>
            <a:r>
              <a:rPr lang="en-US" sz="1600" dirty="0" smtClean="0"/>
              <a:t> =  </a:t>
            </a:r>
            <a:r>
              <a:rPr lang="en-US" sz="1600" u="sng" dirty="0" smtClean="0">
                <a:hlinkClick r:id="rId14"/>
              </a:rPr>
              <a:t>http://georgia.asse.org/</a:t>
            </a:r>
            <a:r>
              <a:rPr lang="en-US" sz="1600" dirty="0" smtClean="0"/>
              <a:t>  </a:t>
            </a:r>
          </a:p>
          <a:p>
            <a:pPr marL="274320" indent="-274320" eaLnBrk="1" fontAlgn="auto" hangingPunct="1">
              <a:spcAft>
                <a:spcPts val="0"/>
              </a:spcAft>
              <a:defRPr/>
            </a:pPr>
            <a:r>
              <a:rPr lang="en-US" sz="1600" dirty="0" smtClean="0"/>
              <a:t>Asociación  Norteamericana de  Higiene Industrial  -  Oficina Local, Georgia = </a:t>
            </a:r>
            <a:r>
              <a:rPr lang="en-US" sz="1600" u="sng" dirty="0" smtClean="0">
                <a:hlinkClick r:id="rId15"/>
              </a:rPr>
              <a:t>http://www.georgiaaiha.org/</a:t>
            </a:r>
            <a:endParaRPr lang="en-US" sz="1600" dirty="0" smtClean="0"/>
          </a:p>
        </p:txBody>
      </p:sp>
      <p:sp>
        <p:nvSpPr>
          <p:cNvPr id="54277" name="TextBox 3"/>
          <p:cNvSpPr txBox="1">
            <a:spLocks noChangeArrowheads="1"/>
          </p:cNvSpPr>
          <p:nvPr/>
        </p:nvSpPr>
        <p:spPr bwMode="auto">
          <a:xfrm>
            <a:off x="2590800" y="1066800"/>
            <a:ext cx="3618298" cy="830997"/>
          </a:xfrm>
          <a:prstGeom prst="rect">
            <a:avLst/>
          </a:prstGeom>
          <a:noFill/>
          <a:ln w="9525">
            <a:noFill/>
            <a:miter lim="800000"/>
            <a:headEnd/>
            <a:tailEnd/>
          </a:ln>
        </p:spPr>
        <p:txBody>
          <a:bodyPr wrap="none">
            <a:spAutoFit/>
          </a:bodyPr>
          <a:lstStyle/>
          <a:p>
            <a:r>
              <a:rPr lang="en-US" sz="2000" b="1" dirty="0" smtClean="0"/>
              <a:t>Recursos Locales en Georgia</a:t>
            </a:r>
          </a:p>
          <a:p>
            <a:endParaRPr lang="en-US" sz="2800" b="1" dirty="0">
              <a:latin typeface="Candara" pitchFamily="34" charset="0"/>
            </a:endParaRPr>
          </a:p>
        </p:txBody>
      </p:sp>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pPr eaLnBrk="1" hangingPunct="1"/>
            <a:r>
              <a:rPr lang="en-US" dirty="0" smtClean="0"/>
              <a:t>      Para M</a:t>
            </a:r>
            <a:r>
              <a:rPr lang="es-VE" dirty="0" smtClean="0"/>
              <a:t>ás Información</a:t>
            </a:r>
            <a:endParaRPr lang="en-US" dirty="0" smtClean="0"/>
          </a:p>
        </p:txBody>
      </p:sp>
      <p:sp>
        <p:nvSpPr>
          <p:cNvPr id="55299" name="Slide Number Placeholder 1"/>
          <p:cNvSpPr>
            <a:spLocks noGrp="1"/>
          </p:cNvSpPr>
          <p:nvPr>
            <p:ph type="sldNum" sz="quarter" idx="11"/>
          </p:nvPr>
        </p:nvSpPr>
        <p:spPr bwMode="auto">
          <a:xfrm>
            <a:off x="612775" y="6384925"/>
            <a:ext cx="682625" cy="396875"/>
          </a:xfrm>
          <a:noFill/>
          <a:ln>
            <a:miter lim="800000"/>
            <a:headEnd/>
            <a:tailEnd/>
          </a:ln>
        </p:spPr>
        <p:txBody>
          <a:bodyPr/>
          <a:lstStyle/>
          <a:p>
            <a:fld id="{223DF0E0-2FA7-44BC-B5A7-CA22F8A627C8}" type="slidenum">
              <a:rPr lang="en-US" smtClean="0"/>
              <a:pPr/>
              <a:t>45</a:t>
            </a:fld>
            <a:endParaRPr lang="en-US" dirty="0" smtClean="0"/>
          </a:p>
        </p:txBody>
      </p:sp>
      <p:sp>
        <p:nvSpPr>
          <p:cNvPr id="55300" name="Content Placeholder 6"/>
          <p:cNvSpPr>
            <a:spLocks noGrp="1"/>
          </p:cNvSpPr>
          <p:nvPr>
            <p:ph sz="quarter" idx="1"/>
          </p:nvPr>
        </p:nvSpPr>
        <p:spPr>
          <a:xfrm>
            <a:off x="1066800" y="1692275"/>
            <a:ext cx="7467600" cy="4937125"/>
          </a:xfrm>
        </p:spPr>
        <p:txBody>
          <a:bodyPr/>
          <a:lstStyle/>
          <a:p>
            <a:pPr eaLnBrk="1" hangingPunct="1"/>
            <a:r>
              <a:rPr lang="en-US" dirty="0" smtClean="0"/>
              <a:t>Email: </a:t>
            </a:r>
            <a:r>
              <a:rPr lang="en-US" dirty="0" smtClean="0">
                <a:hlinkClick r:id="rId3"/>
              </a:rPr>
              <a:t>youngworker@gtri.gatech.edu</a:t>
            </a:r>
            <a:endParaRPr lang="en-US" dirty="0" smtClean="0"/>
          </a:p>
          <a:p>
            <a:pPr eaLnBrk="1" hangingPunct="1"/>
            <a:r>
              <a:rPr lang="en-US" dirty="0" smtClean="0"/>
              <a:t>Página Web </a:t>
            </a:r>
            <a:r>
              <a:rPr lang="en-US" dirty="0" smtClean="0">
                <a:hlinkClick r:id="rId4"/>
              </a:rPr>
              <a:t>www.youngworker.gatech.edu</a:t>
            </a:r>
            <a:r>
              <a:rPr lang="en-US" dirty="0" smtClean="0"/>
              <a:t>  </a:t>
            </a:r>
          </a:p>
          <a:p>
            <a:pPr eaLnBrk="1" hangingPunct="1"/>
            <a:r>
              <a:rPr lang="en-US" dirty="0" smtClean="0"/>
              <a:t>Twitter: @youngworker</a:t>
            </a:r>
          </a:p>
          <a:p>
            <a:pPr eaLnBrk="1" hangingPunct="1"/>
            <a:r>
              <a:rPr lang="en-US" dirty="0" smtClean="0"/>
              <a:t>Facebook: </a:t>
            </a:r>
            <a:r>
              <a:rPr lang="en-US" u="sng" dirty="0" smtClean="0">
                <a:hlinkClick r:id="rId5"/>
              </a:rPr>
              <a:t>http://www.facebook.com/#!/Young.Worker.at.GTRI</a:t>
            </a:r>
            <a:endParaRPr lang="en-US" dirty="0" smtClean="0"/>
          </a:p>
          <a:p>
            <a:pPr eaLnBrk="1" hangingPunct="1"/>
            <a:r>
              <a:rPr lang="en-US" dirty="0" smtClean="0"/>
              <a:t>Teléfono: 404-407-8089</a:t>
            </a:r>
          </a:p>
          <a:p>
            <a:pPr eaLnBrk="1" hangingPunct="1"/>
            <a:r>
              <a:rPr lang="en-US" dirty="0" smtClean="0"/>
              <a:t>Dirección: </a:t>
            </a:r>
          </a:p>
          <a:p>
            <a:pPr marL="301625" lvl="1" indent="0" eaLnBrk="1" hangingPunct="1">
              <a:buFont typeface="Symbol" pitchFamily="18" charset="2"/>
              <a:buNone/>
            </a:pPr>
            <a:r>
              <a:rPr lang="en-US" dirty="0" smtClean="0"/>
              <a:t>	Center for Young Worker Safety and Health at GTRI</a:t>
            </a:r>
          </a:p>
          <a:p>
            <a:pPr marL="301625" lvl="1" indent="0" eaLnBrk="1" hangingPunct="1">
              <a:buFont typeface="Symbol" pitchFamily="18" charset="2"/>
              <a:buNone/>
            </a:pPr>
            <a:r>
              <a:rPr lang="en-US" dirty="0" smtClean="0"/>
              <a:t>	260 14</a:t>
            </a:r>
            <a:r>
              <a:rPr lang="en-US" baseline="30000" dirty="0" smtClean="0"/>
              <a:t>th</a:t>
            </a:r>
            <a:r>
              <a:rPr lang="en-US" dirty="0" smtClean="0"/>
              <a:t> Street </a:t>
            </a:r>
          </a:p>
          <a:p>
            <a:pPr marL="301625" lvl="1" indent="0" eaLnBrk="1" hangingPunct="1">
              <a:buFont typeface="Symbol" pitchFamily="18" charset="2"/>
              <a:buNone/>
            </a:pPr>
            <a:r>
              <a:rPr lang="en-US" dirty="0" smtClean="0"/>
              <a:t>	Atlanta, GA 30332-0837</a:t>
            </a:r>
          </a:p>
        </p:txBody>
      </p:sp>
      <p:sp>
        <p:nvSpPr>
          <p:cNvPr id="5" name="TextBox 4"/>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152400" y="152400"/>
            <a:ext cx="8763000" cy="990600"/>
          </a:xfrm>
        </p:spPr>
        <p:txBody>
          <a:bodyPr/>
          <a:lstStyle/>
          <a:p>
            <a:pPr eaLnBrk="1" hangingPunct="1"/>
            <a:r>
              <a:rPr lang="en-US" dirty="0" smtClean="0"/>
              <a:t> Relacionando Todas las Partes</a:t>
            </a:r>
          </a:p>
        </p:txBody>
      </p:sp>
      <p:sp>
        <p:nvSpPr>
          <p:cNvPr id="14339" name="Slide Number Placeholder 3"/>
          <p:cNvSpPr>
            <a:spLocks noGrp="1"/>
          </p:cNvSpPr>
          <p:nvPr>
            <p:ph type="sldNum" sz="quarter" idx="11"/>
          </p:nvPr>
        </p:nvSpPr>
        <p:spPr bwMode="auto">
          <a:xfrm>
            <a:off x="612775" y="6384925"/>
            <a:ext cx="682625" cy="396875"/>
          </a:xfrm>
          <a:noFill/>
          <a:ln>
            <a:miter lim="800000"/>
            <a:headEnd/>
            <a:tailEnd/>
          </a:ln>
        </p:spPr>
        <p:txBody>
          <a:bodyPr/>
          <a:lstStyle/>
          <a:p>
            <a:fld id="{ACA6FA3B-399F-412D-BA04-C947A049204D}" type="slidenum">
              <a:rPr lang="en-US" smtClean="0"/>
              <a:pPr/>
              <a:t>5</a:t>
            </a:fld>
            <a:endParaRPr lang="en-US" dirty="0" smtClean="0"/>
          </a:p>
        </p:txBody>
      </p:sp>
      <p:sp>
        <p:nvSpPr>
          <p:cNvPr id="2" name="Content Placeholder 1"/>
          <p:cNvSpPr>
            <a:spLocks noGrp="1"/>
          </p:cNvSpPr>
          <p:nvPr>
            <p:ph sz="quarter" idx="1"/>
          </p:nvPr>
        </p:nvSpPr>
        <p:spPr>
          <a:xfrm>
            <a:off x="2133600" y="2057400"/>
            <a:ext cx="6199188" cy="3733800"/>
          </a:xfrm>
        </p:spPr>
        <p:txBody>
          <a:bodyPr>
            <a:normAutofit fontScale="77500" lnSpcReduction="20000"/>
          </a:bodyPr>
          <a:lstStyle/>
          <a:p>
            <a:pPr marL="274320" indent="-274320" eaLnBrk="1" fontAlgn="auto" hangingPunct="1">
              <a:spcAft>
                <a:spcPts val="0"/>
              </a:spcAft>
              <a:buFont typeface="Wingdings 3"/>
              <a:buChar char=""/>
              <a:defRPr/>
            </a:pPr>
            <a:r>
              <a:rPr lang="en-US" sz="3200" dirty="0" smtClean="0"/>
              <a:t>La pieza del rompecabezas representa una actividad, la cual los alumnos pueden realizar individualmente o en grupo</a:t>
            </a:r>
            <a:endParaRPr lang="en-US" sz="3200" dirty="0" smtClean="0">
              <a:ea typeface="+mn-ea"/>
            </a:endParaRPr>
          </a:p>
          <a:p>
            <a:pPr marL="0" indent="0" eaLnBrk="1" fontAlgn="auto" hangingPunct="1">
              <a:spcAft>
                <a:spcPts val="0"/>
              </a:spcAft>
              <a:buFont typeface="Wingdings 3"/>
              <a:buNone/>
              <a:defRPr/>
            </a:pPr>
            <a:endParaRPr lang="en-US" dirty="0" smtClean="0">
              <a:ea typeface="+mn-ea"/>
            </a:endParaRPr>
          </a:p>
          <a:p>
            <a:pPr marL="274320" indent="-274320" eaLnBrk="1" fontAlgn="auto" hangingPunct="1">
              <a:spcAft>
                <a:spcPts val="0"/>
              </a:spcAft>
              <a:buFont typeface="Wingdings 3"/>
              <a:buChar char=""/>
              <a:defRPr/>
            </a:pPr>
            <a:r>
              <a:rPr lang="en-US" sz="3200" dirty="0" smtClean="0"/>
              <a:t>El carrete de pel</a:t>
            </a:r>
            <a:r>
              <a:rPr lang="es-VE" sz="3200" dirty="0" smtClean="0"/>
              <a:t>ícula representa las maneras cómo integrar </a:t>
            </a:r>
            <a:r>
              <a:rPr lang="en-US" sz="3200" dirty="0" smtClean="0"/>
              <a:t>/ combinar  </a:t>
            </a:r>
            <a:r>
              <a:rPr lang="es-VE" sz="3200" dirty="0" smtClean="0"/>
              <a:t>los medios de comunicación con el adiestramiento </a:t>
            </a:r>
            <a:endParaRPr lang="en-US" dirty="0" smtClean="0">
              <a:ea typeface="+mn-ea"/>
            </a:endParaRPr>
          </a:p>
          <a:p>
            <a:pPr marL="0" indent="0" eaLnBrk="1" fontAlgn="auto" hangingPunct="1">
              <a:spcAft>
                <a:spcPts val="0"/>
              </a:spcAft>
              <a:buFont typeface="Wingdings 3"/>
              <a:buNone/>
              <a:defRPr/>
            </a:pPr>
            <a:endParaRPr lang="en-US" dirty="0" smtClean="0">
              <a:ea typeface="+mn-ea"/>
            </a:endParaRPr>
          </a:p>
          <a:p>
            <a:pPr marL="274320" indent="-274320" eaLnBrk="1" fontAlgn="auto" hangingPunct="1">
              <a:spcAft>
                <a:spcPts val="0"/>
              </a:spcAft>
              <a:buFont typeface="Wingdings 3"/>
              <a:buChar char=""/>
              <a:defRPr/>
            </a:pPr>
            <a:r>
              <a:rPr lang="en-US" sz="3200" dirty="0" smtClean="0"/>
              <a:t>El micrófono representa las maneras cómo involucrar e invitar a particicipar  a los alumnos</a:t>
            </a:r>
          </a:p>
        </p:txBody>
      </p:sp>
      <p:pic>
        <p:nvPicPr>
          <p:cNvPr id="14341" name="Picture 2"/>
          <p:cNvPicPr>
            <a:picLocks noChangeAspect="1" noChangeArrowheads="1"/>
          </p:cNvPicPr>
          <p:nvPr/>
        </p:nvPicPr>
        <p:blipFill>
          <a:blip r:embed="rId3" cstate="print"/>
          <a:srcRect/>
          <a:stretch>
            <a:fillRect/>
          </a:stretch>
        </p:blipFill>
        <p:spPr bwMode="auto">
          <a:xfrm>
            <a:off x="1019175" y="2209800"/>
            <a:ext cx="733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4342" name="Picture 5" descr="C:\Documents and Settings\jc580.ELSYS\Local Settings\Temporary Internet Files\Content.IE5\V63K33K7\MC900431621[1].png"/>
          <p:cNvPicPr>
            <a:picLocks noChangeAspect="1" noChangeArrowheads="1"/>
          </p:cNvPicPr>
          <p:nvPr/>
        </p:nvPicPr>
        <p:blipFill>
          <a:blip r:embed="rId4" cstate="print"/>
          <a:srcRect/>
          <a:stretch>
            <a:fillRect/>
          </a:stretch>
        </p:blipFill>
        <p:spPr bwMode="auto">
          <a:xfrm>
            <a:off x="895350" y="3333750"/>
            <a:ext cx="857250" cy="857250"/>
          </a:xfrm>
          <a:prstGeom prst="rect">
            <a:avLst/>
          </a:prstGeom>
          <a:noFill/>
          <a:ln w="9525">
            <a:noFill/>
            <a:miter lim="800000"/>
            <a:headEnd/>
            <a:tailEnd/>
          </a:ln>
        </p:spPr>
      </p:pic>
      <p:pic>
        <p:nvPicPr>
          <p:cNvPr id="14343" name="Picture 6" descr="C:\Documents and Settings\jc580.ELSYS\Local Settings\Temporary Internet Files\Content.IE5\2X72RVHL\MC900440388[1].png"/>
          <p:cNvPicPr>
            <a:picLocks noChangeAspect="1" noChangeArrowheads="1"/>
          </p:cNvPicPr>
          <p:nvPr/>
        </p:nvPicPr>
        <p:blipFill>
          <a:blip r:embed="rId5" cstate="print"/>
          <a:srcRect/>
          <a:stretch>
            <a:fillRect/>
          </a:stretch>
        </p:blipFill>
        <p:spPr bwMode="auto">
          <a:xfrm>
            <a:off x="790575" y="4468813"/>
            <a:ext cx="962025" cy="962025"/>
          </a:xfrm>
          <a:prstGeom prst="rect">
            <a:avLst/>
          </a:prstGeom>
          <a:noFill/>
          <a:ln w="9525">
            <a:noFill/>
            <a:miter lim="800000"/>
            <a:headEnd/>
            <a:tailEnd/>
          </a:ln>
        </p:spPr>
      </p:pic>
      <p:sp>
        <p:nvSpPr>
          <p:cNvPr id="8" name="TextBox 7"/>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04800"/>
            <a:ext cx="8534400" cy="990600"/>
          </a:xfrm>
        </p:spPr>
        <p:txBody>
          <a:bodyPr/>
          <a:lstStyle/>
          <a:p>
            <a:pPr algn="ctr"/>
            <a:r>
              <a:rPr lang="en-US" sz="4000" dirty="0" smtClean="0"/>
              <a:t>La Industria del Cuidado de la Salud incluye:</a:t>
            </a:r>
          </a:p>
        </p:txBody>
      </p:sp>
      <p:sp>
        <p:nvSpPr>
          <p:cNvPr id="15363" name="Content Placeholder 2"/>
          <p:cNvSpPr>
            <a:spLocks noGrp="1"/>
          </p:cNvSpPr>
          <p:nvPr>
            <p:ph sz="quarter" idx="1"/>
          </p:nvPr>
        </p:nvSpPr>
        <p:spPr>
          <a:xfrm>
            <a:off x="457200" y="1676400"/>
            <a:ext cx="8229600" cy="3962400"/>
          </a:xfrm>
        </p:spPr>
        <p:txBody>
          <a:bodyPr/>
          <a:lstStyle/>
          <a:p>
            <a:r>
              <a:rPr lang="en-US" dirty="0" smtClean="0"/>
              <a:t>Los hospitales públicos y privados</a:t>
            </a:r>
          </a:p>
          <a:p>
            <a:r>
              <a:rPr lang="en-US" dirty="0" smtClean="0"/>
              <a:t>Las instalaciones para atención médica por enfermeras y las residenciales (ancianatos)</a:t>
            </a:r>
          </a:p>
          <a:p>
            <a:r>
              <a:rPr lang="en-US" dirty="0" smtClean="0"/>
              <a:t>Las oficinas de médicos, odontólogos/dentistas, etc.</a:t>
            </a:r>
          </a:p>
          <a:p>
            <a:r>
              <a:rPr lang="en-US" dirty="0" smtClean="0"/>
              <a:t>Los servicios para el cuidado de la salud en el hogar</a:t>
            </a:r>
          </a:p>
          <a:p>
            <a:r>
              <a:rPr lang="en-US" dirty="0" smtClean="0"/>
              <a:t>Los centros para el cuidado</a:t>
            </a:r>
            <a:r>
              <a:rPr lang="es-VE" dirty="0" smtClean="0"/>
              <a:t> de pacientes ambulatorios </a:t>
            </a:r>
            <a:endParaRPr lang="en-US" dirty="0" smtClean="0"/>
          </a:p>
          <a:p>
            <a:r>
              <a:rPr lang="en-US" dirty="0" smtClean="0"/>
              <a:t>Los servicios ambulatorios para el cuidado de la salud</a:t>
            </a:r>
          </a:p>
          <a:p>
            <a:r>
              <a:rPr lang="en-US" dirty="0" smtClean="0"/>
              <a:t>Los laboratorios médicos y de diagnóstico</a:t>
            </a:r>
          </a:p>
          <a:p>
            <a:endParaRPr lang="en-US" dirty="0" smtClean="0"/>
          </a:p>
          <a:p>
            <a:endParaRPr lang="en-US" dirty="0" smtClean="0"/>
          </a:p>
          <a:p>
            <a:endParaRPr lang="en-US" dirty="0" smtClean="0"/>
          </a:p>
        </p:txBody>
      </p:sp>
      <p:sp>
        <p:nvSpPr>
          <p:cNvPr id="15364" name="Slide Number Placeholder 3"/>
          <p:cNvSpPr>
            <a:spLocks noGrp="1"/>
          </p:cNvSpPr>
          <p:nvPr>
            <p:ph type="sldNum" sz="quarter" idx="11"/>
          </p:nvPr>
        </p:nvSpPr>
        <p:spPr bwMode="auto">
          <a:noFill/>
          <a:ln>
            <a:miter lim="800000"/>
            <a:headEnd/>
            <a:tailEnd/>
          </a:ln>
        </p:spPr>
        <p:txBody>
          <a:bodyPr/>
          <a:lstStyle/>
          <a:p>
            <a:fld id="{05FAA5AF-D98D-4050-AA8B-4B8CF6A7B850}" type="slidenum">
              <a:rPr lang="en-US" smtClean="0"/>
              <a:pPr/>
              <a:t>6</a:t>
            </a:fld>
            <a:endParaRPr lang="en-US" dirty="0" smtClean="0"/>
          </a:p>
        </p:txBody>
      </p:sp>
      <p:sp>
        <p:nvSpPr>
          <p:cNvPr id="5" name="TextBox 4"/>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52400"/>
            <a:ext cx="8915400" cy="990600"/>
          </a:xfrm>
        </p:spPr>
        <p:txBody>
          <a:bodyPr/>
          <a:lstStyle/>
          <a:p>
            <a:pPr algn="ctr"/>
            <a:r>
              <a:rPr lang="en-US" sz="3000" dirty="0" smtClean="0"/>
              <a:t>¿En qué se diferencia el trabajo en la industria de la salud, de otras actividades laborales?</a:t>
            </a:r>
          </a:p>
        </p:txBody>
      </p:sp>
      <p:sp>
        <p:nvSpPr>
          <p:cNvPr id="16387" name="Content Placeholder 2"/>
          <p:cNvSpPr>
            <a:spLocks noGrp="1"/>
          </p:cNvSpPr>
          <p:nvPr>
            <p:ph sz="quarter" idx="1"/>
          </p:nvPr>
        </p:nvSpPr>
        <p:spPr>
          <a:xfrm>
            <a:off x="533400" y="1600200"/>
            <a:ext cx="8229600" cy="3657600"/>
          </a:xfrm>
        </p:spPr>
        <p:txBody>
          <a:bodyPr/>
          <a:lstStyle/>
          <a:p>
            <a:r>
              <a:rPr lang="en-US" sz="2800" dirty="0" smtClean="0"/>
              <a:t>En los centros de salud hay: </a:t>
            </a:r>
            <a:endParaRPr lang="en-US" sz="3600" dirty="0" smtClean="0"/>
          </a:p>
          <a:p>
            <a:pPr lvl="1"/>
            <a:r>
              <a:rPr lang="en-US" sz="2400" dirty="0" smtClean="0"/>
              <a:t>diversidad de títulos y responsabilidades/obligaciones</a:t>
            </a:r>
            <a:endParaRPr lang="en-US" sz="3200" dirty="0" smtClean="0"/>
          </a:p>
          <a:p>
            <a:pPr lvl="1"/>
            <a:r>
              <a:rPr lang="en-US" sz="2400" dirty="0" smtClean="0"/>
              <a:t>una única "actividad/funci</a:t>
            </a:r>
            <a:r>
              <a:rPr lang="es-VE" sz="2400" dirty="0" smtClean="0"/>
              <a:t>ón</a:t>
            </a:r>
            <a:r>
              <a:rPr lang="en-US" sz="2400" dirty="0" smtClean="0"/>
              <a:t>": el cuidado de los enfermos</a:t>
            </a:r>
            <a:endParaRPr lang="en-US" sz="3200" dirty="0" smtClean="0"/>
          </a:p>
          <a:p>
            <a:pPr lvl="1"/>
            <a:r>
              <a:rPr lang="en-US" sz="2400" dirty="0" smtClean="0"/>
              <a:t>Comportamientos sociales relacionados con la funci</a:t>
            </a:r>
            <a:r>
              <a:rPr lang="es-VE" sz="2400" dirty="0" smtClean="0"/>
              <a:t>ón</a:t>
            </a:r>
            <a:r>
              <a:rPr lang="en-US" sz="2400" dirty="0" smtClean="0"/>
              <a:t> de atender/cuidar a otros</a:t>
            </a:r>
            <a:endParaRPr lang="en-US" sz="3200" dirty="0" smtClean="0"/>
          </a:p>
          <a:p>
            <a:pPr lvl="1"/>
            <a:r>
              <a:rPr lang="en-US" sz="2400" dirty="0" smtClean="0"/>
              <a:t>Exposiciones inusuales y </a:t>
            </a:r>
            <a:r>
              <a:rPr lang="es-VE" sz="2400" dirty="0" smtClean="0"/>
              <a:t>únicas</a:t>
            </a:r>
            <a:endParaRPr lang="en-US" sz="3200" dirty="0" smtClean="0"/>
          </a:p>
          <a:p>
            <a:pPr lvl="1"/>
            <a:r>
              <a:rPr lang="en-US" sz="2400" dirty="0" smtClean="0"/>
              <a:t>Interrupción de las habituales conductas de auto-protecc</a:t>
            </a:r>
            <a:r>
              <a:rPr lang="es-VE" sz="2400" dirty="0" smtClean="0"/>
              <a:t>ión </a:t>
            </a:r>
            <a:endParaRPr lang="en-US" sz="3200" dirty="0" smtClean="0"/>
          </a:p>
          <a:p>
            <a:pPr lvl="1"/>
            <a:r>
              <a:rPr lang="en-US" sz="2400" dirty="0" smtClean="0"/>
              <a:t>énfasis en la confidencialidad</a:t>
            </a:r>
            <a:endParaRPr lang="en-US" sz="3200" dirty="0" smtClean="0"/>
          </a:p>
        </p:txBody>
      </p:sp>
      <p:sp>
        <p:nvSpPr>
          <p:cNvPr id="16388" name="Slide Number Placeholder 3"/>
          <p:cNvSpPr>
            <a:spLocks noGrp="1"/>
          </p:cNvSpPr>
          <p:nvPr>
            <p:ph type="sldNum" sz="quarter" idx="11"/>
          </p:nvPr>
        </p:nvSpPr>
        <p:spPr bwMode="auto">
          <a:noFill/>
          <a:ln>
            <a:miter lim="800000"/>
            <a:headEnd/>
            <a:tailEnd/>
          </a:ln>
        </p:spPr>
        <p:txBody>
          <a:bodyPr/>
          <a:lstStyle/>
          <a:p>
            <a:fld id="{4B448CF2-ADAD-4D37-AB61-BD1B74C2E5C8}" type="slidenum">
              <a:rPr lang="en-US" smtClean="0"/>
              <a:pPr/>
              <a:t>7</a:t>
            </a:fld>
            <a:endParaRPr lang="en-US" dirty="0" smtClean="0"/>
          </a:p>
        </p:txBody>
      </p:sp>
      <p:sp>
        <p:nvSpPr>
          <p:cNvPr id="5" name="TextBox 4"/>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74663" y="188913"/>
            <a:ext cx="8229600" cy="990600"/>
          </a:xfrm>
        </p:spPr>
        <p:txBody>
          <a:bodyPr/>
          <a:lstStyle/>
          <a:p>
            <a:pPr eaLnBrk="1" hangingPunct="1"/>
            <a:r>
              <a:rPr lang="en-US" dirty="0" smtClean="0"/>
              <a:t>¿Sabía usted que …</a:t>
            </a:r>
          </a:p>
        </p:txBody>
      </p:sp>
      <p:sp>
        <p:nvSpPr>
          <p:cNvPr id="17411" name="Slide Number Placeholder 1"/>
          <p:cNvSpPr>
            <a:spLocks noGrp="1"/>
          </p:cNvSpPr>
          <p:nvPr>
            <p:ph type="sldNum" sz="quarter" idx="11"/>
          </p:nvPr>
        </p:nvSpPr>
        <p:spPr bwMode="auto">
          <a:xfrm>
            <a:off x="590550" y="6400800"/>
            <a:ext cx="1162050" cy="365125"/>
          </a:xfrm>
          <a:noFill/>
          <a:ln>
            <a:miter lim="800000"/>
            <a:headEnd/>
            <a:tailEnd/>
          </a:ln>
        </p:spPr>
        <p:txBody>
          <a:bodyPr/>
          <a:lstStyle/>
          <a:p>
            <a:fld id="{DCAB91DB-1F7F-4857-88ED-54B8CA2D64B6}" type="slidenum">
              <a:rPr lang="en-US" smtClean="0"/>
              <a:pPr/>
              <a:t>8</a:t>
            </a:fld>
            <a:endParaRPr lang="en-US" dirty="0" smtClean="0"/>
          </a:p>
        </p:txBody>
      </p:sp>
      <p:sp>
        <p:nvSpPr>
          <p:cNvPr id="17412" name="Content Placeholder 2"/>
          <p:cNvSpPr>
            <a:spLocks noGrp="1"/>
          </p:cNvSpPr>
          <p:nvPr>
            <p:ph sz="quarter" idx="1"/>
          </p:nvPr>
        </p:nvSpPr>
        <p:spPr>
          <a:xfrm>
            <a:off x="228600" y="1219200"/>
            <a:ext cx="8683625" cy="5029200"/>
          </a:xfrm>
        </p:spPr>
        <p:txBody>
          <a:bodyPr/>
          <a:lstStyle/>
          <a:p>
            <a:pPr eaLnBrk="1" hangingPunct="1">
              <a:buNone/>
            </a:pPr>
            <a:endParaRPr lang="en-US" sz="2800" dirty="0" smtClean="0"/>
          </a:p>
          <a:p>
            <a:pPr eaLnBrk="1" hangingPunct="1"/>
            <a:r>
              <a:rPr lang="en-US" sz="2800" dirty="0" smtClean="0"/>
              <a:t>La mayor industria en la economía Norteamericana es la del cuidado de la salud? </a:t>
            </a:r>
            <a:r>
              <a:rPr lang="en-US" sz="1600" dirty="0" smtClean="0"/>
              <a:t>(EEOC, 2011)</a:t>
            </a:r>
          </a:p>
          <a:p>
            <a:pPr eaLnBrk="1" hangingPunct="1"/>
            <a:endParaRPr lang="en-US" sz="2800" dirty="0" smtClean="0"/>
          </a:p>
          <a:p>
            <a:pPr eaLnBrk="1" hangingPunct="1"/>
            <a:r>
              <a:rPr lang="en-US" sz="2800" dirty="0" smtClean="0"/>
              <a:t>Los resbalones, tropezones y caídas son algunas de las principales causas de lesiones en los centros de salud? </a:t>
            </a:r>
          </a:p>
          <a:p>
            <a:pPr eaLnBrk="1" hangingPunct="1">
              <a:lnSpc>
                <a:spcPct val="90000"/>
              </a:lnSpc>
            </a:pPr>
            <a:endParaRPr lang="en-US" dirty="0" smtClean="0"/>
          </a:p>
          <a:p>
            <a:pPr eaLnBrk="1" hangingPunct="1">
              <a:lnSpc>
                <a:spcPct val="90000"/>
              </a:lnSpc>
            </a:pPr>
            <a:r>
              <a:rPr lang="en-US" dirty="0" smtClean="0"/>
              <a:t>Ocurren anualmente de 600.000 a 800.000 lesiones por pinchazos con agujas?</a:t>
            </a:r>
          </a:p>
          <a:p>
            <a:pPr lvl="1" eaLnBrk="1" hangingPunct="1">
              <a:lnSpc>
                <a:spcPct val="90000"/>
              </a:lnSpc>
            </a:pPr>
            <a:r>
              <a:rPr lang="en-US" sz="2200" dirty="0" smtClean="0"/>
              <a:t>Las enfermeras sufren la mayoría de las lesiones por pinchazos con agujas  </a:t>
            </a:r>
          </a:p>
          <a:p>
            <a:pPr lvl="1" eaLnBrk="1" hangingPunct="1">
              <a:lnSpc>
                <a:spcPct val="90000"/>
              </a:lnSpc>
              <a:buNone/>
            </a:pPr>
            <a:endParaRPr lang="en-US" sz="2200" dirty="0" smtClean="0"/>
          </a:p>
          <a:p>
            <a:pPr eaLnBrk="1" hangingPunct="1"/>
            <a:endParaRPr lang="en-US" sz="2400" dirty="0" smtClean="0"/>
          </a:p>
        </p:txBody>
      </p:sp>
      <p:sp>
        <p:nvSpPr>
          <p:cNvPr id="17413" name="TextBox 4"/>
          <p:cNvSpPr txBox="1">
            <a:spLocks noChangeArrowheads="1"/>
          </p:cNvSpPr>
          <p:nvPr/>
        </p:nvSpPr>
        <p:spPr bwMode="auto">
          <a:xfrm>
            <a:off x="474663" y="5867400"/>
            <a:ext cx="1764009" cy="338554"/>
          </a:xfrm>
          <a:prstGeom prst="rect">
            <a:avLst/>
          </a:prstGeom>
          <a:noFill/>
          <a:ln w="9525">
            <a:noFill/>
            <a:miter lim="800000"/>
            <a:headEnd/>
            <a:tailEnd/>
          </a:ln>
        </p:spPr>
        <p:txBody>
          <a:bodyPr wrap="none">
            <a:spAutoFit/>
          </a:bodyPr>
          <a:lstStyle/>
          <a:p>
            <a:r>
              <a:rPr lang="en-US" sz="1600" dirty="0">
                <a:latin typeface="Candara" pitchFamily="34" charset="0"/>
              </a:rPr>
              <a:t>Source: CDC, 2004</a:t>
            </a:r>
          </a:p>
        </p:txBody>
      </p:sp>
      <p:pic>
        <p:nvPicPr>
          <p:cNvPr id="17414" name="Picture 6" descr="C:\Documents and Settings\jc580.ELSYS\Local Settings\Temporary Internet Files\Content.IE5\2X72RVHL\MC900440388[1].png"/>
          <p:cNvPicPr>
            <a:picLocks noChangeAspect="1" noChangeArrowheads="1"/>
          </p:cNvPicPr>
          <p:nvPr/>
        </p:nvPicPr>
        <p:blipFill>
          <a:blip r:embed="rId3" cstate="print"/>
          <a:srcRect/>
          <a:stretch>
            <a:fillRect/>
          </a:stretch>
        </p:blipFill>
        <p:spPr bwMode="auto">
          <a:xfrm>
            <a:off x="7391400" y="152400"/>
            <a:ext cx="962025" cy="962025"/>
          </a:xfrm>
          <a:prstGeom prst="rect">
            <a:avLst/>
          </a:prstGeom>
          <a:noFill/>
          <a:ln w="9525">
            <a:noFill/>
            <a:miter lim="800000"/>
            <a:headEnd/>
            <a:tailEnd/>
          </a:ln>
        </p:spPr>
      </p:pic>
      <p:sp>
        <p:nvSpPr>
          <p:cNvPr id="8" name="TextBox 7"/>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304800"/>
            <a:ext cx="8229600" cy="838200"/>
          </a:xfrm>
        </p:spPr>
        <p:txBody>
          <a:bodyPr/>
          <a:lstStyle/>
          <a:p>
            <a:pPr algn="ctr" eaLnBrk="1" hangingPunct="1"/>
            <a:r>
              <a:rPr lang="en-US" sz="3600" dirty="0" smtClean="0"/>
              <a:t>El cuidado de la salud no siempre es saludable</a:t>
            </a:r>
            <a:r>
              <a:rPr lang="en-US" altLang="ja-JP" sz="3600" dirty="0" smtClean="0"/>
              <a:t>…</a:t>
            </a:r>
            <a:endParaRPr lang="en-US" sz="3600" dirty="0" smtClean="0"/>
          </a:p>
        </p:txBody>
      </p:sp>
      <p:sp>
        <p:nvSpPr>
          <p:cNvPr id="18435" name="Content Placeholder 2"/>
          <p:cNvSpPr>
            <a:spLocks noGrp="1"/>
          </p:cNvSpPr>
          <p:nvPr>
            <p:ph sz="quarter" idx="1"/>
          </p:nvPr>
        </p:nvSpPr>
        <p:spPr>
          <a:xfrm>
            <a:off x="457200" y="1219200"/>
            <a:ext cx="4041775" cy="4937125"/>
          </a:xfrm>
        </p:spPr>
        <p:txBody>
          <a:bodyPr/>
          <a:lstStyle/>
          <a:p>
            <a:endParaRPr lang="en-US" dirty="0" smtClean="0"/>
          </a:p>
          <a:p>
            <a:endParaRPr lang="en-US" dirty="0" smtClean="0"/>
          </a:p>
          <a:p>
            <a:r>
              <a:rPr lang="en-US" dirty="0" smtClean="0"/>
              <a:t>Hay riesgo de infección </a:t>
            </a:r>
          </a:p>
          <a:p>
            <a:r>
              <a:rPr lang="en-US" dirty="0" smtClean="0"/>
              <a:t>Hay exposición a químicos y medicamentos</a:t>
            </a:r>
          </a:p>
          <a:p>
            <a:r>
              <a:rPr lang="en-US" dirty="0" smtClean="0"/>
              <a:t>Ocurren lesiones por movimientos repetitivos y por esfuerzos para alzar / levantar  </a:t>
            </a:r>
          </a:p>
          <a:p>
            <a:r>
              <a:rPr lang="en-US" dirty="0" smtClean="0"/>
              <a:t>Hay estrés</a:t>
            </a:r>
          </a:p>
        </p:txBody>
      </p:sp>
      <p:sp>
        <p:nvSpPr>
          <p:cNvPr id="18436" name="Slide Number Placeholder 4"/>
          <p:cNvSpPr>
            <a:spLocks noGrp="1"/>
          </p:cNvSpPr>
          <p:nvPr>
            <p:ph type="sldNum" sz="quarter" idx="11"/>
          </p:nvPr>
        </p:nvSpPr>
        <p:spPr bwMode="auto">
          <a:noFill/>
          <a:ln>
            <a:miter lim="800000"/>
            <a:headEnd/>
            <a:tailEnd/>
          </a:ln>
        </p:spPr>
        <p:txBody>
          <a:bodyPr/>
          <a:lstStyle/>
          <a:p>
            <a:fld id="{4A6E29A7-2693-467B-AB69-83F989DDB71A}" type="slidenum">
              <a:rPr lang="en-US" smtClean="0"/>
              <a:pPr/>
              <a:t>9</a:t>
            </a:fld>
            <a:endParaRPr lang="en-US" dirty="0" smtClean="0"/>
          </a:p>
        </p:txBody>
      </p:sp>
      <p:pic>
        <p:nvPicPr>
          <p:cNvPr id="18437" name="Picture 8" descr="C:\Users\kbellamy3\AppData\Local\Microsoft\Windows\Temporary Internet Files\Content.IE5\1LF82SNN\MP900438630[1].jpg"/>
          <p:cNvPicPr>
            <a:picLocks noChangeAspect="1" noChangeArrowheads="1"/>
          </p:cNvPicPr>
          <p:nvPr/>
        </p:nvPicPr>
        <p:blipFill>
          <a:blip r:embed="rId3" cstate="print"/>
          <a:srcRect l="29932"/>
          <a:stretch>
            <a:fillRect/>
          </a:stretch>
        </p:blipFill>
        <p:spPr bwMode="auto">
          <a:xfrm>
            <a:off x="4495800" y="1524000"/>
            <a:ext cx="4484688" cy="4260850"/>
          </a:xfrm>
          <a:prstGeom prst="rect">
            <a:avLst/>
          </a:prstGeom>
          <a:noFill/>
          <a:ln w="9525">
            <a:noFill/>
            <a:miter lim="800000"/>
            <a:headEnd/>
            <a:tailEnd/>
          </a:ln>
        </p:spPr>
      </p:pic>
      <p:sp>
        <p:nvSpPr>
          <p:cNvPr id="6" name="TextBox 5"/>
          <p:cNvSpPr txBox="1"/>
          <p:nvPr/>
        </p:nvSpPr>
        <p:spPr>
          <a:xfrm>
            <a:off x="1143000" y="6428601"/>
            <a:ext cx="7010400" cy="276999"/>
          </a:xfrm>
          <a:prstGeom prst="rect">
            <a:avLst/>
          </a:prstGeom>
          <a:solidFill>
            <a:schemeClr val="bg1"/>
          </a:solidFill>
        </p:spPr>
        <p:txBody>
          <a:bodyPr wrap="square" rtlCol="0">
            <a:spAutoFit/>
          </a:bodyPr>
          <a:lstStyle/>
          <a:p>
            <a:pPr algn="ctr"/>
            <a:r>
              <a:rPr lang="es-VE" sz="1200" dirty="0"/>
              <a:t>El Centro para la Salud y la Seguridad del Trabajador Joven, en el Instituto de Investigaciones de Georgia Tech. </a:t>
            </a:r>
            <a:endParaRPr lang="en-US" sz="1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center for young worker safety at gtri</Template>
  <TotalTime>8867</TotalTime>
  <Words>5736</Words>
  <Application>Microsoft Office PowerPoint</Application>
  <PresentationFormat>On-screen Show (4:3)</PresentationFormat>
  <Paragraphs>539</Paragraphs>
  <Slides>45</Slides>
  <Notes>31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Origin</vt:lpstr>
      <vt:lpstr> Adiestramiento en Salud y   Seguridad para el Trabajador  Joven, en la Industria  del      Cuidado de la Salud     </vt:lpstr>
      <vt:lpstr>Reconocimiento de las Fuentes</vt:lpstr>
      <vt:lpstr>Agenda &amp; Objetivos del Curso</vt:lpstr>
      <vt:lpstr>   Agenda &amp; Objetivos del Curso   (continuación)</vt:lpstr>
      <vt:lpstr> Relacionando Todas las Partes</vt:lpstr>
      <vt:lpstr>La Industria del Cuidado de la Salud incluye:</vt:lpstr>
      <vt:lpstr>¿En qué se diferencia el trabajo en la industria de la salud, de otras actividades laborales?</vt:lpstr>
      <vt:lpstr>¿Sabía usted que …</vt:lpstr>
      <vt:lpstr>El cuidado de la salud no siempre es saludable…</vt:lpstr>
      <vt:lpstr>Los Agentes Patógenos Transmitidos por la Sangre y el Control de Infecciones</vt:lpstr>
      <vt:lpstr>     ¿Qué es un Patógeno?</vt:lpstr>
      <vt:lpstr>¿Sabía usted que…</vt:lpstr>
      <vt:lpstr>Los Patógenos Transmitidos por la Sangre</vt:lpstr>
      <vt:lpstr>lesiones</vt:lpstr>
      <vt:lpstr>Las Estrategias de Prevención</vt:lpstr>
      <vt:lpstr>Estrategias para Limpiar y Desinfectar </vt:lpstr>
      <vt:lpstr>¿Qué hacer si usted resulta expuesto a un patógeno biológico?</vt:lpstr>
      <vt:lpstr>PowerPoint Presentation</vt:lpstr>
      <vt:lpstr>    El Lavado de las Manos</vt:lpstr>
      <vt:lpstr>La Protección Respiratoria en la Industria del Cuida-do de la Salud </vt:lpstr>
      <vt:lpstr>La Protección Respiratoria</vt:lpstr>
      <vt:lpstr>   La Protección Respiratoria</vt:lpstr>
      <vt:lpstr>    ¿Qué es un Respirador?</vt:lpstr>
      <vt:lpstr>¿Cuándo necesitamos usar respiradores?</vt:lpstr>
      <vt:lpstr>Las Limitaciones de los Respiradores</vt:lpstr>
      <vt:lpstr>       Afecciones Respiratorias</vt:lpstr>
      <vt:lpstr>La Ergonomía en la   Industria del Cuidado de la Salud </vt:lpstr>
      <vt:lpstr>Elevada cantidad de trastornos musculoesqueléticos:</vt:lpstr>
      <vt:lpstr>Un Ejercicio de Fuerza / Resistencia</vt:lpstr>
      <vt:lpstr>      ¿Qué es la Ergonomía?</vt:lpstr>
      <vt:lpstr>Preguntas que debe hacerse usted mismo …</vt:lpstr>
      <vt:lpstr>  Estrategias de Prevención</vt:lpstr>
      <vt:lpstr>La Violencia en el Sitio de Trabajo en la Industria del Cuidado de la Salud </vt:lpstr>
      <vt:lpstr>La Violencia en el Sitio de Trabajo</vt:lpstr>
      <vt:lpstr>    Los Factores de Riesgo </vt:lpstr>
      <vt:lpstr>La Prevención de Riesgos</vt:lpstr>
      <vt:lpstr>Las Respuestas ante Emergencias en la Industria del Cuidado de la Salud </vt:lpstr>
      <vt:lpstr>Los Tipos de Emergencias</vt:lpstr>
      <vt:lpstr>Las emergencias hacen un trabajo difícil mucho más difícil</vt:lpstr>
      <vt:lpstr>Lo que usted necesita saber </vt:lpstr>
      <vt:lpstr>PowerPoint Presentation</vt:lpstr>
      <vt:lpstr>Desarrollando Recursos:  Específicos para el Cuidado de la Salud</vt:lpstr>
      <vt:lpstr>     Desarrollando Recursos</vt:lpstr>
      <vt:lpstr>Desarrollando Recursos</vt:lpstr>
      <vt:lpstr>      Para Más Información</vt:lpstr>
    </vt:vector>
  </TitlesOfParts>
  <Company>GTRI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Worker Injuries and Illnesses</dc:title>
  <dc:creator>Kristen Butler</dc:creator>
  <cp:lastModifiedBy>Vosburgh, Linda - OSHA</cp:lastModifiedBy>
  <cp:revision>419</cp:revision>
  <cp:lastPrinted>2013-07-02T19:19:41Z</cp:lastPrinted>
  <dcterms:created xsi:type="dcterms:W3CDTF">2010-12-13T20:07:53Z</dcterms:created>
  <dcterms:modified xsi:type="dcterms:W3CDTF">2013-07-02T19:23:35Z</dcterms:modified>
</cp:coreProperties>
</file>