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6" r:id="rId3"/>
    <p:sldId id="288" r:id="rId4"/>
    <p:sldId id="332" r:id="rId5"/>
    <p:sldId id="333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287" r:id="rId1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8" autoAdjust="0"/>
    <p:restoredTop sz="94660"/>
  </p:normalViewPr>
  <p:slideViewPr>
    <p:cSldViewPr>
      <p:cViewPr>
        <p:scale>
          <a:sx n="70" d="100"/>
          <a:sy n="70" d="100"/>
        </p:scale>
        <p:origin x="-960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72EBCFE-3E0A-4218-B883-415F0F6BCF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496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C289E21-89F6-4041-9B66-FCE2A684D3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3984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737E0512-511E-4B53-BAA3-3CA3DA7B8B79}" type="slidenum">
              <a:rPr lang="en-US" sz="1200" smtClean="0">
                <a:latin typeface="Arial" charset="0"/>
              </a:rPr>
              <a:pPr/>
              <a:t>1</a:t>
            </a:fld>
            <a:endParaRPr lang="en-US" sz="1200" dirty="0" smtClean="0">
              <a:latin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4659" indent="-286407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5629" indent="-229126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3880" indent="-229126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62132" indent="-229126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A138554D-A5F0-4A55-B0EB-0AC8C0AC63E5}" type="slidenum">
              <a:rPr lang="en-US" sz="1200">
                <a:latin typeface="Arial" charset="0"/>
              </a:rPr>
              <a:pPr/>
              <a:t>14</a:t>
            </a:fld>
            <a:endParaRPr lang="en-US" sz="1200">
              <a:latin typeface="Arial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4659" indent="-286407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5629" indent="-229126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3880" indent="-229126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62132" indent="-229126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56D53A9B-6B07-4224-A03C-A9134977AEDF}" type="slidenum">
              <a:rPr lang="en-US" sz="1200">
                <a:latin typeface="Arial" charset="0"/>
              </a:rPr>
              <a:pPr/>
              <a:t>15</a:t>
            </a:fld>
            <a:endParaRPr lang="en-US" sz="120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757DA565-0FE4-4215-BF5E-C02E6CE12A77}" type="slidenum">
              <a:rPr lang="en-US" sz="1200" smtClean="0">
                <a:latin typeface="Arial" charset="0"/>
              </a:rPr>
              <a:pPr/>
              <a:t>16</a:t>
            </a:fld>
            <a:endParaRPr lang="en-US" sz="1200" dirty="0" smtClean="0">
              <a:latin typeface="Arial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4659" indent="-286407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5629" indent="-229126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3880" indent="-229126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62132" indent="-229126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BC8040AB-8BB0-4468-91F9-5C4D7C4A9103}" type="slidenum">
              <a:rPr lang="en-US" sz="1200">
                <a:latin typeface="Arial" charset="0"/>
              </a:rPr>
              <a:pPr/>
              <a:t>6</a:t>
            </a:fld>
            <a:endParaRPr lang="en-US" sz="1200">
              <a:latin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4659" indent="-286407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5629" indent="-229126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3880" indent="-229126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62132" indent="-229126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FBF790F8-82A9-4784-AE38-ABCB2E9E0208}" type="slidenum">
              <a:rPr lang="en-US" sz="1200">
                <a:latin typeface="Arial" charset="0"/>
              </a:rPr>
              <a:pPr/>
              <a:t>7</a:t>
            </a:fld>
            <a:endParaRPr lang="en-US" sz="120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4659" indent="-286407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5629" indent="-229126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3880" indent="-229126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62132" indent="-229126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48C0442F-A24F-4EC0-9B39-6C265748D2D6}" type="slidenum">
              <a:rPr lang="en-US" sz="1200">
                <a:latin typeface="Arial" charset="0"/>
              </a:rPr>
              <a:pPr/>
              <a:t>8</a:t>
            </a:fld>
            <a:endParaRPr lang="en-US" sz="1200">
              <a:latin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4659" indent="-286407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5629" indent="-229126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3880" indent="-229126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62132" indent="-229126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E4937608-5FBA-425C-A483-9A16279BF9EA}" type="slidenum">
              <a:rPr lang="en-US" sz="1200">
                <a:latin typeface="Arial" charset="0"/>
              </a:rPr>
              <a:pPr/>
              <a:t>9</a:t>
            </a:fld>
            <a:endParaRPr lang="en-US" sz="1200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4659" indent="-286407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5629" indent="-229126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3880" indent="-229126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62132" indent="-229126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C8CEE494-A18E-46D5-95BB-C6F93D6A99FC}" type="slidenum">
              <a:rPr lang="en-US" sz="1200">
                <a:latin typeface="Arial" charset="0"/>
              </a:rPr>
              <a:pPr/>
              <a:t>10</a:t>
            </a:fld>
            <a:endParaRPr lang="en-US" sz="1200">
              <a:latin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4659" indent="-286407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5629" indent="-229126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3880" indent="-229126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62132" indent="-229126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95550BBA-FCEB-4187-919E-722D11F1B8A2}" type="slidenum">
              <a:rPr lang="en-US" sz="1200">
                <a:latin typeface="Arial" charset="0"/>
              </a:rPr>
              <a:pPr/>
              <a:t>11</a:t>
            </a:fld>
            <a:endParaRPr lang="en-US" sz="1200">
              <a:latin typeface="Arial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4659" indent="-286407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5629" indent="-229126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3880" indent="-229126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62132" indent="-229126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7023435D-A2C7-4D84-8819-F5ECCDA506C4}" type="slidenum">
              <a:rPr lang="en-US" sz="1200">
                <a:latin typeface="Arial" charset="0"/>
              </a:rPr>
              <a:pPr/>
              <a:t>12</a:t>
            </a:fld>
            <a:endParaRPr lang="en-US" sz="1200"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4659" indent="-286407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5629" indent="-229126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3880" indent="-229126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62132" indent="-229126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CB00446D-625A-4070-ADB9-5C67BAE5D7D6}" type="slidenum">
              <a:rPr lang="en-US" sz="1200">
                <a:latin typeface="Arial" charset="0"/>
              </a:rPr>
              <a:pPr/>
              <a:t>13</a:t>
            </a:fld>
            <a:endParaRPr lang="en-US" sz="1200"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MX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9B68E-341E-40DE-A6A6-716EFDA5E0C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56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2A8B1-74A8-44F6-ABDC-D8A928FF1A2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46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00A63-B2E4-4B39-87F1-F8C342959E9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5A30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5A305"/>
              </a:buClr>
              <a:defRPr>
                <a:effectLst/>
              </a:defRPr>
            </a:lvl1pPr>
            <a:lvl2pPr>
              <a:buClr>
                <a:srgbClr val="05A305"/>
              </a:buClr>
              <a:defRPr>
                <a:effectLst/>
              </a:defRPr>
            </a:lvl2pPr>
            <a:lvl3pPr>
              <a:buClr>
                <a:srgbClr val="05A305"/>
              </a:buClr>
              <a:defRPr>
                <a:effectLst/>
              </a:defRPr>
            </a:lvl3pPr>
            <a:lvl4pPr>
              <a:buClr>
                <a:srgbClr val="05A305"/>
              </a:buClr>
              <a:defRPr>
                <a:effectLst/>
              </a:defRPr>
            </a:lvl4pPr>
            <a:lvl5pPr>
              <a:buClr>
                <a:srgbClr val="05A305"/>
              </a:buClr>
              <a:defRPr>
                <a:effectLst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31206-C311-4E8D-A64E-E1043CE9891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45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95637-C88A-44FC-B369-52BC6C7C466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65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ADA4C-313A-486B-A9DC-30ABBE1DA9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494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B54F3-CED8-4A65-B2B1-BD68B375DD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438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176CD-7276-4C1A-BA90-A76CA1AAF4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98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32199-1F45-41AA-A391-B722D785A07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35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F5571-36B9-4560-A32F-D93B2C1C4CE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35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6B354-D21F-4C04-9665-48B60A046C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11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6A8E17C8-19BE-4C6E-8D07-3DCF01E032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8229600" cy="4124325"/>
          </a:xfrm>
        </p:spPr>
        <p:txBody>
          <a:bodyPr/>
          <a:lstStyle/>
          <a:p>
            <a:pPr eaLnBrk="1" hangingPunct="1"/>
            <a:r>
              <a:rPr lang="es-MX" sz="3600" b="1" dirty="0" smtClean="0">
                <a:solidFill>
                  <a:srgbClr val="00B050"/>
                </a:solidFill>
              </a:rPr>
              <a:t>Ropa de seguridad en la agricultura</a:t>
            </a:r>
            <a:br>
              <a:rPr lang="es-MX" sz="3600" b="1" dirty="0" smtClean="0">
                <a:solidFill>
                  <a:srgbClr val="00B050"/>
                </a:solidFill>
              </a:rPr>
            </a:br>
            <a:r>
              <a:rPr lang="es-MX" sz="3600" dirty="0" smtClean="0">
                <a:solidFill>
                  <a:srgbClr val="00B050"/>
                </a:solidFill>
              </a:rPr>
              <a:t/>
            </a:r>
            <a:br>
              <a:rPr lang="es-MX" sz="3600" dirty="0" smtClean="0">
                <a:solidFill>
                  <a:srgbClr val="00B050"/>
                </a:solidFill>
              </a:rPr>
            </a:br>
            <a:endParaRPr lang="en-US" sz="3600" dirty="0" smtClean="0">
              <a:solidFill>
                <a:srgbClr val="00B050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F9ED-6056-4B7D-982B-767C58F2D602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052" name="TextBox 2"/>
          <p:cNvSpPr txBox="1">
            <a:spLocks noChangeArrowheads="1"/>
          </p:cNvSpPr>
          <p:nvPr/>
        </p:nvSpPr>
        <p:spPr bwMode="auto">
          <a:xfrm>
            <a:off x="1371600" y="5267325"/>
            <a:ext cx="75438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dirty="0">
                <a:solidFill>
                  <a:srgbClr val="00B050"/>
                </a:solidFill>
              </a:rPr>
              <a:t>Producido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s-MX" dirty="0">
                <a:solidFill>
                  <a:srgbClr val="00B050"/>
                </a:solidFill>
              </a:rPr>
              <a:t>por</a:t>
            </a:r>
            <a:r>
              <a:rPr lang="en-US" dirty="0">
                <a:solidFill>
                  <a:srgbClr val="00B050"/>
                </a:solidFill>
              </a:rPr>
              <a:t> </a:t>
            </a:r>
          </a:p>
          <a:p>
            <a:r>
              <a:rPr lang="en-US" dirty="0">
                <a:solidFill>
                  <a:srgbClr val="00B050"/>
                </a:solidFill>
              </a:rPr>
              <a:t>La Universidad del Estado de Idaho </a:t>
            </a:r>
          </a:p>
          <a:p>
            <a:r>
              <a:rPr lang="es-MX" dirty="0">
                <a:solidFill>
                  <a:srgbClr val="00B050"/>
                </a:solidFill>
              </a:rPr>
              <a:t>Oficina</a:t>
            </a:r>
            <a:r>
              <a:rPr lang="en-US" dirty="0">
                <a:solidFill>
                  <a:srgbClr val="00B050"/>
                </a:solidFill>
              </a:rPr>
              <a:t> de la </a:t>
            </a:r>
            <a:r>
              <a:rPr lang="es-MX" dirty="0">
                <a:solidFill>
                  <a:srgbClr val="00B050"/>
                </a:solidFill>
              </a:rPr>
              <a:t>Fuerza</a:t>
            </a:r>
            <a:r>
              <a:rPr lang="en-US" dirty="0">
                <a:solidFill>
                  <a:srgbClr val="00B050"/>
                </a:solidFill>
              </a:rPr>
              <a:t> de Trabajo de </a:t>
            </a:r>
            <a:r>
              <a:rPr lang="es-MX" dirty="0">
                <a:solidFill>
                  <a:srgbClr val="00B050"/>
                </a:solidFill>
              </a:rPr>
              <a:t>Formación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pPr eaLnBrk="1" hangingPunct="1">
              <a:defRPr/>
            </a:pPr>
            <a:r>
              <a:rPr lang="es-MX" sz="2800" u="sng" dirty="0" smtClean="0"/>
              <a:t>Pañuelo</a:t>
            </a:r>
            <a:r>
              <a:rPr lang="en-US" sz="2800" u="sng" dirty="0" smtClean="0"/>
              <a:t>:</a:t>
            </a:r>
            <a:endParaRPr lang="en-US" sz="2800" u="sng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382000" cy="4876800"/>
          </a:xfrm>
        </p:spPr>
        <p:txBody>
          <a:bodyPr/>
          <a:lstStyle/>
          <a:p>
            <a:r>
              <a:rPr lang="es-ES" sz="2800" dirty="0"/>
              <a:t>Proporciona protección de la piel durante la exposición solar </a:t>
            </a:r>
            <a:r>
              <a:rPr lang="es-ES" sz="2800" dirty="0" smtClean="0"/>
              <a:t>intensa.</a:t>
            </a:r>
          </a:p>
          <a:p>
            <a:r>
              <a:rPr lang="es-ES" sz="2800" dirty="0"/>
              <a:t>Se puede utilizar como una máscara contra el polvo</a:t>
            </a:r>
            <a:r>
              <a:rPr lang="es-ES" sz="2800" dirty="0" smtClean="0"/>
              <a:t>.</a:t>
            </a:r>
          </a:p>
          <a:p>
            <a:r>
              <a:rPr lang="es-MX" sz="2800" dirty="0" smtClean="0"/>
              <a:t>Puede ser utilizado como un paño para ser remojado en agua para refrescar la frente o el cuello en el caso del agotamiento por calor o a las víctimas de insolación.</a:t>
            </a:r>
          </a:p>
          <a:p>
            <a:r>
              <a:rPr lang="es-ES" sz="2800" dirty="0"/>
              <a:t>Puede ser utilizado como un guante de </a:t>
            </a:r>
            <a:r>
              <a:rPr lang="es-ES" sz="2800" dirty="0" smtClean="0"/>
              <a:t>emergencia.</a:t>
            </a:r>
          </a:p>
          <a:p>
            <a:r>
              <a:rPr lang="es-ES" sz="2800" dirty="0" smtClean="0"/>
              <a:t>Rango de precio de </a:t>
            </a:r>
            <a:r>
              <a:rPr lang="es-MX" sz="2800" dirty="0" smtClean="0"/>
              <a:t>$2.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290FD-C200-4FA1-A45D-93CBBFCDC1F2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0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s-MX" sz="2800" u="sng" dirty="0" smtClean="0"/>
              <a:t>Sombreros:</a:t>
            </a:r>
            <a:endParaRPr lang="es-MX" sz="2800" u="sng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75438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MX" sz="2400" dirty="0" smtClean="0"/>
              <a:t>Los sombreros de paja proporcionan buena protección solar y reducen el calor.</a:t>
            </a:r>
          </a:p>
          <a:p>
            <a:pPr lvl="1">
              <a:lnSpc>
                <a:spcPct val="80000"/>
              </a:lnSpc>
            </a:pPr>
            <a:r>
              <a:rPr lang="es-ES" sz="2400" dirty="0"/>
              <a:t>Rango de precio normal de $ 30 a $ 70</a:t>
            </a:r>
            <a:r>
              <a:rPr lang="es-ES" sz="2400" dirty="0" smtClean="0"/>
              <a:t>.</a:t>
            </a:r>
            <a:endParaRPr lang="es-MX" sz="2400" dirty="0" smtClean="0"/>
          </a:p>
          <a:p>
            <a:pPr>
              <a:lnSpc>
                <a:spcPct val="80000"/>
              </a:lnSpc>
            </a:pPr>
            <a:r>
              <a:rPr lang="es-ES" sz="2400" dirty="0" smtClean="0"/>
              <a:t>Los sombreros </a:t>
            </a:r>
            <a:r>
              <a:rPr lang="es-ES" sz="2400" dirty="0"/>
              <a:t>de fieltro </a:t>
            </a:r>
            <a:r>
              <a:rPr lang="es-ES" sz="2400" dirty="0" smtClean="0"/>
              <a:t>proporcionar buena </a:t>
            </a:r>
            <a:r>
              <a:rPr lang="es-ES" sz="2400" dirty="0"/>
              <a:t>protección solar, pero normalmente </a:t>
            </a:r>
            <a:r>
              <a:rPr lang="es-ES" sz="2400" dirty="0" smtClean="0"/>
              <a:t>retienen </a:t>
            </a:r>
            <a:r>
              <a:rPr lang="es-ES" sz="2400" dirty="0"/>
              <a:t>el calor</a:t>
            </a:r>
            <a:r>
              <a:rPr lang="es-ES" sz="2400" dirty="0" smtClean="0"/>
              <a:t>.</a:t>
            </a:r>
            <a:endParaRPr lang="es-MX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s-MX" sz="2400" dirty="0" smtClean="0"/>
              <a:t>Rango de precio normal de $65 a $225.</a:t>
            </a:r>
          </a:p>
          <a:p>
            <a:pPr>
              <a:lnSpc>
                <a:spcPct val="80000"/>
              </a:lnSpc>
            </a:pPr>
            <a:r>
              <a:rPr lang="es-ES" sz="2400" dirty="0"/>
              <a:t>Gorras </a:t>
            </a:r>
            <a:r>
              <a:rPr lang="es-ES" sz="2400" dirty="0" smtClean="0"/>
              <a:t>del estilo </a:t>
            </a:r>
            <a:r>
              <a:rPr lang="es-ES" sz="2400" dirty="0"/>
              <a:t>béisbol </a:t>
            </a:r>
            <a:r>
              <a:rPr lang="es-ES" sz="2400" dirty="0" smtClean="0"/>
              <a:t>no </a:t>
            </a:r>
            <a:r>
              <a:rPr lang="es-ES" sz="2400" dirty="0"/>
              <a:t>proporcionan buena protección solar</a:t>
            </a:r>
            <a:r>
              <a:rPr lang="es-ES" sz="2400" dirty="0" smtClean="0"/>
              <a:t>.</a:t>
            </a:r>
            <a:endParaRPr lang="es-MX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s-MX" sz="2400" dirty="0" smtClean="0"/>
              <a:t>Rango de precio normal de $7.</a:t>
            </a:r>
          </a:p>
          <a:p>
            <a:pPr eaLnBrk="1" hangingPunct="1">
              <a:lnSpc>
                <a:spcPct val="80000"/>
              </a:lnSpc>
            </a:pPr>
            <a:r>
              <a:rPr lang="es-MX" sz="2400" dirty="0" smtClean="0"/>
              <a:t>Los cascos de metal o fibra proporcionan protección contra lesiones en la cabeza, pero no pueden proporcionar buena protección solar.  Pueden ser requeridos en ciertas situaciones.</a:t>
            </a:r>
          </a:p>
          <a:p>
            <a:pPr lvl="1" eaLnBrk="1" hangingPunct="1">
              <a:lnSpc>
                <a:spcPct val="80000"/>
              </a:lnSpc>
            </a:pPr>
            <a:r>
              <a:rPr lang="es-MX" sz="2400" dirty="0" smtClean="0"/>
              <a:t>Rango de precio normal de $16.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535AC7-5230-4BE6-A781-1461EFBCD703}" type="slidenum">
              <a:rPr lang="en-US"/>
              <a:pPr>
                <a:defRPr/>
              </a:pPr>
              <a:t>11</a:t>
            </a:fld>
            <a:endParaRPr lang="en-US"/>
          </a:p>
        </p:txBody>
      </p:sp>
      <p:pic>
        <p:nvPicPr>
          <p:cNvPr id="12293" name="Picture 6" descr="MC90033959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334000"/>
            <a:ext cx="1188720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8" descr="MC900235189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419" y="914400"/>
            <a:ext cx="1444625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812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s-MX" sz="2800" u="sng" dirty="0" smtClean="0"/>
              <a:t>Guantes:</a:t>
            </a:r>
            <a:endParaRPr lang="es-MX" sz="2800" u="sng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5257800"/>
          </a:xfrm>
        </p:spPr>
        <p:txBody>
          <a:bodyPr/>
          <a:lstStyle/>
          <a:p>
            <a:r>
              <a:rPr lang="es-ES" sz="2800" dirty="0"/>
              <a:t>Los guantes </a:t>
            </a:r>
            <a:r>
              <a:rPr lang="es-ES" sz="2800" dirty="0" smtClean="0"/>
              <a:t>proporcionan </a:t>
            </a:r>
            <a:r>
              <a:rPr lang="es-ES" sz="2800" dirty="0"/>
              <a:t>protección contra las ampollas, astillas, picaduras de insectos, raspones y moretones</a:t>
            </a:r>
            <a:r>
              <a:rPr lang="es-ES" sz="2800" dirty="0" smtClean="0"/>
              <a:t>.</a:t>
            </a:r>
          </a:p>
          <a:p>
            <a:r>
              <a:rPr lang="es-MX" sz="2800" dirty="0" smtClean="0"/>
              <a:t>Los guantes de cuero proporcionan la mejor protección para el uso regular.</a:t>
            </a:r>
          </a:p>
          <a:p>
            <a:pPr eaLnBrk="1" hangingPunct="1"/>
            <a:r>
              <a:rPr lang="es-MX" sz="2800" dirty="0" smtClean="0"/>
              <a:t>Rango de precio para los guantes de cuero es de $12 a $30.</a:t>
            </a:r>
          </a:p>
          <a:p>
            <a:pPr eaLnBrk="1" hangingPunct="1"/>
            <a:r>
              <a:rPr lang="es-MX" sz="2800" dirty="0" smtClean="0"/>
              <a:t>El rango de precio es de $10 y más para los guantes de soldadura.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9A483-3E57-4415-A8B1-11D6C4DE9E96}" type="slidenum">
              <a:rPr lang="en-US"/>
              <a:pPr>
                <a:defRPr/>
              </a:pPr>
              <a:t>12</a:t>
            </a:fld>
            <a:endParaRPr lang="en-US"/>
          </a:p>
        </p:txBody>
      </p:sp>
      <p:pic>
        <p:nvPicPr>
          <p:cNvPr id="13317" name="Picture 6" descr="MC900312366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800600"/>
            <a:ext cx="17557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7" descr="MC900305201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399" y="4799013"/>
            <a:ext cx="167481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158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s-MX" sz="2800" u="sng" dirty="0" smtClean="0"/>
              <a:t>Ropa adicional:</a:t>
            </a:r>
            <a:endParaRPr lang="es-MX" sz="2800" u="sng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762000"/>
            <a:ext cx="8686800" cy="5334000"/>
          </a:xfrm>
        </p:spPr>
        <p:txBody>
          <a:bodyPr/>
          <a:lstStyle/>
          <a:p>
            <a:pPr algn="just"/>
            <a:r>
              <a:rPr lang="es-MX" sz="2400" dirty="0" smtClean="0"/>
              <a:t>Para proteger contra la hipotermia o la congelación, ropa adicional puede ser necesaria. Normalmente, es fácil de quitar capas ligeras de ropa.</a:t>
            </a:r>
          </a:p>
          <a:p>
            <a:pPr lvl="1" algn="just"/>
            <a:r>
              <a:rPr lang="es-MX" sz="2400" dirty="0" smtClean="0"/>
              <a:t>Overoles de mezclilla aproximadamente $45.</a:t>
            </a:r>
          </a:p>
          <a:p>
            <a:pPr lvl="1" algn="just"/>
            <a:r>
              <a:rPr lang="es-MX" sz="2400" dirty="0" smtClean="0"/>
              <a:t>Overoles de algodón aproximadamente $35.</a:t>
            </a:r>
          </a:p>
          <a:p>
            <a:pPr lvl="1" algn="just"/>
            <a:r>
              <a:rPr lang="es-MX" sz="2400" dirty="0" smtClean="0"/>
              <a:t>Abrigo de algodón para el taller $35.</a:t>
            </a:r>
          </a:p>
          <a:p>
            <a:pPr lvl="1" algn="just" eaLnBrk="1" hangingPunct="1"/>
            <a:r>
              <a:rPr lang="es-MX" sz="2400" dirty="0" smtClean="0"/>
              <a:t>Overoles aislados $80.</a:t>
            </a:r>
          </a:p>
          <a:p>
            <a:pPr lvl="1" algn="just" eaLnBrk="1" hangingPunct="1"/>
            <a:r>
              <a:rPr lang="es-MX" sz="2400" dirty="0" smtClean="0"/>
              <a:t>Sudadera con capucha $30 a $50.</a:t>
            </a:r>
          </a:p>
          <a:p>
            <a:pPr lvl="1" algn="just" eaLnBrk="1" hangingPunct="1"/>
            <a:r>
              <a:rPr lang="es-MX" sz="2400" dirty="0" smtClean="0"/>
              <a:t>Chaleco de vellón $17.</a:t>
            </a:r>
          </a:p>
          <a:p>
            <a:pPr lvl="1" algn="just" eaLnBrk="1" hangingPunct="1"/>
            <a:r>
              <a:rPr lang="es-MX" sz="2400" dirty="0" smtClean="0"/>
              <a:t>Chaqueta ligera $25.</a:t>
            </a:r>
          </a:p>
          <a:p>
            <a:pPr lvl="1" algn="just" eaLnBrk="1" hangingPunct="1"/>
            <a:r>
              <a:rPr lang="es-MX" sz="2400" dirty="0" smtClean="0"/>
              <a:t>Equipo para lluvia $10 to $100.</a:t>
            </a:r>
          </a:p>
          <a:p>
            <a:pPr lvl="1" algn="just" eaLnBrk="1" hangingPunct="1"/>
            <a:r>
              <a:rPr lang="es-MX" sz="2400" dirty="0" smtClean="0"/>
              <a:t>Gabardina de estilo de Vaquero $130.</a:t>
            </a:r>
          </a:p>
          <a:p>
            <a:pPr lvl="1" algn="just" eaLnBrk="1" hangingPunct="1"/>
            <a:endParaRPr lang="es-MX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2D2A36-E84F-4059-822C-2C5AFC7F9E82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6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s-MX" sz="2800" u="sng" dirty="0" smtClean="0"/>
              <a:t>Accesorios de la ropa:</a:t>
            </a:r>
            <a:endParaRPr lang="es-MX" sz="2800" u="sng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2800" dirty="0" smtClean="0"/>
              <a:t>Tapones </a:t>
            </a:r>
            <a:r>
              <a:rPr lang="es-ES" sz="2800" dirty="0"/>
              <a:t>para los oídos de $ 2</a:t>
            </a:r>
            <a:r>
              <a:rPr lang="es-ES" sz="28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ES" sz="2800" dirty="0" smtClean="0"/>
              <a:t>Las orejeras contra el ruido de </a:t>
            </a:r>
            <a:r>
              <a:rPr lang="es-ES" sz="2800" dirty="0"/>
              <a:t>$ 18</a:t>
            </a:r>
            <a:r>
              <a:rPr lang="es-ES" sz="28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ES" sz="2800" dirty="0" smtClean="0"/>
              <a:t>Gafas de </a:t>
            </a:r>
            <a:r>
              <a:rPr lang="es-ES" sz="2800" dirty="0"/>
              <a:t>seguridad van de $ 4 a $ 10.</a:t>
            </a:r>
            <a:br>
              <a:rPr lang="es-ES" sz="2800" dirty="0"/>
            </a:br>
            <a:endParaRPr lang="es-MX" sz="2800" dirty="0" smtClean="0"/>
          </a:p>
          <a:p>
            <a:pPr eaLnBrk="1" hangingPunct="1">
              <a:lnSpc>
                <a:spcPct val="80000"/>
              </a:lnSpc>
            </a:pPr>
            <a:endParaRPr lang="es-MX" sz="2800" dirty="0" smtClean="0"/>
          </a:p>
          <a:p>
            <a:pPr eaLnBrk="1" hangingPunct="1">
              <a:lnSpc>
                <a:spcPct val="80000"/>
              </a:lnSpc>
            </a:pPr>
            <a:endParaRPr lang="es-MX" sz="1400" dirty="0" smtClean="0"/>
          </a:p>
          <a:p>
            <a:pPr eaLnBrk="1" hangingPunct="1">
              <a:lnSpc>
                <a:spcPct val="80000"/>
              </a:lnSpc>
            </a:pPr>
            <a:endParaRPr lang="es-MX" sz="1400" dirty="0" smtClean="0"/>
          </a:p>
          <a:p>
            <a:pPr eaLnBrk="1" hangingPunct="1">
              <a:lnSpc>
                <a:spcPct val="80000"/>
              </a:lnSpc>
            </a:pPr>
            <a:endParaRPr lang="es-MX" sz="1600" dirty="0" smtClean="0"/>
          </a:p>
          <a:p>
            <a:pPr eaLnBrk="1" hangingPunct="1">
              <a:lnSpc>
                <a:spcPct val="80000"/>
              </a:lnSpc>
            </a:pPr>
            <a:endParaRPr lang="es-MX" sz="1600" dirty="0" smtClean="0"/>
          </a:p>
          <a:p>
            <a:pPr eaLnBrk="1" hangingPunct="1">
              <a:lnSpc>
                <a:spcPct val="80000"/>
              </a:lnSpc>
            </a:pPr>
            <a:endParaRPr lang="es-MX" sz="1600" dirty="0" smtClean="0"/>
          </a:p>
          <a:p>
            <a:pPr eaLnBrk="1" hangingPunct="1">
              <a:lnSpc>
                <a:spcPct val="80000"/>
              </a:lnSpc>
            </a:pPr>
            <a:r>
              <a:rPr lang="es-MX" sz="2800" dirty="0" smtClean="0"/>
              <a:t>Máscara de polvo $3.</a:t>
            </a:r>
          </a:p>
          <a:p>
            <a:pPr eaLnBrk="1" hangingPunct="1">
              <a:lnSpc>
                <a:spcPct val="80000"/>
              </a:lnSpc>
            </a:pPr>
            <a:r>
              <a:rPr lang="es-MX" sz="2800" dirty="0" smtClean="0"/>
              <a:t>Mascarilla tóxico $30 a $40.</a:t>
            </a:r>
          </a:p>
          <a:p>
            <a:pPr eaLnBrk="1" hangingPunct="1">
              <a:lnSpc>
                <a:spcPct val="80000"/>
              </a:lnSpc>
            </a:pPr>
            <a:endParaRPr lang="es-MX" sz="2400" dirty="0" smtClean="0"/>
          </a:p>
          <a:p>
            <a:pPr eaLnBrk="1" hangingPunct="1">
              <a:lnSpc>
                <a:spcPct val="80000"/>
              </a:lnSpc>
            </a:pPr>
            <a:r>
              <a:rPr lang="es-MX" sz="2800" dirty="0" smtClean="0"/>
              <a:t>Traje y botas para la aplicación de productos químicos $150.</a:t>
            </a:r>
          </a:p>
          <a:p>
            <a:pPr eaLnBrk="1" hangingPunct="1">
              <a:lnSpc>
                <a:spcPct val="80000"/>
              </a:lnSpc>
            </a:pPr>
            <a:r>
              <a:rPr lang="es-MX" sz="2800" dirty="0" smtClean="0"/>
              <a:t>Rodilleras $15.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9476A-2B34-4231-BC23-9DA94A1F2E9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pic>
        <p:nvPicPr>
          <p:cNvPr id="15365" name="Picture 5" descr="MC900187327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3810000"/>
            <a:ext cx="135731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 descr="MC900157351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286000"/>
            <a:ext cx="15128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7" descr="MC900097835[1]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85800"/>
            <a:ext cx="1662113" cy="177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8" descr="MC900340262[1]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16175"/>
            <a:ext cx="24384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384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MX" sz="2800" u="sng" dirty="0"/>
              <a:t>¡</a:t>
            </a:r>
            <a:r>
              <a:rPr lang="es-MX" sz="2800" u="sng" dirty="0" smtClean="0"/>
              <a:t>Piense en ello!</a:t>
            </a:r>
            <a:endParaRPr lang="es-MX" sz="2800" u="sng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/>
              <a:t>El paquete de inversión </a:t>
            </a:r>
            <a:r>
              <a:rPr lang="es-ES" sz="2800" dirty="0" smtClean="0"/>
              <a:t>completo discutido en </a:t>
            </a:r>
            <a:r>
              <a:rPr lang="es-ES" sz="2800" dirty="0"/>
              <a:t>este módulo es un poco más de $ 500</a:t>
            </a:r>
            <a:r>
              <a:rPr lang="es-ES" sz="2800" dirty="0" smtClean="0"/>
              <a:t>.</a:t>
            </a:r>
          </a:p>
          <a:p>
            <a:r>
              <a:rPr lang="es-ES" sz="2800" dirty="0"/>
              <a:t>¿No </a:t>
            </a:r>
            <a:r>
              <a:rPr lang="es-ES" sz="2800" dirty="0" smtClean="0"/>
              <a:t>es un dedo </a:t>
            </a:r>
            <a:r>
              <a:rPr lang="es-ES" sz="2800" dirty="0"/>
              <a:t>del pie, el dedo, la mano, la vista, el oído, los pulmones, o tal </a:t>
            </a:r>
            <a:r>
              <a:rPr lang="es-ES" sz="2800" dirty="0" smtClean="0"/>
              <a:t>vez su vida, importante lo suficiente para que valga la pena </a:t>
            </a:r>
            <a:r>
              <a:rPr lang="es-ES" sz="2800" dirty="0"/>
              <a:t>la inversión</a:t>
            </a:r>
            <a:r>
              <a:rPr lang="es-ES" sz="2800" dirty="0" smtClean="0"/>
              <a:t>?</a:t>
            </a:r>
            <a:r>
              <a:rPr lang="es-MX" sz="2800" dirty="0" smtClean="0"/>
              <a:t> </a:t>
            </a:r>
          </a:p>
          <a:p>
            <a:r>
              <a:rPr lang="es-ES" sz="2800" dirty="0" smtClean="0"/>
              <a:t>¡Es </a:t>
            </a:r>
            <a:r>
              <a:rPr lang="es-ES" sz="2800" dirty="0"/>
              <a:t>sin duda por su vida, su seguridad y su salud!</a:t>
            </a:r>
            <a:endParaRPr lang="es-MX" sz="2800" dirty="0" smtClean="0">
              <a:solidFill>
                <a:schemeClr val="folHlin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66006-0596-4148-BE03-15D0FD1A0CA7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69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219200"/>
            <a:ext cx="8229600" cy="1371600"/>
          </a:xfrm>
        </p:spPr>
        <p:txBody>
          <a:bodyPr/>
          <a:lstStyle/>
          <a:p>
            <a:pPr eaLnBrk="1" hangingPunct="1"/>
            <a:r>
              <a:rPr lang="es-MX" sz="3600" dirty="0" smtClean="0">
                <a:solidFill>
                  <a:srgbClr val="00B050"/>
                </a:solidFill>
              </a:rPr>
              <a:t>La Evaluación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26B-A253-49D5-B1D6-20F1972BC4E5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32772" name="Picture 5" descr="j0434929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362200"/>
            <a:ext cx="281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TextBox 2"/>
          <p:cNvSpPr txBox="1">
            <a:spLocks noChangeArrowheads="1"/>
          </p:cNvSpPr>
          <p:nvPr/>
        </p:nvSpPr>
        <p:spPr bwMode="auto">
          <a:xfrm>
            <a:off x="1371600" y="5267325"/>
            <a:ext cx="7010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6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dirty="0">
                <a:solidFill>
                  <a:srgbClr val="00B050"/>
                </a:solidFill>
              </a:rPr>
              <a:t>Producido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s-MX" dirty="0">
                <a:solidFill>
                  <a:srgbClr val="00B050"/>
                </a:solidFill>
              </a:rPr>
              <a:t>por</a:t>
            </a:r>
            <a:r>
              <a:rPr lang="en-US" dirty="0">
                <a:solidFill>
                  <a:srgbClr val="00B050"/>
                </a:solidFill>
              </a:rPr>
              <a:t> </a:t>
            </a:r>
          </a:p>
          <a:p>
            <a:r>
              <a:rPr lang="en-US" dirty="0">
                <a:solidFill>
                  <a:srgbClr val="00B050"/>
                </a:solidFill>
              </a:rPr>
              <a:t>La Universidad del Estado de Idaho </a:t>
            </a:r>
          </a:p>
          <a:p>
            <a:r>
              <a:rPr lang="es-MX" dirty="0">
                <a:solidFill>
                  <a:srgbClr val="00B050"/>
                </a:solidFill>
              </a:rPr>
              <a:t>Oficina</a:t>
            </a:r>
            <a:r>
              <a:rPr lang="en-US" dirty="0">
                <a:solidFill>
                  <a:srgbClr val="00B050"/>
                </a:solidFill>
              </a:rPr>
              <a:t> de la </a:t>
            </a:r>
            <a:r>
              <a:rPr lang="es-MX" dirty="0">
                <a:solidFill>
                  <a:srgbClr val="00B050"/>
                </a:solidFill>
              </a:rPr>
              <a:t>Fuerza</a:t>
            </a:r>
            <a:r>
              <a:rPr lang="en-US" dirty="0">
                <a:solidFill>
                  <a:srgbClr val="00B050"/>
                </a:solidFill>
              </a:rPr>
              <a:t> de Trabajo de </a:t>
            </a:r>
            <a:r>
              <a:rPr lang="es-MX" dirty="0">
                <a:solidFill>
                  <a:srgbClr val="00B050"/>
                </a:solidFill>
              </a:rPr>
              <a:t>Formación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5948" y="2438400"/>
            <a:ext cx="8305800" cy="2667000"/>
          </a:xfrm>
          <a:prstGeom prst="rect">
            <a:avLst/>
          </a:prstGeom>
          <a:solidFill>
            <a:schemeClr val="tx1">
              <a:lumMod val="50000"/>
              <a:alpha val="74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502148" y="2286000"/>
            <a:ext cx="8229600" cy="1371600"/>
          </a:xfrm>
        </p:spPr>
        <p:txBody>
          <a:bodyPr/>
          <a:lstStyle/>
          <a:p>
            <a:pPr eaLnBrk="1" hangingPunct="1"/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>“Este material fue producido bajo un convenio de donación SH22228SH1 de la Administración de Seguridad y Salud Ocupacional, EE.UU. Departamento de Trabajo.  No necesariamente refleja los puntos de vista o las políticas del EE.UU. Departamento de Trabajo, tampoco el mencionar de los nombres comerciales, productos comerciales, o implica la aprobación de las organizaciones por el gobierno de EE.UU.”</a:t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r>
              <a:rPr lang="es-MX" sz="2200" dirty="0" smtClean="0">
                <a:solidFill>
                  <a:schemeClr val="bg1"/>
                </a:solidFill>
              </a:rPr>
              <a:t/>
            </a:r>
            <a:br>
              <a:rPr lang="es-MX" sz="2200" dirty="0" smtClean="0">
                <a:solidFill>
                  <a:schemeClr val="bg1"/>
                </a:solidFill>
              </a:rPr>
            </a:br>
            <a:endParaRPr lang="en-US" sz="2200" dirty="0" smtClean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36FEF-F5E1-4466-9B13-D06499E7F35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pPr>
              <a:defRPr/>
            </a:pPr>
            <a:r>
              <a:rPr lang="es-MX" u="sng" dirty="0" smtClean="0"/>
              <a:t>OSHA y la agricultura</a:t>
            </a:r>
            <a:endParaRPr lang="es-MX" u="sng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pPr>
              <a:defRPr/>
            </a:pPr>
            <a:r>
              <a:rPr lang="es-MX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No todas las granjas caigan bajo la jurisdicción de OSHA.</a:t>
            </a:r>
          </a:p>
          <a:p>
            <a:pPr>
              <a:defRPr/>
            </a:pPr>
            <a:r>
              <a:rPr lang="es-MX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¿Quién está exento?:  Granjas trabajadas sólo por los miembros de la familia inmediata o </a:t>
            </a:r>
            <a:r>
              <a:rPr lang="es-MX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granjas con 10 empleados o menos (esta </a:t>
            </a:r>
            <a:r>
              <a:rPr lang="es-MX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excepción, sin embargo, no es aplicable si la operación haya mantenido un campo de trabajo temporal en los últimos doce meses, OSHA directiva CPL 02-00-51 </a:t>
            </a:r>
          </a:p>
          <a:p>
            <a:pPr>
              <a:defRPr/>
            </a:pPr>
            <a:r>
              <a:rPr lang="es-MX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Otras directrices estatales pueden aplicarse</a:t>
            </a:r>
          </a:p>
          <a:p>
            <a:pPr marL="0" indent="0">
              <a:buNone/>
              <a:defRPr/>
            </a:pPr>
            <a:endParaRPr lang="es-MX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37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MX" u="sng" dirty="0" smtClean="0"/>
              <a:t>OSHA y la agricultura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114800"/>
          </a:xfrm>
        </p:spPr>
        <p:txBody>
          <a:bodyPr/>
          <a:lstStyle/>
          <a:p>
            <a:pPr>
              <a:defRPr/>
            </a:pPr>
            <a:r>
              <a:rPr lang="es-ES" dirty="0"/>
              <a:t>OSHA requiere el uso de equipo de protección personal (PPE) para reducir la exposición a los riesgos cuando la ingeniería y </a:t>
            </a:r>
            <a:r>
              <a:rPr lang="es-ES" dirty="0" smtClean="0"/>
              <a:t>los controles </a:t>
            </a:r>
            <a:r>
              <a:rPr lang="es-ES" dirty="0"/>
              <a:t>administrativos no son viables ni eficaces en la reducción de estos riesgos a niveles aceptables. </a:t>
            </a:r>
            <a:r>
              <a:rPr lang="es-ES" dirty="0" smtClean="0"/>
              <a:t> Los </a:t>
            </a:r>
            <a:r>
              <a:rPr lang="es-ES" dirty="0"/>
              <a:t>empleadores están obligados a determinar si el PPE se debe utilizar para proteger a sus trabajadores.</a:t>
            </a:r>
            <a:endParaRPr lang="en-US" sz="800" dirty="0"/>
          </a:p>
          <a:p>
            <a:pPr>
              <a:defRPr/>
            </a:pPr>
            <a:endParaRPr lang="en-US" sz="8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sz="800" dirty="0"/>
              <a:t>	</a:t>
            </a:r>
            <a:r>
              <a:rPr lang="en-US" sz="800" dirty="0" smtClean="0"/>
              <a:t>	</a:t>
            </a:r>
            <a:r>
              <a:rPr lang="en-US" sz="1600" dirty="0" smtClean="0"/>
              <a:t>Fuente: http</a:t>
            </a:r>
            <a:r>
              <a:rPr lang="en-US" sz="1600" dirty="0"/>
              <a:t>://www.osha.gov/SLTC/personalprotectiveequipment</a:t>
            </a:r>
            <a:r>
              <a:rPr lang="en-US" sz="1600" dirty="0" smtClean="0"/>
              <a:t>/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7900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MX" sz="2800" u="sng" dirty="0" smtClean="0"/>
              <a:t>Ropa de seguridad en la agricultura</a:t>
            </a:r>
            <a:endParaRPr lang="es-MX" sz="2800" u="sng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MX" dirty="0" smtClean="0"/>
              <a:t>Debido que OSHA representa la seguridad y la salud, mantenga ese criterio en mente al seleccionar las prendas de vestir en la agricultura.</a:t>
            </a:r>
          </a:p>
          <a:p>
            <a:r>
              <a:rPr lang="es-ES" dirty="0"/>
              <a:t>Al seleccionar la ropa </a:t>
            </a:r>
            <a:r>
              <a:rPr lang="es-ES" dirty="0" smtClean="0"/>
              <a:t>recuerde que los </a:t>
            </a:r>
            <a:r>
              <a:rPr lang="es-ES" dirty="0"/>
              <a:t>colores oscuros absorben el calor mientras que los colores claros reflejan el calor.</a:t>
            </a: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74374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s-MX" sz="2800" u="sng" dirty="0" smtClean="0"/>
              <a:t>Calzado:</a:t>
            </a:r>
            <a:endParaRPr lang="es-MX" sz="2800" u="sng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685800"/>
            <a:ext cx="8839200" cy="4572000"/>
          </a:xfrm>
        </p:spPr>
        <p:txBody>
          <a:bodyPr/>
          <a:lstStyle/>
          <a:p>
            <a:pPr eaLnBrk="1" hangingPunct="1"/>
            <a:r>
              <a:rPr lang="es-MX" sz="2200" dirty="0" smtClean="0"/>
              <a:t>La parte </a:t>
            </a:r>
            <a:r>
              <a:rPr lang="es-MX" sz="2200" dirty="0" smtClean="0"/>
              <a:t>superior de la bota de trabajo es media a alta o como las botas de vaquero.</a:t>
            </a:r>
          </a:p>
          <a:p>
            <a:pPr eaLnBrk="1" hangingPunct="1"/>
            <a:r>
              <a:rPr lang="es-MX" sz="2200" dirty="0" smtClean="0"/>
              <a:t>Hecha </a:t>
            </a:r>
            <a:r>
              <a:rPr lang="es-MX" sz="2200" dirty="0" smtClean="0"/>
              <a:t>de piel de incluir una puntera de acero.</a:t>
            </a:r>
          </a:p>
          <a:p>
            <a:pPr lvl="1"/>
            <a:r>
              <a:rPr lang="es-ES" sz="2200" dirty="0"/>
              <a:t>Proporciona protección contra </a:t>
            </a:r>
            <a:r>
              <a:rPr lang="es-ES" sz="2200" dirty="0" smtClean="0"/>
              <a:t>las caídas </a:t>
            </a:r>
            <a:r>
              <a:rPr lang="es-ES" sz="2200" dirty="0"/>
              <a:t>de objetos</a:t>
            </a:r>
            <a:r>
              <a:rPr lang="es-ES" sz="2200" dirty="0" smtClean="0"/>
              <a:t>.</a:t>
            </a:r>
          </a:p>
          <a:p>
            <a:pPr lvl="1"/>
            <a:r>
              <a:rPr lang="es-ES" sz="2200" dirty="0"/>
              <a:t>Proporciona protección en caso de </a:t>
            </a:r>
            <a:r>
              <a:rPr lang="es-ES" sz="2200" dirty="0" smtClean="0"/>
              <a:t>un pisoteado por </a:t>
            </a:r>
            <a:r>
              <a:rPr lang="es-ES" sz="2200" dirty="0"/>
              <a:t>el ganado</a:t>
            </a:r>
            <a:r>
              <a:rPr lang="es-ES" sz="2200" dirty="0" smtClean="0"/>
              <a:t>.</a:t>
            </a:r>
          </a:p>
          <a:p>
            <a:pPr lvl="1"/>
            <a:r>
              <a:rPr lang="es-MX" sz="2200" dirty="0" smtClean="0"/>
              <a:t>Proporciona apoyo alto de tobillo.</a:t>
            </a:r>
          </a:p>
          <a:p>
            <a:pPr lvl="1"/>
            <a:r>
              <a:rPr lang="es-ES" sz="2200" dirty="0"/>
              <a:t>Proporciona protección contra mordeduras de serpientes, avispas, avispones, y picaduras de </a:t>
            </a:r>
            <a:r>
              <a:rPr lang="es-ES" sz="2200" dirty="0" smtClean="0"/>
              <a:t>abejas.</a:t>
            </a:r>
          </a:p>
          <a:p>
            <a:pPr lvl="1"/>
            <a:r>
              <a:rPr lang="es-ES" sz="2200" dirty="0" smtClean="0"/>
              <a:t>Suelas gruesas proporcionan </a:t>
            </a:r>
            <a:r>
              <a:rPr lang="es-ES" sz="2200" dirty="0"/>
              <a:t>protección de lesiones </a:t>
            </a:r>
            <a:r>
              <a:rPr lang="es-ES" sz="2200" dirty="0" smtClean="0"/>
              <a:t>debidos al pisar espinas</a:t>
            </a:r>
            <a:r>
              <a:rPr lang="es-ES" sz="2200" dirty="0"/>
              <a:t>, clavos, o </a:t>
            </a:r>
            <a:r>
              <a:rPr lang="es-ES" sz="2200" dirty="0" smtClean="0"/>
              <a:t>rocas.</a:t>
            </a:r>
            <a:endParaRPr lang="es-MX" sz="2200" dirty="0" smtClean="0"/>
          </a:p>
          <a:p>
            <a:pPr lvl="1" eaLnBrk="1" hangingPunct="1"/>
            <a:r>
              <a:rPr lang="es-MX" sz="2200" dirty="0" smtClean="0"/>
              <a:t>Proporciona protección de los residuos de la soldadura y de la amoladora. </a:t>
            </a:r>
          </a:p>
          <a:p>
            <a:pPr lvl="1" eaLnBrk="1" hangingPunct="1"/>
            <a:r>
              <a:rPr lang="es-MX" sz="2200" dirty="0" smtClean="0"/>
              <a:t>Rango de precios de $100 a $350.</a:t>
            </a:r>
          </a:p>
          <a:p>
            <a:pPr lvl="1" eaLnBrk="1" hangingPunct="1"/>
            <a:endParaRPr lang="es-MX" sz="2400" dirty="0" smtClean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70DBC-3D73-47C3-B3AF-6F5BC4ED65AC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122460"/>
            <a:ext cx="2042160" cy="161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65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s-MX" sz="2800" u="sng" dirty="0" smtClean="0"/>
              <a:t>Calcetines:</a:t>
            </a:r>
            <a:endParaRPr lang="es-MX" sz="2800" u="sng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14400"/>
            <a:ext cx="8534400" cy="5181600"/>
          </a:xfrm>
        </p:spPr>
        <p:txBody>
          <a:bodyPr/>
          <a:lstStyle/>
          <a:p>
            <a:pPr eaLnBrk="1" hangingPunct="1"/>
            <a:r>
              <a:rPr lang="es-MX" sz="2400" dirty="0" smtClean="0"/>
              <a:t>Los calcetines deben ser largos lo suficiente para acomodar completamente el tamaño del calzado.</a:t>
            </a:r>
          </a:p>
          <a:p>
            <a:pPr eaLnBrk="1" hangingPunct="1"/>
            <a:r>
              <a:rPr lang="es-MX" sz="2400" dirty="0" smtClean="0"/>
              <a:t>Los calcetines recomendados serían de algodón para disminuir la retención de la humedad del pie.</a:t>
            </a:r>
          </a:p>
          <a:p>
            <a:r>
              <a:rPr lang="es-ES" sz="2400" dirty="0"/>
              <a:t>Calcetines de algodón tienden a no tener una banda apretada restrictiva, mientras que los calcetines de poliéster comúnmente </a:t>
            </a:r>
            <a:r>
              <a:rPr lang="es-ES" sz="2400" dirty="0" smtClean="0"/>
              <a:t>s</a:t>
            </a:r>
            <a:r>
              <a:rPr lang="es-MX" sz="2400" dirty="0" smtClean="0"/>
              <a:t>í </a:t>
            </a:r>
            <a:r>
              <a:rPr lang="es-ES" sz="2400" dirty="0" smtClean="0"/>
              <a:t>la tiene.</a:t>
            </a:r>
          </a:p>
          <a:p>
            <a:pPr lvl="1"/>
            <a:r>
              <a:rPr lang="es-MX" sz="2400" dirty="0" smtClean="0"/>
              <a:t>Las bandas apretadas restrictivas en los calcetines cortan la circulación necesaria para los pies y los dedos de los pies.</a:t>
            </a:r>
          </a:p>
          <a:p>
            <a:pPr eaLnBrk="1" hangingPunct="1"/>
            <a:r>
              <a:rPr lang="es-MX" sz="2400" dirty="0" smtClean="0"/>
              <a:t>Precio por lo general es en el rango de</a:t>
            </a:r>
            <a:r>
              <a:rPr lang="es-MX" sz="2400" dirty="0"/>
              <a:t> </a:t>
            </a:r>
            <a:r>
              <a:rPr lang="es-MX" sz="2400" dirty="0" smtClean="0"/>
              <a:t>$6.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51F4C-5A58-4717-9258-23859AB70CFD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4572000"/>
            <a:ext cx="1749552" cy="161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s-MX" sz="2800" u="sng" dirty="0" smtClean="0"/>
              <a:t>Pantalones:</a:t>
            </a:r>
            <a:endParaRPr lang="es-MX" sz="2800" u="sng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143000"/>
            <a:ext cx="8534400" cy="5276850"/>
          </a:xfrm>
        </p:spPr>
        <p:txBody>
          <a:bodyPr/>
          <a:lstStyle/>
          <a:p>
            <a:pPr eaLnBrk="1" hangingPunct="1"/>
            <a:r>
              <a:rPr lang="es-MX" sz="2400" dirty="0" smtClean="0"/>
              <a:t>Mezclilla o tela de Mahón</a:t>
            </a:r>
          </a:p>
          <a:p>
            <a:pPr lvl="1"/>
            <a:r>
              <a:rPr lang="es-ES" sz="2400" dirty="0"/>
              <a:t>Un tejido relativamente duro, pero flexible.</a:t>
            </a:r>
            <a:endParaRPr lang="es-MX" sz="2400" dirty="0" smtClean="0"/>
          </a:p>
          <a:p>
            <a:pPr eaLnBrk="1" hangingPunct="1"/>
            <a:r>
              <a:rPr lang="es-MX" sz="2400" dirty="0" smtClean="0"/>
              <a:t>Tela de algodón</a:t>
            </a:r>
          </a:p>
          <a:p>
            <a:pPr lvl="1"/>
            <a:r>
              <a:rPr lang="es-ES" sz="2400" dirty="0"/>
              <a:t>Un tejido flexible pero transpirable.</a:t>
            </a:r>
            <a:endParaRPr lang="es-MX" sz="2400" dirty="0" smtClean="0"/>
          </a:p>
          <a:p>
            <a:r>
              <a:rPr lang="es-ES" sz="2400" dirty="0"/>
              <a:t>Como </a:t>
            </a:r>
            <a:r>
              <a:rPr lang="es-ES" sz="2400" dirty="0" smtClean="0"/>
              <a:t>el poliéster </a:t>
            </a:r>
            <a:r>
              <a:rPr lang="es-ES" sz="2400" dirty="0"/>
              <a:t>es altamente inflamable, sería mejor evitar este tejido.</a:t>
            </a:r>
            <a:endParaRPr lang="es-MX" sz="2400" dirty="0" smtClean="0"/>
          </a:p>
          <a:p>
            <a:r>
              <a:rPr lang="es-ES" sz="2400" dirty="0"/>
              <a:t>Los pantalones deben ser </a:t>
            </a:r>
            <a:r>
              <a:rPr lang="es-ES" sz="2400" dirty="0" smtClean="0"/>
              <a:t>largos lo suficiente </a:t>
            </a:r>
            <a:r>
              <a:rPr lang="es-ES" sz="2400" dirty="0"/>
              <a:t>con el fin de proporcionar protección contra arañazos, rasguños, picaduras de insectos, </a:t>
            </a:r>
            <a:r>
              <a:rPr lang="es-ES" sz="2400" dirty="0" smtClean="0"/>
              <a:t>exposición al </a:t>
            </a:r>
            <a:r>
              <a:rPr lang="es-ES" sz="2400" dirty="0"/>
              <a:t>sol, </a:t>
            </a:r>
            <a:r>
              <a:rPr lang="es-ES" sz="2400" dirty="0" smtClean="0"/>
              <a:t>los escombros del soldador y </a:t>
            </a:r>
            <a:r>
              <a:rPr lang="es-ES" sz="2400" dirty="0" smtClean="0"/>
              <a:t>la amoladora</a:t>
            </a:r>
            <a:r>
              <a:rPr lang="es-ES" sz="2400" dirty="0" smtClean="0"/>
              <a:t>.</a:t>
            </a:r>
          </a:p>
          <a:p>
            <a:r>
              <a:rPr lang="es-ES" sz="2400" dirty="0" smtClean="0"/>
              <a:t>Rango de precios de </a:t>
            </a:r>
            <a:r>
              <a:rPr lang="es-MX" sz="2400" dirty="0" smtClean="0"/>
              <a:t>$15 a $65.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81850C-BC40-4F5B-87B8-E4884C2AE06F}" type="slidenum">
              <a:rPr lang="en-US"/>
              <a:pPr>
                <a:defRPr/>
              </a:pPr>
              <a:t>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4876800"/>
            <a:ext cx="1243584" cy="17190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85800"/>
            <a:ext cx="1030224" cy="21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91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s-MX" sz="2800" u="sng" dirty="0" smtClean="0"/>
              <a:t>Camisas:</a:t>
            </a:r>
            <a:endParaRPr lang="es-MX" sz="2800" u="sng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/>
          <a:lstStyle/>
          <a:p>
            <a:r>
              <a:rPr lang="es-MX" sz="2400" dirty="0" smtClean="0"/>
              <a:t>Las </a:t>
            </a:r>
            <a:r>
              <a:rPr lang="es-ES" sz="2400" dirty="0" smtClean="0"/>
              <a:t>camisas </a:t>
            </a:r>
            <a:r>
              <a:rPr lang="es-ES" sz="2400" dirty="0"/>
              <a:t>de mezclilla </a:t>
            </a:r>
            <a:r>
              <a:rPr lang="es-ES" sz="2400" dirty="0" smtClean="0"/>
              <a:t>proporcionan un tejido </a:t>
            </a:r>
            <a:r>
              <a:rPr lang="es-ES" sz="2400" dirty="0"/>
              <a:t>resistente pero </a:t>
            </a:r>
            <a:r>
              <a:rPr lang="es-ES" sz="2400" dirty="0" smtClean="0"/>
              <a:t>flexible.</a:t>
            </a:r>
          </a:p>
          <a:p>
            <a:r>
              <a:rPr lang="es-ES" sz="2400" dirty="0" smtClean="0"/>
              <a:t>Las camisas </a:t>
            </a:r>
            <a:r>
              <a:rPr lang="es-ES" sz="2400" dirty="0"/>
              <a:t>de algodón </a:t>
            </a:r>
            <a:r>
              <a:rPr lang="es-ES" sz="2400" dirty="0" smtClean="0"/>
              <a:t>proporcionan un </a:t>
            </a:r>
            <a:r>
              <a:rPr lang="es-ES" sz="2400" dirty="0"/>
              <a:t>tejido flexible, pero transpirable. </a:t>
            </a:r>
            <a:endParaRPr lang="es-ES" sz="2400" dirty="0" smtClean="0"/>
          </a:p>
          <a:p>
            <a:r>
              <a:rPr lang="es-ES" sz="2400" dirty="0" smtClean="0"/>
              <a:t>Las camisas </a:t>
            </a:r>
            <a:r>
              <a:rPr lang="es-ES" sz="2400" dirty="0"/>
              <a:t>de poliéster </a:t>
            </a:r>
            <a:r>
              <a:rPr lang="es-ES" sz="2400" dirty="0" smtClean="0"/>
              <a:t>deben evitarse porque el poliéster </a:t>
            </a:r>
            <a:r>
              <a:rPr lang="es-ES" sz="2400" dirty="0"/>
              <a:t>es un material altamente </a:t>
            </a:r>
            <a:r>
              <a:rPr lang="es-ES" sz="2400" dirty="0" smtClean="0"/>
              <a:t>inflamable.</a:t>
            </a:r>
          </a:p>
          <a:p>
            <a:r>
              <a:rPr lang="es-ES" sz="2400" dirty="0" smtClean="0"/>
              <a:t>Las camisas </a:t>
            </a:r>
            <a:r>
              <a:rPr lang="es-ES" sz="2400" dirty="0"/>
              <a:t>de franela </a:t>
            </a:r>
            <a:r>
              <a:rPr lang="es-ES" sz="2400" dirty="0" smtClean="0"/>
              <a:t>proporcionan calor</a:t>
            </a:r>
            <a:r>
              <a:rPr lang="es-ES" sz="2400" dirty="0"/>
              <a:t>. </a:t>
            </a:r>
            <a:endParaRPr lang="es-ES" sz="2400" dirty="0" smtClean="0"/>
          </a:p>
          <a:p>
            <a:r>
              <a:rPr lang="es-ES" sz="2400" dirty="0"/>
              <a:t>Las camisas deben ser de manga larga para </a:t>
            </a:r>
            <a:r>
              <a:rPr lang="es-ES" sz="2400" dirty="0" smtClean="0"/>
              <a:t>proteger contra la </a:t>
            </a:r>
            <a:r>
              <a:rPr lang="es-ES" sz="2400" dirty="0"/>
              <a:t>exposición al sol, picaduras de insectos, raspones y </a:t>
            </a:r>
            <a:r>
              <a:rPr lang="es-ES" sz="2400" dirty="0" smtClean="0"/>
              <a:t>moretones.</a:t>
            </a:r>
          </a:p>
          <a:p>
            <a:r>
              <a:rPr lang="es-ES" sz="2400" dirty="0" smtClean="0"/>
              <a:t>Las camisas deben caber </a:t>
            </a:r>
            <a:r>
              <a:rPr lang="es-ES" sz="2400" dirty="0" smtClean="0"/>
              <a:t>cómodamente pero </a:t>
            </a:r>
            <a:r>
              <a:rPr lang="es-ES" sz="2400" dirty="0" smtClean="0"/>
              <a:t>no guangas o holgadas.</a:t>
            </a:r>
            <a:endParaRPr lang="es-MX" sz="2400" dirty="0" smtClean="0"/>
          </a:p>
          <a:p>
            <a:pPr eaLnBrk="1" hangingPunct="1"/>
            <a:r>
              <a:rPr lang="es-MX" sz="2400" dirty="0" smtClean="0"/>
              <a:t>Rango de precios de $25 a $65.</a:t>
            </a:r>
          </a:p>
          <a:p>
            <a:pPr lvl="1" eaLnBrk="1" hangingPunct="1"/>
            <a:endParaRPr lang="es-MX" dirty="0" smtClean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CE00B-685F-4B45-849A-0977368443F6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5119347"/>
            <a:ext cx="1597152" cy="1612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0">
  <a:themeElements>
    <a:clrScheme name="Textured 6">
      <a:dk1>
        <a:srgbClr val="080808"/>
      </a:dk1>
      <a:lt1>
        <a:srgbClr val="FFFFFF"/>
      </a:lt1>
      <a:dk2>
        <a:srgbClr val="4D4D4D"/>
      </a:dk2>
      <a:lt2>
        <a:srgbClr val="FFFFFF"/>
      </a:lt2>
      <a:accent1>
        <a:srgbClr val="666699"/>
      </a:accent1>
      <a:accent2>
        <a:srgbClr val="3366CC"/>
      </a:accent2>
      <a:accent3>
        <a:srgbClr val="B2B2B2"/>
      </a:accent3>
      <a:accent4>
        <a:srgbClr val="DADADA"/>
      </a:accent4>
      <a:accent5>
        <a:srgbClr val="B8B8CA"/>
      </a:accent5>
      <a:accent6>
        <a:srgbClr val="2D5CB9"/>
      </a:accent6>
      <a:hlink>
        <a:srgbClr val="00CCFF"/>
      </a:hlink>
      <a:folHlink>
        <a:srgbClr val="CCCCFF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13957</TotalTime>
  <Words>1071</Words>
  <Application>Microsoft Office PowerPoint</Application>
  <PresentationFormat>On-screen Show (4:3)</PresentationFormat>
  <Paragraphs>127</Paragraphs>
  <Slides>16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Theme10</vt:lpstr>
      <vt:lpstr>Ropa de seguridad en la agricultura  </vt:lpstr>
      <vt:lpstr>          “Este material fue producido bajo un convenio de donación SH22228SH1 de la Administración de Seguridad y Salud Ocupacional, EE.UU. Departamento de Trabajo.  No necesariamente refleja los puntos de vista o las políticas del EE.UU. Departamento de Trabajo, tampoco el mencionar de los nombres comerciales, productos comerciales, o implica la aprobación de las organizaciones por el gobierno de EE.UU.”     </vt:lpstr>
      <vt:lpstr>OSHA y la agricultura</vt:lpstr>
      <vt:lpstr>OSHA y la agricultura</vt:lpstr>
      <vt:lpstr>Ropa de seguridad en la agricultura</vt:lpstr>
      <vt:lpstr>Calzado:</vt:lpstr>
      <vt:lpstr>Calcetines:</vt:lpstr>
      <vt:lpstr>Pantalones:</vt:lpstr>
      <vt:lpstr>Camisas:</vt:lpstr>
      <vt:lpstr>Pañuelo:</vt:lpstr>
      <vt:lpstr>Sombreros:</vt:lpstr>
      <vt:lpstr>Guantes:</vt:lpstr>
      <vt:lpstr>Ropa adicional:</vt:lpstr>
      <vt:lpstr>Accesorios de la ropa:</vt:lpstr>
      <vt:lpstr>¡Piense en ello!</vt:lpstr>
      <vt:lpstr>La Evaluación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</dc:title>
  <dc:creator>User</dc:creator>
  <cp:lastModifiedBy>Vosburgh, Linda - OSHA</cp:lastModifiedBy>
  <cp:revision>279</cp:revision>
  <cp:lastPrinted>2012-06-05T13:56:35Z</cp:lastPrinted>
  <dcterms:created xsi:type="dcterms:W3CDTF">2008-01-19T20:13:24Z</dcterms:created>
  <dcterms:modified xsi:type="dcterms:W3CDTF">2013-09-26T12:01:48Z</dcterms:modified>
</cp:coreProperties>
</file>