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8"/>
  </p:notesMasterIdLst>
  <p:handoutMasterIdLst>
    <p:handoutMasterId r:id="rId19"/>
  </p:handoutMasterIdLst>
  <p:sldIdLst>
    <p:sldId id="256" r:id="rId2"/>
    <p:sldId id="286" r:id="rId3"/>
    <p:sldId id="288" r:id="rId4"/>
    <p:sldId id="332" r:id="rId5"/>
    <p:sldId id="333" r:id="rId6"/>
    <p:sldId id="334" r:id="rId7"/>
    <p:sldId id="335" r:id="rId8"/>
    <p:sldId id="336" r:id="rId9"/>
    <p:sldId id="337" r:id="rId10"/>
    <p:sldId id="338" r:id="rId11"/>
    <p:sldId id="339" r:id="rId12"/>
    <p:sldId id="340" r:id="rId13"/>
    <p:sldId id="341" r:id="rId14"/>
    <p:sldId id="342" r:id="rId15"/>
    <p:sldId id="343" r:id="rId16"/>
    <p:sldId id="287" r:id="rId17"/>
  </p:sldIdLst>
  <p:sldSz cx="9144000" cy="6858000" type="screen4x3"/>
  <p:notesSz cx="7010400" cy="9296400"/>
  <p:defaultTextStyle>
    <a:defPPr>
      <a:defRPr lang="en-US"/>
    </a:defPPr>
    <a:lvl1pPr algn="l" rtl="0" eaLnBrk="0" fontAlgn="base" hangingPunct="0">
      <a:spcBef>
        <a:spcPct val="0"/>
      </a:spcBef>
      <a:spcAft>
        <a:spcPct val="0"/>
      </a:spcAft>
      <a:defRPr sz="2600" kern="1200">
        <a:solidFill>
          <a:schemeClr val="tx1"/>
        </a:solidFill>
        <a:latin typeface="Tahoma" charset="0"/>
        <a:ea typeface="+mn-ea"/>
        <a:cs typeface="+mn-cs"/>
      </a:defRPr>
    </a:lvl1pPr>
    <a:lvl2pPr marL="457200" algn="l" rtl="0" eaLnBrk="0" fontAlgn="base" hangingPunct="0">
      <a:spcBef>
        <a:spcPct val="0"/>
      </a:spcBef>
      <a:spcAft>
        <a:spcPct val="0"/>
      </a:spcAft>
      <a:defRPr sz="2600" kern="1200">
        <a:solidFill>
          <a:schemeClr val="tx1"/>
        </a:solidFill>
        <a:latin typeface="Tahoma" charset="0"/>
        <a:ea typeface="+mn-ea"/>
        <a:cs typeface="+mn-cs"/>
      </a:defRPr>
    </a:lvl2pPr>
    <a:lvl3pPr marL="914400" algn="l" rtl="0" eaLnBrk="0" fontAlgn="base" hangingPunct="0">
      <a:spcBef>
        <a:spcPct val="0"/>
      </a:spcBef>
      <a:spcAft>
        <a:spcPct val="0"/>
      </a:spcAft>
      <a:defRPr sz="2600" kern="1200">
        <a:solidFill>
          <a:schemeClr val="tx1"/>
        </a:solidFill>
        <a:latin typeface="Tahoma" charset="0"/>
        <a:ea typeface="+mn-ea"/>
        <a:cs typeface="+mn-cs"/>
      </a:defRPr>
    </a:lvl3pPr>
    <a:lvl4pPr marL="1371600" algn="l" rtl="0" eaLnBrk="0" fontAlgn="base" hangingPunct="0">
      <a:spcBef>
        <a:spcPct val="0"/>
      </a:spcBef>
      <a:spcAft>
        <a:spcPct val="0"/>
      </a:spcAft>
      <a:defRPr sz="2600" kern="1200">
        <a:solidFill>
          <a:schemeClr val="tx1"/>
        </a:solidFill>
        <a:latin typeface="Tahoma" charset="0"/>
        <a:ea typeface="+mn-ea"/>
        <a:cs typeface="+mn-cs"/>
      </a:defRPr>
    </a:lvl4pPr>
    <a:lvl5pPr marL="1828800" algn="l" rtl="0" eaLnBrk="0" fontAlgn="base" hangingPunct="0">
      <a:spcBef>
        <a:spcPct val="0"/>
      </a:spcBef>
      <a:spcAft>
        <a:spcPct val="0"/>
      </a:spcAft>
      <a:defRPr sz="2600" kern="1200">
        <a:solidFill>
          <a:schemeClr val="tx1"/>
        </a:solidFill>
        <a:latin typeface="Tahoma" charset="0"/>
        <a:ea typeface="+mn-ea"/>
        <a:cs typeface="+mn-cs"/>
      </a:defRPr>
    </a:lvl5pPr>
    <a:lvl6pPr marL="2286000" algn="l" defTabSz="914400" rtl="0" eaLnBrk="1" latinLnBrk="0" hangingPunct="1">
      <a:defRPr sz="2600" kern="1200">
        <a:solidFill>
          <a:schemeClr val="tx1"/>
        </a:solidFill>
        <a:latin typeface="Tahoma" charset="0"/>
        <a:ea typeface="+mn-ea"/>
        <a:cs typeface="+mn-cs"/>
      </a:defRPr>
    </a:lvl6pPr>
    <a:lvl7pPr marL="2743200" algn="l" defTabSz="914400" rtl="0" eaLnBrk="1" latinLnBrk="0" hangingPunct="1">
      <a:defRPr sz="2600" kern="1200">
        <a:solidFill>
          <a:schemeClr val="tx1"/>
        </a:solidFill>
        <a:latin typeface="Tahoma" charset="0"/>
        <a:ea typeface="+mn-ea"/>
        <a:cs typeface="+mn-cs"/>
      </a:defRPr>
    </a:lvl7pPr>
    <a:lvl8pPr marL="3200400" algn="l" defTabSz="914400" rtl="0" eaLnBrk="1" latinLnBrk="0" hangingPunct="1">
      <a:defRPr sz="2600" kern="1200">
        <a:solidFill>
          <a:schemeClr val="tx1"/>
        </a:solidFill>
        <a:latin typeface="Tahoma" charset="0"/>
        <a:ea typeface="+mn-ea"/>
        <a:cs typeface="+mn-cs"/>
      </a:defRPr>
    </a:lvl8pPr>
    <a:lvl9pPr marL="3657600" algn="l" defTabSz="914400" rtl="0" eaLnBrk="1" latinLnBrk="0" hangingPunct="1">
      <a:defRPr sz="2600"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18" autoAdjust="0"/>
  </p:normalViewPr>
  <p:slideViewPr>
    <p:cSldViewPr>
      <p:cViewPr varScale="1">
        <p:scale>
          <a:sx n="69" d="100"/>
          <a:sy n="69" d="100"/>
        </p:scale>
        <p:origin x="-95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36867" name="Rectangle 3"/>
          <p:cNvSpPr>
            <a:spLocks noGrp="1" noChangeArrowheads="1"/>
          </p:cNvSpPr>
          <p:nvPr>
            <p:ph type="dt" sz="quarter"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36868" name="Rectangle 4"/>
          <p:cNvSpPr>
            <a:spLocks noGrp="1" noChangeArrowheads="1"/>
          </p:cNvSpPr>
          <p:nvPr>
            <p:ph type="ftr" sz="quarter" idx="2"/>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36869" name="Rectangle 5"/>
          <p:cNvSpPr>
            <a:spLocks noGrp="1" noChangeArrowheads="1"/>
          </p:cNvSpPr>
          <p:nvPr>
            <p:ph type="sldNum" sz="quarter" idx="3"/>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eaLnBrk="1" hangingPunct="1">
              <a:defRPr sz="1200">
                <a:latin typeface="Arial" charset="0"/>
              </a:defRPr>
            </a:lvl1pPr>
          </a:lstStyle>
          <a:p>
            <a:pPr>
              <a:defRPr/>
            </a:pPr>
            <a:fld id="{872EBCFE-3E0A-4218-B883-415F0F6BCFF8}" type="slidenum">
              <a:rPr lang="en-US"/>
              <a:pPr>
                <a:defRPr/>
              </a:pPr>
              <a:t>‹#›</a:t>
            </a:fld>
            <a:endParaRPr lang="en-US" dirty="0"/>
          </a:p>
        </p:txBody>
      </p:sp>
    </p:spTree>
    <p:extLst>
      <p:ext uri="{BB962C8B-B14F-4D97-AF65-F5344CB8AC3E}">
        <p14:creationId xmlns:p14="http://schemas.microsoft.com/office/powerpoint/2010/main" val="10934965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35843"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3379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5845"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35847"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eaLnBrk="1" hangingPunct="1">
              <a:defRPr sz="1200">
                <a:latin typeface="Arial" charset="0"/>
              </a:defRPr>
            </a:lvl1pPr>
          </a:lstStyle>
          <a:p>
            <a:pPr>
              <a:defRPr/>
            </a:pPr>
            <a:fld id="{6C289E21-89F6-4041-9B66-FCE2A684D3DC}" type="slidenum">
              <a:rPr lang="en-US"/>
              <a:pPr>
                <a:defRPr/>
              </a:pPr>
              <a:t>‹#›</a:t>
            </a:fld>
            <a:endParaRPr lang="en-US" dirty="0"/>
          </a:p>
        </p:txBody>
      </p:sp>
    </p:spTree>
    <p:extLst>
      <p:ext uri="{BB962C8B-B14F-4D97-AF65-F5344CB8AC3E}">
        <p14:creationId xmlns:p14="http://schemas.microsoft.com/office/powerpoint/2010/main" val="36023984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sz="2600">
                <a:solidFill>
                  <a:schemeClr val="tx1"/>
                </a:solidFill>
                <a:latin typeface="Tahoma" charset="0"/>
              </a:defRPr>
            </a:lvl1pPr>
            <a:lvl2pPr marL="742950" indent="-285750">
              <a:defRPr sz="2600">
                <a:solidFill>
                  <a:schemeClr val="tx1"/>
                </a:solidFill>
                <a:latin typeface="Tahoma" charset="0"/>
              </a:defRPr>
            </a:lvl2pPr>
            <a:lvl3pPr marL="1143000" indent="-228600">
              <a:defRPr sz="2600">
                <a:solidFill>
                  <a:schemeClr val="tx1"/>
                </a:solidFill>
                <a:latin typeface="Tahoma" charset="0"/>
              </a:defRPr>
            </a:lvl3pPr>
            <a:lvl4pPr marL="1600200" indent="-228600">
              <a:defRPr sz="2600">
                <a:solidFill>
                  <a:schemeClr val="tx1"/>
                </a:solidFill>
                <a:latin typeface="Tahoma" charset="0"/>
              </a:defRPr>
            </a:lvl4pPr>
            <a:lvl5pPr marL="2057400" indent="-228600">
              <a:defRPr sz="2600">
                <a:solidFill>
                  <a:schemeClr val="tx1"/>
                </a:solidFill>
                <a:latin typeface="Tahoma" charset="0"/>
              </a:defRPr>
            </a:lvl5pPr>
            <a:lvl6pPr marL="2514600" indent="-228600" eaLnBrk="0" fontAlgn="base" hangingPunct="0">
              <a:spcBef>
                <a:spcPct val="0"/>
              </a:spcBef>
              <a:spcAft>
                <a:spcPct val="0"/>
              </a:spcAft>
              <a:defRPr sz="2600">
                <a:solidFill>
                  <a:schemeClr val="tx1"/>
                </a:solidFill>
                <a:latin typeface="Tahoma" charset="0"/>
              </a:defRPr>
            </a:lvl6pPr>
            <a:lvl7pPr marL="2971800" indent="-228600" eaLnBrk="0" fontAlgn="base" hangingPunct="0">
              <a:spcBef>
                <a:spcPct val="0"/>
              </a:spcBef>
              <a:spcAft>
                <a:spcPct val="0"/>
              </a:spcAft>
              <a:defRPr sz="2600">
                <a:solidFill>
                  <a:schemeClr val="tx1"/>
                </a:solidFill>
                <a:latin typeface="Tahoma" charset="0"/>
              </a:defRPr>
            </a:lvl7pPr>
            <a:lvl8pPr marL="3429000" indent="-228600" eaLnBrk="0" fontAlgn="base" hangingPunct="0">
              <a:spcBef>
                <a:spcPct val="0"/>
              </a:spcBef>
              <a:spcAft>
                <a:spcPct val="0"/>
              </a:spcAft>
              <a:defRPr sz="2600">
                <a:solidFill>
                  <a:schemeClr val="tx1"/>
                </a:solidFill>
                <a:latin typeface="Tahoma" charset="0"/>
              </a:defRPr>
            </a:lvl8pPr>
            <a:lvl9pPr marL="3886200" indent="-228600" eaLnBrk="0" fontAlgn="base" hangingPunct="0">
              <a:spcBef>
                <a:spcPct val="0"/>
              </a:spcBef>
              <a:spcAft>
                <a:spcPct val="0"/>
              </a:spcAft>
              <a:defRPr sz="2600">
                <a:solidFill>
                  <a:schemeClr val="tx1"/>
                </a:solidFill>
                <a:latin typeface="Tahoma" charset="0"/>
              </a:defRPr>
            </a:lvl9pPr>
          </a:lstStyle>
          <a:p>
            <a:fld id="{737E0512-511E-4B53-BAA3-3CA3DA7B8B79}" type="slidenum">
              <a:rPr lang="en-US" sz="1200" smtClean="0">
                <a:latin typeface="Arial" charset="0"/>
              </a:rPr>
              <a:pPr/>
              <a:t>1</a:t>
            </a:fld>
            <a:endParaRPr lang="en-US" sz="1200" dirty="0" smtClean="0">
              <a:latin typeface="Arial"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s-MX"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791B9C35-214D-448D-AA3C-D8C67BDAD5A2}" type="slidenum">
              <a:rPr lang="en-US" sz="1200">
                <a:latin typeface="Arial" charset="0"/>
              </a:rPr>
              <a:pPr/>
              <a:t>13</a:t>
            </a:fld>
            <a:endParaRPr lang="en-US" sz="1200">
              <a:latin typeface="Arial"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363BC138-FBD1-4097-A647-E363E9C67BD8}" type="slidenum">
              <a:rPr lang="en-US" sz="1200">
                <a:latin typeface="Arial" charset="0"/>
              </a:rPr>
              <a:pPr/>
              <a:t>14</a:t>
            </a:fld>
            <a:endParaRPr lang="en-US" sz="1200">
              <a:latin typeface="Arial"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F1816BFB-1D07-440D-8F6C-6804CCD57FEB}" type="slidenum">
              <a:rPr lang="en-US" sz="1200">
                <a:latin typeface="Arial" charset="0"/>
              </a:rPr>
              <a:pPr/>
              <a:t>15</a:t>
            </a:fld>
            <a:endParaRPr lang="en-US" sz="1200">
              <a:latin typeface="Arial"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sz="2600">
                <a:solidFill>
                  <a:schemeClr val="tx1"/>
                </a:solidFill>
                <a:latin typeface="Tahoma" charset="0"/>
              </a:defRPr>
            </a:lvl1pPr>
            <a:lvl2pPr marL="742950" indent="-285750">
              <a:defRPr sz="2600">
                <a:solidFill>
                  <a:schemeClr val="tx1"/>
                </a:solidFill>
                <a:latin typeface="Tahoma" charset="0"/>
              </a:defRPr>
            </a:lvl2pPr>
            <a:lvl3pPr marL="1143000" indent="-228600">
              <a:defRPr sz="2600">
                <a:solidFill>
                  <a:schemeClr val="tx1"/>
                </a:solidFill>
                <a:latin typeface="Tahoma" charset="0"/>
              </a:defRPr>
            </a:lvl3pPr>
            <a:lvl4pPr marL="1600200" indent="-228600">
              <a:defRPr sz="2600">
                <a:solidFill>
                  <a:schemeClr val="tx1"/>
                </a:solidFill>
                <a:latin typeface="Tahoma" charset="0"/>
              </a:defRPr>
            </a:lvl4pPr>
            <a:lvl5pPr marL="2057400" indent="-228600">
              <a:defRPr sz="2600">
                <a:solidFill>
                  <a:schemeClr val="tx1"/>
                </a:solidFill>
                <a:latin typeface="Tahoma" charset="0"/>
              </a:defRPr>
            </a:lvl5pPr>
            <a:lvl6pPr marL="2514600" indent="-228600" eaLnBrk="0" fontAlgn="base" hangingPunct="0">
              <a:spcBef>
                <a:spcPct val="0"/>
              </a:spcBef>
              <a:spcAft>
                <a:spcPct val="0"/>
              </a:spcAft>
              <a:defRPr sz="2600">
                <a:solidFill>
                  <a:schemeClr val="tx1"/>
                </a:solidFill>
                <a:latin typeface="Tahoma" charset="0"/>
              </a:defRPr>
            </a:lvl6pPr>
            <a:lvl7pPr marL="2971800" indent="-228600" eaLnBrk="0" fontAlgn="base" hangingPunct="0">
              <a:spcBef>
                <a:spcPct val="0"/>
              </a:spcBef>
              <a:spcAft>
                <a:spcPct val="0"/>
              </a:spcAft>
              <a:defRPr sz="2600">
                <a:solidFill>
                  <a:schemeClr val="tx1"/>
                </a:solidFill>
                <a:latin typeface="Tahoma" charset="0"/>
              </a:defRPr>
            </a:lvl7pPr>
            <a:lvl8pPr marL="3429000" indent="-228600" eaLnBrk="0" fontAlgn="base" hangingPunct="0">
              <a:spcBef>
                <a:spcPct val="0"/>
              </a:spcBef>
              <a:spcAft>
                <a:spcPct val="0"/>
              </a:spcAft>
              <a:defRPr sz="2600">
                <a:solidFill>
                  <a:schemeClr val="tx1"/>
                </a:solidFill>
                <a:latin typeface="Tahoma" charset="0"/>
              </a:defRPr>
            </a:lvl8pPr>
            <a:lvl9pPr marL="3886200" indent="-228600" eaLnBrk="0" fontAlgn="base" hangingPunct="0">
              <a:spcBef>
                <a:spcPct val="0"/>
              </a:spcBef>
              <a:spcAft>
                <a:spcPct val="0"/>
              </a:spcAft>
              <a:defRPr sz="2600">
                <a:solidFill>
                  <a:schemeClr val="tx1"/>
                </a:solidFill>
                <a:latin typeface="Tahoma" charset="0"/>
              </a:defRPr>
            </a:lvl9pPr>
          </a:lstStyle>
          <a:p>
            <a:fld id="{757DA565-0FE4-4215-BF5E-C02E6CE12A77}" type="slidenum">
              <a:rPr lang="en-US" sz="1200" smtClean="0">
                <a:latin typeface="Arial" charset="0"/>
              </a:rPr>
              <a:pPr/>
              <a:t>16</a:t>
            </a:fld>
            <a:endParaRPr lang="en-US" sz="1200" dirty="0" smtClean="0">
              <a:latin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s-MX"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DE1FF4DD-1BD6-42DD-BFFD-32A347EFE743}" type="slidenum">
              <a:rPr lang="en-US" sz="1200">
                <a:latin typeface="Arial" charset="0"/>
              </a:rPr>
              <a:pPr/>
              <a:t>4</a:t>
            </a:fld>
            <a:endParaRPr lang="en-US" sz="1200">
              <a:latin typeface="Arial"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6F993359-4E27-4E4B-8DB5-735D0415CB5C}" type="slidenum">
              <a:rPr lang="en-US" sz="1200">
                <a:latin typeface="Arial" charset="0"/>
              </a:rPr>
              <a:pPr/>
              <a:t>6</a:t>
            </a:fld>
            <a:endParaRPr lang="en-US" sz="1200">
              <a:latin typeface="Arial"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60031C3C-27B4-450E-8754-01361E03D551}" type="slidenum">
              <a:rPr lang="en-US" sz="1200">
                <a:latin typeface="Arial" charset="0"/>
              </a:rPr>
              <a:pPr/>
              <a:t>7</a:t>
            </a:fld>
            <a:endParaRPr lang="en-US" sz="1200">
              <a:latin typeface="Arial"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3C990953-E116-4523-A232-5F332D26BE1D}" type="slidenum">
              <a:rPr lang="en-US" sz="1200">
                <a:latin typeface="Arial" charset="0"/>
              </a:rPr>
              <a:pPr/>
              <a:t>8</a:t>
            </a:fld>
            <a:endParaRPr lang="en-US" sz="1200">
              <a:latin typeface="Arial"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EAD0126C-9699-4860-9BA3-6A745AE12DFD}" type="slidenum">
              <a:rPr lang="en-US" sz="1200">
                <a:latin typeface="Arial" charset="0"/>
              </a:rPr>
              <a:pPr/>
              <a:t>9</a:t>
            </a:fld>
            <a:endParaRPr lang="en-US" sz="1200">
              <a:latin typeface="Arial"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0EE40E89-9DA2-41A1-A9A8-A9A817B39681}" type="slidenum">
              <a:rPr lang="en-US" sz="1200">
                <a:latin typeface="Arial" charset="0"/>
              </a:rPr>
              <a:pPr/>
              <a:t>10</a:t>
            </a:fld>
            <a:endParaRPr lang="en-US" sz="1200">
              <a:latin typeface="Arial"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E4813AB0-9A89-4A4A-8C03-5FAA21878726}" type="slidenum">
              <a:rPr lang="en-US" sz="1200">
                <a:latin typeface="Arial" charset="0"/>
              </a:rPr>
              <a:pPr/>
              <a:t>11</a:t>
            </a:fld>
            <a:endParaRPr lang="en-US" sz="1200">
              <a:latin typeface="Arial"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sz="2600">
                <a:solidFill>
                  <a:schemeClr val="tx1"/>
                </a:solidFill>
                <a:latin typeface="Tahoma" pitchFamily="34" charset="0"/>
              </a:defRPr>
            </a:lvl1pPr>
            <a:lvl2pPr marL="744659" indent="-286407">
              <a:defRPr sz="2600">
                <a:solidFill>
                  <a:schemeClr val="tx1"/>
                </a:solidFill>
                <a:latin typeface="Tahoma" pitchFamily="34" charset="0"/>
              </a:defRPr>
            </a:lvl2pPr>
            <a:lvl3pPr marL="1145629" indent="-229126">
              <a:defRPr sz="2600">
                <a:solidFill>
                  <a:schemeClr val="tx1"/>
                </a:solidFill>
                <a:latin typeface="Tahoma" pitchFamily="34" charset="0"/>
              </a:defRPr>
            </a:lvl3pPr>
            <a:lvl4pPr marL="1603880" indent="-229126">
              <a:defRPr sz="2600">
                <a:solidFill>
                  <a:schemeClr val="tx1"/>
                </a:solidFill>
                <a:latin typeface="Tahoma" pitchFamily="34" charset="0"/>
              </a:defRPr>
            </a:lvl4pPr>
            <a:lvl5pPr marL="2062132" indent="-229126">
              <a:defRPr sz="2600">
                <a:solidFill>
                  <a:schemeClr val="tx1"/>
                </a:solidFill>
                <a:latin typeface="Tahoma" pitchFamily="34" charset="0"/>
              </a:defRPr>
            </a:lvl5pPr>
            <a:lvl6pPr marL="2520384" indent="-229126" eaLnBrk="0" fontAlgn="base" hangingPunct="0">
              <a:spcBef>
                <a:spcPct val="0"/>
              </a:spcBef>
              <a:spcAft>
                <a:spcPct val="0"/>
              </a:spcAft>
              <a:defRPr sz="2600">
                <a:solidFill>
                  <a:schemeClr val="tx1"/>
                </a:solidFill>
                <a:latin typeface="Tahoma" pitchFamily="34" charset="0"/>
              </a:defRPr>
            </a:lvl6pPr>
            <a:lvl7pPr marL="2978635" indent="-229126" eaLnBrk="0" fontAlgn="base" hangingPunct="0">
              <a:spcBef>
                <a:spcPct val="0"/>
              </a:spcBef>
              <a:spcAft>
                <a:spcPct val="0"/>
              </a:spcAft>
              <a:defRPr sz="2600">
                <a:solidFill>
                  <a:schemeClr val="tx1"/>
                </a:solidFill>
                <a:latin typeface="Tahoma" pitchFamily="34" charset="0"/>
              </a:defRPr>
            </a:lvl7pPr>
            <a:lvl8pPr marL="3436887" indent="-229126" eaLnBrk="0" fontAlgn="base" hangingPunct="0">
              <a:spcBef>
                <a:spcPct val="0"/>
              </a:spcBef>
              <a:spcAft>
                <a:spcPct val="0"/>
              </a:spcAft>
              <a:defRPr sz="2600">
                <a:solidFill>
                  <a:schemeClr val="tx1"/>
                </a:solidFill>
                <a:latin typeface="Tahoma" pitchFamily="34" charset="0"/>
              </a:defRPr>
            </a:lvl8pPr>
            <a:lvl9pPr marL="3895138" indent="-229126" eaLnBrk="0" fontAlgn="base" hangingPunct="0">
              <a:spcBef>
                <a:spcPct val="0"/>
              </a:spcBef>
              <a:spcAft>
                <a:spcPct val="0"/>
              </a:spcAft>
              <a:defRPr sz="2600">
                <a:solidFill>
                  <a:schemeClr val="tx1"/>
                </a:solidFill>
                <a:latin typeface="Tahoma" pitchFamily="34" charset="0"/>
              </a:defRPr>
            </a:lvl9pPr>
          </a:lstStyle>
          <a:p>
            <a:fld id="{D1F053CB-6144-4091-8D47-49EDADD5C4AB}" type="slidenum">
              <a:rPr lang="en-US" sz="1200">
                <a:latin typeface="Arial" charset="0"/>
              </a:rPr>
              <a:pPr/>
              <a:t>12</a:t>
            </a:fld>
            <a:endParaRPr lang="en-US" sz="1200">
              <a:latin typeface="Arial"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endParaRPr lang="es-MX"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685800" y="1676400"/>
            <a:ext cx="7772400" cy="1828800"/>
          </a:xfrm>
        </p:spPr>
        <p:txBody>
          <a:bodyPr/>
          <a:lstStyle>
            <a:lvl1pPr>
              <a:defRPr/>
            </a:lvl1pPr>
          </a:lstStyle>
          <a:p>
            <a:pPr lvl="0"/>
            <a:r>
              <a:rPr lang="en-US" noProof="0" smtClean="0"/>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C79B68E-341E-40DE-A6A6-716EFDA5E0CD}" type="slidenum">
              <a:rPr lang="en-US" smtClean="0"/>
              <a:pPr>
                <a:defRPr/>
              </a:pPr>
              <a:t>‹#›</a:t>
            </a:fld>
            <a:endParaRPr lang="en-US" dirty="0"/>
          </a:p>
        </p:txBody>
      </p:sp>
    </p:spTree>
    <p:extLst>
      <p:ext uri="{BB962C8B-B14F-4D97-AF65-F5344CB8AC3E}">
        <p14:creationId xmlns:p14="http://schemas.microsoft.com/office/powerpoint/2010/main" val="869569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2C2A8B1-74A8-44F6-ABDC-D8A928FF1A2D}" type="slidenum">
              <a:rPr lang="en-US" smtClean="0"/>
              <a:pPr>
                <a:defRPr/>
              </a:pPr>
              <a:t>‹#›</a:t>
            </a:fld>
            <a:endParaRPr lang="en-US" dirty="0"/>
          </a:p>
        </p:txBody>
      </p:sp>
    </p:spTree>
    <p:extLst>
      <p:ext uri="{BB962C8B-B14F-4D97-AF65-F5344CB8AC3E}">
        <p14:creationId xmlns:p14="http://schemas.microsoft.com/office/powerpoint/2010/main" val="3026461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E000A63-B2E4-4B39-87F1-F8C342959E91}" type="slidenum">
              <a:rPr lang="en-US" smtClean="0"/>
              <a:pPr>
                <a:defRPr/>
              </a:pPr>
              <a:t>‹#›</a:t>
            </a:fld>
            <a:endParaRPr lang="en-US" dirty="0"/>
          </a:p>
        </p:txBody>
      </p:sp>
    </p:spTree>
    <p:extLst>
      <p:ext uri="{BB962C8B-B14F-4D97-AF65-F5344CB8AC3E}">
        <p14:creationId xmlns:p14="http://schemas.microsoft.com/office/powerpoint/2010/main" val="37384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5A305"/>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rgbClr val="05A305"/>
              </a:buClr>
              <a:defRPr>
                <a:effectLst/>
              </a:defRPr>
            </a:lvl1pPr>
            <a:lvl2pPr>
              <a:buClr>
                <a:srgbClr val="05A305"/>
              </a:buClr>
              <a:defRPr>
                <a:effectLst/>
              </a:defRPr>
            </a:lvl2pPr>
            <a:lvl3pPr>
              <a:buClr>
                <a:srgbClr val="05A305"/>
              </a:buClr>
              <a:defRPr>
                <a:effectLst/>
              </a:defRPr>
            </a:lvl3pPr>
            <a:lvl4pPr>
              <a:buClr>
                <a:srgbClr val="05A305"/>
              </a:buClr>
              <a:defRPr>
                <a:effectLst/>
              </a:defRPr>
            </a:lvl4pPr>
            <a:lvl5pPr>
              <a:buClr>
                <a:srgbClr val="05A305"/>
              </a:buClr>
              <a:defRPr>
                <a:effect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BE31206-C311-4E8D-A64E-E1043CE9891D}" type="slidenum">
              <a:rPr lang="en-US" smtClean="0"/>
              <a:pPr>
                <a:defRPr/>
              </a:pPr>
              <a:t>‹#›</a:t>
            </a:fld>
            <a:endParaRPr lang="en-US" dirty="0"/>
          </a:p>
        </p:txBody>
      </p:sp>
    </p:spTree>
    <p:extLst>
      <p:ext uri="{BB962C8B-B14F-4D97-AF65-F5344CB8AC3E}">
        <p14:creationId xmlns:p14="http://schemas.microsoft.com/office/powerpoint/2010/main" val="1372450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F795637-C88A-44FC-B369-52BC6C7C466D}" type="slidenum">
              <a:rPr lang="en-US" smtClean="0"/>
              <a:pPr>
                <a:defRPr/>
              </a:pPr>
              <a:t>‹#›</a:t>
            </a:fld>
            <a:endParaRPr lang="en-US" dirty="0"/>
          </a:p>
        </p:txBody>
      </p:sp>
    </p:spTree>
    <p:extLst>
      <p:ext uri="{BB962C8B-B14F-4D97-AF65-F5344CB8AC3E}">
        <p14:creationId xmlns:p14="http://schemas.microsoft.com/office/powerpoint/2010/main" val="968659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32ADA4C-313A-486B-A9DC-30ABBE1DA953}" type="slidenum">
              <a:rPr lang="en-US" smtClean="0"/>
              <a:pPr>
                <a:defRPr/>
              </a:pPr>
              <a:t>‹#›</a:t>
            </a:fld>
            <a:endParaRPr lang="en-US" dirty="0"/>
          </a:p>
        </p:txBody>
      </p:sp>
    </p:spTree>
    <p:extLst>
      <p:ext uri="{BB962C8B-B14F-4D97-AF65-F5344CB8AC3E}">
        <p14:creationId xmlns:p14="http://schemas.microsoft.com/office/powerpoint/2010/main" val="3406494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3EB54F3-CED8-4A65-B2B1-BD68B375DDCB}" type="slidenum">
              <a:rPr lang="en-US" smtClean="0"/>
              <a:pPr>
                <a:defRPr/>
              </a:pPr>
              <a:t>‹#›</a:t>
            </a:fld>
            <a:endParaRPr lang="en-US" dirty="0"/>
          </a:p>
        </p:txBody>
      </p:sp>
    </p:spTree>
    <p:extLst>
      <p:ext uri="{BB962C8B-B14F-4D97-AF65-F5344CB8AC3E}">
        <p14:creationId xmlns:p14="http://schemas.microsoft.com/office/powerpoint/2010/main" val="2635438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3A176CD-7276-4C1A-BA90-A76CA1AAF431}" type="slidenum">
              <a:rPr lang="en-US" smtClean="0"/>
              <a:pPr>
                <a:defRPr/>
              </a:pPr>
              <a:t>‹#›</a:t>
            </a:fld>
            <a:endParaRPr lang="en-US" dirty="0"/>
          </a:p>
        </p:txBody>
      </p:sp>
    </p:spTree>
    <p:extLst>
      <p:ext uri="{BB962C8B-B14F-4D97-AF65-F5344CB8AC3E}">
        <p14:creationId xmlns:p14="http://schemas.microsoft.com/office/powerpoint/2010/main" val="1769980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E8732199-1F45-41AA-A391-B722D785A074}" type="slidenum">
              <a:rPr lang="en-US" smtClean="0"/>
              <a:pPr>
                <a:defRPr/>
              </a:pPr>
              <a:t>‹#›</a:t>
            </a:fld>
            <a:endParaRPr lang="en-US" dirty="0"/>
          </a:p>
        </p:txBody>
      </p:sp>
    </p:spTree>
    <p:extLst>
      <p:ext uri="{BB962C8B-B14F-4D97-AF65-F5344CB8AC3E}">
        <p14:creationId xmlns:p14="http://schemas.microsoft.com/office/powerpoint/2010/main" val="373735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AFF5571-36B9-4560-A32F-D93B2C1C4CE2}" type="slidenum">
              <a:rPr lang="en-US" smtClean="0"/>
              <a:pPr>
                <a:defRPr/>
              </a:pPr>
              <a:t>‹#›</a:t>
            </a:fld>
            <a:endParaRPr lang="en-US" dirty="0"/>
          </a:p>
        </p:txBody>
      </p:sp>
    </p:spTree>
    <p:extLst>
      <p:ext uri="{BB962C8B-B14F-4D97-AF65-F5344CB8AC3E}">
        <p14:creationId xmlns:p14="http://schemas.microsoft.com/office/powerpoint/2010/main" val="2896352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066B354-D21F-4C04-9665-48B60A046C53}" type="slidenum">
              <a:rPr lang="en-US" smtClean="0"/>
              <a:pPr>
                <a:defRPr/>
              </a:pPr>
              <a:t>‹#›</a:t>
            </a:fld>
            <a:endParaRPr lang="en-US" dirty="0"/>
          </a:p>
        </p:txBody>
      </p:sp>
    </p:spTree>
    <p:extLst>
      <p:ext uri="{BB962C8B-B14F-4D97-AF65-F5344CB8AC3E}">
        <p14:creationId xmlns:p14="http://schemas.microsoft.com/office/powerpoint/2010/main" val="3271116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solidFill>
                  <a:srgbClr val="FFFFFF"/>
                </a:solidFill>
                <a:effectLst>
                  <a:outerShdw blurRad="38100" dist="38100" dir="2700000" algn="tl">
                    <a:srgbClr val="000000"/>
                  </a:outerShdw>
                </a:effectLst>
                <a:latin typeface="Arial" charset="0"/>
              </a:defRPr>
            </a:lvl1pPr>
          </a:lstStyle>
          <a:p>
            <a:pPr>
              <a:defRPr/>
            </a:pPr>
            <a:endParaRPr lang="en-US" dirty="0"/>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solidFill>
                  <a:srgbClr val="FFFFFF"/>
                </a:solidFill>
                <a:effectLst>
                  <a:outerShdw blurRad="38100" dist="38100" dir="2700000" algn="tl">
                    <a:srgbClr val="000000"/>
                  </a:outerShdw>
                </a:effectLst>
                <a:latin typeface="Arial" charset="0"/>
              </a:defRPr>
            </a:lvl1pPr>
          </a:lstStyle>
          <a:p>
            <a:pPr>
              <a:defRPr/>
            </a:pPr>
            <a:endParaRPr lang="en-US" dirty="0"/>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solidFill>
                  <a:srgbClr val="FFFFFF"/>
                </a:solidFill>
                <a:effectLst>
                  <a:outerShdw blurRad="38100" dist="38100" dir="2700000" algn="tl">
                    <a:srgbClr val="000000"/>
                  </a:outerShdw>
                </a:effectLst>
                <a:latin typeface="Arial" charset="0"/>
              </a:defRPr>
            </a:lvl1pPr>
          </a:lstStyle>
          <a:p>
            <a:pPr>
              <a:defRPr/>
            </a:pPr>
            <a:fld id="{6A8E17C8-19BE-4C6E-8D07-3DCF01E032D1}"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1" fontAlgn="base" hangingPunct="1">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email">
            <a:lum/>
            <a:extLst>
              <a:ext uri="{28A0092B-C50C-407E-A947-70E740481C1C}">
                <a14:useLocalDpi xmlns:a14="http://schemas.microsoft.com/office/drawing/2010/main" val="0"/>
              </a:ext>
            </a:extLst>
          </a:blip>
          <a:srcRect/>
          <a:stretch>
            <a:fillRect t="-3000" b="-3000"/>
          </a:stretch>
        </a:blipFill>
        <a:effectLst/>
      </p:bgPr>
    </p:bg>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a:xfrm>
            <a:off x="685800" y="1143000"/>
            <a:ext cx="8229600" cy="4124325"/>
          </a:xfrm>
        </p:spPr>
        <p:txBody>
          <a:bodyPr/>
          <a:lstStyle/>
          <a:p>
            <a:r>
              <a:rPr lang="es-MX" sz="3600" b="1" dirty="0" smtClean="0">
                <a:solidFill>
                  <a:srgbClr val="41A03A"/>
                </a:solidFill>
              </a:rPr>
              <a:t>Normas de seguridad para los tractores en la agricultura</a:t>
            </a:r>
            <a:br>
              <a:rPr lang="es-MX" sz="3600" b="1" dirty="0" smtClean="0">
                <a:solidFill>
                  <a:srgbClr val="41A03A"/>
                </a:solidFill>
              </a:rPr>
            </a:br>
            <a:r>
              <a:rPr lang="es-MX" sz="3600" b="1" dirty="0" smtClean="0">
                <a:solidFill>
                  <a:srgbClr val="00B050"/>
                </a:solidFill>
              </a:rPr>
              <a:t/>
            </a:r>
            <a:br>
              <a:rPr lang="es-MX" sz="3600" b="1" dirty="0" smtClean="0">
                <a:solidFill>
                  <a:srgbClr val="00B050"/>
                </a:solidFill>
              </a:rPr>
            </a:br>
            <a:r>
              <a:rPr lang="es-MX" sz="3600" dirty="0" smtClean="0">
                <a:solidFill>
                  <a:srgbClr val="00B050"/>
                </a:solidFill>
              </a:rPr>
              <a:t/>
            </a:r>
            <a:br>
              <a:rPr lang="es-MX" sz="3600" dirty="0" smtClean="0">
                <a:solidFill>
                  <a:srgbClr val="00B050"/>
                </a:solidFill>
              </a:rPr>
            </a:br>
            <a:endParaRPr lang="es-MX" sz="3600" dirty="0" smtClean="0">
              <a:solidFill>
                <a:srgbClr val="00B050"/>
              </a:solidFill>
            </a:endParaRPr>
          </a:p>
        </p:txBody>
      </p:sp>
      <p:sp>
        <p:nvSpPr>
          <p:cNvPr id="6" name="Slide Number Placeholder 4"/>
          <p:cNvSpPr>
            <a:spLocks noGrp="1"/>
          </p:cNvSpPr>
          <p:nvPr>
            <p:ph type="sldNum" sz="quarter" idx="12"/>
          </p:nvPr>
        </p:nvSpPr>
        <p:spPr/>
        <p:txBody>
          <a:bodyPr/>
          <a:lstStyle/>
          <a:p>
            <a:pPr>
              <a:defRPr/>
            </a:pPr>
            <a:fld id="{DB5CF9ED-6056-4B7D-982B-767C58F2D602}" type="slidenum">
              <a:rPr lang="en-US"/>
              <a:pPr>
                <a:defRPr/>
              </a:pPr>
              <a:t>1</a:t>
            </a:fld>
            <a:endParaRPr lang="en-US" dirty="0"/>
          </a:p>
        </p:txBody>
      </p:sp>
      <p:sp>
        <p:nvSpPr>
          <p:cNvPr id="2052" name="TextBox 2"/>
          <p:cNvSpPr txBox="1">
            <a:spLocks noChangeArrowheads="1"/>
          </p:cNvSpPr>
          <p:nvPr/>
        </p:nvSpPr>
        <p:spPr bwMode="auto">
          <a:xfrm>
            <a:off x="1371600" y="5267325"/>
            <a:ext cx="75438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600">
                <a:solidFill>
                  <a:schemeClr val="tx1"/>
                </a:solidFill>
                <a:latin typeface="Tahoma" charset="0"/>
              </a:defRPr>
            </a:lvl1pPr>
            <a:lvl2pPr marL="742950" indent="-285750">
              <a:defRPr sz="2600">
                <a:solidFill>
                  <a:schemeClr val="tx1"/>
                </a:solidFill>
                <a:latin typeface="Tahoma" charset="0"/>
              </a:defRPr>
            </a:lvl2pPr>
            <a:lvl3pPr marL="1143000" indent="-228600">
              <a:defRPr sz="2600">
                <a:solidFill>
                  <a:schemeClr val="tx1"/>
                </a:solidFill>
                <a:latin typeface="Tahoma" charset="0"/>
              </a:defRPr>
            </a:lvl3pPr>
            <a:lvl4pPr marL="1600200" indent="-228600">
              <a:defRPr sz="2600">
                <a:solidFill>
                  <a:schemeClr val="tx1"/>
                </a:solidFill>
                <a:latin typeface="Tahoma" charset="0"/>
              </a:defRPr>
            </a:lvl4pPr>
            <a:lvl5pPr marL="2057400" indent="-228600">
              <a:defRPr sz="2600">
                <a:solidFill>
                  <a:schemeClr val="tx1"/>
                </a:solidFill>
                <a:latin typeface="Tahoma" charset="0"/>
              </a:defRPr>
            </a:lvl5pPr>
            <a:lvl6pPr marL="2514600" indent="-228600" eaLnBrk="0" fontAlgn="base" hangingPunct="0">
              <a:spcBef>
                <a:spcPct val="0"/>
              </a:spcBef>
              <a:spcAft>
                <a:spcPct val="0"/>
              </a:spcAft>
              <a:defRPr sz="2600">
                <a:solidFill>
                  <a:schemeClr val="tx1"/>
                </a:solidFill>
                <a:latin typeface="Tahoma" charset="0"/>
              </a:defRPr>
            </a:lvl6pPr>
            <a:lvl7pPr marL="2971800" indent="-228600" eaLnBrk="0" fontAlgn="base" hangingPunct="0">
              <a:spcBef>
                <a:spcPct val="0"/>
              </a:spcBef>
              <a:spcAft>
                <a:spcPct val="0"/>
              </a:spcAft>
              <a:defRPr sz="2600">
                <a:solidFill>
                  <a:schemeClr val="tx1"/>
                </a:solidFill>
                <a:latin typeface="Tahoma" charset="0"/>
              </a:defRPr>
            </a:lvl7pPr>
            <a:lvl8pPr marL="3429000" indent="-228600" eaLnBrk="0" fontAlgn="base" hangingPunct="0">
              <a:spcBef>
                <a:spcPct val="0"/>
              </a:spcBef>
              <a:spcAft>
                <a:spcPct val="0"/>
              </a:spcAft>
              <a:defRPr sz="2600">
                <a:solidFill>
                  <a:schemeClr val="tx1"/>
                </a:solidFill>
                <a:latin typeface="Tahoma" charset="0"/>
              </a:defRPr>
            </a:lvl8pPr>
            <a:lvl9pPr marL="3886200" indent="-228600" eaLnBrk="0" fontAlgn="base" hangingPunct="0">
              <a:spcBef>
                <a:spcPct val="0"/>
              </a:spcBef>
              <a:spcAft>
                <a:spcPct val="0"/>
              </a:spcAft>
              <a:defRPr sz="2600">
                <a:solidFill>
                  <a:schemeClr val="tx1"/>
                </a:solidFill>
                <a:latin typeface="Tahoma" charset="0"/>
              </a:defRPr>
            </a:lvl9pPr>
          </a:lstStyle>
          <a:p>
            <a:r>
              <a:rPr lang="es-MX" dirty="0">
                <a:solidFill>
                  <a:srgbClr val="00B050"/>
                </a:solidFill>
              </a:rPr>
              <a:t>Producido</a:t>
            </a:r>
            <a:r>
              <a:rPr lang="en-US" dirty="0">
                <a:solidFill>
                  <a:srgbClr val="00B050"/>
                </a:solidFill>
              </a:rPr>
              <a:t> </a:t>
            </a:r>
            <a:r>
              <a:rPr lang="es-MX" dirty="0">
                <a:solidFill>
                  <a:srgbClr val="00B050"/>
                </a:solidFill>
              </a:rPr>
              <a:t>por</a:t>
            </a:r>
            <a:r>
              <a:rPr lang="en-US" dirty="0">
                <a:solidFill>
                  <a:srgbClr val="00B050"/>
                </a:solidFill>
              </a:rPr>
              <a:t> </a:t>
            </a:r>
          </a:p>
          <a:p>
            <a:r>
              <a:rPr lang="en-US" dirty="0">
                <a:solidFill>
                  <a:srgbClr val="00B050"/>
                </a:solidFill>
              </a:rPr>
              <a:t>La Universidad del Estado de Idaho </a:t>
            </a:r>
          </a:p>
          <a:p>
            <a:r>
              <a:rPr lang="es-MX" dirty="0">
                <a:solidFill>
                  <a:srgbClr val="00B050"/>
                </a:solidFill>
              </a:rPr>
              <a:t>Oficina</a:t>
            </a:r>
            <a:r>
              <a:rPr lang="en-US" dirty="0">
                <a:solidFill>
                  <a:srgbClr val="00B050"/>
                </a:solidFill>
              </a:rPr>
              <a:t> de la </a:t>
            </a:r>
            <a:r>
              <a:rPr lang="es-MX" dirty="0">
                <a:solidFill>
                  <a:srgbClr val="00B050"/>
                </a:solidFill>
              </a:rPr>
              <a:t>Fuerza</a:t>
            </a:r>
            <a:r>
              <a:rPr lang="en-US" dirty="0">
                <a:solidFill>
                  <a:srgbClr val="00B050"/>
                </a:solidFill>
              </a:rPr>
              <a:t> de Trabajo de </a:t>
            </a:r>
            <a:r>
              <a:rPr lang="es-MX" dirty="0">
                <a:solidFill>
                  <a:srgbClr val="00B050"/>
                </a:solidFill>
              </a:rPr>
              <a:t>Formación</a:t>
            </a:r>
            <a:endParaRPr lang="en-US" dirty="0">
              <a:solidFill>
                <a:srgbClr val="00B050"/>
              </a:solidFill>
            </a:endParaRPr>
          </a:p>
        </p:txBody>
      </p:sp>
      <p:pic>
        <p:nvPicPr>
          <p:cNvPr id="5" name="Picture 8" descr="MC900318316[1]"/>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057400" y="3352800"/>
            <a:ext cx="2978150" cy="169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5638800" y="3151219"/>
            <a:ext cx="2468880" cy="209702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AAED274F-4913-420C-9F9C-944BB029806F}" type="slidenum">
              <a:rPr lang="en-US"/>
              <a:pPr>
                <a:defRPr/>
              </a:pPr>
              <a:t>10</a:t>
            </a:fld>
            <a:endParaRPr lang="en-US"/>
          </a:p>
        </p:txBody>
      </p:sp>
      <p:sp>
        <p:nvSpPr>
          <p:cNvPr id="17410" name="Rectangle 2"/>
          <p:cNvSpPr>
            <a:spLocks noGrp="1" noChangeArrowheads="1"/>
          </p:cNvSpPr>
          <p:nvPr>
            <p:ph type="title"/>
          </p:nvPr>
        </p:nvSpPr>
        <p:spPr>
          <a:xfrm>
            <a:off x="457200" y="0"/>
            <a:ext cx="8229600" cy="685800"/>
          </a:xfrm>
        </p:spPr>
        <p:txBody>
          <a:bodyPr/>
          <a:lstStyle/>
          <a:p>
            <a:pPr>
              <a:defRPr/>
            </a:pPr>
            <a:r>
              <a:rPr lang="es-MX" sz="2800" u="sng" dirty="0"/>
              <a:t>Cuestiones de seguridad </a:t>
            </a:r>
            <a:r>
              <a:rPr lang="es-MX" sz="2800" u="sng" dirty="0" smtClean="0"/>
              <a:t>tractor continuado:</a:t>
            </a:r>
            <a:endParaRPr lang="en-US" sz="2800" u="sng" dirty="0"/>
          </a:p>
        </p:txBody>
      </p:sp>
      <p:sp>
        <p:nvSpPr>
          <p:cNvPr id="11268" name="Rectangle 3"/>
          <p:cNvSpPr>
            <a:spLocks noGrp="1" noChangeArrowheads="1"/>
          </p:cNvSpPr>
          <p:nvPr>
            <p:ph type="body" idx="1"/>
          </p:nvPr>
        </p:nvSpPr>
        <p:spPr>
          <a:xfrm>
            <a:off x="457200" y="838200"/>
            <a:ext cx="8229600" cy="5257800"/>
          </a:xfrm>
        </p:spPr>
        <p:txBody>
          <a:bodyPr/>
          <a:lstStyle/>
          <a:p>
            <a:pPr>
              <a:lnSpc>
                <a:spcPct val="80000"/>
              </a:lnSpc>
            </a:pPr>
            <a:r>
              <a:rPr lang="es-ES" sz="2700" dirty="0"/>
              <a:t>El operador del tractor </a:t>
            </a:r>
            <a:r>
              <a:rPr lang="es-ES" sz="2700" dirty="0" smtClean="0"/>
              <a:t>debe </a:t>
            </a:r>
            <a:r>
              <a:rPr lang="es-ES" sz="2700" dirty="0"/>
              <a:t>revisar cuidadosamente el manual del operador y recibir capacitación por parte del personal de ventas antes de operar cualquier vehículo tractor recién adquirida</a:t>
            </a:r>
            <a:r>
              <a:rPr lang="es-ES" sz="2700" dirty="0" smtClean="0"/>
              <a:t>.</a:t>
            </a:r>
          </a:p>
          <a:p>
            <a:pPr>
              <a:lnSpc>
                <a:spcPct val="80000"/>
              </a:lnSpc>
            </a:pPr>
            <a:r>
              <a:rPr lang="es-ES" sz="2700" dirty="0"/>
              <a:t>El operador del tractor debe limpiar las ventanas de la cabina por lo menos una vez al día y con más frecuencia si es necesario</a:t>
            </a:r>
            <a:r>
              <a:rPr lang="es-ES" sz="2700" dirty="0" smtClean="0"/>
              <a:t>.</a:t>
            </a:r>
            <a:endParaRPr lang="es-MX" sz="2700" dirty="0" smtClean="0"/>
          </a:p>
          <a:p>
            <a:pPr>
              <a:lnSpc>
                <a:spcPct val="80000"/>
              </a:lnSpc>
            </a:pPr>
            <a:r>
              <a:rPr lang="es-ES" sz="2700" dirty="0"/>
              <a:t>El operador del tractor debe llevar a cabo una revisión de seguridad del tractor por lo menos una vez al día y con más frecuencia si es necesario</a:t>
            </a:r>
            <a:r>
              <a:rPr lang="es-ES" sz="2700" dirty="0" smtClean="0"/>
              <a:t>.</a:t>
            </a:r>
            <a:endParaRPr lang="es-MX" sz="2700" dirty="0" smtClean="0"/>
          </a:p>
          <a:p>
            <a:pPr lvl="1">
              <a:lnSpc>
                <a:spcPct val="80000"/>
              </a:lnSpc>
            </a:pPr>
            <a:r>
              <a:rPr lang="es-ES" sz="2700" dirty="0"/>
              <a:t>El revisión de seguridad debe cubrir la funcionalidad de los frenos, luces, limpiaparabrisas y sistema de dirección entre otras cosas.</a:t>
            </a:r>
            <a:endParaRPr lang="es-MX" sz="2700" dirty="0" smtClean="0"/>
          </a:p>
        </p:txBody>
      </p:sp>
    </p:spTree>
    <p:extLst>
      <p:ext uri="{BB962C8B-B14F-4D97-AF65-F5344CB8AC3E}">
        <p14:creationId xmlns:p14="http://schemas.microsoft.com/office/powerpoint/2010/main" val="2308977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1FE9F53-6E61-40A7-9DA3-E1FFBA7B3562}" type="slidenum">
              <a:rPr lang="en-US"/>
              <a:pPr>
                <a:defRPr/>
              </a:pPr>
              <a:t>11</a:t>
            </a:fld>
            <a:endParaRPr lang="en-US"/>
          </a:p>
        </p:txBody>
      </p:sp>
      <p:sp>
        <p:nvSpPr>
          <p:cNvPr id="29698" name="Rectangle 2"/>
          <p:cNvSpPr>
            <a:spLocks noGrp="1" noChangeArrowheads="1"/>
          </p:cNvSpPr>
          <p:nvPr>
            <p:ph type="title"/>
          </p:nvPr>
        </p:nvSpPr>
        <p:spPr>
          <a:xfrm>
            <a:off x="457200" y="0"/>
            <a:ext cx="8229600" cy="457200"/>
          </a:xfrm>
        </p:spPr>
        <p:txBody>
          <a:bodyPr/>
          <a:lstStyle/>
          <a:p>
            <a:pPr>
              <a:defRPr/>
            </a:pPr>
            <a:r>
              <a:rPr lang="es-MX" sz="2800" u="sng" dirty="0"/>
              <a:t>Cuestiones de seguridad tractor continuado:</a:t>
            </a:r>
          </a:p>
        </p:txBody>
      </p:sp>
      <p:sp>
        <p:nvSpPr>
          <p:cNvPr id="12292" name="Rectangle 3"/>
          <p:cNvSpPr>
            <a:spLocks noGrp="1" noChangeArrowheads="1"/>
          </p:cNvSpPr>
          <p:nvPr>
            <p:ph type="body" idx="1"/>
          </p:nvPr>
        </p:nvSpPr>
        <p:spPr>
          <a:xfrm>
            <a:off x="457200" y="533400"/>
            <a:ext cx="8229600" cy="6096000"/>
          </a:xfrm>
        </p:spPr>
        <p:txBody>
          <a:bodyPr/>
          <a:lstStyle/>
          <a:p>
            <a:pPr>
              <a:lnSpc>
                <a:spcPct val="90000"/>
              </a:lnSpc>
            </a:pPr>
            <a:r>
              <a:rPr lang="es-MX" sz="2300" dirty="0" smtClean="0"/>
              <a:t>Nunca llene un tractor con combustible cuando el motor está en marcha.  Los combustibles del motor son materiales altamente combustibles.</a:t>
            </a:r>
          </a:p>
          <a:p>
            <a:pPr>
              <a:lnSpc>
                <a:spcPct val="90000"/>
              </a:lnSpc>
            </a:pPr>
            <a:r>
              <a:rPr lang="es-MX" sz="2300" dirty="0" smtClean="0"/>
              <a:t>Use protección para los oídos cuando se conduce un tractor sin cabina.  El ruido del motor no debe superar los 90 decibelios para el oído humano durante un tiempo prolongado, pero puede exceder de 140 decibelios cuando se opera un tractor con cabina.</a:t>
            </a:r>
          </a:p>
          <a:p>
            <a:pPr>
              <a:lnSpc>
                <a:spcPct val="90000"/>
              </a:lnSpc>
            </a:pPr>
            <a:r>
              <a:rPr lang="es-MX" sz="2300" dirty="0" smtClean="0"/>
              <a:t>Asegúrese de que el tractor es engranado a la marcha cuando se viaja cuesta abajo.</a:t>
            </a:r>
          </a:p>
          <a:p>
            <a:pPr>
              <a:lnSpc>
                <a:spcPct val="90000"/>
              </a:lnSpc>
            </a:pPr>
            <a:r>
              <a:rPr lang="es-MX" sz="2300" dirty="0" smtClean="0"/>
              <a:t>Ponga el tractor hacia arriba en bloques de una manera segura y estable cuando sea necesario trabajar en un tractor elevado (normalmente esquematizado en el manual del operador).</a:t>
            </a:r>
          </a:p>
          <a:p>
            <a:pPr>
              <a:lnSpc>
                <a:spcPct val="90000"/>
              </a:lnSpc>
            </a:pPr>
            <a:r>
              <a:rPr lang="es-MX" sz="2300" dirty="0" smtClean="0"/>
              <a:t>Considere la instalación de una alarma de seguridad para cuando marcha en reversa.</a:t>
            </a:r>
          </a:p>
          <a:p>
            <a:pPr>
              <a:lnSpc>
                <a:spcPct val="90000"/>
              </a:lnSpc>
            </a:pPr>
            <a:r>
              <a:rPr lang="es-MX" sz="2300" dirty="0" smtClean="0"/>
              <a:t>Desconecte el cable de tierra cuando realice el servicio de las baterías.</a:t>
            </a:r>
          </a:p>
        </p:txBody>
      </p:sp>
    </p:spTree>
    <p:extLst>
      <p:ext uri="{BB962C8B-B14F-4D97-AF65-F5344CB8AC3E}">
        <p14:creationId xmlns:p14="http://schemas.microsoft.com/office/powerpoint/2010/main" val="2448787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283684C4-F6BD-45ED-8A6E-1CE6D730C5E0}" type="slidenum">
              <a:rPr lang="en-US"/>
              <a:pPr>
                <a:defRPr/>
              </a:pPr>
              <a:t>12</a:t>
            </a:fld>
            <a:endParaRPr lang="en-US"/>
          </a:p>
        </p:txBody>
      </p:sp>
      <p:sp>
        <p:nvSpPr>
          <p:cNvPr id="21506" name="Rectangle 2"/>
          <p:cNvSpPr>
            <a:spLocks noGrp="1" noChangeArrowheads="1"/>
          </p:cNvSpPr>
          <p:nvPr>
            <p:ph type="title"/>
          </p:nvPr>
        </p:nvSpPr>
        <p:spPr>
          <a:xfrm>
            <a:off x="457200" y="0"/>
            <a:ext cx="8229600" cy="762000"/>
          </a:xfrm>
        </p:spPr>
        <p:txBody>
          <a:bodyPr/>
          <a:lstStyle/>
          <a:p>
            <a:pPr>
              <a:defRPr/>
            </a:pPr>
            <a:r>
              <a:rPr lang="es-MX" sz="2800" u="sng" dirty="0" smtClean="0"/>
              <a:t>Cuestiones operativas de tractor:</a:t>
            </a:r>
            <a:endParaRPr lang="es-MX" sz="2800" u="sng" dirty="0"/>
          </a:p>
        </p:txBody>
      </p:sp>
      <p:sp>
        <p:nvSpPr>
          <p:cNvPr id="13316" name="Rectangle 3"/>
          <p:cNvSpPr>
            <a:spLocks noGrp="1" noChangeArrowheads="1"/>
          </p:cNvSpPr>
          <p:nvPr>
            <p:ph type="body" idx="1"/>
          </p:nvPr>
        </p:nvSpPr>
        <p:spPr>
          <a:xfrm>
            <a:off x="457200" y="762000"/>
            <a:ext cx="8229600" cy="5867400"/>
          </a:xfrm>
        </p:spPr>
        <p:txBody>
          <a:bodyPr/>
          <a:lstStyle/>
          <a:p>
            <a:pPr>
              <a:lnSpc>
                <a:spcPct val="90000"/>
              </a:lnSpc>
            </a:pPr>
            <a:r>
              <a:rPr lang="es-MX" sz="2400" dirty="0"/>
              <a:t>Debe revisar el refrigerante del radiador cuando el tractor está frío o la presión del radiador es liberada lentamente a través de la tapa del </a:t>
            </a:r>
            <a:r>
              <a:rPr lang="es-MX" sz="2400" dirty="0" smtClean="0"/>
              <a:t>radiador.</a:t>
            </a:r>
          </a:p>
          <a:p>
            <a:pPr>
              <a:lnSpc>
                <a:spcPct val="90000"/>
              </a:lnSpc>
            </a:pPr>
            <a:r>
              <a:rPr lang="es-ES" sz="2400" dirty="0"/>
              <a:t>Los operadores de tractores deben recibir una formación completa sobre el vehículo tractor y el apero </a:t>
            </a:r>
            <a:r>
              <a:rPr lang="es-ES" sz="2400" dirty="0" smtClean="0"/>
              <a:t>en específico conectado al tractor. </a:t>
            </a:r>
          </a:p>
          <a:p>
            <a:pPr>
              <a:lnSpc>
                <a:spcPct val="90000"/>
              </a:lnSpc>
            </a:pPr>
            <a:r>
              <a:rPr lang="es-ES" sz="2400" dirty="0"/>
              <a:t>La mayoría de los </a:t>
            </a:r>
            <a:r>
              <a:rPr lang="es-ES" sz="2400" dirty="0" smtClean="0"/>
              <a:t>aperos de </a:t>
            </a:r>
            <a:r>
              <a:rPr lang="es-ES" sz="2400" dirty="0"/>
              <a:t>la granja están diseñados para funcionar a una velocidad de tierra de cuatro a seis millas por hora</a:t>
            </a:r>
            <a:r>
              <a:rPr lang="es-ES" sz="2400" dirty="0" smtClean="0"/>
              <a:t>.  </a:t>
            </a:r>
            <a:r>
              <a:rPr lang="es-ES" sz="2400" dirty="0"/>
              <a:t>Los operadores deben utilizar velocidades seguras para las condiciones del suelo en el que están </a:t>
            </a:r>
            <a:r>
              <a:rPr lang="es-ES" sz="2400" dirty="0" smtClean="0"/>
              <a:t>trabajando el </a:t>
            </a:r>
            <a:r>
              <a:rPr lang="es-ES" sz="2400" dirty="0"/>
              <a:t>tractor y el </a:t>
            </a:r>
            <a:r>
              <a:rPr lang="es-ES" sz="2400" dirty="0" smtClean="0"/>
              <a:t>apero.</a:t>
            </a:r>
          </a:p>
          <a:p>
            <a:pPr>
              <a:lnSpc>
                <a:spcPct val="90000"/>
              </a:lnSpc>
            </a:pPr>
            <a:r>
              <a:rPr lang="es-ES" sz="2400" dirty="0"/>
              <a:t>Un tractor nunca debe ser operado en una pendiente mayor a 30 </a:t>
            </a:r>
            <a:r>
              <a:rPr lang="es-ES" sz="2400" dirty="0" smtClean="0"/>
              <a:t>grados.</a:t>
            </a:r>
          </a:p>
          <a:p>
            <a:r>
              <a:rPr lang="es-MX" sz="2400" dirty="0"/>
              <a:t>Cuando sea posible, marcha hacia a la reversa en cuesta arriba y marcha hacia adelante en cuesta abajo.</a:t>
            </a:r>
            <a:endParaRPr lang="es-MX" sz="2400" dirty="0" smtClean="0"/>
          </a:p>
          <a:p>
            <a:pPr>
              <a:lnSpc>
                <a:spcPct val="90000"/>
              </a:lnSpc>
            </a:pPr>
            <a:endParaRPr lang="es-MX" sz="2400" dirty="0" smtClean="0"/>
          </a:p>
        </p:txBody>
      </p:sp>
    </p:spTree>
    <p:extLst>
      <p:ext uri="{BB962C8B-B14F-4D97-AF65-F5344CB8AC3E}">
        <p14:creationId xmlns:p14="http://schemas.microsoft.com/office/powerpoint/2010/main" val="9074206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70B7F8F-1108-42A0-A36D-EF08159DFC1B}" type="slidenum">
              <a:rPr lang="en-US"/>
              <a:pPr>
                <a:defRPr/>
              </a:pPr>
              <a:t>13</a:t>
            </a:fld>
            <a:endParaRPr lang="en-US"/>
          </a:p>
        </p:txBody>
      </p:sp>
      <p:sp>
        <p:nvSpPr>
          <p:cNvPr id="23554" name="Rectangle 2"/>
          <p:cNvSpPr>
            <a:spLocks noGrp="1" noChangeArrowheads="1"/>
          </p:cNvSpPr>
          <p:nvPr>
            <p:ph type="title"/>
          </p:nvPr>
        </p:nvSpPr>
        <p:spPr>
          <a:xfrm>
            <a:off x="457200" y="0"/>
            <a:ext cx="8229600" cy="685800"/>
          </a:xfrm>
        </p:spPr>
        <p:txBody>
          <a:bodyPr/>
          <a:lstStyle/>
          <a:p>
            <a:pPr>
              <a:defRPr/>
            </a:pPr>
            <a:r>
              <a:rPr lang="es-MX" sz="2800" u="sng" dirty="0" smtClean="0"/>
              <a:t>Unidades de energía secundarias de tractor:</a:t>
            </a:r>
            <a:endParaRPr lang="es-MX" sz="2800" dirty="0"/>
          </a:p>
        </p:txBody>
      </p:sp>
      <p:sp>
        <p:nvSpPr>
          <p:cNvPr id="14340" name="Rectangle 3"/>
          <p:cNvSpPr>
            <a:spLocks noGrp="1" noChangeArrowheads="1"/>
          </p:cNvSpPr>
          <p:nvPr>
            <p:ph type="body" idx="1"/>
          </p:nvPr>
        </p:nvSpPr>
        <p:spPr>
          <a:xfrm>
            <a:off x="457200" y="762000"/>
            <a:ext cx="8229600" cy="5867400"/>
          </a:xfrm>
        </p:spPr>
        <p:txBody>
          <a:bodyPr/>
          <a:lstStyle/>
          <a:p>
            <a:pPr>
              <a:lnSpc>
                <a:spcPct val="90000"/>
              </a:lnSpc>
            </a:pPr>
            <a:r>
              <a:rPr lang="es-ES" sz="2400" dirty="0" smtClean="0"/>
              <a:t>Las tomas de fuerza se deben colocar en la posición de bloqueo antes de cualquier equipo  toma de fuerza sea bien fijado o bien separado.</a:t>
            </a:r>
          </a:p>
          <a:p>
            <a:pPr>
              <a:lnSpc>
                <a:spcPct val="90000"/>
              </a:lnSpc>
            </a:pPr>
            <a:r>
              <a:rPr lang="es-ES" sz="2400" dirty="0" smtClean="0">
                <a:solidFill>
                  <a:srgbClr val="FF0000"/>
                </a:solidFill>
              </a:rPr>
              <a:t>¡No retire los escudos de seguridad de toma de fuerza!</a:t>
            </a:r>
          </a:p>
          <a:p>
            <a:pPr>
              <a:lnSpc>
                <a:spcPct val="90000"/>
              </a:lnSpc>
            </a:pPr>
            <a:r>
              <a:rPr lang="es-ES" sz="2400" dirty="0" smtClean="0"/>
              <a:t>Los operadores de tractores y otros deben mantenerse alejados del enganche de tres puntos antes de que se sube o baja.</a:t>
            </a:r>
          </a:p>
          <a:p>
            <a:pPr>
              <a:lnSpc>
                <a:spcPct val="90000"/>
              </a:lnSpc>
            </a:pPr>
            <a:r>
              <a:rPr lang="es-ES" sz="2400" dirty="0" smtClean="0"/>
              <a:t>Operadores de tractores y demás personas deben mantenerse alejados de cualquier ariete hidráulico antes de que la energía hidráulica sea iniciada desde el tractor.</a:t>
            </a:r>
            <a:r>
              <a:rPr lang="es-MX" sz="2400" dirty="0" smtClean="0"/>
              <a:t> </a:t>
            </a:r>
          </a:p>
          <a:p>
            <a:r>
              <a:rPr lang="es-MX" sz="2400" dirty="0" smtClean="0"/>
              <a:t>Los operadores de tractores y demás personas presentes deben mantenerse alejados de todo tipo de motores eléctricos o unidades de energía antes de que la corriente eléctrica sea iniciada desde el tractor.</a:t>
            </a:r>
          </a:p>
          <a:p>
            <a:pPr>
              <a:lnSpc>
                <a:spcPct val="90000"/>
              </a:lnSpc>
            </a:pPr>
            <a:endParaRPr lang="es-MX" sz="2400" dirty="0" smtClean="0"/>
          </a:p>
        </p:txBody>
      </p:sp>
    </p:spTree>
    <p:extLst>
      <p:ext uri="{BB962C8B-B14F-4D97-AF65-F5344CB8AC3E}">
        <p14:creationId xmlns:p14="http://schemas.microsoft.com/office/powerpoint/2010/main" val="5381125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BA5E29E3-42EE-4CCF-9123-DFC149D249F8}" type="slidenum">
              <a:rPr lang="en-US"/>
              <a:pPr>
                <a:defRPr/>
              </a:pPr>
              <a:t>14</a:t>
            </a:fld>
            <a:endParaRPr lang="en-US"/>
          </a:p>
        </p:txBody>
      </p:sp>
      <p:sp>
        <p:nvSpPr>
          <p:cNvPr id="25602" name="Rectangle 2"/>
          <p:cNvSpPr>
            <a:spLocks noGrp="1" noChangeArrowheads="1"/>
          </p:cNvSpPr>
          <p:nvPr>
            <p:ph type="title"/>
          </p:nvPr>
        </p:nvSpPr>
        <p:spPr/>
        <p:txBody>
          <a:bodyPr/>
          <a:lstStyle/>
          <a:p>
            <a:pPr>
              <a:defRPr/>
            </a:pPr>
            <a:r>
              <a:rPr lang="es-MX" sz="2800" u="sng" dirty="0" smtClean="0"/>
              <a:t>Tractores cargadores:</a:t>
            </a:r>
            <a:endParaRPr lang="es-MX" sz="2800" u="sng" dirty="0"/>
          </a:p>
        </p:txBody>
      </p:sp>
      <p:sp>
        <p:nvSpPr>
          <p:cNvPr id="15364" name="Rectangle 3"/>
          <p:cNvSpPr>
            <a:spLocks noGrp="1" noChangeArrowheads="1"/>
          </p:cNvSpPr>
          <p:nvPr>
            <p:ph type="body" idx="1"/>
          </p:nvPr>
        </p:nvSpPr>
        <p:spPr>
          <a:xfrm>
            <a:off x="457200" y="1600200"/>
            <a:ext cx="8229600" cy="4724400"/>
          </a:xfrm>
        </p:spPr>
        <p:txBody>
          <a:bodyPr/>
          <a:lstStyle/>
          <a:p>
            <a:pPr>
              <a:lnSpc>
                <a:spcPct val="90000"/>
              </a:lnSpc>
            </a:pPr>
            <a:r>
              <a:rPr lang="es-ES" sz="2600" dirty="0"/>
              <a:t>Nunca deje a un cargador en una posición elevada en un tractor sin vigilancia</a:t>
            </a:r>
            <a:r>
              <a:rPr lang="es-ES" sz="2600" dirty="0" smtClean="0"/>
              <a:t>.</a:t>
            </a:r>
          </a:p>
          <a:p>
            <a:pPr>
              <a:lnSpc>
                <a:spcPct val="90000"/>
              </a:lnSpc>
            </a:pPr>
            <a:r>
              <a:rPr lang="es-ES" sz="2600" dirty="0"/>
              <a:t>Asegúrese de que todos los espectadores estén alejados de un cargador antes de subir o bajar la unidad</a:t>
            </a:r>
            <a:r>
              <a:rPr lang="es-ES" sz="2600" dirty="0" smtClean="0"/>
              <a:t>.</a:t>
            </a:r>
          </a:p>
          <a:p>
            <a:pPr>
              <a:lnSpc>
                <a:spcPct val="90000"/>
              </a:lnSpc>
            </a:pPr>
            <a:r>
              <a:rPr lang="es-ES" sz="2600" dirty="0"/>
              <a:t>T</a:t>
            </a:r>
            <a:r>
              <a:rPr lang="es-ES" sz="2600" dirty="0" smtClean="0"/>
              <a:t>ransporte  </a:t>
            </a:r>
            <a:r>
              <a:rPr lang="es-ES" sz="2600" dirty="0"/>
              <a:t>cargas con el cargador frontal a una altura relativamente baja y </a:t>
            </a:r>
            <a:r>
              <a:rPr lang="es-ES" sz="2600" dirty="0" smtClean="0"/>
              <a:t>segura para la transportación. </a:t>
            </a:r>
          </a:p>
          <a:p>
            <a:pPr>
              <a:lnSpc>
                <a:spcPct val="90000"/>
              </a:lnSpc>
            </a:pPr>
            <a:r>
              <a:rPr lang="es-ES" sz="2600" dirty="0"/>
              <a:t>El cargador frontal no es una plataforma de trabajo. </a:t>
            </a:r>
            <a:r>
              <a:rPr lang="es-ES" sz="2600" dirty="0" smtClean="0"/>
              <a:t> No </a:t>
            </a:r>
            <a:r>
              <a:rPr lang="es-ES" sz="2600" dirty="0"/>
              <a:t>permita que las personas </a:t>
            </a:r>
            <a:r>
              <a:rPr lang="es-ES" sz="2600" dirty="0" smtClean="0"/>
              <a:t>entren en la cubeta.</a:t>
            </a:r>
          </a:p>
          <a:p>
            <a:pPr>
              <a:lnSpc>
                <a:spcPct val="90000"/>
              </a:lnSpc>
            </a:pPr>
            <a:r>
              <a:rPr lang="es-ES" sz="2600" dirty="0" smtClean="0"/>
              <a:t>Sujete las </a:t>
            </a:r>
            <a:r>
              <a:rPr lang="es-ES" sz="2600" dirty="0"/>
              <a:t>barras </a:t>
            </a:r>
            <a:r>
              <a:rPr lang="es-ES" sz="2600" dirty="0" smtClean="0"/>
              <a:t>de seguridad para la transportación </a:t>
            </a:r>
            <a:r>
              <a:rPr lang="es-ES" sz="2600" dirty="0"/>
              <a:t>antes de viajar por caminos o carreteras a altas velocidades.</a:t>
            </a:r>
            <a:br>
              <a:rPr lang="es-ES" sz="2600" dirty="0"/>
            </a:br>
            <a:r>
              <a:rPr lang="es-ES" sz="2600" dirty="0"/>
              <a:t/>
            </a:r>
            <a:br>
              <a:rPr lang="es-ES" sz="2600" dirty="0"/>
            </a:br>
            <a:endParaRPr lang="es-MX" sz="2600" dirty="0" smtClean="0"/>
          </a:p>
        </p:txBody>
      </p:sp>
    </p:spTree>
    <p:extLst>
      <p:ext uri="{BB962C8B-B14F-4D97-AF65-F5344CB8AC3E}">
        <p14:creationId xmlns:p14="http://schemas.microsoft.com/office/powerpoint/2010/main" val="28528822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51AC64DA-1503-4292-AA0C-25887B0FB11D}" type="slidenum">
              <a:rPr lang="en-US"/>
              <a:pPr>
                <a:defRPr/>
              </a:pPr>
              <a:t>15</a:t>
            </a:fld>
            <a:endParaRPr lang="en-US"/>
          </a:p>
        </p:txBody>
      </p:sp>
      <p:sp>
        <p:nvSpPr>
          <p:cNvPr id="27650" name="Rectangle 2"/>
          <p:cNvSpPr>
            <a:spLocks noGrp="1" noChangeArrowheads="1"/>
          </p:cNvSpPr>
          <p:nvPr>
            <p:ph type="title"/>
          </p:nvPr>
        </p:nvSpPr>
        <p:spPr/>
        <p:txBody>
          <a:bodyPr/>
          <a:lstStyle/>
          <a:p>
            <a:pPr>
              <a:defRPr/>
            </a:pPr>
            <a:r>
              <a:rPr lang="es-MX" sz="2800" dirty="0"/>
              <a:t>E</a:t>
            </a:r>
            <a:r>
              <a:rPr lang="es-MX" sz="2800" dirty="0" smtClean="0"/>
              <a:t>n Conclusión:</a:t>
            </a:r>
            <a:endParaRPr lang="es-MX" sz="2800" dirty="0"/>
          </a:p>
        </p:txBody>
      </p:sp>
      <p:sp>
        <p:nvSpPr>
          <p:cNvPr id="16388" name="Rectangle 3"/>
          <p:cNvSpPr>
            <a:spLocks noGrp="1" noChangeArrowheads="1"/>
          </p:cNvSpPr>
          <p:nvPr>
            <p:ph type="body" idx="1"/>
          </p:nvPr>
        </p:nvSpPr>
        <p:spPr/>
        <p:txBody>
          <a:bodyPr/>
          <a:lstStyle/>
          <a:p>
            <a:r>
              <a:rPr lang="es-ES" sz="2800" dirty="0"/>
              <a:t>Hay tractores y hay tractores de juguete. </a:t>
            </a:r>
            <a:r>
              <a:rPr lang="es-ES" sz="2800" dirty="0" smtClean="0"/>
              <a:t>   Nunca </a:t>
            </a:r>
            <a:r>
              <a:rPr lang="es-ES" sz="2800" dirty="0"/>
              <a:t>deje que un tractor se utiliza como un juguete!</a:t>
            </a:r>
            <a:endParaRPr lang="en-US" sz="2800" dirty="0" smtClean="0"/>
          </a:p>
        </p:txBody>
      </p:sp>
      <p:pic>
        <p:nvPicPr>
          <p:cNvPr id="16389" name="Picture 4" descr="MC900277120[1]"/>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410200" y="4267200"/>
            <a:ext cx="1833563"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6" descr="MC900197870[1]"/>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905000" y="3581400"/>
            <a:ext cx="2112963"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85621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email">
            <a:lum/>
            <a:extLst>
              <a:ext uri="{28A0092B-C50C-407E-A947-70E740481C1C}">
                <a14:useLocalDpi xmlns:a14="http://schemas.microsoft.com/office/drawing/2010/main" val="0"/>
              </a:ext>
            </a:extLst>
          </a:blip>
          <a:srcRect/>
          <a:stretch>
            <a:fillRect t="-3000" b="-3000"/>
          </a:stretch>
        </a:blipFill>
        <a:effectLst/>
      </p:bgPr>
    </p:bg>
    <p:spTree>
      <p:nvGrpSpPr>
        <p:cNvPr id="1" name=""/>
        <p:cNvGrpSpPr/>
        <p:nvPr/>
      </p:nvGrpSpPr>
      <p:grpSpPr>
        <a:xfrm>
          <a:off x="0" y="0"/>
          <a:ext cx="0" cy="0"/>
          <a:chOff x="0" y="0"/>
          <a:chExt cx="0" cy="0"/>
        </a:xfrm>
      </p:grpSpPr>
      <p:sp>
        <p:nvSpPr>
          <p:cNvPr id="32770" name="Rectangle 4"/>
          <p:cNvSpPr>
            <a:spLocks noGrp="1" noChangeArrowheads="1"/>
          </p:cNvSpPr>
          <p:nvPr>
            <p:ph type="title"/>
          </p:nvPr>
        </p:nvSpPr>
        <p:spPr>
          <a:xfrm>
            <a:off x="609600" y="1219200"/>
            <a:ext cx="8229600" cy="1371600"/>
          </a:xfrm>
        </p:spPr>
        <p:txBody>
          <a:bodyPr/>
          <a:lstStyle/>
          <a:p>
            <a:pPr eaLnBrk="1" hangingPunct="1"/>
            <a:r>
              <a:rPr lang="es-MX" sz="3600" dirty="0" smtClean="0">
                <a:solidFill>
                  <a:srgbClr val="00B050"/>
                </a:solidFill>
              </a:rPr>
              <a:t>La Evaluación</a:t>
            </a:r>
          </a:p>
        </p:txBody>
      </p:sp>
      <p:sp>
        <p:nvSpPr>
          <p:cNvPr id="6" name="Slide Number Placeholder 4"/>
          <p:cNvSpPr>
            <a:spLocks noGrp="1"/>
          </p:cNvSpPr>
          <p:nvPr>
            <p:ph type="sldNum" sz="quarter" idx="12"/>
          </p:nvPr>
        </p:nvSpPr>
        <p:spPr/>
        <p:txBody>
          <a:bodyPr/>
          <a:lstStyle/>
          <a:p>
            <a:pPr>
              <a:defRPr/>
            </a:pPr>
            <a:fld id="{971B426B-A253-49D5-B1D6-20F1972BC4E5}" type="slidenum">
              <a:rPr lang="en-US"/>
              <a:pPr>
                <a:defRPr/>
              </a:pPr>
              <a:t>16</a:t>
            </a:fld>
            <a:endParaRPr lang="en-US" dirty="0"/>
          </a:p>
        </p:txBody>
      </p:sp>
      <p:pic>
        <p:nvPicPr>
          <p:cNvPr id="32772" name="Picture 5" descr="j0434929[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3622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TextBox 2"/>
          <p:cNvSpPr txBox="1">
            <a:spLocks noChangeArrowheads="1"/>
          </p:cNvSpPr>
          <p:nvPr/>
        </p:nvSpPr>
        <p:spPr bwMode="auto">
          <a:xfrm>
            <a:off x="1371600" y="5267325"/>
            <a:ext cx="7010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600">
                <a:solidFill>
                  <a:schemeClr val="tx1"/>
                </a:solidFill>
                <a:latin typeface="Tahoma" charset="0"/>
              </a:defRPr>
            </a:lvl1pPr>
            <a:lvl2pPr marL="742950" indent="-285750">
              <a:defRPr sz="2600">
                <a:solidFill>
                  <a:schemeClr val="tx1"/>
                </a:solidFill>
                <a:latin typeface="Tahoma" charset="0"/>
              </a:defRPr>
            </a:lvl2pPr>
            <a:lvl3pPr marL="1143000" indent="-228600">
              <a:defRPr sz="2600">
                <a:solidFill>
                  <a:schemeClr val="tx1"/>
                </a:solidFill>
                <a:latin typeface="Tahoma" charset="0"/>
              </a:defRPr>
            </a:lvl3pPr>
            <a:lvl4pPr marL="1600200" indent="-228600">
              <a:defRPr sz="2600">
                <a:solidFill>
                  <a:schemeClr val="tx1"/>
                </a:solidFill>
                <a:latin typeface="Tahoma" charset="0"/>
              </a:defRPr>
            </a:lvl4pPr>
            <a:lvl5pPr marL="2057400" indent="-228600">
              <a:defRPr sz="2600">
                <a:solidFill>
                  <a:schemeClr val="tx1"/>
                </a:solidFill>
                <a:latin typeface="Tahoma" charset="0"/>
              </a:defRPr>
            </a:lvl5pPr>
            <a:lvl6pPr marL="2514600" indent="-228600" eaLnBrk="0" fontAlgn="base" hangingPunct="0">
              <a:spcBef>
                <a:spcPct val="0"/>
              </a:spcBef>
              <a:spcAft>
                <a:spcPct val="0"/>
              </a:spcAft>
              <a:defRPr sz="2600">
                <a:solidFill>
                  <a:schemeClr val="tx1"/>
                </a:solidFill>
                <a:latin typeface="Tahoma" charset="0"/>
              </a:defRPr>
            </a:lvl6pPr>
            <a:lvl7pPr marL="2971800" indent="-228600" eaLnBrk="0" fontAlgn="base" hangingPunct="0">
              <a:spcBef>
                <a:spcPct val="0"/>
              </a:spcBef>
              <a:spcAft>
                <a:spcPct val="0"/>
              </a:spcAft>
              <a:defRPr sz="2600">
                <a:solidFill>
                  <a:schemeClr val="tx1"/>
                </a:solidFill>
                <a:latin typeface="Tahoma" charset="0"/>
              </a:defRPr>
            </a:lvl7pPr>
            <a:lvl8pPr marL="3429000" indent="-228600" eaLnBrk="0" fontAlgn="base" hangingPunct="0">
              <a:spcBef>
                <a:spcPct val="0"/>
              </a:spcBef>
              <a:spcAft>
                <a:spcPct val="0"/>
              </a:spcAft>
              <a:defRPr sz="2600">
                <a:solidFill>
                  <a:schemeClr val="tx1"/>
                </a:solidFill>
                <a:latin typeface="Tahoma" charset="0"/>
              </a:defRPr>
            </a:lvl8pPr>
            <a:lvl9pPr marL="3886200" indent="-228600" eaLnBrk="0" fontAlgn="base" hangingPunct="0">
              <a:spcBef>
                <a:spcPct val="0"/>
              </a:spcBef>
              <a:spcAft>
                <a:spcPct val="0"/>
              </a:spcAft>
              <a:defRPr sz="2600">
                <a:solidFill>
                  <a:schemeClr val="tx1"/>
                </a:solidFill>
                <a:latin typeface="Tahoma" charset="0"/>
              </a:defRPr>
            </a:lvl9pPr>
          </a:lstStyle>
          <a:p>
            <a:r>
              <a:rPr lang="es-MX" dirty="0">
                <a:solidFill>
                  <a:srgbClr val="00B050"/>
                </a:solidFill>
              </a:rPr>
              <a:t>Producido</a:t>
            </a:r>
            <a:r>
              <a:rPr lang="en-US" dirty="0">
                <a:solidFill>
                  <a:srgbClr val="00B050"/>
                </a:solidFill>
              </a:rPr>
              <a:t> </a:t>
            </a:r>
            <a:r>
              <a:rPr lang="es-MX" dirty="0">
                <a:solidFill>
                  <a:srgbClr val="00B050"/>
                </a:solidFill>
              </a:rPr>
              <a:t>por</a:t>
            </a:r>
            <a:r>
              <a:rPr lang="en-US" dirty="0">
                <a:solidFill>
                  <a:srgbClr val="00B050"/>
                </a:solidFill>
              </a:rPr>
              <a:t> </a:t>
            </a:r>
          </a:p>
          <a:p>
            <a:r>
              <a:rPr lang="en-US" dirty="0">
                <a:solidFill>
                  <a:srgbClr val="00B050"/>
                </a:solidFill>
              </a:rPr>
              <a:t>La Universidad del Estado de Idaho </a:t>
            </a:r>
          </a:p>
          <a:p>
            <a:r>
              <a:rPr lang="es-MX" dirty="0">
                <a:solidFill>
                  <a:srgbClr val="00B050"/>
                </a:solidFill>
              </a:rPr>
              <a:t>Oficina</a:t>
            </a:r>
            <a:r>
              <a:rPr lang="en-US" dirty="0">
                <a:solidFill>
                  <a:srgbClr val="00B050"/>
                </a:solidFill>
              </a:rPr>
              <a:t> de la </a:t>
            </a:r>
            <a:r>
              <a:rPr lang="es-MX" dirty="0">
                <a:solidFill>
                  <a:srgbClr val="00B050"/>
                </a:solidFill>
              </a:rPr>
              <a:t>Fuerza</a:t>
            </a:r>
            <a:r>
              <a:rPr lang="en-US" dirty="0">
                <a:solidFill>
                  <a:srgbClr val="00B050"/>
                </a:solidFill>
              </a:rPr>
              <a:t> de Trabajo de </a:t>
            </a:r>
            <a:r>
              <a:rPr lang="es-MX" dirty="0">
                <a:solidFill>
                  <a:srgbClr val="00B050"/>
                </a:solidFill>
              </a:rPr>
              <a:t>Formación</a:t>
            </a:r>
            <a:endParaRPr lang="en-US" dirty="0">
              <a:solidFill>
                <a:srgbClr val="00B05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411163" y="3200400"/>
            <a:ext cx="8305800" cy="2667000"/>
          </a:xfrm>
          <a:prstGeom prst="rect">
            <a:avLst/>
          </a:prstGeom>
          <a:solidFill>
            <a:schemeClr val="tx1">
              <a:lumMod val="50000"/>
              <a:alpha val="74000"/>
            </a:schemeClr>
          </a:solidFill>
        </p:spPr>
        <p:txBody>
          <a:bodyPr>
            <a:spAutoFit/>
          </a:bodyPr>
          <a:lstStyle/>
          <a:p>
            <a:pPr>
              <a:defRPr/>
            </a:pPr>
            <a:endParaRPr lang="en-US" dirty="0"/>
          </a:p>
        </p:txBody>
      </p:sp>
      <p:sp>
        <p:nvSpPr>
          <p:cNvPr id="3075" name="Title 1"/>
          <p:cNvSpPr>
            <a:spLocks noGrp="1"/>
          </p:cNvSpPr>
          <p:nvPr>
            <p:ph type="title"/>
          </p:nvPr>
        </p:nvSpPr>
        <p:spPr>
          <a:xfrm>
            <a:off x="487363" y="2971800"/>
            <a:ext cx="8229600" cy="1371600"/>
          </a:xfrm>
        </p:spPr>
        <p:txBody>
          <a:bodyPr/>
          <a:lstStyle/>
          <a:p>
            <a:pPr eaLnBrk="1" hangingPunct="1"/>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“Este material fue producido bajo un convenio de donación SH22228SH1 de la Administración de Seguridad y Salud Ocupacional, EE.UU. Departamento de Trabajo.  No necesariamente refleja los puntos de vista o las políticas del EE.UU. Departamento de Trabajo, tampoco el mencionar de los nombres comerciales, productos comerciales, o implica la aprobación de las organizaciones por el gobierno de EE.UU.”</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r>
              <a:rPr lang="es-MX" sz="2200" dirty="0" smtClean="0">
                <a:solidFill>
                  <a:schemeClr val="bg1"/>
                </a:solidFill>
              </a:rPr>
              <a:t/>
            </a:r>
            <a:br>
              <a:rPr lang="es-MX" sz="2200" dirty="0" smtClean="0">
                <a:solidFill>
                  <a:schemeClr val="bg1"/>
                </a:solidFill>
              </a:rPr>
            </a:br>
            <a:endParaRPr lang="en-US" sz="2200" dirty="0" smtClean="0">
              <a:solidFill>
                <a:schemeClr val="bg1"/>
              </a:solidFill>
            </a:endParaRPr>
          </a:p>
        </p:txBody>
      </p:sp>
      <p:sp>
        <p:nvSpPr>
          <p:cNvPr id="3" name="Slide Number Placeholder 2"/>
          <p:cNvSpPr>
            <a:spLocks noGrp="1"/>
          </p:cNvSpPr>
          <p:nvPr>
            <p:ph type="sldNum" sz="quarter" idx="12"/>
          </p:nvPr>
        </p:nvSpPr>
        <p:spPr/>
        <p:txBody>
          <a:bodyPr/>
          <a:lstStyle/>
          <a:p>
            <a:pPr>
              <a:defRPr/>
            </a:pPr>
            <a:fld id="{1E036FEF-F5E1-4466-9B13-D06499E7F355}" type="slidenum">
              <a:rPr lang="en-US"/>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lstStyle/>
          <a:p>
            <a:pPr>
              <a:defRPr/>
            </a:pPr>
            <a:r>
              <a:rPr lang="es-MX" dirty="0" smtClean="0"/>
              <a:t>OSHA y la agricultura</a:t>
            </a:r>
            <a:endParaRPr lang="es-MX" dirty="0"/>
          </a:p>
        </p:txBody>
      </p:sp>
      <p:sp>
        <p:nvSpPr>
          <p:cNvPr id="4099" name="Content Placeholder 2"/>
          <p:cNvSpPr>
            <a:spLocks noGrp="1"/>
          </p:cNvSpPr>
          <p:nvPr>
            <p:ph idx="1"/>
          </p:nvPr>
        </p:nvSpPr>
        <p:spPr>
          <a:xfrm>
            <a:off x="457200" y="1295400"/>
            <a:ext cx="8229600" cy="5105400"/>
          </a:xfrm>
        </p:spPr>
        <p:txBody>
          <a:bodyPr/>
          <a:lstStyle/>
          <a:p>
            <a:pPr>
              <a:defRPr/>
            </a:pPr>
            <a:r>
              <a:rPr lang="es-MX" dirty="0">
                <a:latin typeface="Calibri" pitchFamily="34" charset="0"/>
                <a:cs typeface="Calibri" pitchFamily="34" charset="0"/>
              </a:rPr>
              <a:t>No todas las granjas </a:t>
            </a:r>
            <a:r>
              <a:rPr lang="es-MX" dirty="0" smtClean="0">
                <a:latin typeface="Calibri" pitchFamily="34" charset="0"/>
                <a:cs typeface="Calibri" pitchFamily="34" charset="0"/>
              </a:rPr>
              <a:t>caen </a:t>
            </a:r>
            <a:r>
              <a:rPr lang="es-MX" dirty="0">
                <a:latin typeface="Calibri" pitchFamily="34" charset="0"/>
                <a:cs typeface="Calibri" pitchFamily="34" charset="0"/>
              </a:rPr>
              <a:t>bajo la jurisdicción de OSHA.</a:t>
            </a:r>
          </a:p>
          <a:p>
            <a:pPr>
              <a:defRPr/>
            </a:pPr>
            <a:r>
              <a:rPr lang="es-MX" dirty="0">
                <a:latin typeface="Calibri" pitchFamily="34" charset="0"/>
                <a:cs typeface="Calibri" pitchFamily="34" charset="0"/>
              </a:rPr>
              <a:t>¿Quién está exento?:  Granjas trabajadas sólo por los miembros de la familia inmediata o </a:t>
            </a:r>
            <a:r>
              <a:rPr lang="es-MX" dirty="0" smtClean="0">
                <a:latin typeface="Calibri" pitchFamily="34" charset="0"/>
                <a:cs typeface="Calibri" pitchFamily="34" charset="0"/>
              </a:rPr>
              <a:t>granjas con 10 empleados o menos (esta </a:t>
            </a:r>
            <a:r>
              <a:rPr lang="es-MX" dirty="0">
                <a:latin typeface="Calibri" pitchFamily="34" charset="0"/>
                <a:cs typeface="Calibri" pitchFamily="34" charset="0"/>
              </a:rPr>
              <a:t>excepción, sin embargo, no es aplicable si la operación haya mantenido un campo de trabajo temporal en los últimos doce meses, OSHA directiva CPL 02-00-51 </a:t>
            </a:r>
          </a:p>
          <a:p>
            <a:pPr>
              <a:defRPr/>
            </a:pPr>
            <a:r>
              <a:rPr lang="es-MX" dirty="0">
                <a:latin typeface="Calibri" pitchFamily="34" charset="0"/>
                <a:cs typeface="Calibri" pitchFamily="34" charset="0"/>
              </a:rPr>
              <a:t>Otras directrices estatales pueden aplicarse</a:t>
            </a:r>
          </a:p>
          <a:p>
            <a:pPr marL="0" indent="0">
              <a:buNone/>
              <a:defRPr/>
            </a:pPr>
            <a:endParaRPr lang="es-MX" dirty="0">
              <a:latin typeface="Calibri" pitchFamily="34" charset="0"/>
              <a:cs typeface="Calibri" pitchFamily="34" charset="0"/>
            </a:endParaRPr>
          </a:p>
        </p:txBody>
      </p:sp>
    </p:spTree>
    <p:extLst>
      <p:ext uri="{BB962C8B-B14F-4D97-AF65-F5344CB8AC3E}">
        <p14:creationId xmlns:p14="http://schemas.microsoft.com/office/powerpoint/2010/main" val="3181370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pPr>
              <a:defRPr/>
            </a:pPr>
            <a:fld id="{BCB7D347-C156-49D8-B7F6-45E691941069}" type="slidenum">
              <a:rPr lang="en-US"/>
              <a:pPr>
                <a:defRPr/>
              </a:pPr>
              <a:t>4</a:t>
            </a:fld>
            <a:endParaRPr lang="en-US"/>
          </a:p>
        </p:txBody>
      </p:sp>
      <p:sp>
        <p:nvSpPr>
          <p:cNvPr id="13314" name="Rectangle 2"/>
          <p:cNvSpPr>
            <a:spLocks noGrp="1" noChangeArrowheads="1"/>
          </p:cNvSpPr>
          <p:nvPr>
            <p:ph type="title"/>
          </p:nvPr>
        </p:nvSpPr>
        <p:spPr>
          <a:xfrm>
            <a:off x="457200" y="0"/>
            <a:ext cx="8229600" cy="609600"/>
          </a:xfrm>
        </p:spPr>
        <p:txBody>
          <a:bodyPr/>
          <a:lstStyle/>
          <a:p>
            <a:pPr>
              <a:defRPr/>
            </a:pPr>
            <a:r>
              <a:rPr lang="es-MX" sz="2800" u="sng" dirty="0" smtClean="0"/>
              <a:t>Tractores modernos</a:t>
            </a:r>
            <a:endParaRPr lang="es-MX" sz="2800" u="sng" dirty="0"/>
          </a:p>
        </p:txBody>
      </p:sp>
      <p:sp>
        <p:nvSpPr>
          <p:cNvPr id="5124" name="Rectangle 3"/>
          <p:cNvSpPr>
            <a:spLocks noGrp="1" noChangeArrowheads="1"/>
          </p:cNvSpPr>
          <p:nvPr>
            <p:ph type="body" idx="1"/>
          </p:nvPr>
        </p:nvSpPr>
        <p:spPr>
          <a:xfrm>
            <a:off x="457200" y="609600"/>
            <a:ext cx="8229600" cy="6248400"/>
          </a:xfrm>
        </p:spPr>
        <p:txBody>
          <a:bodyPr/>
          <a:lstStyle/>
          <a:p>
            <a:r>
              <a:rPr lang="es-ES" sz="2500" dirty="0" smtClean="0"/>
              <a:t>Debido a que los tractores modernos son más grandes y más potentes que los tractores anteriores, se requiere precaución importante durante la operación.</a:t>
            </a:r>
          </a:p>
          <a:p>
            <a:pPr marL="0" indent="0">
              <a:buNone/>
            </a:pPr>
            <a:endParaRPr lang="es-ES" sz="1200" dirty="0" smtClean="0"/>
          </a:p>
          <a:p>
            <a:pPr lvl="1"/>
            <a:r>
              <a:rPr lang="es-ES" sz="2500" dirty="0" smtClean="0"/>
              <a:t>Los tractores modernos tienen pesos unitarios básicos que comúnmente superan 28.000 libras.</a:t>
            </a:r>
          </a:p>
          <a:p>
            <a:pPr lvl="1"/>
            <a:r>
              <a:rPr lang="es-ES" sz="2500" dirty="0" smtClean="0"/>
              <a:t>Los tractores modernos tienen mayores centros de gravedad con las alturas de unidad más de 10 pies.</a:t>
            </a:r>
          </a:p>
          <a:p>
            <a:pPr lvl="1"/>
            <a:r>
              <a:rPr lang="es-ES" sz="2500" dirty="0" smtClean="0"/>
              <a:t>Los tractores modernos pueden tener calificaciones de caballos de potencia que superan 350.</a:t>
            </a:r>
            <a:endParaRPr lang="es-MX" sz="2500" dirty="0" smtClean="0"/>
          </a:p>
        </p:txBody>
      </p:sp>
      <p:pic>
        <p:nvPicPr>
          <p:cNvPr id="5125" name="Picture 6" descr="MC900319454[1]"/>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124200" y="4572000"/>
            <a:ext cx="1981200" cy="188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descr="MC900297181[1]"/>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143000" y="5334000"/>
            <a:ext cx="1524000"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11"/>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5562600" y="4572000"/>
            <a:ext cx="2971800" cy="190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7968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s-MX" sz="2800" u="sng" dirty="0" smtClean="0"/>
              <a:t>1928.51 Subparte C  </a:t>
            </a:r>
            <a:br>
              <a:rPr lang="es-MX" sz="2800" u="sng" dirty="0" smtClean="0"/>
            </a:br>
            <a:r>
              <a:rPr lang="es-MX" sz="2800" u="sng" dirty="0" smtClean="0"/>
              <a:t>Instrucciones de funcionamiento para el empleado</a:t>
            </a:r>
            <a:endParaRPr lang="es-MX" sz="2800" u="sng" dirty="0"/>
          </a:p>
        </p:txBody>
      </p:sp>
      <p:sp>
        <p:nvSpPr>
          <p:cNvPr id="6147" name="Content Placeholder 2"/>
          <p:cNvSpPr>
            <a:spLocks noGrp="1"/>
          </p:cNvSpPr>
          <p:nvPr>
            <p:ph idx="1"/>
          </p:nvPr>
        </p:nvSpPr>
        <p:spPr/>
        <p:txBody>
          <a:bodyPr/>
          <a:lstStyle/>
          <a:p>
            <a:r>
              <a:rPr lang="es-MX" sz="2800" dirty="0" smtClean="0"/>
              <a:t>Estructura protectora de volcamiento (ROPS) </a:t>
            </a:r>
            <a:r>
              <a:rPr lang="es-ES" sz="2800" dirty="0"/>
              <a:t>para tractores utilizados en las operaciones agrícolas</a:t>
            </a:r>
            <a:r>
              <a:rPr lang="es-ES" sz="2800" dirty="0" smtClean="0"/>
              <a:t>.</a:t>
            </a:r>
            <a:endParaRPr lang="es-MX" sz="2800" dirty="0" smtClean="0"/>
          </a:p>
          <a:p>
            <a:r>
              <a:rPr lang="es-MX" sz="2800" dirty="0" smtClean="0"/>
              <a:t>Requisitos generales.</a:t>
            </a:r>
          </a:p>
          <a:p>
            <a:pPr lvl="1"/>
            <a:r>
              <a:rPr lang="es-ES" dirty="0"/>
              <a:t>Los cinturones de seguridad. </a:t>
            </a:r>
            <a:r>
              <a:rPr lang="es-MX" dirty="0" smtClean="0"/>
              <a:t> </a:t>
            </a:r>
            <a:r>
              <a:rPr lang="es-MX" sz="1800" dirty="0" smtClean="0"/>
              <a:t>1928.51(b)(2)</a:t>
            </a:r>
          </a:p>
          <a:p>
            <a:pPr lvl="1"/>
            <a:r>
              <a:rPr lang="es-ES" dirty="0"/>
              <a:t>Protección contra derrames</a:t>
            </a:r>
            <a:r>
              <a:rPr lang="es-ES" dirty="0" smtClean="0"/>
              <a:t>.  </a:t>
            </a:r>
            <a:r>
              <a:rPr lang="es-MX" sz="1800" dirty="0" smtClean="0"/>
              <a:t>1928.51(b)(3)</a:t>
            </a:r>
          </a:p>
          <a:p>
            <a:pPr lvl="1"/>
            <a:r>
              <a:rPr lang="es-ES" dirty="0"/>
              <a:t>Protección de superficies afiladas</a:t>
            </a:r>
            <a:r>
              <a:rPr lang="es-ES" dirty="0" smtClean="0"/>
              <a:t>.  </a:t>
            </a:r>
            <a:r>
              <a:rPr lang="es-MX" sz="1800" dirty="0" smtClean="0"/>
              <a:t>1928.51(b)(4)</a:t>
            </a:r>
          </a:p>
          <a:p>
            <a:pPr lvl="1"/>
            <a:r>
              <a:rPr lang="es-MX" dirty="0" smtClean="0"/>
              <a:t>Otros requisitos.</a:t>
            </a:r>
          </a:p>
          <a:p>
            <a:r>
              <a:rPr lang="es-MX" sz="2800" dirty="0" smtClean="0"/>
              <a:t>Usos exentos. </a:t>
            </a:r>
            <a:r>
              <a:rPr lang="es-MX" sz="1800" dirty="0" smtClean="0"/>
              <a:t>1928.51(b)(5)</a:t>
            </a:r>
          </a:p>
          <a:p>
            <a:endParaRPr lang="es-MX" dirty="0" smtClean="0"/>
          </a:p>
        </p:txBody>
      </p:sp>
    </p:spTree>
    <p:extLst>
      <p:ext uri="{BB962C8B-B14F-4D97-AF65-F5344CB8AC3E}">
        <p14:creationId xmlns:p14="http://schemas.microsoft.com/office/powerpoint/2010/main" val="3421986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28C97F31-3A65-41C5-BC30-A67EB6DDAE3B}" type="slidenum">
              <a:rPr lang="en-US"/>
              <a:pPr>
                <a:defRPr/>
              </a:pPr>
              <a:t>6</a:t>
            </a:fld>
            <a:endParaRPr lang="en-US"/>
          </a:p>
        </p:txBody>
      </p:sp>
      <p:sp>
        <p:nvSpPr>
          <p:cNvPr id="31746" name="Rectangle 2"/>
          <p:cNvSpPr>
            <a:spLocks noGrp="1" noChangeArrowheads="1"/>
          </p:cNvSpPr>
          <p:nvPr>
            <p:ph type="title"/>
          </p:nvPr>
        </p:nvSpPr>
        <p:spPr>
          <a:xfrm>
            <a:off x="457200" y="0"/>
            <a:ext cx="8229600" cy="609600"/>
          </a:xfrm>
        </p:spPr>
        <p:txBody>
          <a:bodyPr/>
          <a:lstStyle/>
          <a:p>
            <a:pPr>
              <a:defRPr/>
            </a:pPr>
            <a:r>
              <a:rPr lang="es-MX" sz="2800" u="sng" dirty="0" smtClean="0"/>
              <a:t>Accidentes típicos relacionados con tractores:</a:t>
            </a:r>
            <a:endParaRPr lang="es-MX" sz="2800" u="sng" dirty="0"/>
          </a:p>
        </p:txBody>
      </p:sp>
      <p:sp>
        <p:nvSpPr>
          <p:cNvPr id="7172" name="Rectangle 3"/>
          <p:cNvSpPr>
            <a:spLocks noGrp="1" noChangeArrowheads="1"/>
          </p:cNvSpPr>
          <p:nvPr>
            <p:ph type="body" idx="1"/>
          </p:nvPr>
        </p:nvSpPr>
        <p:spPr>
          <a:xfrm>
            <a:off x="457200" y="762000"/>
            <a:ext cx="8229600" cy="5867400"/>
          </a:xfrm>
        </p:spPr>
        <p:txBody>
          <a:bodyPr/>
          <a:lstStyle/>
          <a:p>
            <a:r>
              <a:rPr lang="es-ES" sz="2500" dirty="0" smtClean="0"/>
              <a:t>El volcamiento </a:t>
            </a:r>
            <a:r>
              <a:rPr lang="es-ES" sz="2500" dirty="0"/>
              <a:t>debido al exceso de velocidad en las carreteras desiguales o superficies </a:t>
            </a:r>
            <a:r>
              <a:rPr lang="es-ES" sz="2500" dirty="0" smtClean="0"/>
              <a:t>toscas.</a:t>
            </a:r>
          </a:p>
          <a:p>
            <a:r>
              <a:rPr lang="es-ES" sz="2500" dirty="0" smtClean="0"/>
              <a:t>El volcamiento debido </a:t>
            </a:r>
            <a:r>
              <a:rPr lang="es-ES" sz="2500" dirty="0"/>
              <a:t>al exceso de velocidad al </a:t>
            </a:r>
            <a:r>
              <a:rPr lang="es-ES" sz="2500" dirty="0" smtClean="0"/>
              <a:t>doblar.</a:t>
            </a:r>
            <a:endParaRPr lang="es-MX" sz="2500" dirty="0" smtClean="0"/>
          </a:p>
          <a:p>
            <a:r>
              <a:rPr lang="es-MX" sz="2500" dirty="0"/>
              <a:t>El conducir el tractor demasiado cerca de una zanja o pozo cual incurra un volcamiento</a:t>
            </a:r>
            <a:r>
              <a:rPr lang="es-MX" sz="2500" dirty="0" smtClean="0"/>
              <a:t>.</a:t>
            </a:r>
          </a:p>
          <a:p>
            <a:r>
              <a:rPr lang="es-ES" sz="2500" dirty="0"/>
              <a:t>Las caídas al subir o bajar de la </a:t>
            </a:r>
            <a:r>
              <a:rPr lang="es-ES" sz="2500" dirty="0" smtClean="0"/>
              <a:t>unidad.</a:t>
            </a:r>
          </a:p>
          <a:p>
            <a:r>
              <a:rPr lang="es-ES" sz="2500" dirty="0" smtClean="0"/>
              <a:t>El transportar el </a:t>
            </a:r>
            <a:r>
              <a:rPr lang="es-ES" sz="2500" dirty="0"/>
              <a:t>cargador con el contenido demasiado elevada </a:t>
            </a:r>
            <a:r>
              <a:rPr lang="es-ES" sz="2500" dirty="0" smtClean="0"/>
              <a:t>así aumentando el </a:t>
            </a:r>
            <a:r>
              <a:rPr lang="es-ES" sz="2500" dirty="0"/>
              <a:t>centro de </a:t>
            </a:r>
            <a:r>
              <a:rPr lang="es-ES" sz="2500" dirty="0" smtClean="0"/>
              <a:t>gravedad.</a:t>
            </a:r>
          </a:p>
          <a:p>
            <a:r>
              <a:rPr lang="es-ES" sz="2500" dirty="0" smtClean="0"/>
              <a:t>El permitir pasajeros en el tractor.</a:t>
            </a:r>
            <a:endParaRPr lang="es-MX" sz="2500" dirty="0" smtClean="0"/>
          </a:p>
          <a:p>
            <a:r>
              <a:rPr lang="es-MX" sz="2500" dirty="0" smtClean="0"/>
              <a:t>Las lesiones de piel debidas a la penetración del fluido hidráulico en la piel bajo una presión muy intensa.  </a:t>
            </a:r>
          </a:p>
          <a:p>
            <a:r>
              <a:rPr lang="es-MX" sz="2500" dirty="0" smtClean="0"/>
              <a:t>La fatiga de operador.</a:t>
            </a:r>
          </a:p>
        </p:txBody>
      </p:sp>
    </p:spTree>
    <p:extLst>
      <p:ext uri="{BB962C8B-B14F-4D97-AF65-F5344CB8AC3E}">
        <p14:creationId xmlns:p14="http://schemas.microsoft.com/office/powerpoint/2010/main" val="3893293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pPr>
              <a:defRPr/>
            </a:pPr>
            <a:fld id="{B1DA6F7D-9353-48EE-9842-292C0DC67F4C}" type="slidenum">
              <a:rPr lang="en-US"/>
              <a:pPr>
                <a:defRPr/>
              </a:pPr>
              <a:t>7</a:t>
            </a:fld>
            <a:endParaRPr lang="en-US"/>
          </a:p>
        </p:txBody>
      </p:sp>
      <p:sp>
        <p:nvSpPr>
          <p:cNvPr id="9218" name="Rectangle 2"/>
          <p:cNvSpPr>
            <a:spLocks noGrp="1" noChangeArrowheads="1"/>
          </p:cNvSpPr>
          <p:nvPr>
            <p:ph type="title"/>
          </p:nvPr>
        </p:nvSpPr>
        <p:spPr>
          <a:xfrm>
            <a:off x="457200" y="0"/>
            <a:ext cx="8229600" cy="762000"/>
          </a:xfrm>
        </p:spPr>
        <p:txBody>
          <a:bodyPr/>
          <a:lstStyle/>
          <a:p>
            <a:pPr>
              <a:defRPr/>
            </a:pPr>
            <a:r>
              <a:rPr lang="es-MX" sz="2800" u="sng" dirty="0" smtClean="0"/>
              <a:t>La dirección del movimiento de la unidad</a:t>
            </a:r>
            <a:endParaRPr lang="es-MX" sz="2800" u="sng" dirty="0"/>
          </a:p>
        </p:txBody>
      </p:sp>
      <p:sp>
        <p:nvSpPr>
          <p:cNvPr id="8196" name="Rectangle 5"/>
          <p:cNvSpPr>
            <a:spLocks noGrp="1" noChangeArrowheads="1"/>
          </p:cNvSpPr>
          <p:nvPr>
            <p:ph type="body" idx="1"/>
          </p:nvPr>
        </p:nvSpPr>
        <p:spPr>
          <a:xfrm>
            <a:off x="457200" y="838200"/>
            <a:ext cx="8229600" cy="3429000"/>
          </a:xfrm>
        </p:spPr>
        <p:txBody>
          <a:bodyPr/>
          <a:lstStyle/>
          <a:p>
            <a:r>
              <a:rPr lang="es-ES" sz="2800" dirty="0"/>
              <a:t>Un tractor de granja tiene tres movimientos direccionales </a:t>
            </a:r>
            <a:r>
              <a:rPr lang="es-ES" sz="2800" dirty="0" smtClean="0"/>
              <a:t>regulares:</a:t>
            </a:r>
          </a:p>
          <a:p>
            <a:pPr lvl="1"/>
            <a:r>
              <a:rPr lang="es-MX" dirty="0" smtClean="0"/>
              <a:t>El movimiento hacia adelante.</a:t>
            </a:r>
          </a:p>
          <a:p>
            <a:pPr lvl="1"/>
            <a:r>
              <a:rPr lang="es-MX" dirty="0" smtClean="0"/>
              <a:t>El movimiento hacia atrás.</a:t>
            </a:r>
          </a:p>
          <a:p>
            <a:pPr lvl="1"/>
            <a:r>
              <a:rPr lang="es-MX" dirty="0" smtClean="0"/>
              <a:t>La dirección </a:t>
            </a:r>
            <a:r>
              <a:rPr lang="es-MX" dirty="0"/>
              <a:t>de movimiento del eje lateral (conocida como movimiento pivotante).</a:t>
            </a:r>
          </a:p>
          <a:p>
            <a:pPr lvl="1">
              <a:buFont typeface="Wingdings" pitchFamily="2" charset="2"/>
              <a:buNone/>
            </a:pPr>
            <a:r>
              <a:rPr lang="es-MX" sz="2400" dirty="0" smtClean="0"/>
              <a:t> </a:t>
            </a:r>
          </a:p>
        </p:txBody>
      </p:sp>
      <p:sp>
        <p:nvSpPr>
          <p:cNvPr id="8197" name="Line 7"/>
          <p:cNvSpPr>
            <a:spLocks noChangeShapeType="1"/>
          </p:cNvSpPr>
          <p:nvPr/>
        </p:nvSpPr>
        <p:spPr bwMode="auto">
          <a:xfrm flipH="1">
            <a:off x="1219200" y="5334000"/>
            <a:ext cx="1752600" cy="0"/>
          </a:xfrm>
          <a:prstGeom prst="line">
            <a:avLst/>
          </a:prstGeom>
          <a:noFill/>
          <a:ln w="5715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8198" name="Line 8"/>
          <p:cNvSpPr>
            <a:spLocks noChangeShapeType="1"/>
          </p:cNvSpPr>
          <p:nvPr/>
        </p:nvSpPr>
        <p:spPr bwMode="auto">
          <a:xfrm>
            <a:off x="6477000" y="5334000"/>
            <a:ext cx="1981200" cy="0"/>
          </a:xfrm>
          <a:prstGeom prst="line">
            <a:avLst/>
          </a:prstGeom>
          <a:noFill/>
          <a:ln w="5715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8199" name="Line 9"/>
          <p:cNvSpPr>
            <a:spLocks noChangeShapeType="1"/>
          </p:cNvSpPr>
          <p:nvPr/>
        </p:nvSpPr>
        <p:spPr bwMode="auto">
          <a:xfrm flipH="1">
            <a:off x="2590800" y="5791200"/>
            <a:ext cx="990600" cy="838200"/>
          </a:xfrm>
          <a:prstGeom prst="line">
            <a:avLst/>
          </a:prstGeom>
          <a:noFill/>
          <a:ln w="5715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pic>
        <p:nvPicPr>
          <p:cNvPr id="8200" name="Picture 10" descr="MC900311964[1]"/>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590800" y="3733800"/>
            <a:ext cx="3733800" cy="249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3937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E8354657-1484-437F-ABCC-C74241037352}" type="slidenum">
              <a:rPr lang="en-US"/>
              <a:pPr>
                <a:defRPr/>
              </a:pPr>
              <a:t>8</a:t>
            </a:fld>
            <a:endParaRPr lang="en-US" dirty="0"/>
          </a:p>
        </p:txBody>
      </p:sp>
      <p:sp>
        <p:nvSpPr>
          <p:cNvPr id="19458" name="Rectangle 2"/>
          <p:cNvSpPr>
            <a:spLocks noGrp="1" noChangeArrowheads="1"/>
          </p:cNvSpPr>
          <p:nvPr>
            <p:ph type="title"/>
          </p:nvPr>
        </p:nvSpPr>
        <p:spPr>
          <a:xfrm>
            <a:off x="457200" y="0"/>
            <a:ext cx="8229600" cy="762000"/>
          </a:xfrm>
        </p:spPr>
        <p:txBody>
          <a:bodyPr/>
          <a:lstStyle/>
          <a:p>
            <a:pPr>
              <a:defRPr/>
            </a:pPr>
            <a:r>
              <a:rPr lang="es-MX" sz="2800" u="sng" dirty="0" smtClean="0"/>
              <a:t>El tractor/unidad debería estar equipado con:</a:t>
            </a:r>
            <a:endParaRPr lang="es-MX" sz="2800" u="sng" dirty="0"/>
          </a:p>
        </p:txBody>
      </p:sp>
      <p:sp>
        <p:nvSpPr>
          <p:cNvPr id="9220" name="Rectangle 3"/>
          <p:cNvSpPr>
            <a:spLocks noGrp="1" noChangeArrowheads="1"/>
          </p:cNvSpPr>
          <p:nvPr>
            <p:ph type="body" idx="1"/>
          </p:nvPr>
        </p:nvSpPr>
        <p:spPr>
          <a:xfrm>
            <a:off x="457200" y="914400"/>
            <a:ext cx="8229600" cy="5181600"/>
          </a:xfrm>
        </p:spPr>
        <p:txBody>
          <a:bodyPr/>
          <a:lstStyle/>
          <a:p>
            <a:r>
              <a:rPr lang="es-ES" sz="2500" dirty="0"/>
              <a:t>Espejos retrovisores o cámaras de televisión y monitores para proporcionar al operador una buena visión </a:t>
            </a:r>
            <a:r>
              <a:rPr lang="es-ES" sz="2500" dirty="0" smtClean="0"/>
              <a:t>trasera.</a:t>
            </a:r>
          </a:p>
          <a:p>
            <a:r>
              <a:rPr lang="es-MX" sz="2500" dirty="0"/>
              <a:t>Pesas de tractor frontales o traseras o pesas de ruedas de lastre para compensar el peso de las cargas delanteras y traseras </a:t>
            </a:r>
            <a:r>
              <a:rPr lang="es-MX" sz="2500" dirty="0" smtClean="0"/>
              <a:t>extremas (</a:t>
            </a:r>
            <a:r>
              <a:rPr lang="es-MX" sz="2500" dirty="0"/>
              <a:t>véase el manual de operadores de la unidad</a:t>
            </a:r>
            <a:r>
              <a:rPr lang="es-MX" sz="2500" dirty="0" smtClean="0"/>
              <a:t>).</a:t>
            </a:r>
          </a:p>
          <a:p>
            <a:r>
              <a:rPr lang="es-ES" sz="2500" dirty="0"/>
              <a:t>Una señal de vehículo lento colocado en la parte trasera del tractor y libre de </a:t>
            </a:r>
            <a:r>
              <a:rPr lang="es-ES" sz="2500" dirty="0" smtClean="0"/>
              <a:t>las obstrucciones.</a:t>
            </a:r>
          </a:p>
          <a:p>
            <a:r>
              <a:rPr lang="es-ES" sz="2500" dirty="0"/>
              <a:t>Luces de trabajo delantera y trasera, intermitentes, y las señales de </a:t>
            </a:r>
            <a:r>
              <a:rPr lang="es-ES" sz="2500" dirty="0" smtClean="0"/>
              <a:t>peligro.</a:t>
            </a:r>
          </a:p>
          <a:p>
            <a:r>
              <a:rPr lang="es-MX" sz="2500" dirty="0" smtClean="0"/>
              <a:t>Lentes y cinta reflectantes.</a:t>
            </a:r>
          </a:p>
          <a:p>
            <a:r>
              <a:rPr lang="es-ES" sz="2500" dirty="0"/>
              <a:t>Protección adecuada y </a:t>
            </a:r>
            <a:r>
              <a:rPr lang="es-ES" sz="2500" dirty="0" smtClean="0"/>
              <a:t>dispositivos de seguridad</a:t>
            </a:r>
            <a:r>
              <a:rPr lang="es-MX" sz="2500" dirty="0" smtClean="0"/>
              <a:t>. </a:t>
            </a:r>
            <a:r>
              <a:rPr lang="es-MX" sz="1600" dirty="0" smtClean="0"/>
              <a:t>1928.57</a:t>
            </a:r>
          </a:p>
        </p:txBody>
      </p:sp>
    </p:spTree>
    <p:extLst>
      <p:ext uri="{BB962C8B-B14F-4D97-AF65-F5344CB8AC3E}">
        <p14:creationId xmlns:p14="http://schemas.microsoft.com/office/powerpoint/2010/main" val="3377584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662C13E8-21C5-439B-AE6D-7EF1F5292469}" type="slidenum">
              <a:rPr lang="en-US"/>
              <a:pPr>
                <a:defRPr/>
              </a:pPr>
              <a:t>9</a:t>
            </a:fld>
            <a:endParaRPr lang="en-US"/>
          </a:p>
        </p:txBody>
      </p:sp>
      <p:sp>
        <p:nvSpPr>
          <p:cNvPr id="15362" name="Rectangle 2"/>
          <p:cNvSpPr>
            <a:spLocks noGrp="1" noChangeArrowheads="1"/>
          </p:cNvSpPr>
          <p:nvPr>
            <p:ph type="title"/>
          </p:nvPr>
        </p:nvSpPr>
        <p:spPr>
          <a:xfrm>
            <a:off x="457200" y="0"/>
            <a:ext cx="8229600" cy="685800"/>
          </a:xfrm>
        </p:spPr>
        <p:txBody>
          <a:bodyPr/>
          <a:lstStyle/>
          <a:p>
            <a:pPr>
              <a:defRPr/>
            </a:pPr>
            <a:r>
              <a:rPr lang="es-MX" sz="2800" u="sng" dirty="0" smtClean="0"/>
              <a:t>Cuestiones de seguridad tractor</a:t>
            </a:r>
            <a:endParaRPr lang="es-MX" sz="2800" u="sng" dirty="0"/>
          </a:p>
        </p:txBody>
      </p:sp>
      <p:sp>
        <p:nvSpPr>
          <p:cNvPr id="15363" name="Rectangle 3"/>
          <p:cNvSpPr>
            <a:spLocks noGrp="1" noChangeArrowheads="1"/>
          </p:cNvSpPr>
          <p:nvPr>
            <p:ph type="body" idx="1"/>
          </p:nvPr>
        </p:nvSpPr>
        <p:spPr>
          <a:xfrm>
            <a:off x="457200" y="762000"/>
            <a:ext cx="8229600" cy="5867400"/>
          </a:xfrm>
        </p:spPr>
        <p:txBody>
          <a:bodyPr/>
          <a:lstStyle/>
          <a:p>
            <a:pPr>
              <a:lnSpc>
                <a:spcPct val="80000"/>
              </a:lnSpc>
              <a:defRPr/>
            </a:pPr>
            <a:r>
              <a:rPr lang="es-ES" sz="2500" dirty="0"/>
              <a:t>Los pasajeros no deben ser permitidos en cualquier tractor </a:t>
            </a:r>
            <a:r>
              <a:rPr lang="es-ES" sz="2500" dirty="0" smtClean="0"/>
              <a:t>que no </a:t>
            </a:r>
            <a:r>
              <a:rPr lang="es-ES" sz="2500" dirty="0"/>
              <a:t>está equipado con </a:t>
            </a:r>
            <a:r>
              <a:rPr lang="es-ES" sz="2500" dirty="0" smtClean="0"/>
              <a:t>una cabina estilizada de </a:t>
            </a:r>
            <a:r>
              <a:rPr lang="es-ES" sz="2500" dirty="0"/>
              <a:t>seguridad, excepto para fines de capacitación</a:t>
            </a:r>
            <a:r>
              <a:rPr lang="es-ES" sz="2500" dirty="0" smtClean="0"/>
              <a:t>.</a:t>
            </a:r>
          </a:p>
          <a:p>
            <a:pPr>
              <a:lnSpc>
                <a:spcPct val="80000"/>
              </a:lnSpc>
              <a:defRPr/>
            </a:pPr>
            <a:r>
              <a:rPr lang="es-ES" sz="2500" dirty="0"/>
              <a:t>Solamente un </a:t>
            </a:r>
            <a:r>
              <a:rPr lang="es-ES" sz="2500" dirty="0" smtClean="0"/>
              <a:t>pasajero </a:t>
            </a:r>
            <a:r>
              <a:rPr lang="es-ES" sz="2500" dirty="0"/>
              <a:t>debe permitirse para acompañar el operador del tractor en una cabina </a:t>
            </a:r>
            <a:r>
              <a:rPr lang="es-ES" sz="2500" dirty="0" smtClean="0"/>
              <a:t>estilizada de seguridad.</a:t>
            </a:r>
          </a:p>
          <a:p>
            <a:pPr>
              <a:lnSpc>
                <a:spcPct val="80000"/>
              </a:lnSpc>
              <a:defRPr/>
            </a:pPr>
            <a:r>
              <a:rPr lang="es-ES" sz="2500" dirty="0"/>
              <a:t>El operador del tractor </a:t>
            </a:r>
            <a:r>
              <a:rPr lang="es-ES" sz="2500" dirty="0" smtClean="0"/>
              <a:t>debe </a:t>
            </a:r>
            <a:r>
              <a:rPr lang="es-ES" sz="2500" dirty="0"/>
              <a:t>usar el cinturón de seguridad en todo momento mientras se conduce un tractor con cabina o una estructura </a:t>
            </a:r>
            <a:r>
              <a:rPr lang="es-ES" sz="2500" dirty="0" smtClean="0"/>
              <a:t>protectora en </a:t>
            </a:r>
            <a:r>
              <a:rPr lang="es-ES" sz="2500" dirty="0"/>
              <a:t>caso </a:t>
            </a:r>
            <a:r>
              <a:rPr lang="es-ES" sz="2500" dirty="0" smtClean="0"/>
              <a:t>del volcamiento </a:t>
            </a:r>
            <a:r>
              <a:rPr lang="es-ES" sz="2500" dirty="0"/>
              <a:t>(ROPS). </a:t>
            </a:r>
            <a:r>
              <a:rPr lang="es-ES" sz="1600" dirty="0"/>
              <a:t>1928 Subparte C </a:t>
            </a:r>
            <a:r>
              <a:rPr lang="es-ES" sz="1600" dirty="0" smtClean="0"/>
              <a:t>App A</a:t>
            </a:r>
          </a:p>
          <a:p>
            <a:pPr>
              <a:lnSpc>
                <a:spcPct val="80000"/>
              </a:lnSpc>
              <a:defRPr/>
            </a:pPr>
            <a:r>
              <a:rPr lang="es-ES" sz="2500" dirty="0"/>
              <a:t>El operador del tractor y cualquier </a:t>
            </a:r>
            <a:r>
              <a:rPr lang="es-ES" sz="2500" dirty="0" smtClean="0"/>
              <a:t>pasajero adicional </a:t>
            </a:r>
            <a:r>
              <a:rPr lang="es-ES" sz="2500" dirty="0"/>
              <a:t>debe montar y desmontar el tractor usando los </a:t>
            </a:r>
            <a:r>
              <a:rPr lang="es-ES" sz="2500" dirty="0" smtClean="0"/>
              <a:t>escalones, </a:t>
            </a:r>
            <a:r>
              <a:rPr lang="es-ES" sz="2500" dirty="0"/>
              <a:t>pasamanos </a:t>
            </a:r>
            <a:r>
              <a:rPr lang="es-ES" sz="2500" dirty="0" smtClean="0"/>
              <a:t>o mangos </a:t>
            </a:r>
            <a:r>
              <a:rPr lang="es-ES" sz="2500" dirty="0"/>
              <a:t>de seguridad de una manera segura y </a:t>
            </a:r>
            <a:r>
              <a:rPr lang="es-ES" sz="2500" dirty="0" smtClean="0"/>
              <a:t>prudente.</a:t>
            </a:r>
          </a:p>
          <a:p>
            <a:pPr>
              <a:lnSpc>
                <a:spcPct val="80000"/>
              </a:lnSpc>
              <a:defRPr/>
            </a:pPr>
            <a:r>
              <a:rPr lang="es-ES" sz="2500" dirty="0"/>
              <a:t>Nunca intente un inicio de derivación por un cortocircuito </a:t>
            </a:r>
            <a:r>
              <a:rPr lang="es-ES" sz="2500" dirty="0" smtClean="0"/>
              <a:t>(hacerle el puente) en </a:t>
            </a:r>
            <a:r>
              <a:rPr lang="es-ES" sz="2500" dirty="0"/>
              <a:t>los terminales del tractor.</a:t>
            </a:r>
            <a:endParaRPr lang="en-US" sz="2500" dirty="0"/>
          </a:p>
        </p:txBody>
      </p:sp>
    </p:spTree>
    <p:extLst>
      <p:ext uri="{BB962C8B-B14F-4D97-AF65-F5344CB8AC3E}">
        <p14:creationId xmlns:p14="http://schemas.microsoft.com/office/powerpoint/2010/main" val="42102941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0">
  <a:themeElements>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Theme10</Template>
  <TotalTime>13738</TotalTime>
  <Words>1289</Words>
  <Application>Microsoft Office PowerPoint</Application>
  <PresentationFormat>On-screen Show (4:3)</PresentationFormat>
  <Paragraphs>114</Paragraphs>
  <Slides>16</Slides>
  <Notes>13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Theme10</vt:lpstr>
      <vt:lpstr>Normas de seguridad para los tractores en la agricultura   </vt:lpstr>
      <vt:lpstr>          “Este material fue producido bajo un convenio de donación SH22228SH1 de la Administración de Seguridad y Salud Ocupacional, EE.UU. Departamento de Trabajo.  No necesariamente refleja los puntos de vista o las políticas del EE.UU. Departamento de Trabajo, tampoco el mencionar de los nombres comerciales, productos comerciales, o implica la aprobación de las organizaciones por el gobierno de EE.UU.”     </vt:lpstr>
      <vt:lpstr>OSHA y la agricultura</vt:lpstr>
      <vt:lpstr>Tractores modernos</vt:lpstr>
      <vt:lpstr>1928.51 Subparte C   Instrucciones de funcionamiento para el empleado</vt:lpstr>
      <vt:lpstr>Accidentes típicos relacionados con tractores:</vt:lpstr>
      <vt:lpstr>La dirección del movimiento de la unidad</vt:lpstr>
      <vt:lpstr>El tractor/unidad debería estar equipado con:</vt:lpstr>
      <vt:lpstr>Cuestiones de seguridad tractor</vt:lpstr>
      <vt:lpstr>Cuestiones de seguridad tractor continuado:</vt:lpstr>
      <vt:lpstr>Cuestiones de seguridad tractor continuado:</vt:lpstr>
      <vt:lpstr>Cuestiones operativas de tractor:</vt:lpstr>
      <vt:lpstr>Unidades de energía secundarias de tractor:</vt:lpstr>
      <vt:lpstr>Tractores cargadores:</vt:lpstr>
      <vt:lpstr>En Conclusión:</vt:lpstr>
      <vt:lpstr>La Evaluación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OSHA</dc:title>
  <dc:creator>User</dc:creator>
  <cp:lastModifiedBy>Vosburgh, Linda - OSHA</cp:lastModifiedBy>
  <cp:revision>276</cp:revision>
  <cp:lastPrinted>2012-06-05T13:56:35Z</cp:lastPrinted>
  <dcterms:created xsi:type="dcterms:W3CDTF">2008-01-19T20:13:24Z</dcterms:created>
  <dcterms:modified xsi:type="dcterms:W3CDTF">2013-09-26T12:05:22Z</dcterms:modified>
</cp:coreProperties>
</file>