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1"/>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30" autoAdjust="0"/>
  </p:normalViewPr>
  <p:slideViewPr>
    <p:cSldViewPr snapToGrid="0" snapToObjects="1">
      <p:cViewPr varScale="1">
        <p:scale>
          <a:sx n="67" d="100"/>
          <a:sy n="67"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4487F4D5-CAE9-5E4E-9368-A5261E086457}" type="datetimeFigureOut">
              <a:rPr lang="en-US" smtClean="0"/>
              <a:t>12/13/2013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15F8B5A9-F36A-8942-B245-207DCDE30281}" type="slidenum">
              <a:rPr lang="en-US" smtClean="0"/>
              <a:t>‹#›</a:t>
            </a:fld>
            <a:endParaRPr lang="en-US"/>
          </a:p>
        </p:txBody>
      </p:sp>
    </p:spTree>
    <p:extLst>
      <p:ext uri="{BB962C8B-B14F-4D97-AF65-F5344CB8AC3E}">
        <p14:creationId xmlns:p14="http://schemas.microsoft.com/office/powerpoint/2010/main" val="3544721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8B5A9-F36A-8942-B245-207DCDE30281}" type="slidenum">
              <a:rPr lang="en-US" smtClean="0"/>
              <a:t>1</a:t>
            </a:fld>
            <a:endParaRPr lang="en-US"/>
          </a:p>
        </p:txBody>
      </p:sp>
    </p:spTree>
    <p:extLst>
      <p:ext uri="{BB962C8B-B14F-4D97-AF65-F5344CB8AC3E}">
        <p14:creationId xmlns:p14="http://schemas.microsoft.com/office/powerpoint/2010/main" val="173073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Hazard:</a:t>
            </a:r>
            <a:r>
              <a:rPr lang="en-US" dirty="0"/>
              <a:t>  Fall from scaffold</a:t>
            </a:r>
          </a:p>
          <a:p>
            <a:r>
              <a:rPr lang="en-US" b="1" dirty="0"/>
              <a:t>Standard:</a:t>
            </a:r>
            <a:r>
              <a:rPr lang="en-US" dirty="0"/>
              <a:t>  1926.451(c)(2):  Supported scaffold poles, legs, posts, frames, and uprights did not bear on base plates and mud sills or adequate firm foundation. </a:t>
            </a:r>
          </a:p>
          <a:p>
            <a:r>
              <a:rPr lang="en-US" b="1" dirty="0"/>
              <a:t>Corrective Action:</a:t>
            </a:r>
            <a:r>
              <a:rPr lang="en-US" dirty="0"/>
              <a:t>  Properly install base plates and mud sills on scaffolding. </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10</a:t>
            </a:fld>
            <a:endParaRPr lang="en-US"/>
          </a:p>
        </p:txBody>
      </p:sp>
    </p:spTree>
    <p:extLst>
      <p:ext uri="{BB962C8B-B14F-4D97-AF65-F5344CB8AC3E}">
        <p14:creationId xmlns:p14="http://schemas.microsoft.com/office/powerpoint/2010/main" val="226615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Hazard:</a:t>
            </a:r>
            <a:r>
              <a:rPr lang="en-US" dirty="0"/>
              <a:t>  Electrocution</a:t>
            </a:r>
          </a:p>
          <a:p>
            <a:r>
              <a:rPr lang="en-US" b="1" dirty="0"/>
              <a:t>Standard:</a:t>
            </a:r>
            <a:r>
              <a:rPr lang="en-US" dirty="0"/>
              <a:t>  1926.451(f)(6):  This scaffold was within 10 feet of the overhead </a:t>
            </a:r>
            <a:r>
              <a:rPr lang="en-US" dirty="0" err="1"/>
              <a:t>powerline</a:t>
            </a:r>
            <a:r>
              <a:rPr lang="en-US" dirty="0"/>
              <a:t> with 300 volts to 50KV.</a:t>
            </a:r>
          </a:p>
          <a:p>
            <a:r>
              <a:rPr lang="en-US" b="1" dirty="0"/>
              <a:t>Corrective Action:</a:t>
            </a:r>
            <a:r>
              <a:rPr lang="en-US" dirty="0"/>
              <a:t>  The scaffold should not be erected, </a:t>
            </a:r>
            <a:r>
              <a:rPr lang="en-US" dirty="0" err="1"/>
              <a:t>dismantlled</a:t>
            </a:r>
            <a:r>
              <a:rPr lang="en-US" dirty="0"/>
              <a:t>, used or altered near energized </a:t>
            </a:r>
            <a:r>
              <a:rPr lang="en-US" dirty="0" err="1"/>
              <a:t>powerlines</a:t>
            </a:r>
            <a:r>
              <a:rPr lang="en-US" dirty="0"/>
              <a:t>.</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11</a:t>
            </a:fld>
            <a:endParaRPr lang="en-US"/>
          </a:p>
        </p:txBody>
      </p:sp>
    </p:spTree>
    <p:extLst>
      <p:ext uri="{BB962C8B-B14F-4D97-AF65-F5344CB8AC3E}">
        <p14:creationId xmlns:p14="http://schemas.microsoft.com/office/powerpoint/2010/main" val="228864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dirty="0"/>
              <a:t>Hazard:  </a:t>
            </a:r>
            <a:r>
              <a:rPr lang="en-US" dirty="0"/>
              <a:t>Fall from scaffold and steep roof. Struck by falling materials.</a:t>
            </a:r>
            <a:br>
              <a:rPr lang="en-US" dirty="0"/>
            </a:br>
            <a:r>
              <a:rPr lang="en-US" b="1" dirty="0"/>
              <a:t>Standard violated:  </a:t>
            </a:r>
            <a:r>
              <a:rPr lang="en-US" dirty="0"/>
              <a:t>1926.451(g), 1926.451(b), 1926.100(a), 1926.451(h), 1926.501(b)(11):</a:t>
            </a:r>
            <a:br>
              <a:rPr lang="en-US" dirty="0"/>
            </a:br>
            <a:r>
              <a:rPr lang="en-US" dirty="0"/>
              <a:t>Fall protection not provided. Scaffold not fully planked. Hard hats and falling object protection not provided.</a:t>
            </a:r>
            <a:br>
              <a:rPr lang="en-US" dirty="0"/>
            </a:br>
            <a:r>
              <a:rPr lang="en-US" b="1" dirty="0"/>
              <a:t>Corrective Action:  </a:t>
            </a:r>
            <a:r>
              <a:rPr lang="en-US" dirty="0"/>
              <a:t>Install guardrails on scaffold. Fully plank scaffold. Provide hard hats and falling object protection and steep roof fall protection.</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12</a:t>
            </a:fld>
            <a:endParaRPr lang="en-US"/>
          </a:p>
        </p:txBody>
      </p:sp>
    </p:spTree>
    <p:extLst>
      <p:ext uri="{BB962C8B-B14F-4D97-AF65-F5344CB8AC3E}">
        <p14:creationId xmlns:p14="http://schemas.microsoft.com/office/powerpoint/2010/main" val="83739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An excavation is a man-made cut, cavity, trench or depression in the earth's surface formed by earth removal. This can include excavations for anything from cellars to highways. </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14</a:t>
            </a:fld>
            <a:endParaRPr lang="en-US"/>
          </a:p>
        </p:txBody>
      </p:sp>
    </p:spTree>
    <p:extLst>
      <p:ext uri="{BB962C8B-B14F-4D97-AF65-F5344CB8AC3E}">
        <p14:creationId xmlns:p14="http://schemas.microsoft.com/office/powerpoint/2010/main" val="1544046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An excavation is a man-made cut, cavity, trench or depression in the earth's surface formed by earth removal. This can include excavations for anything from cellars to highways. </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15</a:t>
            </a:fld>
            <a:endParaRPr lang="en-US"/>
          </a:p>
        </p:txBody>
      </p:sp>
    </p:spTree>
    <p:extLst>
      <p:ext uri="{BB962C8B-B14F-4D97-AF65-F5344CB8AC3E}">
        <p14:creationId xmlns:p14="http://schemas.microsoft.com/office/powerpoint/2010/main" val="400907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A trench is defined as a narrow underground excavation that is deeper than it is wide, and no wider than 15 feet (4.5 meters). </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16</a:t>
            </a:fld>
            <a:endParaRPr lang="en-US"/>
          </a:p>
        </p:txBody>
      </p:sp>
    </p:spTree>
    <p:extLst>
      <p:ext uri="{BB962C8B-B14F-4D97-AF65-F5344CB8AC3E}">
        <p14:creationId xmlns:p14="http://schemas.microsoft.com/office/powerpoint/2010/main" val="340657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Trenching and excavation work presents serious hazards to all workers involved. Cave-ins pose the greatest risk and are much more likely than other excavation-related accidents to result in worker fatalities. A cave-in can trap you within seconds and kill you within minutes. Two cubic yards of soil weight about 6,000 pounds, if the soil covers you completely, you can suffocate within minutes. </a:t>
            </a:r>
          </a:p>
          <a:p>
            <a:r>
              <a:rPr lang="en-US" dirty="0"/>
              <a:t> </a:t>
            </a:r>
          </a:p>
          <a:p>
            <a:r>
              <a:rPr lang="en-US" dirty="0"/>
              <a:t>Other potential hazards include falls, falling loads, hazardous atmospheres, lack of oxygen, toxic fumes, explosive gases, buried power lines and incidents involving mobile equipment. </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17</a:t>
            </a:fld>
            <a:endParaRPr lang="en-US"/>
          </a:p>
        </p:txBody>
      </p:sp>
    </p:spTree>
    <p:extLst>
      <p:ext uri="{BB962C8B-B14F-4D97-AF65-F5344CB8AC3E}">
        <p14:creationId xmlns:p14="http://schemas.microsoft.com/office/powerpoint/2010/main" val="294150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Electric Hazards:</a:t>
            </a:r>
          </a:p>
          <a:p>
            <a:pPr defTabSz="464149">
              <a:defRPr/>
            </a:pPr>
            <a:endParaRPr lang="en-US" dirty="0"/>
          </a:p>
          <a:p>
            <a:pPr defTabSz="464149">
              <a:defRPr/>
            </a:pPr>
            <a:r>
              <a:rPr lang="en-US" dirty="0"/>
              <a:t>Because they may be built in proximity to overhead power lines, and because they are often made of metal, scaffolds can put workers at risk of electrocution. This risk can be removed through proper clearance and maintenance. Check to see if power lines near scaffolds are de-energized or that the scaffolds are at least 10 feet away from energized power lines. Also, make sure that tools and materials are at least 10 feet away from energized power lines. </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2</a:t>
            </a:fld>
            <a:endParaRPr lang="en-US"/>
          </a:p>
        </p:txBody>
      </p:sp>
    </p:spTree>
    <p:extLst>
      <p:ext uri="{BB962C8B-B14F-4D97-AF65-F5344CB8AC3E}">
        <p14:creationId xmlns:p14="http://schemas.microsoft.com/office/powerpoint/2010/main" val="117685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Scaffold Collapse:</a:t>
            </a:r>
          </a:p>
          <a:p>
            <a:endParaRPr lang="en-US" dirty="0" smtClean="0"/>
          </a:p>
          <a:p>
            <a:pPr defTabSz="464149">
              <a:defRPr/>
            </a:pPr>
            <a:r>
              <a:rPr lang="en-US" dirty="0"/>
              <a:t>Scaffolds and scaffold components must be capable of supporting, without failure, their own weight and at least 4 times their maximum intended load. Verify that the scaffold is the correct type for the loads, materials, employees, and weather conditions. Check footings to see if they are level, sound, rigid, and capable of supporting the loaded scaffold. Check metal components for bends, cracks, holes, rust, welding splatter, pits, broken welds, and non-compatible parts.</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3</a:t>
            </a:fld>
            <a:endParaRPr lang="en-US"/>
          </a:p>
        </p:txBody>
      </p:sp>
    </p:spTree>
    <p:extLst>
      <p:ext uri="{BB962C8B-B14F-4D97-AF65-F5344CB8AC3E}">
        <p14:creationId xmlns:p14="http://schemas.microsoft.com/office/powerpoint/2010/main" val="290712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legs, posts, frames, and uprights to see if they are on base plates and mudsills. </a:t>
            </a:r>
          </a:p>
        </p:txBody>
      </p:sp>
      <p:sp>
        <p:nvSpPr>
          <p:cNvPr id="4" name="Slide Number Placeholder 3"/>
          <p:cNvSpPr>
            <a:spLocks noGrp="1"/>
          </p:cNvSpPr>
          <p:nvPr>
            <p:ph type="sldNum" sz="quarter" idx="10"/>
          </p:nvPr>
        </p:nvSpPr>
        <p:spPr/>
        <p:txBody>
          <a:bodyPr/>
          <a:lstStyle/>
          <a:p>
            <a:fld id="{15F8B5A9-F36A-8942-B245-207DCDE30281}" type="slidenum">
              <a:rPr lang="en-US" smtClean="0"/>
              <a:t>4</a:t>
            </a:fld>
            <a:endParaRPr lang="en-US"/>
          </a:p>
        </p:txBody>
      </p:sp>
    </p:spTree>
    <p:extLst>
      <p:ext uri="{BB962C8B-B14F-4D97-AF65-F5344CB8AC3E}">
        <p14:creationId xmlns:p14="http://schemas.microsoft.com/office/powerpoint/2010/main" val="308115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Falls:</a:t>
            </a:r>
          </a:p>
          <a:p>
            <a:endParaRPr lang="en-US" dirty="0" smtClean="0"/>
          </a:p>
          <a:p>
            <a:pPr defTabSz="464149">
              <a:defRPr/>
            </a:pPr>
            <a:r>
              <a:rPr lang="en-US" dirty="0"/>
              <a:t>Fall protection consists of either personal fall-arrest systems or guardrail systems, and must be provided on any scaffold 10 feet or more above a lower level. Also, check for safe access, do not use the cross braces as a ladder for access or exit.</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5</a:t>
            </a:fld>
            <a:endParaRPr lang="en-US"/>
          </a:p>
        </p:txBody>
      </p:sp>
    </p:spTree>
    <p:extLst>
      <p:ext uri="{BB962C8B-B14F-4D97-AF65-F5344CB8AC3E}">
        <p14:creationId xmlns:p14="http://schemas.microsoft.com/office/powerpoint/2010/main" val="418390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Falling Objects:</a:t>
            </a:r>
          </a:p>
          <a:p>
            <a:endParaRPr lang="en-US" dirty="0" smtClean="0"/>
          </a:p>
          <a:p>
            <a:pPr defTabSz="464149">
              <a:defRPr/>
            </a:pPr>
            <a:r>
              <a:rPr lang="en-US" dirty="0"/>
              <a:t>Nothing that could cause a slip, trip or fall (i.e. tools, scrap material, chemicals, snow, ice, etc.) is allowed to accumulate on the platform. There are two kinds of falling object hazards associated with scaffolds. One concerns the employees on the scaffold itself, and the other concerns employees who may work in or enter the area below the scaffold. Each employee on a scaffold must be protected from falling hand tools, debris, and other small objects, by wearing Hardhats. Also, </a:t>
            </a:r>
            <a:r>
              <a:rPr lang="en-US" dirty="0" err="1"/>
              <a:t>Toeboards</a:t>
            </a:r>
            <a:r>
              <a:rPr lang="en-US" dirty="0"/>
              <a:t>, screens, or guardrail systems should be adopted. </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6</a:t>
            </a:fld>
            <a:endParaRPr lang="en-US"/>
          </a:p>
        </p:txBody>
      </p:sp>
    </p:spTree>
    <p:extLst>
      <p:ext uri="{BB962C8B-B14F-4D97-AF65-F5344CB8AC3E}">
        <p14:creationId xmlns:p14="http://schemas.microsoft.com/office/powerpoint/2010/main" val="143540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dirty="0"/>
              <a:t>Hazard:</a:t>
            </a:r>
            <a:r>
              <a:rPr lang="en-US" dirty="0"/>
              <a:t>  Fall from scaffold; collapsing scaffold.</a:t>
            </a:r>
            <a:br>
              <a:rPr lang="en-US" dirty="0"/>
            </a:br>
            <a:r>
              <a:rPr lang="en-US" b="1" dirty="0"/>
              <a:t>Standard violated:</a:t>
            </a:r>
            <a:r>
              <a:rPr lang="en-US" dirty="0"/>
              <a:t>  1926.451:  Employees working on improperly constructed scaffolding system.</a:t>
            </a:r>
            <a:br>
              <a:rPr lang="en-US" dirty="0"/>
            </a:br>
            <a:r>
              <a:rPr lang="en-US" b="1" dirty="0"/>
              <a:t>Corrective Action:  </a:t>
            </a:r>
            <a:r>
              <a:rPr lang="en-US" dirty="0"/>
              <a:t>Erect proper scaffold system.</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7</a:t>
            </a:fld>
            <a:endParaRPr lang="en-US"/>
          </a:p>
        </p:txBody>
      </p:sp>
    </p:spTree>
    <p:extLst>
      <p:ext uri="{BB962C8B-B14F-4D97-AF65-F5344CB8AC3E}">
        <p14:creationId xmlns:p14="http://schemas.microsoft.com/office/powerpoint/2010/main" val="334250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dirty="0"/>
              <a:t>Hazard:  </a:t>
            </a:r>
            <a:r>
              <a:rPr lang="en-US" dirty="0"/>
              <a:t>Fall from scaffold.</a:t>
            </a:r>
            <a:br>
              <a:rPr lang="en-US" dirty="0"/>
            </a:br>
            <a:r>
              <a:rPr lang="en-US" b="1" dirty="0"/>
              <a:t>Standard violated:  </a:t>
            </a:r>
            <a:r>
              <a:rPr lang="en-US" dirty="0"/>
              <a:t>1926.451(b), 1926.451(e): Employee climbing cross braces, platform not fully planked.</a:t>
            </a:r>
            <a:br>
              <a:rPr lang="en-US" dirty="0"/>
            </a:br>
            <a:r>
              <a:rPr lang="en-US" b="1" dirty="0"/>
              <a:t>Corrective Action:   </a:t>
            </a:r>
            <a:r>
              <a:rPr lang="en-US" dirty="0"/>
              <a:t>Provide safe access. Fully plank scaffold platform.</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8</a:t>
            </a:fld>
            <a:endParaRPr lang="en-US"/>
          </a:p>
        </p:txBody>
      </p:sp>
    </p:spTree>
    <p:extLst>
      <p:ext uri="{BB962C8B-B14F-4D97-AF65-F5344CB8AC3E}">
        <p14:creationId xmlns:p14="http://schemas.microsoft.com/office/powerpoint/2010/main" val="117473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dirty="0"/>
              <a:t>Hazard:  </a:t>
            </a:r>
            <a:r>
              <a:rPr lang="en-US" dirty="0"/>
              <a:t>Fall from scaffold.</a:t>
            </a:r>
            <a:br>
              <a:rPr lang="en-US" dirty="0"/>
            </a:br>
            <a:r>
              <a:rPr lang="en-US" b="1" dirty="0"/>
              <a:t>Standard violated:  </a:t>
            </a:r>
            <a:r>
              <a:rPr lang="en-US" dirty="0"/>
              <a:t>1926.451(c): Scaffold not plumb. Cross bracing missing.</a:t>
            </a:r>
            <a:br>
              <a:rPr lang="en-US" dirty="0"/>
            </a:br>
            <a:r>
              <a:rPr lang="en-US" b="1" dirty="0"/>
              <a:t>Corrective Action:  </a:t>
            </a:r>
            <a:r>
              <a:rPr lang="en-US" dirty="0"/>
              <a:t>Plumb scaffold. Install cross braces.</a:t>
            </a:r>
          </a:p>
          <a:p>
            <a:endParaRPr lang="en-US" dirty="0"/>
          </a:p>
        </p:txBody>
      </p:sp>
      <p:sp>
        <p:nvSpPr>
          <p:cNvPr id="4" name="Slide Number Placeholder 3"/>
          <p:cNvSpPr>
            <a:spLocks noGrp="1"/>
          </p:cNvSpPr>
          <p:nvPr>
            <p:ph type="sldNum" sz="quarter" idx="10"/>
          </p:nvPr>
        </p:nvSpPr>
        <p:spPr/>
        <p:txBody>
          <a:bodyPr/>
          <a:lstStyle/>
          <a:p>
            <a:fld id="{15F8B5A9-F36A-8942-B245-207DCDE30281}" type="slidenum">
              <a:rPr lang="en-US" smtClean="0"/>
              <a:t>9</a:t>
            </a:fld>
            <a:endParaRPr lang="en-US"/>
          </a:p>
        </p:txBody>
      </p:sp>
    </p:spTree>
    <p:extLst>
      <p:ext uri="{BB962C8B-B14F-4D97-AF65-F5344CB8AC3E}">
        <p14:creationId xmlns:p14="http://schemas.microsoft.com/office/powerpoint/2010/main" val="2307500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12/13/2013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12/13/2013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12/13/2013</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007888"/>
            <a:ext cx="7772400" cy="3964287"/>
          </a:xfrm>
        </p:spPr>
        <p:txBody>
          <a:bodyPr/>
          <a:lstStyle/>
          <a:p>
            <a:r>
              <a:rPr lang="en-US" sz="5400" dirty="0" smtClean="0"/>
              <a:t>ANDAMIOS</a:t>
            </a:r>
            <a:br>
              <a:rPr lang="en-US" sz="5400" dirty="0" smtClean="0"/>
            </a:br>
            <a:r>
              <a:rPr lang="en-US" sz="5400" dirty="0"/>
              <a:t/>
            </a:r>
            <a:br>
              <a:rPr lang="en-US" sz="5400" dirty="0"/>
            </a:br>
            <a:r>
              <a:rPr lang="en-US" sz="5400" dirty="0">
                <a:latin typeface="Calibri" panose="020F0502020204030204" pitchFamily="34" charset="0"/>
              </a:rPr>
              <a:t/>
            </a:r>
            <a:br>
              <a:rPr lang="en-US" sz="5400" dirty="0">
                <a:latin typeface="Calibri" panose="020F0502020204030204" pitchFamily="34" charset="0"/>
              </a:rPr>
            </a:br>
            <a:r>
              <a:rPr lang="en-US" sz="1200" dirty="0">
                <a:latin typeface="Calibri" panose="020F0502020204030204" pitchFamily="34" charset="0"/>
              </a:rPr>
              <a:t>This material was produced under grant </a:t>
            </a:r>
            <a:r>
              <a:rPr lang="en-US" sz="1200" dirty="0" smtClean="0">
                <a:latin typeface="Calibri" panose="020F0502020204030204" pitchFamily="34" charset="0"/>
              </a:rPr>
              <a:t>number SH-22234-11 from </a:t>
            </a:r>
            <a:r>
              <a:rPr lang="en-US" sz="1200" dirty="0">
                <a:latin typeface="Calibri" panose="020F0502020204030204" pitchFamily="34" charset="0"/>
              </a:rPr>
              <a:t>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200" dirty="0">
              <a:latin typeface="Calibri" panose="020F0502020204030204" pitchFamily="34" charset="0"/>
            </a:endParaRPr>
          </a:p>
        </p:txBody>
      </p:sp>
    </p:spTree>
    <p:extLst>
      <p:ext uri="{BB962C8B-B14F-4D97-AF65-F5344CB8AC3E}">
        <p14:creationId xmlns:p14="http://schemas.microsoft.com/office/powerpoint/2010/main" val="1459948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p://www.msabc.net/safety%20programs/falls%20in%20construction/Pictures/Scaffolds/sc15.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4022" y="635000"/>
            <a:ext cx="7696200" cy="5287645"/>
          </a:xfrm>
          <a:prstGeom prst="rect">
            <a:avLst/>
          </a:prstGeom>
          <a:noFill/>
          <a:ln>
            <a:noFill/>
          </a:ln>
        </p:spPr>
      </p:pic>
    </p:spTree>
    <p:extLst>
      <p:ext uri="{BB962C8B-B14F-4D97-AF65-F5344CB8AC3E}">
        <p14:creationId xmlns:p14="http://schemas.microsoft.com/office/powerpoint/2010/main" val="1996923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p://www.msabc.net/safety%20programs/falls%20in%20construction/Pictures/Scaffolds/sc8.jpg"/>
          <p:cNvPicPr/>
          <p:nvPr/>
        </p:nvPicPr>
        <p:blipFill>
          <a:blip r:embed="rId3">
            <a:extLst>
              <a:ext uri="{28A0092B-C50C-407E-A947-70E740481C1C}">
                <a14:useLocalDpi xmlns:a14="http://schemas.microsoft.com/office/drawing/2010/main" val="0"/>
              </a:ext>
            </a:extLst>
          </a:blip>
          <a:srcRect/>
          <a:stretch>
            <a:fillRect/>
          </a:stretch>
        </p:blipFill>
        <p:spPr bwMode="auto">
          <a:xfrm>
            <a:off x="784577" y="479779"/>
            <a:ext cx="7456312" cy="5429956"/>
          </a:xfrm>
          <a:prstGeom prst="rect">
            <a:avLst/>
          </a:prstGeom>
          <a:noFill/>
          <a:ln>
            <a:noFill/>
          </a:ln>
        </p:spPr>
      </p:pic>
    </p:spTree>
    <p:extLst>
      <p:ext uri="{BB962C8B-B14F-4D97-AF65-F5344CB8AC3E}">
        <p14:creationId xmlns:p14="http://schemas.microsoft.com/office/powerpoint/2010/main" val="3817871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p://www.msabc.net/safety%20programs/falls%20in%20construction/Pictures/Scaffolds/scaffold_0012.jpg"/>
          <p:cNvPicPr/>
          <p:nvPr/>
        </p:nvPicPr>
        <p:blipFill>
          <a:blip r:embed="rId3">
            <a:extLst>
              <a:ext uri="{28A0092B-C50C-407E-A947-70E740481C1C}">
                <a14:useLocalDpi xmlns:a14="http://schemas.microsoft.com/office/drawing/2010/main" val="0"/>
              </a:ext>
            </a:extLst>
          </a:blip>
          <a:srcRect/>
          <a:stretch>
            <a:fillRect/>
          </a:stretch>
        </p:blipFill>
        <p:spPr bwMode="auto">
          <a:xfrm>
            <a:off x="558799" y="324556"/>
            <a:ext cx="8034867" cy="5589305"/>
          </a:xfrm>
          <a:prstGeom prst="rect">
            <a:avLst/>
          </a:prstGeom>
          <a:noFill/>
          <a:ln>
            <a:noFill/>
          </a:ln>
        </p:spPr>
      </p:pic>
    </p:spTree>
    <p:extLst>
      <p:ext uri="{BB962C8B-B14F-4D97-AF65-F5344CB8AC3E}">
        <p14:creationId xmlns:p14="http://schemas.microsoft.com/office/powerpoint/2010/main" val="1263880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ES_tradnl" sz="4400" dirty="0" smtClean="0"/>
              <a:t>Excavaciones y trincheras</a:t>
            </a:r>
            <a:endParaRPr lang="es-ES_tradnl" sz="4400" dirty="0"/>
          </a:p>
        </p:txBody>
      </p:sp>
    </p:spTree>
    <p:extLst>
      <p:ext uri="{BB962C8B-B14F-4D97-AF65-F5344CB8AC3E}">
        <p14:creationId xmlns:p14="http://schemas.microsoft.com/office/powerpoint/2010/main" val="340399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1888" y="2525888"/>
            <a:ext cx="7154333" cy="1938992"/>
          </a:xfrm>
          <a:prstGeom prst="rect">
            <a:avLst/>
          </a:prstGeom>
          <a:noFill/>
        </p:spPr>
        <p:txBody>
          <a:bodyPr wrap="square" rtlCol="0">
            <a:spAutoFit/>
          </a:bodyPr>
          <a:lstStyle/>
          <a:p>
            <a:pPr algn="ctr"/>
            <a:r>
              <a:rPr lang="es-ES_tradnl" sz="4000" dirty="0"/>
              <a:t>¿Cuál es la diferencia entre una excavación y una trinchera?</a:t>
            </a:r>
            <a:endParaRPr lang="en-US" sz="4000" dirty="0"/>
          </a:p>
          <a:p>
            <a:endParaRPr lang="en-US" sz="4000" dirty="0"/>
          </a:p>
        </p:txBody>
      </p:sp>
    </p:spTree>
    <p:extLst>
      <p:ext uri="{BB962C8B-B14F-4D97-AF65-F5344CB8AC3E}">
        <p14:creationId xmlns:p14="http://schemas.microsoft.com/office/powerpoint/2010/main" val="1007392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1ssh.com/Images/Tank-excavation.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5134" y="649112"/>
            <a:ext cx="7413978" cy="5260622"/>
          </a:xfrm>
          <a:prstGeom prst="rect">
            <a:avLst/>
          </a:prstGeom>
          <a:noFill/>
          <a:ln>
            <a:noFill/>
          </a:ln>
        </p:spPr>
      </p:pic>
    </p:spTree>
    <p:extLst>
      <p:ext uri="{BB962C8B-B14F-4D97-AF65-F5344CB8AC3E}">
        <p14:creationId xmlns:p14="http://schemas.microsoft.com/office/powerpoint/2010/main" val="3544982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784577" y="324556"/>
            <a:ext cx="7583312" cy="5511800"/>
          </a:xfrm>
          <a:prstGeom prst="rect">
            <a:avLst/>
          </a:prstGeom>
        </p:spPr>
      </p:pic>
    </p:spTree>
    <p:extLst>
      <p:ext uri="{BB962C8B-B14F-4D97-AF65-F5344CB8AC3E}">
        <p14:creationId xmlns:p14="http://schemas.microsoft.com/office/powerpoint/2010/main" val="3487974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4778" y="2003778"/>
            <a:ext cx="6632222" cy="1938992"/>
          </a:xfrm>
          <a:prstGeom prst="rect">
            <a:avLst/>
          </a:prstGeom>
          <a:noFill/>
        </p:spPr>
        <p:txBody>
          <a:bodyPr wrap="square" rtlCol="0">
            <a:spAutoFit/>
          </a:bodyPr>
          <a:lstStyle/>
          <a:p>
            <a:pPr algn="ctr"/>
            <a:r>
              <a:rPr lang="es-ES_tradnl" sz="4000" dirty="0"/>
              <a:t>Peligros Asociados con Excavaciones y Trincheras</a:t>
            </a:r>
            <a:endParaRPr lang="en-US" sz="4000" dirty="0"/>
          </a:p>
          <a:p>
            <a:pPr algn="ctr"/>
            <a:endParaRPr lang="en-US" sz="4000" dirty="0"/>
          </a:p>
        </p:txBody>
      </p:sp>
    </p:spTree>
    <p:extLst>
      <p:ext uri="{BB962C8B-B14F-4D97-AF65-F5344CB8AC3E}">
        <p14:creationId xmlns:p14="http://schemas.microsoft.com/office/powerpoint/2010/main" val="423114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ates-Hire-s-SBH-tie-back-shoring-system-used-on-difficult-excavation-work-630413-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32" y="737392"/>
            <a:ext cx="7521892" cy="5128563"/>
          </a:xfrm>
          <a:prstGeom prst="rect">
            <a:avLst/>
          </a:prstGeom>
        </p:spPr>
      </p:pic>
    </p:spTree>
    <p:extLst>
      <p:ext uri="{BB962C8B-B14F-4D97-AF65-F5344CB8AC3E}">
        <p14:creationId xmlns:p14="http://schemas.microsoft.com/office/powerpoint/2010/main" val="794822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3088" y="301333"/>
            <a:ext cx="3993573" cy="5983680"/>
          </a:xfrm>
          <a:prstGeom prst="rect">
            <a:avLst/>
          </a:prstGeom>
        </p:spPr>
      </p:pic>
    </p:spTree>
    <p:extLst>
      <p:ext uri="{BB962C8B-B14F-4D97-AF65-F5344CB8AC3E}">
        <p14:creationId xmlns:p14="http://schemas.microsoft.com/office/powerpoint/2010/main" val="1079735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osha.gov/SLTC/etools/scaffolding/images/slide76.jpg"/>
          <p:cNvPicPr/>
          <p:nvPr/>
        </p:nvPicPr>
        <p:blipFill>
          <a:blip r:embed="rId3">
            <a:extLst>
              <a:ext uri="{28A0092B-C50C-407E-A947-70E740481C1C}">
                <a14:useLocalDpi xmlns:a14="http://schemas.microsoft.com/office/drawing/2010/main" val="0"/>
              </a:ext>
            </a:extLst>
          </a:blip>
          <a:srcRect/>
          <a:stretch>
            <a:fillRect/>
          </a:stretch>
        </p:blipFill>
        <p:spPr bwMode="auto">
          <a:xfrm>
            <a:off x="558800" y="493888"/>
            <a:ext cx="8020756" cy="5418949"/>
          </a:xfrm>
          <a:prstGeom prst="rect">
            <a:avLst/>
          </a:prstGeom>
          <a:noFill/>
          <a:ln>
            <a:noFill/>
          </a:ln>
        </p:spPr>
      </p:pic>
    </p:spTree>
    <p:extLst>
      <p:ext uri="{BB962C8B-B14F-4D97-AF65-F5344CB8AC3E}">
        <p14:creationId xmlns:p14="http://schemas.microsoft.com/office/powerpoint/2010/main" val="350987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cavation work at spring h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52" y="611583"/>
            <a:ext cx="7839304" cy="5232036"/>
          </a:xfrm>
          <a:prstGeom prst="rect">
            <a:avLst/>
          </a:prstGeom>
        </p:spPr>
      </p:pic>
    </p:spTree>
    <p:extLst>
      <p:ext uri="{BB962C8B-B14F-4D97-AF65-F5344CB8AC3E}">
        <p14:creationId xmlns:p14="http://schemas.microsoft.com/office/powerpoint/2010/main" val="2230110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media.komonews.com/images/100210_scaffolding_collapse2.jpg"/>
          <p:cNvPicPr/>
          <p:nvPr/>
        </p:nvPicPr>
        <p:blipFill>
          <a:blip r:embed="rId3">
            <a:extLst>
              <a:ext uri="{28A0092B-C50C-407E-A947-70E740481C1C}">
                <a14:useLocalDpi xmlns:a14="http://schemas.microsoft.com/office/drawing/2010/main" val="0"/>
              </a:ext>
            </a:extLst>
          </a:blip>
          <a:srcRect/>
          <a:stretch>
            <a:fillRect/>
          </a:stretch>
        </p:blipFill>
        <p:spPr bwMode="auto">
          <a:xfrm>
            <a:off x="869138" y="578556"/>
            <a:ext cx="7315306" cy="5246511"/>
          </a:xfrm>
          <a:prstGeom prst="rect">
            <a:avLst/>
          </a:prstGeom>
          <a:noFill/>
          <a:ln>
            <a:noFill/>
          </a:ln>
        </p:spPr>
      </p:pic>
    </p:spTree>
    <p:extLst>
      <p:ext uri="{BB962C8B-B14F-4D97-AF65-F5344CB8AC3E}">
        <p14:creationId xmlns:p14="http://schemas.microsoft.com/office/powerpoint/2010/main" val="3045751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msabc.net/safety%20programs/falls%20in%20construction/Pictures/Scaffolds/sc16.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8022" y="599722"/>
            <a:ext cx="7061200" cy="5295900"/>
          </a:xfrm>
          <a:prstGeom prst="rect">
            <a:avLst/>
          </a:prstGeom>
          <a:noFill/>
          <a:ln>
            <a:noFill/>
          </a:ln>
        </p:spPr>
      </p:pic>
    </p:spTree>
    <p:extLst>
      <p:ext uri="{BB962C8B-B14F-4D97-AF65-F5344CB8AC3E}">
        <p14:creationId xmlns:p14="http://schemas.microsoft.com/office/powerpoint/2010/main" val="433957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p://www.msabc.net/safety%20programs/falls%20in%20construction/Pictures/Scaffolds/sc28.jpg"/>
          <p:cNvPicPr/>
          <p:nvPr/>
        </p:nvPicPr>
        <p:blipFill>
          <a:blip r:embed="rId3">
            <a:extLst>
              <a:ext uri="{28A0092B-C50C-407E-A947-70E740481C1C}">
                <a14:useLocalDpi xmlns:a14="http://schemas.microsoft.com/office/drawing/2010/main" val="0"/>
              </a:ext>
            </a:extLst>
          </a:blip>
          <a:srcRect/>
          <a:stretch>
            <a:fillRect/>
          </a:stretch>
        </p:blipFill>
        <p:spPr bwMode="auto">
          <a:xfrm>
            <a:off x="657577" y="451556"/>
            <a:ext cx="7865534" cy="5455355"/>
          </a:xfrm>
          <a:prstGeom prst="rect">
            <a:avLst/>
          </a:prstGeom>
          <a:noFill/>
          <a:ln>
            <a:noFill/>
          </a:ln>
        </p:spPr>
      </p:pic>
    </p:spTree>
    <p:extLst>
      <p:ext uri="{BB962C8B-B14F-4D97-AF65-F5344CB8AC3E}">
        <p14:creationId xmlns:p14="http://schemas.microsoft.com/office/powerpoint/2010/main" val="546996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s://www.safway.com/images/Safety/line01b.jpg"/>
          <p:cNvPicPr/>
          <p:nvPr/>
        </p:nvPicPr>
        <p:blipFill>
          <a:blip r:embed="rId3">
            <a:extLst>
              <a:ext uri="{28A0092B-C50C-407E-A947-70E740481C1C}">
                <a14:useLocalDpi xmlns:a14="http://schemas.microsoft.com/office/drawing/2010/main" val="0"/>
              </a:ext>
            </a:extLst>
          </a:blip>
          <a:srcRect/>
          <a:stretch>
            <a:fillRect/>
          </a:stretch>
        </p:blipFill>
        <p:spPr bwMode="auto">
          <a:xfrm>
            <a:off x="825500" y="536222"/>
            <a:ext cx="7500056" cy="5393267"/>
          </a:xfrm>
          <a:prstGeom prst="rect">
            <a:avLst/>
          </a:prstGeom>
          <a:noFill/>
          <a:ln>
            <a:noFill/>
          </a:ln>
        </p:spPr>
      </p:pic>
    </p:spTree>
    <p:extLst>
      <p:ext uri="{BB962C8B-B14F-4D97-AF65-F5344CB8AC3E}">
        <p14:creationId xmlns:p14="http://schemas.microsoft.com/office/powerpoint/2010/main" val="37703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p://www.msabc.net/safety%20programs/falls%20in%20construction/Pictures/Scaffolds/sc21.jpg"/>
          <p:cNvPicPr/>
          <p:nvPr/>
        </p:nvPicPr>
        <p:blipFill>
          <a:blip r:embed="rId3">
            <a:extLst>
              <a:ext uri="{28A0092B-C50C-407E-A947-70E740481C1C}">
                <a14:useLocalDpi xmlns:a14="http://schemas.microsoft.com/office/drawing/2010/main" val="0"/>
              </a:ext>
            </a:extLst>
          </a:blip>
          <a:srcRect/>
          <a:stretch>
            <a:fillRect/>
          </a:stretch>
        </p:blipFill>
        <p:spPr bwMode="auto">
          <a:xfrm>
            <a:off x="953911" y="564444"/>
            <a:ext cx="7216422" cy="5346560"/>
          </a:xfrm>
          <a:prstGeom prst="rect">
            <a:avLst/>
          </a:prstGeom>
          <a:noFill/>
          <a:ln>
            <a:noFill/>
          </a:ln>
        </p:spPr>
      </p:pic>
    </p:spTree>
    <p:extLst>
      <p:ext uri="{BB962C8B-B14F-4D97-AF65-F5344CB8AC3E}">
        <p14:creationId xmlns:p14="http://schemas.microsoft.com/office/powerpoint/2010/main" val="406591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p://www.msabc.net/safety%20programs/falls%20in%20construction/Pictures/Scaffolds/scaffold_0022.jpg"/>
          <p:cNvPicPr/>
          <p:nvPr/>
        </p:nvPicPr>
        <p:blipFill>
          <a:blip r:embed="rId3">
            <a:extLst>
              <a:ext uri="{28A0092B-C50C-407E-A947-70E740481C1C}">
                <a14:useLocalDpi xmlns:a14="http://schemas.microsoft.com/office/drawing/2010/main" val="0"/>
              </a:ext>
            </a:extLst>
          </a:blip>
          <a:srcRect/>
          <a:stretch>
            <a:fillRect/>
          </a:stretch>
        </p:blipFill>
        <p:spPr bwMode="auto">
          <a:xfrm>
            <a:off x="742244" y="479778"/>
            <a:ext cx="7667978" cy="5411399"/>
          </a:xfrm>
          <a:prstGeom prst="rect">
            <a:avLst/>
          </a:prstGeom>
          <a:noFill/>
          <a:ln>
            <a:noFill/>
          </a:ln>
        </p:spPr>
      </p:pic>
    </p:spTree>
    <p:extLst>
      <p:ext uri="{BB962C8B-B14F-4D97-AF65-F5344CB8AC3E}">
        <p14:creationId xmlns:p14="http://schemas.microsoft.com/office/powerpoint/2010/main" val="1982741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p://www.msabc.net/safety%20programs/falls%20in%20construction/Pictures/Scaffolds/scaffold_0027.jpg"/>
          <p:cNvPicPr/>
          <p:nvPr/>
        </p:nvPicPr>
        <p:blipFill>
          <a:blip r:embed="rId3">
            <a:extLst>
              <a:ext uri="{28A0092B-C50C-407E-A947-70E740481C1C}">
                <a14:useLocalDpi xmlns:a14="http://schemas.microsoft.com/office/drawing/2010/main" val="0"/>
              </a:ext>
            </a:extLst>
          </a:blip>
          <a:srcRect/>
          <a:stretch>
            <a:fillRect/>
          </a:stretch>
        </p:blipFill>
        <p:spPr bwMode="auto">
          <a:xfrm>
            <a:off x="883355" y="705556"/>
            <a:ext cx="7385756" cy="5205483"/>
          </a:xfrm>
          <a:prstGeom prst="rect">
            <a:avLst/>
          </a:prstGeom>
          <a:noFill/>
          <a:ln>
            <a:noFill/>
          </a:ln>
        </p:spPr>
      </p:pic>
    </p:spTree>
    <p:extLst>
      <p:ext uri="{BB962C8B-B14F-4D97-AF65-F5344CB8AC3E}">
        <p14:creationId xmlns:p14="http://schemas.microsoft.com/office/powerpoint/2010/main" val="3876287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634</TotalTime>
  <Words>574</Words>
  <Application>Microsoft Office PowerPoint</Application>
  <PresentationFormat>On-screen Show (4:3)</PresentationFormat>
  <Paragraphs>49</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Horizon</vt:lpstr>
      <vt:lpstr>ANDAMIOS   This material was produced under grant number SH-22234-11 from the Occupational Safety and Health Administration, U.S. Department of Labor. It does not necessarily reflect the views or policies of the U.S. Department of Labor, nor does mention of trade names, commercial products, or organizations imply endorsement by the U.S.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Excavaciones y trincheras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NDLON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ANDAMIOS</dc:title>
  <dc:creator>Loyda Alvarado</dc:creator>
  <cp:lastModifiedBy>Vosburgh, Linda - OSHA</cp:lastModifiedBy>
  <cp:revision>15</cp:revision>
  <cp:lastPrinted>2013-12-13T16:17:02Z</cp:lastPrinted>
  <dcterms:created xsi:type="dcterms:W3CDTF">2012-08-29T12:32:38Z</dcterms:created>
  <dcterms:modified xsi:type="dcterms:W3CDTF">2013-12-13T17:11:56Z</dcterms:modified>
</cp:coreProperties>
</file>