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xls" ContentType="application/vnd.ms-excel"/>
  <Default Extension="wmf" ContentType="image/x-wmf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307" r:id="rId12"/>
    <p:sldId id="267" r:id="rId13"/>
    <p:sldId id="293" r:id="rId14"/>
    <p:sldId id="294" r:id="rId15"/>
    <p:sldId id="308" r:id="rId16"/>
    <p:sldId id="309" r:id="rId17"/>
    <p:sldId id="298" r:id="rId18"/>
    <p:sldId id="299" r:id="rId19"/>
    <p:sldId id="300" r:id="rId20"/>
    <p:sldId id="301" r:id="rId21"/>
    <p:sldId id="303" r:id="rId22"/>
    <p:sldId id="304" r:id="rId23"/>
    <p:sldId id="272" r:id="rId24"/>
    <p:sldId id="276" r:id="rId25"/>
    <p:sldId id="277" r:id="rId26"/>
    <p:sldId id="289" r:id="rId27"/>
    <p:sldId id="290" r:id="rId28"/>
    <p:sldId id="291" r:id="rId29"/>
    <p:sldId id="292" r:id="rId30"/>
    <p:sldId id="305" r:id="rId31"/>
  </p:sldIdLst>
  <p:sldSz cx="9144000" cy="6858000" type="screen4x3"/>
  <p:notesSz cx="6858000" cy="9144000"/>
  <p:embeddedFontLst>
    <p:embeddedFont>
      <p:font typeface="MS PGothic" pitchFamily="34" charset="-128"/>
      <p:regular r:id="rId34"/>
    </p:embeddedFont>
    <p:embeddedFont>
      <p:font typeface="Monotype Sorts"/>
      <p:regular r:id="rId35"/>
    </p:embeddedFont>
    <p:embeddedFont>
      <p:font typeface="Book Antiqua" pitchFamily="18" charset="0"/>
      <p:regular r:id="rId36"/>
      <p:bold r:id="rId37"/>
      <p:italic r:id="rId38"/>
      <p:boldItalic r:id="rId39"/>
    </p:embeddedFont>
  </p:embeddedFontLst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CD1C1"/>
    <a:srgbClr val="8CF4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59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200" d="100"/>
          <a:sy n="200" d="100"/>
        </p:scale>
        <p:origin x="-72" y="475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font" Target="fonts/font1.fntdata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38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font" Target="fonts/font4.fntdata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font" Target="fonts/font2.fntdata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ChangeArrowheads="1"/>
          </p:cNvSpPr>
          <p:nvPr/>
        </p:nvSpPr>
        <p:spPr bwMode="auto">
          <a:xfrm>
            <a:off x="6391275" y="8750300"/>
            <a:ext cx="3968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 anchor="ctr">
            <a:spAutoFit/>
          </a:bodyPr>
          <a:lstStyle/>
          <a:p>
            <a:pPr algn="r">
              <a:defRPr/>
            </a:pPr>
            <a:fld id="{A8D0829E-CA54-41A6-953C-8619A16CA992}" type="slidenum">
              <a:rPr lang="en-US" sz="1400"/>
              <a:pPr algn="r">
                <a:defRPr/>
              </a:pPr>
              <a:t>‹#›</a:t>
            </a:fld>
            <a:endParaRPr lang="en-US" sz="140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7D1090-3095-459B-96E5-A7C537C0152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8322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 smtClean="0"/>
              <a:t>Click to edit Master notes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36867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35844" name="Rectangle 5"/>
          <p:cNvSpPr>
            <a:spLocks noChangeArrowheads="1"/>
          </p:cNvSpPr>
          <p:nvPr/>
        </p:nvSpPr>
        <p:spPr bwMode="auto">
          <a:xfrm>
            <a:off x="6483350" y="8794750"/>
            <a:ext cx="304800" cy="2111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 anchor="ctr">
            <a:spAutoFit/>
          </a:bodyPr>
          <a:lstStyle/>
          <a:p>
            <a:pPr algn="r">
              <a:defRPr/>
            </a:pPr>
            <a:fld id="{CF7CC925-C067-4F57-9D61-C9DBE1242BA4}" type="slidenum">
              <a:rPr lang="en-US" sz="800"/>
              <a:pPr algn="r">
                <a:defRPr/>
              </a:pPr>
              <a:t>‹#›</a:t>
            </a:fld>
            <a:endParaRPr lang="en-US" sz="800"/>
          </a:p>
        </p:txBody>
      </p:sp>
    </p:spTree>
    <p:extLst>
      <p:ext uri="{BB962C8B-B14F-4D97-AF65-F5344CB8AC3E}">
        <p14:creationId xmlns:p14="http://schemas.microsoft.com/office/powerpoint/2010/main" val="158723296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1143000" y="4495800"/>
            <a:ext cx="4800600" cy="3489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Notes Placeholder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9600" y="4267200"/>
            <a:ext cx="5891213" cy="4248150"/>
          </a:xfrm>
          <a:noFill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4710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9600" y="4267200"/>
            <a:ext cx="5891213" cy="4248150"/>
          </a:xfrm>
          <a:noFill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48131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charset="0"/>
            </a:endParaRPr>
          </a:p>
          <a:p>
            <a:endParaRPr lang="en-US" smtClean="0">
              <a:latin typeface="Arial" charset="0"/>
            </a:endParaRPr>
          </a:p>
        </p:txBody>
      </p:sp>
      <p:sp>
        <p:nvSpPr>
          <p:cNvPr id="4915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. </a:t>
            </a:r>
          </a:p>
        </p:txBody>
      </p:sp>
      <p:sp>
        <p:nvSpPr>
          <p:cNvPr id="5017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5120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5427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5222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5529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026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56323" name="Rectangle 1027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027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684338" y="615950"/>
            <a:ext cx="3717925" cy="2787650"/>
          </a:xfrm>
          <a:ln cap="flat"/>
        </p:spPr>
      </p:sp>
      <p:sp>
        <p:nvSpPr>
          <p:cNvPr id="57347" name="Rectangle 1028"/>
          <p:cNvSpPr>
            <a:spLocks noChangeArrowheads="1"/>
          </p:cNvSpPr>
          <p:nvPr/>
        </p:nvSpPr>
        <p:spPr bwMode="auto">
          <a:xfrm>
            <a:off x="457200" y="3505200"/>
            <a:ext cx="6324600" cy="5486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latinLnBrk="1">
              <a:spcBef>
                <a:spcPct val="30000"/>
              </a:spcBef>
            </a:pPr>
            <a:endParaRPr 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1026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58371" name="Rectangle 1027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1026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59395" name="Rectangle 1027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1026"/>
          <p:cNvSpPr>
            <a:spLocks noGrp="1" noChangeArrowheads="1"/>
          </p:cNvSpPr>
          <p:nvPr>
            <p:ph type="body" idx="1"/>
          </p:nvPr>
        </p:nvSpPr>
        <p:spPr>
          <a:xfrm>
            <a:off x="533400" y="4343400"/>
            <a:ext cx="5791200" cy="4114800"/>
          </a:xfrm>
          <a:noFill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60419" name="Rectangle 1027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6144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charset="0"/>
            </a:endParaRPr>
          </a:p>
          <a:p>
            <a:endParaRPr lang="en-US" smtClean="0">
              <a:latin typeface="Arial" charset="0"/>
            </a:endParaRPr>
          </a:p>
        </p:txBody>
      </p:sp>
      <p:sp>
        <p:nvSpPr>
          <p:cNvPr id="6451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charset="0"/>
            </a:endParaRPr>
          </a:p>
          <a:p>
            <a:endParaRPr lang="en-US" smtClean="0">
              <a:latin typeface="Arial" charset="0"/>
            </a:endParaRPr>
          </a:p>
          <a:p>
            <a:endParaRPr lang="en-US" smtClean="0">
              <a:latin typeface="Arial" charset="0"/>
            </a:endParaRPr>
          </a:p>
          <a:p>
            <a:endParaRPr lang="en-US" smtClean="0">
              <a:latin typeface="Arial" charset="0"/>
            </a:endParaRPr>
          </a:p>
        </p:txBody>
      </p:sp>
      <p:sp>
        <p:nvSpPr>
          <p:cNvPr id="6553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17500" y="4279900"/>
            <a:ext cx="6134100" cy="4254500"/>
          </a:xfrm>
          <a:noFill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6656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6758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68611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6963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23913" y="4298950"/>
            <a:ext cx="5210175" cy="274638"/>
          </a:xfrm>
          <a:noFill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mtClean="0">
              <a:latin typeface="Arial" charset="0"/>
            </a:endParaRPr>
          </a:p>
        </p:txBody>
      </p:sp>
      <p:sp>
        <p:nvSpPr>
          <p:cNvPr id="3993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7065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4096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charset="0"/>
            </a:endParaRPr>
          </a:p>
          <a:p>
            <a:endParaRPr lang="en-US" smtClean="0">
              <a:latin typeface="Arial" charset="0"/>
            </a:endParaRPr>
          </a:p>
        </p:txBody>
      </p:sp>
      <p:sp>
        <p:nvSpPr>
          <p:cNvPr id="4198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191000"/>
            <a:ext cx="5029200" cy="4343400"/>
          </a:xfrm>
          <a:noFill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43011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1066800" y="44958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>
              <a:spcBef>
                <a:spcPct val="100000"/>
              </a:spcBef>
            </a:pPr>
            <a:endParaRPr lang="en-US" sz="1200"/>
          </a:p>
          <a:p>
            <a:pPr>
              <a:spcBef>
                <a:spcPct val="30000"/>
              </a:spcBef>
            </a:pPr>
            <a:endParaRPr lang="en-US" sz="1200"/>
          </a:p>
          <a:p>
            <a:pPr eaLnBrk="1">
              <a:spcBef>
                <a:spcPct val="30000"/>
              </a:spcBef>
            </a:pPr>
            <a:endParaRPr lang="en-US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9600" y="4267200"/>
            <a:ext cx="5891213" cy="4248150"/>
          </a:xfrm>
          <a:noFill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4505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9600" y="4267200"/>
            <a:ext cx="5891213" cy="4248150"/>
          </a:xfrm>
          <a:noFill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4608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438150" y="5943600"/>
            <a:ext cx="8382000" cy="67403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s-ES" altLang="ja-JP" sz="1050" dirty="0" smtClean="0">
                <a:latin typeface="Arial" pitchFamily="34" charset="0"/>
                <a:ea typeface="MS PGothic" pitchFamily="34" charset="-128"/>
              </a:rPr>
              <a:t>Este material fue producido y/o revisado bajo la subvención SH-22239-11-60-F-6 de la Administración de Seguridad y Salud, EE.UU. Departamento del Trabajo. No refleja necesariamente las opiniones o políticas del Departamento de Trabajo de EE.UU., ni la mención de nombres comerciales, productos comerciales u organizaciones insinúan la aprobación del Gobierno de los EE.UU. </a:t>
            </a:r>
          </a:p>
          <a:p>
            <a:pPr>
              <a:lnSpc>
                <a:spcPct val="90000"/>
              </a:lnSpc>
              <a:defRPr/>
            </a:pPr>
            <a:r>
              <a:rPr lang="es-ES" altLang="ja-JP" sz="1050" dirty="0" smtClean="0">
                <a:latin typeface="Arial" pitchFamily="34" charset="0"/>
                <a:ea typeface="MS PGothic" pitchFamily="34" charset="-128"/>
              </a:rPr>
              <a:t> </a:t>
            </a:r>
            <a:endParaRPr lang="en-US" sz="1050" dirty="0">
              <a:latin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228600"/>
            <a:ext cx="196215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73405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9812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4"/>
          <p:cNvGrpSpPr>
            <a:grpSpLocks/>
          </p:cNvGrpSpPr>
          <p:nvPr/>
        </p:nvGrpSpPr>
        <p:grpSpPr bwMode="auto">
          <a:xfrm>
            <a:off x="0" y="1428750"/>
            <a:ext cx="9132888" cy="152400"/>
            <a:chOff x="0" y="900"/>
            <a:chExt cx="5753" cy="96"/>
          </a:xfrm>
        </p:grpSpPr>
        <p:sp>
          <p:nvSpPr>
            <p:cNvPr id="1030" name="Rectangle 2"/>
            <p:cNvSpPr>
              <a:spLocks noChangeArrowheads="1"/>
            </p:cNvSpPr>
            <p:nvPr/>
          </p:nvSpPr>
          <p:spPr bwMode="auto">
            <a:xfrm>
              <a:off x="0" y="900"/>
              <a:ext cx="5753" cy="47"/>
            </a:xfrm>
            <a:prstGeom prst="rect">
              <a:avLst/>
            </a:prstGeom>
            <a:gradFill rotWithShape="0">
              <a:gsLst>
                <a:gs pos="0">
                  <a:srgbClr val="670718"/>
                </a:gs>
                <a:gs pos="50000">
                  <a:srgbClr val="CF0E30"/>
                </a:gs>
                <a:gs pos="100000">
                  <a:srgbClr val="670718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1" name="Rectangle 3"/>
            <p:cNvSpPr>
              <a:spLocks noChangeArrowheads="1"/>
            </p:cNvSpPr>
            <p:nvPr/>
          </p:nvSpPr>
          <p:spPr bwMode="auto">
            <a:xfrm>
              <a:off x="0" y="972"/>
              <a:ext cx="5753" cy="24"/>
            </a:xfrm>
            <a:prstGeom prst="rect">
              <a:avLst/>
            </a:prstGeom>
            <a:gradFill rotWithShape="0">
              <a:gsLst>
                <a:gs pos="0">
                  <a:srgbClr val="989898"/>
                </a:gs>
                <a:gs pos="50000">
                  <a:srgbClr val="DADADA"/>
                </a:gs>
                <a:gs pos="100000">
                  <a:srgbClr val="989898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717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78486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78486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7"/>
          <p:cNvSpPr>
            <a:spLocks noChangeArrowheads="1"/>
          </p:cNvSpPr>
          <p:nvPr/>
        </p:nvSpPr>
        <p:spPr bwMode="auto">
          <a:xfrm>
            <a:off x="4430713" y="6484938"/>
            <a:ext cx="28257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Monotype Sort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100000"/>
        <a:buFont typeface="Monotype Sorts" pitchFamily="2" charset="2"/>
        <a:buChar char="Ÿ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Char char="–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Font typeface="Monotype Sorts" pitchFamily="2" charset="2"/>
        <a:buChar char="k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10000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10000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10000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10000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10000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2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7.png"/><Relationship Id="rId4" Type="http://schemas.openxmlformats.org/officeDocument/2006/relationships/oleObject" Target="../embeddings/oleObject5.bin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oleObject" Target="../embeddings/Microsoft_Excel_97-2003_Worksheet1.xls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pPr>
              <a:defRPr/>
            </a:pPr>
            <a:r>
              <a:rPr lang="es-ES" sz="6000" dirty="0" smtClean="0">
                <a:solidFill>
                  <a:srgbClr val="000000"/>
                </a:solidFill>
              </a:rPr>
              <a:t/>
            </a:r>
            <a:br>
              <a:rPr lang="es-ES" sz="6000" dirty="0" smtClean="0">
                <a:solidFill>
                  <a:srgbClr val="000000"/>
                </a:solidFill>
              </a:rPr>
            </a:br>
            <a:r>
              <a:rPr lang="es-ES" sz="4800" dirty="0" smtClean="0">
                <a:solidFill>
                  <a:srgbClr val="000000"/>
                </a:solidFill>
              </a:rPr>
              <a:t>LOGRAR </a:t>
            </a:r>
            <a:br>
              <a:rPr lang="es-ES" sz="4800" dirty="0" smtClean="0">
                <a:solidFill>
                  <a:srgbClr val="000000"/>
                </a:solidFill>
              </a:rPr>
            </a:br>
            <a:r>
              <a:rPr lang="es-ES" sz="4800" dirty="0" smtClean="0">
                <a:solidFill>
                  <a:srgbClr val="000000"/>
                </a:solidFill>
              </a:rPr>
              <a:t>UNA CULTURA DE  SEGURIDAD TOTAL</a:t>
            </a:r>
            <a:r>
              <a:rPr lang="es-ES" sz="6000" dirty="0" smtClean="0">
                <a:solidFill>
                  <a:srgbClr val="000000"/>
                </a:solidFill>
              </a:rPr>
              <a:t> </a:t>
            </a:r>
            <a:br>
              <a:rPr lang="es-ES" sz="6000" dirty="0" smtClean="0">
                <a:solidFill>
                  <a:srgbClr val="000000"/>
                </a:solidFill>
              </a:rPr>
            </a:br>
            <a:endParaRPr lang="en-US" sz="6000" dirty="0" smtClean="0">
              <a:solidFill>
                <a:srgbClr val="000000"/>
              </a:solidFill>
            </a:endParaRPr>
          </a:p>
        </p:txBody>
      </p:sp>
      <p:grpSp>
        <p:nvGrpSpPr>
          <p:cNvPr id="9219" name="Group 12"/>
          <p:cNvGrpSpPr>
            <a:grpSpLocks/>
          </p:cNvGrpSpPr>
          <p:nvPr/>
        </p:nvGrpSpPr>
        <p:grpSpPr bwMode="auto">
          <a:xfrm>
            <a:off x="6318250" y="4308475"/>
            <a:ext cx="1430338" cy="1368425"/>
            <a:chOff x="3756" y="3072"/>
            <a:chExt cx="901" cy="862"/>
          </a:xfrm>
        </p:grpSpPr>
        <p:sp>
          <p:nvSpPr>
            <p:cNvPr id="4101" name="Rectangle 5"/>
            <p:cNvSpPr>
              <a:spLocks noChangeArrowheads="1"/>
            </p:cNvSpPr>
            <p:nvPr/>
          </p:nvSpPr>
          <p:spPr bwMode="auto">
            <a:xfrm>
              <a:off x="3967" y="3320"/>
              <a:ext cx="496" cy="294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none" lIns="90488" tIns="44450" rIns="90488" bIns="44450">
              <a:spAutoFit/>
            </a:bodyPr>
            <a:lstStyle/>
            <a:p>
              <a:pPr algn="ctr">
                <a:defRPr/>
              </a:pPr>
              <a:r>
                <a:rPr lang="en-US" b="1" dirty="0">
                  <a:solidFill>
                    <a:srgbClr val="000000"/>
                  </a:solidFill>
                  <a:effectDag name="">
                    <a:cont type="tree" name="">
                      <a:effect ref="fillLine"/>
                      <a:outerShdw dist="38100" dir="13500000" algn="br">
                        <a:srgbClr val="FFFFFF"/>
                      </a:outerShdw>
                    </a:cont>
                    <a:cont type="tree" name="">
                      <a:effect ref="fillLine"/>
                      <a:outerShdw dist="38100" dir="2700000" algn="tl">
                        <a:srgbClr val="999999"/>
                      </a:outerShdw>
                    </a:cont>
                    <a:effect ref="fillLine"/>
                  </a:effectDag>
                  <a:latin typeface="Times New Roman" pitchFamily="18" charset="0"/>
                </a:rPr>
                <a:t>TSC</a:t>
              </a:r>
            </a:p>
          </p:txBody>
        </p:sp>
        <p:sp>
          <p:nvSpPr>
            <p:cNvPr id="9222" name="Freeform 6"/>
            <p:cNvSpPr>
              <a:spLocks/>
            </p:cNvSpPr>
            <p:nvPr/>
          </p:nvSpPr>
          <p:spPr bwMode="auto">
            <a:xfrm>
              <a:off x="3832" y="3343"/>
              <a:ext cx="313" cy="471"/>
            </a:xfrm>
            <a:custGeom>
              <a:avLst/>
              <a:gdLst>
                <a:gd name="T0" fmla="*/ 312 w 313"/>
                <a:gd name="T1" fmla="*/ 391 h 471"/>
                <a:gd name="T2" fmla="*/ 287 w 313"/>
                <a:gd name="T3" fmla="*/ 384 h 471"/>
                <a:gd name="T4" fmla="*/ 265 w 313"/>
                <a:gd name="T5" fmla="*/ 377 h 471"/>
                <a:gd name="T6" fmla="*/ 242 w 313"/>
                <a:gd name="T7" fmla="*/ 366 h 471"/>
                <a:gd name="T8" fmla="*/ 221 w 313"/>
                <a:gd name="T9" fmla="*/ 355 h 471"/>
                <a:gd name="T10" fmla="*/ 200 w 313"/>
                <a:gd name="T11" fmla="*/ 341 h 471"/>
                <a:gd name="T12" fmla="*/ 182 w 313"/>
                <a:gd name="T13" fmla="*/ 326 h 471"/>
                <a:gd name="T14" fmla="*/ 163 w 313"/>
                <a:gd name="T15" fmla="*/ 309 h 471"/>
                <a:gd name="T16" fmla="*/ 147 w 313"/>
                <a:gd name="T17" fmla="*/ 291 h 471"/>
                <a:gd name="T18" fmla="*/ 132 w 313"/>
                <a:gd name="T19" fmla="*/ 271 h 471"/>
                <a:gd name="T20" fmla="*/ 120 w 313"/>
                <a:gd name="T21" fmla="*/ 250 h 471"/>
                <a:gd name="T22" fmla="*/ 108 w 313"/>
                <a:gd name="T23" fmla="*/ 228 h 471"/>
                <a:gd name="T24" fmla="*/ 99 w 313"/>
                <a:gd name="T25" fmla="*/ 205 h 471"/>
                <a:gd name="T26" fmla="*/ 91 w 313"/>
                <a:gd name="T27" fmla="*/ 183 h 471"/>
                <a:gd name="T28" fmla="*/ 85 w 313"/>
                <a:gd name="T29" fmla="*/ 158 h 471"/>
                <a:gd name="T30" fmla="*/ 81 w 313"/>
                <a:gd name="T31" fmla="*/ 132 h 471"/>
                <a:gd name="T32" fmla="*/ 80 w 313"/>
                <a:gd name="T33" fmla="*/ 106 h 471"/>
                <a:gd name="T34" fmla="*/ 81 w 313"/>
                <a:gd name="T35" fmla="*/ 85 h 471"/>
                <a:gd name="T36" fmla="*/ 83 w 313"/>
                <a:gd name="T37" fmla="*/ 65 h 471"/>
                <a:gd name="T38" fmla="*/ 87 w 313"/>
                <a:gd name="T39" fmla="*/ 45 h 471"/>
                <a:gd name="T40" fmla="*/ 92 w 313"/>
                <a:gd name="T41" fmla="*/ 26 h 471"/>
                <a:gd name="T42" fmla="*/ 16 w 313"/>
                <a:gd name="T43" fmla="*/ 0 h 471"/>
                <a:gd name="T44" fmla="*/ 9 w 313"/>
                <a:gd name="T45" fmla="*/ 26 h 471"/>
                <a:gd name="T46" fmla="*/ 4 w 313"/>
                <a:gd name="T47" fmla="*/ 50 h 471"/>
                <a:gd name="T48" fmla="*/ 1 w 313"/>
                <a:gd name="T49" fmla="*/ 78 h 471"/>
                <a:gd name="T50" fmla="*/ 0 w 313"/>
                <a:gd name="T51" fmla="*/ 106 h 471"/>
                <a:gd name="T52" fmla="*/ 2 w 313"/>
                <a:gd name="T53" fmla="*/ 138 h 471"/>
                <a:gd name="T54" fmla="*/ 6 w 313"/>
                <a:gd name="T55" fmla="*/ 171 h 471"/>
                <a:gd name="T56" fmla="*/ 13 w 313"/>
                <a:gd name="T57" fmla="*/ 202 h 471"/>
                <a:gd name="T58" fmla="*/ 23 w 313"/>
                <a:gd name="T59" fmla="*/ 233 h 471"/>
                <a:gd name="T60" fmla="*/ 34 w 313"/>
                <a:gd name="T61" fmla="*/ 262 h 471"/>
                <a:gd name="T62" fmla="*/ 48 w 313"/>
                <a:gd name="T63" fmla="*/ 290 h 471"/>
                <a:gd name="T64" fmla="*/ 65 w 313"/>
                <a:gd name="T65" fmla="*/ 316 h 471"/>
                <a:gd name="T66" fmla="*/ 83 w 313"/>
                <a:gd name="T67" fmla="*/ 341 h 471"/>
                <a:gd name="T68" fmla="*/ 104 w 313"/>
                <a:gd name="T69" fmla="*/ 364 h 471"/>
                <a:gd name="T70" fmla="*/ 126 w 313"/>
                <a:gd name="T71" fmla="*/ 386 h 471"/>
                <a:gd name="T72" fmla="*/ 150 w 313"/>
                <a:gd name="T73" fmla="*/ 405 h 471"/>
                <a:gd name="T74" fmla="*/ 176 w 313"/>
                <a:gd name="T75" fmla="*/ 424 h 471"/>
                <a:gd name="T76" fmla="*/ 203 w 313"/>
                <a:gd name="T77" fmla="*/ 438 h 471"/>
                <a:gd name="T78" fmla="*/ 232 w 313"/>
                <a:gd name="T79" fmla="*/ 451 h 471"/>
                <a:gd name="T80" fmla="*/ 261 w 313"/>
                <a:gd name="T81" fmla="*/ 462 h 471"/>
                <a:gd name="T82" fmla="*/ 291 w 313"/>
                <a:gd name="T83" fmla="*/ 470 h 471"/>
                <a:gd name="T84" fmla="*/ 312 w 313"/>
                <a:gd name="T85" fmla="*/ 391 h 47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13"/>
                <a:gd name="T130" fmla="*/ 0 h 471"/>
                <a:gd name="T131" fmla="*/ 313 w 313"/>
                <a:gd name="T132" fmla="*/ 471 h 471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13" h="471">
                  <a:moveTo>
                    <a:pt x="312" y="391"/>
                  </a:moveTo>
                  <a:lnTo>
                    <a:pt x="287" y="384"/>
                  </a:lnTo>
                  <a:lnTo>
                    <a:pt x="265" y="377"/>
                  </a:lnTo>
                  <a:lnTo>
                    <a:pt x="242" y="366"/>
                  </a:lnTo>
                  <a:lnTo>
                    <a:pt x="221" y="355"/>
                  </a:lnTo>
                  <a:lnTo>
                    <a:pt x="200" y="341"/>
                  </a:lnTo>
                  <a:lnTo>
                    <a:pt x="182" y="326"/>
                  </a:lnTo>
                  <a:lnTo>
                    <a:pt x="163" y="309"/>
                  </a:lnTo>
                  <a:lnTo>
                    <a:pt x="147" y="291"/>
                  </a:lnTo>
                  <a:lnTo>
                    <a:pt x="132" y="271"/>
                  </a:lnTo>
                  <a:lnTo>
                    <a:pt x="120" y="250"/>
                  </a:lnTo>
                  <a:lnTo>
                    <a:pt x="108" y="228"/>
                  </a:lnTo>
                  <a:lnTo>
                    <a:pt x="99" y="205"/>
                  </a:lnTo>
                  <a:lnTo>
                    <a:pt x="91" y="183"/>
                  </a:lnTo>
                  <a:lnTo>
                    <a:pt x="85" y="158"/>
                  </a:lnTo>
                  <a:lnTo>
                    <a:pt x="81" y="132"/>
                  </a:lnTo>
                  <a:lnTo>
                    <a:pt x="80" y="106"/>
                  </a:lnTo>
                  <a:lnTo>
                    <a:pt x="81" y="85"/>
                  </a:lnTo>
                  <a:lnTo>
                    <a:pt x="83" y="65"/>
                  </a:lnTo>
                  <a:lnTo>
                    <a:pt x="87" y="45"/>
                  </a:lnTo>
                  <a:lnTo>
                    <a:pt x="92" y="26"/>
                  </a:lnTo>
                  <a:lnTo>
                    <a:pt x="16" y="0"/>
                  </a:lnTo>
                  <a:lnTo>
                    <a:pt x="9" y="26"/>
                  </a:lnTo>
                  <a:lnTo>
                    <a:pt x="4" y="50"/>
                  </a:lnTo>
                  <a:lnTo>
                    <a:pt x="1" y="78"/>
                  </a:lnTo>
                  <a:lnTo>
                    <a:pt x="0" y="106"/>
                  </a:lnTo>
                  <a:lnTo>
                    <a:pt x="2" y="138"/>
                  </a:lnTo>
                  <a:lnTo>
                    <a:pt x="6" y="171"/>
                  </a:lnTo>
                  <a:lnTo>
                    <a:pt x="13" y="202"/>
                  </a:lnTo>
                  <a:lnTo>
                    <a:pt x="23" y="233"/>
                  </a:lnTo>
                  <a:lnTo>
                    <a:pt x="34" y="262"/>
                  </a:lnTo>
                  <a:lnTo>
                    <a:pt x="48" y="290"/>
                  </a:lnTo>
                  <a:lnTo>
                    <a:pt x="65" y="316"/>
                  </a:lnTo>
                  <a:lnTo>
                    <a:pt x="83" y="341"/>
                  </a:lnTo>
                  <a:lnTo>
                    <a:pt x="104" y="364"/>
                  </a:lnTo>
                  <a:lnTo>
                    <a:pt x="126" y="386"/>
                  </a:lnTo>
                  <a:lnTo>
                    <a:pt x="150" y="405"/>
                  </a:lnTo>
                  <a:lnTo>
                    <a:pt x="176" y="424"/>
                  </a:lnTo>
                  <a:lnTo>
                    <a:pt x="203" y="438"/>
                  </a:lnTo>
                  <a:lnTo>
                    <a:pt x="232" y="451"/>
                  </a:lnTo>
                  <a:lnTo>
                    <a:pt x="261" y="462"/>
                  </a:lnTo>
                  <a:lnTo>
                    <a:pt x="291" y="470"/>
                  </a:lnTo>
                  <a:lnTo>
                    <a:pt x="312" y="391"/>
                  </a:lnTo>
                </a:path>
              </a:pathLst>
            </a:custGeom>
            <a:solidFill>
              <a:srgbClr val="790015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9223" name="Freeform 7"/>
            <p:cNvSpPr>
              <a:spLocks/>
            </p:cNvSpPr>
            <p:nvPr/>
          </p:nvSpPr>
          <p:spPr bwMode="auto">
            <a:xfrm>
              <a:off x="4280" y="3339"/>
              <a:ext cx="302" cy="473"/>
            </a:xfrm>
            <a:custGeom>
              <a:avLst/>
              <a:gdLst>
                <a:gd name="T0" fmla="*/ 207 w 302"/>
                <a:gd name="T1" fmla="*/ 24 h 473"/>
                <a:gd name="T2" fmla="*/ 213 w 302"/>
                <a:gd name="T3" fmla="*/ 44 h 473"/>
                <a:gd name="T4" fmla="*/ 217 w 302"/>
                <a:gd name="T5" fmla="*/ 65 h 473"/>
                <a:gd name="T6" fmla="*/ 220 w 302"/>
                <a:gd name="T7" fmla="*/ 87 h 473"/>
                <a:gd name="T8" fmla="*/ 220 w 302"/>
                <a:gd name="T9" fmla="*/ 110 h 473"/>
                <a:gd name="T10" fmla="*/ 220 w 302"/>
                <a:gd name="T11" fmla="*/ 135 h 473"/>
                <a:gd name="T12" fmla="*/ 216 w 302"/>
                <a:gd name="T13" fmla="*/ 160 h 473"/>
                <a:gd name="T14" fmla="*/ 211 w 302"/>
                <a:gd name="T15" fmla="*/ 184 h 473"/>
                <a:gd name="T16" fmla="*/ 203 w 302"/>
                <a:gd name="T17" fmla="*/ 207 h 473"/>
                <a:gd name="T18" fmla="*/ 195 w 302"/>
                <a:gd name="T19" fmla="*/ 230 h 473"/>
                <a:gd name="T20" fmla="*/ 183 w 302"/>
                <a:gd name="T21" fmla="*/ 251 h 473"/>
                <a:gd name="T22" fmla="*/ 172 w 302"/>
                <a:gd name="T23" fmla="*/ 272 h 473"/>
                <a:gd name="T24" fmla="*/ 158 w 302"/>
                <a:gd name="T25" fmla="*/ 290 h 473"/>
                <a:gd name="T26" fmla="*/ 142 w 302"/>
                <a:gd name="T27" fmla="*/ 308 h 473"/>
                <a:gd name="T28" fmla="*/ 125 w 302"/>
                <a:gd name="T29" fmla="*/ 325 h 473"/>
                <a:gd name="T30" fmla="*/ 107 w 302"/>
                <a:gd name="T31" fmla="*/ 340 h 473"/>
                <a:gd name="T32" fmla="*/ 88 w 302"/>
                <a:gd name="T33" fmla="*/ 354 h 473"/>
                <a:gd name="T34" fmla="*/ 68 w 302"/>
                <a:gd name="T35" fmla="*/ 365 h 473"/>
                <a:gd name="T36" fmla="*/ 46 w 302"/>
                <a:gd name="T37" fmla="*/ 377 h 473"/>
                <a:gd name="T38" fmla="*/ 24 w 302"/>
                <a:gd name="T39" fmla="*/ 385 h 473"/>
                <a:gd name="T40" fmla="*/ 0 w 302"/>
                <a:gd name="T41" fmla="*/ 392 h 473"/>
                <a:gd name="T42" fmla="*/ 18 w 302"/>
                <a:gd name="T43" fmla="*/ 472 h 473"/>
                <a:gd name="T44" fmla="*/ 48 w 302"/>
                <a:gd name="T45" fmla="*/ 464 h 473"/>
                <a:gd name="T46" fmla="*/ 76 w 302"/>
                <a:gd name="T47" fmla="*/ 452 h 473"/>
                <a:gd name="T48" fmla="*/ 104 w 302"/>
                <a:gd name="T49" fmla="*/ 439 h 473"/>
                <a:gd name="T50" fmla="*/ 130 w 302"/>
                <a:gd name="T51" fmla="*/ 424 h 473"/>
                <a:gd name="T52" fmla="*/ 156 w 302"/>
                <a:gd name="T53" fmla="*/ 406 h 473"/>
                <a:gd name="T54" fmla="*/ 178 w 302"/>
                <a:gd name="T55" fmla="*/ 386 h 473"/>
                <a:gd name="T56" fmla="*/ 200 w 302"/>
                <a:gd name="T57" fmla="*/ 364 h 473"/>
                <a:gd name="T58" fmla="*/ 220 w 302"/>
                <a:gd name="T59" fmla="*/ 342 h 473"/>
                <a:gd name="T60" fmla="*/ 238 w 302"/>
                <a:gd name="T61" fmla="*/ 318 h 473"/>
                <a:gd name="T62" fmla="*/ 254 w 302"/>
                <a:gd name="T63" fmla="*/ 291 h 473"/>
                <a:gd name="T64" fmla="*/ 268 w 302"/>
                <a:gd name="T65" fmla="*/ 264 h 473"/>
                <a:gd name="T66" fmla="*/ 279 w 302"/>
                <a:gd name="T67" fmla="*/ 235 h 473"/>
                <a:gd name="T68" fmla="*/ 288 w 302"/>
                <a:gd name="T69" fmla="*/ 205 h 473"/>
                <a:gd name="T70" fmla="*/ 295 w 302"/>
                <a:gd name="T71" fmla="*/ 174 h 473"/>
                <a:gd name="T72" fmla="*/ 300 w 302"/>
                <a:gd name="T73" fmla="*/ 142 h 473"/>
                <a:gd name="T74" fmla="*/ 301 w 302"/>
                <a:gd name="T75" fmla="*/ 110 h 473"/>
                <a:gd name="T76" fmla="*/ 300 w 302"/>
                <a:gd name="T77" fmla="*/ 81 h 473"/>
                <a:gd name="T78" fmla="*/ 297 w 302"/>
                <a:gd name="T79" fmla="*/ 53 h 473"/>
                <a:gd name="T80" fmla="*/ 291 w 302"/>
                <a:gd name="T81" fmla="*/ 27 h 473"/>
                <a:gd name="T82" fmla="*/ 283 w 302"/>
                <a:gd name="T83" fmla="*/ 0 h 473"/>
                <a:gd name="T84" fmla="*/ 207 w 302"/>
                <a:gd name="T85" fmla="*/ 24 h 473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02"/>
                <a:gd name="T130" fmla="*/ 0 h 473"/>
                <a:gd name="T131" fmla="*/ 302 w 302"/>
                <a:gd name="T132" fmla="*/ 473 h 473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02" h="473">
                  <a:moveTo>
                    <a:pt x="207" y="24"/>
                  </a:moveTo>
                  <a:lnTo>
                    <a:pt x="213" y="44"/>
                  </a:lnTo>
                  <a:lnTo>
                    <a:pt x="217" y="65"/>
                  </a:lnTo>
                  <a:lnTo>
                    <a:pt x="220" y="87"/>
                  </a:lnTo>
                  <a:lnTo>
                    <a:pt x="220" y="110"/>
                  </a:lnTo>
                  <a:lnTo>
                    <a:pt x="220" y="135"/>
                  </a:lnTo>
                  <a:lnTo>
                    <a:pt x="216" y="160"/>
                  </a:lnTo>
                  <a:lnTo>
                    <a:pt x="211" y="184"/>
                  </a:lnTo>
                  <a:lnTo>
                    <a:pt x="203" y="207"/>
                  </a:lnTo>
                  <a:lnTo>
                    <a:pt x="195" y="230"/>
                  </a:lnTo>
                  <a:lnTo>
                    <a:pt x="183" y="251"/>
                  </a:lnTo>
                  <a:lnTo>
                    <a:pt x="172" y="272"/>
                  </a:lnTo>
                  <a:lnTo>
                    <a:pt x="158" y="290"/>
                  </a:lnTo>
                  <a:lnTo>
                    <a:pt x="142" y="308"/>
                  </a:lnTo>
                  <a:lnTo>
                    <a:pt x="125" y="325"/>
                  </a:lnTo>
                  <a:lnTo>
                    <a:pt x="107" y="340"/>
                  </a:lnTo>
                  <a:lnTo>
                    <a:pt x="88" y="354"/>
                  </a:lnTo>
                  <a:lnTo>
                    <a:pt x="68" y="365"/>
                  </a:lnTo>
                  <a:lnTo>
                    <a:pt x="46" y="377"/>
                  </a:lnTo>
                  <a:lnTo>
                    <a:pt x="24" y="385"/>
                  </a:lnTo>
                  <a:lnTo>
                    <a:pt x="0" y="392"/>
                  </a:lnTo>
                  <a:lnTo>
                    <a:pt x="18" y="472"/>
                  </a:lnTo>
                  <a:lnTo>
                    <a:pt x="48" y="464"/>
                  </a:lnTo>
                  <a:lnTo>
                    <a:pt x="76" y="452"/>
                  </a:lnTo>
                  <a:lnTo>
                    <a:pt x="104" y="439"/>
                  </a:lnTo>
                  <a:lnTo>
                    <a:pt x="130" y="424"/>
                  </a:lnTo>
                  <a:lnTo>
                    <a:pt x="156" y="406"/>
                  </a:lnTo>
                  <a:lnTo>
                    <a:pt x="178" y="386"/>
                  </a:lnTo>
                  <a:lnTo>
                    <a:pt x="200" y="364"/>
                  </a:lnTo>
                  <a:lnTo>
                    <a:pt x="220" y="342"/>
                  </a:lnTo>
                  <a:lnTo>
                    <a:pt x="238" y="318"/>
                  </a:lnTo>
                  <a:lnTo>
                    <a:pt x="254" y="291"/>
                  </a:lnTo>
                  <a:lnTo>
                    <a:pt x="268" y="264"/>
                  </a:lnTo>
                  <a:lnTo>
                    <a:pt x="279" y="235"/>
                  </a:lnTo>
                  <a:lnTo>
                    <a:pt x="288" y="205"/>
                  </a:lnTo>
                  <a:lnTo>
                    <a:pt x="295" y="174"/>
                  </a:lnTo>
                  <a:lnTo>
                    <a:pt x="300" y="142"/>
                  </a:lnTo>
                  <a:lnTo>
                    <a:pt x="301" y="110"/>
                  </a:lnTo>
                  <a:lnTo>
                    <a:pt x="300" y="81"/>
                  </a:lnTo>
                  <a:lnTo>
                    <a:pt x="297" y="53"/>
                  </a:lnTo>
                  <a:lnTo>
                    <a:pt x="291" y="27"/>
                  </a:lnTo>
                  <a:lnTo>
                    <a:pt x="283" y="0"/>
                  </a:lnTo>
                  <a:lnTo>
                    <a:pt x="207" y="24"/>
                  </a:lnTo>
                </a:path>
              </a:pathLst>
            </a:custGeom>
            <a:solidFill>
              <a:srgbClr val="790015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9224" name="Freeform 8"/>
            <p:cNvSpPr>
              <a:spLocks/>
            </p:cNvSpPr>
            <p:nvPr/>
          </p:nvSpPr>
          <p:spPr bwMode="auto">
            <a:xfrm>
              <a:off x="3932" y="3072"/>
              <a:ext cx="547" cy="167"/>
            </a:xfrm>
            <a:custGeom>
              <a:avLst/>
              <a:gdLst>
                <a:gd name="T0" fmla="*/ 473 w 547"/>
                <a:gd name="T1" fmla="*/ 156 h 167"/>
                <a:gd name="T2" fmla="*/ 451 w 547"/>
                <a:gd name="T3" fmla="*/ 138 h 167"/>
                <a:gd name="T4" fmla="*/ 427 w 547"/>
                <a:gd name="T5" fmla="*/ 122 h 167"/>
                <a:gd name="T6" fmla="*/ 403 w 547"/>
                <a:gd name="T7" fmla="*/ 109 h 167"/>
                <a:gd name="T8" fmla="*/ 377 w 547"/>
                <a:gd name="T9" fmla="*/ 97 h 167"/>
                <a:gd name="T10" fmla="*/ 348 w 547"/>
                <a:gd name="T11" fmla="*/ 89 h 167"/>
                <a:gd name="T12" fmla="*/ 319 w 547"/>
                <a:gd name="T13" fmla="*/ 83 h 167"/>
                <a:gd name="T14" fmla="*/ 290 w 547"/>
                <a:gd name="T15" fmla="*/ 79 h 167"/>
                <a:gd name="T16" fmla="*/ 259 w 547"/>
                <a:gd name="T17" fmla="*/ 79 h 167"/>
                <a:gd name="T18" fmla="*/ 229 w 547"/>
                <a:gd name="T19" fmla="*/ 83 h 167"/>
                <a:gd name="T20" fmla="*/ 200 w 547"/>
                <a:gd name="T21" fmla="*/ 89 h 167"/>
                <a:gd name="T22" fmla="*/ 172 w 547"/>
                <a:gd name="T23" fmla="*/ 97 h 167"/>
                <a:gd name="T24" fmla="*/ 145 w 547"/>
                <a:gd name="T25" fmla="*/ 109 h 167"/>
                <a:gd name="T26" fmla="*/ 121 w 547"/>
                <a:gd name="T27" fmla="*/ 122 h 167"/>
                <a:gd name="T28" fmla="*/ 97 w 547"/>
                <a:gd name="T29" fmla="*/ 139 h 167"/>
                <a:gd name="T30" fmla="*/ 75 w 547"/>
                <a:gd name="T31" fmla="*/ 156 h 167"/>
                <a:gd name="T32" fmla="*/ 0 w 547"/>
                <a:gd name="T33" fmla="*/ 118 h 167"/>
                <a:gd name="T34" fmla="*/ 26 w 547"/>
                <a:gd name="T35" fmla="*/ 93 h 167"/>
                <a:gd name="T36" fmla="*/ 56 w 547"/>
                <a:gd name="T37" fmla="*/ 69 h 167"/>
                <a:gd name="T38" fmla="*/ 87 w 547"/>
                <a:gd name="T39" fmla="*/ 49 h 167"/>
                <a:gd name="T40" fmla="*/ 122 w 547"/>
                <a:gd name="T41" fmla="*/ 32 h 167"/>
                <a:gd name="T42" fmla="*/ 157 w 547"/>
                <a:gd name="T43" fmla="*/ 18 h 167"/>
                <a:gd name="T44" fmla="*/ 195 w 547"/>
                <a:gd name="T45" fmla="*/ 9 h 167"/>
                <a:gd name="T46" fmla="*/ 233 w 547"/>
                <a:gd name="T47" fmla="*/ 2 h 167"/>
                <a:gd name="T48" fmla="*/ 274 w 547"/>
                <a:gd name="T49" fmla="*/ 0 h 167"/>
                <a:gd name="T50" fmla="*/ 315 w 547"/>
                <a:gd name="T51" fmla="*/ 2 h 167"/>
                <a:gd name="T52" fmla="*/ 353 w 547"/>
                <a:gd name="T53" fmla="*/ 9 h 167"/>
                <a:gd name="T54" fmla="*/ 390 w 547"/>
                <a:gd name="T55" fmla="*/ 17 h 167"/>
                <a:gd name="T56" fmla="*/ 424 w 547"/>
                <a:gd name="T57" fmla="*/ 32 h 167"/>
                <a:gd name="T58" fmla="*/ 459 w 547"/>
                <a:gd name="T59" fmla="*/ 48 h 167"/>
                <a:gd name="T60" fmla="*/ 491 w 547"/>
                <a:gd name="T61" fmla="*/ 68 h 167"/>
                <a:gd name="T62" fmla="*/ 520 w 547"/>
                <a:gd name="T63" fmla="*/ 91 h 167"/>
                <a:gd name="T64" fmla="*/ 546 w 547"/>
                <a:gd name="T65" fmla="*/ 116 h 16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547"/>
                <a:gd name="T100" fmla="*/ 0 h 167"/>
                <a:gd name="T101" fmla="*/ 547 w 547"/>
                <a:gd name="T102" fmla="*/ 167 h 16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547" h="167">
                  <a:moveTo>
                    <a:pt x="483" y="165"/>
                  </a:moveTo>
                  <a:lnTo>
                    <a:pt x="473" y="156"/>
                  </a:lnTo>
                  <a:lnTo>
                    <a:pt x="462" y="147"/>
                  </a:lnTo>
                  <a:lnTo>
                    <a:pt x="451" y="138"/>
                  </a:lnTo>
                  <a:lnTo>
                    <a:pt x="440" y="129"/>
                  </a:lnTo>
                  <a:lnTo>
                    <a:pt x="427" y="122"/>
                  </a:lnTo>
                  <a:lnTo>
                    <a:pt x="415" y="116"/>
                  </a:lnTo>
                  <a:lnTo>
                    <a:pt x="403" y="109"/>
                  </a:lnTo>
                  <a:lnTo>
                    <a:pt x="390" y="102"/>
                  </a:lnTo>
                  <a:lnTo>
                    <a:pt x="377" y="97"/>
                  </a:lnTo>
                  <a:lnTo>
                    <a:pt x="362" y="93"/>
                  </a:lnTo>
                  <a:lnTo>
                    <a:pt x="348" y="89"/>
                  </a:lnTo>
                  <a:lnTo>
                    <a:pt x="334" y="86"/>
                  </a:lnTo>
                  <a:lnTo>
                    <a:pt x="319" y="83"/>
                  </a:lnTo>
                  <a:lnTo>
                    <a:pt x="305" y="81"/>
                  </a:lnTo>
                  <a:lnTo>
                    <a:pt x="290" y="79"/>
                  </a:lnTo>
                  <a:lnTo>
                    <a:pt x="274" y="79"/>
                  </a:lnTo>
                  <a:lnTo>
                    <a:pt x="259" y="79"/>
                  </a:lnTo>
                  <a:lnTo>
                    <a:pt x="244" y="81"/>
                  </a:lnTo>
                  <a:lnTo>
                    <a:pt x="229" y="83"/>
                  </a:lnTo>
                  <a:lnTo>
                    <a:pt x="214" y="86"/>
                  </a:lnTo>
                  <a:lnTo>
                    <a:pt x="200" y="89"/>
                  </a:lnTo>
                  <a:lnTo>
                    <a:pt x="186" y="93"/>
                  </a:lnTo>
                  <a:lnTo>
                    <a:pt x="172" y="97"/>
                  </a:lnTo>
                  <a:lnTo>
                    <a:pt x="158" y="102"/>
                  </a:lnTo>
                  <a:lnTo>
                    <a:pt x="145" y="109"/>
                  </a:lnTo>
                  <a:lnTo>
                    <a:pt x="133" y="116"/>
                  </a:lnTo>
                  <a:lnTo>
                    <a:pt x="121" y="122"/>
                  </a:lnTo>
                  <a:lnTo>
                    <a:pt x="108" y="130"/>
                  </a:lnTo>
                  <a:lnTo>
                    <a:pt x="97" y="139"/>
                  </a:lnTo>
                  <a:lnTo>
                    <a:pt x="86" y="147"/>
                  </a:lnTo>
                  <a:lnTo>
                    <a:pt x="75" y="156"/>
                  </a:lnTo>
                  <a:lnTo>
                    <a:pt x="65" y="166"/>
                  </a:lnTo>
                  <a:lnTo>
                    <a:pt x="0" y="118"/>
                  </a:lnTo>
                  <a:lnTo>
                    <a:pt x="13" y="105"/>
                  </a:lnTo>
                  <a:lnTo>
                    <a:pt x="26" y="93"/>
                  </a:lnTo>
                  <a:lnTo>
                    <a:pt x="42" y="80"/>
                  </a:lnTo>
                  <a:lnTo>
                    <a:pt x="56" y="69"/>
                  </a:lnTo>
                  <a:lnTo>
                    <a:pt x="71" y="58"/>
                  </a:lnTo>
                  <a:lnTo>
                    <a:pt x="87" y="49"/>
                  </a:lnTo>
                  <a:lnTo>
                    <a:pt x="105" y="40"/>
                  </a:lnTo>
                  <a:lnTo>
                    <a:pt x="122" y="32"/>
                  </a:lnTo>
                  <a:lnTo>
                    <a:pt x="139" y="25"/>
                  </a:lnTo>
                  <a:lnTo>
                    <a:pt x="157" y="18"/>
                  </a:lnTo>
                  <a:lnTo>
                    <a:pt x="176" y="13"/>
                  </a:lnTo>
                  <a:lnTo>
                    <a:pt x="195" y="9"/>
                  </a:lnTo>
                  <a:lnTo>
                    <a:pt x="215" y="5"/>
                  </a:lnTo>
                  <a:lnTo>
                    <a:pt x="233" y="2"/>
                  </a:lnTo>
                  <a:lnTo>
                    <a:pt x="254" y="1"/>
                  </a:lnTo>
                  <a:lnTo>
                    <a:pt x="274" y="0"/>
                  </a:lnTo>
                  <a:lnTo>
                    <a:pt x="295" y="1"/>
                  </a:lnTo>
                  <a:lnTo>
                    <a:pt x="315" y="2"/>
                  </a:lnTo>
                  <a:lnTo>
                    <a:pt x="333" y="5"/>
                  </a:lnTo>
                  <a:lnTo>
                    <a:pt x="353" y="9"/>
                  </a:lnTo>
                  <a:lnTo>
                    <a:pt x="371" y="12"/>
                  </a:lnTo>
                  <a:lnTo>
                    <a:pt x="390" y="17"/>
                  </a:lnTo>
                  <a:lnTo>
                    <a:pt x="408" y="24"/>
                  </a:lnTo>
                  <a:lnTo>
                    <a:pt x="424" y="32"/>
                  </a:lnTo>
                  <a:lnTo>
                    <a:pt x="441" y="39"/>
                  </a:lnTo>
                  <a:lnTo>
                    <a:pt x="459" y="48"/>
                  </a:lnTo>
                  <a:lnTo>
                    <a:pt x="475" y="57"/>
                  </a:lnTo>
                  <a:lnTo>
                    <a:pt x="491" y="68"/>
                  </a:lnTo>
                  <a:lnTo>
                    <a:pt x="504" y="78"/>
                  </a:lnTo>
                  <a:lnTo>
                    <a:pt x="520" y="91"/>
                  </a:lnTo>
                  <a:lnTo>
                    <a:pt x="533" y="102"/>
                  </a:lnTo>
                  <a:lnTo>
                    <a:pt x="546" y="116"/>
                  </a:lnTo>
                  <a:lnTo>
                    <a:pt x="483" y="165"/>
                  </a:lnTo>
                </a:path>
              </a:pathLst>
            </a:custGeom>
            <a:solidFill>
              <a:srgbClr val="790015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9225" name="Freeform 9"/>
            <p:cNvSpPr>
              <a:spLocks/>
            </p:cNvSpPr>
            <p:nvPr/>
          </p:nvSpPr>
          <p:spPr bwMode="auto">
            <a:xfrm>
              <a:off x="4150" y="3613"/>
              <a:ext cx="117" cy="321"/>
            </a:xfrm>
            <a:custGeom>
              <a:avLst/>
              <a:gdLst>
                <a:gd name="T0" fmla="*/ 58 w 117"/>
                <a:gd name="T1" fmla="*/ 0 h 321"/>
                <a:gd name="T2" fmla="*/ 14 w 117"/>
                <a:gd name="T3" fmla="*/ 78 h 321"/>
                <a:gd name="T4" fmla="*/ 38 w 117"/>
                <a:gd name="T5" fmla="*/ 70 h 321"/>
                <a:gd name="T6" fmla="*/ 0 w 117"/>
                <a:gd name="T7" fmla="*/ 320 h 321"/>
                <a:gd name="T8" fmla="*/ 116 w 117"/>
                <a:gd name="T9" fmla="*/ 320 h 321"/>
                <a:gd name="T10" fmla="*/ 77 w 117"/>
                <a:gd name="T11" fmla="*/ 70 h 321"/>
                <a:gd name="T12" fmla="*/ 102 w 117"/>
                <a:gd name="T13" fmla="*/ 78 h 321"/>
                <a:gd name="T14" fmla="*/ 58 w 117"/>
                <a:gd name="T15" fmla="*/ 0 h 32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17"/>
                <a:gd name="T25" fmla="*/ 0 h 321"/>
                <a:gd name="T26" fmla="*/ 117 w 117"/>
                <a:gd name="T27" fmla="*/ 321 h 321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17" h="321">
                  <a:moveTo>
                    <a:pt x="58" y="0"/>
                  </a:moveTo>
                  <a:lnTo>
                    <a:pt x="14" y="78"/>
                  </a:lnTo>
                  <a:lnTo>
                    <a:pt x="38" y="70"/>
                  </a:lnTo>
                  <a:lnTo>
                    <a:pt x="0" y="320"/>
                  </a:lnTo>
                  <a:lnTo>
                    <a:pt x="116" y="320"/>
                  </a:lnTo>
                  <a:lnTo>
                    <a:pt x="77" y="70"/>
                  </a:lnTo>
                  <a:lnTo>
                    <a:pt x="102" y="78"/>
                  </a:lnTo>
                  <a:lnTo>
                    <a:pt x="58" y="0"/>
                  </a:lnTo>
                </a:path>
              </a:pathLst>
            </a:custGeom>
            <a:solidFill>
              <a:srgbClr val="CF0E3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9226" name="Freeform 10"/>
            <p:cNvSpPr>
              <a:spLocks/>
            </p:cNvSpPr>
            <p:nvPr/>
          </p:nvSpPr>
          <p:spPr bwMode="auto">
            <a:xfrm>
              <a:off x="4349" y="3151"/>
              <a:ext cx="308" cy="213"/>
            </a:xfrm>
            <a:custGeom>
              <a:avLst/>
              <a:gdLst>
                <a:gd name="T0" fmla="*/ 0 w 308"/>
                <a:gd name="T1" fmla="*/ 211 h 213"/>
                <a:gd name="T2" fmla="*/ 90 w 308"/>
                <a:gd name="T3" fmla="*/ 212 h 213"/>
                <a:gd name="T4" fmla="*/ 72 w 308"/>
                <a:gd name="T5" fmla="*/ 194 h 213"/>
                <a:gd name="T6" fmla="*/ 307 w 308"/>
                <a:gd name="T7" fmla="*/ 104 h 213"/>
                <a:gd name="T8" fmla="*/ 247 w 308"/>
                <a:gd name="T9" fmla="*/ 0 h 213"/>
                <a:gd name="T10" fmla="*/ 51 w 308"/>
                <a:gd name="T11" fmla="*/ 158 h 213"/>
                <a:gd name="T12" fmla="*/ 45 w 308"/>
                <a:gd name="T13" fmla="*/ 132 h 213"/>
                <a:gd name="T14" fmla="*/ 0 w 308"/>
                <a:gd name="T15" fmla="*/ 211 h 21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08"/>
                <a:gd name="T25" fmla="*/ 0 h 213"/>
                <a:gd name="T26" fmla="*/ 308 w 308"/>
                <a:gd name="T27" fmla="*/ 213 h 21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08" h="213">
                  <a:moveTo>
                    <a:pt x="0" y="211"/>
                  </a:moveTo>
                  <a:lnTo>
                    <a:pt x="90" y="212"/>
                  </a:lnTo>
                  <a:lnTo>
                    <a:pt x="72" y="194"/>
                  </a:lnTo>
                  <a:lnTo>
                    <a:pt x="307" y="104"/>
                  </a:lnTo>
                  <a:lnTo>
                    <a:pt x="247" y="0"/>
                  </a:lnTo>
                  <a:lnTo>
                    <a:pt x="51" y="158"/>
                  </a:lnTo>
                  <a:lnTo>
                    <a:pt x="45" y="132"/>
                  </a:lnTo>
                  <a:lnTo>
                    <a:pt x="0" y="211"/>
                  </a:lnTo>
                </a:path>
              </a:pathLst>
            </a:custGeom>
            <a:solidFill>
              <a:srgbClr val="CF0E3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9227" name="Freeform 11"/>
            <p:cNvSpPr>
              <a:spLocks/>
            </p:cNvSpPr>
            <p:nvPr/>
          </p:nvSpPr>
          <p:spPr bwMode="auto">
            <a:xfrm>
              <a:off x="3756" y="3154"/>
              <a:ext cx="307" cy="212"/>
            </a:xfrm>
            <a:custGeom>
              <a:avLst/>
              <a:gdLst>
                <a:gd name="T0" fmla="*/ 306 w 307"/>
                <a:gd name="T1" fmla="*/ 210 h 212"/>
                <a:gd name="T2" fmla="*/ 262 w 307"/>
                <a:gd name="T3" fmla="*/ 132 h 212"/>
                <a:gd name="T4" fmla="*/ 256 w 307"/>
                <a:gd name="T5" fmla="*/ 157 h 212"/>
                <a:gd name="T6" fmla="*/ 60 w 307"/>
                <a:gd name="T7" fmla="*/ 0 h 212"/>
                <a:gd name="T8" fmla="*/ 0 w 307"/>
                <a:gd name="T9" fmla="*/ 103 h 212"/>
                <a:gd name="T10" fmla="*/ 235 w 307"/>
                <a:gd name="T11" fmla="*/ 193 h 212"/>
                <a:gd name="T12" fmla="*/ 217 w 307"/>
                <a:gd name="T13" fmla="*/ 211 h 212"/>
                <a:gd name="T14" fmla="*/ 306 w 307"/>
                <a:gd name="T15" fmla="*/ 210 h 21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07"/>
                <a:gd name="T25" fmla="*/ 0 h 212"/>
                <a:gd name="T26" fmla="*/ 307 w 307"/>
                <a:gd name="T27" fmla="*/ 212 h 21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07" h="212">
                  <a:moveTo>
                    <a:pt x="306" y="210"/>
                  </a:moveTo>
                  <a:lnTo>
                    <a:pt x="262" y="132"/>
                  </a:lnTo>
                  <a:lnTo>
                    <a:pt x="256" y="157"/>
                  </a:lnTo>
                  <a:lnTo>
                    <a:pt x="60" y="0"/>
                  </a:lnTo>
                  <a:lnTo>
                    <a:pt x="0" y="103"/>
                  </a:lnTo>
                  <a:lnTo>
                    <a:pt x="235" y="193"/>
                  </a:lnTo>
                  <a:lnTo>
                    <a:pt x="217" y="211"/>
                  </a:lnTo>
                  <a:lnTo>
                    <a:pt x="306" y="210"/>
                  </a:lnTo>
                </a:path>
              </a:pathLst>
            </a:custGeom>
            <a:solidFill>
              <a:srgbClr val="CF0E3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s-MX"/>
            </a:p>
          </p:txBody>
        </p:sp>
      </p:grpSp>
      <p:pic>
        <p:nvPicPr>
          <p:cNvPr id="9220" name="Picture 8" descr="LOGO-Email-PSDSR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457200"/>
            <a:ext cx="1219200" cy="80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8423026" y="6414700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</a:t>
            </a:r>
            <a:endParaRPr lang="en-US" sz="1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7848600" cy="1295400"/>
          </a:xfrm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Desarrollando Hábitos Seguross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2900363" y="2890838"/>
            <a:ext cx="2908300" cy="7540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en-US" b="1">
                <a:solidFill>
                  <a:srgbClr val="000000"/>
                </a:solidFill>
              </a:rPr>
              <a:t>Conscientemente Competente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2138363" y="4243388"/>
            <a:ext cx="3213100" cy="7540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en-US" b="1">
                <a:solidFill>
                  <a:srgbClr val="000000"/>
                </a:solidFill>
              </a:rPr>
              <a:t>Conscientemente Incompetente</a:t>
            </a: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900113" y="5426075"/>
            <a:ext cx="3670300" cy="754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en-US" b="1">
                <a:solidFill>
                  <a:srgbClr val="000000"/>
                </a:solidFill>
              </a:rPr>
              <a:t>Inconscientemente Incompetente</a:t>
            </a:r>
          </a:p>
        </p:txBody>
      </p:sp>
      <p:sp>
        <p:nvSpPr>
          <p:cNvPr id="17415" name="AutoShape 7"/>
          <p:cNvSpPr>
            <a:spLocks noChangeArrowheads="1"/>
          </p:cNvSpPr>
          <p:nvPr/>
        </p:nvSpPr>
        <p:spPr bwMode="auto">
          <a:xfrm rot="5460000">
            <a:off x="-77787" y="4533900"/>
            <a:ext cx="971550" cy="800100"/>
          </a:xfrm>
          <a:prstGeom prst="rtTriangle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7416" name="Picture 8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37150" y="1809750"/>
            <a:ext cx="3543300" cy="46243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6553200" y="5562600"/>
            <a:ext cx="115929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Escalera</a:t>
            </a:r>
            <a:endParaRPr lang="en-US" sz="1400" dirty="0" smtClean="0"/>
          </a:p>
          <a:p>
            <a:r>
              <a:rPr lang="en-US" sz="1400" dirty="0" err="1" smtClean="0"/>
              <a:t>Competente</a:t>
            </a:r>
            <a:endParaRPr lang="en-US" sz="1400" dirty="0" smtClean="0"/>
          </a:p>
          <a:p>
            <a:endParaRPr lang="en-US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8423026" y="6414700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10</a:t>
            </a:r>
            <a:endParaRPr lang="en-US" sz="1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err="1" smtClean="0">
                <a:solidFill>
                  <a:srgbClr val="000000"/>
                </a:solidFill>
              </a:rPr>
              <a:t>Desarrollando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Hábitos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Seguros</a:t>
            </a:r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 rot="-3240000">
            <a:off x="625475" y="4243388"/>
            <a:ext cx="1539875" cy="2447925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3352800" y="1692275"/>
            <a:ext cx="3048000" cy="754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en-US" b="1">
                <a:solidFill>
                  <a:srgbClr val="000000"/>
                </a:solidFill>
              </a:rPr>
              <a:t>inconscientemente Competente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2900363" y="2890838"/>
            <a:ext cx="2908300" cy="7540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en-US" b="1">
                <a:solidFill>
                  <a:srgbClr val="000000"/>
                </a:solidFill>
              </a:rPr>
              <a:t>Conscientemente Competente</a:t>
            </a: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2138363" y="4243388"/>
            <a:ext cx="3213100" cy="7540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en-US" b="1">
                <a:solidFill>
                  <a:srgbClr val="000000"/>
                </a:solidFill>
              </a:rPr>
              <a:t>Co</a:t>
            </a:r>
            <a:r>
              <a:rPr lang="en-US" b="1"/>
              <a:t>n</a:t>
            </a:r>
            <a:r>
              <a:rPr lang="en-US" b="1">
                <a:solidFill>
                  <a:srgbClr val="000000"/>
                </a:solidFill>
              </a:rPr>
              <a:t>scientemente Incompetente</a:t>
            </a: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900113" y="5426075"/>
            <a:ext cx="3670300" cy="754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en-US" b="1">
                <a:solidFill>
                  <a:srgbClr val="000000"/>
                </a:solidFill>
              </a:rPr>
              <a:t>Inconscientemente Incompetente</a:t>
            </a:r>
          </a:p>
        </p:txBody>
      </p:sp>
      <p:sp>
        <p:nvSpPr>
          <p:cNvPr id="18440" name="AutoShape 8"/>
          <p:cNvSpPr>
            <a:spLocks noChangeArrowheads="1"/>
          </p:cNvSpPr>
          <p:nvPr/>
        </p:nvSpPr>
        <p:spPr bwMode="auto">
          <a:xfrm rot="5460000">
            <a:off x="-77787" y="4533900"/>
            <a:ext cx="971550" cy="800100"/>
          </a:xfrm>
          <a:prstGeom prst="rtTriangle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8441" name="Picture 9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37150" y="1809750"/>
            <a:ext cx="3543300" cy="46243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6477000" y="5410200"/>
            <a:ext cx="115929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Escalera</a:t>
            </a:r>
            <a:endParaRPr lang="en-US" sz="1400" dirty="0" smtClean="0"/>
          </a:p>
          <a:p>
            <a:r>
              <a:rPr lang="en-US" sz="1400" dirty="0" err="1" smtClean="0"/>
              <a:t>Competente</a:t>
            </a:r>
            <a:endParaRPr lang="en-US" sz="1400" dirty="0" smtClean="0"/>
          </a:p>
          <a:p>
            <a:endParaRPr lang="en-US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8423026" y="6414700"/>
            <a:ext cx="3431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11</a:t>
            </a:r>
            <a:endParaRPr lang="en-US" sz="1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848600" cy="1143000"/>
          </a:xfrm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Dirección NO es Suficiente</a:t>
            </a:r>
          </a:p>
        </p:txBody>
      </p:sp>
      <p:sp>
        <p:nvSpPr>
          <p:cNvPr id="19459" name="Line 3"/>
          <p:cNvSpPr>
            <a:spLocks noChangeShapeType="1"/>
          </p:cNvSpPr>
          <p:nvPr/>
        </p:nvSpPr>
        <p:spPr bwMode="auto">
          <a:xfrm flipH="1" flipV="1">
            <a:off x="96838" y="36513"/>
            <a:ext cx="49212" cy="476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 flipH="1" flipV="1">
            <a:off x="96838" y="36513"/>
            <a:ext cx="49212" cy="476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pic>
        <p:nvPicPr>
          <p:cNvPr id="19461" name="Picture 5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20975" y="1714500"/>
            <a:ext cx="4121150" cy="284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9462" name="Picture 6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97175" y="4533900"/>
            <a:ext cx="4121150" cy="2232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111500" y="1870075"/>
            <a:ext cx="3124200" cy="704850"/>
          </a:xfrm>
          <a:prstGeom prst="rect">
            <a:avLst/>
          </a:prstGeom>
          <a:solidFill>
            <a:srgbClr val="8CF4EA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3794125" y="1958975"/>
            <a:ext cx="1949450" cy="5969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lIns="90488" tIns="44450" rIns="90488" bIns="44450">
            <a:spAutoFit/>
          </a:bodyPr>
          <a:lstStyle/>
          <a:p>
            <a:pPr>
              <a:defRPr/>
            </a:pPr>
            <a:r>
              <a:rPr lang="en-US" sz="3300" dirty="0" err="1">
                <a:solidFill>
                  <a:srgbClr val="000000"/>
                </a:solidFill>
                <a:latin typeface="+mn-lt"/>
              </a:rPr>
              <a:t>Dirección</a:t>
            </a:r>
            <a:endParaRPr lang="en-US" sz="330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111500" y="3057525"/>
            <a:ext cx="3124200" cy="704850"/>
          </a:xfrm>
          <a:prstGeom prst="rect">
            <a:avLst/>
          </a:prstGeom>
          <a:solidFill>
            <a:srgbClr val="8CF4EA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3546475" y="3146425"/>
            <a:ext cx="2206625" cy="5969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lIns="90488" tIns="44450" rIns="90488" bIns="44450">
            <a:spAutoFit/>
          </a:bodyPr>
          <a:lstStyle/>
          <a:p>
            <a:pPr>
              <a:defRPr/>
            </a:pPr>
            <a:r>
              <a:rPr lang="en-US" sz="3300" dirty="0" err="1">
                <a:solidFill>
                  <a:srgbClr val="000000"/>
                </a:solidFill>
                <a:latin typeface="+mn-lt"/>
              </a:rPr>
              <a:t>Motivación</a:t>
            </a:r>
            <a:endParaRPr lang="en-US" sz="330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3143250" y="5029200"/>
            <a:ext cx="3276600" cy="703263"/>
          </a:xfrm>
          <a:prstGeom prst="rect">
            <a:avLst/>
          </a:prstGeom>
          <a:solidFill>
            <a:srgbClr val="8CF4EA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6636" name="Rectangle 12"/>
          <p:cNvSpPr>
            <a:spLocks noChangeArrowheads="1"/>
          </p:cNvSpPr>
          <p:nvPr/>
        </p:nvSpPr>
        <p:spPr bwMode="auto">
          <a:xfrm>
            <a:off x="3111500" y="5145088"/>
            <a:ext cx="3308350" cy="597599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 lIns="90488" tIns="44450" rIns="90488" bIns="44450">
            <a:spAutoFit/>
          </a:bodyPr>
          <a:lstStyle/>
          <a:p>
            <a:pPr>
              <a:defRPr/>
            </a:pPr>
            <a:r>
              <a:rPr lang="en-US" sz="3300" dirty="0" err="1">
                <a:solidFill>
                  <a:srgbClr val="000000"/>
                </a:solidFill>
                <a:latin typeface="+mn-lt"/>
              </a:rPr>
              <a:t>Comportamiento</a:t>
            </a:r>
            <a:endParaRPr lang="en-US" sz="330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19469" name="Line 13"/>
          <p:cNvSpPr>
            <a:spLocks noChangeShapeType="1"/>
          </p:cNvSpPr>
          <p:nvPr/>
        </p:nvSpPr>
        <p:spPr bwMode="auto">
          <a:xfrm>
            <a:off x="4692650" y="2771775"/>
            <a:ext cx="0" cy="136525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9470" name="Line 14"/>
          <p:cNvSpPr>
            <a:spLocks noChangeShapeType="1"/>
          </p:cNvSpPr>
          <p:nvPr/>
        </p:nvSpPr>
        <p:spPr bwMode="auto">
          <a:xfrm>
            <a:off x="4619625" y="2840038"/>
            <a:ext cx="146050" cy="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grpSp>
        <p:nvGrpSpPr>
          <p:cNvPr id="19471" name="Group 17"/>
          <p:cNvGrpSpPr>
            <a:grpSpLocks/>
          </p:cNvGrpSpPr>
          <p:nvPr/>
        </p:nvGrpSpPr>
        <p:grpSpPr bwMode="auto">
          <a:xfrm>
            <a:off x="4568825" y="4206875"/>
            <a:ext cx="284163" cy="609600"/>
            <a:chOff x="2878" y="2650"/>
            <a:chExt cx="179" cy="384"/>
          </a:xfrm>
        </p:grpSpPr>
        <p:sp>
          <p:nvSpPr>
            <p:cNvPr id="19472" name="Line 15"/>
            <p:cNvSpPr>
              <a:spLocks noChangeShapeType="1"/>
            </p:cNvSpPr>
            <p:nvPr/>
          </p:nvSpPr>
          <p:spPr bwMode="auto">
            <a:xfrm>
              <a:off x="2971" y="2650"/>
              <a:ext cx="0" cy="189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9473" name="Freeform 16"/>
            <p:cNvSpPr>
              <a:spLocks/>
            </p:cNvSpPr>
            <p:nvPr/>
          </p:nvSpPr>
          <p:spPr bwMode="auto">
            <a:xfrm>
              <a:off x="2878" y="2759"/>
              <a:ext cx="179" cy="275"/>
            </a:xfrm>
            <a:custGeom>
              <a:avLst/>
              <a:gdLst>
                <a:gd name="T0" fmla="*/ 89 w 179"/>
                <a:gd name="T1" fmla="*/ 80 h 275"/>
                <a:gd name="T2" fmla="*/ 0 w 179"/>
                <a:gd name="T3" fmla="*/ 0 h 275"/>
                <a:gd name="T4" fmla="*/ 89 w 179"/>
                <a:gd name="T5" fmla="*/ 274 h 275"/>
                <a:gd name="T6" fmla="*/ 178 w 179"/>
                <a:gd name="T7" fmla="*/ 0 h 275"/>
                <a:gd name="T8" fmla="*/ 89 w 179"/>
                <a:gd name="T9" fmla="*/ 80 h 27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9"/>
                <a:gd name="T16" fmla="*/ 0 h 275"/>
                <a:gd name="T17" fmla="*/ 179 w 179"/>
                <a:gd name="T18" fmla="*/ 275 h 27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9" h="275">
                  <a:moveTo>
                    <a:pt x="89" y="80"/>
                  </a:moveTo>
                  <a:lnTo>
                    <a:pt x="0" y="0"/>
                  </a:lnTo>
                  <a:lnTo>
                    <a:pt x="89" y="274"/>
                  </a:lnTo>
                  <a:lnTo>
                    <a:pt x="178" y="0"/>
                  </a:lnTo>
                  <a:lnTo>
                    <a:pt x="89" y="8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s-MX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8423026" y="6414700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12</a:t>
            </a:r>
            <a:endParaRPr lang="en-US" sz="1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514600"/>
            <a:ext cx="7848600" cy="1143000"/>
          </a:xfrm>
          <a:noFill/>
        </p:spPr>
        <p:txBody>
          <a:bodyPr/>
          <a:lstStyle/>
          <a:p>
            <a:r>
              <a:rPr lang="en-US" dirty="0" err="1" smtClean="0">
                <a:solidFill>
                  <a:srgbClr val="000000"/>
                </a:solidFill>
              </a:rPr>
              <a:t>Entendiendo</a:t>
            </a:r>
            <a:r>
              <a:rPr lang="en-US" dirty="0" smtClean="0">
                <a:solidFill>
                  <a:srgbClr val="000000"/>
                </a:solidFill>
              </a:rPr>
              <a:t> la</a:t>
            </a:r>
            <a:br>
              <a:rPr lang="en-US" dirty="0" smtClean="0">
                <a:solidFill>
                  <a:srgbClr val="000000"/>
                </a:solidFill>
              </a:rPr>
            </a:br>
            <a:r>
              <a:rPr lang="en-US" dirty="0" err="1" smtClean="0">
                <a:solidFill>
                  <a:srgbClr val="000000"/>
                </a:solidFill>
              </a:rPr>
              <a:t>Motivación</a:t>
            </a:r>
            <a:endParaRPr lang="en-US" dirty="0" smtClean="0">
              <a:solidFill>
                <a:srgbClr val="000000"/>
              </a:solidFill>
            </a:endParaRPr>
          </a:p>
        </p:txBody>
      </p:sp>
      <p:grpSp>
        <p:nvGrpSpPr>
          <p:cNvPr id="20483" name="Group 3"/>
          <p:cNvGrpSpPr>
            <a:grpSpLocks/>
          </p:cNvGrpSpPr>
          <p:nvPr/>
        </p:nvGrpSpPr>
        <p:grpSpPr bwMode="auto">
          <a:xfrm>
            <a:off x="5886450" y="4495800"/>
            <a:ext cx="1430338" cy="1368425"/>
            <a:chOff x="3708" y="2832"/>
            <a:chExt cx="901" cy="862"/>
          </a:xfrm>
        </p:grpSpPr>
        <p:sp>
          <p:nvSpPr>
            <p:cNvPr id="79876" name="Rectangle 4"/>
            <p:cNvSpPr>
              <a:spLocks noChangeArrowheads="1"/>
            </p:cNvSpPr>
            <p:nvPr/>
          </p:nvSpPr>
          <p:spPr bwMode="auto">
            <a:xfrm>
              <a:off x="3919" y="3080"/>
              <a:ext cx="496" cy="294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none" lIns="90488" tIns="44450" rIns="90488" bIns="44450">
              <a:spAutoFit/>
            </a:bodyPr>
            <a:lstStyle/>
            <a:p>
              <a:pPr algn="ctr">
                <a:defRPr/>
              </a:pPr>
              <a:r>
                <a:rPr lang="en-US" b="1" dirty="0">
                  <a:solidFill>
                    <a:srgbClr val="000000"/>
                  </a:solidFill>
                  <a:effectDag name="">
                    <a:cont type="tree" name="">
                      <a:effect ref="fillLine"/>
                      <a:outerShdw dist="38100" dir="13500000" algn="br">
                        <a:srgbClr val="FFFFFF"/>
                      </a:outerShdw>
                    </a:cont>
                    <a:cont type="tree" name="">
                      <a:effect ref="fillLine"/>
                      <a:outerShdw dist="38100" dir="2700000" algn="tl">
                        <a:srgbClr val="999999"/>
                      </a:outerShdw>
                    </a:cont>
                    <a:effect ref="fillLine"/>
                  </a:effectDag>
                  <a:latin typeface="Times New Roman" pitchFamily="18" charset="0"/>
                </a:rPr>
                <a:t>TSC</a:t>
              </a:r>
            </a:p>
          </p:txBody>
        </p:sp>
        <p:sp>
          <p:nvSpPr>
            <p:cNvPr id="20485" name="Freeform 5"/>
            <p:cNvSpPr>
              <a:spLocks/>
            </p:cNvSpPr>
            <p:nvPr/>
          </p:nvSpPr>
          <p:spPr bwMode="auto">
            <a:xfrm>
              <a:off x="3784" y="3103"/>
              <a:ext cx="313" cy="471"/>
            </a:xfrm>
            <a:custGeom>
              <a:avLst/>
              <a:gdLst>
                <a:gd name="T0" fmla="*/ 312 w 313"/>
                <a:gd name="T1" fmla="*/ 391 h 471"/>
                <a:gd name="T2" fmla="*/ 287 w 313"/>
                <a:gd name="T3" fmla="*/ 384 h 471"/>
                <a:gd name="T4" fmla="*/ 265 w 313"/>
                <a:gd name="T5" fmla="*/ 377 h 471"/>
                <a:gd name="T6" fmla="*/ 242 w 313"/>
                <a:gd name="T7" fmla="*/ 366 h 471"/>
                <a:gd name="T8" fmla="*/ 221 w 313"/>
                <a:gd name="T9" fmla="*/ 355 h 471"/>
                <a:gd name="T10" fmla="*/ 200 w 313"/>
                <a:gd name="T11" fmla="*/ 341 h 471"/>
                <a:gd name="T12" fmla="*/ 182 w 313"/>
                <a:gd name="T13" fmla="*/ 326 h 471"/>
                <a:gd name="T14" fmla="*/ 163 w 313"/>
                <a:gd name="T15" fmla="*/ 309 h 471"/>
                <a:gd name="T16" fmla="*/ 147 w 313"/>
                <a:gd name="T17" fmla="*/ 291 h 471"/>
                <a:gd name="T18" fmla="*/ 132 w 313"/>
                <a:gd name="T19" fmla="*/ 271 h 471"/>
                <a:gd name="T20" fmla="*/ 120 w 313"/>
                <a:gd name="T21" fmla="*/ 250 h 471"/>
                <a:gd name="T22" fmla="*/ 108 w 313"/>
                <a:gd name="T23" fmla="*/ 228 h 471"/>
                <a:gd name="T24" fmla="*/ 99 w 313"/>
                <a:gd name="T25" fmla="*/ 205 h 471"/>
                <a:gd name="T26" fmla="*/ 91 w 313"/>
                <a:gd name="T27" fmla="*/ 183 h 471"/>
                <a:gd name="T28" fmla="*/ 85 w 313"/>
                <a:gd name="T29" fmla="*/ 158 h 471"/>
                <a:gd name="T30" fmla="*/ 81 w 313"/>
                <a:gd name="T31" fmla="*/ 132 h 471"/>
                <a:gd name="T32" fmla="*/ 80 w 313"/>
                <a:gd name="T33" fmla="*/ 106 h 471"/>
                <a:gd name="T34" fmla="*/ 81 w 313"/>
                <a:gd name="T35" fmla="*/ 85 h 471"/>
                <a:gd name="T36" fmla="*/ 83 w 313"/>
                <a:gd name="T37" fmla="*/ 65 h 471"/>
                <a:gd name="T38" fmla="*/ 87 w 313"/>
                <a:gd name="T39" fmla="*/ 45 h 471"/>
                <a:gd name="T40" fmla="*/ 92 w 313"/>
                <a:gd name="T41" fmla="*/ 26 h 471"/>
                <a:gd name="T42" fmla="*/ 16 w 313"/>
                <a:gd name="T43" fmla="*/ 0 h 471"/>
                <a:gd name="T44" fmla="*/ 9 w 313"/>
                <a:gd name="T45" fmla="*/ 26 h 471"/>
                <a:gd name="T46" fmla="*/ 4 w 313"/>
                <a:gd name="T47" fmla="*/ 50 h 471"/>
                <a:gd name="T48" fmla="*/ 1 w 313"/>
                <a:gd name="T49" fmla="*/ 78 h 471"/>
                <a:gd name="T50" fmla="*/ 0 w 313"/>
                <a:gd name="T51" fmla="*/ 106 h 471"/>
                <a:gd name="T52" fmla="*/ 2 w 313"/>
                <a:gd name="T53" fmla="*/ 138 h 471"/>
                <a:gd name="T54" fmla="*/ 6 w 313"/>
                <a:gd name="T55" fmla="*/ 171 h 471"/>
                <a:gd name="T56" fmla="*/ 13 w 313"/>
                <a:gd name="T57" fmla="*/ 202 h 471"/>
                <a:gd name="T58" fmla="*/ 23 w 313"/>
                <a:gd name="T59" fmla="*/ 233 h 471"/>
                <a:gd name="T60" fmla="*/ 34 w 313"/>
                <a:gd name="T61" fmla="*/ 262 h 471"/>
                <a:gd name="T62" fmla="*/ 48 w 313"/>
                <a:gd name="T63" fmla="*/ 290 h 471"/>
                <a:gd name="T64" fmla="*/ 65 w 313"/>
                <a:gd name="T65" fmla="*/ 316 h 471"/>
                <a:gd name="T66" fmla="*/ 83 w 313"/>
                <a:gd name="T67" fmla="*/ 341 h 471"/>
                <a:gd name="T68" fmla="*/ 104 w 313"/>
                <a:gd name="T69" fmla="*/ 364 h 471"/>
                <a:gd name="T70" fmla="*/ 126 w 313"/>
                <a:gd name="T71" fmla="*/ 386 h 471"/>
                <a:gd name="T72" fmla="*/ 150 w 313"/>
                <a:gd name="T73" fmla="*/ 405 h 471"/>
                <a:gd name="T74" fmla="*/ 176 w 313"/>
                <a:gd name="T75" fmla="*/ 424 h 471"/>
                <a:gd name="T76" fmla="*/ 203 w 313"/>
                <a:gd name="T77" fmla="*/ 438 h 471"/>
                <a:gd name="T78" fmla="*/ 232 w 313"/>
                <a:gd name="T79" fmla="*/ 451 h 471"/>
                <a:gd name="T80" fmla="*/ 261 w 313"/>
                <a:gd name="T81" fmla="*/ 462 h 471"/>
                <a:gd name="T82" fmla="*/ 291 w 313"/>
                <a:gd name="T83" fmla="*/ 470 h 471"/>
                <a:gd name="T84" fmla="*/ 312 w 313"/>
                <a:gd name="T85" fmla="*/ 391 h 47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13"/>
                <a:gd name="T130" fmla="*/ 0 h 471"/>
                <a:gd name="T131" fmla="*/ 313 w 313"/>
                <a:gd name="T132" fmla="*/ 471 h 471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13" h="471">
                  <a:moveTo>
                    <a:pt x="312" y="391"/>
                  </a:moveTo>
                  <a:lnTo>
                    <a:pt x="287" y="384"/>
                  </a:lnTo>
                  <a:lnTo>
                    <a:pt x="265" y="377"/>
                  </a:lnTo>
                  <a:lnTo>
                    <a:pt x="242" y="366"/>
                  </a:lnTo>
                  <a:lnTo>
                    <a:pt x="221" y="355"/>
                  </a:lnTo>
                  <a:lnTo>
                    <a:pt x="200" y="341"/>
                  </a:lnTo>
                  <a:lnTo>
                    <a:pt x="182" y="326"/>
                  </a:lnTo>
                  <a:lnTo>
                    <a:pt x="163" y="309"/>
                  </a:lnTo>
                  <a:lnTo>
                    <a:pt x="147" y="291"/>
                  </a:lnTo>
                  <a:lnTo>
                    <a:pt x="132" y="271"/>
                  </a:lnTo>
                  <a:lnTo>
                    <a:pt x="120" y="250"/>
                  </a:lnTo>
                  <a:lnTo>
                    <a:pt x="108" y="228"/>
                  </a:lnTo>
                  <a:lnTo>
                    <a:pt x="99" y="205"/>
                  </a:lnTo>
                  <a:lnTo>
                    <a:pt x="91" y="183"/>
                  </a:lnTo>
                  <a:lnTo>
                    <a:pt x="85" y="158"/>
                  </a:lnTo>
                  <a:lnTo>
                    <a:pt x="81" y="132"/>
                  </a:lnTo>
                  <a:lnTo>
                    <a:pt x="80" y="106"/>
                  </a:lnTo>
                  <a:lnTo>
                    <a:pt x="81" y="85"/>
                  </a:lnTo>
                  <a:lnTo>
                    <a:pt x="83" y="65"/>
                  </a:lnTo>
                  <a:lnTo>
                    <a:pt x="87" y="45"/>
                  </a:lnTo>
                  <a:lnTo>
                    <a:pt x="92" y="26"/>
                  </a:lnTo>
                  <a:lnTo>
                    <a:pt x="16" y="0"/>
                  </a:lnTo>
                  <a:lnTo>
                    <a:pt x="9" y="26"/>
                  </a:lnTo>
                  <a:lnTo>
                    <a:pt x="4" y="50"/>
                  </a:lnTo>
                  <a:lnTo>
                    <a:pt x="1" y="78"/>
                  </a:lnTo>
                  <a:lnTo>
                    <a:pt x="0" y="106"/>
                  </a:lnTo>
                  <a:lnTo>
                    <a:pt x="2" y="138"/>
                  </a:lnTo>
                  <a:lnTo>
                    <a:pt x="6" y="171"/>
                  </a:lnTo>
                  <a:lnTo>
                    <a:pt x="13" y="202"/>
                  </a:lnTo>
                  <a:lnTo>
                    <a:pt x="23" y="233"/>
                  </a:lnTo>
                  <a:lnTo>
                    <a:pt x="34" y="262"/>
                  </a:lnTo>
                  <a:lnTo>
                    <a:pt x="48" y="290"/>
                  </a:lnTo>
                  <a:lnTo>
                    <a:pt x="65" y="316"/>
                  </a:lnTo>
                  <a:lnTo>
                    <a:pt x="83" y="341"/>
                  </a:lnTo>
                  <a:lnTo>
                    <a:pt x="104" y="364"/>
                  </a:lnTo>
                  <a:lnTo>
                    <a:pt x="126" y="386"/>
                  </a:lnTo>
                  <a:lnTo>
                    <a:pt x="150" y="405"/>
                  </a:lnTo>
                  <a:lnTo>
                    <a:pt x="176" y="424"/>
                  </a:lnTo>
                  <a:lnTo>
                    <a:pt x="203" y="438"/>
                  </a:lnTo>
                  <a:lnTo>
                    <a:pt x="232" y="451"/>
                  </a:lnTo>
                  <a:lnTo>
                    <a:pt x="261" y="462"/>
                  </a:lnTo>
                  <a:lnTo>
                    <a:pt x="291" y="470"/>
                  </a:lnTo>
                  <a:lnTo>
                    <a:pt x="312" y="391"/>
                  </a:lnTo>
                </a:path>
              </a:pathLst>
            </a:custGeom>
            <a:solidFill>
              <a:srgbClr val="790015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0486" name="Freeform 6"/>
            <p:cNvSpPr>
              <a:spLocks/>
            </p:cNvSpPr>
            <p:nvPr/>
          </p:nvSpPr>
          <p:spPr bwMode="auto">
            <a:xfrm>
              <a:off x="4232" y="3099"/>
              <a:ext cx="302" cy="473"/>
            </a:xfrm>
            <a:custGeom>
              <a:avLst/>
              <a:gdLst>
                <a:gd name="T0" fmla="*/ 207 w 302"/>
                <a:gd name="T1" fmla="*/ 24 h 473"/>
                <a:gd name="T2" fmla="*/ 213 w 302"/>
                <a:gd name="T3" fmla="*/ 44 h 473"/>
                <a:gd name="T4" fmla="*/ 217 w 302"/>
                <a:gd name="T5" fmla="*/ 65 h 473"/>
                <a:gd name="T6" fmla="*/ 220 w 302"/>
                <a:gd name="T7" fmla="*/ 87 h 473"/>
                <a:gd name="T8" fmla="*/ 220 w 302"/>
                <a:gd name="T9" fmla="*/ 110 h 473"/>
                <a:gd name="T10" fmla="*/ 220 w 302"/>
                <a:gd name="T11" fmla="*/ 135 h 473"/>
                <a:gd name="T12" fmla="*/ 216 w 302"/>
                <a:gd name="T13" fmla="*/ 160 h 473"/>
                <a:gd name="T14" fmla="*/ 211 w 302"/>
                <a:gd name="T15" fmla="*/ 184 h 473"/>
                <a:gd name="T16" fmla="*/ 203 w 302"/>
                <a:gd name="T17" fmla="*/ 207 h 473"/>
                <a:gd name="T18" fmla="*/ 195 w 302"/>
                <a:gd name="T19" fmla="*/ 230 h 473"/>
                <a:gd name="T20" fmla="*/ 183 w 302"/>
                <a:gd name="T21" fmla="*/ 251 h 473"/>
                <a:gd name="T22" fmla="*/ 172 w 302"/>
                <a:gd name="T23" fmla="*/ 272 h 473"/>
                <a:gd name="T24" fmla="*/ 158 w 302"/>
                <a:gd name="T25" fmla="*/ 290 h 473"/>
                <a:gd name="T26" fmla="*/ 142 w 302"/>
                <a:gd name="T27" fmla="*/ 308 h 473"/>
                <a:gd name="T28" fmla="*/ 125 w 302"/>
                <a:gd name="T29" fmla="*/ 325 h 473"/>
                <a:gd name="T30" fmla="*/ 107 w 302"/>
                <a:gd name="T31" fmla="*/ 340 h 473"/>
                <a:gd name="T32" fmla="*/ 88 w 302"/>
                <a:gd name="T33" fmla="*/ 354 h 473"/>
                <a:gd name="T34" fmla="*/ 68 w 302"/>
                <a:gd name="T35" fmla="*/ 365 h 473"/>
                <a:gd name="T36" fmla="*/ 46 w 302"/>
                <a:gd name="T37" fmla="*/ 377 h 473"/>
                <a:gd name="T38" fmla="*/ 24 w 302"/>
                <a:gd name="T39" fmla="*/ 385 h 473"/>
                <a:gd name="T40" fmla="*/ 0 w 302"/>
                <a:gd name="T41" fmla="*/ 392 h 473"/>
                <a:gd name="T42" fmla="*/ 18 w 302"/>
                <a:gd name="T43" fmla="*/ 472 h 473"/>
                <a:gd name="T44" fmla="*/ 48 w 302"/>
                <a:gd name="T45" fmla="*/ 464 h 473"/>
                <a:gd name="T46" fmla="*/ 76 w 302"/>
                <a:gd name="T47" fmla="*/ 452 h 473"/>
                <a:gd name="T48" fmla="*/ 104 w 302"/>
                <a:gd name="T49" fmla="*/ 439 h 473"/>
                <a:gd name="T50" fmla="*/ 130 w 302"/>
                <a:gd name="T51" fmla="*/ 424 h 473"/>
                <a:gd name="T52" fmla="*/ 156 w 302"/>
                <a:gd name="T53" fmla="*/ 406 h 473"/>
                <a:gd name="T54" fmla="*/ 178 w 302"/>
                <a:gd name="T55" fmla="*/ 386 h 473"/>
                <a:gd name="T56" fmla="*/ 200 w 302"/>
                <a:gd name="T57" fmla="*/ 364 h 473"/>
                <a:gd name="T58" fmla="*/ 220 w 302"/>
                <a:gd name="T59" fmla="*/ 342 h 473"/>
                <a:gd name="T60" fmla="*/ 238 w 302"/>
                <a:gd name="T61" fmla="*/ 318 h 473"/>
                <a:gd name="T62" fmla="*/ 254 w 302"/>
                <a:gd name="T63" fmla="*/ 291 h 473"/>
                <a:gd name="T64" fmla="*/ 268 w 302"/>
                <a:gd name="T65" fmla="*/ 264 h 473"/>
                <a:gd name="T66" fmla="*/ 279 w 302"/>
                <a:gd name="T67" fmla="*/ 235 h 473"/>
                <a:gd name="T68" fmla="*/ 288 w 302"/>
                <a:gd name="T69" fmla="*/ 205 h 473"/>
                <a:gd name="T70" fmla="*/ 295 w 302"/>
                <a:gd name="T71" fmla="*/ 174 h 473"/>
                <a:gd name="T72" fmla="*/ 300 w 302"/>
                <a:gd name="T73" fmla="*/ 142 h 473"/>
                <a:gd name="T74" fmla="*/ 301 w 302"/>
                <a:gd name="T75" fmla="*/ 110 h 473"/>
                <a:gd name="T76" fmla="*/ 300 w 302"/>
                <a:gd name="T77" fmla="*/ 81 h 473"/>
                <a:gd name="T78" fmla="*/ 297 w 302"/>
                <a:gd name="T79" fmla="*/ 53 h 473"/>
                <a:gd name="T80" fmla="*/ 291 w 302"/>
                <a:gd name="T81" fmla="*/ 27 h 473"/>
                <a:gd name="T82" fmla="*/ 283 w 302"/>
                <a:gd name="T83" fmla="*/ 0 h 473"/>
                <a:gd name="T84" fmla="*/ 207 w 302"/>
                <a:gd name="T85" fmla="*/ 24 h 473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02"/>
                <a:gd name="T130" fmla="*/ 0 h 473"/>
                <a:gd name="T131" fmla="*/ 302 w 302"/>
                <a:gd name="T132" fmla="*/ 473 h 473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02" h="473">
                  <a:moveTo>
                    <a:pt x="207" y="24"/>
                  </a:moveTo>
                  <a:lnTo>
                    <a:pt x="213" y="44"/>
                  </a:lnTo>
                  <a:lnTo>
                    <a:pt x="217" y="65"/>
                  </a:lnTo>
                  <a:lnTo>
                    <a:pt x="220" y="87"/>
                  </a:lnTo>
                  <a:lnTo>
                    <a:pt x="220" y="110"/>
                  </a:lnTo>
                  <a:lnTo>
                    <a:pt x="220" y="135"/>
                  </a:lnTo>
                  <a:lnTo>
                    <a:pt x="216" y="160"/>
                  </a:lnTo>
                  <a:lnTo>
                    <a:pt x="211" y="184"/>
                  </a:lnTo>
                  <a:lnTo>
                    <a:pt x="203" y="207"/>
                  </a:lnTo>
                  <a:lnTo>
                    <a:pt x="195" y="230"/>
                  </a:lnTo>
                  <a:lnTo>
                    <a:pt x="183" y="251"/>
                  </a:lnTo>
                  <a:lnTo>
                    <a:pt x="172" y="272"/>
                  </a:lnTo>
                  <a:lnTo>
                    <a:pt x="158" y="290"/>
                  </a:lnTo>
                  <a:lnTo>
                    <a:pt x="142" y="308"/>
                  </a:lnTo>
                  <a:lnTo>
                    <a:pt x="125" y="325"/>
                  </a:lnTo>
                  <a:lnTo>
                    <a:pt x="107" y="340"/>
                  </a:lnTo>
                  <a:lnTo>
                    <a:pt x="88" y="354"/>
                  </a:lnTo>
                  <a:lnTo>
                    <a:pt x="68" y="365"/>
                  </a:lnTo>
                  <a:lnTo>
                    <a:pt x="46" y="377"/>
                  </a:lnTo>
                  <a:lnTo>
                    <a:pt x="24" y="385"/>
                  </a:lnTo>
                  <a:lnTo>
                    <a:pt x="0" y="392"/>
                  </a:lnTo>
                  <a:lnTo>
                    <a:pt x="18" y="472"/>
                  </a:lnTo>
                  <a:lnTo>
                    <a:pt x="48" y="464"/>
                  </a:lnTo>
                  <a:lnTo>
                    <a:pt x="76" y="452"/>
                  </a:lnTo>
                  <a:lnTo>
                    <a:pt x="104" y="439"/>
                  </a:lnTo>
                  <a:lnTo>
                    <a:pt x="130" y="424"/>
                  </a:lnTo>
                  <a:lnTo>
                    <a:pt x="156" y="406"/>
                  </a:lnTo>
                  <a:lnTo>
                    <a:pt x="178" y="386"/>
                  </a:lnTo>
                  <a:lnTo>
                    <a:pt x="200" y="364"/>
                  </a:lnTo>
                  <a:lnTo>
                    <a:pt x="220" y="342"/>
                  </a:lnTo>
                  <a:lnTo>
                    <a:pt x="238" y="318"/>
                  </a:lnTo>
                  <a:lnTo>
                    <a:pt x="254" y="291"/>
                  </a:lnTo>
                  <a:lnTo>
                    <a:pt x="268" y="264"/>
                  </a:lnTo>
                  <a:lnTo>
                    <a:pt x="279" y="235"/>
                  </a:lnTo>
                  <a:lnTo>
                    <a:pt x="288" y="205"/>
                  </a:lnTo>
                  <a:lnTo>
                    <a:pt x="295" y="174"/>
                  </a:lnTo>
                  <a:lnTo>
                    <a:pt x="300" y="142"/>
                  </a:lnTo>
                  <a:lnTo>
                    <a:pt x="301" y="110"/>
                  </a:lnTo>
                  <a:lnTo>
                    <a:pt x="300" y="81"/>
                  </a:lnTo>
                  <a:lnTo>
                    <a:pt x="297" y="53"/>
                  </a:lnTo>
                  <a:lnTo>
                    <a:pt x="291" y="27"/>
                  </a:lnTo>
                  <a:lnTo>
                    <a:pt x="283" y="0"/>
                  </a:lnTo>
                  <a:lnTo>
                    <a:pt x="207" y="24"/>
                  </a:lnTo>
                </a:path>
              </a:pathLst>
            </a:custGeom>
            <a:solidFill>
              <a:srgbClr val="790015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0487" name="Freeform 7"/>
            <p:cNvSpPr>
              <a:spLocks/>
            </p:cNvSpPr>
            <p:nvPr/>
          </p:nvSpPr>
          <p:spPr bwMode="auto">
            <a:xfrm>
              <a:off x="3884" y="2832"/>
              <a:ext cx="547" cy="167"/>
            </a:xfrm>
            <a:custGeom>
              <a:avLst/>
              <a:gdLst>
                <a:gd name="T0" fmla="*/ 473 w 547"/>
                <a:gd name="T1" fmla="*/ 156 h 167"/>
                <a:gd name="T2" fmla="*/ 451 w 547"/>
                <a:gd name="T3" fmla="*/ 138 h 167"/>
                <a:gd name="T4" fmla="*/ 427 w 547"/>
                <a:gd name="T5" fmla="*/ 122 h 167"/>
                <a:gd name="T6" fmla="*/ 403 w 547"/>
                <a:gd name="T7" fmla="*/ 109 h 167"/>
                <a:gd name="T8" fmla="*/ 377 w 547"/>
                <a:gd name="T9" fmla="*/ 97 h 167"/>
                <a:gd name="T10" fmla="*/ 348 w 547"/>
                <a:gd name="T11" fmla="*/ 89 h 167"/>
                <a:gd name="T12" fmla="*/ 319 w 547"/>
                <a:gd name="T13" fmla="*/ 83 h 167"/>
                <a:gd name="T14" fmla="*/ 290 w 547"/>
                <a:gd name="T15" fmla="*/ 79 h 167"/>
                <a:gd name="T16" fmla="*/ 259 w 547"/>
                <a:gd name="T17" fmla="*/ 79 h 167"/>
                <a:gd name="T18" fmla="*/ 229 w 547"/>
                <a:gd name="T19" fmla="*/ 83 h 167"/>
                <a:gd name="T20" fmla="*/ 200 w 547"/>
                <a:gd name="T21" fmla="*/ 89 h 167"/>
                <a:gd name="T22" fmla="*/ 172 w 547"/>
                <a:gd name="T23" fmla="*/ 97 h 167"/>
                <a:gd name="T24" fmla="*/ 145 w 547"/>
                <a:gd name="T25" fmla="*/ 109 h 167"/>
                <a:gd name="T26" fmla="*/ 121 w 547"/>
                <a:gd name="T27" fmla="*/ 122 h 167"/>
                <a:gd name="T28" fmla="*/ 97 w 547"/>
                <a:gd name="T29" fmla="*/ 139 h 167"/>
                <a:gd name="T30" fmla="*/ 75 w 547"/>
                <a:gd name="T31" fmla="*/ 156 h 167"/>
                <a:gd name="T32" fmla="*/ 0 w 547"/>
                <a:gd name="T33" fmla="*/ 118 h 167"/>
                <a:gd name="T34" fmla="*/ 26 w 547"/>
                <a:gd name="T35" fmla="*/ 93 h 167"/>
                <a:gd name="T36" fmla="*/ 56 w 547"/>
                <a:gd name="T37" fmla="*/ 69 h 167"/>
                <a:gd name="T38" fmla="*/ 87 w 547"/>
                <a:gd name="T39" fmla="*/ 49 h 167"/>
                <a:gd name="T40" fmla="*/ 122 w 547"/>
                <a:gd name="T41" fmla="*/ 32 h 167"/>
                <a:gd name="T42" fmla="*/ 157 w 547"/>
                <a:gd name="T43" fmla="*/ 18 h 167"/>
                <a:gd name="T44" fmla="*/ 195 w 547"/>
                <a:gd name="T45" fmla="*/ 9 h 167"/>
                <a:gd name="T46" fmla="*/ 233 w 547"/>
                <a:gd name="T47" fmla="*/ 2 h 167"/>
                <a:gd name="T48" fmla="*/ 274 w 547"/>
                <a:gd name="T49" fmla="*/ 0 h 167"/>
                <a:gd name="T50" fmla="*/ 315 w 547"/>
                <a:gd name="T51" fmla="*/ 2 h 167"/>
                <a:gd name="T52" fmla="*/ 353 w 547"/>
                <a:gd name="T53" fmla="*/ 9 h 167"/>
                <a:gd name="T54" fmla="*/ 390 w 547"/>
                <a:gd name="T55" fmla="*/ 17 h 167"/>
                <a:gd name="T56" fmla="*/ 424 w 547"/>
                <a:gd name="T57" fmla="*/ 32 h 167"/>
                <a:gd name="T58" fmla="*/ 459 w 547"/>
                <a:gd name="T59" fmla="*/ 48 h 167"/>
                <a:gd name="T60" fmla="*/ 491 w 547"/>
                <a:gd name="T61" fmla="*/ 68 h 167"/>
                <a:gd name="T62" fmla="*/ 520 w 547"/>
                <a:gd name="T63" fmla="*/ 91 h 167"/>
                <a:gd name="T64" fmla="*/ 546 w 547"/>
                <a:gd name="T65" fmla="*/ 116 h 16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547"/>
                <a:gd name="T100" fmla="*/ 0 h 167"/>
                <a:gd name="T101" fmla="*/ 547 w 547"/>
                <a:gd name="T102" fmla="*/ 167 h 16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547" h="167">
                  <a:moveTo>
                    <a:pt x="483" y="165"/>
                  </a:moveTo>
                  <a:lnTo>
                    <a:pt x="473" y="156"/>
                  </a:lnTo>
                  <a:lnTo>
                    <a:pt x="462" y="147"/>
                  </a:lnTo>
                  <a:lnTo>
                    <a:pt x="451" y="138"/>
                  </a:lnTo>
                  <a:lnTo>
                    <a:pt x="440" y="129"/>
                  </a:lnTo>
                  <a:lnTo>
                    <a:pt x="427" y="122"/>
                  </a:lnTo>
                  <a:lnTo>
                    <a:pt x="415" y="116"/>
                  </a:lnTo>
                  <a:lnTo>
                    <a:pt x="403" y="109"/>
                  </a:lnTo>
                  <a:lnTo>
                    <a:pt x="390" y="102"/>
                  </a:lnTo>
                  <a:lnTo>
                    <a:pt x="377" y="97"/>
                  </a:lnTo>
                  <a:lnTo>
                    <a:pt x="362" y="93"/>
                  </a:lnTo>
                  <a:lnTo>
                    <a:pt x="348" y="89"/>
                  </a:lnTo>
                  <a:lnTo>
                    <a:pt x="334" y="86"/>
                  </a:lnTo>
                  <a:lnTo>
                    <a:pt x="319" y="83"/>
                  </a:lnTo>
                  <a:lnTo>
                    <a:pt x="305" y="81"/>
                  </a:lnTo>
                  <a:lnTo>
                    <a:pt x="290" y="79"/>
                  </a:lnTo>
                  <a:lnTo>
                    <a:pt x="274" y="79"/>
                  </a:lnTo>
                  <a:lnTo>
                    <a:pt x="259" y="79"/>
                  </a:lnTo>
                  <a:lnTo>
                    <a:pt x="244" y="81"/>
                  </a:lnTo>
                  <a:lnTo>
                    <a:pt x="229" y="83"/>
                  </a:lnTo>
                  <a:lnTo>
                    <a:pt x="214" y="86"/>
                  </a:lnTo>
                  <a:lnTo>
                    <a:pt x="200" y="89"/>
                  </a:lnTo>
                  <a:lnTo>
                    <a:pt x="186" y="93"/>
                  </a:lnTo>
                  <a:lnTo>
                    <a:pt x="172" y="97"/>
                  </a:lnTo>
                  <a:lnTo>
                    <a:pt x="158" y="102"/>
                  </a:lnTo>
                  <a:lnTo>
                    <a:pt x="145" y="109"/>
                  </a:lnTo>
                  <a:lnTo>
                    <a:pt x="133" y="116"/>
                  </a:lnTo>
                  <a:lnTo>
                    <a:pt x="121" y="122"/>
                  </a:lnTo>
                  <a:lnTo>
                    <a:pt x="108" y="130"/>
                  </a:lnTo>
                  <a:lnTo>
                    <a:pt x="97" y="139"/>
                  </a:lnTo>
                  <a:lnTo>
                    <a:pt x="86" y="147"/>
                  </a:lnTo>
                  <a:lnTo>
                    <a:pt x="75" y="156"/>
                  </a:lnTo>
                  <a:lnTo>
                    <a:pt x="65" y="166"/>
                  </a:lnTo>
                  <a:lnTo>
                    <a:pt x="0" y="118"/>
                  </a:lnTo>
                  <a:lnTo>
                    <a:pt x="13" y="105"/>
                  </a:lnTo>
                  <a:lnTo>
                    <a:pt x="26" y="93"/>
                  </a:lnTo>
                  <a:lnTo>
                    <a:pt x="42" y="80"/>
                  </a:lnTo>
                  <a:lnTo>
                    <a:pt x="56" y="69"/>
                  </a:lnTo>
                  <a:lnTo>
                    <a:pt x="71" y="58"/>
                  </a:lnTo>
                  <a:lnTo>
                    <a:pt x="87" y="49"/>
                  </a:lnTo>
                  <a:lnTo>
                    <a:pt x="105" y="40"/>
                  </a:lnTo>
                  <a:lnTo>
                    <a:pt x="122" y="32"/>
                  </a:lnTo>
                  <a:lnTo>
                    <a:pt x="139" y="25"/>
                  </a:lnTo>
                  <a:lnTo>
                    <a:pt x="157" y="18"/>
                  </a:lnTo>
                  <a:lnTo>
                    <a:pt x="176" y="13"/>
                  </a:lnTo>
                  <a:lnTo>
                    <a:pt x="195" y="9"/>
                  </a:lnTo>
                  <a:lnTo>
                    <a:pt x="215" y="5"/>
                  </a:lnTo>
                  <a:lnTo>
                    <a:pt x="233" y="2"/>
                  </a:lnTo>
                  <a:lnTo>
                    <a:pt x="254" y="1"/>
                  </a:lnTo>
                  <a:lnTo>
                    <a:pt x="274" y="0"/>
                  </a:lnTo>
                  <a:lnTo>
                    <a:pt x="295" y="1"/>
                  </a:lnTo>
                  <a:lnTo>
                    <a:pt x="315" y="2"/>
                  </a:lnTo>
                  <a:lnTo>
                    <a:pt x="333" y="5"/>
                  </a:lnTo>
                  <a:lnTo>
                    <a:pt x="353" y="9"/>
                  </a:lnTo>
                  <a:lnTo>
                    <a:pt x="371" y="12"/>
                  </a:lnTo>
                  <a:lnTo>
                    <a:pt x="390" y="17"/>
                  </a:lnTo>
                  <a:lnTo>
                    <a:pt x="408" y="24"/>
                  </a:lnTo>
                  <a:lnTo>
                    <a:pt x="424" y="32"/>
                  </a:lnTo>
                  <a:lnTo>
                    <a:pt x="441" y="39"/>
                  </a:lnTo>
                  <a:lnTo>
                    <a:pt x="459" y="48"/>
                  </a:lnTo>
                  <a:lnTo>
                    <a:pt x="475" y="57"/>
                  </a:lnTo>
                  <a:lnTo>
                    <a:pt x="491" y="68"/>
                  </a:lnTo>
                  <a:lnTo>
                    <a:pt x="504" y="78"/>
                  </a:lnTo>
                  <a:lnTo>
                    <a:pt x="520" y="91"/>
                  </a:lnTo>
                  <a:lnTo>
                    <a:pt x="533" y="102"/>
                  </a:lnTo>
                  <a:lnTo>
                    <a:pt x="546" y="116"/>
                  </a:lnTo>
                  <a:lnTo>
                    <a:pt x="483" y="165"/>
                  </a:lnTo>
                </a:path>
              </a:pathLst>
            </a:custGeom>
            <a:solidFill>
              <a:srgbClr val="790015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0488" name="Freeform 8"/>
            <p:cNvSpPr>
              <a:spLocks/>
            </p:cNvSpPr>
            <p:nvPr/>
          </p:nvSpPr>
          <p:spPr bwMode="auto">
            <a:xfrm>
              <a:off x="4102" y="3373"/>
              <a:ext cx="117" cy="321"/>
            </a:xfrm>
            <a:custGeom>
              <a:avLst/>
              <a:gdLst>
                <a:gd name="T0" fmla="*/ 58 w 117"/>
                <a:gd name="T1" fmla="*/ 0 h 321"/>
                <a:gd name="T2" fmla="*/ 14 w 117"/>
                <a:gd name="T3" fmla="*/ 78 h 321"/>
                <a:gd name="T4" fmla="*/ 38 w 117"/>
                <a:gd name="T5" fmla="*/ 70 h 321"/>
                <a:gd name="T6" fmla="*/ 0 w 117"/>
                <a:gd name="T7" fmla="*/ 320 h 321"/>
                <a:gd name="T8" fmla="*/ 116 w 117"/>
                <a:gd name="T9" fmla="*/ 320 h 321"/>
                <a:gd name="T10" fmla="*/ 77 w 117"/>
                <a:gd name="T11" fmla="*/ 70 h 321"/>
                <a:gd name="T12" fmla="*/ 102 w 117"/>
                <a:gd name="T13" fmla="*/ 78 h 321"/>
                <a:gd name="T14" fmla="*/ 58 w 117"/>
                <a:gd name="T15" fmla="*/ 0 h 32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17"/>
                <a:gd name="T25" fmla="*/ 0 h 321"/>
                <a:gd name="T26" fmla="*/ 117 w 117"/>
                <a:gd name="T27" fmla="*/ 321 h 321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17" h="321">
                  <a:moveTo>
                    <a:pt x="58" y="0"/>
                  </a:moveTo>
                  <a:lnTo>
                    <a:pt x="14" y="78"/>
                  </a:lnTo>
                  <a:lnTo>
                    <a:pt x="38" y="70"/>
                  </a:lnTo>
                  <a:lnTo>
                    <a:pt x="0" y="320"/>
                  </a:lnTo>
                  <a:lnTo>
                    <a:pt x="116" y="320"/>
                  </a:lnTo>
                  <a:lnTo>
                    <a:pt x="77" y="70"/>
                  </a:lnTo>
                  <a:lnTo>
                    <a:pt x="102" y="78"/>
                  </a:lnTo>
                  <a:lnTo>
                    <a:pt x="58" y="0"/>
                  </a:lnTo>
                </a:path>
              </a:pathLst>
            </a:custGeom>
            <a:solidFill>
              <a:srgbClr val="CF0E3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0489" name="Freeform 9"/>
            <p:cNvSpPr>
              <a:spLocks/>
            </p:cNvSpPr>
            <p:nvPr/>
          </p:nvSpPr>
          <p:spPr bwMode="auto">
            <a:xfrm>
              <a:off x="4301" y="2911"/>
              <a:ext cx="308" cy="213"/>
            </a:xfrm>
            <a:custGeom>
              <a:avLst/>
              <a:gdLst>
                <a:gd name="T0" fmla="*/ 0 w 308"/>
                <a:gd name="T1" fmla="*/ 211 h 213"/>
                <a:gd name="T2" fmla="*/ 90 w 308"/>
                <a:gd name="T3" fmla="*/ 212 h 213"/>
                <a:gd name="T4" fmla="*/ 72 w 308"/>
                <a:gd name="T5" fmla="*/ 194 h 213"/>
                <a:gd name="T6" fmla="*/ 307 w 308"/>
                <a:gd name="T7" fmla="*/ 104 h 213"/>
                <a:gd name="T8" fmla="*/ 247 w 308"/>
                <a:gd name="T9" fmla="*/ 0 h 213"/>
                <a:gd name="T10" fmla="*/ 51 w 308"/>
                <a:gd name="T11" fmla="*/ 158 h 213"/>
                <a:gd name="T12" fmla="*/ 45 w 308"/>
                <a:gd name="T13" fmla="*/ 132 h 213"/>
                <a:gd name="T14" fmla="*/ 0 w 308"/>
                <a:gd name="T15" fmla="*/ 211 h 21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08"/>
                <a:gd name="T25" fmla="*/ 0 h 213"/>
                <a:gd name="T26" fmla="*/ 308 w 308"/>
                <a:gd name="T27" fmla="*/ 213 h 21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08" h="213">
                  <a:moveTo>
                    <a:pt x="0" y="211"/>
                  </a:moveTo>
                  <a:lnTo>
                    <a:pt x="90" y="212"/>
                  </a:lnTo>
                  <a:lnTo>
                    <a:pt x="72" y="194"/>
                  </a:lnTo>
                  <a:lnTo>
                    <a:pt x="307" y="104"/>
                  </a:lnTo>
                  <a:lnTo>
                    <a:pt x="247" y="0"/>
                  </a:lnTo>
                  <a:lnTo>
                    <a:pt x="51" y="158"/>
                  </a:lnTo>
                  <a:lnTo>
                    <a:pt x="45" y="132"/>
                  </a:lnTo>
                  <a:lnTo>
                    <a:pt x="0" y="211"/>
                  </a:lnTo>
                </a:path>
              </a:pathLst>
            </a:custGeom>
            <a:solidFill>
              <a:srgbClr val="CF0E3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0490" name="Freeform 10"/>
            <p:cNvSpPr>
              <a:spLocks/>
            </p:cNvSpPr>
            <p:nvPr/>
          </p:nvSpPr>
          <p:spPr bwMode="auto">
            <a:xfrm>
              <a:off x="3708" y="2914"/>
              <a:ext cx="307" cy="212"/>
            </a:xfrm>
            <a:custGeom>
              <a:avLst/>
              <a:gdLst>
                <a:gd name="T0" fmla="*/ 306 w 307"/>
                <a:gd name="T1" fmla="*/ 210 h 212"/>
                <a:gd name="T2" fmla="*/ 262 w 307"/>
                <a:gd name="T3" fmla="*/ 132 h 212"/>
                <a:gd name="T4" fmla="*/ 256 w 307"/>
                <a:gd name="T5" fmla="*/ 157 h 212"/>
                <a:gd name="T6" fmla="*/ 60 w 307"/>
                <a:gd name="T7" fmla="*/ 0 h 212"/>
                <a:gd name="T8" fmla="*/ 0 w 307"/>
                <a:gd name="T9" fmla="*/ 103 h 212"/>
                <a:gd name="T10" fmla="*/ 235 w 307"/>
                <a:gd name="T11" fmla="*/ 193 h 212"/>
                <a:gd name="T12" fmla="*/ 217 w 307"/>
                <a:gd name="T13" fmla="*/ 211 h 212"/>
                <a:gd name="T14" fmla="*/ 306 w 307"/>
                <a:gd name="T15" fmla="*/ 210 h 21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07"/>
                <a:gd name="T25" fmla="*/ 0 h 212"/>
                <a:gd name="T26" fmla="*/ 307 w 307"/>
                <a:gd name="T27" fmla="*/ 212 h 21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07" h="212">
                  <a:moveTo>
                    <a:pt x="306" y="210"/>
                  </a:moveTo>
                  <a:lnTo>
                    <a:pt x="262" y="132"/>
                  </a:lnTo>
                  <a:lnTo>
                    <a:pt x="256" y="157"/>
                  </a:lnTo>
                  <a:lnTo>
                    <a:pt x="60" y="0"/>
                  </a:lnTo>
                  <a:lnTo>
                    <a:pt x="0" y="103"/>
                  </a:lnTo>
                  <a:lnTo>
                    <a:pt x="235" y="193"/>
                  </a:lnTo>
                  <a:lnTo>
                    <a:pt x="217" y="211"/>
                  </a:lnTo>
                  <a:lnTo>
                    <a:pt x="306" y="210"/>
                  </a:lnTo>
                </a:path>
              </a:pathLst>
            </a:custGeom>
            <a:solidFill>
              <a:srgbClr val="CF0E3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s-MX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8423026" y="6414700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13</a:t>
            </a:r>
            <a:endParaRPr lang="en-US" sz="1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Modelo ACC </a:t>
            </a:r>
            <a:br>
              <a:rPr lang="en-US" smtClean="0">
                <a:solidFill>
                  <a:srgbClr val="000000"/>
                </a:solidFill>
              </a:rPr>
            </a:br>
            <a:r>
              <a:rPr lang="en-US" smtClean="0">
                <a:solidFill>
                  <a:srgbClr val="000000"/>
                </a:solidFill>
              </a:rPr>
              <a:t>¿Qué Motiva al Comportamiento?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552450" y="2849563"/>
            <a:ext cx="2538413" cy="2333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38112" tIns="69850" rIns="138112" bIns="69850">
            <a:spAutoFit/>
          </a:bodyPr>
          <a:lstStyle/>
          <a:p>
            <a:pPr defTabSz="2057400"/>
            <a:r>
              <a:rPr lang="en-US" sz="14400">
                <a:solidFill>
                  <a:srgbClr val="DADADA"/>
                </a:solidFill>
              </a:rPr>
              <a:t>A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6115050" y="2849563"/>
            <a:ext cx="2538413" cy="2333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38112" tIns="69850" rIns="138112" bIns="69850">
            <a:spAutoFit/>
          </a:bodyPr>
          <a:lstStyle/>
          <a:p>
            <a:pPr defTabSz="2057400"/>
            <a:r>
              <a:rPr lang="en-US" sz="14400">
                <a:solidFill>
                  <a:srgbClr val="DADADA"/>
                </a:solidFill>
              </a:rPr>
              <a:t>C</a:t>
            </a: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3455988" y="2849563"/>
            <a:ext cx="2538412" cy="23574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38112" tIns="69850" rIns="138112" bIns="69850">
            <a:spAutoFit/>
          </a:bodyPr>
          <a:lstStyle/>
          <a:p>
            <a:pPr defTabSz="2057400"/>
            <a:r>
              <a:rPr lang="en-US" sz="14400">
                <a:solidFill>
                  <a:srgbClr val="DADADA"/>
                </a:solidFill>
              </a:rPr>
              <a:t>C</a:t>
            </a: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685800" y="1905000"/>
            <a:ext cx="37846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280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2800"/>
          </a:p>
          <a:p>
            <a:pPr marL="742950" lvl="1" indent="-285750" eaLnBrk="1" hangingPunct="1">
              <a:lnSpc>
                <a:spcPct val="90000"/>
              </a:lnSpc>
              <a:spcBef>
                <a:spcPct val="20000"/>
              </a:spcBef>
            </a:pPr>
            <a:endParaRPr lang="en-US" sz="2800"/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0" y="1655763"/>
            <a:ext cx="2362200" cy="520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/>
            <a:r>
              <a:rPr lang="en-US" sz="2800" b="1"/>
              <a:t>Activadores</a:t>
            </a:r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2819400" y="1676400"/>
            <a:ext cx="3048000" cy="520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/>
            <a:r>
              <a:rPr lang="en-US" sz="2800" b="1"/>
              <a:t>Comportamiento</a:t>
            </a:r>
          </a:p>
        </p:txBody>
      </p:sp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6172200" y="1676400"/>
            <a:ext cx="2895600" cy="520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/>
            <a:r>
              <a:rPr lang="en-US" sz="2800" b="1"/>
              <a:t>Consecuencias</a:t>
            </a:r>
          </a:p>
        </p:txBody>
      </p:sp>
      <p:sp>
        <p:nvSpPr>
          <p:cNvPr id="21514" name="AutoShape 10"/>
          <p:cNvSpPr>
            <a:spLocks noChangeArrowheads="1"/>
          </p:cNvSpPr>
          <p:nvPr/>
        </p:nvSpPr>
        <p:spPr bwMode="auto">
          <a:xfrm>
            <a:off x="5867400" y="1752600"/>
            <a:ext cx="444500" cy="368300"/>
          </a:xfrm>
          <a:prstGeom prst="rightArrow">
            <a:avLst>
              <a:gd name="adj1" fmla="val 50000"/>
              <a:gd name="adj2" fmla="val 6035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5" name="AutoShape 11"/>
          <p:cNvSpPr>
            <a:spLocks noChangeArrowheads="1"/>
          </p:cNvSpPr>
          <p:nvPr/>
        </p:nvSpPr>
        <p:spPr bwMode="auto">
          <a:xfrm>
            <a:off x="2438400" y="1752600"/>
            <a:ext cx="368300" cy="368300"/>
          </a:xfrm>
          <a:prstGeom prst="rightArrow">
            <a:avLst>
              <a:gd name="adj1" fmla="val 50000"/>
              <a:gd name="adj2" fmla="val 50005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325438" y="2449513"/>
            <a:ext cx="2787650" cy="44084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/>
            <a:r>
              <a:rPr lang="en-US" sz="2000" i="1">
                <a:solidFill>
                  <a:schemeClr val="accent1"/>
                </a:solidFill>
              </a:rPr>
              <a:t>Guía ó dirige </a:t>
            </a:r>
          </a:p>
          <a:p>
            <a:pPr algn="ctr"/>
            <a:r>
              <a:rPr lang="en-US" sz="2000" i="1">
                <a:solidFill>
                  <a:schemeClr val="accent1"/>
                </a:solidFill>
              </a:rPr>
              <a:t>comportamiento</a:t>
            </a:r>
            <a:endParaRPr lang="en-US" sz="1800"/>
          </a:p>
          <a:p>
            <a:endParaRPr lang="en-US" sz="1800"/>
          </a:p>
          <a:p>
            <a:r>
              <a:rPr lang="en-US" sz="1800"/>
              <a:t>Letreros</a:t>
            </a:r>
          </a:p>
          <a:p>
            <a:pPr>
              <a:spcBef>
                <a:spcPct val="50000"/>
              </a:spcBef>
            </a:pPr>
            <a:r>
              <a:rPr lang="en-US" sz="1800"/>
              <a:t>Políticas</a:t>
            </a:r>
          </a:p>
          <a:p>
            <a:pPr>
              <a:spcBef>
                <a:spcPct val="50000"/>
              </a:spcBef>
            </a:pPr>
            <a:r>
              <a:rPr lang="en-US" sz="1800"/>
              <a:t>Sugerencias de Directivos</a:t>
            </a:r>
          </a:p>
          <a:p>
            <a:pPr>
              <a:spcBef>
                <a:spcPct val="50000"/>
              </a:spcBef>
            </a:pPr>
            <a:r>
              <a:rPr lang="es-ES" sz="1800"/>
              <a:t>Capacitación/ demostraciones</a:t>
            </a:r>
          </a:p>
          <a:p>
            <a:pPr>
              <a:spcBef>
                <a:spcPct val="50000"/>
              </a:spcBef>
            </a:pPr>
            <a:r>
              <a:rPr lang="es-ES" sz="1800"/>
              <a:t>Fijación de Metas</a:t>
            </a:r>
          </a:p>
          <a:p>
            <a:pPr>
              <a:spcBef>
                <a:spcPct val="50000"/>
              </a:spcBef>
            </a:pPr>
            <a:r>
              <a:rPr lang="en-US" sz="1800"/>
              <a:t>Modelos </a:t>
            </a:r>
          </a:p>
          <a:p>
            <a:pPr>
              <a:spcBef>
                <a:spcPct val="50000"/>
              </a:spcBef>
            </a:pPr>
            <a:r>
              <a:rPr lang="es-ES" sz="1800"/>
              <a:t>Conferencias</a:t>
            </a:r>
            <a:endParaRPr lang="en-US" sz="1800"/>
          </a:p>
        </p:txBody>
      </p:sp>
      <p:sp>
        <p:nvSpPr>
          <p:cNvPr id="13" name="TextBox 12"/>
          <p:cNvSpPr txBox="1"/>
          <p:nvPr/>
        </p:nvSpPr>
        <p:spPr>
          <a:xfrm>
            <a:off x="8423026" y="6414700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14</a:t>
            </a:r>
            <a:endParaRPr lang="en-US" sz="1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915400" cy="1143000"/>
          </a:xfrm>
          <a:noFill/>
        </p:spPr>
        <p:txBody>
          <a:bodyPr/>
          <a:lstStyle/>
          <a:p>
            <a:r>
              <a:rPr lang="en-US" dirty="0" err="1" smtClean="0">
                <a:solidFill>
                  <a:srgbClr val="000000"/>
                </a:solidFill>
              </a:rPr>
              <a:t>Modelo</a:t>
            </a:r>
            <a:r>
              <a:rPr lang="en-US" dirty="0" smtClean="0">
                <a:solidFill>
                  <a:srgbClr val="000000"/>
                </a:solidFill>
              </a:rPr>
              <a:t> ACC </a:t>
            </a:r>
            <a:br>
              <a:rPr lang="en-US" dirty="0" smtClean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0000"/>
                </a:solidFill>
              </a:rPr>
              <a:t>¿</a:t>
            </a:r>
            <a:r>
              <a:rPr lang="en-US" dirty="0" err="1" smtClean="0">
                <a:solidFill>
                  <a:srgbClr val="000000"/>
                </a:solidFill>
              </a:rPr>
              <a:t>Qué</a:t>
            </a:r>
            <a:r>
              <a:rPr lang="en-US" dirty="0" smtClean="0">
                <a:solidFill>
                  <a:srgbClr val="000000"/>
                </a:solidFill>
              </a:rPr>
              <a:t> Motiva al </a:t>
            </a:r>
            <a:r>
              <a:rPr lang="en-US" dirty="0" err="1" smtClean="0">
                <a:solidFill>
                  <a:srgbClr val="000000"/>
                </a:solidFill>
              </a:rPr>
              <a:t>Comportamiento</a:t>
            </a:r>
            <a:r>
              <a:rPr lang="en-US" dirty="0" smtClean="0">
                <a:solidFill>
                  <a:srgbClr val="000000"/>
                </a:solidFill>
              </a:rPr>
              <a:t>?</a:t>
            </a: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552450" y="2849563"/>
            <a:ext cx="2538413" cy="2333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38112" tIns="69850" rIns="138112" bIns="69850">
            <a:spAutoFit/>
          </a:bodyPr>
          <a:lstStyle/>
          <a:p>
            <a:pPr defTabSz="2057400"/>
            <a:r>
              <a:rPr lang="en-US" sz="14400">
                <a:solidFill>
                  <a:srgbClr val="DADADA"/>
                </a:solidFill>
              </a:rPr>
              <a:t>A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6115050" y="2849563"/>
            <a:ext cx="2538413" cy="2333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38112" tIns="69850" rIns="138112" bIns="69850">
            <a:spAutoFit/>
          </a:bodyPr>
          <a:lstStyle/>
          <a:p>
            <a:pPr defTabSz="2057400"/>
            <a:r>
              <a:rPr lang="en-US" sz="14400">
                <a:solidFill>
                  <a:srgbClr val="DADADA"/>
                </a:solidFill>
              </a:rPr>
              <a:t>C</a:t>
            </a: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3455988" y="2849563"/>
            <a:ext cx="1954212" cy="23574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38112" tIns="69850" rIns="138112" bIns="69850">
            <a:spAutoFit/>
          </a:bodyPr>
          <a:lstStyle/>
          <a:p>
            <a:pPr defTabSz="2057400"/>
            <a:r>
              <a:rPr lang="en-US" sz="14400">
                <a:solidFill>
                  <a:srgbClr val="DADADA"/>
                </a:solidFill>
              </a:rPr>
              <a:t>C</a:t>
            </a: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685800" y="1905000"/>
            <a:ext cx="37846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280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2800"/>
          </a:p>
          <a:p>
            <a:pPr marL="742950" lvl="1" indent="-285750" eaLnBrk="1" hangingPunct="1">
              <a:lnSpc>
                <a:spcPct val="90000"/>
              </a:lnSpc>
              <a:spcBef>
                <a:spcPct val="20000"/>
              </a:spcBef>
            </a:pPr>
            <a:endParaRPr lang="en-US" sz="2800"/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152400" y="1655763"/>
            <a:ext cx="2286000" cy="950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/>
            <a:r>
              <a:rPr lang="en-US" sz="2800" b="1"/>
              <a:t>Activadores</a:t>
            </a:r>
          </a:p>
          <a:p>
            <a:pPr algn="ctr"/>
            <a:endParaRPr lang="en-US" sz="2800" b="1"/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2814638" y="1655763"/>
            <a:ext cx="3057525" cy="950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2800" b="1"/>
              <a:t>Comportamiento</a:t>
            </a:r>
          </a:p>
          <a:p>
            <a:pPr algn="ctr"/>
            <a:endParaRPr lang="en-US" sz="2800" b="1"/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6248400" y="1655763"/>
            <a:ext cx="2819400" cy="520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/>
            <a:r>
              <a:rPr lang="en-US" sz="2800" b="1"/>
              <a:t>Consecuencias</a:t>
            </a:r>
          </a:p>
        </p:txBody>
      </p:sp>
      <p:sp>
        <p:nvSpPr>
          <p:cNvPr id="24586" name="AutoShape 10"/>
          <p:cNvSpPr>
            <a:spLocks noChangeArrowheads="1"/>
          </p:cNvSpPr>
          <p:nvPr/>
        </p:nvSpPr>
        <p:spPr bwMode="auto">
          <a:xfrm>
            <a:off x="5867400" y="1752600"/>
            <a:ext cx="444500" cy="368300"/>
          </a:xfrm>
          <a:prstGeom prst="rightArrow">
            <a:avLst>
              <a:gd name="adj1" fmla="val 50000"/>
              <a:gd name="adj2" fmla="val 6035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7" name="AutoShape 11"/>
          <p:cNvSpPr>
            <a:spLocks noChangeArrowheads="1"/>
          </p:cNvSpPr>
          <p:nvPr/>
        </p:nvSpPr>
        <p:spPr bwMode="auto">
          <a:xfrm>
            <a:off x="2362200" y="1752600"/>
            <a:ext cx="368300" cy="368300"/>
          </a:xfrm>
          <a:prstGeom prst="rightArrow">
            <a:avLst>
              <a:gd name="adj1" fmla="val 50000"/>
              <a:gd name="adj2" fmla="val 50005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3154363" y="2286000"/>
            <a:ext cx="2997200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i="1">
                <a:solidFill>
                  <a:schemeClr val="accent1"/>
                </a:solidFill>
              </a:rPr>
              <a:t>Acciones  </a:t>
            </a:r>
            <a:endParaRPr lang="en-US" i="1">
              <a:solidFill>
                <a:schemeClr val="accent1"/>
              </a:solidFill>
            </a:endParaRPr>
          </a:p>
        </p:txBody>
      </p:sp>
      <p:sp>
        <p:nvSpPr>
          <p:cNvPr id="24589" name="Rectangle 13"/>
          <p:cNvSpPr>
            <a:spLocks noChangeArrowheads="1"/>
          </p:cNvSpPr>
          <p:nvPr/>
        </p:nvSpPr>
        <p:spPr bwMode="auto">
          <a:xfrm>
            <a:off x="325438" y="2286000"/>
            <a:ext cx="2787650" cy="4521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/>
            <a:r>
              <a:rPr lang="en-US" sz="1800" i="1">
                <a:solidFill>
                  <a:schemeClr val="accent1"/>
                </a:solidFill>
              </a:rPr>
              <a:t>Guía ó dirige </a:t>
            </a:r>
          </a:p>
          <a:p>
            <a:pPr algn="ctr"/>
            <a:r>
              <a:rPr lang="en-US" sz="1800" i="1">
                <a:solidFill>
                  <a:schemeClr val="accent1"/>
                </a:solidFill>
              </a:rPr>
              <a:t>Comportamiento</a:t>
            </a:r>
            <a:endParaRPr lang="en-US" sz="1600"/>
          </a:p>
          <a:p>
            <a:endParaRPr lang="en-US" sz="1800"/>
          </a:p>
          <a:p>
            <a:r>
              <a:rPr lang="en-US" sz="1800"/>
              <a:t>Letreros</a:t>
            </a:r>
          </a:p>
          <a:p>
            <a:pPr>
              <a:spcBef>
                <a:spcPct val="50000"/>
              </a:spcBef>
            </a:pPr>
            <a:r>
              <a:rPr lang="en-US" sz="1800"/>
              <a:t>Políticas</a:t>
            </a:r>
          </a:p>
          <a:p>
            <a:pPr>
              <a:spcBef>
                <a:spcPct val="50000"/>
              </a:spcBef>
            </a:pPr>
            <a:r>
              <a:rPr lang="en-US" sz="1800"/>
              <a:t>Sugerencias de Directivos</a:t>
            </a:r>
          </a:p>
          <a:p>
            <a:pPr>
              <a:spcBef>
                <a:spcPct val="50000"/>
              </a:spcBef>
            </a:pPr>
            <a:r>
              <a:rPr lang="es-ES" sz="1800"/>
              <a:t>Capacitación/ demostraciones</a:t>
            </a:r>
          </a:p>
          <a:p>
            <a:pPr>
              <a:spcBef>
                <a:spcPct val="50000"/>
              </a:spcBef>
            </a:pPr>
            <a:r>
              <a:rPr lang="es-ES" sz="1800"/>
              <a:t>Fijación de Metas</a:t>
            </a:r>
          </a:p>
          <a:p>
            <a:pPr>
              <a:spcBef>
                <a:spcPct val="50000"/>
              </a:spcBef>
            </a:pPr>
            <a:r>
              <a:rPr lang="en-US" sz="1800"/>
              <a:t>Modelos </a:t>
            </a:r>
          </a:p>
          <a:p>
            <a:pPr>
              <a:spcBef>
                <a:spcPct val="50000"/>
              </a:spcBef>
            </a:pPr>
            <a:r>
              <a:rPr lang="es-ES" sz="1800"/>
              <a:t>Conferencias</a:t>
            </a:r>
            <a:endParaRPr lang="en-US" sz="1800"/>
          </a:p>
          <a:p>
            <a:endParaRPr lang="en-US" sz="1800"/>
          </a:p>
        </p:txBody>
      </p:sp>
      <p:sp>
        <p:nvSpPr>
          <p:cNvPr id="24590" name="Rectangle 13"/>
          <p:cNvSpPr>
            <a:spLocks noChangeArrowheads="1"/>
          </p:cNvSpPr>
          <p:nvPr/>
        </p:nvSpPr>
        <p:spPr bwMode="auto">
          <a:xfrm>
            <a:off x="2286000" y="3200400"/>
            <a:ext cx="44958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err="1"/>
              <a:t>Manejar</a:t>
            </a:r>
            <a:r>
              <a:rPr lang="en-US" sz="1800" dirty="0"/>
              <a:t> al </a:t>
            </a:r>
            <a:r>
              <a:rPr lang="en-US" sz="1800" dirty="0" err="1"/>
              <a:t>límite</a:t>
            </a:r>
            <a:r>
              <a:rPr lang="en-US" sz="1800" dirty="0"/>
              <a:t> se </a:t>
            </a:r>
            <a:r>
              <a:rPr lang="en-US" sz="1800" dirty="0" err="1"/>
              <a:t>velocidad</a:t>
            </a:r>
            <a:endParaRPr lang="en-US" sz="1800" dirty="0"/>
          </a:p>
          <a:p>
            <a:pPr>
              <a:spcBef>
                <a:spcPct val="50000"/>
              </a:spcBef>
            </a:pPr>
            <a:r>
              <a:rPr lang="en-US" sz="1800" dirty="0" err="1"/>
              <a:t>Usar</a:t>
            </a:r>
            <a:r>
              <a:rPr lang="en-US" sz="1800" dirty="0"/>
              <a:t> </a:t>
            </a:r>
            <a:r>
              <a:rPr lang="en-US" sz="1800" dirty="0" smtClean="0"/>
              <a:t>el </a:t>
            </a:r>
            <a:r>
              <a:rPr lang="en-US" sz="1800" i="1" dirty="0" err="1" smtClean="0"/>
              <a:t>Eqipo</a:t>
            </a:r>
            <a:r>
              <a:rPr lang="en-US" sz="1800" i="1" dirty="0" smtClean="0"/>
              <a:t> de </a:t>
            </a:r>
            <a:r>
              <a:rPr lang="en-US" sz="1800" i="1" dirty="0" err="1" smtClean="0"/>
              <a:t>Protección</a:t>
            </a:r>
            <a:r>
              <a:rPr lang="en-US" sz="1800" i="1" dirty="0" smtClean="0"/>
              <a:t> Personal </a:t>
            </a:r>
            <a:r>
              <a:rPr lang="en-US" sz="1800" dirty="0" smtClean="0"/>
              <a:t>(PPE)</a:t>
            </a:r>
            <a:endParaRPr lang="en-US" sz="1800" dirty="0"/>
          </a:p>
          <a:p>
            <a:pPr>
              <a:spcBef>
                <a:spcPct val="50000"/>
              </a:spcBef>
            </a:pPr>
            <a:r>
              <a:rPr lang="es-ES" sz="1800" dirty="0"/>
              <a:t>El bloqueo de energía</a:t>
            </a:r>
          </a:p>
          <a:p>
            <a:pPr>
              <a:spcBef>
                <a:spcPct val="50000"/>
              </a:spcBef>
            </a:pPr>
            <a:r>
              <a:rPr lang="es-ES" sz="1800" dirty="0" smtClean="0"/>
              <a:t>Utilizando </a:t>
            </a:r>
            <a:r>
              <a:rPr lang="es-ES" sz="1800" dirty="0"/>
              <a:t>los protectores de equipos</a:t>
            </a:r>
          </a:p>
          <a:p>
            <a:pPr>
              <a:spcBef>
                <a:spcPct val="50000"/>
              </a:spcBef>
            </a:pPr>
            <a:r>
              <a:rPr lang="en-US" sz="1800" dirty="0"/>
              <a:t>Dar </a:t>
            </a:r>
            <a:r>
              <a:rPr lang="en-US" sz="1800" dirty="0" err="1"/>
              <a:t>pláticas</a:t>
            </a:r>
            <a:r>
              <a:rPr lang="en-US" sz="1800" dirty="0"/>
              <a:t> de </a:t>
            </a:r>
            <a:r>
              <a:rPr lang="en-US" sz="1800" dirty="0" err="1"/>
              <a:t>seguridad</a:t>
            </a:r>
            <a:endParaRPr lang="en-US" sz="1800" dirty="0"/>
          </a:p>
          <a:p>
            <a:pPr>
              <a:spcBef>
                <a:spcPct val="50000"/>
              </a:spcBef>
            </a:pPr>
            <a:r>
              <a:rPr lang="es-ES" sz="1800" dirty="0"/>
              <a:t>Limpieza de derrames</a:t>
            </a:r>
          </a:p>
          <a:p>
            <a:r>
              <a:rPr lang="es-ES" sz="1800" dirty="0"/>
              <a:t>Entrenar a otros acerca de las prácticas de trabajo seguras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423026" y="6414700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15</a:t>
            </a:r>
            <a:endParaRPr lang="en-US" sz="1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228600"/>
            <a:ext cx="8915400" cy="1143000"/>
          </a:xfrm>
          <a:noFill/>
        </p:spPr>
        <p:txBody>
          <a:bodyPr/>
          <a:lstStyle/>
          <a:p>
            <a:r>
              <a:rPr lang="en-US" smtClean="0"/>
              <a:t>Modelo ACC </a:t>
            </a:r>
            <a:br>
              <a:rPr lang="en-US" smtClean="0"/>
            </a:br>
            <a:r>
              <a:rPr lang="en-US" smtClean="0"/>
              <a:t>¿Qué Motiva al Comportamiento?</a:t>
            </a: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552450" y="2849563"/>
            <a:ext cx="2538413" cy="2333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38112" tIns="69850" rIns="138112" bIns="69850">
            <a:spAutoFit/>
          </a:bodyPr>
          <a:lstStyle/>
          <a:p>
            <a:pPr defTabSz="2057400"/>
            <a:r>
              <a:rPr lang="en-US" sz="14400">
                <a:solidFill>
                  <a:srgbClr val="DADADA"/>
                </a:solidFill>
              </a:rPr>
              <a:t>A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6705600" y="2849563"/>
            <a:ext cx="1981200" cy="23574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38112" tIns="69850" rIns="138112" bIns="69850">
            <a:spAutoFit/>
          </a:bodyPr>
          <a:lstStyle/>
          <a:p>
            <a:pPr defTabSz="2057400"/>
            <a:r>
              <a:rPr lang="en-US" sz="14400">
                <a:solidFill>
                  <a:srgbClr val="DADADA"/>
                </a:solidFill>
              </a:rPr>
              <a:t>C</a:t>
            </a: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3455988" y="2849563"/>
            <a:ext cx="1954212" cy="23574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38112" tIns="69850" rIns="138112" bIns="69850">
            <a:spAutoFit/>
          </a:bodyPr>
          <a:lstStyle/>
          <a:p>
            <a:pPr defTabSz="2057400"/>
            <a:r>
              <a:rPr lang="en-US" sz="14400">
                <a:solidFill>
                  <a:srgbClr val="DADADA"/>
                </a:solidFill>
              </a:rPr>
              <a:t>C</a:t>
            </a: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685800" y="1905000"/>
            <a:ext cx="37846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280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2800"/>
          </a:p>
          <a:p>
            <a:pPr marL="742950" lvl="1" indent="-285750" eaLnBrk="1" hangingPunct="1">
              <a:lnSpc>
                <a:spcPct val="90000"/>
              </a:lnSpc>
              <a:spcBef>
                <a:spcPct val="20000"/>
              </a:spcBef>
            </a:pPr>
            <a:endParaRPr lang="en-US" sz="2800"/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152400" y="1655763"/>
            <a:ext cx="2286000" cy="950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/>
            <a:r>
              <a:rPr lang="en-US" sz="2800" b="1"/>
              <a:t>Activadores</a:t>
            </a:r>
          </a:p>
          <a:p>
            <a:pPr algn="ctr"/>
            <a:endParaRPr lang="en-US" sz="2800" b="1"/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2814638" y="1655763"/>
            <a:ext cx="3057525" cy="950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2800" b="1"/>
              <a:t>Comportamiento</a:t>
            </a:r>
          </a:p>
          <a:p>
            <a:pPr algn="ctr"/>
            <a:endParaRPr lang="en-US" sz="2800" b="1"/>
          </a:p>
        </p:txBody>
      </p:sp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6248400" y="1655763"/>
            <a:ext cx="2819400" cy="520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/>
            <a:r>
              <a:rPr lang="en-US" sz="2800" b="1"/>
              <a:t>Consecuencias</a:t>
            </a:r>
          </a:p>
        </p:txBody>
      </p:sp>
      <p:sp>
        <p:nvSpPr>
          <p:cNvPr id="22538" name="AutoShape 10"/>
          <p:cNvSpPr>
            <a:spLocks noChangeArrowheads="1"/>
          </p:cNvSpPr>
          <p:nvPr/>
        </p:nvSpPr>
        <p:spPr bwMode="auto">
          <a:xfrm>
            <a:off x="5867400" y="1752600"/>
            <a:ext cx="444500" cy="368300"/>
          </a:xfrm>
          <a:prstGeom prst="rightArrow">
            <a:avLst>
              <a:gd name="adj1" fmla="val 50000"/>
              <a:gd name="adj2" fmla="val 6035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9" name="AutoShape 11"/>
          <p:cNvSpPr>
            <a:spLocks noChangeArrowheads="1"/>
          </p:cNvSpPr>
          <p:nvPr/>
        </p:nvSpPr>
        <p:spPr bwMode="auto">
          <a:xfrm>
            <a:off x="2362200" y="1752600"/>
            <a:ext cx="368300" cy="368300"/>
          </a:xfrm>
          <a:prstGeom prst="rightArrow">
            <a:avLst>
              <a:gd name="adj1" fmla="val 50000"/>
              <a:gd name="adj2" fmla="val 50005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3154363" y="2286000"/>
            <a:ext cx="2997200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i="1">
                <a:solidFill>
                  <a:schemeClr val="accent1"/>
                </a:solidFill>
              </a:rPr>
              <a:t>Acciones  </a:t>
            </a:r>
            <a:endParaRPr lang="en-US" i="1">
              <a:solidFill>
                <a:schemeClr val="accent1"/>
              </a:solidFill>
            </a:endParaRPr>
          </a:p>
        </p:txBody>
      </p:sp>
      <p:sp>
        <p:nvSpPr>
          <p:cNvPr id="22541" name="Rectangle 13"/>
          <p:cNvSpPr>
            <a:spLocks noChangeArrowheads="1"/>
          </p:cNvSpPr>
          <p:nvPr/>
        </p:nvSpPr>
        <p:spPr bwMode="auto">
          <a:xfrm>
            <a:off x="325438" y="2286000"/>
            <a:ext cx="2787650" cy="4521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/>
            <a:r>
              <a:rPr lang="en-US" sz="1800" i="1">
                <a:solidFill>
                  <a:schemeClr val="accent1"/>
                </a:solidFill>
              </a:rPr>
              <a:t>Guía ó dirige </a:t>
            </a:r>
          </a:p>
          <a:p>
            <a:pPr algn="ctr"/>
            <a:r>
              <a:rPr lang="en-US" sz="1800" i="1">
                <a:solidFill>
                  <a:schemeClr val="accent1"/>
                </a:solidFill>
              </a:rPr>
              <a:t>Comportamiento</a:t>
            </a:r>
            <a:endParaRPr lang="en-US" sz="1600"/>
          </a:p>
          <a:p>
            <a:endParaRPr lang="en-US" sz="1800"/>
          </a:p>
          <a:p>
            <a:r>
              <a:rPr lang="en-US" sz="1800"/>
              <a:t>Letreros</a:t>
            </a:r>
          </a:p>
          <a:p>
            <a:pPr>
              <a:spcBef>
                <a:spcPct val="50000"/>
              </a:spcBef>
            </a:pPr>
            <a:r>
              <a:rPr lang="en-US" sz="1800"/>
              <a:t>Políticas</a:t>
            </a:r>
          </a:p>
          <a:p>
            <a:pPr>
              <a:spcBef>
                <a:spcPct val="50000"/>
              </a:spcBef>
            </a:pPr>
            <a:r>
              <a:rPr lang="en-US" sz="1800"/>
              <a:t>Sugerencias de Directivos</a:t>
            </a:r>
          </a:p>
          <a:p>
            <a:pPr>
              <a:spcBef>
                <a:spcPct val="50000"/>
              </a:spcBef>
            </a:pPr>
            <a:r>
              <a:rPr lang="es-ES" sz="1800"/>
              <a:t>Capacitación/ demostraciones</a:t>
            </a:r>
          </a:p>
          <a:p>
            <a:pPr>
              <a:spcBef>
                <a:spcPct val="50000"/>
              </a:spcBef>
            </a:pPr>
            <a:r>
              <a:rPr lang="es-ES" sz="1800"/>
              <a:t>Fijación de Metas</a:t>
            </a:r>
          </a:p>
          <a:p>
            <a:pPr>
              <a:spcBef>
                <a:spcPct val="50000"/>
              </a:spcBef>
            </a:pPr>
            <a:r>
              <a:rPr lang="en-US" sz="1800"/>
              <a:t>Modelos </a:t>
            </a:r>
          </a:p>
          <a:p>
            <a:pPr>
              <a:spcBef>
                <a:spcPct val="50000"/>
              </a:spcBef>
            </a:pPr>
            <a:r>
              <a:rPr lang="es-ES" sz="1800"/>
              <a:t>Conferencias</a:t>
            </a:r>
            <a:endParaRPr lang="en-US" sz="1800"/>
          </a:p>
          <a:p>
            <a:endParaRPr lang="en-US" sz="1800"/>
          </a:p>
        </p:txBody>
      </p:sp>
      <p:sp>
        <p:nvSpPr>
          <p:cNvPr id="22542" name="Rectangle 13"/>
          <p:cNvSpPr>
            <a:spLocks noChangeArrowheads="1"/>
          </p:cNvSpPr>
          <p:nvPr/>
        </p:nvSpPr>
        <p:spPr bwMode="auto">
          <a:xfrm>
            <a:off x="2299447" y="3275379"/>
            <a:ext cx="4191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err="1"/>
              <a:t>Manejar</a:t>
            </a:r>
            <a:r>
              <a:rPr lang="en-US" sz="1800" dirty="0"/>
              <a:t> al </a:t>
            </a:r>
            <a:r>
              <a:rPr lang="en-US" sz="1800" dirty="0" err="1"/>
              <a:t>límite</a:t>
            </a:r>
            <a:r>
              <a:rPr lang="en-US" sz="1800" dirty="0"/>
              <a:t> se </a:t>
            </a:r>
            <a:r>
              <a:rPr lang="en-US" sz="1800" dirty="0" err="1"/>
              <a:t>velocidad</a:t>
            </a:r>
            <a:endParaRPr lang="en-US" sz="1800" dirty="0"/>
          </a:p>
          <a:p>
            <a:pPr>
              <a:spcBef>
                <a:spcPct val="50000"/>
              </a:spcBef>
            </a:pPr>
            <a:r>
              <a:rPr lang="en-US" sz="1800" dirty="0" err="1"/>
              <a:t>Usar</a:t>
            </a:r>
            <a:r>
              <a:rPr lang="en-US" sz="1800" dirty="0"/>
              <a:t> el </a:t>
            </a:r>
            <a:r>
              <a:rPr lang="en-US" sz="1800" i="1" dirty="0" err="1"/>
              <a:t>Eqipo</a:t>
            </a:r>
            <a:r>
              <a:rPr lang="en-US" sz="1800" i="1" dirty="0"/>
              <a:t> de </a:t>
            </a:r>
            <a:r>
              <a:rPr lang="en-US" sz="1800" i="1" dirty="0" err="1"/>
              <a:t>Protección</a:t>
            </a:r>
            <a:r>
              <a:rPr lang="en-US" sz="1800" i="1" dirty="0"/>
              <a:t> Personal </a:t>
            </a:r>
            <a:r>
              <a:rPr lang="en-US" sz="1800" dirty="0"/>
              <a:t>(PPE)</a:t>
            </a:r>
          </a:p>
          <a:p>
            <a:pPr>
              <a:spcBef>
                <a:spcPct val="50000"/>
              </a:spcBef>
            </a:pPr>
            <a:r>
              <a:rPr lang="es-ES" sz="1800" dirty="0"/>
              <a:t>El bloqueo de energía</a:t>
            </a:r>
          </a:p>
          <a:p>
            <a:pPr>
              <a:spcBef>
                <a:spcPct val="50000"/>
              </a:spcBef>
            </a:pPr>
            <a:r>
              <a:rPr lang="es-ES" sz="1800" dirty="0"/>
              <a:t>Utilizando los protectores de equipos</a:t>
            </a:r>
          </a:p>
          <a:p>
            <a:pPr>
              <a:spcBef>
                <a:spcPct val="50000"/>
              </a:spcBef>
            </a:pPr>
            <a:r>
              <a:rPr lang="en-US" sz="1800" dirty="0"/>
              <a:t>Dar </a:t>
            </a:r>
            <a:r>
              <a:rPr lang="en-US" sz="1800" dirty="0" err="1"/>
              <a:t>pláticas</a:t>
            </a:r>
            <a:r>
              <a:rPr lang="en-US" sz="1800" dirty="0"/>
              <a:t> de </a:t>
            </a:r>
            <a:r>
              <a:rPr lang="en-US" sz="1800" dirty="0" err="1"/>
              <a:t>seguridad</a:t>
            </a:r>
            <a:endParaRPr lang="en-US" sz="1800" dirty="0"/>
          </a:p>
          <a:p>
            <a:pPr>
              <a:spcBef>
                <a:spcPct val="50000"/>
              </a:spcBef>
            </a:pPr>
            <a:r>
              <a:rPr lang="es-ES" sz="1800" dirty="0"/>
              <a:t>Limpieza de derrames</a:t>
            </a:r>
          </a:p>
          <a:p>
            <a:r>
              <a:rPr lang="es-ES" sz="1800" dirty="0"/>
              <a:t>Entrenar a otros acerca de las prácticas de trabajo seguras</a:t>
            </a:r>
          </a:p>
        </p:txBody>
      </p:sp>
      <p:sp>
        <p:nvSpPr>
          <p:cNvPr id="22543" name="Rectangle 16"/>
          <p:cNvSpPr>
            <a:spLocks noChangeArrowheads="1"/>
          </p:cNvSpPr>
          <p:nvPr/>
        </p:nvSpPr>
        <p:spPr bwMode="auto">
          <a:xfrm>
            <a:off x="6172200" y="2133600"/>
            <a:ext cx="2971800" cy="535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800" i="1" dirty="0">
                <a:solidFill>
                  <a:schemeClr val="accent1"/>
                </a:solidFill>
              </a:rPr>
              <a:t>Motivan las futuras </a:t>
            </a:r>
            <a:r>
              <a:rPr lang="es-ES" sz="1800" i="1" dirty="0" err="1">
                <a:solidFill>
                  <a:schemeClr val="accent1"/>
                </a:solidFill>
              </a:rPr>
              <a:t>occurrencias</a:t>
            </a:r>
            <a:r>
              <a:rPr lang="es-ES" sz="1800" i="1" dirty="0">
                <a:solidFill>
                  <a:schemeClr val="accent1"/>
                </a:solidFill>
              </a:rPr>
              <a:t> del </a:t>
            </a:r>
            <a:r>
              <a:rPr lang="es-ES" sz="1800" i="1" dirty="0" err="1">
                <a:solidFill>
                  <a:schemeClr val="accent1"/>
                </a:solidFill>
              </a:rPr>
              <a:t>comportaminto</a:t>
            </a:r>
            <a:endParaRPr lang="es-ES" sz="1800" i="1" dirty="0">
              <a:solidFill>
                <a:schemeClr val="accent1"/>
              </a:solidFill>
            </a:endParaRPr>
          </a:p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es-ES" sz="1800" dirty="0" err="1"/>
              <a:t>Autoaprobación</a:t>
            </a:r>
            <a:r>
              <a:rPr lang="es-ES" sz="1800" dirty="0"/>
              <a:t/>
            </a:r>
            <a:br>
              <a:rPr lang="es-ES" sz="1800" dirty="0"/>
            </a:br>
            <a:r>
              <a:rPr lang="es-ES" sz="1800" dirty="0"/>
              <a:t>Aprobación del supervisor</a:t>
            </a:r>
            <a:br>
              <a:rPr lang="es-ES" sz="1800" dirty="0"/>
            </a:br>
            <a:r>
              <a:rPr lang="es-ES" sz="1800" dirty="0"/>
              <a:t>Refuerzo de retroalimentación</a:t>
            </a:r>
            <a:br>
              <a:rPr lang="es-ES" sz="1800" dirty="0"/>
            </a:br>
            <a:r>
              <a:rPr lang="es-ES" sz="1800" dirty="0"/>
              <a:t>No hay lesión</a:t>
            </a:r>
            <a:br>
              <a:rPr lang="es-ES" sz="1800" dirty="0"/>
            </a:br>
            <a:r>
              <a:rPr lang="es-ES" sz="1800" dirty="0"/>
              <a:t>Pizza para el almuerzo </a:t>
            </a:r>
          </a:p>
          <a:p>
            <a:pPr>
              <a:spcBef>
                <a:spcPct val="50000"/>
              </a:spcBef>
            </a:pPr>
            <a:r>
              <a:rPr lang="es-ES" sz="1800" dirty="0"/>
              <a:t> Aprobación del Compañero de trabajo</a:t>
            </a:r>
          </a:p>
          <a:p>
            <a:pPr>
              <a:spcBef>
                <a:spcPct val="50000"/>
              </a:spcBef>
            </a:pPr>
            <a:r>
              <a:rPr lang="es-ES" sz="1800" dirty="0"/>
              <a:t>Gracias</a:t>
            </a:r>
            <a:br>
              <a:rPr lang="es-ES" sz="1800" dirty="0"/>
            </a:br>
            <a:endParaRPr lang="es-ES" sz="1800" dirty="0"/>
          </a:p>
          <a:p>
            <a:pPr>
              <a:spcBef>
                <a:spcPct val="50000"/>
              </a:spcBef>
            </a:pPr>
            <a:endParaRPr lang="es-ES" sz="1800" dirty="0"/>
          </a:p>
        </p:txBody>
      </p:sp>
      <p:sp>
        <p:nvSpPr>
          <p:cNvPr id="16" name="TextBox 15"/>
          <p:cNvSpPr txBox="1"/>
          <p:nvPr/>
        </p:nvSpPr>
        <p:spPr>
          <a:xfrm>
            <a:off x="8423026" y="6414700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16</a:t>
            </a:r>
            <a:endParaRPr lang="en-US" sz="1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err="1" smtClean="0">
                <a:solidFill>
                  <a:srgbClr val="000000"/>
                </a:solidFill>
              </a:rPr>
              <a:t>Activadores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Específicos</a:t>
            </a:r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1981200"/>
            <a:ext cx="6477000" cy="4114800"/>
          </a:xfrm>
          <a:noFill/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Los </a:t>
            </a:r>
            <a:r>
              <a:rPr lang="en-US" sz="2800" dirty="0" err="1" smtClean="0">
                <a:solidFill>
                  <a:srgbClr val="000000"/>
                </a:solidFill>
              </a:rPr>
              <a:t>Activadores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deben</a:t>
            </a:r>
            <a:r>
              <a:rPr lang="en-US" sz="2800" dirty="0" smtClean="0">
                <a:solidFill>
                  <a:srgbClr val="000000"/>
                </a:solidFill>
              </a:rPr>
              <a:t> ser </a:t>
            </a:r>
          </a:p>
          <a:p>
            <a:pPr>
              <a:buClrTx/>
              <a:buFont typeface="Arial" charset="0"/>
              <a:buChar char="•"/>
            </a:pPr>
            <a:r>
              <a:rPr lang="en-US" sz="2800" dirty="0" smtClean="0">
                <a:solidFill>
                  <a:srgbClr val="000000"/>
                </a:solidFill>
              </a:rPr>
              <a:t>Específicos</a:t>
            </a:r>
          </a:p>
          <a:p>
            <a:pPr>
              <a:buClrTx/>
              <a:buFont typeface="Arial" charset="0"/>
              <a:buChar char="•"/>
            </a:pPr>
            <a:r>
              <a:rPr lang="en-US" sz="2800" dirty="0" smtClean="0">
                <a:solidFill>
                  <a:srgbClr val="000000"/>
                </a:solidFill>
              </a:rPr>
              <a:t>Usados </a:t>
            </a:r>
            <a:r>
              <a:rPr lang="en-US" sz="2800" dirty="0" err="1" smtClean="0">
                <a:solidFill>
                  <a:srgbClr val="000000"/>
                </a:solidFill>
              </a:rPr>
              <a:t>Moderadamente</a:t>
            </a:r>
            <a:endParaRPr lang="en-US" sz="2800" dirty="0" smtClean="0">
              <a:solidFill>
                <a:srgbClr val="000000"/>
              </a:solidFill>
            </a:endParaRPr>
          </a:p>
          <a:p>
            <a:pPr>
              <a:buClrTx/>
              <a:buFont typeface="Arial" charset="0"/>
              <a:buChar char="•"/>
            </a:pPr>
            <a:r>
              <a:rPr lang="en-US" sz="2800" dirty="0" smtClean="0">
                <a:solidFill>
                  <a:srgbClr val="000000"/>
                </a:solidFill>
              </a:rPr>
              <a:t>Claros</a:t>
            </a:r>
          </a:p>
          <a:p>
            <a:pPr>
              <a:buClrTx/>
              <a:buFont typeface="Arial" charset="0"/>
              <a:buChar char="•"/>
            </a:pPr>
            <a:r>
              <a:rPr lang="en-US" sz="2800" dirty="0" err="1" smtClean="0">
                <a:solidFill>
                  <a:srgbClr val="000000"/>
                </a:solidFill>
              </a:rPr>
              <a:t>Variados</a:t>
            </a:r>
            <a:endParaRPr lang="en-US" sz="2800" dirty="0" smtClean="0">
              <a:solidFill>
                <a:srgbClr val="000000"/>
              </a:solidFill>
            </a:endParaRPr>
          </a:p>
          <a:p>
            <a:pPr>
              <a:buClrTx/>
              <a:buFont typeface="Arial" charset="0"/>
              <a:buChar char="•"/>
            </a:pPr>
            <a:r>
              <a:rPr lang="es-ES" sz="2800" dirty="0" smtClean="0">
                <a:solidFill>
                  <a:srgbClr val="000000"/>
                </a:solidFill>
              </a:rPr>
              <a:t>Implica consecuencias inmediatas</a:t>
            </a:r>
          </a:p>
          <a:p>
            <a:pPr>
              <a:buFont typeface="Arial" charset="0"/>
              <a:buChar char="•"/>
            </a:pPr>
            <a:endParaRPr lang="en-US" sz="2800" dirty="0" smtClean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423026" y="6414700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17</a:t>
            </a:r>
            <a:endParaRPr lang="en-US" sz="1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 </a:t>
            </a:r>
            <a:r>
              <a:rPr lang="es-ES" dirty="0" smtClean="0">
                <a:solidFill>
                  <a:srgbClr val="000000"/>
                </a:solidFill>
              </a:rPr>
              <a:t>Interés Activo Aumenta la Eficacia</a:t>
            </a:r>
            <a:endParaRPr lang="en-US" dirty="0" smtClean="0">
              <a:solidFill>
                <a:srgbClr val="000000"/>
              </a:solidFill>
            </a:endParaRPr>
          </a:p>
        </p:txBody>
      </p:sp>
      <p:graphicFrame>
        <p:nvGraphicFramePr>
          <p:cNvPr id="2050" name="Object 3">
            <a:hlinkClick r:id="" action="ppaction://ole?verb=0"/>
          </p:cNvPr>
          <p:cNvGraphicFramePr>
            <a:graphicFrameLocks/>
          </p:cNvGraphicFramePr>
          <p:nvPr/>
        </p:nvGraphicFramePr>
        <p:xfrm>
          <a:off x="485775" y="1752600"/>
          <a:ext cx="3027363" cy="2309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0" name="Microsoft ClipArt Gallery" r:id="rId4" imgW="7868920" imgH="6010910" progId="">
                  <p:embed/>
                </p:oleObj>
              </mc:Choice>
              <mc:Fallback>
                <p:oleObj name="Microsoft ClipArt Gallery" r:id="rId4" imgW="7868920" imgH="6010910" progId="">
                  <p:embed/>
                  <p:pic>
                    <p:nvPicPr>
                      <p:cNvPr id="0" name="Picture 44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775" y="1752600"/>
                        <a:ext cx="3027363" cy="2309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4" name="Rectangle 4"/>
          <p:cNvSpPr>
            <a:spLocks noChangeArrowheads="1"/>
          </p:cNvSpPr>
          <p:nvPr/>
        </p:nvSpPr>
        <p:spPr bwMode="auto">
          <a:xfrm>
            <a:off x="671513" y="2347913"/>
            <a:ext cx="2833687" cy="20748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r>
              <a:rPr lang="es-ES" sz="2100" b="1">
                <a:latin typeface="Book Antiqua" pitchFamily="18" charset="0"/>
              </a:rPr>
              <a:t>Por favor, tome el</a:t>
            </a:r>
            <a:br>
              <a:rPr lang="es-ES" sz="2100" b="1">
                <a:latin typeface="Book Antiqua" pitchFamily="18" charset="0"/>
              </a:rPr>
            </a:br>
            <a:r>
              <a:rPr lang="es-ES" sz="2100" b="1">
                <a:latin typeface="Book Antiqua" pitchFamily="18" charset="0"/>
              </a:rPr>
              <a:t>pasamanos </a:t>
            </a:r>
          </a:p>
          <a:p>
            <a:r>
              <a:rPr lang="es-ES" sz="2100" b="1">
                <a:latin typeface="Book Antiqua" pitchFamily="18" charset="0"/>
              </a:rPr>
              <a:t>cuando</a:t>
            </a:r>
            <a:br>
              <a:rPr lang="es-ES" sz="2100" b="1">
                <a:latin typeface="Book Antiqua" pitchFamily="18" charset="0"/>
              </a:rPr>
            </a:br>
            <a:r>
              <a:rPr lang="es-ES" sz="2100" b="1">
                <a:latin typeface="Book Antiqua" pitchFamily="18" charset="0"/>
              </a:rPr>
              <a:t>suba y baje la</a:t>
            </a:r>
            <a:br>
              <a:rPr lang="es-ES" sz="2100" b="1">
                <a:latin typeface="Book Antiqua" pitchFamily="18" charset="0"/>
              </a:rPr>
            </a:br>
            <a:r>
              <a:rPr lang="es-ES" sz="2100" b="1">
                <a:latin typeface="Book Antiqua" pitchFamily="18" charset="0"/>
              </a:rPr>
              <a:t>escaleras</a:t>
            </a:r>
          </a:p>
          <a:p>
            <a:endParaRPr lang="en-US" b="1">
              <a:latin typeface="Book Antiqua" pitchFamily="18" charset="0"/>
            </a:endParaRPr>
          </a:p>
        </p:txBody>
      </p:sp>
      <p:graphicFrame>
        <p:nvGraphicFramePr>
          <p:cNvPr id="2051" name="Object 5">
            <a:hlinkClick r:id="" action="ppaction://ole?verb=0"/>
          </p:cNvPr>
          <p:cNvGraphicFramePr>
            <a:graphicFrameLocks/>
          </p:cNvGraphicFramePr>
          <p:nvPr/>
        </p:nvGraphicFramePr>
        <p:xfrm>
          <a:off x="5514975" y="1828800"/>
          <a:ext cx="3027363" cy="2309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1" name="Microsoft ClipArt Gallery" r:id="rId6" imgW="7868920" imgH="6010910" progId="">
                  <p:embed/>
                </p:oleObj>
              </mc:Choice>
              <mc:Fallback>
                <p:oleObj name="Microsoft ClipArt Gallery" r:id="rId6" imgW="7868920" imgH="6010910" progId="">
                  <p:embed/>
                  <p:pic>
                    <p:nvPicPr>
                      <p:cNvPr id="0" name="Picture 45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4975" y="1828800"/>
                        <a:ext cx="3027363" cy="2309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6">
            <a:hlinkClick r:id="" action="ppaction://ole?verb=0"/>
          </p:cNvPr>
          <p:cNvGraphicFramePr>
            <a:graphicFrameLocks/>
          </p:cNvGraphicFramePr>
          <p:nvPr/>
        </p:nvGraphicFramePr>
        <p:xfrm>
          <a:off x="3228975" y="4191000"/>
          <a:ext cx="3027363" cy="2309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2" name="Microsoft ClipArt Gallery" r:id="rId7" imgW="7868920" imgH="6010910" progId="">
                  <p:embed/>
                </p:oleObj>
              </mc:Choice>
              <mc:Fallback>
                <p:oleObj name="Microsoft ClipArt Gallery" r:id="rId7" imgW="7868920" imgH="6010910" progId="">
                  <p:embed/>
                  <p:pic>
                    <p:nvPicPr>
                      <p:cNvPr id="0" name="Picture 46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8975" y="4191000"/>
                        <a:ext cx="3027363" cy="2309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5486400" y="2381250"/>
            <a:ext cx="2636838" cy="1520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/>
            <a:r>
              <a:rPr lang="en-US" sz="1800" b="1">
                <a:latin typeface="Book Antiqua" pitchFamily="18" charset="0"/>
              </a:rPr>
              <a:t>¡Cuidado!</a:t>
            </a:r>
          </a:p>
          <a:p>
            <a:pPr algn="ctr"/>
            <a:r>
              <a:rPr lang="en-US" sz="1800" b="1">
                <a:latin typeface="Book Antiqua" pitchFamily="18" charset="0"/>
              </a:rPr>
              <a:t>Las escaleras</a:t>
            </a:r>
          </a:p>
          <a:p>
            <a:pPr algn="ctr"/>
            <a:r>
              <a:rPr lang="en-US" sz="1800" b="1">
                <a:latin typeface="Book Antiqua" pitchFamily="18" charset="0"/>
              </a:rPr>
              <a:t> pueden estar mojadas</a:t>
            </a:r>
          </a:p>
          <a:p>
            <a:pPr algn="ctr"/>
            <a:r>
              <a:rPr lang="en-US" sz="1800" b="1">
                <a:latin typeface="Book Antiqua" pitchFamily="18" charset="0"/>
              </a:rPr>
              <a:t>Por favor </a:t>
            </a:r>
          </a:p>
          <a:p>
            <a:pPr algn="ctr"/>
            <a:r>
              <a:rPr lang="en-US" sz="1800" b="1">
                <a:latin typeface="Book Antiqua" pitchFamily="18" charset="0"/>
              </a:rPr>
              <a:t>Sujete el pasamanos</a:t>
            </a:r>
            <a:r>
              <a:rPr lang="en-US" sz="2100"/>
              <a:t>.</a:t>
            </a: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3352800" y="4800600"/>
            <a:ext cx="2362200" cy="16906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/>
            <a:r>
              <a:rPr lang="en-US" sz="2100" b="1">
                <a:latin typeface="Book Antiqua" pitchFamily="18" charset="0"/>
              </a:rPr>
              <a:t>De un ejemplo seguro</a:t>
            </a:r>
          </a:p>
          <a:p>
            <a:pPr algn="ctr"/>
            <a:r>
              <a:rPr lang="en-US" sz="2100" b="1">
                <a:latin typeface="Book Antiqua" pitchFamily="18" charset="0"/>
              </a:rPr>
              <a:t>a otros. </a:t>
            </a:r>
            <a:r>
              <a:rPr lang="en-US" sz="2000" b="1">
                <a:latin typeface="Book Antiqua" pitchFamily="18" charset="0"/>
              </a:rPr>
              <a:t>Por favor </a:t>
            </a:r>
          </a:p>
          <a:p>
            <a:pPr algn="ctr"/>
            <a:r>
              <a:rPr lang="en-US" sz="2000" b="1">
                <a:latin typeface="Book Antiqua" pitchFamily="18" charset="0"/>
              </a:rPr>
              <a:t>Sujete el pasamanos</a:t>
            </a:r>
            <a:r>
              <a:rPr lang="en-US" sz="2100" b="1">
                <a:latin typeface="Book Antiqua" pitchFamily="18" charset="0"/>
              </a:rPr>
              <a:t>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423026" y="6414700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18</a:t>
            </a:r>
            <a:endParaRPr lang="en-US" sz="1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026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Los Activadores NO son Suficiente</a:t>
            </a:r>
          </a:p>
        </p:txBody>
      </p:sp>
      <p:sp>
        <p:nvSpPr>
          <p:cNvPr id="21507" name="Rectangle 1027"/>
          <p:cNvSpPr>
            <a:spLocks noChangeArrowheads="1"/>
          </p:cNvSpPr>
          <p:nvPr/>
        </p:nvSpPr>
        <p:spPr bwMode="auto">
          <a:xfrm>
            <a:off x="2527300" y="2222500"/>
            <a:ext cx="3327400" cy="812800"/>
          </a:xfrm>
          <a:prstGeom prst="rect">
            <a:avLst/>
          </a:prstGeom>
          <a:solidFill>
            <a:srgbClr val="8CF4EA"/>
          </a:solidFill>
          <a:ln w="254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6628" name="Rectangle 1028"/>
          <p:cNvSpPr>
            <a:spLocks noChangeArrowheads="1"/>
          </p:cNvSpPr>
          <p:nvPr/>
        </p:nvSpPr>
        <p:spPr bwMode="auto">
          <a:xfrm>
            <a:off x="3033713" y="2409825"/>
            <a:ext cx="2324100" cy="582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3200">
                <a:solidFill>
                  <a:srgbClr val="000000"/>
                </a:solidFill>
              </a:rPr>
              <a:t>Activadores</a:t>
            </a:r>
          </a:p>
        </p:txBody>
      </p:sp>
      <p:sp>
        <p:nvSpPr>
          <p:cNvPr id="21509" name="Rectangle 1029"/>
          <p:cNvSpPr>
            <a:spLocks noChangeArrowheads="1"/>
          </p:cNvSpPr>
          <p:nvPr/>
        </p:nvSpPr>
        <p:spPr bwMode="auto">
          <a:xfrm>
            <a:off x="2527300" y="3746500"/>
            <a:ext cx="3327400" cy="812800"/>
          </a:xfrm>
          <a:prstGeom prst="rect">
            <a:avLst/>
          </a:prstGeom>
          <a:solidFill>
            <a:srgbClr val="8CF4EA"/>
          </a:solidFill>
          <a:ln w="254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6630" name="Line 1030"/>
          <p:cNvSpPr>
            <a:spLocks noChangeShapeType="1"/>
          </p:cNvSpPr>
          <p:nvPr/>
        </p:nvSpPr>
        <p:spPr bwMode="auto">
          <a:xfrm>
            <a:off x="4114800" y="3289300"/>
            <a:ext cx="0" cy="2794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26631" name="Line 1031"/>
          <p:cNvSpPr>
            <a:spLocks noChangeShapeType="1"/>
          </p:cNvSpPr>
          <p:nvPr/>
        </p:nvSpPr>
        <p:spPr bwMode="auto">
          <a:xfrm>
            <a:off x="3898900" y="3429000"/>
            <a:ext cx="4318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26632" name="Rectangle 1032"/>
          <p:cNvSpPr>
            <a:spLocks noChangeArrowheads="1"/>
          </p:cNvSpPr>
          <p:nvPr/>
        </p:nvSpPr>
        <p:spPr bwMode="auto">
          <a:xfrm>
            <a:off x="3109913" y="3933825"/>
            <a:ext cx="2141537" cy="582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3200">
                <a:solidFill>
                  <a:srgbClr val="000000"/>
                </a:solidFill>
              </a:rPr>
              <a:t>Motivación</a:t>
            </a:r>
          </a:p>
        </p:txBody>
      </p:sp>
      <p:sp>
        <p:nvSpPr>
          <p:cNvPr id="26633" name="Line 1033"/>
          <p:cNvSpPr>
            <a:spLocks noChangeShapeType="1"/>
          </p:cNvSpPr>
          <p:nvPr/>
        </p:nvSpPr>
        <p:spPr bwMode="auto">
          <a:xfrm>
            <a:off x="4114800" y="4762500"/>
            <a:ext cx="0" cy="38100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21514" name="Rectangle 1034"/>
          <p:cNvSpPr>
            <a:spLocks noChangeArrowheads="1"/>
          </p:cNvSpPr>
          <p:nvPr/>
        </p:nvSpPr>
        <p:spPr bwMode="auto">
          <a:xfrm>
            <a:off x="2667000" y="5257800"/>
            <a:ext cx="3327400" cy="812800"/>
          </a:xfrm>
          <a:prstGeom prst="rect">
            <a:avLst/>
          </a:prstGeom>
          <a:solidFill>
            <a:srgbClr val="8CF4EA"/>
          </a:solidFill>
          <a:ln w="254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6635" name="Rectangle 1035"/>
          <p:cNvSpPr>
            <a:spLocks noChangeArrowheads="1"/>
          </p:cNvSpPr>
          <p:nvPr/>
        </p:nvSpPr>
        <p:spPr bwMode="auto">
          <a:xfrm>
            <a:off x="2789518" y="5457825"/>
            <a:ext cx="3200400" cy="582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r>
              <a:rPr lang="en-US" sz="3200" dirty="0" err="1" smtClean="0">
                <a:solidFill>
                  <a:srgbClr val="000000"/>
                </a:solidFill>
              </a:rPr>
              <a:t>Comportamiento</a:t>
            </a:r>
            <a:endParaRPr lang="en-US" sz="3200" dirty="0">
              <a:solidFill>
                <a:srgbClr val="0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423026" y="6414700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19</a:t>
            </a:r>
            <a:endParaRPr lang="en-US" sz="1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 Objectivos del Curso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7848600" cy="4267200"/>
          </a:xfrm>
          <a:noFill/>
        </p:spPr>
        <p:txBody>
          <a:bodyPr/>
          <a:lstStyle/>
          <a:p>
            <a:pPr>
              <a:buClrTx/>
              <a:buFont typeface="Arial" charset="0"/>
              <a:buChar char="•"/>
            </a:pPr>
            <a:r>
              <a:rPr lang="es-ES" sz="2800" dirty="0" smtClean="0">
                <a:solidFill>
                  <a:srgbClr val="000000"/>
                </a:solidFill>
              </a:rPr>
              <a:t>Identificar su papel en la cultura de la seguridad total</a:t>
            </a:r>
          </a:p>
          <a:p>
            <a:pPr>
              <a:buClrTx/>
              <a:buFont typeface="Arial" charset="0"/>
              <a:buChar char="•"/>
            </a:pPr>
            <a:r>
              <a:rPr lang="en-US" sz="2800" dirty="0" err="1" smtClean="0">
                <a:solidFill>
                  <a:srgbClr val="000000"/>
                </a:solidFill>
              </a:rPr>
              <a:t>Identificar</a:t>
            </a:r>
            <a:r>
              <a:rPr lang="en-US" sz="2800" dirty="0" smtClean="0">
                <a:solidFill>
                  <a:srgbClr val="000000"/>
                </a:solidFill>
              </a:rPr>
              <a:t> los </a:t>
            </a:r>
            <a:r>
              <a:rPr lang="en-US" sz="2800" dirty="0" err="1" smtClean="0">
                <a:solidFill>
                  <a:srgbClr val="000000"/>
                </a:solidFill>
              </a:rPr>
              <a:t>elementos</a:t>
            </a:r>
            <a:r>
              <a:rPr lang="en-US" sz="2800" dirty="0" smtClean="0">
                <a:solidFill>
                  <a:srgbClr val="000000"/>
                </a:solidFill>
              </a:rPr>
              <a:t> de la </a:t>
            </a:r>
            <a:r>
              <a:rPr lang="en-US" sz="2800" dirty="0" err="1" smtClean="0">
                <a:solidFill>
                  <a:srgbClr val="000000"/>
                </a:solidFill>
              </a:rPr>
              <a:t>cultura</a:t>
            </a:r>
            <a:r>
              <a:rPr lang="en-US" sz="2800" dirty="0" smtClean="0">
                <a:solidFill>
                  <a:srgbClr val="000000"/>
                </a:solidFill>
              </a:rPr>
              <a:t> de la </a:t>
            </a:r>
            <a:r>
              <a:rPr lang="en-US" sz="2800" dirty="0" err="1" smtClean="0">
                <a:solidFill>
                  <a:srgbClr val="000000"/>
                </a:solidFill>
              </a:rPr>
              <a:t>seguridad</a:t>
            </a:r>
            <a:r>
              <a:rPr lang="en-US" sz="2800" dirty="0" smtClean="0">
                <a:solidFill>
                  <a:srgbClr val="000000"/>
                </a:solidFill>
              </a:rPr>
              <a:t> total</a:t>
            </a:r>
          </a:p>
          <a:p>
            <a:pPr>
              <a:buClrTx/>
              <a:buFont typeface="Arial" charset="0"/>
              <a:buChar char="•"/>
            </a:pPr>
            <a:r>
              <a:rPr lang="es-ES" sz="2800" dirty="0" smtClean="0">
                <a:solidFill>
                  <a:srgbClr val="000000"/>
                </a:solidFill>
              </a:rPr>
              <a:t>Explicar la importancia de los tres lados del triángulo de seguridad</a:t>
            </a:r>
          </a:p>
          <a:p>
            <a:pPr>
              <a:buClrTx/>
              <a:buFont typeface="Arial" charset="0"/>
              <a:buChar char="•"/>
            </a:pPr>
            <a:r>
              <a:rPr lang="es-ES" sz="2800" dirty="0" smtClean="0">
                <a:solidFill>
                  <a:srgbClr val="000000"/>
                </a:solidFill>
              </a:rPr>
              <a:t>Conozca las ventajas de la observación y la retroalimentación</a:t>
            </a:r>
          </a:p>
          <a:p>
            <a:pPr>
              <a:buFont typeface="Arial" charset="0"/>
              <a:buChar char="•"/>
            </a:pPr>
            <a:endParaRPr lang="en-US" sz="2800" dirty="0" smtClean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423026" y="6414700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</a:t>
            </a:r>
            <a:endParaRPr lang="en-US" sz="1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8153400" cy="4724400"/>
          </a:xfrm>
          <a:noFill/>
        </p:spPr>
        <p:txBody>
          <a:bodyPr/>
          <a:lstStyle/>
          <a:p>
            <a:pPr>
              <a:buClrTx/>
              <a:buFont typeface="Arial" charset="0"/>
              <a:buChar char="•"/>
            </a:pPr>
            <a:r>
              <a:rPr lang="en-US" sz="2800" dirty="0" smtClean="0">
                <a:solidFill>
                  <a:srgbClr val="000000"/>
                </a:solidFill>
              </a:rPr>
              <a:t>Las </a:t>
            </a:r>
            <a:r>
              <a:rPr lang="en-US" sz="2800" dirty="0" err="1" smtClean="0">
                <a:solidFill>
                  <a:srgbClr val="000000"/>
                </a:solidFill>
              </a:rPr>
              <a:t>consecuencias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que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motivan</a:t>
            </a:r>
            <a:r>
              <a:rPr lang="en-US" sz="2800" dirty="0" smtClean="0">
                <a:solidFill>
                  <a:srgbClr val="000000"/>
                </a:solidFill>
              </a:rPr>
              <a:t> el </a:t>
            </a:r>
            <a:r>
              <a:rPr lang="en-US" sz="2800" dirty="0" err="1" smtClean="0">
                <a:solidFill>
                  <a:srgbClr val="000000"/>
                </a:solidFill>
              </a:rPr>
              <a:t>comportamiento</a:t>
            </a:r>
            <a:r>
              <a:rPr lang="en-US" sz="2800" dirty="0" smtClean="0">
                <a:solidFill>
                  <a:srgbClr val="000000"/>
                </a:solidFill>
              </a:rPr>
              <a:t> son:</a:t>
            </a:r>
          </a:p>
          <a:p>
            <a:pPr lvl="1">
              <a:buClrTx/>
              <a:buFont typeface="Arial" charset="0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s-ES" dirty="0" smtClean="0">
                <a:solidFill>
                  <a:srgbClr val="000000"/>
                </a:solidFill>
              </a:rPr>
              <a:t>Seguro que ocurran</a:t>
            </a:r>
            <a:endParaRPr lang="en-US" dirty="0" smtClean="0">
              <a:solidFill>
                <a:srgbClr val="000000"/>
              </a:solidFill>
            </a:endParaRPr>
          </a:p>
          <a:p>
            <a:pPr lvl="1">
              <a:buClrTx/>
              <a:buFont typeface="Arial" charset="0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Ocurren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inmediatamente</a:t>
            </a:r>
            <a:endParaRPr lang="en-US" dirty="0" smtClean="0">
              <a:solidFill>
                <a:srgbClr val="000000"/>
              </a:solidFill>
            </a:endParaRPr>
          </a:p>
          <a:p>
            <a:pPr lvl="1">
              <a:buClrTx/>
              <a:buFont typeface="Arial" charset="0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Tienen</a:t>
            </a:r>
            <a:r>
              <a:rPr lang="en-US" dirty="0" smtClean="0">
                <a:solidFill>
                  <a:srgbClr val="000000"/>
                </a:solidFill>
              </a:rPr>
              <a:t> un </a:t>
            </a:r>
            <a:r>
              <a:rPr lang="en-US" dirty="0" err="1" smtClean="0">
                <a:solidFill>
                  <a:srgbClr val="000000"/>
                </a:solidFill>
              </a:rPr>
              <a:t>impacto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significativo</a:t>
            </a:r>
            <a:endParaRPr lang="en-US" dirty="0" smtClean="0">
              <a:solidFill>
                <a:srgbClr val="000000"/>
              </a:solidFill>
            </a:endParaRPr>
          </a:p>
          <a:p>
            <a:pPr>
              <a:buClrTx/>
              <a:buFont typeface="Arial" charset="0"/>
              <a:buChar char="•"/>
            </a:pPr>
            <a:r>
              <a:rPr lang="en-US" sz="2800" dirty="0" smtClean="0">
                <a:solidFill>
                  <a:srgbClr val="000000"/>
                </a:solidFill>
              </a:rPr>
              <a:t>Las </a:t>
            </a:r>
            <a:r>
              <a:rPr lang="en-US" sz="2800" dirty="0" err="1" smtClean="0">
                <a:solidFill>
                  <a:srgbClr val="000000"/>
                </a:solidFill>
              </a:rPr>
              <a:t>consecuencias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menos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efectivas</a:t>
            </a:r>
            <a:r>
              <a:rPr lang="en-US" sz="2800" dirty="0" smtClean="0">
                <a:solidFill>
                  <a:srgbClr val="000000"/>
                </a:solidFill>
              </a:rPr>
              <a:t> son:</a:t>
            </a:r>
          </a:p>
          <a:p>
            <a:pPr lvl="1">
              <a:buClrTx/>
              <a:buFont typeface="Arial" charset="0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Inciertas</a:t>
            </a:r>
            <a:r>
              <a:rPr lang="en-US" dirty="0" smtClean="0">
                <a:solidFill>
                  <a:srgbClr val="000000"/>
                </a:solidFill>
              </a:rPr>
              <a:t>- </a:t>
            </a:r>
            <a:r>
              <a:rPr lang="en-US" sz="1800" dirty="0" err="1" smtClean="0">
                <a:solidFill>
                  <a:srgbClr val="000000"/>
                </a:solidFill>
              </a:rPr>
              <a:t>Lesiones</a:t>
            </a:r>
            <a:r>
              <a:rPr lang="en-US" sz="1800" dirty="0" smtClean="0">
                <a:solidFill>
                  <a:srgbClr val="000000"/>
                </a:solidFill>
              </a:rPr>
              <a:t> ó </a:t>
            </a:r>
            <a:r>
              <a:rPr lang="en-US" sz="1800" dirty="0" err="1" smtClean="0">
                <a:solidFill>
                  <a:srgbClr val="000000"/>
                </a:solidFill>
              </a:rPr>
              <a:t>disciplina</a:t>
            </a:r>
            <a:r>
              <a:rPr lang="en-US" sz="1800" dirty="0" smtClean="0">
                <a:solidFill>
                  <a:srgbClr val="000000"/>
                </a:solidFill>
              </a:rPr>
              <a:t> no </a:t>
            </a:r>
            <a:r>
              <a:rPr lang="en-US" sz="1800" dirty="0" err="1" smtClean="0">
                <a:solidFill>
                  <a:srgbClr val="000000"/>
                </a:solidFill>
              </a:rPr>
              <a:t>ocurren</a:t>
            </a:r>
            <a:r>
              <a:rPr lang="en-US" sz="1800" dirty="0" smtClean="0">
                <a:solidFill>
                  <a:srgbClr val="000000"/>
                </a:solidFill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</a:rPr>
              <a:t>todo</a:t>
            </a:r>
            <a:r>
              <a:rPr lang="en-US" sz="1800" dirty="0" smtClean="0">
                <a:solidFill>
                  <a:srgbClr val="000000"/>
                </a:solidFill>
              </a:rPr>
              <a:t> el </a:t>
            </a:r>
            <a:r>
              <a:rPr lang="en-US" sz="1800" dirty="0" err="1" smtClean="0">
                <a:solidFill>
                  <a:srgbClr val="000000"/>
                </a:solidFill>
              </a:rPr>
              <a:t>tiempo</a:t>
            </a:r>
            <a:endParaRPr lang="en-US" sz="1800" dirty="0" smtClean="0">
              <a:solidFill>
                <a:srgbClr val="000000"/>
              </a:solidFill>
            </a:endParaRPr>
          </a:p>
          <a:p>
            <a:pPr lvl="1">
              <a:buClrTx/>
              <a:buFont typeface="Arial" charset="0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s-ES" dirty="0" smtClean="0">
                <a:solidFill>
                  <a:srgbClr val="000000"/>
                </a:solidFill>
              </a:rPr>
              <a:t>Tardías</a:t>
            </a:r>
            <a:r>
              <a:rPr lang="en-US" dirty="0" smtClean="0">
                <a:solidFill>
                  <a:srgbClr val="000000"/>
                </a:solidFill>
              </a:rPr>
              <a:t>- </a:t>
            </a:r>
            <a:r>
              <a:rPr lang="en-US" sz="1800" dirty="0" smtClean="0">
                <a:solidFill>
                  <a:srgbClr val="000000"/>
                </a:solidFill>
              </a:rPr>
              <a:t>La </a:t>
            </a:r>
            <a:r>
              <a:rPr lang="en-US" sz="1800" dirty="0" err="1" smtClean="0">
                <a:solidFill>
                  <a:srgbClr val="000000"/>
                </a:solidFill>
              </a:rPr>
              <a:t>pérdida</a:t>
            </a:r>
            <a:r>
              <a:rPr lang="en-US" sz="1800" dirty="0" smtClean="0">
                <a:solidFill>
                  <a:srgbClr val="000000"/>
                </a:solidFill>
              </a:rPr>
              <a:t> del </a:t>
            </a:r>
            <a:r>
              <a:rPr lang="en-US" sz="1800" dirty="0" err="1" smtClean="0">
                <a:solidFill>
                  <a:srgbClr val="000000"/>
                </a:solidFill>
              </a:rPr>
              <a:t>oido</a:t>
            </a:r>
            <a:r>
              <a:rPr lang="en-US" sz="1800" dirty="0" smtClean="0">
                <a:solidFill>
                  <a:srgbClr val="000000"/>
                </a:solidFill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</a:rPr>
              <a:t>sucede</a:t>
            </a:r>
            <a:r>
              <a:rPr lang="en-US" sz="1800" dirty="0" smtClean="0">
                <a:solidFill>
                  <a:srgbClr val="000000"/>
                </a:solidFill>
              </a:rPr>
              <a:t> a </a:t>
            </a:r>
            <a:r>
              <a:rPr lang="en-US" sz="1800" dirty="0" err="1" smtClean="0">
                <a:solidFill>
                  <a:srgbClr val="000000"/>
                </a:solidFill>
              </a:rPr>
              <a:t>travez</a:t>
            </a:r>
            <a:r>
              <a:rPr lang="en-US" sz="1800" dirty="0" smtClean="0">
                <a:solidFill>
                  <a:srgbClr val="000000"/>
                </a:solidFill>
              </a:rPr>
              <a:t> del </a:t>
            </a:r>
            <a:r>
              <a:rPr lang="en-US" sz="1800" dirty="0" err="1" smtClean="0">
                <a:solidFill>
                  <a:srgbClr val="000000"/>
                </a:solidFill>
              </a:rPr>
              <a:t>tiempo</a:t>
            </a:r>
            <a:r>
              <a:rPr lang="en-US" sz="1800" dirty="0" smtClean="0">
                <a:solidFill>
                  <a:srgbClr val="000000"/>
                </a:solidFill>
              </a:rPr>
              <a:t>, </a:t>
            </a:r>
            <a:r>
              <a:rPr lang="en-US" sz="1800" dirty="0" err="1" smtClean="0">
                <a:solidFill>
                  <a:srgbClr val="000000"/>
                </a:solidFill>
              </a:rPr>
              <a:t>por</a:t>
            </a:r>
            <a:r>
              <a:rPr lang="en-US" sz="1800" dirty="0" smtClean="0">
                <a:solidFill>
                  <a:srgbClr val="000000"/>
                </a:solidFill>
              </a:rPr>
              <a:t> lo      	</a:t>
            </a:r>
            <a:r>
              <a:rPr lang="en-US" sz="1800" dirty="0" err="1" smtClean="0">
                <a:solidFill>
                  <a:srgbClr val="000000"/>
                </a:solidFill>
              </a:rPr>
              <a:t>tanto</a:t>
            </a:r>
            <a:r>
              <a:rPr lang="en-US" sz="1800" dirty="0" smtClean="0">
                <a:solidFill>
                  <a:srgbClr val="000000"/>
                </a:solidFill>
              </a:rPr>
              <a:t> la </a:t>
            </a:r>
            <a:r>
              <a:rPr lang="en-US" sz="1800" dirty="0" err="1" smtClean="0">
                <a:solidFill>
                  <a:srgbClr val="000000"/>
                </a:solidFill>
              </a:rPr>
              <a:t>consecuencia</a:t>
            </a:r>
            <a:r>
              <a:rPr lang="en-US" sz="1800" dirty="0" smtClean="0">
                <a:solidFill>
                  <a:srgbClr val="000000"/>
                </a:solidFill>
              </a:rPr>
              <a:t> de no </a:t>
            </a:r>
            <a:r>
              <a:rPr lang="en-US" sz="1800" dirty="0" err="1" smtClean="0">
                <a:solidFill>
                  <a:srgbClr val="000000"/>
                </a:solidFill>
              </a:rPr>
              <a:t>usar</a:t>
            </a:r>
            <a:r>
              <a:rPr lang="en-US" sz="1800" dirty="0" smtClean="0">
                <a:solidFill>
                  <a:srgbClr val="000000"/>
                </a:solidFill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</a:rPr>
              <a:t>tapones</a:t>
            </a:r>
            <a:r>
              <a:rPr lang="en-US" sz="1800" dirty="0" smtClean="0">
                <a:solidFill>
                  <a:srgbClr val="000000"/>
                </a:solidFill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</a:rPr>
              <a:t>es</a:t>
            </a:r>
            <a:r>
              <a:rPr lang="en-US" sz="1800" dirty="0" smtClean="0">
                <a:solidFill>
                  <a:srgbClr val="000000"/>
                </a:solidFill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</a:rPr>
              <a:t>retrasada</a:t>
            </a:r>
            <a:r>
              <a:rPr lang="en-US" sz="1800" dirty="0" smtClean="0">
                <a:solidFill>
                  <a:srgbClr val="000000"/>
                </a:solidFill>
              </a:rPr>
              <a:t>.</a:t>
            </a:r>
            <a:endParaRPr lang="en-US" dirty="0" smtClean="0">
              <a:solidFill>
                <a:srgbClr val="000000"/>
              </a:solidFill>
            </a:endParaRPr>
          </a:p>
          <a:p>
            <a:pPr lvl="1">
              <a:buClrTx/>
              <a:buFont typeface="Arial" charset="0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Insignificantes</a:t>
            </a:r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27651" name="Rectangle 1026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Consecuencias que</a:t>
            </a:r>
            <a:br>
              <a:rPr lang="en-US" smtClean="0">
                <a:solidFill>
                  <a:srgbClr val="000000"/>
                </a:solidFill>
              </a:rPr>
            </a:br>
            <a:r>
              <a:rPr lang="en-US" smtClean="0">
                <a:solidFill>
                  <a:srgbClr val="000000"/>
                </a:solidFill>
              </a:rPr>
              <a:t> Motivan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23026" y="6414700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20</a:t>
            </a:r>
            <a:endParaRPr lang="en-US" sz="1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026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Usando el Modelo</a:t>
            </a:r>
            <a:br>
              <a:rPr lang="en-US" smtClean="0">
                <a:solidFill>
                  <a:srgbClr val="000000"/>
                </a:solidFill>
              </a:rPr>
            </a:br>
            <a:r>
              <a:rPr lang="en-US" smtClean="0">
                <a:solidFill>
                  <a:srgbClr val="000000"/>
                </a:solidFill>
              </a:rPr>
              <a:t> ACC</a:t>
            </a:r>
          </a:p>
        </p:txBody>
      </p:sp>
      <p:sp>
        <p:nvSpPr>
          <p:cNvPr id="2867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729991" y="1828800"/>
            <a:ext cx="7848600" cy="4114800"/>
          </a:xfrm>
          <a:noFill/>
        </p:spPr>
        <p:txBody>
          <a:bodyPr/>
          <a:lstStyle/>
          <a:p>
            <a:pPr>
              <a:buClrTx/>
              <a:buFont typeface="Arial" charset="0"/>
              <a:buChar char="•"/>
            </a:pPr>
            <a:r>
              <a:rPr lang="es-ES" sz="2800" dirty="0" smtClean="0">
                <a:solidFill>
                  <a:srgbClr val="000000"/>
                </a:solidFill>
              </a:rPr>
              <a:t>Identificar las consecuencias que </a:t>
            </a:r>
            <a:r>
              <a:rPr lang="es-ES" sz="2800" u="sng" dirty="0" err="1" smtClean="0">
                <a:solidFill>
                  <a:srgbClr val="000000"/>
                </a:solidFill>
              </a:rPr>
              <a:t>alientar</a:t>
            </a:r>
            <a:r>
              <a:rPr lang="es-ES" sz="2800" dirty="0" smtClean="0">
                <a:solidFill>
                  <a:srgbClr val="000000"/>
                </a:solidFill>
              </a:rPr>
              <a:t> y </a:t>
            </a:r>
            <a:r>
              <a:rPr lang="es-ES" sz="2800" u="sng" dirty="0" err="1" smtClean="0">
                <a:solidFill>
                  <a:srgbClr val="000000"/>
                </a:solidFill>
              </a:rPr>
              <a:t>desalientar</a:t>
            </a:r>
            <a:r>
              <a:rPr lang="es-ES" sz="2800" dirty="0" smtClean="0">
                <a:solidFill>
                  <a:srgbClr val="000000"/>
                </a:solidFill>
              </a:rPr>
              <a:t> las prácticas de trabajo riesgo</a:t>
            </a:r>
            <a:r>
              <a:rPr lang="en-US" sz="2800" dirty="0" err="1" smtClean="0">
                <a:solidFill>
                  <a:srgbClr val="000000"/>
                </a:solidFill>
              </a:rPr>
              <a:t>sas</a:t>
            </a:r>
            <a:endParaRPr lang="en-US" sz="2800" dirty="0" smtClean="0">
              <a:solidFill>
                <a:srgbClr val="000000"/>
              </a:solidFill>
            </a:endParaRPr>
          </a:p>
          <a:p>
            <a:pPr>
              <a:buClrTx/>
              <a:buFont typeface="Arial" charset="0"/>
              <a:buChar char="•"/>
            </a:pPr>
            <a:endParaRPr lang="en-US" sz="2800" dirty="0" smtClean="0">
              <a:solidFill>
                <a:srgbClr val="000000"/>
              </a:solidFill>
            </a:endParaRPr>
          </a:p>
          <a:p>
            <a:pPr>
              <a:buClrTx/>
              <a:buFont typeface="Arial" charset="0"/>
              <a:buChar char="•"/>
            </a:pPr>
            <a:r>
              <a:rPr lang="en-US" sz="2800" dirty="0" err="1" smtClean="0">
                <a:solidFill>
                  <a:srgbClr val="000000"/>
                </a:solidFill>
              </a:rPr>
              <a:t>Identificar</a:t>
            </a:r>
            <a:r>
              <a:rPr lang="en-US" sz="2800" dirty="0" smtClean="0">
                <a:solidFill>
                  <a:srgbClr val="000000"/>
                </a:solidFill>
              </a:rPr>
              <a:t> los </a:t>
            </a:r>
            <a:r>
              <a:rPr lang="en-US" sz="2800" dirty="0" err="1" smtClean="0">
                <a:solidFill>
                  <a:srgbClr val="000000"/>
                </a:solidFill>
              </a:rPr>
              <a:t>activadores</a:t>
            </a:r>
            <a:endParaRPr lang="en-US" sz="2800" dirty="0" smtClean="0">
              <a:solidFill>
                <a:srgbClr val="000000"/>
              </a:solidFill>
            </a:endParaRPr>
          </a:p>
          <a:p>
            <a:pPr>
              <a:buClrTx/>
              <a:buFont typeface="Arial" charset="0"/>
              <a:buChar char="•"/>
            </a:pPr>
            <a:endParaRPr lang="en-US" sz="2800" dirty="0" smtClean="0">
              <a:solidFill>
                <a:srgbClr val="000000"/>
              </a:solidFill>
            </a:endParaRPr>
          </a:p>
          <a:p>
            <a:pPr>
              <a:buClrTx/>
              <a:buFont typeface="Arial" charset="0"/>
              <a:buChar char="•"/>
            </a:pPr>
            <a:r>
              <a:rPr lang="en-US" sz="2800" dirty="0" err="1" smtClean="0">
                <a:solidFill>
                  <a:srgbClr val="000000"/>
                </a:solidFill>
              </a:rPr>
              <a:t>Considerar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cambiar</a:t>
            </a:r>
            <a:r>
              <a:rPr lang="en-US" sz="2800" dirty="0" smtClean="0">
                <a:solidFill>
                  <a:srgbClr val="000000"/>
                </a:solidFill>
              </a:rPr>
              <a:t> o </a:t>
            </a:r>
            <a:r>
              <a:rPr lang="en-US" sz="2800" dirty="0" err="1" smtClean="0">
                <a:solidFill>
                  <a:srgbClr val="000000"/>
                </a:solidFill>
              </a:rPr>
              <a:t>modificar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las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consecuencias</a:t>
            </a:r>
            <a:r>
              <a:rPr lang="en-US" sz="2800" dirty="0" smtClean="0">
                <a:solidFill>
                  <a:srgbClr val="000000"/>
                </a:solidFill>
              </a:rPr>
              <a:t> y/o los </a:t>
            </a:r>
            <a:r>
              <a:rPr lang="en-US" sz="2800" dirty="0" err="1" smtClean="0">
                <a:solidFill>
                  <a:srgbClr val="000000"/>
                </a:solidFill>
              </a:rPr>
              <a:t>activadores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para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crear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una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práctica</a:t>
            </a:r>
            <a:r>
              <a:rPr lang="en-US" sz="2800" dirty="0" smtClean="0">
                <a:solidFill>
                  <a:srgbClr val="000000"/>
                </a:solidFill>
              </a:rPr>
              <a:t> de </a:t>
            </a:r>
            <a:r>
              <a:rPr lang="en-US" sz="2800" dirty="0" err="1" smtClean="0">
                <a:solidFill>
                  <a:srgbClr val="000000"/>
                </a:solidFill>
              </a:rPr>
              <a:t>trabajo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inconscientemente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competente</a:t>
            </a:r>
            <a:endParaRPr lang="en-US" sz="2800" dirty="0" smtClean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423026" y="6414700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21</a:t>
            </a:r>
            <a:endParaRPr lang="en-US" sz="1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1026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err="1" smtClean="0">
                <a:solidFill>
                  <a:srgbClr val="000000"/>
                </a:solidFill>
              </a:rPr>
              <a:t>Consecuencias</a:t>
            </a:r>
            <a:r>
              <a:rPr lang="en-US" dirty="0" smtClean="0">
                <a:solidFill>
                  <a:srgbClr val="000000"/>
                </a:solidFill>
              </a:rPr>
              <a:t/>
            </a:r>
            <a:br>
              <a:rPr lang="en-US" dirty="0" smtClean="0">
                <a:solidFill>
                  <a:srgbClr val="000000"/>
                </a:solidFill>
              </a:rPr>
            </a:br>
            <a:r>
              <a:rPr lang="en-US" dirty="0" err="1" smtClean="0">
                <a:solidFill>
                  <a:srgbClr val="000000"/>
                </a:solidFill>
              </a:rPr>
              <a:t>Positivas</a:t>
            </a:r>
            <a:r>
              <a:rPr lang="en-US" dirty="0" smtClean="0">
                <a:solidFill>
                  <a:srgbClr val="000000"/>
                </a:solidFill>
              </a:rPr>
              <a:t> VS. </a:t>
            </a:r>
            <a:r>
              <a:rPr lang="en-US" dirty="0" err="1" smtClean="0">
                <a:solidFill>
                  <a:srgbClr val="000000"/>
                </a:solidFill>
              </a:rPr>
              <a:t>Negativas</a:t>
            </a:r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3076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buClrTx/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00000"/>
                </a:solidFill>
              </a:rPr>
              <a:t>¿</a:t>
            </a:r>
            <a:r>
              <a:rPr lang="en-US" sz="2800" dirty="0" err="1" smtClean="0">
                <a:solidFill>
                  <a:srgbClr val="000000"/>
                </a:solidFill>
              </a:rPr>
              <a:t>Qué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funciona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mejor</a:t>
            </a:r>
            <a:r>
              <a:rPr lang="en-US" sz="2800" dirty="0" smtClean="0">
                <a:solidFill>
                  <a:srgbClr val="000000"/>
                </a:solidFill>
              </a:rPr>
              <a:t>?</a:t>
            </a:r>
          </a:p>
          <a:p>
            <a:pPr lvl="1">
              <a:buClrTx/>
              <a:buFont typeface="Arial" pitchFamily="34" charset="0"/>
              <a:buChar char="•"/>
            </a:pPr>
            <a:r>
              <a:rPr lang="en-US" dirty="0" err="1" smtClean="0">
                <a:solidFill>
                  <a:srgbClr val="000000"/>
                </a:solidFill>
              </a:rPr>
              <a:t>Consecuencias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Positivas</a:t>
            </a:r>
            <a:endParaRPr lang="en-US" dirty="0" smtClean="0">
              <a:solidFill>
                <a:srgbClr val="000000"/>
              </a:solidFill>
            </a:endParaRPr>
          </a:p>
          <a:p>
            <a:pPr lvl="1">
              <a:buClrTx/>
              <a:buFont typeface="Arial" pitchFamily="34" charset="0"/>
              <a:buChar char="•"/>
            </a:pPr>
            <a:r>
              <a:rPr lang="en-US" dirty="0" err="1" smtClean="0">
                <a:solidFill>
                  <a:srgbClr val="000000"/>
                </a:solidFill>
              </a:rPr>
              <a:t>Consecuencias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Negativas</a:t>
            </a:r>
            <a:endParaRPr lang="en-US" dirty="0" smtClean="0">
              <a:solidFill>
                <a:srgbClr val="000000"/>
              </a:solidFill>
            </a:endParaRPr>
          </a:p>
          <a:p>
            <a:pPr lvl="1">
              <a:buClrTx/>
              <a:buFont typeface="Arial" pitchFamily="34" charset="0"/>
              <a:buChar char="•"/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buClrTx/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00000"/>
                </a:solidFill>
              </a:rPr>
              <a:t>¿Como </a:t>
            </a:r>
            <a:r>
              <a:rPr lang="en-US" sz="2800" dirty="0" err="1" smtClean="0">
                <a:solidFill>
                  <a:srgbClr val="000000"/>
                </a:solidFill>
              </a:rPr>
              <a:t>afecta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cada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una</a:t>
            </a:r>
            <a:r>
              <a:rPr lang="en-US" sz="2800" dirty="0" smtClean="0">
                <a:solidFill>
                  <a:srgbClr val="000000"/>
                </a:solidFill>
              </a:rPr>
              <a:t> a los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en-US" sz="2800" dirty="0" err="1" smtClean="0">
                <a:solidFill>
                  <a:srgbClr val="000000"/>
                </a:solidFill>
              </a:rPr>
              <a:t>empleados</a:t>
            </a:r>
            <a:r>
              <a:rPr lang="en-US" sz="2800" dirty="0" smtClean="0">
                <a:solidFill>
                  <a:srgbClr val="000000"/>
                </a:solidFill>
              </a:rPr>
              <a:t>?</a:t>
            </a:r>
          </a:p>
          <a:p>
            <a:pPr lvl="1">
              <a:buFont typeface="Monotype Sorts" pitchFamily="2" charset="2"/>
              <a:buNone/>
            </a:pPr>
            <a:r>
              <a:rPr lang="en-US" dirty="0" smtClean="0"/>
              <a:t> </a:t>
            </a:r>
          </a:p>
          <a:p>
            <a:pPr lvl="1">
              <a:buFont typeface="Monotype Sorts" pitchFamily="2" charset="2"/>
              <a:buNone/>
            </a:pPr>
            <a:r>
              <a:rPr lang="en-US" dirty="0" smtClean="0"/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423026" y="6414700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22</a:t>
            </a:r>
            <a:endParaRPr lang="en-US" sz="1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848600" cy="1371600"/>
          </a:xfrm>
          <a:noFill/>
        </p:spPr>
        <p:txBody>
          <a:bodyPr/>
          <a:lstStyle/>
          <a:p>
            <a:r>
              <a:rPr lang="es-ES" smtClean="0">
                <a:solidFill>
                  <a:srgbClr val="000000"/>
                </a:solidFill>
              </a:rPr>
              <a:t>Las Consecuencias Naturalmente Gratificantes</a:t>
            </a: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4102" name="Rectangle 5"/>
          <p:cNvSpPr>
            <a:spLocks noChangeArrowheads="1"/>
          </p:cNvSpPr>
          <p:nvPr/>
        </p:nvSpPr>
        <p:spPr bwMode="auto">
          <a:xfrm>
            <a:off x="6273800" y="4889500"/>
            <a:ext cx="698500" cy="457200"/>
          </a:xfrm>
          <a:prstGeom prst="rect">
            <a:avLst/>
          </a:prstGeom>
          <a:solidFill>
            <a:srgbClr val="FFFFFF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4" name="Rectangle 7"/>
          <p:cNvSpPr>
            <a:spLocks noChangeArrowheads="1"/>
          </p:cNvSpPr>
          <p:nvPr/>
        </p:nvSpPr>
        <p:spPr bwMode="auto">
          <a:xfrm rot="-960000">
            <a:off x="5918200" y="1905000"/>
            <a:ext cx="711200" cy="965200"/>
          </a:xfrm>
          <a:prstGeom prst="rect">
            <a:avLst/>
          </a:prstGeom>
          <a:solidFill>
            <a:srgbClr val="FFFFFF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5" name="Rectangle 8"/>
          <p:cNvSpPr>
            <a:spLocks noChangeArrowheads="1"/>
          </p:cNvSpPr>
          <p:nvPr/>
        </p:nvSpPr>
        <p:spPr bwMode="auto">
          <a:xfrm>
            <a:off x="6115050" y="3657600"/>
            <a:ext cx="609600" cy="135255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098" name="Object 9">
            <a:hlinkClick r:id="" action="ppaction://ole?verb=0"/>
          </p:cNvPr>
          <p:cNvGraphicFramePr>
            <a:graphicFrameLocks/>
          </p:cNvGraphicFramePr>
          <p:nvPr/>
        </p:nvGraphicFramePr>
        <p:xfrm>
          <a:off x="1676400" y="1752600"/>
          <a:ext cx="4965700" cy="468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Paint Shop Pro Image" r:id="rId4" imgW="4975610" imgH="5539962" progId="">
                  <p:embed/>
                </p:oleObj>
              </mc:Choice>
              <mc:Fallback>
                <p:oleObj name="Paint Shop Pro Image" r:id="rId4" imgW="4975610" imgH="5539962" progId="">
                  <p:embed/>
                  <p:pic>
                    <p:nvPicPr>
                      <p:cNvPr id="0" name="Picture 16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t="15326"/>
                      <a:stretch>
                        <a:fillRect/>
                      </a:stretch>
                    </p:blipFill>
                    <p:spPr bwMode="auto">
                      <a:xfrm>
                        <a:off x="1676400" y="1752600"/>
                        <a:ext cx="4965700" cy="4683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581400" y="6248400"/>
            <a:ext cx="24737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La </a:t>
            </a:r>
            <a:r>
              <a:rPr lang="en-US" sz="1400" dirty="0" err="1" smtClean="0"/>
              <a:t>Recompensa</a:t>
            </a:r>
            <a:r>
              <a:rPr lang="en-US" sz="1400" dirty="0" smtClean="0"/>
              <a:t> de la </a:t>
            </a:r>
            <a:r>
              <a:rPr lang="en-US" sz="1400" dirty="0" err="1" smtClean="0"/>
              <a:t>Pesca</a:t>
            </a:r>
            <a:endParaRPr lang="en-US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8423026" y="6414700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23</a:t>
            </a:r>
            <a:endParaRPr lang="en-US" sz="1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7848600" cy="12192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s-ES" dirty="0" smtClean="0">
                <a:solidFill>
                  <a:srgbClr val="000000"/>
                </a:solidFill>
              </a:rPr>
              <a:t>La Retroalimentación Influye en las Prácticas de Trabajo</a:t>
            </a:r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Tx/>
              <a:buFont typeface="Arial" pitchFamily="34" charset="0"/>
              <a:buChar char="•"/>
              <a:defRPr/>
            </a:pPr>
            <a:r>
              <a:rPr lang="es-ES" sz="2800" dirty="0" smtClean="0">
                <a:solidFill>
                  <a:srgbClr val="000000"/>
                </a:solidFill>
              </a:rPr>
              <a:t>Refuerzo de </a:t>
            </a:r>
            <a:r>
              <a:rPr lang="es-ES" sz="2800" dirty="0" err="1" smtClean="0">
                <a:solidFill>
                  <a:srgbClr val="000000"/>
                </a:solidFill>
              </a:rPr>
              <a:t>retroalimentació</a:t>
            </a:r>
            <a:r>
              <a:rPr lang="es-ES" sz="2800" dirty="0" smtClean="0">
                <a:solidFill>
                  <a:srgbClr val="000000"/>
                </a:solidFill>
              </a:rPr>
              <a:t> aumenta las  prácticas de trabajo deseadas</a:t>
            </a:r>
          </a:p>
          <a:p>
            <a:pPr marL="0" indent="0">
              <a:buClrTx/>
              <a:buNone/>
              <a:defRPr/>
            </a:pPr>
            <a:endParaRPr lang="en-US" sz="2800" dirty="0" smtClean="0">
              <a:solidFill>
                <a:srgbClr val="000000"/>
              </a:solidFill>
            </a:endParaRPr>
          </a:p>
          <a:p>
            <a:pPr>
              <a:buClrTx/>
              <a:buFont typeface="Arial" pitchFamily="34" charset="0"/>
              <a:buChar char="•"/>
              <a:defRPr/>
            </a:pPr>
            <a:r>
              <a:rPr lang="es-ES" sz="2800" dirty="0" smtClean="0">
                <a:solidFill>
                  <a:srgbClr val="000000"/>
                </a:solidFill>
              </a:rPr>
              <a:t>La retroalimentación correctiva disminuye las</a:t>
            </a:r>
          </a:p>
          <a:p>
            <a:pPr marL="0" indent="0">
              <a:buClrTx/>
              <a:buNone/>
              <a:defRPr/>
            </a:pPr>
            <a:endParaRPr lang="es-ES" sz="2800" dirty="0" smtClean="0">
              <a:solidFill>
                <a:srgbClr val="000000"/>
              </a:solidFill>
            </a:endParaRPr>
          </a:p>
          <a:p>
            <a:pPr>
              <a:buClrTx/>
              <a:buFont typeface="Arial" pitchFamily="34" charset="0"/>
              <a:buChar char="•"/>
              <a:defRPr/>
            </a:pPr>
            <a:r>
              <a:rPr lang="es-ES" sz="2800" dirty="0">
                <a:solidFill>
                  <a:srgbClr val="000000"/>
                </a:solidFill>
              </a:rPr>
              <a:t> </a:t>
            </a:r>
            <a:r>
              <a:rPr lang="es-ES" sz="2800" dirty="0" smtClean="0">
                <a:solidFill>
                  <a:srgbClr val="000000"/>
                </a:solidFill>
              </a:rPr>
              <a:t>  prácticas indeseables de trabajo</a:t>
            </a:r>
          </a:p>
          <a:p>
            <a:pPr marL="0" indent="0">
              <a:buFont typeface="Monotype Sorts" pitchFamily="2" charset="2"/>
              <a:buNone/>
              <a:defRPr/>
            </a:pPr>
            <a:endParaRPr lang="en-US" sz="2800" dirty="0" smtClean="0">
              <a:solidFill>
                <a:srgbClr val="0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423026" y="6414700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24</a:t>
            </a:r>
            <a:endParaRPr lang="en-US" sz="1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Funciones de la </a:t>
            </a:r>
            <a:br>
              <a:rPr lang="en-US" smtClean="0">
                <a:solidFill>
                  <a:srgbClr val="000000"/>
                </a:solidFill>
              </a:rPr>
            </a:br>
            <a:r>
              <a:rPr lang="en-US" smtClean="0">
                <a:solidFill>
                  <a:srgbClr val="000000"/>
                </a:solidFill>
              </a:rPr>
              <a:t>Retroalimentación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981200"/>
            <a:ext cx="7848600" cy="4114800"/>
          </a:xfrm>
          <a:noFill/>
        </p:spPr>
        <p:txBody>
          <a:bodyPr/>
          <a:lstStyle/>
          <a:p>
            <a:pPr>
              <a:buClrTx/>
              <a:buFont typeface="Arial" charset="0"/>
              <a:buChar char="•"/>
            </a:pPr>
            <a:r>
              <a:rPr lang="en-US" dirty="0" smtClean="0"/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Provee</a:t>
            </a:r>
            <a:r>
              <a:rPr lang="en-US" sz="2800" dirty="0" smtClean="0">
                <a:solidFill>
                  <a:srgbClr val="000000"/>
                </a:solidFill>
              </a:rPr>
              <a:t> la </a:t>
            </a:r>
            <a:r>
              <a:rPr lang="en-US" sz="2800" dirty="0" err="1" smtClean="0">
                <a:solidFill>
                  <a:srgbClr val="000000"/>
                </a:solidFill>
              </a:rPr>
              <a:t>información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necesaria</a:t>
            </a:r>
            <a:endParaRPr lang="en-US" sz="2800" dirty="0" smtClean="0">
              <a:solidFill>
                <a:srgbClr val="000000"/>
              </a:solidFill>
            </a:endParaRPr>
          </a:p>
          <a:p>
            <a:pPr>
              <a:buClrTx/>
              <a:buFont typeface="Arial" charset="0"/>
              <a:buChar char="•"/>
            </a:pPr>
            <a:endParaRPr lang="en-US" sz="2800" dirty="0" smtClean="0">
              <a:solidFill>
                <a:srgbClr val="000000"/>
              </a:solidFill>
            </a:endParaRPr>
          </a:p>
          <a:p>
            <a:pPr>
              <a:buClrTx/>
              <a:buFont typeface="Arial" charset="0"/>
              <a:buChar char="•"/>
            </a:pP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Provee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apoyo</a:t>
            </a:r>
            <a:r>
              <a:rPr lang="en-US" sz="2800" dirty="0" smtClean="0">
                <a:solidFill>
                  <a:srgbClr val="000000"/>
                </a:solidFill>
              </a:rPr>
              <a:t> social:</a:t>
            </a:r>
          </a:p>
          <a:p>
            <a:pPr lvl="1">
              <a:buClrTx/>
              <a:buFont typeface="Arial" charset="0"/>
              <a:buChar char="•"/>
            </a:pPr>
            <a:r>
              <a:rPr lang="es-ES" dirty="0" smtClean="0">
                <a:solidFill>
                  <a:srgbClr val="000000"/>
                </a:solidFill>
              </a:rPr>
              <a:t>la aceptación y apoyo del compañero de trabajo</a:t>
            </a:r>
          </a:p>
          <a:p>
            <a:pPr lvl="1">
              <a:buClrTx/>
              <a:buFont typeface="Arial" charset="0"/>
              <a:buChar char="•"/>
            </a:pPr>
            <a:endParaRPr lang="en-US" dirty="0" smtClean="0">
              <a:solidFill>
                <a:srgbClr val="000000"/>
              </a:solidFill>
            </a:endParaRPr>
          </a:p>
          <a:p>
            <a:pPr lvl="1">
              <a:buClrTx/>
              <a:buFont typeface="Arial" charset="0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s-ES" dirty="0" smtClean="0">
                <a:solidFill>
                  <a:srgbClr val="000000"/>
                </a:solidFill>
              </a:rPr>
              <a:t>la aprobación del supervisor/gerente</a:t>
            </a:r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423026" y="6414700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25</a:t>
            </a:r>
            <a:endParaRPr lang="en-US" sz="1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s-ES" dirty="0" smtClean="0">
                <a:solidFill>
                  <a:srgbClr val="000000"/>
                </a:solidFill>
              </a:rPr>
              <a:t>Pautas para Recibir </a:t>
            </a:r>
            <a:br>
              <a:rPr lang="es-ES" dirty="0" smtClean="0">
                <a:solidFill>
                  <a:srgbClr val="000000"/>
                </a:solidFill>
              </a:rPr>
            </a:br>
            <a:r>
              <a:rPr lang="es-ES" dirty="0" smtClean="0">
                <a:solidFill>
                  <a:srgbClr val="000000"/>
                </a:solidFill>
              </a:rPr>
              <a:t>Retroalimentación</a:t>
            </a:r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1676400"/>
            <a:ext cx="7086600" cy="5029200"/>
          </a:xfrm>
          <a:noFill/>
        </p:spPr>
        <p:txBody>
          <a:bodyPr/>
          <a:lstStyle/>
          <a:p>
            <a:pPr>
              <a:buClrTx/>
              <a:buFont typeface="Arial" charset="0"/>
              <a:buChar char="•"/>
            </a:pPr>
            <a:r>
              <a:rPr lang="es-ES" sz="2800" dirty="0" smtClean="0">
                <a:solidFill>
                  <a:srgbClr val="000000"/>
                </a:solidFill>
              </a:rPr>
              <a:t>Sea abierto y receptivo</a:t>
            </a:r>
          </a:p>
          <a:p>
            <a:pPr>
              <a:buClrTx/>
              <a:buFont typeface="Arial" charset="0"/>
              <a:buChar char="•"/>
            </a:pPr>
            <a:r>
              <a:rPr lang="en-US" sz="2800" dirty="0" err="1" smtClean="0">
                <a:solidFill>
                  <a:srgbClr val="000000"/>
                </a:solidFill>
              </a:rPr>
              <a:t>Piense</a:t>
            </a:r>
            <a:r>
              <a:rPr lang="en-US" sz="2800" dirty="0" smtClean="0">
                <a:solidFill>
                  <a:srgbClr val="000000"/>
                </a:solidFill>
              </a:rPr>
              <a:t> ANTES de </a:t>
            </a:r>
            <a:r>
              <a:rPr lang="en-US" sz="2800" dirty="0" err="1" smtClean="0">
                <a:solidFill>
                  <a:srgbClr val="000000"/>
                </a:solidFill>
              </a:rPr>
              <a:t>reaccionar</a:t>
            </a:r>
            <a:endParaRPr lang="en-US" sz="2800" dirty="0" smtClean="0">
              <a:solidFill>
                <a:srgbClr val="000000"/>
              </a:solidFill>
            </a:endParaRPr>
          </a:p>
          <a:p>
            <a:pPr>
              <a:buClrTx/>
              <a:buFont typeface="Arial" charset="0"/>
              <a:buChar char="•"/>
            </a:pPr>
            <a:r>
              <a:rPr lang="en-US" sz="2800" dirty="0" smtClean="0">
                <a:solidFill>
                  <a:srgbClr val="000000"/>
                </a:solidFill>
              </a:rPr>
              <a:t>Sea </a:t>
            </a:r>
            <a:r>
              <a:rPr lang="en-US" sz="2800" dirty="0" err="1" smtClean="0">
                <a:solidFill>
                  <a:srgbClr val="000000"/>
                </a:solidFill>
              </a:rPr>
              <a:t>objetivo</a:t>
            </a:r>
            <a:r>
              <a:rPr lang="en-US" sz="2800" dirty="0" smtClean="0">
                <a:solidFill>
                  <a:srgbClr val="000000"/>
                </a:solidFill>
              </a:rPr>
              <a:t>/no </a:t>
            </a:r>
            <a:r>
              <a:rPr lang="en-US" sz="2800" dirty="0" err="1" smtClean="0">
                <a:solidFill>
                  <a:srgbClr val="000000"/>
                </a:solidFill>
              </a:rPr>
              <a:t>defensivo</a:t>
            </a:r>
            <a:endParaRPr lang="en-US" sz="2800" dirty="0" smtClean="0">
              <a:solidFill>
                <a:srgbClr val="000000"/>
              </a:solidFill>
            </a:endParaRPr>
          </a:p>
          <a:p>
            <a:pPr>
              <a:buClrTx/>
              <a:buFont typeface="Arial" charset="0"/>
              <a:buChar char="•"/>
            </a:pPr>
            <a:r>
              <a:rPr lang="es-ES" sz="2800" dirty="0" smtClean="0">
                <a:solidFill>
                  <a:srgbClr val="000000"/>
                </a:solidFill>
              </a:rPr>
              <a:t>Evite tomar una posición</a:t>
            </a:r>
          </a:p>
          <a:p>
            <a:pPr>
              <a:buClrTx/>
              <a:buFont typeface="Arial" charset="0"/>
              <a:buChar char="•"/>
            </a:pPr>
            <a:r>
              <a:rPr lang="es-ES" sz="2800" dirty="0" smtClean="0">
                <a:solidFill>
                  <a:srgbClr val="000000"/>
                </a:solidFill>
              </a:rPr>
              <a:t>Pregunte por detalles</a:t>
            </a:r>
          </a:p>
          <a:p>
            <a:pPr>
              <a:buClrTx/>
              <a:buFont typeface="Arial" charset="0"/>
              <a:buChar char="•"/>
            </a:pPr>
            <a:r>
              <a:rPr lang="en-US" sz="2800" dirty="0" err="1" smtClean="0">
                <a:solidFill>
                  <a:srgbClr val="000000"/>
                </a:solidFill>
              </a:rPr>
              <a:t>ESCUCHE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activamente</a:t>
            </a:r>
            <a:endParaRPr lang="en-US" sz="2800" dirty="0" smtClean="0">
              <a:solidFill>
                <a:srgbClr val="000000"/>
              </a:solidFill>
            </a:endParaRPr>
          </a:p>
          <a:p>
            <a:pPr>
              <a:buClrTx/>
              <a:buFont typeface="Arial" charset="0"/>
              <a:buChar char="•"/>
            </a:pPr>
            <a:r>
              <a:rPr lang="es-ES" sz="2800" dirty="0" smtClean="0">
                <a:solidFill>
                  <a:srgbClr val="000000"/>
                </a:solidFill>
              </a:rPr>
              <a:t>Trabajar juntos en identificar posibles soluciones</a:t>
            </a:r>
          </a:p>
          <a:p>
            <a:pPr>
              <a:buClrTx/>
              <a:buFont typeface="Arial" charset="0"/>
              <a:buChar char="•"/>
            </a:pPr>
            <a:r>
              <a:rPr lang="es-ES" sz="2800" dirty="0" smtClean="0">
                <a:solidFill>
                  <a:srgbClr val="000000"/>
                </a:solidFill>
              </a:rPr>
              <a:t>Llegar a un acuerdo</a:t>
            </a:r>
          </a:p>
          <a:p>
            <a:pPr>
              <a:buClrTx/>
              <a:buFont typeface="Arial" charset="0"/>
              <a:buChar char="•"/>
            </a:pPr>
            <a:r>
              <a:rPr lang="en-US" sz="2800" dirty="0" err="1" smtClean="0">
                <a:solidFill>
                  <a:srgbClr val="000000"/>
                </a:solidFill>
              </a:rPr>
              <a:t>Diga</a:t>
            </a:r>
            <a:r>
              <a:rPr lang="en-US" sz="2800" dirty="0" smtClean="0">
                <a:solidFill>
                  <a:srgbClr val="000000"/>
                </a:solidFill>
              </a:rPr>
              <a:t> GRACIAS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23026" y="6414700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26</a:t>
            </a:r>
            <a:endParaRPr lang="en-US" sz="1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6515100" y="2436813"/>
            <a:ext cx="1768475" cy="2289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460375" tIns="230188" rIns="460375" bIns="230188">
            <a:spAutoFit/>
          </a:bodyPr>
          <a:lstStyle/>
          <a:p>
            <a:pPr defTabSz="22860000"/>
            <a:r>
              <a:rPr lang="en-US" sz="12000" b="1">
                <a:solidFill>
                  <a:srgbClr val="DADADA"/>
                </a:solidFill>
              </a:rPr>
              <a:t>2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s-ES" sz="1000" dirty="0" smtClean="0"/>
              <a:t/>
            </a:r>
            <a:br>
              <a:rPr lang="es-ES" sz="1000" dirty="0" smtClean="0"/>
            </a:br>
            <a:r>
              <a:rPr lang="es-ES" sz="1000" dirty="0" smtClean="0"/>
              <a:t/>
            </a:r>
            <a:br>
              <a:rPr lang="es-ES" sz="1000" dirty="0" smtClean="0"/>
            </a:br>
            <a:r>
              <a:rPr lang="es-ES" dirty="0" smtClean="0">
                <a:solidFill>
                  <a:srgbClr val="000000"/>
                </a:solidFill>
              </a:rPr>
              <a:t/>
            </a:r>
            <a:br>
              <a:rPr lang="es-ES" dirty="0" smtClean="0">
                <a:solidFill>
                  <a:srgbClr val="000000"/>
                </a:solidFill>
              </a:rPr>
            </a:br>
            <a:r>
              <a:rPr lang="es-ES" dirty="0" smtClean="0">
                <a:solidFill>
                  <a:srgbClr val="000000"/>
                </a:solidFill>
              </a:rPr>
              <a:t>Interés Activo y el Triángulo de Seguridad</a:t>
            </a:r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3840163" y="4646613"/>
            <a:ext cx="1768475" cy="2289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460375" tIns="230188" rIns="460375" bIns="230188">
            <a:spAutoFit/>
          </a:bodyPr>
          <a:lstStyle/>
          <a:p>
            <a:pPr defTabSz="22860000"/>
            <a:r>
              <a:rPr lang="en-US" sz="12000" b="1" dirty="0" smtClean="0">
                <a:solidFill>
                  <a:srgbClr val="DADADA"/>
                </a:solidFill>
              </a:rPr>
              <a:t>3</a:t>
            </a:r>
            <a:endParaRPr lang="en-US" sz="12000" b="1" dirty="0">
              <a:solidFill>
                <a:srgbClr val="DADADA"/>
              </a:solidFill>
            </a:endParaRPr>
          </a:p>
        </p:txBody>
      </p:sp>
      <p:grpSp>
        <p:nvGrpSpPr>
          <p:cNvPr id="32773" name="Group 7"/>
          <p:cNvGrpSpPr>
            <a:grpSpLocks/>
          </p:cNvGrpSpPr>
          <p:nvPr/>
        </p:nvGrpSpPr>
        <p:grpSpPr bwMode="auto">
          <a:xfrm>
            <a:off x="6096000" y="2895600"/>
            <a:ext cx="2514600" cy="1752600"/>
            <a:chOff x="3840" y="1872"/>
            <a:chExt cx="1584" cy="1056"/>
          </a:xfrm>
        </p:grpSpPr>
        <p:sp>
          <p:nvSpPr>
            <p:cNvPr id="32783" name="Rectangle 5"/>
            <p:cNvSpPr>
              <a:spLocks noChangeArrowheads="1"/>
            </p:cNvSpPr>
            <p:nvPr/>
          </p:nvSpPr>
          <p:spPr bwMode="auto">
            <a:xfrm>
              <a:off x="4032" y="1872"/>
              <a:ext cx="1344" cy="24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pPr algn="ctr"/>
              <a:r>
                <a:rPr lang="en-US" b="1" dirty="0" smtClean="0"/>
                <a:t>Persona</a:t>
              </a:r>
              <a:endParaRPr lang="en-US" b="1" dirty="0"/>
            </a:p>
          </p:txBody>
        </p:sp>
        <p:sp>
          <p:nvSpPr>
            <p:cNvPr id="32784" name="Rectangle 6"/>
            <p:cNvSpPr>
              <a:spLocks noChangeArrowheads="1"/>
            </p:cNvSpPr>
            <p:nvPr/>
          </p:nvSpPr>
          <p:spPr bwMode="auto">
            <a:xfrm>
              <a:off x="3840" y="2147"/>
              <a:ext cx="1584" cy="78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pPr algn="ctr"/>
              <a:r>
                <a:rPr lang="es-ES" sz="1400" dirty="0" smtClean="0">
                  <a:solidFill>
                    <a:schemeClr val="tx2">
                      <a:lumMod val="75000"/>
                    </a:schemeClr>
                  </a:solidFill>
                </a:rPr>
                <a:t>Compartir habilidades y conocimientos</a:t>
              </a:r>
              <a:br>
                <a:rPr lang="es-ES" sz="1400" dirty="0" smtClean="0">
                  <a:solidFill>
                    <a:schemeClr val="tx2">
                      <a:lumMod val="75000"/>
                    </a:schemeClr>
                  </a:solidFill>
                </a:rPr>
              </a:br>
              <a:r>
                <a:rPr lang="es-ES" sz="1400" dirty="0" smtClean="0">
                  <a:solidFill>
                    <a:schemeClr val="tx2">
                      <a:lumMod val="75000"/>
                    </a:schemeClr>
                  </a:solidFill>
                </a:rPr>
                <a:t>uno con el otro.</a:t>
              </a:r>
              <a:br>
                <a:rPr lang="es-ES" sz="1400" dirty="0" smtClean="0">
                  <a:solidFill>
                    <a:schemeClr val="tx2">
                      <a:lumMod val="75000"/>
                    </a:schemeClr>
                  </a:solidFill>
                </a:rPr>
              </a:br>
              <a:r>
                <a:rPr lang="es-ES" sz="1400" dirty="0" smtClean="0">
                  <a:solidFill>
                    <a:schemeClr val="tx2">
                      <a:lumMod val="75000"/>
                    </a:schemeClr>
                  </a:solidFill>
                </a:rPr>
                <a:t>Escuchar, ayudar</a:t>
              </a:r>
              <a:br>
                <a:rPr lang="es-ES" sz="1400" dirty="0" smtClean="0">
                  <a:solidFill>
                    <a:schemeClr val="tx2">
                      <a:lumMod val="75000"/>
                    </a:schemeClr>
                  </a:solidFill>
                </a:rPr>
              </a:br>
              <a:r>
                <a:rPr lang="es-ES" sz="1400" dirty="0" smtClean="0">
                  <a:solidFill>
                    <a:schemeClr val="tx2">
                      <a:lumMod val="75000"/>
                    </a:schemeClr>
                  </a:solidFill>
                </a:rPr>
                <a:t>en una crisis, reconociendo</a:t>
              </a:r>
              <a:br>
                <a:rPr lang="es-ES" sz="1400" dirty="0" smtClean="0">
                  <a:solidFill>
                    <a:schemeClr val="tx2">
                      <a:lumMod val="75000"/>
                    </a:schemeClr>
                  </a:solidFill>
                </a:rPr>
              </a:br>
              <a:r>
                <a:rPr lang="es-ES" sz="1400" dirty="0" smtClean="0">
                  <a:solidFill>
                    <a:schemeClr val="tx2">
                      <a:lumMod val="75000"/>
                    </a:schemeClr>
                  </a:solidFill>
                </a:rPr>
                <a:t>contribuciones de los</a:t>
              </a:r>
            </a:p>
            <a:p>
              <a:pPr algn="ctr"/>
              <a:r>
                <a:rPr lang="es-ES" sz="1400" dirty="0" smtClean="0">
                  <a:solidFill>
                    <a:schemeClr val="tx2">
                      <a:lumMod val="75000"/>
                    </a:schemeClr>
                  </a:solidFill>
                </a:rPr>
                <a:t> miembros del grupo</a:t>
              </a:r>
            </a:p>
            <a:p>
              <a:pPr algn="ctr"/>
              <a:r>
                <a:rPr lang="en-US" sz="1400" dirty="0" smtClean="0">
                  <a:solidFill>
                    <a:schemeClr val="hlink"/>
                  </a:solidFill>
                </a:rPr>
                <a:t>.</a:t>
              </a:r>
              <a:endParaRPr lang="en-US" sz="1400" dirty="0">
                <a:solidFill>
                  <a:schemeClr val="hlink"/>
                </a:solidFill>
              </a:endParaRPr>
            </a:p>
          </p:txBody>
        </p:sp>
      </p:grpSp>
      <p:sp>
        <p:nvSpPr>
          <p:cNvPr id="32774" name="Rectangle 8"/>
          <p:cNvSpPr>
            <a:spLocks noChangeArrowheads="1"/>
          </p:cNvSpPr>
          <p:nvPr/>
        </p:nvSpPr>
        <p:spPr bwMode="auto">
          <a:xfrm>
            <a:off x="3657600" y="5105400"/>
            <a:ext cx="21336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2000" b="1" dirty="0" err="1" smtClean="0"/>
              <a:t>Comportamiento</a:t>
            </a:r>
            <a:endParaRPr lang="en-US" sz="2000" b="1" dirty="0"/>
          </a:p>
        </p:txBody>
      </p:sp>
      <p:sp>
        <p:nvSpPr>
          <p:cNvPr id="32775" name="Rectangle 9"/>
          <p:cNvSpPr>
            <a:spLocks noChangeArrowheads="1"/>
          </p:cNvSpPr>
          <p:nvPr/>
        </p:nvSpPr>
        <p:spPr bwMode="auto">
          <a:xfrm>
            <a:off x="1909763" y="4953000"/>
            <a:ext cx="562927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6" name="Rectangle 10"/>
          <p:cNvSpPr>
            <a:spLocks noChangeArrowheads="1"/>
          </p:cNvSpPr>
          <p:nvPr/>
        </p:nvSpPr>
        <p:spPr bwMode="auto">
          <a:xfrm>
            <a:off x="3467100" y="5638800"/>
            <a:ext cx="2628900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s-ES" sz="1200" dirty="0" smtClean="0">
                <a:solidFill>
                  <a:schemeClr val="tx2">
                    <a:lumMod val="75000"/>
                  </a:schemeClr>
                </a:solidFill>
              </a:rPr>
              <a:t>La observación de los compañeros de trabajo,</a:t>
            </a:r>
            <a:br>
              <a:rPr lang="es-ES" sz="12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s-ES" sz="1200" dirty="0" smtClean="0">
                <a:solidFill>
                  <a:schemeClr val="tx2">
                    <a:lumMod val="75000"/>
                  </a:schemeClr>
                </a:solidFill>
              </a:rPr>
              <a:t>dar retroalimentación,</a:t>
            </a:r>
            <a:br>
              <a:rPr lang="es-ES" sz="12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s-ES" sz="1200" dirty="0" smtClean="0">
                <a:solidFill>
                  <a:schemeClr val="tx2">
                    <a:lumMod val="75000"/>
                  </a:schemeClr>
                </a:solidFill>
              </a:rPr>
              <a:t>modelos de comportamiento</a:t>
            </a:r>
          </a:p>
          <a:p>
            <a:pPr algn="ctr"/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</a:rPr>
              <a:t>. </a:t>
            </a:r>
            <a:endParaRPr lang="en-US" sz="1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2777" name="Rectangle 11"/>
          <p:cNvSpPr>
            <a:spLocks noChangeArrowheads="1"/>
          </p:cNvSpPr>
          <p:nvPr/>
        </p:nvSpPr>
        <p:spPr bwMode="auto">
          <a:xfrm>
            <a:off x="952500" y="2436813"/>
            <a:ext cx="1768475" cy="2289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460375" tIns="230188" rIns="460375" bIns="230188">
            <a:spAutoFit/>
          </a:bodyPr>
          <a:lstStyle/>
          <a:p>
            <a:pPr defTabSz="22860000"/>
            <a:r>
              <a:rPr lang="en-US" sz="12000" b="1" dirty="0">
                <a:solidFill>
                  <a:srgbClr val="DADADA"/>
                </a:solidFill>
              </a:rPr>
              <a:t>1</a:t>
            </a:r>
          </a:p>
        </p:txBody>
      </p:sp>
      <p:sp>
        <p:nvSpPr>
          <p:cNvPr id="32778" name="Rectangle 12"/>
          <p:cNvSpPr>
            <a:spLocks noChangeArrowheads="1"/>
          </p:cNvSpPr>
          <p:nvPr/>
        </p:nvSpPr>
        <p:spPr bwMode="auto">
          <a:xfrm>
            <a:off x="762000" y="2971800"/>
            <a:ext cx="21336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b="1" dirty="0" err="1" smtClean="0"/>
              <a:t>Ambiente</a:t>
            </a:r>
            <a:endParaRPr lang="en-US" b="1" dirty="0"/>
          </a:p>
        </p:txBody>
      </p:sp>
      <p:sp>
        <p:nvSpPr>
          <p:cNvPr id="32779" name="Rectangle 13"/>
          <p:cNvSpPr>
            <a:spLocks noChangeArrowheads="1"/>
          </p:cNvSpPr>
          <p:nvPr/>
        </p:nvSpPr>
        <p:spPr bwMode="auto">
          <a:xfrm>
            <a:off x="381000" y="3429000"/>
            <a:ext cx="30480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</a:rPr>
              <a:t>Asegurarse de  que  el equipo</a:t>
            </a:r>
          </a:p>
          <a:p>
            <a:pPr algn="ctr"/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</a:rPr>
              <a:t> necesario está disponible.</a:t>
            </a:r>
            <a:br>
              <a:rPr lang="es-ES" sz="14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</a:rPr>
              <a:t>Colocar señales de advertencia,</a:t>
            </a:r>
            <a:br>
              <a:rPr lang="es-ES" sz="14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</a:rPr>
              <a:t>limpieza,</a:t>
            </a:r>
            <a:br>
              <a:rPr lang="es-ES" sz="14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</a:rPr>
              <a:t>limpiar </a:t>
            </a:r>
            <a:r>
              <a:rPr lang="es-ES" sz="1400" dirty="0" err="1" smtClean="0">
                <a:solidFill>
                  <a:schemeClr val="tx2">
                    <a:lumMod val="75000"/>
                  </a:schemeClr>
                </a:solidFill>
              </a:rPr>
              <a:t>areas</a:t>
            </a:r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</a:rPr>
              <a:t> de trabajo de otros</a:t>
            </a:r>
            <a:r>
              <a:rPr lang="es-ES" sz="1000" dirty="0" smtClean="0"/>
              <a:t>.</a:t>
            </a:r>
            <a:endParaRPr lang="es-ES" sz="1000" dirty="0"/>
          </a:p>
        </p:txBody>
      </p:sp>
      <p:sp>
        <p:nvSpPr>
          <p:cNvPr id="32780" name="AutoShape 14"/>
          <p:cNvSpPr>
            <a:spLocks noChangeArrowheads="1"/>
          </p:cNvSpPr>
          <p:nvPr/>
        </p:nvSpPr>
        <p:spPr bwMode="auto">
          <a:xfrm>
            <a:off x="3200400" y="2895600"/>
            <a:ext cx="3048000" cy="1981200"/>
          </a:xfrm>
          <a:prstGeom prst="triangle">
            <a:avLst>
              <a:gd name="adj" fmla="val 49995"/>
            </a:avLst>
          </a:prstGeom>
          <a:gradFill rotWithShape="0">
            <a:gsLst>
              <a:gs pos="0">
                <a:srgbClr val="063DE8"/>
              </a:gs>
              <a:gs pos="100000">
                <a:srgbClr val="B4C4F8"/>
              </a:gs>
            </a:gsLst>
            <a:lin ang="2700000" scaled="1"/>
          </a:gradFill>
          <a:ln w="508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2781" name="Straight Arrow Connector 15"/>
          <p:cNvCxnSpPr>
            <a:cxnSpLocks noChangeShapeType="1"/>
          </p:cNvCxnSpPr>
          <p:nvPr/>
        </p:nvCxnSpPr>
        <p:spPr bwMode="auto">
          <a:xfrm flipH="1">
            <a:off x="5791200" y="5308600"/>
            <a:ext cx="554038" cy="0"/>
          </a:xfrm>
          <a:prstGeom prst="straightConnector1">
            <a:avLst/>
          </a:prstGeom>
          <a:noFill/>
          <a:ln w="38100" algn="ctr">
            <a:solidFill>
              <a:schemeClr val="tx2"/>
            </a:solidFill>
            <a:round/>
            <a:headEnd/>
            <a:tailEnd type="arrow" w="med" len="med"/>
          </a:ln>
        </p:spPr>
      </p:cxnSp>
      <p:sp>
        <p:nvSpPr>
          <p:cNvPr id="32782" name="TextBox 16"/>
          <p:cNvSpPr txBox="1">
            <a:spLocks noChangeArrowheads="1"/>
          </p:cNvSpPr>
          <p:nvPr/>
        </p:nvSpPr>
        <p:spPr bwMode="auto">
          <a:xfrm>
            <a:off x="6363167" y="4699332"/>
            <a:ext cx="2387600" cy="1600438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400" dirty="0" smtClean="0"/>
              <a:t>A menudo descuidado en los enfoques de seguridad tradicional. Poca o ninguna retroalimentación en ó sobre  el fomento de un comportamiento seguro.</a:t>
            </a:r>
          </a:p>
          <a:p>
            <a:endParaRPr lang="en-US" sz="1400" dirty="0"/>
          </a:p>
        </p:txBody>
      </p:sp>
      <p:sp>
        <p:nvSpPr>
          <p:cNvPr id="17" name="TextBox 16"/>
          <p:cNvSpPr txBox="1"/>
          <p:nvPr/>
        </p:nvSpPr>
        <p:spPr>
          <a:xfrm>
            <a:off x="8423026" y="6414700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27</a:t>
            </a:r>
            <a:endParaRPr lang="en-US" sz="1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s-ES" dirty="0" smtClean="0">
                <a:solidFill>
                  <a:srgbClr val="000000"/>
                </a:solidFill>
              </a:rPr>
              <a:t>Puntos clave de la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n-US" dirty="0" smtClean="0">
                <a:solidFill>
                  <a:srgbClr val="000000"/>
                </a:solidFill>
              </a:rPr>
              <a:t>CST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7848600" cy="4953000"/>
          </a:xfrm>
        </p:spPr>
        <p:txBody>
          <a:bodyPr/>
          <a:lstStyle/>
          <a:p>
            <a:pPr>
              <a:lnSpc>
                <a:spcPct val="95000"/>
              </a:lnSpc>
              <a:buClrTx/>
              <a:buFont typeface="Arial" pitchFamily="34" charset="0"/>
              <a:buChar char="•"/>
              <a:defRPr/>
            </a:pPr>
            <a:r>
              <a:rPr lang="es-ES" sz="2800" dirty="0" smtClean="0">
                <a:solidFill>
                  <a:srgbClr val="000000"/>
                </a:solidFill>
              </a:rPr>
              <a:t>Creación de una Cultura de Seguridad Total requiere</a:t>
            </a:r>
            <a:r>
              <a:rPr lang="en-US" sz="2800" dirty="0" smtClean="0">
                <a:solidFill>
                  <a:srgbClr val="000000"/>
                </a:solidFill>
              </a:rPr>
              <a:t>:</a:t>
            </a:r>
          </a:p>
          <a:p>
            <a:pPr marL="457200" lvl="1" indent="0">
              <a:lnSpc>
                <a:spcPct val="95000"/>
              </a:lnSpc>
              <a:buClrTx/>
              <a:buFont typeface="Arial" pitchFamily="34" charset="0"/>
              <a:buChar char="•"/>
              <a:defRPr/>
            </a:pPr>
            <a:r>
              <a:rPr lang="es-ES" sz="2400" dirty="0" smtClean="0">
                <a:solidFill>
                  <a:srgbClr val="000000"/>
                </a:solidFill>
              </a:rPr>
              <a:t>  La seguridad se mantiene como un valor por todos    los empleados. Un valor es una creencia que no cambia con la situación</a:t>
            </a:r>
          </a:p>
          <a:p>
            <a:pPr lvl="1">
              <a:lnSpc>
                <a:spcPct val="95000"/>
              </a:lnSpc>
              <a:buClrTx/>
              <a:buFont typeface="Arial" pitchFamily="34" charset="0"/>
              <a:buChar char="•"/>
              <a:defRPr/>
            </a:pPr>
            <a:r>
              <a:rPr lang="es-ES" sz="2400" dirty="0" smtClean="0">
                <a:solidFill>
                  <a:srgbClr val="000000"/>
                </a:solidFill>
              </a:rPr>
              <a:t>Cada empleado tiene un sentido de responsabilidad de la seguridad de su compañero de trabajo, así como la de sí mismos</a:t>
            </a:r>
          </a:p>
          <a:p>
            <a:pPr lvl="1">
              <a:lnSpc>
                <a:spcPct val="95000"/>
              </a:lnSpc>
              <a:buClrTx/>
              <a:buFont typeface="Arial" pitchFamily="34" charset="0"/>
              <a:buChar char="•"/>
              <a:defRPr/>
            </a:pPr>
            <a:r>
              <a:rPr lang="es-ES" sz="2400" dirty="0" smtClean="0">
                <a:solidFill>
                  <a:srgbClr val="000000"/>
                </a:solidFill>
              </a:rPr>
              <a:t>Cada empleado desempeña “Interés Activo“</a:t>
            </a:r>
          </a:p>
          <a:p>
            <a:pPr lvl="2">
              <a:lnSpc>
                <a:spcPct val="95000"/>
              </a:lnSpc>
              <a:buClrTx/>
              <a:buFont typeface="Arial" pitchFamily="34" charset="0"/>
              <a:buChar char="•"/>
              <a:defRPr/>
            </a:pPr>
            <a:r>
              <a:rPr lang="es-ES" dirty="0" smtClean="0">
                <a:solidFill>
                  <a:srgbClr val="000000"/>
                </a:solidFill>
              </a:rPr>
              <a:t>Cada empleado está dispuesto y es capaz de ir más allá de sus responsabilidades para con sus compañeros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23026" y="6414700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28</a:t>
            </a:r>
            <a:endParaRPr lang="en-US" sz="1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s-ES" dirty="0" smtClean="0">
                <a:solidFill>
                  <a:srgbClr val="000000"/>
                </a:solidFill>
              </a:rPr>
              <a:t>¿Qué viene después?</a:t>
            </a:r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buClrTx/>
              <a:buFont typeface="Arial" pitchFamily="34" charset="0"/>
              <a:buChar char="•"/>
            </a:pPr>
            <a:r>
              <a:rPr lang="es-ES" sz="2800" dirty="0" smtClean="0">
                <a:solidFill>
                  <a:srgbClr val="000000"/>
                </a:solidFill>
              </a:rPr>
              <a:t>¿Qué es lo que los empleados tienen que hacer para apoyar el cambio hacia una cultura de la seguridad total?</a:t>
            </a:r>
          </a:p>
          <a:p>
            <a:pPr lvl="1">
              <a:buClrTx/>
              <a:buFont typeface="Arial" pitchFamily="34" charset="0"/>
              <a:buChar char="•"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8423026" y="6414700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29</a:t>
            </a:r>
            <a:endParaRPr lang="en-US" sz="1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err="1" smtClean="0">
                <a:solidFill>
                  <a:srgbClr val="000000"/>
                </a:solidFill>
              </a:rPr>
              <a:t>Programa</a:t>
            </a:r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buClrTx/>
              <a:buFont typeface="Arial" charset="0"/>
              <a:buChar char="•"/>
            </a:pPr>
            <a:r>
              <a:rPr lang="en-US" sz="2800" dirty="0" smtClean="0">
                <a:solidFill>
                  <a:srgbClr val="000000"/>
                </a:solidFill>
              </a:rPr>
              <a:t>Un </a:t>
            </a:r>
            <a:r>
              <a:rPr lang="en-US" sz="2800" dirty="0" err="1" smtClean="0">
                <a:solidFill>
                  <a:srgbClr val="000000"/>
                </a:solidFill>
              </a:rPr>
              <a:t>repaso</a:t>
            </a:r>
            <a:r>
              <a:rPr lang="en-US" sz="2800" dirty="0" smtClean="0">
                <a:solidFill>
                  <a:srgbClr val="000000"/>
                </a:solidFill>
              </a:rPr>
              <a:t> a la </a:t>
            </a:r>
            <a:r>
              <a:rPr lang="en-US" sz="2800" dirty="0" err="1" smtClean="0">
                <a:solidFill>
                  <a:srgbClr val="000000"/>
                </a:solidFill>
              </a:rPr>
              <a:t>cultura</a:t>
            </a:r>
            <a:r>
              <a:rPr lang="en-US" sz="2800" dirty="0" smtClean="0">
                <a:solidFill>
                  <a:srgbClr val="000000"/>
                </a:solidFill>
              </a:rPr>
              <a:t> de </a:t>
            </a:r>
            <a:r>
              <a:rPr lang="en-US" sz="2800" dirty="0" err="1" smtClean="0">
                <a:solidFill>
                  <a:srgbClr val="000000"/>
                </a:solidFill>
              </a:rPr>
              <a:t>seguridad</a:t>
            </a:r>
            <a:r>
              <a:rPr lang="en-US" sz="2800" dirty="0" smtClean="0">
                <a:solidFill>
                  <a:srgbClr val="000000"/>
                </a:solidFill>
              </a:rPr>
              <a:t> total</a:t>
            </a:r>
          </a:p>
          <a:p>
            <a:pPr lvl="1">
              <a:buClrTx/>
              <a:buFont typeface="Arial" charset="0"/>
              <a:buChar char="•"/>
            </a:pPr>
            <a:r>
              <a:rPr lang="en-US" dirty="0" err="1" smtClean="0">
                <a:solidFill>
                  <a:srgbClr val="000000"/>
                </a:solidFill>
              </a:rPr>
              <a:t>Qué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es</a:t>
            </a:r>
            <a:endParaRPr lang="en-US" dirty="0" smtClean="0">
              <a:solidFill>
                <a:srgbClr val="000000"/>
              </a:solidFill>
            </a:endParaRPr>
          </a:p>
          <a:p>
            <a:pPr lvl="1">
              <a:buClrTx/>
              <a:buFont typeface="Arial" charset="0"/>
              <a:buChar char="•"/>
            </a:pPr>
            <a:r>
              <a:rPr lang="en-US" dirty="0" err="1" smtClean="0">
                <a:solidFill>
                  <a:srgbClr val="000000"/>
                </a:solidFill>
              </a:rPr>
              <a:t>Por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qué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es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imporante</a:t>
            </a:r>
            <a:endParaRPr lang="en-US" dirty="0" smtClean="0">
              <a:solidFill>
                <a:srgbClr val="000000"/>
              </a:solidFill>
            </a:endParaRPr>
          </a:p>
          <a:p>
            <a:pPr>
              <a:buClrTx/>
              <a:buFont typeface="Arial" charset="0"/>
              <a:buChar char="•"/>
            </a:pPr>
            <a:r>
              <a:rPr lang="en-US" sz="2800" dirty="0" err="1" smtClean="0">
                <a:solidFill>
                  <a:srgbClr val="000000"/>
                </a:solidFill>
              </a:rPr>
              <a:t>Motivación</a:t>
            </a:r>
            <a:r>
              <a:rPr lang="en-US" sz="2800" dirty="0" smtClean="0">
                <a:solidFill>
                  <a:srgbClr val="000000"/>
                </a:solidFill>
              </a:rPr>
              <a:t> – </a:t>
            </a:r>
            <a:r>
              <a:rPr lang="en-US" sz="2800" dirty="0" err="1" smtClean="0">
                <a:solidFill>
                  <a:srgbClr val="000000"/>
                </a:solidFill>
              </a:rPr>
              <a:t>cómo</a:t>
            </a:r>
            <a:r>
              <a:rPr lang="en-US" sz="2800" dirty="0" smtClean="0">
                <a:solidFill>
                  <a:srgbClr val="000000"/>
                </a:solidFill>
              </a:rPr>
              <a:t> lo </a:t>
            </a:r>
            <a:r>
              <a:rPr lang="en-US" sz="2800" dirty="0" err="1" smtClean="0">
                <a:solidFill>
                  <a:srgbClr val="000000"/>
                </a:solidFill>
              </a:rPr>
              <a:t>affecta</a:t>
            </a:r>
            <a:endParaRPr lang="en-US" sz="2800" dirty="0" smtClean="0">
              <a:solidFill>
                <a:srgbClr val="000000"/>
              </a:solidFill>
            </a:endParaRPr>
          </a:p>
          <a:p>
            <a:pPr>
              <a:buClrTx/>
              <a:buFont typeface="Arial" charset="0"/>
              <a:buChar char="•"/>
            </a:pPr>
            <a:r>
              <a:rPr lang="en-US" sz="2800" dirty="0" smtClean="0">
                <a:solidFill>
                  <a:srgbClr val="000000"/>
                </a:solidFill>
              </a:rPr>
              <a:t>El </a:t>
            </a:r>
            <a:r>
              <a:rPr lang="en-US" sz="2800" dirty="0" err="1" smtClean="0">
                <a:solidFill>
                  <a:srgbClr val="000000"/>
                </a:solidFill>
              </a:rPr>
              <a:t>proceso</a:t>
            </a:r>
            <a:r>
              <a:rPr lang="en-US" sz="2800" dirty="0" smtClean="0">
                <a:solidFill>
                  <a:srgbClr val="000000"/>
                </a:solidFill>
              </a:rPr>
              <a:t> de </a:t>
            </a:r>
            <a:r>
              <a:rPr lang="en-US" sz="2800" dirty="0" err="1" smtClean="0">
                <a:solidFill>
                  <a:srgbClr val="000000"/>
                </a:solidFill>
              </a:rPr>
              <a:t>observación</a:t>
            </a:r>
            <a:r>
              <a:rPr lang="en-US" sz="2800" dirty="0" smtClean="0">
                <a:solidFill>
                  <a:srgbClr val="000000"/>
                </a:solidFill>
              </a:rPr>
              <a:t> y </a:t>
            </a:r>
            <a:r>
              <a:rPr lang="en-US" sz="2800" dirty="0" err="1" smtClean="0">
                <a:solidFill>
                  <a:srgbClr val="000000"/>
                </a:solidFill>
              </a:rPr>
              <a:t>retroalimentación</a:t>
            </a:r>
            <a:endParaRPr lang="en-US" sz="2800" dirty="0" smtClean="0">
              <a:solidFill>
                <a:srgbClr val="000000"/>
              </a:solidFill>
            </a:endParaRPr>
          </a:p>
          <a:p>
            <a:pPr>
              <a:buClrTx/>
              <a:buFont typeface="Arial" charset="0"/>
              <a:buChar char="•"/>
            </a:pPr>
            <a:r>
              <a:rPr lang="en-US" sz="2800" dirty="0" err="1" smtClean="0">
                <a:solidFill>
                  <a:srgbClr val="000000"/>
                </a:solidFill>
              </a:rPr>
              <a:t>Responsabilidades</a:t>
            </a:r>
            <a:r>
              <a:rPr lang="en-US" sz="2800" dirty="0" smtClean="0">
                <a:solidFill>
                  <a:srgbClr val="000000"/>
                </a:solidFill>
              </a:rPr>
              <a:t> del Supervisor</a:t>
            </a:r>
          </a:p>
          <a:p>
            <a:pPr>
              <a:buClrTx/>
              <a:buFont typeface="Arial" charset="0"/>
              <a:buChar char="•"/>
            </a:pPr>
            <a:r>
              <a:rPr lang="en-US" sz="2800" dirty="0" err="1" smtClean="0">
                <a:solidFill>
                  <a:srgbClr val="000000"/>
                </a:solidFill>
              </a:rPr>
              <a:t>Dando</a:t>
            </a:r>
            <a:r>
              <a:rPr lang="en-US" sz="2800" dirty="0" smtClean="0">
                <a:solidFill>
                  <a:srgbClr val="000000"/>
                </a:solidFill>
              </a:rPr>
              <a:t> y </a:t>
            </a:r>
            <a:r>
              <a:rPr lang="en-US" sz="2800" dirty="0" err="1" smtClean="0">
                <a:solidFill>
                  <a:srgbClr val="000000"/>
                </a:solidFill>
              </a:rPr>
              <a:t>recibiendo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información</a:t>
            </a:r>
            <a:endParaRPr lang="en-US" sz="2800" dirty="0" smtClean="0">
              <a:solidFill>
                <a:srgbClr val="000000"/>
              </a:solidFill>
            </a:endParaRPr>
          </a:p>
          <a:p>
            <a:pPr>
              <a:buFont typeface="Monotype Sorts" pitchFamily="2" charset="2"/>
              <a:buNone/>
            </a:pPr>
            <a:endParaRPr lang="en-US" sz="2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8423026" y="6414700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3</a:t>
            </a:r>
            <a:endParaRPr lang="en-US" sz="1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¡GRACIAS!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indent="0">
              <a:buClrTx/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¿</a:t>
            </a:r>
            <a:r>
              <a:rPr lang="en-US" sz="2800" dirty="0" err="1" smtClean="0">
                <a:solidFill>
                  <a:srgbClr val="000000"/>
                </a:solidFill>
              </a:rPr>
              <a:t>Preguntas</a:t>
            </a:r>
            <a:r>
              <a:rPr lang="en-US" sz="2800" dirty="0" smtClean="0">
                <a:solidFill>
                  <a:srgbClr val="000000"/>
                </a:solidFill>
              </a:rPr>
              <a:t> o </a:t>
            </a:r>
            <a:r>
              <a:rPr lang="en-US" sz="2800" dirty="0" err="1" smtClean="0">
                <a:solidFill>
                  <a:srgbClr val="000000"/>
                </a:solidFill>
              </a:rPr>
              <a:t>comentarios</a:t>
            </a:r>
            <a:r>
              <a:rPr lang="en-US" sz="2800" dirty="0" smtClean="0">
                <a:solidFill>
                  <a:srgbClr val="000000"/>
                </a:solidFill>
              </a:rPr>
              <a:t>?</a:t>
            </a:r>
          </a:p>
          <a:p>
            <a:pPr marL="457200" lvl="1" indent="0">
              <a:buNone/>
            </a:pPr>
            <a:endParaRPr lang="en-US" dirty="0" smtClean="0">
              <a:solidFill>
                <a:srgbClr val="000000"/>
              </a:solidFill>
            </a:endParaRPr>
          </a:p>
          <a:p>
            <a:pPr lvl="1"/>
            <a:endParaRPr lang="en-US" dirty="0" smtClean="0">
              <a:solidFill>
                <a:srgbClr val="000000"/>
              </a:solidFill>
            </a:endParaRPr>
          </a:p>
          <a:p>
            <a:pPr lvl="1"/>
            <a:endParaRPr lang="en-US" dirty="0" smtClean="0">
              <a:solidFill>
                <a:srgbClr val="000000"/>
              </a:solidFill>
            </a:endParaRPr>
          </a:p>
          <a:p>
            <a:pPr lvl="1"/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35844" name="Rectangle 3"/>
          <p:cNvSpPr>
            <a:spLocks noChangeArrowheads="1"/>
          </p:cNvSpPr>
          <p:nvPr/>
        </p:nvSpPr>
        <p:spPr bwMode="auto">
          <a:xfrm>
            <a:off x="457200" y="2743200"/>
            <a:ext cx="8153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“</a:t>
            </a:r>
            <a:r>
              <a:rPr lang="es-ES" dirty="0" smtClean="0"/>
              <a:t>Estos materiales se derivan, en su totalidad o en parte, a partir del trabajo de Soluciones de Desempeño de Seguridad</a:t>
            </a:r>
            <a:r>
              <a:rPr lang="en-US" dirty="0" smtClean="0">
                <a:solidFill>
                  <a:srgbClr val="000000"/>
                </a:solidFill>
              </a:rPr>
              <a:t>.”  </a:t>
            </a: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35845" name="Picture 2" descr="C:\Users\Tom\Desktop\QTS II\CLIENTS\Curren t\SRA\2010 Harwood CAP\Program\Curricula\On-Line\Culture\Safety Performance Solutions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62325" y="4114800"/>
            <a:ext cx="2047875" cy="1255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438150" y="5943600"/>
            <a:ext cx="8382000" cy="67403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s-ES" altLang="ja-JP" sz="1050" dirty="0" smtClean="0">
                <a:latin typeface="Arial" pitchFamily="34" charset="0"/>
                <a:ea typeface="MS PGothic" pitchFamily="34" charset="-128"/>
              </a:rPr>
              <a:t>Este material fue producido y/o revisado bajo la subvención SH-22239-11-60-F-6 de la Administración de Seguridad y Salud, EE.UU. Departamento del Trabajo. No refleja necesariamente las opiniones o políticas del Departamento de Trabajo de EE.UU., ni la mención de nombres comerciales, productos comerciales u organizaciones insinúan la aprobación del Gobierno de los EE.UU. </a:t>
            </a:r>
          </a:p>
          <a:p>
            <a:pPr>
              <a:lnSpc>
                <a:spcPct val="90000"/>
              </a:lnSpc>
              <a:defRPr/>
            </a:pPr>
            <a:r>
              <a:rPr lang="es-ES" altLang="ja-JP" sz="1050" dirty="0" smtClean="0">
                <a:latin typeface="Arial" pitchFamily="34" charset="0"/>
                <a:ea typeface="MS PGothic" pitchFamily="34" charset="-128"/>
              </a:rPr>
              <a:t> </a:t>
            </a:r>
            <a:endParaRPr lang="en-US" sz="1050" dirty="0">
              <a:latin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423026" y="6414700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3</a:t>
            </a:r>
            <a:r>
              <a:rPr lang="en-US" sz="1200" dirty="0" smtClean="0"/>
              <a:t>0</a:t>
            </a:r>
            <a:endParaRPr lang="en-US" sz="1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s-ES" sz="4000" dirty="0" smtClean="0"/>
              <a:t/>
            </a:r>
            <a:br>
              <a:rPr lang="es-ES" sz="4000" dirty="0" smtClean="0"/>
            </a:br>
            <a:r>
              <a:rPr lang="es-ES" sz="4000" dirty="0" smtClean="0"/>
              <a:t> </a:t>
            </a:r>
            <a:r>
              <a:rPr lang="es-ES" sz="3200" dirty="0" smtClean="0">
                <a:solidFill>
                  <a:srgbClr val="000000"/>
                </a:solidFill>
              </a:rPr>
              <a:t>Las características de una cultura de  seguridad total exitosa</a:t>
            </a:r>
            <a:endParaRPr lang="en-US" sz="3200" dirty="0" smtClean="0">
              <a:solidFill>
                <a:srgbClr val="000000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buClrTx/>
              <a:buFont typeface="Arial" charset="0"/>
              <a:buChar char="•"/>
            </a:pPr>
            <a:r>
              <a:rPr lang="es-ES" sz="2800" dirty="0" smtClean="0">
                <a:solidFill>
                  <a:srgbClr val="000000"/>
                </a:solidFill>
              </a:rPr>
              <a:t>La seguridad se mantiene como un valor por todos los empleados</a:t>
            </a:r>
          </a:p>
          <a:p>
            <a:pPr>
              <a:buClrTx/>
              <a:buFont typeface="Arial" charset="0"/>
              <a:buChar char="•"/>
            </a:pPr>
            <a:r>
              <a:rPr lang="en-US" sz="2800" dirty="0" err="1" smtClean="0">
                <a:solidFill>
                  <a:srgbClr val="000000"/>
                </a:solidFill>
              </a:rPr>
              <a:t>Cada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empleado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tiene</a:t>
            </a:r>
            <a:r>
              <a:rPr lang="en-US" sz="2800" dirty="0" smtClean="0">
                <a:solidFill>
                  <a:srgbClr val="000000"/>
                </a:solidFill>
              </a:rPr>
              <a:t> un </a:t>
            </a:r>
            <a:r>
              <a:rPr lang="en-US" sz="2800" dirty="0" err="1" smtClean="0">
                <a:solidFill>
                  <a:srgbClr val="000000"/>
                </a:solidFill>
              </a:rPr>
              <a:t>sentido</a:t>
            </a:r>
            <a:r>
              <a:rPr lang="en-US" sz="2800" dirty="0" smtClean="0">
                <a:solidFill>
                  <a:srgbClr val="000000"/>
                </a:solidFill>
              </a:rPr>
              <a:t> de </a:t>
            </a:r>
            <a:r>
              <a:rPr lang="en-US" sz="2800" dirty="0" err="1" smtClean="0">
                <a:solidFill>
                  <a:srgbClr val="000000"/>
                </a:solidFill>
              </a:rPr>
              <a:t>responsabilidad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por</a:t>
            </a:r>
            <a:r>
              <a:rPr lang="en-US" sz="2800" dirty="0" smtClean="0">
                <a:solidFill>
                  <a:srgbClr val="000000"/>
                </a:solidFill>
              </a:rPr>
              <a:t> la </a:t>
            </a:r>
            <a:r>
              <a:rPr lang="en-US" sz="2800" dirty="0" err="1" smtClean="0">
                <a:solidFill>
                  <a:srgbClr val="000000"/>
                </a:solidFill>
              </a:rPr>
              <a:t>segurida</a:t>
            </a:r>
            <a:r>
              <a:rPr lang="en-US" sz="2800" dirty="0" smtClean="0">
                <a:solidFill>
                  <a:srgbClr val="000000"/>
                </a:solidFill>
              </a:rPr>
              <a:t> de </a:t>
            </a:r>
            <a:r>
              <a:rPr lang="en-US" sz="2800" dirty="0" err="1" smtClean="0">
                <a:solidFill>
                  <a:srgbClr val="000000"/>
                </a:solidFill>
              </a:rPr>
              <a:t>su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compañero</a:t>
            </a:r>
            <a:r>
              <a:rPr lang="en-US" sz="2800" dirty="0" smtClean="0">
                <a:solidFill>
                  <a:srgbClr val="000000"/>
                </a:solidFill>
              </a:rPr>
              <a:t> y de </a:t>
            </a:r>
            <a:r>
              <a:rPr lang="en-US" sz="2800" dirty="0" err="1" smtClean="0">
                <a:solidFill>
                  <a:srgbClr val="000000"/>
                </a:solidFill>
              </a:rPr>
              <a:t>sí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mismo</a:t>
            </a:r>
            <a:endParaRPr lang="en-US" sz="2800" dirty="0" smtClean="0">
              <a:solidFill>
                <a:srgbClr val="000000"/>
              </a:solidFill>
            </a:endParaRPr>
          </a:p>
          <a:p>
            <a:pPr>
              <a:buClrTx/>
              <a:buFont typeface="Arial" charset="0"/>
              <a:buChar char="•"/>
            </a:pPr>
            <a:r>
              <a:rPr lang="es-ES" sz="2800" dirty="0" smtClean="0">
                <a:solidFill>
                  <a:srgbClr val="000000"/>
                </a:solidFill>
              </a:rPr>
              <a:t>Cada empleado se da cuenta de su responsabilidad de hablar cuando un compañero de trabajo está en riesgo</a:t>
            </a:r>
            <a:endParaRPr lang="en-US" sz="2800" dirty="0" smtClean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423026" y="6414700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4</a:t>
            </a:r>
            <a:endParaRPr lang="en-US" sz="1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solidFill>
                  <a:srgbClr val="000000"/>
                </a:solidFill>
              </a:rPr>
              <a:t>Valores, Intenciones y Comportamientos</a:t>
            </a:r>
          </a:p>
        </p:txBody>
      </p:sp>
      <p:graphicFrame>
        <p:nvGraphicFramePr>
          <p:cNvPr id="1026" name="Object 3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82914854"/>
              </p:ext>
            </p:extLst>
          </p:nvPr>
        </p:nvGraphicFramePr>
        <p:xfrm>
          <a:off x="1604963" y="1981200"/>
          <a:ext cx="6027737" cy="466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Worksheet" r:id="rId5" imgW="5362686" imgH="4695765" progId="Excel.Sheet.8">
                  <p:embed/>
                </p:oleObj>
              </mc:Choice>
              <mc:Fallback>
                <p:oleObj name="Worksheet" r:id="rId5" imgW="5362686" imgH="4695765" progId="Excel.Sheet.8">
                  <p:embed/>
                  <p:pic>
                    <p:nvPicPr>
                      <p:cNvPr id="0" name="Picture 17"/>
                      <p:cNvPicPr>
                        <a:picLocks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4963" y="1981200"/>
                        <a:ext cx="6027737" cy="466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228600" y="1616075"/>
            <a:ext cx="8915400" cy="3667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r>
              <a:rPr lang="es-ES" sz="1800" dirty="0" smtClean="0"/>
              <a:t>Avisar </a:t>
            </a:r>
            <a:r>
              <a:rPr lang="es-ES" sz="1800" dirty="0"/>
              <a:t>a los compañeros de trabajo acerca de la realización de actos inseguros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423026" y="6414700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5</a:t>
            </a:r>
            <a:endParaRPr lang="en-US" sz="1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err="1" smtClean="0">
                <a:solidFill>
                  <a:srgbClr val="000000"/>
                </a:solidFill>
              </a:rPr>
              <a:t>Triángulo</a:t>
            </a:r>
            <a:r>
              <a:rPr lang="en-US" dirty="0" smtClean="0">
                <a:solidFill>
                  <a:srgbClr val="000000"/>
                </a:solidFill>
              </a:rPr>
              <a:t> de </a:t>
            </a:r>
            <a:r>
              <a:rPr lang="en-US" dirty="0" err="1" smtClean="0">
                <a:solidFill>
                  <a:srgbClr val="000000"/>
                </a:solidFill>
              </a:rPr>
              <a:t>Seguridad</a:t>
            </a:r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3687763" y="4494213"/>
            <a:ext cx="1768475" cy="2289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460375" tIns="230188" rIns="460375" bIns="230188">
            <a:spAutoFit/>
          </a:bodyPr>
          <a:lstStyle/>
          <a:p>
            <a:pPr defTabSz="22860000"/>
            <a:r>
              <a:rPr lang="en-US" sz="12000" b="1">
                <a:solidFill>
                  <a:srgbClr val="DADADA"/>
                </a:solidFill>
              </a:rPr>
              <a:t>3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3352800" y="4953000"/>
            <a:ext cx="27432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b="1">
                <a:solidFill>
                  <a:srgbClr val="000000"/>
                </a:solidFill>
              </a:rPr>
              <a:t>Comportamiento</a:t>
            </a: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6286500" y="2284413"/>
            <a:ext cx="1768475" cy="2289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460375" tIns="230188" rIns="460375" bIns="230188">
            <a:spAutoFit/>
          </a:bodyPr>
          <a:lstStyle/>
          <a:p>
            <a:pPr defTabSz="22860000"/>
            <a:r>
              <a:rPr lang="en-US" sz="12000" b="1">
                <a:solidFill>
                  <a:srgbClr val="DADADA"/>
                </a:solidFill>
              </a:rPr>
              <a:t>2</a:t>
            </a: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6134100" y="3048000"/>
            <a:ext cx="2057400" cy="990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6248400" y="2743200"/>
            <a:ext cx="21336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b="1">
                <a:solidFill>
                  <a:srgbClr val="000000"/>
                </a:solidFill>
              </a:rPr>
              <a:t>Persona</a:t>
            </a: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1757363" y="4800600"/>
            <a:ext cx="562927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1905000" y="5410200"/>
            <a:ext cx="5486400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s-ES" sz="1400" dirty="0"/>
              <a:t>Ponerse el </a:t>
            </a:r>
            <a:r>
              <a:rPr lang="es-ES" sz="1400" dirty="0" smtClean="0"/>
              <a:t> Equipo de </a:t>
            </a:r>
            <a:r>
              <a:rPr lang="es-ES" sz="1400" dirty="0" err="1" smtClean="0"/>
              <a:t>Proteccion</a:t>
            </a:r>
            <a:r>
              <a:rPr lang="es-ES" sz="1400" dirty="0" smtClean="0"/>
              <a:t> Personal (PPE), levantar correctamente</a:t>
            </a:r>
            <a:r>
              <a:rPr lang="es-ES" sz="1400" dirty="0"/>
              <a:t>, </a:t>
            </a:r>
            <a:endParaRPr lang="es-ES" sz="1400" dirty="0" smtClean="0"/>
          </a:p>
          <a:p>
            <a:pPr algn="ctr"/>
            <a:r>
              <a:rPr lang="es-ES" sz="1400" dirty="0" smtClean="0"/>
              <a:t>siguiendo </a:t>
            </a:r>
            <a:r>
              <a:rPr lang="es-ES" sz="1400" dirty="0"/>
              <a:t>los procedimientos,</a:t>
            </a:r>
            <a:br>
              <a:rPr lang="es-ES" sz="1400" dirty="0"/>
            </a:br>
            <a:r>
              <a:rPr lang="es-ES" sz="1400" dirty="0" smtClean="0"/>
              <a:t>el </a:t>
            </a:r>
            <a:r>
              <a:rPr lang="es-ES" sz="1400" dirty="0"/>
              <a:t>bloqueo de energía, la limpieza de un derrame,</a:t>
            </a:r>
            <a:br>
              <a:rPr lang="es-ES" sz="1400" dirty="0"/>
            </a:br>
            <a:r>
              <a:rPr lang="es-ES" sz="1400" dirty="0" smtClean="0"/>
              <a:t>barrer </a:t>
            </a:r>
            <a:r>
              <a:rPr lang="es-ES" sz="1400" dirty="0"/>
              <a:t>los pisos, </a:t>
            </a:r>
            <a:r>
              <a:rPr lang="es-ES" sz="1400" dirty="0" smtClean="0"/>
              <a:t>capacitación </a:t>
            </a:r>
            <a:r>
              <a:rPr lang="es-ES" sz="1400" dirty="0"/>
              <a:t>de compañeros de trabajo</a:t>
            </a:r>
          </a:p>
        </p:txBody>
      </p:sp>
      <p:grpSp>
        <p:nvGrpSpPr>
          <p:cNvPr id="13322" name="Group 13"/>
          <p:cNvGrpSpPr>
            <a:grpSpLocks/>
          </p:cNvGrpSpPr>
          <p:nvPr/>
        </p:nvGrpSpPr>
        <p:grpSpPr bwMode="auto">
          <a:xfrm>
            <a:off x="838200" y="2208213"/>
            <a:ext cx="2133600" cy="2289175"/>
            <a:chOff x="528" y="1391"/>
            <a:chExt cx="1344" cy="1442"/>
          </a:xfrm>
        </p:grpSpPr>
        <p:sp>
          <p:nvSpPr>
            <p:cNvPr id="13326" name="Rectangle 10"/>
            <p:cNvSpPr>
              <a:spLocks noChangeArrowheads="1"/>
            </p:cNvSpPr>
            <p:nvPr/>
          </p:nvSpPr>
          <p:spPr bwMode="auto">
            <a:xfrm>
              <a:off x="648" y="1391"/>
              <a:ext cx="1114" cy="144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460375" tIns="230188" rIns="460375" bIns="230188">
              <a:spAutoFit/>
            </a:bodyPr>
            <a:lstStyle/>
            <a:p>
              <a:pPr defTabSz="22860000"/>
              <a:r>
                <a:rPr lang="en-US" sz="12000" b="1">
                  <a:solidFill>
                    <a:srgbClr val="DADADA"/>
                  </a:solidFill>
                </a:rPr>
                <a:t>1</a:t>
              </a:r>
            </a:p>
          </p:txBody>
        </p:sp>
        <p:sp>
          <p:nvSpPr>
            <p:cNvPr id="13327" name="Rectangle 11"/>
            <p:cNvSpPr>
              <a:spLocks noChangeArrowheads="1"/>
            </p:cNvSpPr>
            <p:nvPr/>
          </p:nvSpPr>
          <p:spPr bwMode="auto">
            <a:xfrm>
              <a:off x="528" y="1728"/>
              <a:ext cx="1344" cy="24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pPr algn="ctr"/>
              <a:r>
                <a:rPr lang="en-US" b="1">
                  <a:solidFill>
                    <a:srgbClr val="000000"/>
                  </a:solidFill>
                </a:rPr>
                <a:t>Ambiente</a:t>
              </a:r>
            </a:p>
          </p:txBody>
        </p:sp>
        <p:sp>
          <p:nvSpPr>
            <p:cNvPr id="13328" name="Rectangle 12"/>
            <p:cNvSpPr>
              <a:spLocks noChangeArrowheads="1"/>
            </p:cNvSpPr>
            <p:nvPr/>
          </p:nvSpPr>
          <p:spPr bwMode="auto">
            <a:xfrm>
              <a:off x="552" y="1968"/>
              <a:ext cx="1296" cy="4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pPr algn="ctr"/>
              <a:endParaRPr lang="en-US" sz="1400">
                <a:solidFill>
                  <a:srgbClr val="000000"/>
                </a:solidFill>
              </a:endParaRPr>
            </a:p>
          </p:txBody>
        </p:sp>
      </p:grpSp>
      <p:sp>
        <p:nvSpPr>
          <p:cNvPr id="13323" name="AutoShape 14"/>
          <p:cNvSpPr>
            <a:spLocks noChangeArrowheads="1"/>
          </p:cNvSpPr>
          <p:nvPr/>
        </p:nvSpPr>
        <p:spPr bwMode="auto">
          <a:xfrm>
            <a:off x="3048000" y="2743200"/>
            <a:ext cx="3048000" cy="1981200"/>
          </a:xfrm>
          <a:prstGeom prst="triangle">
            <a:avLst>
              <a:gd name="adj" fmla="val 49995"/>
            </a:avLst>
          </a:prstGeom>
          <a:gradFill rotWithShape="0">
            <a:gsLst>
              <a:gs pos="0">
                <a:srgbClr val="063DE8"/>
              </a:gs>
              <a:gs pos="100000">
                <a:srgbClr val="B4C4F8"/>
              </a:gs>
            </a:gsLst>
            <a:lin ang="2700000" scaled="1"/>
          </a:gradFill>
          <a:ln w="508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4" name="Rectangle 14"/>
          <p:cNvSpPr>
            <a:spLocks noChangeArrowheads="1"/>
          </p:cNvSpPr>
          <p:nvPr/>
        </p:nvSpPr>
        <p:spPr bwMode="auto">
          <a:xfrm>
            <a:off x="304800" y="3276600"/>
            <a:ext cx="3124200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sz="1400" dirty="0"/>
              <a:t>Equipos, herramientas, máquinas,</a:t>
            </a:r>
            <a:br>
              <a:rPr lang="es-ES" sz="1400" dirty="0"/>
            </a:br>
            <a:r>
              <a:rPr lang="es-ES" sz="1400" dirty="0" smtClean="0"/>
              <a:t>Limpieza</a:t>
            </a:r>
            <a:r>
              <a:rPr lang="es-ES" sz="1400" dirty="0"/>
              <a:t>, calor / frío,</a:t>
            </a:r>
          </a:p>
          <a:p>
            <a:pPr algn="ctr"/>
            <a:r>
              <a:rPr lang="es-ES" sz="1400" dirty="0"/>
              <a:t>ingeniería</a:t>
            </a:r>
          </a:p>
        </p:txBody>
      </p:sp>
      <p:sp>
        <p:nvSpPr>
          <p:cNvPr id="13325" name="Rectangle 15"/>
          <p:cNvSpPr>
            <a:spLocks noChangeArrowheads="1"/>
          </p:cNvSpPr>
          <p:nvPr/>
        </p:nvSpPr>
        <p:spPr bwMode="auto">
          <a:xfrm>
            <a:off x="5334000" y="3276600"/>
            <a:ext cx="3657600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sz="1400" dirty="0"/>
              <a:t>Conocimientos, destrezas, habilidades,</a:t>
            </a:r>
            <a:br>
              <a:rPr lang="es-ES" sz="1400" dirty="0"/>
            </a:br>
            <a:r>
              <a:rPr lang="es-ES" sz="1400" dirty="0"/>
              <a:t>Inteligencia, Motivos,</a:t>
            </a:r>
            <a:br>
              <a:rPr lang="es-ES" sz="1400" dirty="0"/>
            </a:br>
            <a:r>
              <a:rPr lang="es-ES" sz="1400" dirty="0"/>
              <a:t>Actitud, </a:t>
            </a:r>
            <a:r>
              <a:rPr lang="es-ES" sz="1400" dirty="0" smtClean="0"/>
              <a:t> </a:t>
            </a:r>
            <a:r>
              <a:rPr lang="es-ES" sz="1400" dirty="0"/>
              <a:t>personalidad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423026" y="6414700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6</a:t>
            </a:r>
            <a:endParaRPr lang="en-US" sz="1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848600" cy="1371600"/>
          </a:xfrm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Enfoque:  Prevención de Accidentes</a:t>
            </a:r>
          </a:p>
        </p:txBody>
      </p:sp>
      <p:sp>
        <p:nvSpPr>
          <p:cNvPr id="14339" name="Freeform 3"/>
          <p:cNvSpPr>
            <a:spLocks/>
          </p:cNvSpPr>
          <p:nvPr/>
        </p:nvSpPr>
        <p:spPr bwMode="auto">
          <a:xfrm>
            <a:off x="1914525" y="1565275"/>
            <a:ext cx="6138863" cy="5208588"/>
          </a:xfrm>
          <a:custGeom>
            <a:avLst/>
            <a:gdLst>
              <a:gd name="T0" fmla="*/ 2147483647 w 3867"/>
              <a:gd name="T1" fmla="*/ 2147483647 h 3281"/>
              <a:gd name="T2" fmla="*/ 2147483647 w 3867"/>
              <a:gd name="T3" fmla="*/ 0 h 3281"/>
              <a:gd name="T4" fmla="*/ 2147483647 w 3867"/>
              <a:gd name="T5" fmla="*/ 2147483647 h 3281"/>
              <a:gd name="T6" fmla="*/ 2147483647 w 3867"/>
              <a:gd name="T7" fmla="*/ 2147483647 h 3281"/>
              <a:gd name="T8" fmla="*/ 2147483647 w 3867"/>
              <a:gd name="T9" fmla="*/ 2147483647 h 3281"/>
              <a:gd name="T10" fmla="*/ 2147483647 w 3867"/>
              <a:gd name="T11" fmla="*/ 2147483647 h 3281"/>
              <a:gd name="T12" fmla="*/ 2147483647 w 3867"/>
              <a:gd name="T13" fmla="*/ 2147483647 h 3281"/>
              <a:gd name="T14" fmla="*/ 2147483647 w 3867"/>
              <a:gd name="T15" fmla="*/ 2147483647 h 3281"/>
              <a:gd name="T16" fmla="*/ 2147483647 w 3867"/>
              <a:gd name="T17" fmla="*/ 2147483647 h 3281"/>
              <a:gd name="T18" fmla="*/ 2147483647 w 3867"/>
              <a:gd name="T19" fmla="*/ 2147483647 h 3281"/>
              <a:gd name="T20" fmla="*/ 2147483647 w 3867"/>
              <a:gd name="T21" fmla="*/ 2147483647 h 3281"/>
              <a:gd name="T22" fmla="*/ 2147483647 w 3867"/>
              <a:gd name="T23" fmla="*/ 2147483647 h 3281"/>
              <a:gd name="T24" fmla="*/ 2147483647 w 3867"/>
              <a:gd name="T25" fmla="*/ 2147483647 h 3281"/>
              <a:gd name="T26" fmla="*/ 2147483647 w 3867"/>
              <a:gd name="T27" fmla="*/ 2147483647 h 3281"/>
              <a:gd name="T28" fmla="*/ 2147483647 w 3867"/>
              <a:gd name="T29" fmla="*/ 2147483647 h 3281"/>
              <a:gd name="T30" fmla="*/ 2147483647 w 3867"/>
              <a:gd name="T31" fmla="*/ 2147483647 h 3281"/>
              <a:gd name="T32" fmla="*/ 2147483647 w 3867"/>
              <a:gd name="T33" fmla="*/ 2147483647 h 3281"/>
              <a:gd name="T34" fmla="*/ 2147483647 w 3867"/>
              <a:gd name="T35" fmla="*/ 2147483647 h 3281"/>
              <a:gd name="T36" fmla="*/ 2147483647 w 3867"/>
              <a:gd name="T37" fmla="*/ 2147483647 h 3281"/>
              <a:gd name="T38" fmla="*/ 0 w 3867"/>
              <a:gd name="T39" fmla="*/ 2147483647 h 3281"/>
              <a:gd name="T40" fmla="*/ 0 w 3867"/>
              <a:gd name="T41" fmla="*/ 2147483647 h 3281"/>
              <a:gd name="T42" fmla="*/ 2147483647 w 3867"/>
              <a:gd name="T43" fmla="*/ 2147483647 h 3281"/>
              <a:gd name="T44" fmla="*/ 2147483647 w 3867"/>
              <a:gd name="T45" fmla="*/ 2147483647 h 3281"/>
              <a:gd name="T46" fmla="*/ 2147483647 w 3867"/>
              <a:gd name="T47" fmla="*/ 2147483647 h 3281"/>
              <a:gd name="T48" fmla="*/ 2147483647 w 3867"/>
              <a:gd name="T49" fmla="*/ 2147483647 h 3281"/>
              <a:gd name="T50" fmla="*/ 2147483647 w 3867"/>
              <a:gd name="T51" fmla="*/ 2147483647 h 3281"/>
              <a:gd name="T52" fmla="*/ 2147483647 w 3867"/>
              <a:gd name="T53" fmla="*/ 2147483647 h 3281"/>
              <a:gd name="T54" fmla="*/ 2147483647 w 3867"/>
              <a:gd name="T55" fmla="*/ 2147483647 h 3281"/>
              <a:gd name="T56" fmla="*/ 2147483647 w 3867"/>
              <a:gd name="T57" fmla="*/ 2147483647 h 3281"/>
              <a:gd name="T58" fmla="*/ 2147483647 w 3867"/>
              <a:gd name="T59" fmla="*/ 2147483647 h 3281"/>
              <a:gd name="T60" fmla="*/ 2147483647 w 3867"/>
              <a:gd name="T61" fmla="*/ 2147483647 h 3281"/>
              <a:gd name="T62" fmla="*/ 2147483647 w 3867"/>
              <a:gd name="T63" fmla="*/ 2147483647 h 3281"/>
              <a:gd name="T64" fmla="*/ 2147483647 w 3867"/>
              <a:gd name="T65" fmla="*/ 2147483647 h 3281"/>
              <a:gd name="T66" fmla="*/ 2147483647 w 3867"/>
              <a:gd name="T67" fmla="*/ 2147483647 h 3281"/>
              <a:gd name="T68" fmla="*/ 2147483647 w 3867"/>
              <a:gd name="T69" fmla="*/ 2147483647 h 3281"/>
              <a:gd name="T70" fmla="*/ 2147483647 w 3867"/>
              <a:gd name="T71" fmla="*/ 2147483647 h 3281"/>
              <a:gd name="T72" fmla="*/ 2147483647 w 3867"/>
              <a:gd name="T73" fmla="*/ 2147483647 h 3281"/>
              <a:gd name="T74" fmla="*/ 2147483647 w 3867"/>
              <a:gd name="T75" fmla="*/ 2147483647 h 3281"/>
              <a:gd name="T76" fmla="*/ 2147483647 w 3867"/>
              <a:gd name="T77" fmla="*/ 2147483647 h 3281"/>
              <a:gd name="T78" fmla="*/ 2147483647 w 3867"/>
              <a:gd name="T79" fmla="*/ 2147483647 h 3281"/>
              <a:gd name="T80" fmla="*/ 2147483647 w 3867"/>
              <a:gd name="T81" fmla="*/ 2147483647 h 3281"/>
              <a:gd name="T82" fmla="*/ 2147483647 w 3867"/>
              <a:gd name="T83" fmla="*/ 2147483647 h 3281"/>
              <a:gd name="T84" fmla="*/ 2147483647 w 3867"/>
              <a:gd name="T85" fmla="*/ 2147483647 h 3281"/>
              <a:gd name="T86" fmla="*/ 2147483647 w 3867"/>
              <a:gd name="T87" fmla="*/ 2147483647 h 3281"/>
              <a:gd name="T88" fmla="*/ 2147483647 w 3867"/>
              <a:gd name="T89" fmla="*/ 2147483647 h 3281"/>
              <a:gd name="T90" fmla="*/ 2147483647 w 3867"/>
              <a:gd name="T91" fmla="*/ 2147483647 h 3281"/>
              <a:gd name="T92" fmla="*/ 2147483647 w 3867"/>
              <a:gd name="T93" fmla="*/ 2147483647 h 3281"/>
              <a:gd name="T94" fmla="*/ 2147483647 w 3867"/>
              <a:gd name="T95" fmla="*/ 2147483647 h 3281"/>
              <a:gd name="T96" fmla="*/ 2147483647 w 3867"/>
              <a:gd name="T97" fmla="*/ 2147483647 h 3281"/>
              <a:gd name="T98" fmla="*/ 2147483647 w 3867"/>
              <a:gd name="T99" fmla="*/ 2147483647 h 3281"/>
              <a:gd name="T100" fmla="*/ 2147483647 w 3867"/>
              <a:gd name="T101" fmla="*/ 2147483647 h 3281"/>
              <a:gd name="T102" fmla="*/ 2147483647 w 3867"/>
              <a:gd name="T103" fmla="*/ 2147483647 h 3281"/>
              <a:gd name="T104" fmla="*/ 2147483647 w 3867"/>
              <a:gd name="T105" fmla="*/ 2147483647 h 3281"/>
              <a:gd name="T106" fmla="*/ 2147483647 w 3867"/>
              <a:gd name="T107" fmla="*/ 2147483647 h 3281"/>
              <a:gd name="T108" fmla="*/ 2147483647 w 3867"/>
              <a:gd name="T109" fmla="*/ 2147483647 h 3281"/>
              <a:gd name="T110" fmla="*/ 2147483647 w 3867"/>
              <a:gd name="T111" fmla="*/ 2147483647 h 3281"/>
              <a:gd name="T112" fmla="*/ 2147483647 w 3867"/>
              <a:gd name="T113" fmla="*/ 2147483647 h 3281"/>
              <a:gd name="T114" fmla="*/ 2147483647 w 3867"/>
              <a:gd name="T115" fmla="*/ 2147483647 h 3281"/>
              <a:gd name="T116" fmla="*/ 2147483647 w 3867"/>
              <a:gd name="T117" fmla="*/ 2147483647 h 3281"/>
              <a:gd name="T118" fmla="*/ 2147483647 w 3867"/>
              <a:gd name="T119" fmla="*/ 2147483647 h 3281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3867"/>
              <a:gd name="T181" fmla="*/ 0 h 3281"/>
              <a:gd name="T182" fmla="*/ 3867 w 3867"/>
              <a:gd name="T183" fmla="*/ 3281 h 3281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3867" h="3281">
                <a:moveTo>
                  <a:pt x="1876" y="82"/>
                </a:moveTo>
                <a:lnTo>
                  <a:pt x="1835" y="64"/>
                </a:lnTo>
                <a:lnTo>
                  <a:pt x="1802" y="55"/>
                </a:lnTo>
                <a:lnTo>
                  <a:pt x="1762" y="36"/>
                </a:lnTo>
                <a:lnTo>
                  <a:pt x="1721" y="27"/>
                </a:lnTo>
                <a:lnTo>
                  <a:pt x="1688" y="18"/>
                </a:lnTo>
                <a:lnTo>
                  <a:pt x="1647" y="18"/>
                </a:lnTo>
                <a:lnTo>
                  <a:pt x="1623" y="18"/>
                </a:lnTo>
                <a:lnTo>
                  <a:pt x="1582" y="9"/>
                </a:lnTo>
                <a:lnTo>
                  <a:pt x="1558" y="9"/>
                </a:lnTo>
                <a:lnTo>
                  <a:pt x="1534" y="0"/>
                </a:lnTo>
                <a:lnTo>
                  <a:pt x="1500" y="0"/>
                </a:lnTo>
                <a:lnTo>
                  <a:pt x="1484" y="0"/>
                </a:lnTo>
                <a:lnTo>
                  <a:pt x="1468" y="0"/>
                </a:lnTo>
                <a:lnTo>
                  <a:pt x="1452" y="9"/>
                </a:lnTo>
                <a:lnTo>
                  <a:pt x="1436" y="18"/>
                </a:lnTo>
                <a:lnTo>
                  <a:pt x="1411" y="18"/>
                </a:lnTo>
                <a:lnTo>
                  <a:pt x="1395" y="27"/>
                </a:lnTo>
                <a:lnTo>
                  <a:pt x="1371" y="36"/>
                </a:lnTo>
                <a:lnTo>
                  <a:pt x="1354" y="46"/>
                </a:lnTo>
                <a:lnTo>
                  <a:pt x="1337" y="55"/>
                </a:lnTo>
                <a:lnTo>
                  <a:pt x="1321" y="64"/>
                </a:lnTo>
                <a:lnTo>
                  <a:pt x="1305" y="64"/>
                </a:lnTo>
                <a:lnTo>
                  <a:pt x="1297" y="82"/>
                </a:lnTo>
                <a:lnTo>
                  <a:pt x="1281" y="91"/>
                </a:lnTo>
                <a:lnTo>
                  <a:pt x="1272" y="109"/>
                </a:lnTo>
                <a:lnTo>
                  <a:pt x="1256" y="137"/>
                </a:lnTo>
                <a:lnTo>
                  <a:pt x="1256" y="155"/>
                </a:lnTo>
                <a:lnTo>
                  <a:pt x="1240" y="173"/>
                </a:lnTo>
                <a:lnTo>
                  <a:pt x="1232" y="201"/>
                </a:lnTo>
                <a:lnTo>
                  <a:pt x="1232" y="219"/>
                </a:lnTo>
                <a:lnTo>
                  <a:pt x="1216" y="247"/>
                </a:lnTo>
                <a:lnTo>
                  <a:pt x="1207" y="265"/>
                </a:lnTo>
                <a:lnTo>
                  <a:pt x="1190" y="275"/>
                </a:lnTo>
                <a:lnTo>
                  <a:pt x="1174" y="293"/>
                </a:lnTo>
                <a:lnTo>
                  <a:pt x="1166" y="311"/>
                </a:lnTo>
                <a:lnTo>
                  <a:pt x="1150" y="329"/>
                </a:lnTo>
                <a:lnTo>
                  <a:pt x="1134" y="338"/>
                </a:lnTo>
                <a:lnTo>
                  <a:pt x="1093" y="357"/>
                </a:lnTo>
                <a:lnTo>
                  <a:pt x="1077" y="366"/>
                </a:lnTo>
                <a:lnTo>
                  <a:pt x="1061" y="366"/>
                </a:lnTo>
                <a:lnTo>
                  <a:pt x="1043" y="375"/>
                </a:lnTo>
                <a:lnTo>
                  <a:pt x="1027" y="384"/>
                </a:lnTo>
                <a:lnTo>
                  <a:pt x="1011" y="402"/>
                </a:lnTo>
                <a:lnTo>
                  <a:pt x="987" y="429"/>
                </a:lnTo>
                <a:lnTo>
                  <a:pt x="979" y="448"/>
                </a:lnTo>
                <a:lnTo>
                  <a:pt x="962" y="457"/>
                </a:lnTo>
                <a:lnTo>
                  <a:pt x="954" y="484"/>
                </a:lnTo>
                <a:lnTo>
                  <a:pt x="938" y="502"/>
                </a:lnTo>
                <a:lnTo>
                  <a:pt x="930" y="521"/>
                </a:lnTo>
                <a:lnTo>
                  <a:pt x="922" y="539"/>
                </a:lnTo>
                <a:lnTo>
                  <a:pt x="906" y="566"/>
                </a:lnTo>
                <a:lnTo>
                  <a:pt x="898" y="584"/>
                </a:lnTo>
                <a:lnTo>
                  <a:pt x="890" y="603"/>
                </a:lnTo>
                <a:lnTo>
                  <a:pt x="872" y="630"/>
                </a:lnTo>
                <a:lnTo>
                  <a:pt x="856" y="657"/>
                </a:lnTo>
                <a:lnTo>
                  <a:pt x="848" y="676"/>
                </a:lnTo>
                <a:lnTo>
                  <a:pt x="840" y="694"/>
                </a:lnTo>
                <a:lnTo>
                  <a:pt x="832" y="713"/>
                </a:lnTo>
                <a:lnTo>
                  <a:pt x="816" y="731"/>
                </a:lnTo>
                <a:lnTo>
                  <a:pt x="799" y="740"/>
                </a:lnTo>
                <a:lnTo>
                  <a:pt x="783" y="768"/>
                </a:lnTo>
                <a:lnTo>
                  <a:pt x="767" y="777"/>
                </a:lnTo>
                <a:lnTo>
                  <a:pt x="759" y="795"/>
                </a:lnTo>
                <a:lnTo>
                  <a:pt x="743" y="804"/>
                </a:lnTo>
                <a:lnTo>
                  <a:pt x="726" y="823"/>
                </a:lnTo>
                <a:lnTo>
                  <a:pt x="701" y="841"/>
                </a:lnTo>
                <a:lnTo>
                  <a:pt x="693" y="859"/>
                </a:lnTo>
                <a:lnTo>
                  <a:pt x="669" y="868"/>
                </a:lnTo>
                <a:lnTo>
                  <a:pt x="644" y="886"/>
                </a:lnTo>
                <a:lnTo>
                  <a:pt x="628" y="886"/>
                </a:lnTo>
                <a:lnTo>
                  <a:pt x="604" y="905"/>
                </a:lnTo>
                <a:lnTo>
                  <a:pt x="596" y="923"/>
                </a:lnTo>
                <a:lnTo>
                  <a:pt x="579" y="923"/>
                </a:lnTo>
                <a:lnTo>
                  <a:pt x="562" y="932"/>
                </a:lnTo>
                <a:lnTo>
                  <a:pt x="546" y="959"/>
                </a:lnTo>
                <a:lnTo>
                  <a:pt x="530" y="968"/>
                </a:lnTo>
                <a:lnTo>
                  <a:pt x="514" y="978"/>
                </a:lnTo>
                <a:lnTo>
                  <a:pt x="497" y="996"/>
                </a:lnTo>
                <a:lnTo>
                  <a:pt x="465" y="1032"/>
                </a:lnTo>
                <a:lnTo>
                  <a:pt x="449" y="1041"/>
                </a:lnTo>
                <a:lnTo>
                  <a:pt x="424" y="1060"/>
                </a:lnTo>
                <a:lnTo>
                  <a:pt x="399" y="1078"/>
                </a:lnTo>
                <a:lnTo>
                  <a:pt x="391" y="1096"/>
                </a:lnTo>
                <a:lnTo>
                  <a:pt x="375" y="1105"/>
                </a:lnTo>
                <a:lnTo>
                  <a:pt x="359" y="1105"/>
                </a:lnTo>
                <a:lnTo>
                  <a:pt x="334" y="1114"/>
                </a:lnTo>
                <a:lnTo>
                  <a:pt x="310" y="1123"/>
                </a:lnTo>
                <a:lnTo>
                  <a:pt x="286" y="1123"/>
                </a:lnTo>
                <a:lnTo>
                  <a:pt x="269" y="1133"/>
                </a:lnTo>
                <a:lnTo>
                  <a:pt x="253" y="1133"/>
                </a:lnTo>
                <a:lnTo>
                  <a:pt x="236" y="1142"/>
                </a:lnTo>
                <a:lnTo>
                  <a:pt x="212" y="1151"/>
                </a:lnTo>
                <a:lnTo>
                  <a:pt x="196" y="1151"/>
                </a:lnTo>
                <a:lnTo>
                  <a:pt x="179" y="1160"/>
                </a:lnTo>
                <a:lnTo>
                  <a:pt x="171" y="1179"/>
                </a:lnTo>
                <a:lnTo>
                  <a:pt x="155" y="1188"/>
                </a:lnTo>
                <a:lnTo>
                  <a:pt x="139" y="1216"/>
                </a:lnTo>
                <a:lnTo>
                  <a:pt x="123" y="1234"/>
                </a:lnTo>
                <a:lnTo>
                  <a:pt x="114" y="1252"/>
                </a:lnTo>
                <a:lnTo>
                  <a:pt x="106" y="1270"/>
                </a:lnTo>
                <a:lnTo>
                  <a:pt x="90" y="1307"/>
                </a:lnTo>
                <a:lnTo>
                  <a:pt x="73" y="1334"/>
                </a:lnTo>
                <a:lnTo>
                  <a:pt x="73" y="1352"/>
                </a:lnTo>
                <a:lnTo>
                  <a:pt x="65" y="1371"/>
                </a:lnTo>
                <a:lnTo>
                  <a:pt x="57" y="1389"/>
                </a:lnTo>
                <a:lnTo>
                  <a:pt x="49" y="1416"/>
                </a:lnTo>
                <a:lnTo>
                  <a:pt x="32" y="1453"/>
                </a:lnTo>
                <a:lnTo>
                  <a:pt x="32" y="1480"/>
                </a:lnTo>
                <a:lnTo>
                  <a:pt x="24" y="1507"/>
                </a:lnTo>
                <a:lnTo>
                  <a:pt x="24" y="1526"/>
                </a:lnTo>
                <a:lnTo>
                  <a:pt x="16" y="1544"/>
                </a:lnTo>
                <a:lnTo>
                  <a:pt x="8" y="1571"/>
                </a:lnTo>
                <a:lnTo>
                  <a:pt x="8" y="1589"/>
                </a:lnTo>
                <a:lnTo>
                  <a:pt x="8" y="1608"/>
                </a:lnTo>
                <a:lnTo>
                  <a:pt x="0" y="1635"/>
                </a:lnTo>
                <a:lnTo>
                  <a:pt x="0" y="1663"/>
                </a:lnTo>
                <a:lnTo>
                  <a:pt x="0" y="1682"/>
                </a:lnTo>
                <a:lnTo>
                  <a:pt x="0" y="1700"/>
                </a:lnTo>
                <a:lnTo>
                  <a:pt x="0" y="1727"/>
                </a:lnTo>
                <a:lnTo>
                  <a:pt x="0" y="1745"/>
                </a:lnTo>
                <a:lnTo>
                  <a:pt x="0" y="1764"/>
                </a:lnTo>
                <a:lnTo>
                  <a:pt x="0" y="1782"/>
                </a:lnTo>
                <a:lnTo>
                  <a:pt x="0" y="1809"/>
                </a:lnTo>
                <a:lnTo>
                  <a:pt x="0" y="1827"/>
                </a:lnTo>
                <a:lnTo>
                  <a:pt x="0" y="1855"/>
                </a:lnTo>
                <a:lnTo>
                  <a:pt x="0" y="1873"/>
                </a:lnTo>
                <a:lnTo>
                  <a:pt x="0" y="1909"/>
                </a:lnTo>
                <a:lnTo>
                  <a:pt x="0" y="1937"/>
                </a:lnTo>
                <a:lnTo>
                  <a:pt x="0" y="1955"/>
                </a:lnTo>
                <a:lnTo>
                  <a:pt x="8" y="1982"/>
                </a:lnTo>
                <a:lnTo>
                  <a:pt x="8" y="2010"/>
                </a:lnTo>
                <a:lnTo>
                  <a:pt x="8" y="2028"/>
                </a:lnTo>
                <a:lnTo>
                  <a:pt x="8" y="2046"/>
                </a:lnTo>
                <a:lnTo>
                  <a:pt x="8" y="2064"/>
                </a:lnTo>
                <a:lnTo>
                  <a:pt x="8" y="2092"/>
                </a:lnTo>
                <a:lnTo>
                  <a:pt x="8" y="2111"/>
                </a:lnTo>
                <a:lnTo>
                  <a:pt x="8" y="2129"/>
                </a:lnTo>
                <a:lnTo>
                  <a:pt x="8" y="2147"/>
                </a:lnTo>
                <a:lnTo>
                  <a:pt x="8" y="2184"/>
                </a:lnTo>
                <a:lnTo>
                  <a:pt x="8" y="2202"/>
                </a:lnTo>
                <a:lnTo>
                  <a:pt x="8" y="2230"/>
                </a:lnTo>
                <a:lnTo>
                  <a:pt x="8" y="2248"/>
                </a:lnTo>
                <a:lnTo>
                  <a:pt x="8" y="2284"/>
                </a:lnTo>
                <a:lnTo>
                  <a:pt x="8" y="2312"/>
                </a:lnTo>
                <a:lnTo>
                  <a:pt x="8" y="2330"/>
                </a:lnTo>
                <a:lnTo>
                  <a:pt x="8" y="2357"/>
                </a:lnTo>
                <a:lnTo>
                  <a:pt x="8" y="2394"/>
                </a:lnTo>
                <a:lnTo>
                  <a:pt x="24" y="2421"/>
                </a:lnTo>
                <a:lnTo>
                  <a:pt x="32" y="2439"/>
                </a:lnTo>
                <a:lnTo>
                  <a:pt x="41" y="2457"/>
                </a:lnTo>
                <a:lnTo>
                  <a:pt x="49" y="2476"/>
                </a:lnTo>
                <a:lnTo>
                  <a:pt x="65" y="2494"/>
                </a:lnTo>
                <a:lnTo>
                  <a:pt x="73" y="2530"/>
                </a:lnTo>
                <a:lnTo>
                  <a:pt x="82" y="2549"/>
                </a:lnTo>
                <a:lnTo>
                  <a:pt x="90" y="2567"/>
                </a:lnTo>
                <a:lnTo>
                  <a:pt x="114" y="2604"/>
                </a:lnTo>
                <a:lnTo>
                  <a:pt x="131" y="2650"/>
                </a:lnTo>
                <a:lnTo>
                  <a:pt x="147" y="2668"/>
                </a:lnTo>
                <a:lnTo>
                  <a:pt x="155" y="2696"/>
                </a:lnTo>
                <a:lnTo>
                  <a:pt x="171" y="2723"/>
                </a:lnTo>
                <a:lnTo>
                  <a:pt x="196" y="2759"/>
                </a:lnTo>
                <a:lnTo>
                  <a:pt x="228" y="2796"/>
                </a:lnTo>
                <a:lnTo>
                  <a:pt x="261" y="2832"/>
                </a:lnTo>
                <a:lnTo>
                  <a:pt x="294" y="2851"/>
                </a:lnTo>
                <a:lnTo>
                  <a:pt x="334" y="2878"/>
                </a:lnTo>
                <a:lnTo>
                  <a:pt x="367" y="2905"/>
                </a:lnTo>
                <a:lnTo>
                  <a:pt x="424" y="2933"/>
                </a:lnTo>
                <a:lnTo>
                  <a:pt x="473" y="2951"/>
                </a:lnTo>
                <a:lnTo>
                  <a:pt x="546" y="2978"/>
                </a:lnTo>
                <a:lnTo>
                  <a:pt x="612" y="2978"/>
                </a:lnTo>
                <a:lnTo>
                  <a:pt x="701" y="2987"/>
                </a:lnTo>
                <a:lnTo>
                  <a:pt x="799" y="2987"/>
                </a:lnTo>
                <a:lnTo>
                  <a:pt x="906" y="2978"/>
                </a:lnTo>
                <a:lnTo>
                  <a:pt x="1019" y="2960"/>
                </a:lnTo>
                <a:lnTo>
                  <a:pt x="1117" y="2951"/>
                </a:lnTo>
                <a:lnTo>
                  <a:pt x="1207" y="2942"/>
                </a:lnTo>
                <a:lnTo>
                  <a:pt x="1305" y="2942"/>
                </a:lnTo>
                <a:lnTo>
                  <a:pt x="1379" y="2942"/>
                </a:lnTo>
                <a:lnTo>
                  <a:pt x="1460" y="2942"/>
                </a:lnTo>
                <a:lnTo>
                  <a:pt x="1517" y="2933"/>
                </a:lnTo>
                <a:lnTo>
                  <a:pt x="1566" y="2933"/>
                </a:lnTo>
                <a:lnTo>
                  <a:pt x="1599" y="2933"/>
                </a:lnTo>
                <a:lnTo>
                  <a:pt x="1639" y="2933"/>
                </a:lnTo>
                <a:lnTo>
                  <a:pt x="1672" y="2942"/>
                </a:lnTo>
                <a:lnTo>
                  <a:pt x="1705" y="2942"/>
                </a:lnTo>
                <a:lnTo>
                  <a:pt x="1746" y="2951"/>
                </a:lnTo>
                <a:lnTo>
                  <a:pt x="1794" y="2951"/>
                </a:lnTo>
                <a:lnTo>
                  <a:pt x="1860" y="2969"/>
                </a:lnTo>
                <a:lnTo>
                  <a:pt x="1909" y="2987"/>
                </a:lnTo>
                <a:lnTo>
                  <a:pt x="1974" y="2996"/>
                </a:lnTo>
                <a:lnTo>
                  <a:pt x="2031" y="3015"/>
                </a:lnTo>
                <a:lnTo>
                  <a:pt x="2104" y="3052"/>
                </a:lnTo>
                <a:lnTo>
                  <a:pt x="2169" y="3070"/>
                </a:lnTo>
                <a:lnTo>
                  <a:pt x="2235" y="3098"/>
                </a:lnTo>
                <a:lnTo>
                  <a:pt x="2300" y="3116"/>
                </a:lnTo>
                <a:lnTo>
                  <a:pt x="2349" y="3134"/>
                </a:lnTo>
                <a:lnTo>
                  <a:pt x="2398" y="3171"/>
                </a:lnTo>
                <a:lnTo>
                  <a:pt x="2422" y="3180"/>
                </a:lnTo>
                <a:lnTo>
                  <a:pt x="2463" y="3216"/>
                </a:lnTo>
                <a:lnTo>
                  <a:pt x="2495" y="3225"/>
                </a:lnTo>
                <a:lnTo>
                  <a:pt x="2512" y="3225"/>
                </a:lnTo>
                <a:lnTo>
                  <a:pt x="2529" y="3244"/>
                </a:lnTo>
                <a:lnTo>
                  <a:pt x="2545" y="3253"/>
                </a:lnTo>
                <a:lnTo>
                  <a:pt x="2561" y="3262"/>
                </a:lnTo>
                <a:lnTo>
                  <a:pt x="2585" y="3262"/>
                </a:lnTo>
                <a:lnTo>
                  <a:pt x="2618" y="3280"/>
                </a:lnTo>
                <a:lnTo>
                  <a:pt x="2642" y="3280"/>
                </a:lnTo>
                <a:lnTo>
                  <a:pt x="2667" y="3280"/>
                </a:lnTo>
                <a:lnTo>
                  <a:pt x="2692" y="3280"/>
                </a:lnTo>
                <a:lnTo>
                  <a:pt x="2749" y="3280"/>
                </a:lnTo>
                <a:lnTo>
                  <a:pt x="2789" y="3280"/>
                </a:lnTo>
                <a:lnTo>
                  <a:pt x="2847" y="3271"/>
                </a:lnTo>
                <a:lnTo>
                  <a:pt x="2887" y="3271"/>
                </a:lnTo>
                <a:lnTo>
                  <a:pt x="2944" y="3253"/>
                </a:lnTo>
                <a:lnTo>
                  <a:pt x="3002" y="3253"/>
                </a:lnTo>
                <a:lnTo>
                  <a:pt x="3050" y="3244"/>
                </a:lnTo>
                <a:lnTo>
                  <a:pt x="3099" y="3244"/>
                </a:lnTo>
                <a:lnTo>
                  <a:pt x="3149" y="3234"/>
                </a:lnTo>
                <a:lnTo>
                  <a:pt x="3189" y="3234"/>
                </a:lnTo>
                <a:lnTo>
                  <a:pt x="3222" y="3216"/>
                </a:lnTo>
                <a:lnTo>
                  <a:pt x="3270" y="3207"/>
                </a:lnTo>
                <a:lnTo>
                  <a:pt x="3287" y="3207"/>
                </a:lnTo>
                <a:lnTo>
                  <a:pt x="3320" y="3189"/>
                </a:lnTo>
                <a:lnTo>
                  <a:pt x="3352" y="3161"/>
                </a:lnTo>
                <a:lnTo>
                  <a:pt x="3385" y="3152"/>
                </a:lnTo>
                <a:lnTo>
                  <a:pt x="3425" y="3116"/>
                </a:lnTo>
                <a:lnTo>
                  <a:pt x="3467" y="3098"/>
                </a:lnTo>
                <a:lnTo>
                  <a:pt x="3491" y="3070"/>
                </a:lnTo>
                <a:lnTo>
                  <a:pt x="3532" y="3033"/>
                </a:lnTo>
                <a:lnTo>
                  <a:pt x="3564" y="3015"/>
                </a:lnTo>
                <a:lnTo>
                  <a:pt x="3597" y="2969"/>
                </a:lnTo>
                <a:lnTo>
                  <a:pt x="3630" y="2951"/>
                </a:lnTo>
                <a:lnTo>
                  <a:pt x="3679" y="2896"/>
                </a:lnTo>
                <a:lnTo>
                  <a:pt x="3711" y="2869"/>
                </a:lnTo>
                <a:lnTo>
                  <a:pt x="3727" y="2851"/>
                </a:lnTo>
                <a:lnTo>
                  <a:pt x="3743" y="2841"/>
                </a:lnTo>
                <a:lnTo>
                  <a:pt x="3752" y="2814"/>
                </a:lnTo>
                <a:lnTo>
                  <a:pt x="3760" y="2796"/>
                </a:lnTo>
                <a:lnTo>
                  <a:pt x="3784" y="2778"/>
                </a:lnTo>
                <a:lnTo>
                  <a:pt x="3793" y="2759"/>
                </a:lnTo>
                <a:lnTo>
                  <a:pt x="3809" y="2714"/>
                </a:lnTo>
                <a:lnTo>
                  <a:pt x="3817" y="2686"/>
                </a:lnTo>
                <a:lnTo>
                  <a:pt x="3834" y="2641"/>
                </a:lnTo>
                <a:lnTo>
                  <a:pt x="3850" y="2586"/>
                </a:lnTo>
                <a:lnTo>
                  <a:pt x="3850" y="2540"/>
                </a:lnTo>
                <a:lnTo>
                  <a:pt x="3858" y="2476"/>
                </a:lnTo>
                <a:lnTo>
                  <a:pt x="3858" y="2421"/>
                </a:lnTo>
                <a:lnTo>
                  <a:pt x="3866" y="2375"/>
                </a:lnTo>
                <a:lnTo>
                  <a:pt x="3866" y="2312"/>
                </a:lnTo>
                <a:lnTo>
                  <a:pt x="3866" y="2184"/>
                </a:lnTo>
                <a:lnTo>
                  <a:pt x="3866" y="2138"/>
                </a:lnTo>
                <a:lnTo>
                  <a:pt x="3866" y="2092"/>
                </a:lnTo>
                <a:lnTo>
                  <a:pt x="3866" y="2037"/>
                </a:lnTo>
                <a:lnTo>
                  <a:pt x="3858" y="1964"/>
                </a:lnTo>
                <a:lnTo>
                  <a:pt x="3850" y="1919"/>
                </a:lnTo>
                <a:lnTo>
                  <a:pt x="3842" y="1864"/>
                </a:lnTo>
                <a:lnTo>
                  <a:pt x="3834" y="1818"/>
                </a:lnTo>
                <a:lnTo>
                  <a:pt x="3817" y="1782"/>
                </a:lnTo>
                <a:lnTo>
                  <a:pt x="3809" y="1745"/>
                </a:lnTo>
                <a:lnTo>
                  <a:pt x="3809" y="1709"/>
                </a:lnTo>
                <a:lnTo>
                  <a:pt x="3801" y="1682"/>
                </a:lnTo>
                <a:lnTo>
                  <a:pt x="3793" y="1645"/>
                </a:lnTo>
                <a:lnTo>
                  <a:pt x="3784" y="1626"/>
                </a:lnTo>
                <a:lnTo>
                  <a:pt x="3776" y="1598"/>
                </a:lnTo>
                <a:lnTo>
                  <a:pt x="3760" y="1571"/>
                </a:lnTo>
                <a:lnTo>
                  <a:pt x="3752" y="1553"/>
                </a:lnTo>
                <a:lnTo>
                  <a:pt x="3735" y="1544"/>
                </a:lnTo>
                <a:lnTo>
                  <a:pt x="3719" y="1535"/>
                </a:lnTo>
                <a:lnTo>
                  <a:pt x="3703" y="1526"/>
                </a:lnTo>
                <a:lnTo>
                  <a:pt x="3679" y="1516"/>
                </a:lnTo>
                <a:lnTo>
                  <a:pt x="3662" y="1507"/>
                </a:lnTo>
                <a:lnTo>
                  <a:pt x="3638" y="1498"/>
                </a:lnTo>
                <a:lnTo>
                  <a:pt x="3597" y="1489"/>
                </a:lnTo>
                <a:lnTo>
                  <a:pt x="3564" y="1480"/>
                </a:lnTo>
                <a:lnTo>
                  <a:pt x="3532" y="1453"/>
                </a:lnTo>
                <a:lnTo>
                  <a:pt x="3491" y="1443"/>
                </a:lnTo>
                <a:lnTo>
                  <a:pt x="3458" y="1434"/>
                </a:lnTo>
                <a:lnTo>
                  <a:pt x="3417" y="1407"/>
                </a:lnTo>
                <a:lnTo>
                  <a:pt x="3385" y="1398"/>
                </a:lnTo>
                <a:lnTo>
                  <a:pt x="3360" y="1389"/>
                </a:lnTo>
                <a:lnTo>
                  <a:pt x="3336" y="1380"/>
                </a:lnTo>
                <a:lnTo>
                  <a:pt x="3320" y="1371"/>
                </a:lnTo>
                <a:lnTo>
                  <a:pt x="3287" y="1361"/>
                </a:lnTo>
                <a:lnTo>
                  <a:pt x="3262" y="1334"/>
                </a:lnTo>
                <a:lnTo>
                  <a:pt x="3238" y="1316"/>
                </a:lnTo>
                <a:lnTo>
                  <a:pt x="3214" y="1298"/>
                </a:lnTo>
                <a:lnTo>
                  <a:pt x="3197" y="1288"/>
                </a:lnTo>
                <a:lnTo>
                  <a:pt x="3181" y="1270"/>
                </a:lnTo>
                <a:lnTo>
                  <a:pt x="3149" y="1234"/>
                </a:lnTo>
                <a:lnTo>
                  <a:pt x="3140" y="1216"/>
                </a:lnTo>
                <a:lnTo>
                  <a:pt x="3115" y="1179"/>
                </a:lnTo>
                <a:lnTo>
                  <a:pt x="3107" y="1142"/>
                </a:lnTo>
                <a:lnTo>
                  <a:pt x="3083" y="1096"/>
                </a:lnTo>
                <a:lnTo>
                  <a:pt x="3075" y="1060"/>
                </a:lnTo>
                <a:lnTo>
                  <a:pt x="3059" y="1014"/>
                </a:lnTo>
                <a:lnTo>
                  <a:pt x="3050" y="978"/>
                </a:lnTo>
                <a:lnTo>
                  <a:pt x="3042" y="932"/>
                </a:lnTo>
                <a:lnTo>
                  <a:pt x="3034" y="895"/>
                </a:lnTo>
                <a:lnTo>
                  <a:pt x="3018" y="859"/>
                </a:lnTo>
                <a:lnTo>
                  <a:pt x="3010" y="813"/>
                </a:lnTo>
                <a:lnTo>
                  <a:pt x="3002" y="768"/>
                </a:lnTo>
                <a:lnTo>
                  <a:pt x="2986" y="731"/>
                </a:lnTo>
                <a:lnTo>
                  <a:pt x="2986" y="713"/>
                </a:lnTo>
                <a:lnTo>
                  <a:pt x="2976" y="676"/>
                </a:lnTo>
                <a:lnTo>
                  <a:pt x="2968" y="648"/>
                </a:lnTo>
                <a:lnTo>
                  <a:pt x="2968" y="630"/>
                </a:lnTo>
                <a:lnTo>
                  <a:pt x="2960" y="612"/>
                </a:lnTo>
                <a:lnTo>
                  <a:pt x="2960" y="594"/>
                </a:lnTo>
                <a:lnTo>
                  <a:pt x="2944" y="566"/>
                </a:lnTo>
                <a:lnTo>
                  <a:pt x="2936" y="539"/>
                </a:lnTo>
                <a:lnTo>
                  <a:pt x="2920" y="530"/>
                </a:lnTo>
                <a:lnTo>
                  <a:pt x="2912" y="512"/>
                </a:lnTo>
                <a:lnTo>
                  <a:pt x="2904" y="493"/>
                </a:lnTo>
                <a:lnTo>
                  <a:pt x="2887" y="475"/>
                </a:lnTo>
                <a:lnTo>
                  <a:pt x="2871" y="457"/>
                </a:lnTo>
                <a:lnTo>
                  <a:pt x="2863" y="439"/>
                </a:lnTo>
                <a:lnTo>
                  <a:pt x="2847" y="429"/>
                </a:lnTo>
                <a:lnTo>
                  <a:pt x="2831" y="411"/>
                </a:lnTo>
                <a:lnTo>
                  <a:pt x="2805" y="393"/>
                </a:lnTo>
                <a:lnTo>
                  <a:pt x="2789" y="375"/>
                </a:lnTo>
                <a:lnTo>
                  <a:pt x="2757" y="366"/>
                </a:lnTo>
                <a:lnTo>
                  <a:pt x="2724" y="338"/>
                </a:lnTo>
                <a:lnTo>
                  <a:pt x="2700" y="329"/>
                </a:lnTo>
                <a:lnTo>
                  <a:pt x="2676" y="311"/>
                </a:lnTo>
                <a:lnTo>
                  <a:pt x="2642" y="293"/>
                </a:lnTo>
                <a:lnTo>
                  <a:pt x="2585" y="247"/>
                </a:lnTo>
                <a:lnTo>
                  <a:pt x="2569" y="238"/>
                </a:lnTo>
                <a:lnTo>
                  <a:pt x="2537" y="228"/>
                </a:lnTo>
                <a:lnTo>
                  <a:pt x="2521" y="219"/>
                </a:lnTo>
                <a:lnTo>
                  <a:pt x="2504" y="210"/>
                </a:lnTo>
                <a:lnTo>
                  <a:pt x="2487" y="201"/>
                </a:lnTo>
                <a:lnTo>
                  <a:pt x="2463" y="182"/>
                </a:lnTo>
                <a:lnTo>
                  <a:pt x="2447" y="173"/>
                </a:lnTo>
                <a:lnTo>
                  <a:pt x="2430" y="173"/>
                </a:lnTo>
                <a:lnTo>
                  <a:pt x="2406" y="164"/>
                </a:lnTo>
                <a:lnTo>
                  <a:pt x="2382" y="155"/>
                </a:lnTo>
                <a:lnTo>
                  <a:pt x="2366" y="155"/>
                </a:lnTo>
                <a:lnTo>
                  <a:pt x="2341" y="146"/>
                </a:lnTo>
                <a:lnTo>
                  <a:pt x="2308" y="137"/>
                </a:lnTo>
                <a:lnTo>
                  <a:pt x="2284" y="128"/>
                </a:lnTo>
                <a:lnTo>
                  <a:pt x="2251" y="128"/>
                </a:lnTo>
                <a:lnTo>
                  <a:pt x="2219" y="128"/>
                </a:lnTo>
                <a:lnTo>
                  <a:pt x="2186" y="119"/>
                </a:lnTo>
                <a:lnTo>
                  <a:pt x="2161" y="119"/>
                </a:lnTo>
                <a:lnTo>
                  <a:pt x="2129" y="109"/>
                </a:lnTo>
                <a:lnTo>
                  <a:pt x="2096" y="109"/>
                </a:lnTo>
                <a:lnTo>
                  <a:pt x="2072" y="100"/>
                </a:lnTo>
                <a:lnTo>
                  <a:pt x="2056" y="91"/>
                </a:lnTo>
                <a:lnTo>
                  <a:pt x="2039" y="82"/>
                </a:lnTo>
                <a:lnTo>
                  <a:pt x="2023" y="82"/>
                </a:lnTo>
                <a:lnTo>
                  <a:pt x="2006" y="82"/>
                </a:lnTo>
                <a:lnTo>
                  <a:pt x="1990" y="82"/>
                </a:lnTo>
                <a:lnTo>
                  <a:pt x="1974" y="73"/>
                </a:lnTo>
                <a:lnTo>
                  <a:pt x="1957" y="73"/>
                </a:lnTo>
                <a:lnTo>
                  <a:pt x="1941" y="73"/>
                </a:lnTo>
                <a:lnTo>
                  <a:pt x="1925" y="73"/>
                </a:lnTo>
                <a:lnTo>
                  <a:pt x="1909" y="73"/>
                </a:lnTo>
                <a:lnTo>
                  <a:pt x="1892" y="73"/>
                </a:lnTo>
                <a:lnTo>
                  <a:pt x="1876" y="73"/>
                </a:lnTo>
                <a:lnTo>
                  <a:pt x="1876" y="82"/>
                </a:lnTo>
              </a:path>
            </a:pathLst>
          </a:custGeom>
          <a:solidFill>
            <a:srgbClr val="DADADA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14340" name="AutoShape 4"/>
          <p:cNvSpPr>
            <a:spLocks noChangeArrowheads="1"/>
          </p:cNvSpPr>
          <p:nvPr/>
        </p:nvSpPr>
        <p:spPr bwMode="auto">
          <a:xfrm>
            <a:off x="2406650" y="1682750"/>
            <a:ext cx="4673600" cy="5118100"/>
          </a:xfrm>
          <a:prstGeom prst="triangle">
            <a:avLst>
              <a:gd name="adj" fmla="val 49968"/>
            </a:avLst>
          </a:prstGeom>
          <a:gradFill rotWithShape="0">
            <a:gsLst>
              <a:gs pos="0">
                <a:srgbClr val="009688"/>
              </a:gs>
              <a:gs pos="100000">
                <a:srgbClr val="E5F4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>
            <a:off x="4291013" y="2844800"/>
            <a:ext cx="8270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>
            <a:off x="3967163" y="3429000"/>
            <a:ext cx="14811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>
            <a:off x="3567113" y="4356100"/>
            <a:ext cx="22494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 flipV="1">
            <a:off x="3114675" y="5251450"/>
            <a:ext cx="3203575" cy="682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124200" y="5765800"/>
            <a:ext cx="358298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r>
              <a:rPr lang="en-US" sz="1600" b="1" dirty="0" err="1"/>
              <a:t>Prácticas</a:t>
            </a:r>
            <a:r>
              <a:rPr lang="en-US" sz="1600" b="1" dirty="0"/>
              <a:t> de </a:t>
            </a:r>
            <a:r>
              <a:rPr lang="en-US" sz="1600" b="1" dirty="0" err="1"/>
              <a:t>trabajo</a:t>
            </a:r>
            <a:r>
              <a:rPr lang="en-US" sz="1600" b="1" dirty="0"/>
              <a:t> </a:t>
            </a:r>
            <a:r>
              <a:rPr lang="en-US" sz="1600" b="1" dirty="0" err="1" smtClean="0"/>
              <a:t>riesgosas</a:t>
            </a:r>
            <a:endParaRPr lang="en-US" sz="1600" b="1" dirty="0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3886200" y="4727575"/>
            <a:ext cx="18669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r>
              <a:rPr lang="en-US" sz="1600" b="1"/>
              <a:t>Casi Accidente</a:t>
            </a:r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3733800" y="3844925"/>
            <a:ext cx="20574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r>
              <a:rPr lang="en-US" sz="1600" b="1"/>
              <a:t>Lesiones Menores</a:t>
            </a:r>
          </a:p>
        </p:txBody>
      </p:sp>
      <p:sp>
        <p:nvSpPr>
          <p:cNvPr id="14348" name="Rectangle 12"/>
          <p:cNvSpPr>
            <a:spLocks noChangeArrowheads="1"/>
          </p:cNvSpPr>
          <p:nvPr/>
        </p:nvSpPr>
        <p:spPr bwMode="auto">
          <a:xfrm>
            <a:off x="3944938" y="3068638"/>
            <a:ext cx="1614487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1400" b="1"/>
              <a:t>Lesiones Graves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4314825" y="2532063"/>
            <a:ext cx="969963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1600" b="1"/>
              <a:t>Muertes</a:t>
            </a:r>
          </a:p>
        </p:txBody>
      </p:sp>
      <p:grpSp>
        <p:nvGrpSpPr>
          <p:cNvPr id="14350" name="Group 49"/>
          <p:cNvGrpSpPr>
            <a:grpSpLocks/>
          </p:cNvGrpSpPr>
          <p:nvPr/>
        </p:nvGrpSpPr>
        <p:grpSpPr bwMode="auto">
          <a:xfrm>
            <a:off x="1600200" y="3467100"/>
            <a:ext cx="6184900" cy="279400"/>
            <a:chOff x="1008" y="2184"/>
            <a:chExt cx="3896" cy="176"/>
          </a:xfrm>
        </p:grpSpPr>
        <p:grpSp>
          <p:nvGrpSpPr>
            <p:cNvPr id="14353" name="Group 20"/>
            <p:cNvGrpSpPr>
              <a:grpSpLocks/>
            </p:cNvGrpSpPr>
            <p:nvPr/>
          </p:nvGrpSpPr>
          <p:grpSpPr bwMode="auto">
            <a:xfrm>
              <a:off x="1776" y="2184"/>
              <a:ext cx="728" cy="176"/>
              <a:chOff x="1776" y="2184"/>
              <a:chExt cx="728" cy="176"/>
            </a:xfrm>
          </p:grpSpPr>
          <p:grpSp>
            <p:nvGrpSpPr>
              <p:cNvPr id="14382" name="Group 16"/>
              <p:cNvGrpSpPr>
                <a:grpSpLocks/>
              </p:cNvGrpSpPr>
              <p:nvPr/>
            </p:nvGrpSpPr>
            <p:grpSpPr bwMode="auto">
              <a:xfrm>
                <a:off x="1776" y="2184"/>
                <a:ext cx="344" cy="176"/>
                <a:chOff x="1776" y="2184"/>
                <a:chExt cx="344" cy="176"/>
              </a:xfrm>
            </p:grpSpPr>
            <p:sp>
              <p:nvSpPr>
                <p:cNvPr id="14386" name="Arc 14"/>
                <p:cNvSpPr>
                  <a:spLocks/>
                </p:cNvSpPr>
                <p:nvPr/>
              </p:nvSpPr>
              <p:spPr bwMode="auto">
                <a:xfrm>
                  <a:off x="1776" y="2208"/>
                  <a:ext cx="176" cy="12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21600" y="0"/>
                      </a:moveTo>
                      <a:cubicBezTo>
                        <a:pt x="21600" y="11929"/>
                        <a:pt x="11929" y="21599"/>
                        <a:pt x="0" y="21600"/>
                      </a:cubicBezTo>
                    </a:path>
                    <a:path w="21600" h="21600" stroke="0" extrusionOk="0">
                      <a:moveTo>
                        <a:pt x="21600" y="0"/>
                      </a:moveTo>
                      <a:cubicBezTo>
                        <a:pt x="21600" y="11929"/>
                        <a:pt x="11929" y="21599"/>
                        <a:pt x="0" y="21600"/>
                      </a:cubicBezTo>
                      <a:lnTo>
                        <a:pt x="0" y="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noFill/>
                <a:ln w="50800" cap="rnd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MX"/>
                </a:p>
              </p:txBody>
            </p:sp>
            <p:sp>
              <p:nvSpPr>
                <p:cNvPr id="14387" name="Arc 15"/>
                <p:cNvSpPr>
                  <a:spLocks/>
                </p:cNvSpPr>
                <p:nvPr/>
              </p:nvSpPr>
              <p:spPr bwMode="auto">
                <a:xfrm rot="4020000">
                  <a:off x="1968" y="2208"/>
                  <a:ext cx="176" cy="12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21600" y="0"/>
                      </a:moveTo>
                      <a:cubicBezTo>
                        <a:pt x="21600" y="11929"/>
                        <a:pt x="11929" y="21599"/>
                        <a:pt x="0" y="21600"/>
                      </a:cubicBezTo>
                    </a:path>
                    <a:path w="21600" h="21600" stroke="0" extrusionOk="0">
                      <a:moveTo>
                        <a:pt x="21600" y="0"/>
                      </a:moveTo>
                      <a:cubicBezTo>
                        <a:pt x="21600" y="11929"/>
                        <a:pt x="11929" y="21599"/>
                        <a:pt x="0" y="21600"/>
                      </a:cubicBezTo>
                      <a:lnTo>
                        <a:pt x="0" y="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noFill/>
                <a:ln w="50800" cap="rnd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MX"/>
                </a:p>
              </p:txBody>
            </p:sp>
          </p:grpSp>
          <p:grpSp>
            <p:nvGrpSpPr>
              <p:cNvPr id="14383" name="Group 19"/>
              <p:cNvGrpSpPr>
                <a:grpSpLocks/>
              </p:cNvGrpSpPr>
              <p:nvPr/>
            </p:nvGrpSpPr>
            <p:grpSpPr bwMode="auto">
              <a:xfrm>
                <a:off x="2160" y="2184"/>
                <a:ext cx="344" cy="176"/>
                <a:chOff x="2160" y="2184"/>
                <a:chExt cx="344" cy="176"/>
              </a:xfrm>
            </p:grpSpPr>
            <p:sp>
              <p:nvSpPr>
                <p:cNvPr id="14384" name="Arc 17"/>
                <p:cNvSpPr>
                  <a:spLocks/>
                </p:cNvSpPr>
                <p:nvPr/>
              </p:nvSpPr>
              <p:spPr bwMode="auto">
                <a:xfrm>
                  <a:off x="2160" y="2208"/>
                  <a:ext cx="176" cy="12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21600" y="0"/>
                      </a:moveTo>
                      <a:cubicBezTo>
                        <a:pt x="21600" y="11929"/>
                        <a:pt x="11929" y="21599"/>
                        <a:pt x="0" y="21600"/>
                      </a:cubicBezTo>
                    </a:path>
                    <a:path w="21600" h="21600" stroke="0" extrusionOk="0">
                      <a:moveTo>
                        <a:pt x="21600" y="0"/>
                      </a:moveTo>
                      <a:cubicBezTo>
                        <a:pt x="21600" y="11929"/>
                        <a:pt x="11929" y="21599"/>
                        <a:pt x="0" y="21600"/>
                      </a:cubicBezTo>
                      <a:lnTo>
                        <a:pt x="0" y="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noFill/>
                <a:ln w="50800" cap="rnd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MX"/>
                </a:p>
              </p:txBody>
            </p:sp>
            <p:sp>
              <p:nvSpPr>
                <p:cNvPr id="14385" name="Arc 18"/>
                <p:cNvSpPr>
                  <a:spLocks/>
                </p:cNvSpPr>
                <p:nvPr/>
              </p:nvSpPr>
              <p:spPr bwMode="auto">
                <a:xfrm rot="4020000">
                  <a:off x="2352" y="2208"/>
                  <a:ext cx="176" cy="12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21600" y="0"/>
                      </a:moveTo>
                      <a:cubicBezTo>
                        <a:pt x="21600" y="11929"/>
                        <a:pt x="11929" y="21599"/>
                        <a:pt x="0" y="21600"/>
                      </a:cubicBezTo>
                    </a:path>
                    <a:path w="21600" h="21600" stroke="0" extrusionOk="0">
                      <a:moveTo>
                        <a:pt x="21600" y="0"/>
                      </a:moveTo>
                      <a:cubicBezTo>
                        <a:pt x="21600" y="11929"/>
                        <a:pt x="11929" y="21599"/>
                        <a:pt x="0" y="21600"/>
                      </a:cubicBezTo>
                      <a:lnTo>
                        <a:pt x="0" y="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noFill/>
                <a:ln w="50800" cap="rnd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MX"/>
                </a:p>
              </p:txBody>
            </p:sp>
          </p:grpSp>
        </p:grpSp>
        <p:grpSp>
          <p:nvGrpSpPr>
            <p:cNvPr id="14354" name="Group 27"/>
            <p:cNvGrpSpPr>
              <a:grpSpLocks/>
            </p:cNvGrpSpPr>
            <p:nvPr/>
          </p:nvGrpSpPr>
          <p:grpSpPr bwMode="auto">
            <a:xfrm>
              <a:off x="2592" y="2184"/>
              <a:ext cx="728" cy="176"/>
              <a:chOff x="2592" y="2184"/>
              <a:chExt cx="728" cy="176"/>
            </a:xfrm>
          </p:grpSpPr>
          <p:grpSp>
            <p:nvGrpSpPr>
              <p:cNvPr id="14376" name="Group 23"/>
              <p:cNvGrpSpPr>
                <a:grpSpLocks/>
              </p:cNvGrpSpPr>
              <p:nvPr/>
            </p:nvGrpSpPr>
            <p:grpSpPr bwMode="auto">
              <a:xfrm>
                <a:off x="2592" y="2184"/>
                <a:ext cx="344" cy="176"/>
                <a:chOff x="2592" y="2184"/>
                <a:chExt cx="344" cy="176"/>
              </a:xfrm>
            </p:grpSpPr>
            <p:sp>
              <p:nvSpPr>
                <p:cNvPr id="14380" name="Arc 21"/>
                <p:cNvSpPr>
                  <a:spLocks/>
                </p:cNvSpPr>
                <p:nvPr/>
              </p:nvSpPr>
              <p:spPr bwMode="auto">
                <a:xfrm>
                  <a:off x="2592" y="2208"/>
                  <a:ext cx="176" cy="12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21600" y="0"/>
                      </a:moveTo>
                      <a:cubicBezTo>
                        <a:pt x="21600" y="11929"/>
                        <a:pt x="11929" y="21599"/>
                        <a:pt x="0" y="21600"/>
                      </a:cubicBezTo>
                    </a:path>
                    <a:path w="21600" h="21600" stroke="0" extrusionOk="0">
                      <a:moveTo>
                        <a:pt x="21600" y="0"/>
                      </a:moveTo>
                      <a:cubicBezTo>
                        <a:pt x="21600" y="11929"/>
                        <a:pt x="11929" y="21599"/>
                        <a:pt x="0" y="21600"/>
                      </a:cubicBezTo>
                      <a:lnTo>
                        <a:pt x="0" y="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noFill/>
                <a:ln w="50800" cap="rnd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MX"/>
                </a:p>
              </p:txBody>
            </p:sp>
            <p:sp>
              <p:nvSpPr>
                <p:cNvPr id="14381" name="Arc 22"/>
                <p:cNvSpPr>
                  <a:spLocks/>
                </p:cNvSpPr>
                <p:nvPr/>
              </p:nvSpPr>
              <p:spPr bwMode="auto">
                <a:xfrm rot="4020000">
                  <a:off x="2784" y="2208"/>
                  <a:ext cx="176" cy="12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21600" y="0"/>
                      </a:moveTo>
                      <a:cubicBezTo>
                        <a:pt x="21600" y="11929"/>
                        <a:pt x="11929" y="21599"/>
                        <a:pt x="0" y="21600"/>
                      </a:cubicBezTo>
                    </a:path>
                    <a:path w="21600" h="21600" stroke="0" extrusionOk="0">
                      <a:moveTo>
                        <a:pt x="21600" y="0"/>
                      </a:moveTo>
                      <a:cubicBezTo>
                        <a:pt x="21600" y="11929"/>
                        <a:pt x="11929" y="21599"/>
                        <a:pt x="0" y="21600"/>
                      </a:cubicBezTo>
                      <a:lnTo>
                        <a:pt x="0" y="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noFill/>
                <a:ln w="50800" cap="rnd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MX"/>
                </a:p>
              </p:txBody>
            </p:sp>
          </p:grpSp>
          <p:grpSp>
            <p:nvGrpSpPr>
              <p:cNvPr id="14377" name="Group 26"/>
              <p:cNvGrpSpPr>
                <a:grpSpLocks/>
              </p:cNvGrpSpPr>
              <p:nvPr/>
            </p:nvGrpSpPr>
            <p:grpSpPr bwMode="auto">
              <a:xfrm>
                <a:off x="2976" y="2184"/>
                <a:ext cx="344" cy="176"/>
                <a:chOff x="2976" y="2184"/>
                <a:chExt cx="344" cy="176"/>
              </a:xfrm>
            </p:grpSpPr>
            <p:sp>
              <p:nvSpPr>
                <p:cNvPr id="14378" name="Arc 24"/>
                <p:cNvSpPr>
                  <a:spLocks/>
                </p:cNvSpPr>
                <p:nvPr/>
              </p:nvSpPr>
              <p:spPr bwMode="auto">
                <a:xfrm>
                  <a:off x="2976" y="2208"/>
                  <a:ext cx="176" cy="12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21600" y="0"/>
                      </a:moveTo>
                      <a:cubicBezTo>
                        <a:pt x="21600" y="11929"/>
                        <a:pt x="11929" y="21599"/>
                        <a:pt x="0" y="21600"/>
                      </a:cubicBezTo>
                    </a:path>
                    <a:path w="21600" h="21600" stroke="0" extrusionOk="0">
                      <a:moveTo>
                        <a:pt x="21600" y="0"/>
                      </a:moveTo>
                      <a:cubicBezTo>
                        <a:pt x="21600" y="11929"/>
                        <a:pt x="11929" y="21599"/>
                        <a:pt x="0" y="21600"/>
                      </a:cubicBezTo>
                      <a:lnTo>
                        <a:pt x="0" y="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noFill/>
                <a:ln w="50800" cap="rnd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MX"/>
                </a:p>
              </p:txBody>
            </p:sp>
            <p:sp>
              <p:nvSpPr>
                <p:cNvPr id="14379" name="Arc 25"/>
                <p:cNvSpPr>
                  <a:spLocks/>
                </p:cNvSpPr>
                <p:nvPr/>
              </p:nvSpPr>
              <p:spPr bwMode="auto">
                <a:xfrm rot="4020000">
                  <a:off x="3168" y="2208"/>
                  <a:ext cx="176" cy="12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21600" y="0"/>
                      </a:moveTo>
                      <a:cubicBezTo>
                        <a:pt x="21600" y="11929"/>
                        <a:pt x="11929" y="21599"/>
                        <a:pt x="0" y="21600"/>
                      </a:cubicBezTo>
                    </a:path>
                    <a:path w="21600" h="21600" stroke="0" extrusionOk="0">
                      <a:moveTo>
                        <a:pt x="21600" y="0"/>
                      </a:moveTo>
                      <a:cubicBezTo>
                        <a:pt x="21600" y="11929"/>
                        <a:pt x="11929" y="21599"/>
                        <a:pt x="0" y="21600"/>
                      </a:cubicBezTo>
                      <a:lnTo>
                        <a:pt x="0" y="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noFill/>
                <a:ln w="50800" cap="rnd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MX"/>
                </a:p>
              </p:txBody>
            </p:sp>
          </p:grpSp>
        </p:grpSp>
        <p:grpSp>
          <p:nvGrpSpPr>
            <p:cNvPr id="14355" name="Group 34"/>
            <p:cNvGrpSpPr>
              <a:grpSpLocks/>
            </p:cNvGrpSpPr>
            <p:nvPr/>
          </p:nvGrpSpPr>
          <p:grpSpPr bwMode="auto">
            <a:xfrm>
              <a:off x="3360" y="2184"/>
              <a:ext cx="728" cy="176"/>
              <a:chOff x="3360" y="2184"/>
              <a:chExt cx="728" cy="176"/>
            </a:xfrm>
          </p:grpSpPr>
          <p:grpSp>
            <p:nvGrpSpPr>
              <p:cNvPr id="14370" name="Group 30"/>
              <p:cNvGrpSpPr>
                <a:grpSpLocks/>
              </p:cNvGrpSpPr>
              <p:nvPr/>
            </p:nvGrpSpPr>
            <p:grpSpPr bwMode="auto">
              <a:xfrm>
                <a:off x="3360" y="2184"/>
                <a:ext cx="344" cy="176"/>
                <a:chOff x="3360" y="2184"/>
                <a:chExt cx="344" cy="176"/>
              </a:xfrm>
            </p:grpSpPr>
            <p:sp>
              <p:nvSpPr>
                <p:cNvPr id="14374" name="Arc 28"/>
                <p:cNvSpPr>
                  <a:spLocks/>
                </p:cNvSpPr>
                <p:nvPr/>
              </p:nvSpPr>
              <p:spPr bwMode="auto">
                <a:xfrm>
                  <a:off x="3360" y="2208"/>
                  <a:ext cx="176" cy="12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21600" y="0"/>
                      </a:moveTo>
                      <a:cubicBezTo>
                        <a:pt x="21600" y="11929"/>
                        <a:pt x="11929" y="21599"/>
                        <a:pt x="0" y="21600"/>
                      </a:cubicBezTo>
                    </a:path>
                    <a:path w="21600" h="21600" stroke="0" extrusionOk="0">
                      <a:moveTo>
                        <a:pt x="21600" y="0"/>
                      </a:moveTo>
                      <a:cubicBezTo>
                        <a:pt x="21600" y="11929"/>
                        <a:pt x="11929" y="21599"/>
                        <a:pt x="0" y="21600"/>
                      </a:cubicBezTo>
                      <a:lnTo>
                        <a:pt x="0" y="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noFill/>
                <a:ln w="50800" cap="rnd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MX"/>
                </a:p>
              </p:txBody>
            </p:sp>
            <p:sp>
              <p:nvSpPr>
                <p:cNvPr id="14375" name="Arc 29"/>
                <p:cNvSpPr>
                  <a:spLocks/>
                </p:cNvSpPr>
                <p:nvPr/>
              </p:nvSpPr>
              <p:spPr bwMode="auto">
                <a:xfrm rot="4020000">
                  <a:off x="3552" y="2208"/>
                  <a:ext cx="176" cy="12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21600" y="0"/>
                      </a:moveTo>
                      <a:cubicBezTo>
                        <a:pt x="21600" y="11929"/>
                        <a:pt x="11929" y="21599"/>
                        <a:pt x="0" y="21600"/>
                      </a:cubicBezTo>
                    </a:path>
                    <a:path w="21600" h="21600" stroke="0" extrusionOk="0">
                      <a:moveTo>
                        <a:pt x="21600" y="0"/>
                      </a:moveTo>
                      <a:cubicBezTo>
                        <a:pt x="21600" y="11929"/>
                        <a:pt x="11929" y="21599"/>
                        <a:pt x="0" y="21600"/>
                      </a:cubicBezTo>
                      <a:lnTo>
                        <a:pt x="0" y="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noFill/>
                <a:ln w="50800" cap="rnd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MX"/>
                </a:p>
              </p:txBody>
            </p:sp>
          </p:grpSp>
          <p:grpSp>
            <p:nvGrpSpPr>
              <p:cNvPr id="14371" name="Group 33"/>
              <p:cNvGrpSpPr>
                <a:grpSpLocks/>
              </p:cNvGrpSpPr>
              <p:nvPr/>
            </p:nvGrpSpPr>
            <p:grpSpPr bwMode="auto">
              <a:xfrm>
                <a:off x="3744" y="2184"/>
                <a:ext cx="344" cy="176"/>
                <a:chOff x="3744" y="2184"/>
                <a:chExt cx="344" cy="176"/>
              </a:xfrm>
            </p:grpSpPr>
            <p:sp>
              <p:nvSpPr>
                <p:cNvPr id="14372" name="Arc 31"/>
                <p:cNvSpPr>
                  <a:spLocks/>
                </p:cNvSpPr>
                <p:nvPr/>
              </p:nvSpPr>
              <p:spPr bwMode="auto">
                <a:xfrm>
                  <a:off x="3744" y="2208"/>
                  <a:ext cx="176" cy="12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21600" y="0"/>
                      </a:moveTo>
                      <a:cubicBezTo>
                        <a:pt x="21600" y="11929"/>
                        <a:pt x="11929" y="21599"/>
                        <a:pt x="0" y="21600"/>
                      </a:cubicBezTo>
                    </a:path>
                    <a:path w="21600" h="21600" stroke="0" extrusionOk="0">
                      <a:moveTo>
                        <a:pt x="21600" y="0"/>
                      </a:moveTo>
                      <a:cubicBezTo>
                        <a:pt x="21600" y="11929"/>
                        <a:pt x="11929" y="21599"/>
                        <a:pt x="0" y="21600"/>
                      </a:cubicBezTo>
                      <a:lnTo>
                        <a:pt x="0" y="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noFill/>
                <a:ln w="50800" cap="rnd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MX"/>
                </a:p>
              </p:txBody>
            </p:sp>
            <p:sp>
              <p:nvSpPr>
                <p:cNvPr id="14373" name="Arc 32"/>
                <p:cNvSpPr>
                  <a:spLocks/>
                </p:cNvSpPr>
                <p:nvPr/>
              </p:nvSpPr>
              <p:spPr bwMode="auto">
                <a:xfrm rot="4020000">
                  <a:off x="3936" y="2208"/>
                  <a:ext cx="176" cy="12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21600" y="0"/>
                      </a:moveTo>
                      <a:cubicBezTo>
                        <a:pt x="21600" y="11929"/>
                        <a:pt x="11929" y="21599"/>
                        <a:pt x="0" y="21600"/>
                      </a:cubicBezTo>
                    </a:path>
                    <a:path w="21600" h="21600" stroke="0" extrusionOk="0">
                      <a:moveTo>
                        <a:pt x="21600" y="0"/>
                      </a:moveTo>
                      <a:cubicBezTo>
                        <a:pt x="21600" y="11929"/>
                        <a:pt x="11929" y="21599"/>
                        <a:pt x="0" y="21600"/>
                      </a:cubicBezTo>
                      <a:lnTo>
                        <a:pt x="0" y="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noFill/>
                <a:ln w="50800" cap="rnd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MX"/>
                </a:p>
              </p:txBody>
            </p:sp>
          </p:grpSp>
        </p:grpSp>
        <p:grpSp>
          <p:nvGrpSpPr>
            <p:cNvPr id="14356" name="Group 41"/>
            <p:cNvGrpSpPr>
              <a:grpSpLocks/>
            </p:cNvGrpSpPr>
            <p:nvPr/>
          </p:nvGrpSpPr>
          <p:grpSpPr bwMode="auto">
            <a:xfrm>
              <a:off x="1008" y="2184"/>
              <a:ext cx="728" cy="176"/>
              <a:chOff x="1008" y="2184"/>
              <a:chExt cx="728" cy="176"/>
            </a:xfrm>
          </p:grpSpPr>
          <p:grpSp>
            <p:nvGrpSpPr>
              <p:cNvPr id="14364" name="Group 37"/>
              <p:cNvGrpSpPr>
                <a:grpSpLocks/>
              </p:cNvGrpSpPr>
              <p:nvPr/>
            </p:nvGrpSpPr>
            <p:grpSpPr bwMode="auto">
              <a:xfrm>
                <a:off x="1008" y="2184"/>
                <a:ext cx="344" cy="176"/>
                <a:chOff x="1008" y="2184"/>
                <a:chExt cx="344" cy="176"/>
              </a:xfrm>
            </p:grpSpPr>
            <p:sp>
              <p:nvSpPr>
                <p:cNvPr id="14368" name="Arc 35"/>
                <p:cNvSpPr>
                  <a:spLocks/>
                </p:cNvSpPr>
                <p:nvPr/>
              </p:nvSpPr>
              <p:spPr bwMode="auto">
                <a:xfrm>
                  <a:off x="1008" y="2208"/>
                  <a:ext cx="176" cy="12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21600" y="0"/>
                      </a:moveTo>
                      <a:cubicBezTo>
                        <a:pt x="21600" y="11929"/>
                        <a:pt x="11929" y="21599"/>
                        <a:pt x="0" y="21600"/>
                      </a:cubicBezTo>
                    </a:path>
                    <a:path w="21600" h="21600" stroke="0" extrusionOk="0">
                      <a:moveTo>
                        <a:pt x="21600" y="0"/>
                      </a:moveTo>
                      <a:cubicBezTo>
                        <a:pt x="21600" y="11929"/>
                        <a:pt x="11929" y="21599"/>
                        <a:pt x="0" y="21600"/>
                      </a:cubicBezTo>
                      <a:lnTo>
                        <a:pt x="0" y="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noFill/>
                <a:ln w="50800" cap="rnd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MX"/>
                </a:p>
              </p:txBody>
            </p:sp>
            <p:sp>
              <p:nvSpPr>
                <p:cNvPr id="14369" name="Arc 36"/>
                <p:cNvSpPr>
                  <a:spLocks/>
                </p:cNvSpPr>
                <p:nvPr/>
              </p:nvSpPr>
              <p:spPr bwMode="auto">
                <a:xfrm rot="4020000">
                  <a:off x="1200" y="2208"/>
                  <a:ext cx="176" cy="12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21600" y="0"/>
                      </a:moveTo>
                      <a:cubicBezTo>
                        <a:pt x="21600" y="11929"/>
                        <a:pt x="11929" y="21599"/>
                        <a:pt x="0" y="21600"/>
                      </a:cubicBezTo>
                    </a:path>
                    <a:path w="21600" h="21600" stroke="0" extrusionOk="0">
                      <a:moveTo>
                        <a:pt x="21600" y="0"/>
                      </a:moveTo>
                      <a:cubicBezTo>
                        <a:pt x="21600" y="11929"/>
                        <a:pt x="11929" y="21599"/>
                        <a:pt x="0" y="21600"/>
                      </a:cubicBezTo>
                      <a:lnTo>
                        <a:pt x="0" y="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noFill/>
                <a:ln w="50800" cap="rnd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MX"/>
                </a:p>
              </p:txBody>
            </p:sp>
          </p:grpSp>
          <p:grpSp>
            <p:nvGrpSpPr>
              <p:cNvPr id="14365" name="Group 40"/>
              <p:cNvGrpSpPr>
                <a:grpSpLocks/>
              </p:cNvGrpSpPr>
              <p:nvPr/>
            </p:nvGrpSpPr>
            <p:grpSpPr bwMode="auto">
              <a:xfrm>
                <a:off x="1392" y="2184"/>
                <a:ext cx="344" cy="176"/>
                <a:chOff x="1392" y="2184"/>
                <a:chExt cx="344" cy="176"/>
              </a:xfrm>
            </p:grpSpPr>
            <p:sp>
              <p:nvSpPr>
                <p:cNvPr id="14366" name="Arc 38"/>
                <p:cNvSpPr>
                  <a:spLocks/>
                </p:cNvSpPr>
                <p:nvPr/>
              </p:nvSpPr>
              <p:spPr bwMode="auto">
                <a:xfrm>
                  <a:off x="1392" y="2208"/>
                  <a:ext cx="176" cy="12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21600" y="0"/>
                      </a:moveTo>
                      <a:cubicBezTo>
                        <a:pt x="21600" y="11929"/>
                        <a:pt x="11929" y="21599"/>
                        <a:pt x="0" y="21600"/>
                      </a:cubicBezTo>
                    </a:path>
                    <a:path w="21600" h="21600" stroke="0" extrusionOk="0">
                      <a:moveTo>
                        <a:pt x="21600" y="0"/>
                      </a:moveTo>
                      <a:cubicBezTo>
                        <a:pt x="21600" y="11929"/>
                        <a:pt x="11929" y="21599"/>
                        <a:pt x="0" y="21600"/>
                      </a:cubicBezTo>
                      <a:lnTo>
                        <a:pt x="0" y="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noFill/>
                <a:ln w="50800" cap="rnd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MX"/>
                </a:p>
              </p:txBody>
            </p:sp>
            <p:sp>
              <p:nvSpPr>
                <p:cNvPr id="14367" name="Arc 39"/>
                <p:cNvSpPr>
                  <a:spLocks/>
                </p:cNvSpPr>
                <p:nvPr/>
              </p:nvSpPr>
              <p:spPr bwMode="auto">
                <a:xfrm rot="4020000">
                  <a:off x="1584" y="2208"/>
                  <a:ext cx="176" cy="12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21600" y="0"/>
                      </a:moveTo>
                      <a:cubicBezTo>
                        <a:pt x="21600" y="11929"/>
                        <a:pt x="11929" y="21599"/>
                        <a:pt x="0" y="21600"/>
                      </a:cubicBezTo>
                    </a:path>
                    <a:path w="21600" h="21600" stroke="0" extrusionOk="0">
                      <a:moveTo>
                        <a:pt x="21600" y="0"/>
                      </a:moveTo>
                      <a:cubicBezTo>
                        <a:pt x="21600" y="11929"/>
                        <a:pt x="11929" y="21599"/>
                        <a:pt x="0" y="21600"/>
                      </a:cubicBezTo>
                      <a:lnTo>
                        <a:pt x="0" y="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noFill/>
                <a:ln w="50800" cap="rnd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MX"/>
                </a:p>
              </p:txBody>
            </p:sp>
          </p:grpSp>
        </p:grpSp>
        <p:grpSp>
          <p:nvGrpSpPr>
            <p:cNvPr id="14357" name="Group 48"/>
            <p:cNvGrpSpPr>
              <a:grpSpLocks/>
            </p:cNvGrpSpPr>
            <p:nvPr/>
          </p:nvGrpSpPr>
          <p:grpSpPr bwMode="auto">
            <a:xfrm>
              <a:off x="4176" y="2184"/>
              <a:ext cx="728" cy="176"/>
              <a:chOff x="4176" y="2184"/>
              <a:chExt cx="728" cy="176"/>
            </a:xfrm>
          </p:grpSpPr>
          <p:grpSp>
            <p:nvGrpSpPr>
              <p:cNvPr id="14358" name="Group 44"/>
              <p:cNvGrpSpPr>
                <a:grpSpLocks/>
              </p:cNvGrpSpPr>
              <p:nvPr/>
            </p:nvGrpSpPr>
            <p:grpSpPr bwMode="auto">
              <a:xfrm>
                <a:off x="4176" y="2184"/>
                <a:ext cx="344" cy="176"/>
                <a:chOff x="4176" y="2184"/>
                <a:chExt cx="344" cy="176"/>
              </a:xfrm>
            </p:grpSpPr>
            <p:sp>
              <p:nvSpPr>
                <p:cNvPr id="14362" name="Arc 42"/>
                <p:cNvSpPr>
                  <a:spLocks/>
                </p:cNvSpPr>
                <p:nvPr/>
              </p:nvSpPr>
              <p:spPr bwMode="auto">
                <a:xfrm>
                  <a:off x="4176" y="2208"/>
                  <a:ext cx="176" cy="12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21600" y="0"/>
                      </a:moveTo>
                      <a:cubicBezTo>
                        <a:pt x="21600" y="11929"/>
                        <a:pt x="11929" y="21599"/>
                        <a:pt x="0" y="21600"/>
                      </a:cubicBezTo>
                    </a:path>
                    <a:path w="21600" h="21600" stroke="0" extrusionOk="0">
                      <a:moveTo>
                        <a:pt x="21600" y="0"/>
                      </a:moveTo>
                      <a:cubicBezTo>
                        <a:pt x="21600" y="11929"/>
                        <a:pt x="11929" y="21599"/>
                        <a:pt x="0" y="21600"/>
                      </a:cubicBezTo>
                      <a:lnTo>
                        <a:pt x="0" y="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noFill/>
                <a:ln w="50800" cap="rnd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MX"/>
                </a:p>
              </p:txBody>
            </p:sp>
            <p:sp>
              <p:nvSpPr>
                <p:cNvPr id="14363" name="Arc 43"/>
                <p:cNvSpPr>
                  <a:spLocks/>
                </p:cNvSpPr>
                <p:nvPr/>
              </p:nvSpPr>
              <p:spPr bwMode="auto">
                <a:xfrm rot="4020000">
                  <a:off x="4368" y="2208"/>
                  <a:ext cx="176" cy="12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21600" y="0"/>
                      </a:moveTo>
                      <a:cubicBezTo>
                        <a:pt x="21600" y="11929"/>
                        <a:pt x="11929" y="21599"/>
                        <a:pt x="0" y="21600"/>
                      </a:cubicBezTo>
                    </a:path>
                    <a:path w="21600" h="21600" stroke="0" extrusionOk="0">
                      <a:moveTo>
                        <a:pt x="21600" y="0"/>
                      </a:moveTo>
                      <a:cubicBezTo>
                        <a:pt x="21600" y="11929"/>
                        <a:pt x="11929" y="21599"/>
                        <a:pt x="0" y="21600"/>
                      </a:cubicBezTo>
                      <a:lnTo>
                        <a:pt x="0" y="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noFill/>
                <a:ln w="50800" cap="rnd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MX"/>
                </a:p>
              </p:txBody>
            </p:sp>
          </p:grpSp>
          <p:grpSp>
            <p:nvGrpSpPr>
              <p:cNvPr id="14359" name="Group 47"/>
              <p:cNvGrpSpPr>
                <a:grpSpLocks/>
              </p:cNvGrpSpPr>
              <p:nvPr/>
            </p:nvGrpSpPr>
            <p:grpSpPr bwMode="auto">
              <a:xfrm>
                <a:off x="4560" y="2184"/>
                <a:ext cx="344" cy="176"/>
                <a:chOff x="4560" y="2184"/>
                <a:chExt cx="344" cy="176"/>
              </a:xfrm>
            </p:grpSpPr>
            <p:sp>
              <p:nvSpPr>
                <p:cNvPr id="14360" name="Arc 45"/>
                <p:cNvSpPr>
                  <a:spLocks/>
                </p:cNvSpPr>
                <p:nvPr/>
              </p:nvSpPr>
              <p:spPr bwMode="auto">
                <a:xfrm>
                  <a:off x="4560" y="2208"/>
                  <a:ext cx="176" cy="12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21600" y="0"/>
                      </a:moveTo>
                      <a:cubicBezTo>
                        <a:pt x="21600" y="11929"/>
                        <a:pt x="11929" y="21599"/>
                        <a:pt x="0" y="21600"/>
                      </a:cubicBezTo>
                    </a:path>
                    <a:path w="21600" h="21600" stroke="0" extrusionOk="0">
                      <a:moveTo>
                        <a:pt x="21600" y="0"/>
                      </a:moveTo>
                      <a:cubicBezTo>
                        <a:pt x="21600" y="11929"/>
                        <a:pt x="11929" y="21599"/>
                        <a:pt x="0" y="21600"/>
                      </a:cubicBezTo>
                      <a:lnTo>
                        <a:pt x="0" y="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noFill/>
                <a:ln w="50800" cap="rnd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MX"/>
                </a:p>
              </p:txBody>
            </p:sp>
            <p:sp>
              <p:nvSpPr>
                <p:cNvPr id="14361" name="Arc 46"/>
                <p:cNvSpPr>
                  <a:spLocks/>
                </p:cNvSpPr>
                <p:nvPr/>
              </p:nvSpPr>
              <p:spPr bwMode="auto">
                <a:xfrm rot="4020000">
                  <a:off x="4752" y="2208"/>
                  <a:ext cx="176" cy="12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21600" y="0"/>
                      </a:moveTo>
                      <a:cubicBezTo>
                        <a:pt x="21600" y="11929"/>
                        <a:pt x="11929" y="21599"/>
                        <a:pt x="0" y="21600"/>
                      </a:cubicBezTo>
                    </a:path>
                    <a:path w="21600" h="21600" stroke="0" extrusionOk="0">
                      <a:moveTo>
                        <a:pt x="21600" y="0"/>
                      </a:moveTo>
                      <a:cubicBezTo>
                        <a:pt x="21600" y="11929"/>
                        <a:pt x="11929" y="21599"/>
                        <a:pt x="0" y="21600"/>
                      </a:cubicBezTo>
                      <a:lnTo>
                        <a:pt x="0" y="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noFill/>
                <a:ln w="50800" cap="rnd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MX"/>
                </a:p>
              </p:txBody>
            </p:sp>
          </p:grpSp>
        </p:grpSp>
      </p:grpSp>
      <p:sp>
        <p:nvSpPr>
          <p:cNvPr id="14351" name="Line 50"/>
          <p:cNvSpPr>
            <a:spLocks noChangeShapeType="1"/>
          </p:cNvSpPr>
          <p:nvPr/>
        </p:nvSpPr>
        <p:spPr bwMode="auto">
          <a:xfrm>
            <a:off x="1447800" y="3848100"/>
            <a:ext cx="0" cy="24384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4352" name="Rectangle 51"/>
          <p:cNvSpPr>
            <a:spLocks noChangeArrowheads="1"/>
          </p:cNvSpPr>
          <p:nvPr/>
        </p:nvSpPr>
        <p:spPr bwMode="auto">
          <a:xfrm>
            <a:off x="0" y="4419600"/>
            <a:ext cx="1371600" cy="1320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/>
            <a:r>
              <a:rPr lang="en-US" sz="2000">
                <a:solidFill>
                  <a:srgbClr val="000000"/>
                </a:solidFill>
              </a:rPr>
              <a:t>Cultura</a:t>
            </a:r>
          </a:p>
          <a:p>
            <a:pPr algn="ctr"/>
            <a:r>
              <a:rPr lang="en-US" sz="2000">
                <a:solidFill>
                  <a:srgbClr val="000000"/>
                </a:solidFill>
              </a:rPr>
              <a:t>De Seguridad Total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423026" y="6414700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7</a:t>
            </a:r>
            <a:endParaRPr lang="en-US" sz="1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Desarrollando Hábitos Seguros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 rot="-3240000">
            <a:off x="625475" y="4243388"/>
            <a:ext cx="1539875" cy="2447925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900113" y="5426075"/>
            <a:ext cx="3670300" cy="8651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800" b="1">
                <a:solidFill>
                  <a:srgbClr val="000000"/>
                </a:solidFill>
              </a:rPr>
              <a:t>Inconscientemente Incompetente</a:t>
            </a:r>
          </a:p>
        </p:txBody>
      </p:sp>
      <p:sp>
        <p:nvSpPr>
          <p:cNvPr id="15365" name="AutoShape 5"/>
          <p:cNvSpPr>
            <a:spLocks noChangeArrowheads="1"/>
          </p:cNvSpPr>
          <p:nvPr/>
        </p:nvSpPr>
        <p:spPr bwMode="auto">
          <a:xfrm rot="5460000">
            <a:off x="-77787" y="4533900"/>
            <a:ext cx="971550" cy="800100"/>
          </a:xfrm>
          <a:prstGeom prst="rtTriangle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5366" name="Picture 6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37150" y="1809750"/>
            <a:ext cx="3543300" cy="46243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6553200" y="5562600"/>
            <a:ext cx="11592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Escalera</a:t>
            </a:r>
            <a:endParaRPr lang="en-US" sz="1400" dirty="0" smtClean="0"/>
          </a:p>
          <a:p>
            <a:r>
              <a:rPr lang="en-US" sz="1400" dirty="0" err="1" smtClean="0"/>
              <a:t>Competente</a:t>
            </a:r>
            <a:endParaRPr lang="en-US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8423026" y="6414700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8</a:t>
            </a:r>
            <a:endParaRPr lang="en-US" sz="1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848600" cy="1295400"/>
          </a:xfrm>
          <a:noFill/>
        </p:spPr>
        <p:txBody>
          <a:bodyPr/>
          <a:lstStyle/>
          <a:p>
            <a:r>
              <a:rPr lang="en-US" dirty="0" err="1" smtClean="0">
                <a:solidFill>
                  <a:srgbClr val="000000"/>
                </a:solidFill>
              </a:rPr>
              <a:t>Desarrollando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Hábitos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Seguros</a:t>
            </a:r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2138363" y="4243388"/>
            <a:ext cx="3213100" cy="7540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en-US" b="1">
                <a:solidFill>
                  <a:srgbClr val="000000"/>
                </a:solidFill>
              </a:rPr>
              <a:t>Conscientemente Incompetente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900113" y="5426075"/>
            <a:ext cx="3670300" cy="1087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en-US" b="1">
                <a:solidFill>
                  <a:srgbClr val="000000"/>
                </a:solidFill>
              </a:rPr>
              <a:t>Inconscientemente Incompetente</a:t>
            </a:r>
          </a:p>
          <a:p>
            <a:pPr>
              <a:lnSpc>
                <a:spcPct val="90000"/>
              </a:lnSpc>
            </a:pPr>
            <a:endParaRPr lang="en-US" b="1">
              <a:solidFill>
                <a:srgbClr val="000000"/>
              </a:solidFill>
            </a:endParaRPr>
          </a:p>
        </p:txBody>
      </p:sp>
      <p:sp>
        <p:nvSpPr>
          <p:cNvPr id="16390" name="AutoShape 6"/>
          <p:cNvSpPr>
            <a:spLocks noChangeArrowheads="1"/>
          </p:cNvSpPr>
          <p:nvPr/>
        </p:nvSpPr>
        <p:spPr bwMode="auto">
          <a:xfrm rot="5460000">
            <a:off x="-77787" y="4533900"/>
            <a:ext cx="971550" cy="800100"/>
          </a:xfrm>
          <a:prstGeom prst="rtTriangle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6391" name="Picture 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37150" y="1809750"/>
            <a:ext cx="3543300" cy="46243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6476999" y="5410200"/>
            <a:ext cx="167640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Escalera</a:t>
            </a:r>
            <a:endParaRPr lang="en-US" sz="1400" dirty="0" smtClean="0"/>
          </a:p>
          <a:p>
            <a:r>
              <a:rPr lang="en-US" sz="1400" dirty="0" err="1" smtClean="0"/>
              <a:t>Competente</a:t>
            </a:r>
            <a:endParaRPr lang="en-US" sz="1400" dirty="0" smtClean="0"/>
          </a:p>
          <a:p>
            <a:endParaRPr lang="en-US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8423026" y="6414700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9</a:t>
            </a:r>
            <a:endParaRPr lang="en-US" sz="1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bllines">
  <a:themeElements>
    <a:clrScheme name="">
      <a:dk1>
        <a:srgbClr val="081D58"/>
      </a:dk1>
      <a:lt1>
        <a:srgbClr val="FFFFFF"/>
      </a:lt1>
      <a:dk2>
        <a:srgbClr val="CF0E30"/>
      </a:dk2>
      <a:lt2>
        <a:srgbClr val="CECECE"/>
      </a:lt2>
      <a:accent1>
        <a:srgbClr val="009688"/>
      </a:accent1>
      <a:accent2>
        <a:srgbClr val="FE9B03"/>
      </a:accent2>
      <a:accent3>
        <a:srgbClr val="FFFFFF"/>
      </a:accent3>
      <a:accent4>
        <a:srgbClr val="06174A"/>
      </a:accent4>
      <a:accent5>
        <a:srgbClr val="AAC9C3"/>
      </a:accent5>
      <a:accent6>
        <a:srgbClr val="E68C02"/>
      </a:accent6>
      <a:hlink>
        <a:srgbClr val="B50069"/>
      </a:hlink>
      <a:folHlink>
        <a:srgbClr val="DADADA"/>
      </a:folHlink>
    </a:clrScheme>
    <a:fontScheme name="dbllines.pp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bllines.pp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bllines.pp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bllines.pp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bllines.pp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bllines.pp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bllines.pp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bllines.pp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x:\apps\powerpnt\template\sldshow\dbllines.ppt</Template>
  <TotalTime>215465190</TotalTime>
  <Pages>37</Pages>
  <Words>959</Words>
  <Application>Microsoft Office PowerPoint</Application>
  <PresentationFormat>On-screen Show (4:3)</PresentationFormat>
  <Paragraphs>281</Paragraphs>
  <Slides>30</Slides>
  <Notes>30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30</vt:i4>
      </vt:variant>
    </vt:vector>
  </HeadingPairs>
  <TitlesOfParts>
    <vt:vector size="39" baseType="lpstr">
      <vt:lpstr>Arial</vt:lpstr>
      <vt:lpstr>MS PGothic</vt:lpstr>
      <vt:lpstr>Monotype Sorts</vt:lpstr>
      <vt:lpstr>Book Antiqua</vt:lpstr>
      <vt:lpstr>Times New Roman</vt:lpstr>
      <vt:lpstr>dbllines</vt:lpstr>
      <vt:lpstr>Worksheet</vt:lpstr>
      <vt:lpstr>Microsoft ClipArt Gallery</vt:lpstr>
      <vt:lpstr>Paint Shop Pro Image</vt:lpstr>
      <vt:lpstr> LOGRAR  UNA CULTURA DE  SEGURIDAD TOTAL  </vt:lpstr>
      <vt:lpstr> Objectivos del Curso</vt:lpstr>
      <vt:lpstr>Programa</vt:lpstr>
      <vt:lpstr>  Las características de una cultura de  seguridad total exitosa</vt:lpstr>
      <vt:lpstr>Valores, Intenciones y Comportamientos</vt:lpstr>
      <vt:lpstr>Triángulo de Seguridad</vt:lpstr>
      <vt:lpstr>Enfoque:  Prevención de Accidentes</vt:lpstr>
      <vt:lpstr>Desarrollando Hábitos Seguros</vt:lpstr>
      <vt:lpstr>Desarrollando Hábitos Seguros</vt:lpstr>
      <vt:lpstr>Desarrollando Hábitos Seguross</vt:lpstr>
      <vt:lpstr>Desarrollando Hábitos Seguros</vt:lpstr>
      <vt:lpstr>Dirección NO es Suficiente</vt:lpstr>
      <vt:lpstr>Entendiendo la Motivación</vt:lpstr>
      <vt:lpstr>Modelo ACC  ¿Qué Motiva al Comportamiento?</vt:lpstr>
      <vt:lpstr>Modelo ACC  ¿Qué Motiva al Comportamiento?</vt:lpstr>
      <vt:lpstr>Modelo ACC  ¿Qué Motiva al Comportamiento?</vt:lpstr>
      <vt:lpstr>Activadores Específicos</vt:lpstr>
      <vt:lpstr>  Interés Activo Aumenta la Eficacia</vt:lpstr>
      <vt:lpstr>Los Activadores NO son Suficiente</vt:lpstr>
      <vt:lpstr>Consecuencias que  Motivan</vt:lpstr>
      <vt:lpstr>Usando el Modelo  ACC</vt:lpstr>
      <vt:lpstr>Consecuencias Positivas VS. Negativas</vt:lpstr>
      <vt:lpstr>Las Consecuencias Naturalmente Gratificantes</vt:lpstr>
      <vt:lpstr>La Retroalimentación Influye en las Prácticas de Trabajo</vt:lpstr>
      <vt:lpstr>Funciones de la  Retroalimentación</vt:lpstr>
      <vt:lpstr>Pautas para Recibir  Retroalimentación</vt:lpstr>
      <vt:lpstr>   Interés Activo y el Triángulo de Seguridad</vt:lpstr>
      <vt:lpstr>Puntos clave de la CST</vt:lpstr>
      <vt:lpstr>¿Qué viene después?</vt:lpstr>
      <vt:lpstr>¡GRACIAS!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employee overview - iguide(maint)</dc:title>
  <dc:subject>4 hours tsc</dc:subject>
  <dc:creator>Janet</dc:creator>
  <cp:lastModifiedBy>Vosburgh, Linda - OSHA</cp:lastModifiedBy>
  <cp:revision>132</cp:revision>
  <cp:lastPrinted>2012-02-06T18:02:19Z</cp:lastPrinted>
  <dcterms:created xsi:type="dcterms:W3CDTF">1998-04-07T11:54:40Z</dcterms:created>
  <dcterms:modified xsi:type="dcterms:W3CDTF">2013-01-31T17:45:05Z</dcterms:modified>
</cp:coreProperties>
</file>