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p:sldMasterIdLst>
    <p:sldMasterId id="2147483648" r:id="rId1"/>
  </p:sldMasterIdLst>
  <p:notesMasterIdLst>
    <p:notesMasterId r:id="rId32"/>
  </p:notesMasterIdLst>
  <p:handoutMasterIdLst>
    <p:handoutMasterId r:id="rId33"/>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93" r:id="rId14"/>
    <p:sldId id="294" r:id="rId15"/>
    <p:sldId id="295" r:id="rId16"/>
    <p:sldId id="296" r:id="rId17"/>
    <p:sldId id="298" r:id="rId18"/>
    <p:sldId id="299" r:id="rId19"/>
    <p:sldId id="300" r:id="rId20"/>
    <p:sldId id="301" r:id="rId21"/>
    <p:sldId id="303" r:id="rId22"/>
    <p:sldId id="304" r:id="rId23"/>
    <p:sldId id="272" r:id="rId24"/>
    <p:sldId id="276" r:id="rId25"/>
    <p:sldId id="277" r:id="rId26"/>
    <p:sldId id="289" r:id="rId27"/>
    <p:sldId id="290" r:id="rId28"/>
    <p:sldId id="291" r:id="rId29"/>
    <p:sldId id="292" r:id="rId30"/>
    <p:sldId id="305" r:id="rId31"/>
  </p:sldIdLst>
  <p:sldSz cx="9144000" cy="6858000" type="screen4x3"/>
  <p:notesSz cx="7077075" cy="9383713"/>
  <p:embeddedFontLst>
    <p:embeddedFont>
      <p:font typeface="MS PGothic" pitchFamily="34" charset="-128"/>
      <p:regular r:id="rId34"/>
    </p:embeddedFont>
    <p:embeddedFont>
      <p:font typeface="Book Antiqua" pitchFamily="18" charset="0"/>
      <p:regular r:id="rId35"/>
      <p:bold r:id="rId36"/>
      <p:italic r:id="rId37"/>
      <p:boldItalic r:id="rId38"/>
    </p:embeddedFont>
    <p:embeddedFont>
      <p:font typeface="Monotype Sorts"/>
      <p:regular r:id="rId39"/>
    </p:embeddedFont>
  </p:embeddedFontLst>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FCD1C1"/>
    <a:srgbClr val="8CF4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032" y="-78"/>
      </p:cViewPr>
      <p:guideLst>
        <p:guide orient="horz" pos="2160"/>
        <p:guide pos="2880"/>
      </p:guideLst>
    </p:cSldViewPr>
  </p:slideViewPr>
  <p:notesTextViewPr>
    <p:cViewPr>
      <p:scale>
        <a:sx n="1" d="1"/>
        <a:sy n="1" d="1"/>
      </p:scale>
      <p:origin x="0" y="0"/>
    </p:cViewPr>
  </p:notesTextViewPr>
  <p:sorterViewPr>
    <p:cViewPr>
      <p:scale>
        <a:sx n="66" d="100"/>
        <a:sy n="66" d="100"/>
      </p:scale>
      <p:origin x="0" y="2706"/>
    </p:cViewPr>
  </p:sorterViewPr>
  <p:notesViewPr>
    <p:cSldViewPr>
      <p:cViewPr>
        <p:scale>
          <a:sx n="100" d="100"/>
          <a:sy n="100" d="100"/>
        </p:scale>
        <p:origin x="-2442" y="1014"/>
      </p:cViewPr>
      <p:guideLst>
        <p:guide orient="horz" pos="2956"/>
        <p:guide pos="222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1.fntdata"/><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font" Target="fonts/font4.fntdata"/><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2.fntdata"/><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4" name="Rectangle 2"/>
          <p:cNvSpPr>
            <a:spLocks noChangeArrowheads="1"/>
          </p:cNvSpPr>
          <p:nvPr/>
        </p:nvSpPr>
        <p:spPr bwMode="auto">
          <a:xfrm>
            <a:off x="6595441" y="8979693"/>
            <a:ext cx="409553" cy="309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3076" tIns="45721" rIns="93076" bIns="45721" anchor="ctr">
            <a:spAutoFit/>
          </a:bodyPr>
          <a:lstStyle/>
          <a:p>
            <a:pPr algn="r"/>
            <a:fld id="{650D3FB1-0244-4CDF-8110-DEB01DBC8324}" type="slidenum">
              <a:rPr lang="en-US" sz="1400"/>
              <a:pPr algn="r"/>
              <a:t>‹#›</a:t>
            </a:fld>
            <a:endParaRPr lang="en-US" sz="1400" dirty="0"/>
          </a:p>
        </p:txBody>
      </p:sp>
      <p:sp>
        <p:nvSpPr>
          <p:cNvPr id="2" name="Slide Number Placeholder 1"/>
          <p:cNvSpPr>
            <a:spLocks noGrp="1"/>
          </p:cNvSpPr>
          <p:nvPr>
            <p:ph type="sldNum" sz="quarter" idx="3"/>
          </p:nvPr>
        </p:nvSpPr>
        <p:spPr>
          <a:xfrm>
            <a:off x="4008705" y="8912899"/>
            <a:ext cx="3066733" cy="469186"/>
          </a:xfrm>
          <a:prstGeom prst="rect">
            <a:avLst/>
          </a:prstGeom>
        </p:spPr>
        <p:txBody>
          <a:bodyPr vert="horz" lIns="94055" tIns="47028" rIns="94055" bIns="47028" rtlCol="0" anchor="b"/>
          <a:lstStyle>
            <a:lvl1pPr algn="r">
              <a:defRPr sz="1200"/>
            </a:lvl1pPr>
          </a:lstStyle>
          <a:p>
            <a:fld id="{CD0FCB6C-B952-4A28-8720-F0903DF7591A}" type="slidenum">
              <a:rPr lang="en-US" smtClean="0"/>
              <a:t>‹#›</a:t>
            </a:fld>
            <a:endParaRPr lang="en-US" dirty="0"/>
          </a:p>
        </p:txBody>
      </p:sp>
    </p:spTree>
    <p:extLst>
      <p:ext uri="{BB962C8B-B14F-4D97-AF65-F5344CB8AC3E}">
        <p14:creationId xmlns:p14="http://schemas.microsoft.com/office/powerpoint/2010/main" val="37420641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43610" y="4457264"/>
            <a:ext cx="5189855" cy="4222671"/>
          </a:xfrm>
          <a:prstGeom prst="rect">
            <a:avLst/>
          </a:prstGeom>
          <a:noFill/>
          <a:ln>
            <a:noFill/>
          </a:ln>
          <a:effectLst/>
          <a:extLst/>
        </p:spPr>
        <p:txBody>
          <a:bodyPr vert="horz" wrap="square" lIns="93076" tIns="45721" rIns="93076" bIns="45721" numCol="1" anchor="t" anchorCtr="0" compatLnSpc="1">
            <a:prstTxWarp prst="textNoShape">
              <a:avLst/>
            </a:prstTxWarp>
          </a:bodyPr>
          <a:lstStyle/>
          <a:p>
            <a:pPr lvl="0"/>
            <a:r>
              <a:rPr lang="en-US" noProof="0" smtClean="0"/>
              <a:t>Click to edit Master notes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5843" name="Rectangle 3"/>
          <p:cNvSpPr>
            <a:spLocks noGrp="1" noRot="1" noChangeAspect="1" noChangeArrowheads="1" noTextEdit="1"/>
          </p:cNvSpPr>
          <p:nvPr>
            <p:ph type="sldImg" idx="2"/>
          </p:nvPr>
        </p:nvSpPr>
        <p:spPr bwMode="auto">
          <a:xfrm>
            <a:off x="1201738" y="709613"/>
            <a:ext cx="4673600" cy="350678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35844" name="Rectangle 5"/>
          <p:cNvSpPr>
            <a:spLocks noChangeArrowheads="1"/>
          </p:cNvSpPr>
          <p:nvPr/>
        </p:nvSpPr>
        <p:spPr bwMode="auto">
          <a:xfrm>
            <a:off x="6690457" y="9025307"/>
            <a:ext cx="314537" cy="216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3076" tIns="45721" rIns="93076" bIns="45721" anchor="ctr">
            <a:spAutoFit/>
          </a:bodyPr>
          <a:lstStyle/>
          <a:p>
            <a:pPr algn="r"/>
            <a:fld id="{D39CF470-4ACE-45D4-B27A-832DC1ED66FC}" type="slidenum">
              <a:rPr lang="en-US" sz="800"/>
              <a:pPr algn="r"/>
              <a:t>‹#›</a:t>
            </a:fld>
            <a:endParaRPr lang="en-US" sz="800" dirty="0"/>
          </a:p>
        </p:txBody>
      </p:sp>
      <p:sp>
        <p:nvSpPr>
          <p:cNvPr id="2" name="Slide Number Placeholder 1"/>
          <p:cNvSpPr>
            <a:spLocks noGrp="1"/>
          </p:cNvSpPr>
          <p:nvPr>
            <p:ph type="sldNum" sz="quarter" idx="5"/>
          </p:nvPr>
        </p:nvSpPr>
        <p:spPr>
          <a:xfrm>
            <a:off x="4008705" y="8912899"/>
            <a:ext cx="3066733" cy="469186"/>
          </a:xfrm>
          <a:prstGeom prst="rect">
            <a:avLst/>
          </a:prstGeom>
        </p:spPr>
        <p:txBody>
          <a:bodyPr vert="horz" lIns="94055" tIns="47028" rIns="94055" bIns="47028" rtlCol="0" anchor="b"/>
          <a:lstStyle>
            <a:lvl1pPr algn="r">
              <a:defRPr sz="1200"/>
            </a:lvl1pPr>
          </a:lstStyle>
          <a:p>
            <a:fld id="{E32DE736-52FF-437F-B4E9-0D22637C2B35}" type="slidenum">
              <a:rPr lang="en-US" smtClean="0"/>
              <a:t>‹#›</a:t>
            </a:fld>
            <a:endParaRPr lang="en-US" dirty="0"/>
          </a:p>
        </p:txBody>
      </p:sp>
    </p:spTree>
    <p:extLst>
      <p:ext uri="{BB962C8B-B14F-4D97-AF65-F5344CB8AC3E}">
        <p14:creationId xmlns:p14="http://schemas.microsoft.com/office/powerpoint/2010/main" val="137335869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 Target="../slides/slide1.xml"/><Relationship Id="rId1" Type="http://schemas.openxmlformats.org/officeDocument/2006/relationships/notesMaster" Target="../notesMasters/notes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wmf"/></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 Target="../slides/slide16.xml"/><Relationship Id="rId1" Type="http://schemas.openxmlformats.org/officeDocument/2006/relationships/notesMaster" Target="../notesMasters/notesMaster1.xml"/><Relationship Id="rId4" Type="http://schemas.openxmlformats.org/officeDocument/2006/relationships/image" Target="../media/image4.png"/></Relationships>
</file>

<file path=ppt/notesSlides/_rels/notesSlide1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slide" Target="../slides/slide17.xml"/><Relationship Id="rId1" Type="http://schemas.openxmlformats.org/officeDocument/2006/relationships/notesMaster" Target="../notesMasters/notesMaster1.xml"/><Relationship Id="rId4" Type="http://schemas.openxmlformats.org/officeDocument/2006/relationships/image" Target="../media/image4.png"/></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slide" Target="../slides/slide21.xml"/><Relationship Id="rId1" Type="http://schemas.openxmlformats.org/officeDocument/2006/relationships/notesMaster" Target="../notesMasters/notesMaster1.xml"/><Relationship Id="rId4" Type="http://schemas.openxmlformats.org/officeDocument/2006/relationships/image" Target="../media/image4.png"/></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 Target="../slides/slide29.xml"/><Relationship Id="rId1" Type="http://schemas.openxmlformats.org/officeDocument/2006/relationships/notesMaster" Target="../notesMasters/notesMaster1.xml"/><Relationship Id="rId5" Type="http://schemas.openxmlformats.org/officeDocument/2006/relationships/image" Target="../media/image4.png"/><Relationship Id="rId4" Type="http://schemas.openxmlformats.org/officeDocument/2006/relationships/image" Target="../media/image3.wmf"/></Relationships>
</file>

<file path=ppt/notesSlides/_rels/note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image" Target="../media/image4.png"/></Relationships>
</file>

<file path=ppt/notesSlides/_rels/note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image" Target="../media/image4.png"/></Relationships>
</file>

<file path=ppt/notesSlides/_rels/note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image" Target="../media/image4.png"/></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xfrm>
            <a:off x="1201738" y="709613"/>
            <a:ext cx="4673600" cy="3506787"/>
          </a:xfrm>
          <a:ln cap="flat"/>
        </p:spPr>
      </p:sp>
      <p:sp>
        <p:nvSpPr>
          <p:cNvPr id="36867" name="Rectangle 3"/>
          <p:cNvSpPr>
            <a:spLocks noChangeArrowheads="1"/>
          </p:cNvSpPr>
          <p:nvPr/>
        </p:nvSpPr>
        <p:spPr bwMode="auto">
          <a:xfrm>
            <a:off x="1179512" y="4613659"/>
            <a:ext cx="4953953" cy="3580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4055" tIns="47028" rIns="94055" bIns="47028" anchor="ctr"/>
          <a:lstStyle/>
          <a:p>
            <a:endParaRPr lang="en-US" dirty="0"/>
          </a:p>
        </p:txBody>
      </p:sp>
      <p:sp>
        <p:nvSpPr>
          <p:cNvPr id="5" name="Rectangle 3"/>
          <p:cNvSpPr>
            <a:spLocks noGrp="1" noChangeArrowheads="1"/>
          </p:cNvSpPr>
          <p:nvPr>
            <p:ph type="body" idx="3"/>
          </p:nvPr>
        </p:nvSpPr>
        <p:spPr>
          <a:xfrm>
            <a:off x="774631" y="4457264"/>
            <a:ext cx="5516103" cy="442142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408" tIns="48704" rIns="97408" bIns="48704"/>
          <a:lstStyle/>
          <a:p>
            <a:pPr eaLnBrk="1" hangingPunct="1"/>
            <a:endParaRPr lang="en-US" sz="1000" dirty="0"/>
          </a:p>
          <a:p>
            <a:pPr eaLnBrk="1" hangingPunct="1"/>
            <a:endParaRPr lang="en-US" sz="1000" dirty="0"/>
          </a:p>
          <a:p>
            <a:pPr eaLnBrk="1" hangingPunct="1"/>
            <a:endParaRPr lang="en-US" sz="1000" dirty="0"/>
          </a:p>
          <a:p>
            <a:pPr eaLnBrk="1" hangingPunct="1"/>
            <a:r>
              <a:rPr lang="en-US" sz="1000" dirty="0"/>
              <a:t>EXERCISE	           FLIPCHART               TARGET ANSWER                QUIZ</a:t>
            </a:r>
          </a:p>
          <a:p>
            <a:pPr eaLnBrk="1" hangingPunct="1"/>
            <a:endParaRPr lang="en-US" sz="800" dirty="0"/>
          </a:p>
          <a:p>
            <a:pPr eaLnBrk="1" hangingPunct="1"/>
            <a:r>
              <a:rPr lang="en-US" dirty="0" smtClean="0"/>
              <a:t>Use the symbols above as a guide to support you in facilitating your class .</a:t>
            </a:r>
          </a:p>
          <a:p>
            <a:pPr eaLnBrk="1" hangingPunct="1"/>
            <a:endParaRPr lang="en-US" dirty="0" smtClean="0"/>
          </a:p>
          <a:p>
            <a:pPr eaLnBrk="1" hangingPunct="1"/>
            <a:r>
              <a:rPr lang="en-US" dirty="0" smtClean="0"/>
              <a:t>INTRODUCTION – Identify yourself and explain that this class is to support them in achieving a total safety culture.</a:t>
            </a:r>
          </a:p>
          <a:p>
            <a:pPr eaLnBrk="1" hangingPunct="1"/>
            <a:endParaRPr lang="en-US" dirty="0" smtClean="0"/>
          </a:p>
          <a:p>
            <a:pPr eaLnBrk="1" hangingPunct="1"/>
            <a:r>
              <a:rPr lang="en-US" dirty="0" smtClean="0"/>
              <a:t>	Handout Pre/Post Test and explain  by completing this test 	they will have a good understanding of the material being 	covered.  </a:t>
            </a:r>
          </a:p>
          <a:p>
            <a:pPr eaLnBrk="1" hangingPunct="1"/>
            <a:endParaRPr lang="en-US" dirty="0" smtClean="0"/>
          </a:p>
          <a:p>
            <a:pPr eaLnBrk="1" hangingPunct="1"/>
            <a:r>
              <a:rPr lang="en-US" dirty="0" smtClean="0"/>
              <a:t>Have them circle “Pre” at the top of the test.  Have them write the date in the appropriate space.  Explain that they will not need to write their names on the pre-test.  Allow 5-10 minutes to complete the pre-test and collect the tests.  Grade during the remainder of class.  Facilitator to provide pre- and post-test results to Project Director.  </a:t>
            </a:r>
            <a:endParaRPr lang="en-US" sz="1000" dirty="0"/>
          </a:p>
          <a:p>
            <a:pPr eaLnBrk="1" hangingPunct="1"/>
            <a:r>
              <a:rPr lang="en-US" sz="1000" dirty="0"/>
              <a:t>	</a:t>
            </a:r>
          </a:p>
          <a:p>
            <a:pPr eaLnBrk="1" hangingPunct="1"/>
            <a:r>
              <a:rPr lang="en-US" sz="1000" dirty="0"/>
              <a:t>		</a:t>
            </a:r>
          </a:p>
          <a:p>
            <a:pPr lvl="2" eaLnBrk="1" hangingPunct="1"/>
            <a:endParaRPr lang="en-US" sz="2000" b="1" dirty="0"/>
          </a:p>
        </p:txBody>
      </p:sp>
      <p:pic>
        <p:nvPicPr>
          <p:cNvPr id="6"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7433" y="4402603"/>
            <a:ext cx="624159" cy="56530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7660" y="4415636"/>
            <a:ext cx="625797" cy="55227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34235" y="4415636"/>
            <a:ext cx="591394" cy="56530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89855" y="4415635"/>
            <a:ext cx="641438" cy="56530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6921" y="6647611"/>
            <a:ext cx="641438" cy="56530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body" idx="1"/>
          </p:nvPr>
        </p:nvSpPr>
        <p:spPr>
          <a:xfrm>
            <a:off x="629074" y="4379066"/>
            <a:ext cx="6079405" cy="435951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SAY:  Another cause of unsafe work practices is </a:t>
            </a:r>
          </a:p>
          <a:p>
            <a:endParaRPr lang="en-US" dirty="0" smtClean="0">
              <a:latin typeface="Arial" charset="0"/>
            </a:endParaRPr>
          </a:p>
          <a:p>
            <a:r>
              <a:rPr lang="en-US" b="1" dirty="0" smtClean="0">
                <a:latin typeface="Arial" charset="0"/>
              </a:rPr>
              <a:t>Consciously Competent </a:t>
            </a:r>
            <a:r>
              <a:rPr lang="en-US" dirty="0" smtClean="0">
                <a:latin typeface="Arial" charset="0"/>
              </a:rPr>
              <a:t>- “I know I am doing this right because I’m following the procedure. “  </a:t>
            </a:r>
          </a:p>
          <a:p>
            <a:pPr>
              <a:buFontTx/>
              <a:buChar char="•"/>
            </a:pPr>
            <a:endParaRPr lang="en-US" dirty="0">
              <a:latin typeface="Arial" charset="0"/>
            </a:endParaRPr>
          </a:p>
          <a:p>
            <a:r>
              <a:rPr lang="en-US" dirty="0" smtClean="0">
                <a:latin typeface="Arial" charset="0"/>
              </a:rPr>
              <a:t>You  may need a </a:t>
            </a:r>
            <a:r>
              <a:rPr lang="en-US" b="1" dirty="0" smtClean="0">
                <a:latin typeface="Arial" charset="0"/>
              </a:rPr>
              <a:t>reminder</a:t>
            </a:r>
            <a:r>
              <a:rPr lang="en-US" dirty="0" smtClean="0">
                <a:latin typeface="Arial" charset="0"/>
              </a:rPr>
              <a:t> on occasion or </a:t>
            </a:r>
            <a:r>
              <a:rPr lang="en-US" b="1" dirty="0" smtClean="0">
                <a:latin typeface="Arial" charset="0"/>
              </a:rPr>
              <a:t>need to take the extra time </a:t>
            </a:r>
            <a:r>
              <a:rPr lang="en-US" dirty="0" smtClean="0">
                <a:latin typeface="Arial" charset="0"/>
              </a:rPr>
              <a:t>or effort to do it safely.  If you know how but rush through the procedure, you are adding to the unsafe work practice.  </a:t>
            </a:r>
          </a:p>
          <a:p>
            <a:endParaRPr lang="en-US" dirty="0" smtClean="0">
              <a:latin typeface="Arial" charset="0"/>
            </a:endParaRPr>
          </a:p>
          <a:p>
            <a:r>
              <a:rPr lang="en-US" dirty="0" smtClean="0">
                <a:latin typeface="Arial" charset="0"/>
              </a:rPr>
              <a:t>Not thinking purposefully about the tasks you are expected to complete may cause accidents or near misses.  Distractions are plentiful in our day-to-day lives, but it is imperative that we concentrate on our jobs to enhance safety for ourselves and  our co-workers.</a:t>
            </a:r>
            <a:endParaRPr lang="en-US" dirty="0">
              <a:latin typeface="Arial" charset="0"/>
            </a:endParaRPr>
          </a:p>
        </p:txBody>
      </p:sp>
      <p:sp>
        <p:nvSpPr>
          <p:cNvPr id="46083" name="Rectangle 3"/>
          <p:cNvSpPr>
            <a:spLocks noGrp="1" noRot="1" noChangeAspect="1" noChangeArrowheads="1" noTextEdit="1"/>
          </p:cNvSpPr>
          <p:nvPr>
            <p:ph type="sldImg"/>
          </p:nvPr>
        </p:nvSpPr>
        <p:spPr>
          <a:xfrm>
            <a:off x="1201738" y="709613"/>
            <a:ext cx="4673600" cy="3506787"/>
          </a:xfrm>
          <a:ln cap="flat"/>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body" idx="1"/>
          </p:nvPr>
        </p:nvSpPr>
        <p:spPr>
          <a:xfrm>
            <a:off x="629074" y="4379066"/>
            <a:ext cx="6079405" cy="435951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SAY:  Another type of work habit is due to not having to think about your work.  </a:t>
            </a:r>
          </a:p>
          <a:p>
            <a:endParaRPr lang="en-US" dirty="0" smtClean="0">
              <a:latin typeface="Arial" charset="0"/>
            </a:endParaRPr>
          </a:p>
          <a:p>
            <a:r>
              <a:rPr lang="en-US" b="1" dirty="0" smtClean="0">
                <a:latin typeface="Arial" charset="0"/>
              </a:rPr>
              <a:t>Unconsciously Competent </a:t>
            </a:r>
            <a:r>
              <a:rPr lang="en-US" dirty="0" smtClean="0">
                <a:latin typeface="Arial" charset="0"/>
              </a:rPr>
              <a:t>- “I no longer think about it; I know it is right and now it is a habit.”  </a:t>
            </a:r>
          </a:p>
          <a:p>
            <a:pPr>
              <a:buFontTx/>
              <a:buChar char="•"/>
            </a:pPr>
            <a:endParaRPr lang="en-US" dirty="0">
              <a:latin typeface="Arial" charset="0"/>
            </a:endParaRPr>
          </a:p>
          <a:p>
            <a:r>
              <a:rPr lang="en-US" dirty="0" smtClean="0">
                <a:latin typeface="Arial" charset="0"/>
              </a:rPr>
              <a:t>Not having to think about our job because we have developed our knowledge and skills to the place of </a:t>
            </a:r>
            <a:r>
              <a:rPr lang="en-US" u="sng" dirty="0" smtClean="0">
                <a:latin typeface="Arial" charset="0"/>
              </a:rPr>
              <a:t>unconscious competence will provide the safest work environment.</a:t>
            </a:r>
          </a:p>
          <a:p>
            <a:endParaRPr lang="en-US" dirty="0" smtClean="0">
              <a:latin typeface="Arial" charset="0"/>
            </a:endParaRPr>
          </a:p>
          <a:p>
            <a:r>
              <a:rPr lang="en-US" dirty="0" smtClean="0">
                <a:latin typeface="Arial" charset="0"/>
              </a:rPr>
              <a:t>	      </a:t>
            </a:r>
            <a:r>
              <a:rPr lang="en-US" u="sng" dirty="0" smtClean="0">
                <a:latin typeface="Arial" charset="0"/>
              </a:rPr>
              <a:t>Individual Exercise</a:t>
            </a:r>
          </a:p>
          <a:p>
            <a:r>
              <a:rPr lang="en-US" dirty="0">
                <a:latin typeface="Arial" charset="0"/>
              </a:rPr>
              <a:t>	 </a:t>
            </a:r>
            <a:r>
              <a:rPr lang="en-US" dirty="0" smtClean="0">
                <a:latin typeface="Arial" charset="0"/>
              </a:rPr>
              <a:t>     Ask the class:  Why do most of </a:t>
            </a:r>
            <a:r>
              <a:rPr lang="en-US" u="sng" dirty="0" smtClean="0">
                <a:latin typeface="Arial" charset="0"/>
              </a:rPr>
              <a:t>your</a:t>
            </a:r>
            <a:r>
              <a:rPr lang="en-US" dirty="0" smtClean="0">
                <a:latin typeface="Arial" charset="0"/>
              </a:rPr>
              <a:t> injuries occur?  Put a % next 	      to each of the above categories on the Safe Habits Ladder 		      diagram. 	  The total should be 100%.</a:t>
            </a:r>
          </a:p>
          <a:p>
            <a:pPr>
              <a:buFontTx/>
              <a:buChar char="•"/>
            </a:pPr>
            <a:endParaRPr lang="en-US" dirty="0">
              <a:latin typeface="Arial" charset="0"/>
            </a:endParaRPr>
          </a:p>
          <a:p>
            <a:r>
              <a:rPr lang="en-US" dirty="0" smtClean="0">
                <a:latin typeface="Arial" charset="0"/>
              </a:rPr>
              <a:t>The goal in a Total Safety Culture is to move all employees from unconsciously incompetent work practices to unconsciously competent behaviors. We don’t have to stop and think about working safely; it’s now a habit. This will be achieved through repetition and positive feedback by using the observation and feedback process.</a:t>
            </a:r>
          </a:p>
        </p:txBody>
      </p:sp>
      <p:sp>
        <p:nvSpPr>
          <p:cNvPr id="47107" name="Rectangle 3"/>
          <p:cNvSpPr>
            <a:spLocks noGrp="1" noRot="1" noChangeAspect="1" noChangeArrowheads="1" noTextEdit="1"/>
          </p:cNvSpPr>
          <p:nvPr>
            <p:ph type="sldImg"/>
          </p:nvPr>
        </p:nvSpPr>
        <p:spPr>
          <a:xfrm>
            <a:off x="1201738" y="709613"/>
            <a:ext cx="4673600" cy="3506787"/>
          </a:xfrm>
          <a:ln cap="flat"/>
        </p:spPr>
      </p:sp>
      <p:pic>
        <p:nvPicPr>
          <p:cNvPr id="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0233" y="6490402"/>
            <a:ext cx="817467" cy="74287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body" idx="1"/>
          </p:nvPr>
        </p:nvSpPr>
        <p:spPr>
          <a:xfrm>
            <a:off x="943610" y="4457264"/>
            <a:ext cx="5189855" cy="477005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SAY:  We’re now going to discuss direction, motivation and behavior.</a:t>
            </a:r>
          </a:p>
          <a:p>
            <a:r>
              <a:rPr lang="en-US" dirty="0" smtClean="0">
                <a:latin typeface="Arial" charset="0"/>
              </a:rPr>
              <a:t>You have direction – Safety Manuals, rules, safety training.</a:t>
            </a:r>
          </a:p>
          <a:p>
            <a:r>
              <a:rPr lang="en-US" dirty="0" smtClean="0">
                <a:latin typeface="Arial" charset="0"/>
              </a:rPr>
              <a:t>Your supervisors and managers should provide motivation.</a:t>
            </a:r>
          </a:p>
          <a:p>
            <a:endParaRPr lang="en-US" dirty="0" smtClean="0">
              <a:latin typeface="Arial" charset="0"/>
            </a:endParaRPr>
          </a:p>
          <a:p>
            <a:r>
              <a:rPr lang="en-US" dirty="0" smtClean="0">
                <a:latin typeface="Arial" charset="0"/>
              </a:rPr>
              <a:t>Motivation (positive consequences) is needed in addition to </a:t>
            </a:r>
          </a:p>
          <a:p>
            <a:r>
              <a:rPr lang="en-US" dirty="0" smtClean="0">
                <a:latin typeface="Arial" charset="0"/>
              </a:rPr>
              <a:t>Direction (activators or knowledge)  to encourage long term changes in safe work practices.  </a:t>
            </a:r>
            <a:endParaRPr lang="en-US" dirty="0">
              <a:latin typeface="Arial" charset="0"/>
            </a:endParaRPr>
          </a:p>
          <a:p>
            <a:r>
              <a:rPr lang="en-US" dirty="0">
                <a:latin typeface="Arial" charset="0"/>
              </a:rPr>
              <a:t>Knowing the safe way to do something doesn’t necessarily guarantee we do it that way.  If direction was enough, we would train and write procedures and solve most safety problems.</a:t>
            </a:r>
          </a:p>
          <a:p>
            <a:endParaRPr lang="en-US" u="sng" dirty="0">
              <a:latin typeface="Arial" charset="0"/>
            </a:endParaRPr>
          </a:p>
          <a:p>
            <a:r>
              <a:rPr lang="en-US" dirty="0" smtClean="0">
                <a:latin typeface="Arial" charset="0"/>
              </a:rPr>
              <a:t>	</a:t>
            </a:r>
            <a:r>
              <a:rPr lang="en-US" u="sng" dirty="0" smtClean="0">
                <a:latin typeface="Arial" charset="0"/>
              </a:rPr>
              <a:t>Individual Exercise </a:t>
            </a:r>
            <a:r>
              <a:rPr lang="en-US" dirty="0" smtClean="0">
                <a:latin typeface="Arial" charset="0"/>
              </a:rPr>
              <a:t>  R</a:t>
            </a:r>
            <a:r>
              <a:rPr lang="en-US" dirty="0" smtClean="0"/>
              <a:t>ate </a:t>
            </a:r>
            <a:r>
              <a:rPr lang="en-US" dirty="0"/>
              <a:t>from 1-5 (1=low to 5=high</a:t>
            </a:r>
            <a:r>
              <a:rPr lang="en-US" dirty="0" smtClean="0"/>
              <a:t>)</a:t>
            </a:r>
            <a:endParaRPr lang="en-US" dirty="0">
              <a:latin typeface="Arial" charset="0"/>
            </a:endParaRPr>
          </a:p>
          <a:p>
            <a:r>
              <a:rPr lang="en-US" dirty="0">
                <a:latin typeface="Arial" charset="0"/>
              </a:rPr>
              <a:t>	</a:t>
            </a:r>
            <a:r>
              <a:rPr lang="en-US" dirty="0" smtClean="0">
                <a:latin typeface="Arial" charset="0"/>
              </a:rPr>
              <a:t>     How well your company provides </a:t>
            </a:r>
            <a:r>
              <a:rPr lang="en-US" b="1" dirty="0" smtClean="0">
                <a:latin typeface="Arial" charset="0"/>
              </a:rPr>
              <a:t>direction?</a:t>
            </a:r>
          </a:p>
          <a:p>
            <a:r>
              <a:rPr lang="en-US" b="1" dirty="0">
                <a:latin typeface="Arial" charset="0"/>
              </a:rPr>
              <a:t>	</a:t>
            </a:r>
            <a:r>
              <a:rPr lang="en-US" b="1" dirty="0" smtClean="0">
                <a:latin typeface="Arial" charset="0"/>
              </a:rPr>
              <a:t>     </a:t>
            </a:r>
            <a:r>
              <a:rPr lang="en-US" dirty="0" smtClean="0">
                <a:latin typeface="Arial" charset="0"/>
              </a:rPr>
              <a:t>How well your company provides </a:t>
            </a:r>
            <a:r>
              <a:rPr lang="en-US" b="1" dirty="0" smtClean="0">
                <a:latin typeface="Arial" charset="0"/>
              </a:rPr>
              <a:t>motivation?</a:t>
            </a:r>
          </a:p>
          <a:p>
            <a:r>
              <a:rPr lang="en-US" b="1" dirty="0" smtClean="0">
                <a:latin typeface="Arial" charset="0"/>
              </a:rPr>
              <a:t>	Mark your rate on the diagram in your manual.</a:t>
            </a:r>
          </a:p>
          <a:p>
            <a:endParaRPr lang="en-US" b="1" dirty="0">
              <a:latin typeface="Arial" charset="0"/>
            </a:endParaRPr>
          </a:p>
          <a:p>
            <a:r>
              <a:rPr lang="en-US" b="1" dirty="0" smtClean="0">
                <a:latin typeface="Arial" charset="0"/>
              </a:rPr>
              <a:t>Now --  </a:t>
            </a:r>
            <a:r>
              <a:rPr lang="en-US" dirty="0" smtClean="0">
                <a:latin typeface="Arial" charset="0"/>
              </a:rPr>
              <a:t>List what your company does to provide direction and 	motivation?</a:t>
            </a:r>
          </a:p>
          <a:p>
            <a:r>
              <a:rPr lang="en-US" b="1" dirty="0">
                <a:latin typeface="Arial" charset="0"/>
              </a:rPr>
              <a:t>	</a:t>
            </a:r>
            <a:r>
              <a:rPr lang="en-US" b="1" dirty="0" smtClean="0">
                <a:latin typeface="Arial" charset="0"/>
              </a:rPr>
              <a:t> </a:t>
            </a:r>
            <a:endParaRPr lang="en-US" dirty="0" smtClean="0">
              <a:latin typeface="Arial" charset="0"/>
            </a:endParaRPr>
          </a:p>
          <a:p>
            <a:pPr algn="ctr"/>
            <a:r>
              <a:rPr lang="en-US" sz="1400" i="1" dirty="0">
                <a:solidFill>
                  <a:srgbClr val="FF0000"/>
                </a:solidFill>
                <a:latin typeface="Arial" charset="0"/>
              </a:rPr>
              <a:t>Consequences motivate behavior</a:t>
            </a:r>
            <a:r>
              <a:rPr lang="en-US" dirty="0" smtClean="0">
                <a:solidFill>
                  <a:srgbClr val="FF0000"/>
                </a:solidFill>
                <a:latin typeface="Arial" charset="0"/>
              </a:rPr>
              <a:t>.  </a:t>
            </a:r>
          </a:p>
          <a:p>
            <a:endParaRPr lang="en-US" dirty="0" smtClean="0">
              <a:latin typeface="Arial" charset="0"/>
            </a:endParaRPr>
          </a:p>
          <a:p>
            <a:endParaRPr lang="en-US" dirty="0" smtClean="0">
              <a:latin typeface="Arial" charset="0"/>
            </a:endParaRPr>
          </a:p>
        </p:txBody>
      </p:sp>
      <p:sp>
        <p:nvSpPr>
          <p:cNvPr id="48131" name="Rectangle 3"/>
          <p:cNvSpPr>
            <a:spLocks noGrp="1" noRot="1" noChangeAspect="1" noChangeArrowheads="1" noTextEdit="1"/>
          </p:cNvSpPr>
          <p:nvPr>
            <p:ph type="sldImg"/>
          </p:nvPr>
        </p:nvSpPr>
        <p:spPr>
          <a:xfrm>
            <a:off x="1201738" y="709613"/>
            <a:ext cx="4673600" cy="3506787"/>
          </a:xfrm>
          <a:ln cap="flat"/>
        </p:spPr>
      </p:sp>
      <p:pic>
        <p:nvPicPr>
          <p:cNvPr id="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7978" y="6959587"/>
            <a:ext cx="817467" cy="74287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body" idx="1"/>
          </p:nvPr>
        </p:nvSpPr>
        <p:spPr>
          <a:xfrm>
            <a:off x="943610" y="4457264"/>
            <a:ext cx="5661660" cy="422267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SAY:  Definitions of </a:t>
            </a:r>
            <a:r>
              <a:rPr lang="en-US" b="1" i="1" dirty="0" smtClean="0">
                <a:latin typeface="Arial" charset="0"/>
              </a:rPr>
              <a:t>motivation </a:t>
            </a:r>
            <a:r>
              <a:rPr lang="en-US" dirty="0" smtClean="0">
                <a:latin typeface="Arial" charset="0"/>
              </a:rPr>
              <a:t>are – </a:t>
            </a:r>
          </a:p>
          <a:p>
            <a:r>
              <a:rPr lang="en-US" dirty="0" smtClean="0">
                <a:solidFill>
                  <a:srgbClr val="000000"/>
                </a:solidFill>
                <a:latin typeface="Arial"/>
              </a:rPr>
              <a:t>1.  The </a:t>
            </a:r>
            <a:r>
              <a:rPr lang="en-US" dirty="0">
                <a:solidFill>
                  <a:srgbClr val="000000"/>
                </a:solidFill>
                <a:latin typeface="Arial"/>
              </a:rPr>
              <a:t>act or process of motivating</a:t>
            </a:r>
            <a:r>
              <a:rPr lang="en-US" dirty="0" smtClean="0">
                <a:solidFill>
                  <a:srgbClr val="000000"/>
                </a:solidFill>
                <a:latin typeface="Arial"/>
              </a:rPr>
              <a:t>.   2</a:t>
            </a:r>
            <a:r>
              <a:rPr lang="en-US" dirty="0">
                <a:solidFill>
                  <a:srgbClr val="000000"/>
                </a:solidFill>
                <a:latin typeface="Arial"/>
              </a:rPr>
              <a:t>.	The mental process that arouses an organism to action; as, a large part of a teacher's job is to give students the motivation to learn on their </a:t>
            </a:r>
            <a:r>
              <a:rPr lang="en-US" dirty="0" smtClean="0">
                <a:solidFill>
                  <a:srgbClr val="000000"/>
                </a:solidFill>
                <a:latin typeface="Arial"/>
              </a:rPr>
              <a:t>own.   3. The </a:t>
            </a:r>
            <a:r>
              <a:rPr lang="en-US" dirty="0">
                <a:solidFill>
                  <a:srgbClr val="000000"/>
                </a:solidFill>
                <a:latin typeface="Arial"/>
              </a:rPr>
              <a:t>goal or mental image of a goal that creates a motivation{2}; as, the image of a peaceful world is a powerful motivation for only a rare few individuals</a:t>
            </a:r>
          </a:p>
          <a:p>
            <a:r>
              <a:rPr lang="en-US" dirty="0" smtClean="0">
                <a:latin typeface="Arial" charset="0"/>
              </a:rPr>
              <a:t>Our definition of </a:t>
            </a:r>
            <a:r>
              <a:rPr lang="en-US" b="1" dirty="0" smtClean="0">
                <a:latin typeface="Arial" charset="0"/>
              </a:rPr>
              <a:t>motivate</a:t>
            </a:r>
            <a:r>
              <a:rPr lang="en-US" dirty="0" smtClean="0">
                <a:latin typeface="Arial" charset="0"/>
              </a:rPr>
              <a:t> is -- to </a:t>
            </a:r>
            <a:r>
              <a:rPr lang="en-US" dirty="0">
                <a:latin typeface="Arial" charset="0"/>
              </a:rPr>
              <a:t>provide with a reason for doing </a:t>
            </a:r>
            <a:r>
              <a:rPr lang="en-US" dirty="0" smtClean="0">
                <a:latin typeface="Arial" charset="0"/>
              </a:rPr>
              <a:t>something.</a:t>
            </a:r>
          </a:p>
          <a:p>
            <a:pPr algn="ctr"/>
            <a:r>
              <a:rPr lang="en-US" dirty="0" smtClean="0">
                <a:latin typeface="Arial" charset="0"/>
              </a:rPr>
              <a:t>* * * * * * * * * * * * *</a:t>
            </a:r>
            <a:endParaRPr lang="en-US" dirty="0">
              <a:latin typeface="Arial" charset="0"/>
            </a:endParaRPr>
          </a:p>
          <a:p>
            <a:r>
              <a:rPr lang="en-US" dirty="0" smtClean="0">
                <a:latin typeface="Arial" charset="0"/>
              </a:rPr>
              <a:t>To achieve a Total Safety Culture, it is important to </a:t>
            </a:r>
            <a:r>
              <a:rPr lang="en-US" b="1" dirty="0" smtClean="0">
                <a:latin typeface="Arial" charset="0"/>
              </a:rPr>
              <a:t>understand </a:t>
            </a:r>
            <a:r>
              <a:rPr lang="en-US" dirty="0" smtClean="0">
                <a:latin typeface="Arial" charset="0"/>
              </a:rPr>
              <a:t>why you and your employees use the work habits or practices that you do.</a:t>
            </a:r>
          </a:p>
          <a:p>
            <a:endParaRPr lang="en-US" dirty="0" smtClean="0">
              <a:latin typeface="Arial" charset="0"/>
            </a:endParaRPr>
          </a:p>
          <a:p>
            <a:r>
              <a:rPr lang="en-US" dirty="0" smtClean="0">
                <a:latin typeface="Arial" charset="0"/>
              </a:rPr>
              <a:t>In order to effectively create a Total Safety Culture, it is important that you </a:t>
            </a:r>
            <a:r>
              <a:rPr lang="en-US" b="1" dirty="0" smtClean="0">
                <a:latin typeface="Arial" charset="0"/>
              </a:rPr>
              <a:t>make the connection between direction AND motivation </a:t>
            </a:r>
            <a:r>
              <a:rPr lang="en-US" dirty="0" smtClean="0">
                <a:latin typeface="Arial" charset="0"/>
              </a:rPr>
              <a:t>to create a </a:t>
            </a:r>
            <a:r>
              <a:rPr lang="en-US" b="1" dirty="0" smtClean="0">
                <a:latin typeface="Arial" charset="0"/>
              </a:rPr>
              <a:t>change</a:t>
            </a:r>
            <a:r>
              <a:rPr lang="en-US" dirty="0" smtClean="0">
                <a:latin typeface="Arial" charset="0"/>
              </a:rPr>
              <a:t> in work practices.  It is equally important that, as supervisors, you understand the importance of effective consequences.   </a:t>
            </a:r>
          </a:p>
          <a:p>
            <a:r>
              <a:rPr lang="en-US" dirty="0" smtClean="0">
                <a:latin typeface="Arial" charset="0"/>
              </a:rPr>
              <a:t>To do this, we will focus on the “person” side of the safety triangle. </a:t>
            </a:r>
          </a:p>
        </p:txBody>
      </p:sp>
      <p:sp>
        <p:nvSpPr>
          <p:cNvPr id="49155" name="Rectangle 3"/>
          <p:cNvSpPr>
            <a:spLocks noGrp="1" noRot="1" noChangeAspect="1" noChangeArrowheads="1" noTextEdit="1"/>
          </p:cNvSpPr>
          <p:nvPr>
            <p:ph type="sldImg"/>
          </p:nvPr>
        </p:nvSpPr>
        <p:spPr>
          <a:xfrm>
            <a:off x="1201738" y="709613"/>
            <a:ext cx="4673600" cy="3506787"/>
          </a:xfrm>
          <a:ln cap="flat"/>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SAY:  We will now move into the ABC’s of a Total Safety Culture.</a:t>
            </a:r>
          </a:p>
          <a:p>
            <a:endParaRPr lang="en-US" dirty="0" smtClean="0">
              <a:latin typeface="Arial" charset="0"/>
            </a:endParaRPr>
          </a:p>
          <a:p>
            <a:r>
              <a:rPr lang="en-US" b="1" dirty="0">
                <a:latin typeface="Arial" charset="0"/>
              </a:rPr>
              <a:t>A</a:t>
            </a:r>
            <a:r>
              <a:rPr lang="en-US" dirty="0" smtClean="0">
                <a:latin typeface="Arial" charset="0"/>
              </a:rPr>
              <a:t>= is for Activators.  An activator is something that guides or directs behavior.  </a:t>
            </a:r>
          </a:p>
          <a:p>
            <a:endParaRPr lang="en-US" dirty="0">
              <a:latin typeface="Arial" charset="0"/>
            </a:endParaRPr>
          </a:p>
          <a:p>
            <a:r>
              <a:rPr lang="en-US" dirty="0" smtClean="0">
                <a:latin typeface="Arial" charset="0"/>
              </a:rPr>
              <a:t>Read the words and phrases under the category “Guides or directs behavior”.</a:t>
            </a:r>
          </a:p>
          <a:p>
            <a:endParaRPr lang="en-US" dirty="0" smtClean="0">
              <a:latin typeface="Arial" charset="0"/>
            </a:endParaRPr>
          </a:p>
          <a:p>
            <a:r>
              <a:rPr lang="en-US" dirty="0" smtClean="0">
                <a:latin typeface="Arial" charset="0"/>
              </a:rPr>
              <a:t>SAY :</a:t>
            </a:r>
            <a:endParaRPr lang="en-US" dirty="0">
              <a:latin typeface="Arial" charset="0"/>
            </a:endParaRPr>
          </a:p>
          <a:p>
            <a:r>
              <a:rPr lang="en-US" dirty="0" smtClean="0">
                <a:latin typeface="Arial" charset="0"/>
              </a:rPr>
              <a:t>As an example --  You will answer a doorbell (activator) as long as someone is at the door (consequence).  If no one is at the door following several doorbell rings, you will likely stop going to the door.</a:t>
            </a:r>
          </a:p>
        </p:txBody>
      </p:sp>
      <p:sp>
        <p:nvSpPr>
          <p:cNvPr id="50179" name="Rectangle 3"/>
          <p:cNvSpPr>
            <a:spLocks noGrp="1" noRot="1" noChangeAspect="1" noChangeArrowheads="1" noTextEdit="1"/>
          </p:cNvSpPr>
          <p:nvPr>
            <p:ph type="sldImg"/>
          </p:nvPr>
        </p:nvSpPr>
        <p:spPr>
          <a:xfrm>
            <a:off x="1201738" y="709613"/>
            <a:ext cx="4673600" cy="3506787"/>
          </a:xfrm>
          <a:ln cap="flat"/>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SAY: </a:t>
            </a:r>
          </a:p>
          <a:p>
            <a:endParaRPr lang="en-US" dirty="0" smtClean="0">
              <a:latin typeface="Arial" charset="0"/>
            </a:endParaRPr>
          </a:p>
          <a:p>
            <a:r>
              <a:rPr lang="en-US" b="1" dirty="0" smtClean="0">
                <a:latin typeface="Arial" charset="0"/>
              </a:rPr>
              <a:t>B </a:t>
            </a:r>
            <a:r>
              <a:rPr lang="en-US" dirty="0" smtClean="0">
                <a:latin typeface="Arial" charset="0"/>
              </a:rPr>
              <a:t>is for behavior.  Behavior is what people </a:t>
            </a:r>
            <a:r>
              <a:rPr lang="en-US" b="1" u="sng" dirty="0" smtClean="0">
                <a:latin typeface="Arial" charset="0"/>
              </a:rPr>
              <a:t>do</a:t>
            </a:r>
            <a:r>
              <a:rPr lang="en-US" dirty="0" smtClean="0">
                <a:latin typeface="Arial" charset="0"/>
              </a:rPr>
              <a:t>!</a:t>
            </a:r>
          </a:p>
          <a:p>
            <a:endParaRPr lang="en-US" dirty="0">
              <a:latin typeface="Arial" charset="0"/>
            </a:endParaRPr>
          </a:p>
          <a:p>
            <a:r>
              <a:rPr lang="en-US" dirty="0" smtClean="0">
                <a:latin typeface="Arial" charset="0"/>
              </a:rPr>
              <a:t>Read the phrases under the “actions” category.</a:t>
            </a:r>
          </a:p>
        </p:txBody>
      </p:sp>
      <p:sp>
        <p:nvSpPr>
          <p:cNvPr id="51203" name="Rectangle 3"/>
          <p:cNvSpPr>
            <a:spLocks noGrp="1" noRot="1" noChangeAspect="1" noChangeArrowheads="1" noTextEdit="1"/>
          </p:cNvSpPr>
          <p:nvPr>
            <p:ph type="sldImg"/>
          </p:nvPr>
        </p:nvSpPr>
        <p:spPr>
          <a:xfrm>
            <a:off x="1201738" y="709613"/>
            <a:ext cx="4673600" cy="3506787"/>
          </a:xfrm>
          <a:ln cap="flat"/>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body" idx="1"/>
          </p:nvPr>
        </p:nvSpPr>
        <p:spPr>
          <a:xfrm>
            <a:off x="943610" y="4457263"/>
            <a:ext cx="5189855" cy="469185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SAY: </a:t>
            </a:r>
          </a:p>
          <a:p>
            <a:r>
              <a:rPr lang="en-US" b="1" dirty="0" smtClean="0">
                <a:latin typeface="Arial" charset="0"/>
              </a:rPr>
              <a:t>C</a:t>
            </a:r>
            <a:r>
              <a:rPr lang="en-US" dirty="0">
                <a:latin typeface="Arial" charset="0"/>
              </a:rPr>
              <a:t> </a:t>
            </a:r>
            <a:r>
              <a:rPr lang="en-US" dirty="0" smtClean="0">
                <a:latin typeface="Arial" charset="0"/>
              </a:rPr>
              <a:t>is for consequences.  Consequences are anything that occurs after the behavior and will determine whether the behavior is likely to occur again.  Consequences can be pleasant or unpleasant, and sometimes neutral.  Read the list of consequences under the category above.</a:t>
            </a:r>
          </a:p>
          <a:p>
            <a:r>
              <a:rPr lang="en-US" dirty="0" smtClean="0">
                <a:latin typeface="Arial" charset="0"/>
              </a:rPr>
              <a:t>SAY:</a:t>
            </a:r>
          </a:p>
          <a:p>
            <a:pPr>
              <a:buFontTx/>
              <a:buChar char="•"/>
            </a:pPr>
            <a:r>
              <a:rPr lang="en-US" dirty="0" smtClean="0">
                <a:latin typeface="Arial" charset="0"/>
              </a:rPr>
              <a:t>Pleasant consequences usually increase the chances that the   behavior will occur in the future.  </a:t>
            </a:r>
          </a:p>
          <a:p>
            <a:pPr>
              <a:buFontTx/>
              <a:buChar char="•"/>
            </a:pPr>
            <a:r>
              <a:rPr lang="en-US" dirty="0" smtClean="0">
                <a:latin typeface="Arial" charset="0"/>
              </a:rPr>
              <a:t>Unpleasant consequences usually decrease the chances the behavior will occur again. </a:t>
            </a:r>
          </a:p>
          <a:p>
            <a:r>
              <a:rPr lang="en-US" dirty="0" smtClean="0">
                <a:latin typeface="Arial" charset="0"/>
              </a:rPr>
              <a:t>Consequences are a key driver to motivating people.</a:t>
            </a:r>
          </a:p>
          <a:p>
            <a:endParaRPr lang="en-US" dirty="0">
              <a:latin typeface="Arial" charset="0"/>
            </a:endParaRPr>
          </a:p>
          <a:p>
            <a:r>
              <a:rPr lang="en-US" dirty="0">
                <a:latin typeface="Arial" charset="0"/>
              </a:rPr>
              <a:t>	</a:t>
            </a:r>
            <a:r>
              <a:rPr lang="en-US" dirty="0" smtClean="0">
                <a:latin typeface="Arial" charset="0"/>
              </a:rPr>
              <a:t>Team Exercise – have the students get into their groups of 	2-3.  For each Activator and Consequence above, put a 	check mark next to the ones that are in management’s 	control.  (Allow 2 minutes.)</a:t>
            </a:r>
          </a:p>
          <a:p>
            <a:r>
              <a:rPr lang="en-US" dirty="0" smtClean="0">
                <a:latin typeface="Arial" charset="0"/>
              </a:rPr>
              <a:t>ASK:  Which ones are in Management’s Control?  </a:t>
            </a:r>
          </a:p>
          <a:p>
            <a:endParaRPr lang="en-US" dirty="0">
              <a:latin typeface="Arial" charset="0"/>
            </a:endParaRPr>
          </a:p>
          <a:p>
            <a:r>
              <a:rPr lang="en-US" dirty="0" smtClean="0">
                <a:latin typeface="Arial" charset="0"/>
              </a:rPr>
              <a:t>	TARGET ANSWERS:</a:t>
            </a:r>
          </a:p>
          <a:p>
            <a:r>
              <a:rPr lang="en-US" dirty="0">
                <a:latin typeface="Arial" charset="0"/>
              </a:rPr>
              <a:t>	</a:t>
            </a:r>
            <a:r>
              <a:rPr lang="en-US" dirty="0" smtClean="0">
                <a:latin typeface="Arial" charset="0"/>
              </a:rPr>
              <a:t>  </a:t>
            </a:r>
            <a:r>
              <a:rPr lang="en-US" dirty="0" smtClean="0">
                <a:solidFill>
                  <a:srgbClr val="FF0000"/>
                </a:solidFill>
                <a:latin typeface="Arial" charset="0"/>
              </a:rPr>
              <a:t>All of them.</a:t>
            </a:r>
          </a:p>
          <a:p>
            <a:endParaRPr lang="en-US" dirty="0">
              <a:latin typeface="Arial" charset="0"/>
            </a:endParaRPr>
          </a:p>
          <a:p>
            <a:endParaRPr lang="en-US" dirty="0" smtClean="0">
              <a:latin typeface="Arial" charset="0"/>
            </a:endParaRPr>
          </a:p>
        </p:txBody>
      </p:sp>
      <p:sp>
        <p:nvSpPr>
          <p:cNvPr id="52227" name="Rectangle 3"/>
          <p:cNvSpPr>
            <a:spLocks noGrp="1" noRot="1" noChangeAspect="1" noChangeArrowheads="1" noTextEdit="1"/>
          </p:cNvSpPr>
          <p:nvPr>
            <p:ph type="sldImg"/>
          </p:nvPr>
        </p:nvSpPr>
        <p:spPr>
          <a:xfrm>
            <a:off x="1201738" y="709613"/>
            <a:ext cx="4673600" cy="3506787"/>
          </a:xfrm>
          <a:ln cap="flat"/>
        </p:spPr>
      </p:sp>
      <p:pic>
        <p:nvPicPr>
          <p:cNvPr id="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7385" y="7194180"/>
            <a:ext cx="731418" cy="66468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5"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0879" y="8415491"/>
            <a:ext cx="704430" cy="67335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ASK: What are some of the activators used in your workplace?</a:t>
            </a:r>
          </a:p>
          <a:p>
            <a:r>
              <a:rPr lang="en-US" dirty="0" smtClean="0">
                <a:latin typeface="Arial" charset="0"/>
              </a:rPr>
              <a:t>	</a:t>
            </a:r>
          </a:p>
          <a:p>
            <a:r>
              <a:rPr lang="en-US" dirty="0">
                <a:latin typeface="Arial" charset="0"/>
              </a:rPr>
              <a:t>	</a:t>
            </a:r>
            <a:r>
              <a:rPr lang="en-US" dirty="0" smtClean="0">
                <a:latin typeface="Arial" charset="0"/>
              </a:rPr>
              <a:t>If </a:t>
            </a:r>
            <a:r>
              <a:rPr lang="en-US" dirty="0">
                <a:latin typeface="Arial" charset="0"/>
              </a:rPr>
              <a:t>time permits, write responses onto Flip Chart.</a:t>
            </a:r>
          </a:p>
          <a:p>
            <a:endParaRPr lang="en-US" dirty="0" smtClean="0">
              <a:latin typeface="Arial" charset="0"/>
            </a:endParaRPr>
          </a:p>
          <a:p>
            <a:r>
              <a:rPr lang="en-US" dirty="0" smtClean="0">
                <a:latin typeface="Arial" charset="0"/>
              </a:rPr>
              <a:t>	</a:t>
            </a:r>
          </a:p>
          <a:p>
            <a:r>
              <a:rPr lang="en-US" dirty="0">
                <a:latin typeface="Arial" charset="0"/>
              </a:rPr>
              <a:t>	</a:t>
            </a:r>
            <a:r>
              <a:rPr lang="en-US" dirty="0" smtClean="0">
                <a:latin typeface="Arial" charset="0"/>
              </a:rPr>
              <a:t>TARGET ANSWERS:</a:t>
            </a:r>
          </a:p>
          <a:p>
            <a:r>
              <a:rPr lang="en-US" dirty="0">
                <a:solidFill>
                  <a:srgbClr val="FF0000"/>
                </a:solidFill>
                <a:latin typeface="Arial" charset="0"/>
              </a:rPr>
              <a:t>	</a:t>
            </a:r>
            <a:r>
              <a:rPr lang="en-US" dirty="0" smtClean="0">
                <a:solidFill>
                  <a:srgbClr val="FF0000"/>
                </a:solidFill>
                <a:latin typeface="Arial" charset="0"/>
              </a:rPr>
              <a:t>	Signs</a:t>
            </a:r>
          </a:p>
          <a:p>
            <a:r>
              <a:rPr lang="en-US" dirty="0" smtClean="0">
                <a:solidFill>
                  <a:srgbClr val="FF0000"/>
                </a:solidFill>
                <a:latin typeface="Arial" charset="0"/>
              </a:rPr>
              <a:t>		Safety grams,</a:t>
            </a:r>
          </a:p>
          <a:p>
            <a:r>
              <a:rPr lang="en-US" dirty="0">
                <a:solidFill>
                  <a:srgbClr val="FF0000"/>
                </a:solidFill>
                <a:latin typeface="Arial" charset="0"/>
              </a:rPr>
              <a:t>	</a:t>
            </a:r>
            <a:r>
              <a:rPr lang="en-US" dirty="0" smtClean="0">
                <a:solidFill>
                  <a:srgbClr val="FF0000"/>
                </a:solidFill>
                <a:latin typeface="Arial" charset="0"/>
              </a:rPr>
              <a:t> 	Safety Gangbox</a:t>
            </a:r>
          </a:p>
          <a:p>
            <a:r>
              <a:rPr lang="en-US" dirty="0" smtClean="0">
                <a:latin typeface="Arial" charset="0"/>
              </a:rPr>
              <a:t>ASK: Do they always work?</a:t>
            </a:r>
          </a:p>
          <a:p>
            <a:r>
              <a:rPr lang="en-US" dirty="0" smtClean="0">
                <a:latin typeface="Arial" charset="0"/>
              </a:rPr>
              <a:t>ASK:  Why or why not?</a:t>
            </a:r>
          </a:p>
          <a:p>
            <a:endParaRPr lang="en-US" dirty="0" smtClean="0">
              <a:latin typeface="Arial" charset="0"/>
            </a:endParaRPr>
          </a:p>
          <a:p>
            <a:r>
              <a:rPr lang="en-US" dirty="0">
                <a:latin typeface="Arial" charset="0"/>
              </a:rPr>
              <a:t>	</a:t>
            </a:r>
            <a:r>
              <a:rPr lang="en-US" dirty="0" smtClean="0">
                <a:latin typeface="Arial" charset="0"/>
              </a:rPr>
              <a:t>TARGET ANSWER:</a:t>
            </a:r>
          </a:p>
          <a:p>
            <a:r>
              <a:rPr lang="en-US" dirty="0">
                <a:latin typeface="Arial" charset="0"/>
              </a:rPr>
              <a:t>	</a:t>
            </a:r>
            <a:r>
              <a:rPr lang="en-US" dirty="0" smtClean="0">
                <a:latin typeface="Arial" charset="0"/>
              </a:rPr>
              <a:t>	</a:t>
            </a:r>
            <a:r>
              <a:rPr lang="en-US" dirty="0" smtClean="0">
                <a:solidFill>
                  <a:srgbClr val="FF0000"/>
                </a:solidFill>
                <a:latin typeface="Arial" charset="0"/>
              </a:rPr>
              <a:t>It depends on the consequences!</a:t>
            </a:r>
          </a:p>
          <a:p>
            <a:endParaRPr lang="en-US" dirty="0" smtClean="0">
              <a:latin typeface="Arial" charset="0"/>
            </a:endParaRPr>
          </a:p>
          <a:p>
            <a:endParaRPr lang="en-US" dirty="0" smtClean="0">
              <a:latin typeface="Arial" charset="0"/>
            </a:endParaRPr>
          </a:p>
          <a:p>
            <a:r>
              <a:rPr lang="en-US" dirty="0" smtClean="0">
                <a:latin typeface="Arial" charset="0"/>
              </a:rPr>
              <a:t>Read the information on the slide.</a:t>
            </a:r>
          </a:p>
        </p:txBody>
      </p:sp>
      <p:sp>
        <p:nvSpPr>
          <p:cNvPr id="53251" name="Rectangle 3"/>
          <p:cNvSpPr>
            <a:spLocks noGrp="1" noRot="1" noChangeAspect="1" noChangeArrowheads="1" noTextEdit="1"/>
          </p:cNvSpPr>
          <p:nvPr>
            <p:ph type="sldImg"/>
          </p:nvPr>
        </p:nvSpPr>
        <p:spPr>
          <a:xfrm>
            <a:off x="1201738" y="709613"/>
            <a:ext cx="4673600" cy="3506787"/>
          </a:xfrm>
          <a:ln cap="flat"/>
        </p:spPr>
      </p:sp>
      <p:pic>
        <p:nvPicPr>
          <p:cNvPr id="4"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79513" y="4848252"/>
            <a:ext cx="625797" cy="55227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97533" y="5630228"/>
            <a:ext cx="625797" cy="59818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79513" y="7272378"/>
            <a:ext cx="625797" cy="59818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026"/>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SAY:</a:t>
            </a:r>
          </a:p>
          <a:p>
            <a:endParaRPr lang="en-US" dirty="0" smtClean="0">
              <a:latin typeface="Arial" charset="0"/>
            </a:endParaRPr>
          </a:p>
          <a:p>
            <a:r>
              <a:rPr lang="en-US" dirty="0" smtClean="0">
                <a:latin typeface="Arial" charset="0"/>
              </a:rPr>
              <a:t>Here is a good example of the power of Actively Caring and using effective activators.</a:t>
            </a:r>
          </a:p>
          <a:p>
            <a:r>
              <a:rPr lang="en-US" dirty="0" smtClean="0">
                <a:latin typeface="Arial" charset="0"/>
              </a:rPr>
              <a:t>Researchers conducted an experiment on the Virginia Tech campus to measure the effectiveness of different activators or signs.</a:t>
            </a:r>
          </a:p>
          <a:p>
            <a:r>
              <a:rPr lang="en-US" dirty="0" smtClean="0">
                <a:latin typeface="Arial" charset="0"/>
              </a:rPr>
              <a:t>First, researchers measured the use of handrails in various stairways.  The baseline data showed only 33% used the handrails.  Then three different activators or signs were posted to encourage handrail use.</a:t>
            </a:r>
          </a:p>
          <a:p>
            <a:pPr lvl="1"/>
            <a:r>
              <a:rPr lang="en-US" dirty="0" smtClean="0">
                <a:latin typeface="Arial" charset="0"/>
              </a:rPr>
              <a:t>Sign 1:  Please hold handrail – increased handrail use to 35%</a:t>
            </a:r>
          </a:p>
          <a:p>
            <a:pPr lvl="1"/>
            <a:r>
              <a:rPr lang="en-US" dirty="0" smtClean="0">
                <a:latin typeface="Arial" charset="0"/>
              </a:rPr>
              <a:t>Sign 2:  Caution - use went up to 44%</a:t>
            </a:r>
          </a:p>
          <a:p>
            <a:pPr lvl="1"/>
            <a:r>
              <a:rPr lang="en-US" dirty="0" smtClean="0">
                <a:latin typeface="Arial" charset="0"/>
              </a:rPr>
              <a:t>Sign 3:  Set a safe example - use went up to 51%</a:t>
            </a:r>
          </a:p>
          <a:p>
            <a:pPr lvl="1"/>
            <a:endParaRPr lang="en-US" dirty="0" smtClean="0">
              <a:latin typeface="Arial" charset="0"/>
            </a:endParaRPr>
          </a:p>
          <a:p>
            <a:r>
              <a:rPr lang="en-US" dirty="0" smtClean="0">
                <a:latin typeface="Arial" charset="0"/>
              </a:rPr>
              <a:t>Ask if there are any comments or questions.</a:t>
            </a:r>
          </a:p>
          <a:p>
            <a:endParaRPr lang="en-US" dirty="0" smtClean="0">
              <a:latin typeface="Arial" charset="0"/>
            </a:endParaRPr>
          </a:p>
        </p:txBody>
      </p:sp>
      <p:sp>
        <p:nvSpPr>
          <p:cNvPr id="54275" name="Rectangle 1027"/>
          <p:cNvSpPr>
            <a:spLocks noGrp="1" noRot="1" noChangeAspect="1" noChangeArrowheads="1" noTextEdit="1"/>
          </p:cNvSpPr>
          <p:nvPr>
            <p:ph type="sldImg"/>
          </p:nvPr>
        </p:nvSpPr>
        <p:spPr>
          <a:xfrm>
            <a:off x="1201738" y="709613"/>
            <a:ext cx="4673600" cy="3506787"/>
          </a:xfrm>
          <a:ln cap="flat"/>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027"/>
          <p:cNvSpPr>
            <a:spLocks noGrp="1" noRot="1" noChangeAspect="1" noChangeArrowheads="1" noTextEdit="1"/>
          </p:cNvSpPr>
          <p:nvPr>
            <p:ph type="sldImg"/>
          </p:nvPr>
        </p:nvSpPr>
        <p:spPr>
          <a:xfrm>
            <a:off x="1751013" y="631825"/>
            <a:ext cx="3811587" cy="2860675"/>
          </a:xfrm>
          <a:ln cap="flat"/>
        </p:spPr>
      </p:sp>
      <p:sp>
        <p:nvSpPr>
          <p:cNvPr id="55299" name="Rectangle 1028"/>
          <p:cNvSpPr>
            <a:spLocks noChangeArrowheads="1"/>
          </p:cNvSpPr>
          <p:nvPr/>
        </p:nvSpPr>
        <p:spPr bwMode="auto">
          <a:xfrm>
            <a:off x="471805" y="3518893"/>
            <a:ext cx="6526636" cy="570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3076" tIns="45721" rIns="93076" bIns="45721"/>
          <a:lstStyle/>
          <a:p>
            <a:pPr>
              <a:spcBef>
                <a:spcPct val="30000"/>
              </a:spcBef>
            </a:pPr>
            <a:endParaRPr lang="en-US" sz="1200" dirty="0"/>
          </a:p>
          <a:p>
            <a:pPr>
              <a:spcBef>
                <a:spcPct val="30000"/>
              </a:spcBef>
            </a:pPr>
            <a:r>
              <a:rPr lang="en-US" sz="1200" dirty="0"/>
              <a:t>	MOTIVATION EXERCISE – (You may use something other than a dollar bill.)</a:t>
            </a:r>
          </a:p>
          <a:p>
            <a:pPr>
              <a:spcBef>
                <a:spcPct val="30000"/>
              </a:spcBef>
            </a:pPr>
            <a:r>
              <a:rPr lang="en-US" sz="1200" dirty="0"/>
              <a:t>	SAY to the participants:  “Please raise your hands.”</a:t>
            </a:r>
          </a:p>
          <a:p>
            <a:pPr>
              <a:spcBef>
                <a:spcPct val="30000"/>
              </a:spcBef>
            </a:pPr>
            <a:endParaRPr lang="en-US" sz="1200" dirty="0"/>
          </a:p>
          <a:p>
            <a:pPr>
              <a:spcBef>
                <a:spcPct val="30000"/>
              </a:spcBef>
            </a:pPr>
            <a:r>
              <a:rPr lang="en-US" sz="1100" dirty="0"/>
              <a:t>Pause a moment, thank the group, and ask them “Now why did you do that?”  The response will be “Because you told us to, “Because you said please.”</a:t>
            </a:r>
          </a:p>
          <a:p>
            <a:pPr>
              <a:spcBef>
                <a:spcPct val="30000"/>
              </a:spcBef>
            </a:pPr>
            <a:r>
              <a:rPr lang="en-US" sz="1100" dirty="0"/>
              <a:t>After 3 or 4 responses SAY  “OK, now would you please all stand and pick up your chairs?”</a:t>
            </a:r>
          </a:p>
          <a:p>
            <a:pPr>
              <a:spcBef>
                <a:spcPct val="30000"/>
              </a:spcBef>
            </a:pPr>
            <a:r>
              <a:rPr lang="en-US" sz="1100" dirty="0"/>
              <a:t>Most likely, this will get limited or no action.  </a:t>
            </a:r>
          </a:p>
          <a:p>
            <a:pPr>
              <a:spcBef>
                <a:spcPct val="30000"/>
              </a:spcBef>
            </a:pPr>
            <a:r>
              <a:rPr lang="en-US" sz="1100" dirty="0"/>
              <a:t>Continue  and SAY “If I told you there were some dollar bills scattered around the room under the chairs, would that </a:t>
            </a:r>
            <a:r>
              <a:rPr lang="en-US" sz="1100" b="1" dirty="0"/>
              <a:t>motivate</a:t>
            </a:r>
            <a:r>
              <a:rPr lang="en-US" sz="1100" dirty="0"/>
              <a:t> you to stand and pick up your chairs?”  </a:t>
            </a:r>
          </a:p>
          <a:p>
            <a:pPr>
              <a:spcBef>
                <a:spcPct val="30000"/>
              </a:spcBef>
            </a:pPr>
            <a:r>
              <a:rPr lang="en-US" sz="1100" dirty="0"/>
              <a:t>Most will still not move, so say, “Well, let me tell you there are INDEED some dollar bills (substitute if you change from dollar bills)  under some chairs.”  Ordinarily two or three participants will rise, and most will follow.  As dollar bills (or substitute) are found, point out who found them.</a:t>
            </a:r>
          </a:p>
          <a:p>
            <a:pPr>
              <a:spcBef>
                <a:spcPct val="30000"/>
              </a:spcBef>
            </a:pPr>
            <a:r>
              <a:rPr lang="en-US" sz="1100" dirty="0"/>
              <a:t>SAY: 	When I told you to raise your hands, I gave you directions.  -- </a:t>
            </a:r>
            <a:r>
              <a:rPr lang="en-US" sz="1100" b="1" dirty="0"/>
              <a:t>an activator</a:t>
            </a:r>
            <a:r>
              <a:rPr lang="en-US" sz="1100" dirty="0"/>
              <a:t>. </a:t>
            </a:r>
          </a:p>
          <a:p>
            <a:pPr>
              <a:spcBef>
                <a:spcPct val="30000"/>
              </a:spcBef>
            </a:pPr>
            <a:r>
              <a:rPr lang="en-US" sz="1100" dirty="0"/>
              <a:t>	When I added that there was money to be found, you received </a:t>
            </a:r>
            <a:r>
              <a:rPr lang="en-US" sz="1100" b="1" dirty="0"/>
              <a:t>motivation</a:t>
            </a:r>
            <a:r>
              <a:rPr lang="en-US" sz="1100" dirty="0"/>
              <a:t>.    	Money was the motivation.  </a:t>
            </a:r>
          </a:p>
          <a:p>
            <a:pPr>
              <a:spcBef>
                <a:spcPct val="30000"/>
              </a:spcBef>
            </a:pPr>
            <a:r>
              <a:rPr lang="en-US" sz="1100" dirty="0"/>
              <a:t>This exercise emphasizes the fact that </a:t>
            </a:r>
            <a:r>
              <a:rPr lang="en-US" sz="1100" b="1" dirty="0"/>
              <a:t>activators</a:t>
            </a:r>
            <a:r>
              <a:rPr lang="en-US" sz="1100" dirty="0"/>
              <a:t> (telling, asking) don’t always work.  Sometimes you need more.  In order to effect any employee’s work practices or </a:t>
            </a:r>
            <a:r>
              <a:rPr lang="en-US" sz="1100" b="1" dirty="0"/>
              <a:t>behavior</a:t>
            </a:r>
            <a:r>
              <a:rPr lang="en-US" sz="1100" dirty="0"/>
              <a:t>, you may need to motivate.</a:t>
            </a:r>
          </a:p>
          <a:p>
            <a:pPr>
              <a:spcBef>
                <a:spcPct val="30000"/>
              </a:spcBef>
            </a:pPr>
            <a:r>
              <a:rPr lang="en-US" sz="1100" dirty="0"/>
              <a:t>	What was the </a:t>
            </a:r>
            <a:r>
              <a:rPr lang="en-US" sz="1100" b="1" dirty="0"/>
              <a:t>consequence</a:t>
            </a:r>
            <a:r>
              <a:rPr lang="en-US" sz="1100" dirty="0"/>
              <a:t> in picking up your chairs?</a:t>
            </a:r>
          </a:p>
          <a:p>
            <a:pPr>
              <a:spcBef>
                <a:spcPct val="30000"/>
              </a:spcBef>
            </a:pPr>
            <a:r>
              <a:rPr lang="en-US" sz="1100" dirty="0"/>
              <a:t>Motivation (consequences) are needed in addition to direction (activators or knowledge) before behavior will change long-term. Knowing the safe way to do something doesn’t necessarily guarantee we perform it that way.  If direction was enough, we would train and write procedures and solve most safety problems.</a:t>
            </a:r>
          </a:p>
          <a:p>
            <a:pPr>
              <a:spcBef>
                <a:spcPct val="30000"/>
              </a:spcBef>
            </a:pPr>
            <a:r>
              <a:rPr lang="en-US" sz="1100" dirty="0"/>
              <a:t>The reason we do not always do the right thing is often not because we do not know what to do, but that we are </a:t>
            </a:r>
            <a:r>
              <a:rPr lang="en-US" sz="1100" b="1" dirty="0"/>
              <a:t>not motivated </a:t>
            </a:r>
            <a:r>
              <a:rPr lang="en-US" sz="1100" dirty="0"/>
              <a:t>to do it.  </a:t>
            </a:r>
            <a:r>
              <a:rPr lang="en-US" sz="1100" b="1" dirty="0"/>
              <a:t>Consequences are what motivates our behavior.</a:t>
            </a:r>
          </a:p>
          <a:p>
            <a:pPr>
              <a:spcBef>
                <a:spcPct val="30000"/>
              </a:spcBef>
            </a:pPr>
            <a:endParaRPr lang="en-US" sz="1200" dirty="0"/>
          </a:p>
          <a:p>
            <a:pPr latinLnBrk="1">
              <a:spcBef>
                <a:spcPct val="30000"/>
              </a:spcBef>
            </a:pPr>
            <a:endParaRPr lang="en-US" sz="1200" dirty="0"/>
          </a:p>
        </p:txBody>
      </p:sp>
      <p:pic>
        <p:nvPicPr>
          <p:cNvPr id="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2896" y="3753486"/>
            <a:ext cx="624159" cy="56530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xfrm>
            <a:off x="1201738" y="709613"/>
            <a:ext cx="4673600" cy="3506787"/>
          </a:xfrm>
          <a:ln cap="flat"/>
        </p:spPr>
      </p:sp>
      <p:sp>
        <p:nvSpPr>
          <p:cNvPr id="37891" name="Rectangle 3"/>
          <p:cNvSpPr>
            <a:spLocks noChangeArrowheads="1"/>
          </p:cNvSpPr>
          <p:nvPr/>
        </p:nvSpPr>
        <p:spPr bwMode="auto">
          <a:xfrm>
            <a:off x="953439" y="4618547"/>
            <a:ext cx="188648" cy="281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3076" tIns="45721" rIns="93076" bIns="45721">
            <a:spAutoFit/>
          </a:bodyPr>
          <a:lstStyle/>
          <a:p>
            <a:pPr>
              <a:spcBef>
                <a:spcPct val="30000"/>
              </a:spcBef>
            </a:pPr>
            <a:endParaRPr lang="en-US" sz="1200" dirty="0"/>
          </a:p>
        </p:txBody>
      </p:sp>
      <p:sp>
        <p:nvSpPr>
          <p:cNvPr id="2" name="Rectangle 1"/>
          <p:cNvSpPr/>
          <p:nvPr/>
        </p:nvSpPr>
        <p:spPr>
          <a:xfrm>
            <a:off x="1142087" y="4798460"/>
            <a:ext cx="5070012" cy="1459204"/>
          </a:xfrm>
          <a:prstGeom prst="rect">
            <a:avLst/>
          </a:prstGeom>
        </p:spPr>
        <p:txBody>
          <a:bodyPr wrap="square" lIns="94055" tIns="47028" rIns="94055" bIns="47028">
            <a:spAutoFit/>
          </a:bodyPr>
          <a:lstStyle/>
          <a:p>
            <a:pPr>
              <a:spcBef>
                <a:spcPct val="30000"/>
              </a:spcBef>
            </a:pPr>
            <a:r>
              <a:rPr lang="en-US" sz="1200" dirty="0"/>
              <a:t>SAY:</a:t>
            </a:r>
          </a:p>
          <a:p>
            <a:pPr>
              <a:spcBef>
                <a:spcPct val="30000"/>
              </a:spcBef>
            </a:pPr>
            <a:endParaRPr lang="en-US" sz="1200" dirty="0"/>
          </a:p>
          <a:p>
            <a:pPr>
              <a:spcBef>
                <a:spcPct val="30000"/>
              </a:spcBef>
            </a:pPr>
            <a:r>
              <a:rPr lang="en-US" sz="1200" dirty="0"/>
              <a:t>“You are here today because you are the a key element to the success of implementing a Total Safety Culture in your organization.”</a:t>
            </a:r>
          </a:p>
          <a:p>
            <a:pPr>
              <a:spcBef>
                <a:spcPct val="30000"/>
              </a:spcBef>
            </a:pPr>
            <a:endParaRPr lang="en-US" sz="1200" dirty="0"/>
          </a:p>
          <a:p>
            <a:pPr>
              <a:spcBef>
                <a:spcPct val="30000"/>
              </a:spcBef>
            </a:pPr>
            <a:r>
              <a:rPr lang="en-US" sz="1200" dirty="0"/>
              <a:t>Read the Course Objectives.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026"/>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Read the information on the slide.</a:t>
            </a:r>
          </a:p>
          <a:p>
            <a:endParaRPr lang="en-US" dirty="0">
              <a:latin typeface="Arial" charset="0"/>
            </a:endParaRPr>
          </a:p>
          <a:p>
            <a:r>
              <a:rPr lang="en-US" dirty="0" smtClean="0">
                <a:latin typeface="Arial" charset="0"/>
              </a:rPr>
              <a:t>Ask if there are any comments.</a:t>
            </a:r>
          </a:p>
        </p:txBody>
      </p:sp>
      <p:sp>
        <p:nvSpPr>
          <p:cNvPr id="56323" name="Rectangle 1027"/>
          <p:cNvSpPr>
            <a:spLocks noGrp="1" noRot="1" noChangeAspect="1" noChangeArrowheads="1" noTextEdit="1"/>
          </p:cNvSpPr>
          <p:nvPr>
            <p:ph type="sldImg"/>
          </p:nvPr>
        </p:nvSpPr>
        <p:spPr>
          <a:xfrm>
            <a:off x="1201738" y="709613"/>
            <a:ext cx="4673600" cy="3506787"/>
          </a:xfrm>
          <a:ln cap="flat"/>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026"/>
          <p:cNvSpPr>
            <a:spLocks noGrp="1" noChangeArrowheads="1"/>
          </p:cNvSpPr>
          <p:nvPr>
            <p:ph type="body" idx="1"/>
          </p:nvPr>
        </p:nvSpPr>
        <p:spPr>
          <a:xfrm>
            <a:off x="943610" y="4379066"/>
            <a:ext cx="5268489" cy="477005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	Put up slide #16</a:t>
            </a:r>
          </a:p>
          <a:p>
            <a:r>
              <a:rPr lang="en-US" dirty="0">
                <a:latin typeface="Arial" charset="0"/>
              </a:rPr>
              <a:t>	</a:t>
            </a:r>
            <a:r>
              <a:rPr lang="en-US" dirty="0" smtClean="0">
                <a:latin typeface="Arial" charset="0"/>
              </a:rPr>
              <a:t>Using a flipchart, practice using the ABC model.</a:t>
            </a:r>
            <a:r>
              <a:rPr lang="en-US" dirty="0">
                <a:latin typeface="Arial" charset="0"/>
              </a:rPr>
              <a:t> </a:t>
            </a:r>
            <a:r>
              <a:rPr lang="en-US" dirty="0" smtClean="0">
                <a:latin typeface="Arial" charset="0"/>
              </a:rPr>
              <a:t>Write 	the 	word “Activator” at the top left, “Behavior” in the middle 	and “Consequence” to the right.  Under  “Activator” write </a:t>
            </a:r>
          </a:p>
          <a:p>
            <a:r>
              <a:rPr lang="en-US" dirty="0" smtClean="0">
                <a:latin typeface="Arial" charset="0"/>
              </a:rPr>
              <a:t>	“Yellow Light”.  </a:t>
            </a:r>
            <a:endParaRPr lang="en-US" dirty="0">
              <a:latin typeface="Arial" charset="0"/>
            </a:endParaRPr>
          </a:p>
          <a:p>
            <a:r>
              <a:rPr lang="en-US" dirty="0" smtClean="0">
                <a:latin typeface="Arial" charset="0"/>
              </a:rPr>
              <a:t> </a:t>
            </a:r>
            <a:r>
              <a:rPr lang="en-US" u="sng" dirty="0" smtClean="0">
                <a:latin typeface="Arial" charset="0"/>
              </a:rPr>
              <a:t>ACTIVATOR </a:t>
            </a:r>
            <a:r>
              <a:rPr lang="en-US" dirty="0" smtClean="0">
                <a:latin typeface="Arial" charset="0"/>
              </a:rPr>
              <a:t>                        </a:t>
            </a:r>
            <a:r>
              <a:rPr lang="en-US" u="sng" dirty="0" smtClean="0">
                <a:latin typeface="Arial" charset="0"/>
              </a:rPr>
              <a:t>BEHAVIOR</a:t>
            </a:r>
            <a:r>
              <a:rPr lang="en-US" dirty="0" smtClean="0">
                <a:latin typeface="Arial" charset="0"/>
              </a:rPr>
              <a:t>                  </a:t>
            </a:r>
            <a:r>
              <a:rPr lang="en-US" u="sng" dirty="0" smtClean="0">
                <a:latin typeface="Arial" charset="0"/>
              </a:rPr>
              <a:t>CONSEQUENCES</a:t>
            </a:r>
          </a:p>
          <a:p>
            <a:r>
              <a:rPr lang="en-US" dirty="0" smtClean="0">
                <a:latin typeface="Arial" charset="0"/>
              </a:rPr>
              <a:t>“Yellow Light”</a:t>
            </a:r>
          </a:p>
          <a:p>
            <a:endParaRPr lang="en-US" dirty="0" smtClean="0">
              <a:latin typeface="Arial" charset="0"/>
            </a:endParaRPr>
          </a:p>
          <a:p>
            <a:r>
              <a:rPr lang="en-US" b="1" dirty="0" smtClean="0">
                <a:latin typeface="Arial" charset="0"/>
              </a:rPr>
              <a:t>Scenario:  You are driving and the light turns yellow.</a:t>
            </a:r>
            <a:r>
              <a:rPr lang="en-US" dirty="0" smtClean="0">
                <a:latin typeface="Arial" charset="0"/>
              </a:rPr>
              <a:t>  </a:t>
            </a:r>
          </a:p>
          <a:p>
            <a:r>
              <a:rPr lang="en-US" dirty="0" smtClean="0">
                <a:latin typeface="Arial" charset="0"/>
              </a:rPr>
              <a:t>ASK:  What are some potential behaviors?</a:t>
            </a:r>
          </a:p>
          <a:p>
            <a:r>
              <a:rPr lang="en-US" dirty="0">
                <a:latin typeface="Arial" charset="0"/>
              </a:rPr>
              <a:t>	</a:t>
            </a:r>
            <a:r>
              <a:rPr lang="en-US" dirty="0" smtClean="0">
                <a:latin typeface="Arial" charset="0"/>
              </a:rPr>
              <a:t>List answers on flipchart.</a:t>
            </a:r>
          </a:p>
          <a:p>
            <a:r>
              <a:rPr lang="en-US" dirty="0" smtClean="0">
                <a:latin typeface="Arial" charset="0"/>
              </a:rPr>
              <a:t>ASK:  What are some potential consequences?</a:t>
            </a:r>
          </a:p>
          <a:p>
            <a:r>
              <a:rPr lang="en-US" dirty="0">
                <a:latin typeface="Arial" charset="0"/>
              </a:rPr>
              <a:t>	</a:t>
            </a:r>
            <a:r>
              <a:rPr lang="en-US" dirty="0" smtClean="0">
                <a:latin typeface="Arial" charset="0"/>
              </a:rPr>
              <a:t>List answers on flipchart</a:t>
            </a:r>
          </a:p>
          <a:p>
            <a:r>
              <a:rPr lang="en-US" dirty="0" smtClean="0">
                <a:latin typeface="Arial" charset="0"/>
              </a:rPr>
              <a:t>ASK:  What would the behavior be if you were in an accident </a:t>
            </a:r>
            <a:r>
              <a:rPr lang="en-US" u="sng" dirty="0" smtClean="0">
                <a:latin typeface="Arial" charset="0"/>
              </a:rPr>
              <a:t>every</a:t>
            </a:r>
            <a:r>
              <a:rPr lang="en-US" dirty="0" smtClean="0">
                <a:latin typeface="Arial" charset="0"/>
              </a:rPr>
              <a:t> time you ran a yellow light?</a:t>
            </a:r>
          </a:p>
          <a:p>
            <a:endParaRPr lang="en-US" dirty="0">
              <a:latin typeface="Arial" charset="0"/>
            </a:endParaRPr>
          </a:p>
          <a:p>
            <a:r>
              <a:rPr lang="en-US" dirty="0" smtClean="0">
                <a:latin typeface="Arial" charset="0"/>
              </a:rPr>
              <a:t>	TARGET ANSWER</a:t>
            </a:r>
          </a:p>
          <a:p>
            <a:r>
              <a:rPr lang="en-US" dirty="0" smtClean="0">
                <a:latin typeface="Arial" charset="0"/>
              </a:rPr>
              <a:t>	</a:t>
            </a:r>
            <a:r>
              <a:rPr lang="en-US" dirty="0" smtClean="0">
                <a:solidFill>
                  <a:srgbClr val="FF0000"/>
                </a:solidFill>
                <a:latin typeface="Arial" charset="0"/>
              </a:rPr>
              <a:t>You would always stop!</a:t>
            </a:r>
          </a:p>
          <a:p>
            <a:endParaRPr lang="en-US" dirty="0" smtClean="0">
              <a:solidFill>
                <a:srgbClr val="FF0000"/>
              </a:solidFill>
              <a:latin typeface="Arial" charset="0"/>
            </a:endParaRPr>
          </a:p>
          <a:p>
            <a:r>
              <a:rPr lang="en-US" dirty="0" smtClean="0">
                <a:latin typeface="Arial" charset="0"/>
              </a:rPr>
              <a:t>Repeat above using “putting in ear plugs” as an activator.</a:t>
            </a:r>
          </a:p>
          <a:p>
            <a:endParaRPr lang="en-US" dirty="0">
              <a:latin typeface="Arial" charset="0"/>
            </a:endParaRPr>
          </a:p>
        </p:txBody>
      </p:sp>
      <p:sp>
        <p:nvSpPr>
          <p:cNvPr id="57347" name="Rectangle 1027"/>
          <p:cNvSpPr>
            <a:spLocks noGrp="1" noRot="1" noChangeAspect="1" noChangeArrowheads="1" noTextEdit="1"/>
          </p:cNvSpPr>
          <p:nvPr>
            <p:ph type="sldImg"/>
          </p:nvPr>
        </p:nvSpPr>
        <p:spPr>
          <a:xfrm>
            <a:off x="1201738" y="709613"/>
            <a:ext cx="4673600" cy="3506787"/>
          </a:xfrm>
          <a:ln cap="flat"/>
        </p:spPr>
      </p:sp>
      <p:pic>
        <p:nvPicPr>
          <p:cNvPr id="4"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0936" y="4449851"/>
            <a:ext cx="625797" cy="55227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97600" y="7913587"/>
            <a:ext cx="625797" cy="59818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026"/>
          <p:cNvSpPr>
            <a:spLocks noGrp="1" noChangeArrowheads="1"/>
          </p:cNvSpPr>
          <p:nvPr>
            <p:ph type="body" idx="1"/>
          </p:nvPr>
        </p:nvSpPr>
        <p:spPr>
          <a:xfrm>
            <a:off x="550439" y="4457264"/>
            <a:ext cx="5976197" cy="422267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Read the title of the slide.</a:t>
            </a:r>
          </a:p>
          <a:p>
            <a:r>
              <a:rPr lang="en-US" dirty="0" smtClean="0">
                <a:latin typeface="Arial" charset="0"/>
              </a:rPr>
              <a:t>SAY:</a:t>
            </a:r>
          </a:p>
          <a:p>
            <a:r>
              <a:rPr lang="en-US" dirty="0" smtClean="0">
                <a:latin typeface="Arial" charset="0"/>
              </a:rPr>
              <a:t>The strength of the motivation depends on the characteristics of the consequence.  </a:t>
            </a:r>
          </a:p>
          <a:p>
            <a:r>
              <a:rPr lang="en-US" dirty="0" smtClean="0">
                <a:latin typeface="Arial" charset="0"/>
              </a:rPr>
              <a:t>As a supervisor, when you work with an employee to change work practices, remember that </a:t>
            </a:r>
            <a:r>
              <a:rPr lang="en-US" b="1" dirty="0" smtClean="0">
                <a:latin typeface="Arial" charset="0"/>
              </a:rPr>
              <a:t>certain</a:t>
            </a:r>
            <a:r>
              <a:rPr lang="en-US" dirty="0" smtClean="0">
                <a:latin typeface="Arial" charset="0"/>
              </a:rPr>
              <a:t>, </a:t>
            </a:r>
            <a:r>
              <a:rPr lang="en-US" b="1" dirty="0" smtClean="0">
                <a:latin typeface="Arial" charset="0"/>
              </a:rPr>
              <a:t>soon and significant </a:t>
            </a:r>
            <a:r>
              <a:rPr lang="en-US" dirty="0" smtClean="0">
                <a:latin typeface="Arial" charset="0"/>
              </a:rPr>
              <a:t>consequences will be the most effective in motivating change in work practices.</a:t>
            </a:r>
          </a:p>
          <a:p>
            <a:r>
              <a:rPr lang="en-US" dirty="0" smtClean="0">
                <a:latin typeface="Arial" charset="0"/>
              </a:rPr>
              <a:t>ASK:  Should we offer rewards or threaten punishments?  </a:t>
            </a:r>
          </a:p>
          <a:p>
            <a:r>
              <a:rPr lang="en-US" dirty="0" smtClean="0">
                <a:latin typeface="Arial" charset="0"/>
              </a:rPr>
              <a:t>SAY:  Both are strong motivators and both will bring about desired work practices when they are certain, soon and significant.  However, people feel differently when being controlled by punishment rather than being given the opportunity to work for positive outcomes.  This ties into the person sides of the safety triangle.</a:t>
            </a:r>
          </a:p>
          <a:p>
            <a:r>
              <a:rPr lang="en-US" b="1" dirty="0" smtClean="0">
                <a:latin typeface="Arial" charset="0"/>
              </a:rPr>
              <a:t>People are motivated to </a:t>
            </a:r>
            <a:r>
              <a:rPr lang="en-US" b="1" i="1" dirty="0" smtClean="0">
                <a:latin typeface="Arial" charset="0"/>
              </a:rPr>
              <a:t>work to achieve </a:t>
            </a:r>
            <a:r>
              <a:rPr lang="en-US" b="1" dirty="0" smtClean="0">
                <a:latin typeface="Arial" charset="0"/>
              </a:rPr>
              <a:t>rather than to </a:t>
            </a:r>
            <a:r>
              <a:rPr lang="en-US" b="1" i="1" dirty="0" smtClean="0">
                <a:latin typeface="Arial" charset="0"/>
              </a:rPr>
              <a:t>work to avoid failure</a:t>
            </a:r>
            <a:r>
              <a:rPr lang="en-US" b="1" dirty="0" smtClean="0">
                <a:latin typeface="Arial" charset="0"/>
              </a:rPr>
              <a:t>. </a:t>
            </a:r>
          </a:p>
          <a:p>
            <a:r>
              <a:rPr lang="en-US" dirty="0" smtClean="0">
                <a:latin typeface="Arial" charset="0"/>
              </a:rPr>
              <a:t>Involvement, commitment, maintaining desired work practices even when you are not being watched, and going beyond the call of duty are more likely to happen when we are </a:t>
            </a:r>
            <a:r>
              <a:rPr lang="en-US" b="1" dirty="0" smtClean="0">
                <a:latin typeface="Arial" charset="0"/>
              </a:rPr>
              <a:t>working to achieve </a:t>
            </a:r>
            <a:r>
              <a:rPr lang="en-US" dirty="0" smtClean="0">
                <a:latin typeface="Arial" charset="0"/>
              </a:rPr>
              <a:t>rather than </a:t>
            </a:r>
            <a:r>
              <a:rPr lang="en-US" b="1" dirty="0" smtClean="0">
                <a:latin typeface="Arial" charset="0"/>
              </a:rPr>
              <a:t>working to avoid failure</a:t>
            </a:r>
            <a:r>
              <a:rPr lang="en-US" dirty="0" smtClean="0">
                <a:latin typeface="Arial" charset="0"/>
              </a:rPr>
              <a:t>.</a:t>
            </a:r>
          </a:p>
          <a:p>
            <a:r>
              <a:rPr lang="en-US" dirty="0" smtClean="0">
                <a:latin typeface="Arial" charset="0"/>
              </a:rPr>
              <a:t>In a </a:t>
            </a:r>
            <a:r>
              <a:rPr lang="en-US" b="1" dirty="0" smtClean="0">
                <a:latin typeface="Arial" charset="0"/>
              </a:rPr>
              <a:t>Total Safety Culture</a:t>
            </a:r>
            <a:r>
              <a:rPr lang="en-US" dirty="0" smtClean="0">
                <a:latin typeface="Arial" charset="0"/>
              </a:rPr>
              <a:t>, the emphasis is on using </a:t>
            </a:r>
            <a:r>
              <a:rPr lang="en-US" b="1" dirty="0" smtClean="0">
                <a:latin typeface="Arial" charset="0"/>
              </a:rPr>
              <a:t>positive consequences.</a:t>
            </a:r>
            <a:r>
              <a:rPr lang="en-US" dirty="0" smtClean="0">
                <a:latin typeface="Arial" charset="0"/>
              </a:rPr>
              <a:t> </a:t>
            </a:r>
          </a:p>
        </p:txBody>
      </p:sp>
      <p:sp>
        <p:nvSpPr>
          <p:cNvPr id="58371" name="Rectangle 1027"/>
          <p:cNvSpPr>
            <a:spLocks noGrp="1" noRot="1" noChangeAspect="1" noChangeArrowheads="1" noTextEdit="1"/>
          </p:cNvSpPr>
          <p:nvPr>
            <p:ph type="sldImg"/>
          </p:nvPr>
        </p:nvSpPr>
        <p:spPr>
          <a:xfrm>
            <a:off x="1201738" y="709613"/>
            <a:ext cx="4673600" cy="3506787"/>
          </a:xfrm>
          <a:ln cap="flat"/>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SAY:  What motivates you?</a:t>
            </a:r>
          </a:p>
          <a:p>
            <a:endParaRPr lang="en-US" dirty="0" smtClean="0">
              <a:latin typeface="Arial" charset="0"/>
            </a:endParaRPr>
          </a:p>
          <a:p>
            <a:r>
              <a:rPr lang="en-US" dirty="0" smtClean="0">
                <a:latin typeface="Arial" charset="0"/>
              </a:rPr>
              <a:t>	TARGET ANSWERS:  </a:t>
            </a:r>
          </a:p>
          <a:p>
            <a:pPr marL="1587181" lvl="3" indent="-176353">
              <a:buFont typeface="Arial" pitchFamily="34" charset="0"/>
              <a:buChar char="•"/>
            </a:pPr>
            <a:r>
              <a:rPr lang="en-US" dirty="0" smtClean="0">
                <a:solidFill>
                  <a:srgbClr val="FF0000"/>
                </a:solidFill>
                <a:latin typeface="Arial" charset="0"/>
              </a:rPr>
              <a:t>Recognition</a:t>
            </a:r>
            <a:endParaRPr lang="en-US" dirty="0">
              <a:solidFill>
                <a:srgbClr val="FF0000"/>
              </a:solidFill>
              <a:latin typeface="Arial" charset="0"/>
            </a:endParaRPr>
          </a:p>
          <a:p>
            <a:pPr marL="1587181" lvl="3" indent="-176353">
              <a:buFont typeface="Arial" pitchFamily="34" charset="0"/>
              <a:buChar char="•"/>
            </a:pPr>
            <a:r>
              <a:rPr lang="en-US" dirty="0" smtClean="0">
                <a:solidFill>
                  <a:srgbClr val="FF0000"/>
                </a:solidFill>
                <a:latin typeface="Arial" charset="0"/>
              </a:rPr>
              <a:t>Money</a:t>
            </a:r>
          </a:p>
          <a:p>
            <a:pPr marL="1587181" lvl="3" indent="-176353">
              <a:buFont typeface="Arial" pitchFamily="34" charset="0"/>
              <a:buChar char="•"/>
            </a:pPr>
            <a:r>
              <a:rPr lang="en-US" dirty="0" smtClean="0">
                <a:solidFill>
                  <a:srgbClr val="FF0000"/>
                </a:solidFill>
                <a:latin typeface="Arial" charset="0"/>
              </a:rPr>
              <a:t>Satisfaction of a job well done,</a:t>
            </a:r>
          </a:p>
          <a:p>
            <a:pPr marL="1587181" lvl="3" indent="-176353">
              <a:buFont typeface="Arial" pitchFamily="34" charset="0"/>
              <a:buChar char="•"/>
            </a:pPr>
            <a:r>
              <a:rPr lang="en-US" dirty="0" smtClean="0">
                <a:solidFill>
                  <a:srgbClr val="FF0000"/>
                </a:solidFill>
                <a:latin typeface="Arial" charset="0"/>
              </a:rPr>
              <a:t>Promotion</a:t>
            </a:r>
          </a:p>
          <a:p>
            <a:pPr marL="1587181" lvl="3" indent="-176353">
              <a:buFont typeface="Arial" pitchFamily="34" charset="0"/>
              <a:buChar char="•"/>
            </a:pPr>
            <a:r>
              <a:rPr lang="en-US" dirty="0" smtClean="0">
                <a:solidFill>
                  <a:srgbClr val="FF0000"/>
                </a:solidFill>
                <a:latin typeface="Arial" charset="0"/>
              </a:rPr>
              <a:t>Written appreciation</a:t>
            </a:r>
          </a:p>
          <a:p>
            <a:pPr marL="1587181" lvl="3" indent="-176353">
              <a:buFont typeface="Arial" pitchFamily="34" charset="0"/>
              <a:buChar char="•"/>
            </a:pPr>
            <a:r>
              <a:rPr lang="en-US" dirty="0" smtClean="0">
                <a:solidFill>
                  <a:srgbClr val="FF0000"/>
                </a:solidFill>
                <a:latin typeface="Arial" charset="0"/>
              </a:rPr>
              <a:t>Thank you</a:t>
            </a:r>
            <a:endParaRPr lang="en-US" dirty="0" smtClean="0">
              <a:latin typeface="Arial" charset="0"/>
            </a:endParaRPr>
          </a:p>
          <a:p>
            <a:r>
              <a:rPr lang="en-US" dirty="0" smtClean="0">
                <a:latin typeface="Arial" charset="0"/>
              </a:rPr>
              <a:t>Many of us have hobbies or activities that we enjoy without obvious rewards such as money. </a:t>
            </a:r>
          </a:p>
          <a:p>
            <a:r>
              <a:rPr lang="en-US" dirty="0" smtClean="0">
                <a:latin typeface="Arial" charset="0"/>
              </a:rPr>
              <a:t>There are other </a:t>
            </a:r>
            <a:r>
              <a:rPr lang="en-US" b="1" dirty="0" smtClean="0">
                <a:latin typeface="Arial" charset="0"/>
              </a:rPr>
              <a:t>positive consequences</a:t>
            </a:r>
            <a:r>
              <a:rPr lang="en-US" dirty="0" smtClean="0">
                <a:latin typeface="Arial" charset="0"/>
              </a:rPr>
              <a:t>. Besides catching fish, this fisherman is rewarded in other ways as well. He’s out on the water in a relaxing, non-stressful environment.</a:t>
            </a:r>
          </a:p>
          <a:p>
            <a:r>
              <a:rPr lang="en-US" dirty="0" smtClean="0">
                <a:latin typeface="Arial" charset="0"/>
              </a:rPr>
              <a:t>A primary difference between safe work practices and recreational activities is there are natural consequences for enjoyable activities.  </a:t>
            </a:r>
          </a:p>
          <a:p>
            <a:r>
              <a:rPr lang="en-US" dirty="0" smtClean="0">
                <a:latin typeface="Arial" charset="0"/>
              </a:rPr>
              <a:t>Safe work practices are </a:t>
            </a:r>
            <a:r>
              <a:rPr lang="en-US" b="1" dirty="0" smtClean="0">
                <a:latin typeface="Arial" charset="0"/>
              </a:rPr>
              <a:t>not</a:t>
            </a:r>
            <a:r>
              <a:rPr lang="en-US" dirty="0" smtClean="0">
                <a:latin typeface="Arial" charset="0"/>
              </a:rPr>
              <a:t> often followed by effective naturally occurring positive consequences, therefore we have to provide them.</a:t>
            </a:r>
          </a:p>
          <a:p>
            <a:endParaRPr lang="en-US" dirty="0">
              <a:latin typeface="Arial" charset="0"/>
            </a:endParaRPr>
          </a:p>
          <a:p>
            <a:endParaRPr lang="en-US" dirty="0" smtClean="0">
              <a:latin typeface="Arial" charset="0"/>
            </a:endParaRPr>
          </a:p>
        </p:txBody>
      </p:sp>
      <p:sp>
        <p:nvSpPr>
          <p:cNvPr id="59395" name="Rectangle 3"/>
          <p:cNvSpPr>
            <a:spLocks noGrp="1" noRot="1" noChangeAspect="1" noChangeArrowheads="1" noTextEdit="1"/>
          </p:cNvSpPr>
          <p:nvPr>
            <p:ph type="sldImg"/>
          </p:nvPr>
        </p:nvSpPr>
        <p:spPr>
          <a:xfrm>
            <a:off x="1201738" y="709613"/>
            <a:ext cx="4673600" cy="3506787"/>
          </a:xfrm>
          <a:ln cap="flat"/>
        </p:spPr>
      </p:sp>
      <p:pic>
        <p:nvPicPr>
          <p:cNvPr id="4"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79513" y="4861948"/>
            <a:ext cx="625797" cy="59818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SAY:</a:t>
            </a:r>
          </a:p>
          <a:p>
            <a:r>
              <a:rPr lang="en-US" dirty="0" smtClean="0">
                <a:latin typeface="Arial" charset="0"/>
              </a:rPr>
              <a:t>When you receive feedback that is positive and rewarding, you are more likely to continue the desired work practices.</a:t>
            </a:r>
          </a:p>
          <a:p>
            <a:endParaRPr lang="en-US" dirty="0" smtClean="0">
              <a:latin typeface="Arial" charset="0"/>
            </a:endParaRPr>
          </a:p>
          <a:p>
            <a:r>
              <a:rPr lang="en-US" dirty="0" smtClean="0">
                <a:latin typeface="Arial" charset="0"/>
              </a:rPr>
              <a:t>Corrective feedback, being shown the correct way to do a task, decreases undesirable or at-risk work practices.</a:t>
            </a:r>
          </a:p>
          <a:p>
            <a:endParaRPr lang="en-US" dirty="0" smtClean="0">
              <a:latin typeface="Arial" charset="0"/>
            </a:endParaRPr>
          </a:p>
          <a:p>
            <a:r>
              <a:rPr lang="en-US" dirty="0" smtClean="0">
                <a:latin typeface="Arial" charset="0"/>
              </a:rPr>
              <a:t>Punishment typically will stop a behavior but may have negative consequences.</a:t>
            </a:r>
          </a:p>
          <a:p>
            <a:endParaRPr lang="en-US" dirty="0" smtClean="0">
              <a:latin typeface="Arial" charset="0"/>
            </a:endParaRPr>
          </a:p>
        </p:txBody>
      </p:sp>
      <p:sp>
        <p:nvSpPr>
          <p:cNvPr id="62467" name="Rectangle 3"/>
          <p:cNvSpPr>
            <a:spLocks noGrp="1" noRot="1" noChangeAspect="1" noChangeArrowheads="1" noTextEdit="1"/>
          </p:cNvSpPr>
          <p:nvPr>
            <p:ph type="sldImg"/>
          </p:nvPr>
        </p:nvSpPr>
        <p:spPr>
          <a:xfrm>
            <a:off x="1201738" y="709613"/>
            <a:ext cx="4673600" cy="3506787"/>
          </a:xfrm>
          <a:ln cap="flat"/>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Read the information  on the slide.</a:t>
            </a:r>
          </a:p>
          <a:p>
            <a:endParaRPr lang="en-US" dirty="0">
              <a:latin typeface="Arial" charset="0"/>
            </a:endParaRPr>
          </a:p>
          <a:p>
            <a:r>
              <a:rPr lang="en-US" dirty="0" smtClean="0">
                <a:latin typeface="Arial" charset="0"/>
              </a:rPr>
              <a:t>SAY:</a:t>
            </a:r>
          </a:p>
          <a:p>
            <a:endParaRPr lang="en-US" dirty="0" smtClean="0">
              <a:latin typeface="Arial" charset="0"/>
            </a:endParaRPr>
          </a:p>
          <a:p>
            <a:r>
              <a:rPr lang="en-US" dirty="0" smtClean="0">
                <a:latin typeface="Arial" charset="0"/>
              </a:rPr>
              <a:t>When you receive feedback, it gives you knowledge of how you are doing.  It provides you with social support from co-workers and manager/supervisors.</a:t>
            </a:r>
          </a:p>
          <a:p>
            <a:endParaRPr lang="en-US" dirty="0" smtClean="0">
              <a:latin typeface="Arial" charset="0"/>
            </a:endParaRPr>
          </a:p>
          <a:p>
            <a:endParaRPr lang="en-US" dirty="0" smtClean="0">
              <a:latin typeface="Arial" charset="0"/>
            </a:endParaRPr>
          </a:p>
          <a:p>
            <a:endParaRPr lang="en-US" dirty="0" smtClean="0">
              <a:latin typeface="Arial" charset="0"/>
            </a:endParaRPr>
          </a:p>
          <a:p>
            <a:endParaRPr lang="en-US" dirty="0" smtClean="0">
              <a:latin typeface="Arial" charset="0"/>
            </a:endParaRPr>
          </a:p>
          <a:p>
            <a:endParaRPr lang="en-US" dirty="0" smtClean="0">
              <a:latin typeface="Arial" charset="0"/>
            </a:endParaRPr>
          </a:p>
        </p:txBody>
      </p:sp>
      <p:sp>
        <p:nvSpPr>
          <p:cNvPr id="63491" name="Rectangle 3"/>
          <p:cNvSpPr>
            <a:spLocks noGrp="1" noRot="1" noChangeAspect="1" noChangeArrowheads="1" noTextEdit="1"/>
          </p:cNvSpPr>
          <p:nvPr>
            <p:ph type="sldImg"/>
          </p:nvPr>
        </p:nvSpPr>
        <p:spPr>
          <a:xfrm>
            <a:off x="1201738" y="709613"/>
            <a:ext cx="4673600" cy="3506787"/>
          </a:xfrm>
          <a:ln cap="flat"/>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body" idx="1"/>
          </p:nvPr>
        </p:nvSpPr>
        <p:spPr>
          <a:xfrm>
            <a:off x="327643" y="4392099"/>
            <a:ext cx="6330050" cy="436603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SAY:</a:t>
            </a:r>
          </a:p>
          <a:p>
            <a:r>
              <a:rPr lang="en-US" dirty="0" smtClean="0">
                <a:latin typeface="Arial" charset="0"/>
              </a:rPr>
              <a:t>Here are the guidelines when </a:t>
            </a:r>
            <a:r>
              <a:rPr lang="en-US" u="sng" dirty="0" smtClean="0">
                <a:latin typeface="Arial" charset="0"/>
              </a:rPr>
              <a:t>receiving</a:t>
            </a:r>
            <a:r>
              <a:rPr lang="en-US" dirty="0" smtClean="0">
                <a:latin typeface="Arial" charset="0"/>
              </a:rPr>
              <a:t> both positive and corrective feedback:</a:t>
            </a:r>
          </a:p>
          <a:p>
            <a:r>
              <a:rPr lang="en-US" dirty="0" smtClean="0">
                <a:latin typeface="Arial" charset="0"/>
              </a:rPr>
              <a:t>Read the slide.</a:t>
            </a:r>
          </a:p>
          <a:p>
            <a:r>
              <a:rPr lang="en-US" dirty="0" smtClean="0">
                <a:latin typeface="Arial" charset="0"/>
              </a:rPr>
              <a:t>	Don’t confuse corrective feedback with criticism. </a:t>
            </a:r>
          </a:p>
          <a:p>
            <a:r>
              <a:rPr lang="en-US" dirty="0" smtClean="0">
                <a:latin typeface="Arial" charset="0"/>
              </a:rPr>
              <a:t>	Think before you react.  Consider the other persons position.</a:t>
            </a:r>
          </a:p>
          <a:p>
            <a:r>
              <a:rPr lang="en-US" dirty="0" smtClean="0">
                <a:latin typeface="Arial" charset="0"/>
              </a:rPr>
              <a:t>	Be objective.  Do NOT become defensive.  Remain calm.</a:t>
            </a:r>
          </a:p>
          <a:p>
            <a:r>
              <a:rPr lang="en-US" dirty="0" smtClean="0">
                <a:latin typeface="Arial" charset="0"/>
              </a:rPr>
              <a:t>ASK:  What happens if you become defensive?  </a:t>
            </a:r>
          </a:p>
          <a:p>
            <a:endParaRPr lang="en-US" dirty="0" smtClean="0">
              <a:latin typeface="Arial" charset="0"/>
            </a:endParaRPr>
          </a:p>
          <a:p>
            <a:r>
              <a:rPr lang="en-US" dirty="0" smtClean="0">
                <a:latin typeface="Arial" charset="0"/>
              </a:rPr>
              <a:t>	TARGET ANSWER:   </a:t>
            </a:r>
            <a:r>
              <a:rPr lang="en-US" dirty="0" smtClean="0">
                <a:solidFill>
                  <a:srgbClr val="FF0000"/>
                </a:solidFill>
                <a:latin typeface="Arial" charset="0"/>
              </a:rPr>
              <a:t>You STOP listening.</a:t>
            </a:r>
          </a:p>
          <a:p>
            <a:endParaRPr lang="en-US" dirty="0" smtClean="0">
              <a:solidFill>
                <a:srgbClr val="FF0000"/>
              </a:solidFill>
              <a:latin typeface="Arial" charset="0"/>
            </a:endParaRPr>
          </a:p>
          <a:p>
            <a:r>
              <a:rPr lang="en-US" dirty="0" smtClean="0">
                <a:latin typeface="Arial" charset="0"/>
              </a:rPr>
              <a:t>	Avoid taking a position.  Accept feedback and consider the intention - to 		improve safe work practices.</a:t>
            </a:r>
          </a:p>
          <a:p>
            <a:r>
              <a:rPr lang="en-US" dirty="0" smtClean="0">
                <a:latin typeface="Arial" charset="0"/>
              </a:rPr>
              <a:t>	If the person giving you feedback is vague in his/her comments or you do 		not understand, ask for more information and specifics.</a:t>
            </a:r>
          </a:p>
          <a:p>
            <a:r>
              <a:rPr lang="en-US" dirty="0" smtClean="0">
                <a:latin typeface="Arial" charset="0"/>
              </a:rPr>
              <a:t>	Seek additional information if the feedback is not focused on your 			behavior.</a:t>
            </a:r>
          </a:p>
          <a:p>
            <a:r>
              <a:rPr lang="en-US" dirty="0" smtClean="0">
                <a:latin typeface="Arial" charset="0"/>
              </a:rPr>
              <a:t>	Work together to developing a potential solution.</a:t>
            </a:r>
          </a:p>
          <a:p>
            <a:r>
              <a:rPr lang="en-US" dirty="0" smtClean="0">
                <a:latin typeface="Arial" charset="0"/>
              </a:rPr>
              <a:t>	Thank the person observing you.  This is an opportunity to learn to do your 		job more safely.</a:t>
            </a:r>
          </a:p>
          <a:p>
            <a:endParaRPr lang="en-US" dirty="0" smtClean="0">
              <a:latin typeface="Arial" charset="0"/>
            </a:endParaRPr>
          </a:p>
        </p:txBody>
      </p:sp>
      <p:sp>
        <p:nvSpPr>
          <p:cNvPr id="64515" name="Rectangle 3"/>
          <p:cNvSpPr>
            <a:spLocks noGrp="1" noRot="1" noChangeAspect="1" noChangeArrowheads="1" noTextEdit="1"/>
          </p:cNvSpPr>
          <p:nvPr>
            <p:ph type="sldImg"/>
          </p:nvPr>
        </p:nvSpPr>
        <p:spPr>
          <a:xfrm>
            <a:off x="1201738" y="709613"/>
            <a:ext cx="4673600" cy="3506787"/>
          </a:xfrm>
          <a:ln cap="flat"/>
        </p:spPr>
      </p:sp>
      <p:pic>
        <p:nvPicPr>
          <p:cNvPr id="4"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9484" y="6255809"/>
            <a:ext cx="625797" cy="59818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body" idx="1"/>
          </p:nvPr>
        </p:nvSpPr>
        <p:spPr>
          <a:xfrm>
            <a:off x="943610" y="4457264"/>
            <a:ext cx="5189855" cy="484825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Read the title of the slide.  SAY:</a:t>
            </a:r>
          </a:p>
          <a:p>
            <a:r>
              <a:rPr lang="en-US" dirty="0" smtClean="0">
                <a:latin typeface="Arial" charset="0"/>
              </a:rPr>
              <a:t>Each of the three areas of the safety triangle is influenced by actively caring.  Actively caring deals with the </a:t>
            </a:r>
            <a:r>
              <a:rPr lang="en-US" b="1" i="1" dirty="0" smtClean="0">
                <a:latin typeface="Arial" charset="0"/>
              </a:rPr>
              <a:t>person</a:t>
            </a:r>
            <a:r>
              <a:rPr lang="en-US" b="1" dirty="0" smtClean="0">
                <a:latin typeface="Arial" charset="0"/>
              </a:rPr>
              <a:t> </a:t>
            </a:r>
            <a:r>
              <a:rPr lang="en-US" dirty="0" smtClean="0">
                <a:latin typeface="Arial" charset="0"/>
              </a:rPr>
              <a:t>side of the triangle.</a:t>
            </a:r>
          </a:p>
          <a:p>
            <a:pPr marL="705414" lvl="1" indent="-235138">
              <a:buFont typeface="+mj-lt"/>
              <a:buAutoNum type="arabicPeriod"/>
            </a:pPr>
            <a:r>
              <a:rPr lang="en-US" sz="1100" dirty="0">
                <a:latin typeface="Arial" charset="0"/>
              </a:rPr>
              <a:t>	Helping people feel better about themselves by asking 		about their well being</a:t>
            </a:r>
          </a:p>
          <a:p>
            <a:pPr marL="705414" lvl="1" indent="-235138">
              <a:buFont typeface="+mj-lt"/>
              <a:buAutoNum type="arabicPeriod"/>
            </a:pPr>
            <a:r>
              <a:rPr lang="en-US" sz="1100" dirty="0">
                <a:latin typeface="Arial" charset="0"/>
              </a:rPr>
              <a:t>	Encouraging and providing support</a:t>
            </a:r>
          </a:p>
          <a:p>
            <a:pPr marL="705414" lvl="1" indent="-235138">
              <a:buFont typeface="+mj-lt"/>
              <a:buAutoNum type="arabicPeriod"/>
            </a:pPr>
            <a:r>
              <a:rPr lang="en-US" sz="1100" dirty="0">
                <a:latin typeface="Arial" charset="0"/>
              </a:rPr>
              <a:t>	Assisting them when they are injured</a:t>
            </a:r>
          </a:p>
          <a:p>
            <a:pPr marL="705414" lvl="1" indent="-235138">
              <a:buFont typeface="+mj-lt"/>
              <a:buAutoNum type="arabicPeriod"/>
            </a:pPr>
            <a:r>
              <a:rPr lang="en-US" sz="1100" dirty="0">
                <a:latin typeface="Arial" charset="0"/>
              </a:rPr>
              <a:t>	Recognizing team member contributions.</a:t>
            </a:r>
          </a:p>
          <a:p>
            <a:r>
              <a:rPr lang="en-US" dirty="0" smtClean="0">
                <a:latin typeface="Arial" charset="0"/>
              </a:rPr>
              <a:t>Actively Caring also impacts the safety on the </a:t>
            </a:r>
            <a:r>
              <a:rPr lang="en-US" b="1" i="1" dirty="0" smtClean="0">
                <a:latin typeface="Arial" charset="0"/>
              </a:rPr>
              <a:t>environment</a:t>
            </a:r>
            <a:r>
              <a:rPr lang="en-US" dirty="0" smtClean="0">
                <a:latin typeface="Arial" charset="0"/>
              </a:rPr>
              <a:t> and </a:t>
            </a:r>
            <a:r>
              <a:rPr lang="en-US" b="1" i="1" dirty="0" smtClean="0">
                <a:latin typeface="Arial" charset="0"/>
              </a:rPr>
              <a:t>behavior</a:t>
            </a:r>
            <a:r>
              <a:rPr lang="en-US" dirty="0" smtClean="0">
                <a:latin typeface="Arial" charset="0"/>
              </a:rPr>
              <a:t> sides.  When employees actively care for each other on the environment side they</a:t>
            </a:r>
          </a:p>
          <a:p>
            <a:pPr marL="705414" lvl="1" indent="-235138">
              <a:buFont typeface="+mj-lt"/>
              <a:buAutoNum type="arabicPeriod"/>
            </a:pPr>
            <a:r>
              <a:rPr lang="en-US" sz="1100" dirty="0">
                <a:latin typeface="Arial" charset="0"/>
              </a:rPr>
              <a:t>	Post warning signs</a:t>
            </a:r>
          </a:p>
          <a:p>
            <a:pPr marL="705414" lvl="1" indent="-235138">
              <a:buFont typeface="+mj-lt"/>
              <a:buAutoNum type="arabicPeriod"/>
            </a:pPr>
            <a:r>
              <a:rPr lang="en-US" sz="1100" dirty="0">
                <a:latin typeface="Arial" charset="0"/>
              </a:rPr>
              <a:t>	Maintain safe housekeeping </a:t>
            </a:r>
          </a:p>
          <a:p>
            <a:pPr marL="705414" lvl="1" indent="-235138">
              <a:buFont typeface="+mj-lt"/>
              <a:buAutoNum type="arabicPeriod"/>
            </a:pPr>
            <a:r>
              <a:rPr lang="en-US" sz="1100" dirty="0">
                <a:latin typeface="Arial" charset="0"/>
              </a:rPr>
              <a:t>	Report at-risk conditions or equipment to improve the 		environment.</a:t>
            </a:r>
          </a:p>
          <a:p>
            <a:r>
              <a:rPr lang="en-US" dirty="0" smtClean="0">
                <a:latin typeface="Arial" charset="0"/>
              </a:rPr>
              <a:t>On the </a:t>
            </a:r>
            <a:r>
              <a:rPr lang="en-US" b="1" i="1" dirty="0" smtClean="0">
                <a:latin typeface="Arial" charset="0"/>
              </a:rPr>
              <a:t>behavior</a:t>
            </a:r>
            <a:r>
              <a:rPr lang="en-US" dirty="0" smtClean="0">
                <a:latin typeface="Arial" charset="0"/>
              </a:rPr>
              <a:t> side, </a:t>
            </a:r>
          </a:p>
          <a:p>
            <a:r>
              <a:rPr lang="en-US" dirty="0">
                <a:latin typeface="Arial" charset="0"/>
              </a:rPr>
              <a:t>	</a:t>
            </a:r>
            <a:r>
              <a:rPr lang="en-US" dirty="0" smtClean="0">
                <a:latin typeface="Arial" charset="0"/>
              </a:rPr>
              <a:t>Supervisors  observe, give feedback and model safe work 		practices.  </a:t>
            </a:r>
          </a:p>
          <a:p>
            <a:r>
              <a:rPr lang="en-US" dirty="0" smtClean="0">
                <a:latin typeface="Arial" charset="0"/>
              </a:rPr>
              <a:t>	Employees receive feedback and incorporate safe 			actions. </a:t>
            </a:r>
          </a:p>
          <a:p>
            <a:r>
              <a:rPr lang="en-US" dirty="0" smtClean="0">
                <a:latin typeface="Arial" charset="0"/>
              </a:rPr>
              <a:t>These strategies are much more effective when they are motivated by and demonstrate actively caring.</a:t>
            </a:r>
          </a:p>
        </p:txBody>
      </p:sp>
      <p:sp>
        <p:nvSpPr>
          <p:cNvPr id="65539" name="Rectangle 3"/>
          <p:cNvSpPr>
            <a:spLocks noGrp="1" noRot="1" noChangeAspect="1" noChangeArrowheads="1" noTextEdit="1"/>
          </p:cNvSpPr>
          <p:nvPr>
            <p:ph type="sldImg"/>
          </p:nvPr>
        </p:nvSpPr>
        <p:spPr>
          <a:xfrm>
            <a:off x="1201738" y="709613"/>
            <a:ext cx="4673600" cy="3506787"/>
          </a:xfrm>
          <a:ln cap="flat"/>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Read the slide.</a:t>
            </a:r>
          </a:p>
          <a:p>
            <a:r>
              <a:rPr lang="en-US" dirty="0" smtClean="0">
                <a:latin typeface="Arial" charset="0"/>
              </a:rPr>
              <a:t>SAY:</a:t>
            </a:r>
          </a:p>
          <a:p>
            <a:r>
              <a:rPr lang="en-US" dirty="0" smtClean="0">
                <a:latin typeface="Arial" charset="0"/>
              </a:rPr>
              <a:t>These are the characteristics that create a Total Safety Culture. </a:t>
            </a:r>
          </a:p>
          <a:p>
            <a:r>
              <a:rPr lang="en-US" dirty="0" smtClean="0">
                <a:latin typeface="Arial" charset="0"/>
              </a:rPr>
              <a:t>ASK:  How will you know you are “there”?</a:t>
            </a:r>
          </a:p>
          <a:p>
            <a:endParaRPr lang="en-US" dirty="0">
              <a:latin typeface="Arial" charset="0"/>
            </a:endParaRPr>
          </a:p>
          <a:p>
            <a:r>
              <a:rPr lang="en-US" dirty="0" smtClean="0">
                <a:latin typeface="Arial" charset="0"/>
              </a:rPr>
              <a:t>	TARGET ANSWER:</a:t>
            </a:r>
          </a:p>
          <a:p>
            <a:endParaRPr lang="en-US" dirty="0" smtClean="0">
              <a:latin typeface="Arial" charset="0"/>
            </a:endParaRPr>
          </a:p>
          <a:p>
            <a:r>
              <a:rPr lang="en-US" dirty="0">
                <a:latin typeface="Arial" charset="0"/>
              </a:rPr>
              <a:t>	</a:t>
            </a:r>
            <a:r>
              <a:rPr lang="en-US" dirty="0" smtClean="0">
                <a:solidFill>
                  <a:srgbClr val="FF0000"/>
                </a:solidFill>
                <a:latin typeface="Arial" charset="0"/>
              </a:rPr>
              <a:t>You are never “there”, however, you will know you are 	moving in the right direction when you observe employees 	“actively caring” for other employees.</a:t>
            </a:r>
            <a:endParaRPr lang="en-US" dirty="0">
              <a:solidFill>
                <a:srgbClr val="FF0000"/>
              </a:solidFill>
              <a:latin typeface="Arial" charset="0"/>
            </a:endParaRPr>
          </a:p>
        </p:txBody>
      </p:sp>
      <p:sp>
        <p:nvSpPr>
          <p:cNvPr id="66563" name="Rectangle 3"/>
          <p:cNvSpPr>
            <a:spLocks noGrp="1" noRot="1" noChangeAspect="1" noChangeArrowheads="1" noTextEdit="1"/>
          </p:cNvSpPr>
          <p:nvPr>
            <p:ph type="sldImg"/>
          </p:nvPr>
        </p:nvSpPr>
        <p:spPr>
          <a:xfrm>
            <a:off x="1201738" y="709613"/>
            <a:ext cx="4673600" cy="3506787"/>
          </a:xfrm>
          <a:ln cap="flat"/>
        </p:spPr>
      </p:sp>
      <p:pic>
        <p:nvPicPr>
          <p:cNvPr id="4"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0879" y="5630228"/>
            <a:ext cx="625797" cy="59818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body" idx="1"/>
          </p:nvPr>
        </p:nvSpPr>
        <p:spPr>
          <a:xfrm>
            <a:off x="943610" y="4457264"/>
            <a:ext cx="5189855" cy="477005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Read the slide:</a:t>
            </a:r>
          </a:p>
          <a:p>
            <a:r>
              <a:rPr lang="en-US" dirty="0">
                <a:latin typeface="Arial" charset="0"/>
              </a:rPr>
              <a:t>	</a:t>
            </a:r>
            <a:r>
              <a:rPr lang="en-US" dirty="0" smtClean="0">
                <a:latin typeface="Arial" charset="0"/>
              </a:rPr>
              <a:t>Class Exercise</a:t>
            </a:r>
          </a:p>
          <a:p>
            <a:r>
              <a:rPr lang="en-US" dirty="0">
                <a:latin typeface="Arial" charset="0"/>
              </a:rPr>
              <a:t>	</a:t>
            </a:r>
            <a:r>
              <a:rPr lang="en-US" dirty="0" smtClean="0">
                <a:latin typeface="Arial" charset="0"/>
              </a:rPr>
              <a:t>Total Safety Culture</a:t>
            </a:r>
          </a:p>
          <a:p>
            <a:endParaRPr lang="en-US" dirty="0">
              <a:latin typeface="Arial" charset="0"/>
            </a:endParaRPr>
          </a:p>
          <a:p>
            <a:r>
              <a:rPr lang="en-US" dirty="0" smtClean="0">
                <a:latin typeface="Arial" charset="0"/>
              </a:rPr>
              <a:t>ASK:  What do you think needs to be done to support the shift to a Total Safety Culture?</a:t>
            </a:r>
          </a:p>
          <a:p>
            <a:r>
              <a:rPr lang="en-US" dirty="0" smtClean="0">
                <a:latin typeface="Arial" charset="0"/>
              </a:rPr>
              <a:t>	</a:t>
            </a:r>
          </a:p>
          <a:p>
            <a:r>
              <a:rPr lang="en-US" dirty="0">
                <a:latin typeface="Arial" charset="0"/>
              </a:rPr>
              <a:t>	</a:t>
            </a:r>
            <a:r>
              <a:rPr lang="en-US" dirty="0" smtClean="0">
                <a:latin typeface="Arial" charset="0"/>
              </a:rPr>
              <a:t>Flipchart the answers.</a:t>
            </a:r>
          </a:p>
          <a:p>
            <a:endParaRPr lang="en-US" dirty="0" smtClean="0">
              <a:latin typeface="Arial" charset="0"/>
            </a:endParaRPr>
          </a:p>
          <a:p>
            <a:r>
              <a:rPr lang="en-US" dirty="0">
                <a:latin typeface="Arial" charset="0"/>
              </a:rPr>
              <a:t>	</a:t>
            </a:r>
            <a:r>
              <a:rPr lang="en-US" dirty="0" smtClean="0">
                <a:latin typeface="Arial" charset="0"/>
              </a:rPr>
              <a:t>TARGET ANSWERS:</a:t>
            </a:r>
          </a:p>
          <a:p>
            <a:pPr marL="1116905" lvl="2" indent="-176353">
              <a:buFont typeface="Arial" pitchFamily="34" charset="0"/>
              <a:buChar char="•"/>
            </a:pPr>
            <a:r>
              <a:rPr lang="en-US" dirty="0" smtClean="0">
                <a:solidFill>
                  <a:srgbClr val="FF0000"/>
                </a:solidFill>
                <a:latin typeface="Arial" charset="0"/>
              </a:rPr>
              <a:t>Managers at all levels discuss safety</a:t>
            </a:r>
          </a:p>
          <a:p>
            <a:pPr marL="1116905" lvl="2" indent="-176353">
              <a:buFont typeface="Arial" pitchFamily="34" charset="0"/>
              <a:buChar char="•"/>
            </a:pPr>
            <a:r>
              <a:rPr lang="en-US" dirty="0" smtClean="0">
                <a:solidFill>
                  <a:srgbClr val="FF0000"/>
                </a:solidFill>
                <a:latin typeface="Arial" charset="0"/>
              </a:rPr>
              <a:t>The 3 key elements of the Safety Triangle improved</a:t>
            </a:r>
          </a:p>
          <a:p>
            <a:pPr marL="1116905" lvl="2" indent="-176353">
              <a:buFont typeface="Arial" pitchFamily="34" charset="0"/>
              <a:buChar char="•"/>
            </a:pPr>
            <a:r>
              <a:rPr lang="en-US" dirty="0" smtClean="0">
                <a:solidFill>
                  <a:srgbClr val="FF0000"/>
                </a:solidFill>
                <a:latin typeface="Arial" charset="0"/>
              </a:rPr>
              <a:t>Activators and consequences are reviewed and improved</a:t>
            </a:r>
          </a:p>
          <a:p>
            <a:pPr marL="1116905" lvl="2" indent="-176353">
              <a:buFont typeface="Arial" pitchFamily="34" charset="0"/>
              <a:buChar char="•"/>
            </a:pPr>
            <a:r>
              <a:rPr lang="en-US" dirty="0" smtClean="0">
                <a:solidFill>
                  <a:srgbClr val="FF0000"/>
                </a:solidFill>
                <a:latin typeface="Arial" charset="0"/>
              </a:rPr>
              <a:t>Supervisors are trained and rewarded to provide feedback and other motivators</a:t>
            </a:r>
          </a:p>
          <a:p>
            <a:pPr marL="1116905" lvl="2" indent="-176353">
              <a:buFont typeface="Arial" pitchFamily="34" charset="0"/>
              <a:buChar char="•"/>
            </a:pPr>
            <a:r>
              <a:rPr lang="en-US" dirty="0" smtClean="0">
                <a:solidFill>
                  <a:srgbClr val="FF0000"/>
                </a:solidFill>
                <a:latin typeface="Arial" charset="0"/>
              </a:rPr>
              <a:t>Upstream and downstream measurements are in place</a:t>
            </a:r>
          </a:p>
          <a:p>
            <a:r>
              <a:rPr lang="en-US" dirty="0" smtClean="0">
                <a:latin typeface="Arial" charset="0"/>
              </a:rPr>
              <a:t>Optional Exercise:  Break employees into groups and have each group identify answers.  Present to the entire group.  Then flipchart answers.</a:t>
            </a:r>
          </a:p>
          <a:p>
            <a:endParaRPr lang="en-US" dirty="0" smtClean="0">
              <a:latin typeface="Arial" charset="0"/>
            </a:endParaRPr>
          </a:p>
        </p:txBody>
      </p:sp>
      <p:sp>
        <p:nvSpPr>
          <p:cNvPr id="67587" name="Rectangle 3"/>
          <p:cNvSpPr>
            <a:spLocks noGrp="1" noRot="1" noChangeAspect="1" noChangeArrowheads="1" noTextEdit="1"/>
          </p:cNvSpPr>
          <p:nvPr>
            <p:ph type="sldImg"/>
          </p:nvPr>
        </p:nvSpPr>
        <p:spPr>
          <a:xfrm>
            <a:off x="1201738" y="709613"/>
            <a:ext cx="4673600" cy="3506787"/>
          </a:xfrm>
          <a:ln cap="flat"/>
        </p:spPr>
      </p:sp>
      <p:pic>
        <p:nvPicPr>
          <p:cNvPr id="4"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659" y="4848252"/>
            <a:ext cx="624159" cy="56530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7192" y="5938130"/>
            <a:ext cx="625797" cy="55227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7192" y="6531942"/>
            <a:ext cx="625797" cy="59818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body" idx="1"/>
          </p:nvPr>
        </p:nvSpPr>
        <p:spPr>
          <a:xfrm>
            <a:off x="850233" y="4411648"/>
            <a:ext cx="5376611" cy="492455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en-US" dirty="0" smtClean="0">
                <a:latin typeface="Arial" charset="0"/>
              </a:rPr>
              <a:t>Read the information on the slide.</a:t>
            </a:r>
          </a:p>
          <a:p>
            <a:pPr>
              <a:spcBef>
                <a:spcPct val="50000"/>
              </a:spcBef>
            </a:pPr>
            <a:r>
              <a:rPr lang="en-US" dirty="0" smtClean="0">
                <a:latin typeface="Arial" charset="0"/>
              </a:rPr>
              <a:t>	Individual Exercise – Ask these questions to the class.</a:t>
            </a:r>
          </a:p>
          <a:p>
            <a:pPr>
              <a:spcBef>
                <a:spcPct val="50000"/>
              </a:spcBef>
            </a:pPr>
            <a:r>
              <a:rPr lang="en-US" dirty="0" smtClean="0">
                <a:latin typeface="Arial" charset="0"/>
              </a:rPr>
              <a:t>                        1.  What is a company culture?</a:t>
            </a:r>
          </a:p>
          <a:p>
            <a:pPr>
              <a:spcBef>
                <a:spcPct val="50000"/>
              </a:spcBef>
            </a:pPr>
            <a:r>
              <a:rPr lang="en-US" dirty="0">
                <a:latin typeface="Arial" charset="0"/>
              </a:rPr>
              <a:t> </a:t>
            </a:r>
            <a:r>
              <a:rPr lang="en-US" dirty="0" smtClean="0">
                <a:latin typeface="Arial" charset="0"/>
              </a:rPr>
              <a:t>                       2.  What are the 5 most important things to your company?</a:t>
            </a:r>
          </a:p>
          <a:p>
            <a:pPr>
              <a:spcBef>
                <a:spcPct val="50000"/>
              </a:spcBef>
            </a:pPr>
            <a:r>
              <a:rPr lang="en-US" dirty="0" smtClean="0">
                <a:latin typeface="Arial" charset="0"/>
              </a:rPr>
              <a:t>Have each individual write their answer on a page of their manual.  Ask for volunteers to share their answers with the class.</a:t>
            </a:r>
          </a:p>
          <a:p>
            <a:pPr>
              <a:spcBef>
                <a:spcPct val="50000"/>
              </a:spcBef>
            </a:pPr>
            <a:r>
              <a:rPr lang="en-US" dirty="0" smtClean="0">
                <a:solidFill>
                  <a:srgbClr val="FF0000"/>
                </a:solidFill>
                <a:latin typeface="Arial" charset="0"/>
              </a:rPr>
              <a:t>	</a:t>
            </a:r>
            <a:r>
              <a:rPr lang="en-US" dirty="0" smtClean="0">
                <a:latin typeface="Arial" charset="0"/>
              </a:rPr>
              <a:t>TARGET ANSWER:  </a:t>
            </a:r>
          </a:p>
          <a:p>
            <a:pPr>
              <a:spcBef>
                <a:spcPct val="50000"/>
              </a:spcBef>
            </a:pPr>
            <a:r>
              <a:rPr lang="en-US" dirty="0">
                <a:solidFill>
                  <a:srgbClr val="FF0000"/>
                </a:solidFill>
                <a:latin typeface="Arial" charset="0"/>
              </a:rPr>
              <a:t>	</a:t>
            </a:r>
            <a:r>
              <a:rPr lang="en-US" dirty="0" smtClean="0">
                <a:solidFill>
                  <a:srgbClr val="FF0000"/>
                </a:solidFill>
                <a:latin typeface="Arial" charset="0"/>
              </a:rPr>
              <a:t>A company culture is the shared values 	and practices of the 	company’s employees</a:t>
            </a:r>
            <a:r>
              <a:rPr lang="en-US" dirty="0" smtClean="0">
                <a:latin typeface="Arial" charset="0"/>
              </a:rPr>
              <a:t>.  </a:t>
            </a:r>
          </a:p>
          <a:p>
            <a:pPr>
              <a:spcBef>
                <a:spcPct val="50000"/>
              </a:spcBef>
            </a:pPr>
            <a:endParaRPr lang="en-US" dirty="0" smtClean="0">
              <a:latin typeface="Arial" charset="0"/>
            </a:endParaRPr>
          </a:p>
          <a:p>
            <a:pPr>
              <a:spcBef>
                <a:spcPct val="50000"/>
              </a:spcBef>
            </a:pPr>
            <a:r>
              <a:rPr lang="en-US" dirty="0" smtClean="0">
                <a:latin typeface="Arial" charset="0"/>
              </a:rPr>
              <a:t>SAY -- A “Safety Culture” then is the shared safety values and safety practices of the company’s employees.</a:t>
            </a:r>
          </a:p>
          <a:p>
            <a:pPr>
              <a:spcBef>
                <a:spcPct val="50000"/>
              </a:spcBef>
            </a:pPr>
            <a:r>
              <a:rPr lang="en-US" dirty="0" smtClean="0">
                <a:latin typeface="Arial" charset="0"/>
              </a:rPr>
              <a:t>ASK:  “How many of you listed “safety” among your 5 most important things to your company?</a:t>
            </a:r>
          </a:p>
          <a:p>
            <a:pPr>
              <a:spcBef>
                <a:spcPct val="50000"/>
              </a:spcBef>
            </a:pPr>
            <a:r>
              <a:rPr lang="en-US" dirty="0" smtClean="0">
                <a:latin typeface="Arial" charset="0"/>
              </a:rPr>
              <a:t>IMPORTANT!  Your employees will never be safer than your safety culture allows!  </a:t>
            </a:r>
          </a:p>
          <a:p>
            <a:pPr>
              <a:spcBef>
                <a:spcPct val="50000"/>
              </a:spcBef>
            </a:pPr>
            <a:endParaRPr lang="en-US" dirty="0">
              <a:latin typeface="Arial" charset="0"/>
            </a:endParaRPr>
          </a:p>
          <a:p>
            <a:pPr>
              <a:spcBef>
                <a:spcPct val="50000"/>
              </a:spcBef>
            </a:pPr>
            <a:endParaRPr lang="en-US" dirty="0">
              <a:latin typeface="Arial" charset="0"/>
            </a:endParaRPr>
          </a:p>
          <a:p>
            <a:pPr>
              <a:spcBef>
                <a:spcPct val="50000"/>
              </a:spcBef>
            </a:pPr>
            <a:endParaRPr lang="en-US" dirty="0" smtClean="0">
              <a:latin typeface="Arial" charset="0"/>
            </a:endParaRPr>
          </a:p>
        </p:txBody>
      </p:sp>
      <p:sp>
        <p:nvSpPr>
          <p:cNvPr id="38915" name="Rectangle 3"/>
          <p:cNvSpPr>
            <a:spLocks noGrp="1" noRot="1" noChangeAspect="1" noChangeArrowheads="1" noTextEdit="1"/>
          </p:cNvSpPr>
          <p:nvPr>
            <p:ph type="sldImg"/>
          </p:nvPr>
        </p:nvSpPr>
        <p:spPr>
          <a:xfrm>
            <a:off x="1201738" y="709613"/>
            <a:ext cx="4673600" cy="3506787"/>
          </a:xfrm>
          <a:ln cap="flat"/>
        </p:spPr>
      </p:sp>
      <p:pic>
        <p:nvPicPr>
          <p:cNvPr id="4"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5958" y="4721995"/>
            <a:ext cx="624159" cy="56530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5665" y="6099413"/>
            <a:ext cx="654453" cy="62558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latin typeface="Arial" charset="0"/>
              </a:rPr>
              <a:t>Say</a:t>
            </a:r>
            <a:r>
              <a:rPr lang="en-US" dirty="0" smtClean="0">
                <a:latin typeface="Arial" charset="0"/>
              </a:rPr>
              <a:t>:  Before we adjourn we have a Post Test to measure what was learned today  about Total Safety Culture.  </a:t>
            </a:r>
          </a:p>
          <a:p>
            <a:endParaRPr lang="en-US" dirty="0" smtClean="0">
              <a:latin typeface="Arial" charset="0"/>
            </a:endParaRPr>
          </a:p>
          <a:p>
            <a:r>
              <a:rPr lang="en-US" dirty="0">
                <a:latin typeface="Arial" charset="0"/>
              </a:rPr>
              <a:t>	</a:t>
            </a:r>
            <a:r>
              <a:rPr lang="en-US" dirty="0" smtClean="0">
                <a:latin typeface="Arial" charset="0"/>
              </a:rPr>
              <a:t>Distribute Post Test.</a:t>
            </a:r>
          </a:p>
          <a:p>
            <a:endParaRPr lang="en-US" dirty="0" smtClean="0">
              <a:latin typeface="Arial" charset="0"/>
            </a:endParaRPr>
          </a:p>
          <a:p>
            <a:endParaRPr lang="en-US" dirty="0" smtClean="0">
              <a:latin typeface="Arial" charset="0"/>
            </a:endParaRPr>
          </a:p>
          <a:p>
            <a:r>
              <a:rPr lang="en-US" dirty="0" smtClean="0"/>
              <a:t>Have students  circle “Post” at the top of the test.  Have them write the date and name in the appropriate space.  Allow 5-10 minutes to complete the test and exchange with another student for grading.  Provide the answers.  All completed/graded tests to be submitted to Facilitator.  Facilitator to provide  summary pre- and post-test results to Project Director.</a:t>
            </a:r>
          </a:p>
          <a:p>
            <a:endParaRPr lang="en-US" dirty="0">
              <a:latin typeface="Arial" charset="0"/>
            </a:endParaRPr>
          </a:p>
          <a:p>
            <a:r>
              <a:rPr lang="en-US" dirty="0" smtClean="0">
                <a:latin typeface="Arial" charset="0"/>
              </a:rPr>
              <a:t>SAY:  Thank you for your participation and support of a Total Safety Culture.  We are adjourned.</a:t>
            </a:r>
          </a:p>
        </p:txBody>
      </p:sp>
      <p:sp>
        <p:nvSpPr>
          <p:cNvPr id="68611" name="Rectangle 3"/>
          <p:cNvSpPr>
            <a:spLocks noGrp="1" noRot="1" noChangeAspect="1" noChangeArrowheads="1" noTextEdit="1"/>
          </p:cNvSpPr>
          <p:nvPr>
            <p:ph type="sldImg"/>
          </p:nvPr>
        </p:nvSpPr>
        <p:spPr>
          <a:xfrm>
            <a:off x="1201738" y="709613"/>
            <a:ext cx="4673600" cy="3506787"/>
          </a:xfrm>
          <a:ln cap="flat"/>
        </p:spPr>
      </p:sp>
      <p:pic>
        <p:nvPicPr>
          <p:cNvPr id="4"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0878" y="5082326"/>
            <a:ext cx="641438" cy="56530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pPr>
            <a:r>
              <a:rPr lang="en-US" dirty="0" smtClean="0">
                <a:latin typeface="Arial" charset="0"/>
              </a:rPr>
              <a:t>Read the information on the slide.</a:t>
            </a:r>
            <a:endParaRPr lang="en-US" dirty="0">
              <a:latin typeface="Arial" charset="0"/>
            </a:endParaRPr>
          </a:p>
          <a:p>
            <a:pPr>
              <a:spcBef>
                <a:spcPct val="50000"/>
              </a:spcBef>
            </a:pPr>
            <a:r>
              <a:rPr lang="en-US" dirty="0" smtClean="0">
                <a:latin typeface="Arial" charset="0"/>
              </a:rPr>
              <a:t>SAY</a:t>
            </a:r>
            <a:r>
              <a:rPr lang="en-US" dirty="0">
                <a:latin typeface="Arial" charset="0"/>
              </a:rPr>
              <a:t>:</a:t>
            </a:r>
          </a:p>
          <a:p>
            <a:pPr>
              <a:spcBef>
                <a:spcPct val="50000"/>
              </a:spcBef>
            </a:pPr>
            <a:r>
              <a:rPr lang="en-US" dirty="0">
                <a:latin typeface="Arial" charset="0"/>
              </a:rPr>
              <a:t>A Total Safety Culture is based upon the fact that approximately 90% of all workplace accidents are caused by human behavior, NOT as a result of faulty equipment or poor procedures.  </a:t>
            </a:r>
          </a:p>
          <a:p>
            <a:pPr>
              <a:spcBef>
                <a:spcPct val="50000"/>
              </a:spcBef>
            </a:pPr>
            <a:r>
              <a:rPr lang="en-US" dirty="0" smtClean="0">
                <a:latin typeface="Arial" charset="0"/>
              </a:rPr>
              <a:t>A culture of safety </a:t>
            </a:r>
            <a:r>
              <a:rPr lang="en-US" dirty="0">
                <a:latin typeface="Arial" charset="0"/>
              </a:rPr>
              <a:t>focuses on the </a:t>
            </a:r>
            <a:r>
              <a:rPr lang="en-US" b="1" dirty="0">
                <a:latin typeface="Arial" charset="0"/>
              </a:rPr>
              <a:t>root cause </a:t>
            </a:r>
            <a:r>
              <a:rPr lang="en-US" dirty="0">
                <a:latin typeface="Arial" charset="0"/>
              </a:rPr>
              <a:t>of accidents - </a:t>
            </a:r>
            <a:r>
              <a:rPr lang="en-US" b="1" dirty="0">
                <a:latin typeface="Arial" charset="0"/>
              </a:rPr>
              <a:t>human behavior and work practices</a:t>
            </a:r>
            <a:r>
              <a:rPr lang="en-US" dirty="0">
                <a:latin typeface="Arial" charset="0"/>
              </a:rPr>
              <a:t>.</a:t>
            </a:r>
          </a:p>
          <a:p>
            <a:pPr>
              <a:spcBef>
                <a:spcPct val="50000"/>
              </a:spcBef>
            </a:pPr>
            <a:r>
              <a:rPr lang="en-US" dirty="0" smtClean="0">
                <a:latin typeface="Arial" charset="0"/>
              </a:rPr>
              <a:t>Today </a:t>
            </a:r>
            <a:r>
              <a:rPr lang="en-US" dirty="0">
                <a:latin typeface="Arial" charset="0"/>
              </a:rPr>
              <a:t>we will discuss </a:t>
            </a:r>
            <a:r>
              <a:rPr lang="en-US" dirty="0" smtClean="0">
                <a:latin typeface="Arial" charset="0"/>
              </a:rPr>
              <a:t> </a:t>
            </a:r>
            <a:r>
              <a:rPr lang="en-US" dirty="0">
                <a:latin typeface="Arial" charset="0"/>
              </a:rPr>
              <a:t>your role in creating a successful Total Safety Culture. </a:t>
            </a:r>
          </a:p>
          <a:p>
            <a:endParaRPr lang="en-US" dirty="0" smtClean="0">
              <a:latin typeface="Arial" charset="0"/>
            </a:endParaRPr>
          </a:p>
        </p:txBody>
      </p:sp>
      <p:sp>
        <p:nvSpPr>
          <p:cNvPr id="39939" name="Rectangle 3"/>
          <p:cNvSpPr>
            <a:spLocks noGrp="1" noRot="1" noChangeAspect="1" noChangeArrowheads="1" noTextEdit="1"/>
          </p:cNvSpPr>
          <p:nvPr>
            <p:ph type="sldImg"/>
          </p:nvPr>
        </p:nvSpPr>
        <p:spPr>
          <a:xfrm>
            <a:off x="1201738" y="709613"/>
            <a:ext cx="4673600" cy="3506787"/>
          </a:xfrm>
          <a:ln cap="flat"/>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Arial" charset="0"/>
            </a:endParaRPr>
          </a:p>
          <a:p>
            <a:r>
              <a:rPr lang="en-US" dirty="0">
                <a:latin typeface="Arial" charset="0"/>
              </a:rPr>
              <a:t>Have the class look at this slide.</a:t>
            </a:r>
          </a:p>
          <a:p>
            <a:r>
              <a:rPr lang="en-US" dirty="0">
                <a:latin typeface="Arial" charset="0"/>
              </a:rPr>
              <a:t>Ask “What does this mean</a:t>
            </a:r>
            <a:r>
              <a:rPr lang="en-US" dirty="0" smtClean="0">
                <a:latin typeface="Arial" charset="0"/>
              </a:rPr>
              <a:t>?”</a:t>
            </a:r>
          </a:p>
          <a:p>
            <a:endParaRPr lang="en-US" dirty="0" smtClean="0">
              <a:latin typeface="Arial" charset="0"/>
            </a:endParaRPr>
          </a:p>
          <a:p>
            <a:r>
              <a:rPr lang="en-US" dirty="0" smtClean="0">
                <a:latin typeface="Arial" charset="0"/>
              </a:rPr>
              <a:t>	TARGET ANSWERS:</a:t>
            </a:r>
          </a:p>
          <a:p>
            <a:pPr marL="1587181" lvl="3" indent="-176353">
              <a:buFont typeface="Arial" pitchFamily="34" charset="0"/>
              <a:buChar char="•"/>
            </a:pPr>
            <a:r>
              <a:rPr lang="en-US" dirty="0" smtClean="0">
                <a:solidFill>
                  <a:srgbClr val="FF0000"/>
                </a:solidFill>
                <a:latin typeface="Arial" charset="0"/>
              </a:rPr>
              <a:t> 90</a:t>
            </a:r>
            <a:r>
              <a:rPr lang="en-US" dirty="0">
                <a:solidFill>
                  <a:srgbClr val="FF0000"/>
                </a:solidFill>
                <a:latin typeface="Arial" charset="0"/>
              </a:rPr>
              <a:t>% know they should caution co-workers</a:t>
            </a:r>
          </a:p>
          <a:p>
            <a:pPr marL="1587181" lvl="3" indent="-176353">
              <a:buFont typeface="Arial" pitchFamily="34" charset="0"/>
              <a:buChar char="•"/>
            </a:pPr>
            <a:r>
              <a:rPr lang="en-US" dirty="0" smtClean="0">
                <a:solidFill>
                  <a:srgbClr val="FF0000"/>
                </a:solidFill>
                <a:latin typeface="Arial" charset="0"/>
              </a:rPr>
              <a:t> </a:t>
            </a:r>
            <a:r>
              <a:rPr lang="en-US" dirty="0">
                <a:solidFill>
                  <a:srgbClr val="FF0000"/>
                </a:solidFill>
                <a:latin typeface="Arial" charset="0"/>
              </a:rPr>
              <a:t>87% are willing to caution co-workers</a:t>
            </a:r>
          </a:p>
          <a:p>
            <a:pPr marL="1587181" lvl="3" indent="-176353">
              <a:buFont typeface="Arial" pitchFamily="34" charset="0"/>
              <a:buChar char="•"/>
            </a:pPr>
            <a:r>
              <a:rPr lang="en-US" dirty="0" smtClean="0">
                <a:solidFill>
                  <a:srgbClr val="FF0000"/>
                </a:solidFill>
                <a:latin typeface="Arial" charset="0"/>
              </a:rPr>
              <a:t> ONLY </a:t>
            </a:r>
            <a:r>
              <a:rPr lang="en-US" dirty="0">
                <a:solidFill>
                  <a:srgbClr val="FF0000"/>
                </a:solidFill>
                <a:latin typeface="Arial" charset="0"/>
              </a:rPr>
              <a:t>45% DO!</a:t>
            </a:r>
          </a:p>
          <a:p>
            <a:r>
              <a:rPr lang="en-US" dirty="0" smtClean="0">
                <a:latin typeface="Arial" charset="0"/>
              </a:rPr>
              <a:t>Ask </a:t>
            </a:r>
            <a:r>
              <a:rPr lang="en-US" dirty="0">
                <a:latin typeface="Arial" charset="0"/>
              </a:rPr>
              <a:t>“Why</a:t>
            </a:r>
            <a:r>
              <a:rPr lang="en-US" dirty="0" smtClean="0">
                <a:latin typeface="Arial" charset="0"/>
              </a:rPr>
              <a:t>?”</a:t>
            </a:r>
            <a:endParaRPr lang="en-US" dirty="0">
              <a:latin typeface="Arial" charset="0"/>
            </a:endParaRPr>
          </a:p>
          <a:p>
            <a:r>
              <a:rPr lang="en-US" dirty="0">
                <a:latin typeface="Arial" charset="0"/>
              </a:rPr>
              <a:t>	</a:t>
            </a:r>
            <a:endParaRPr lang="en-US" dirty="0" smtClean="0">
              <a:latin typeface="Arial" charset="0"/>
            </a:endParaRPr>
          </a:p>
          <a:p>
            <a:r>
              <a:rPr lang="en-US" dirty="0">
                <a:latin typeface="Arial" charset="0"/>
              </a:rPr>
              <a:t>	</a:t>
            </a:r>
            <a:r>
              <a:rPr lang="en-US" dirty="0" smtClean="0">
                <a:latin typeface="Arial" charset="0"/>
              </a:rPr>
              <a:t>Exercise </a:t>
            </a:r>
            <a:r>
              <a:rPr lang="en-US" dirty="0">
                <a:latin typeface="Arial" charset="0"/>
              </a:rPr>
              <a:t>– Have the class get into groups of 2 and </a:t>
            </a:r>
            <a:r>
              <a:rPr lang="en-US" dirty="0" smtClean="0">
                <a:latin typeface="Arial" charset="0"/>
              </a:rPr>
              <a:t>                       	discuss </a:t>
            </a:r>
            <a:r>
              <a:rPr lang="en-US" dirty="0">
                <a:latin typeface="Arial" charset="0"/>
              </a:rPr>
              <a:t>this for 2 minutes.  </a:t>
            </a:r>
          </a:p>
          <a:p>
            <a:endParaRPr lang="en-US" dirty="0" smtClean="0">
              <a:latin typeface="Arial" charset="0"/>
            </a:endParaRPr>
          </a:p>
          <a:p>
            <a:r>
              <a:rPr lang="en-US" dirty="0" smtClean="0">
                <a:solidFill>
                  <a:srgbClr val="FF0000"/>
                </a:solidFill>
                <a:latin typeface="Arial" charset="0"/>
              </a:rPr>
              <a:t>	</a:t>
            </a:r>
            <a:r>
              <a:rPr lang="en-US" dirty="0" smtClean="0">
                <a:latin typeface="Arial" charset="0"/>
              </a:rPr>
              <a:t>TARGET ANSWERS:</a:t>
            </a:r>
          </a:p>
          <a:p>
            <a:pPr marL="1587181" lvl="3" indent="-176353">
              <a:buFont typeface="Arial" pitchFamily="34" charset="0"/>
              <a:buChar char="•"/>
            </a:pPr>
            <a:r>
              <a:rPr lang="en-US" dirty="0" smtClean="0">
                <a:solidFill>
                  <a:srgbClr val="FF0000"/>
                </a:solidFill>
                <a:latin typeface="Arial" charset="0"/>
              </a:rPr>
              <a:t>It is not expected of them.</a:t>
            </a:r>
          </a:p>
          <a:p>
            <a:pPr marL="1587181" lvl="3" indent="-176353">
              <a:buFont typeface="Arial" pitchFamily="34" charset="0"/>
              <a:buChar char="•"/>
            </a:pPr>
            <a:r>
              <a:rPr lang="en-US" dirty="0" smtClean="0">
                <a:solidFill>
                  <a:srgbClr val="FF0000"/>
                </a:solidFill>
                <a:latin typeface="Arial" charset="0"/>
              </a:rPr>
              <a:t>There are no rewards for doing this.</a:t>
            </a:r>
          </a:p>
          <a:p>
            <a:pPr marL="1587181" lvl="3" indent="-176353">
              <a:buFont typeface="Arial" pitchFamily="34" charset="0"/>
              <a:buChar char="•"/>
            </a:pPr>
            <a:r>
              <a:rPr lang="en-US" dirty="0" smtClean="0">
                <a:solidFill>
                  <a:srgbClr val="FF0000"/>
                </a:solidFill>
                <a:latin typeface="Arial" charset="0"/>
              </a:rPr>
              <a:t>There are no consequences  for NOT doing this.</a:t>
            </a:r>
          </a:p>
          <a:p>
            <a:endParaRPr lang="en-US" dirty="0" smtClean="0">
              <a:solidFill>
                <a:srgbClr val="FF0000"/>
              </a:solidFill>
              <a:latin typeface="Arial" charset="0"/>
            </a:endParaRPr>
          </a:p>
        </p:txBody>
      </p:sp>
      <p:sp>
        <p:nvSpPr>
          <p:cNvPr id="40963" name="Rectangle 3"/>
          <p:cNvSpPr>
            <a:spLocks noGrp="1" noRot="1" noChangeAspect="1" noChangeArrowheads="1" noTextEdit="1"/>
          </p:cNvSpPr>
          <p:nvPr>
            <p:ph type="sldImg"/>
          </p:nvPr>
        </p:nvSpPr>
        <p:spPr>
          <a:xfrm>
            <a:off x="1201738" y="709613"/>
            <a:ext cx="4673600" cy="3506787"/>
          </a:xfrm>
          <a:ln cap="flat"/>
        </p:spPr>
      </p:sp>
      <p:pic>
        <p:nvPicPr>
          <p:cNvPr id="4"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0876" y="6861841"/>
            <a:ext cx="624159" cy="56530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7260" y="7801841"/>
            <a:ext cx="591394" cy="56530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3644" y="5507230"/>
            <a:ext cx="591394" cy="56530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body" idx="1"/>
          </p:nvPr>
        </p:nvSpPr>
        <p:spPr>
          <a:xfrm>
            <a:off x="943610" y="4300868"/>
            <a:ext cx="5189855" cy="445726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Review the slide.</a:t>
            </a:r>
          </a:p>
          <a:p>
            <a:r>
              <a:rPr lang="en-US" dirty="0" smtClean="0">
                <a:latin typeface="Arial" charset="0"/>
              </a:rPr>
              <a:t>Say:</a:t>
            </a:r>
          </a:p>
          <a:p>
            <a:r>
              <a:rPr lang="en-US" b="1" dirty="0" smtClean="0">
                <a:latin typeface="Arial" charset="0"/>
              </a:rPr>
              <a:t>Environment </a:t>
            </a:r>
            <a:r>
              <a:rPr lang="en-US" dirty="0" smtClean="0">
                <a:latin typeface="Arial" charset="0"/>
              </a:rPr>
              <a:t>– this includes equipment, tools, etc.  Traditionally, most companies focus on the environment area of the safety triangle.</a:t>
            </a:r>
          </a:p>
          <a:p>
            <a:r>
              <a:rPr lang="en-US" b="1" dirty="0" smtClean="0">
                <a:latin typeface="Arial" charset="0"/>
              </a:rPr>
              <a:t>Person </a:t>
            </a:r>
            <a:r>
              <a:rPr lang="en-US" dirty="0" smtClean="0">
                <a:latin typeface="Arial" charset="0"/>
              </a:rPr>
              <a:t>– This is the attitudes, beliefs, feelings as well as knowledge, skills and abilities of each employee.  Harder to measure and sometimes difficult to see.</a:t>
            </a:r>
          </a:p>
          <a:p>
            <a:r>
              <a:rPr lang="en-US" b="1" dirty="0" smtClean="0">
                <a:latin typeface="Arial" charset="0"/>
              </a:rPr>
              <a:t>Behavior </a:t>
            </a:r>
            <a:r>
              <a:rPr lang="en-US" dirty="0" smtClean="0">
                <a:latin typeface="Arial" charset="0"/>
              </a:rPr>
              <a:t>– this is what a person does.  It can be measured as it can be seen.</a:t>
            </a:r>
          </a:p>
          <a:p>
            <a:endParaRPr lang="en-US" dirty="0">
              <a:latin typeface="Arial" charset="0"/>
            </a:endParaRPr>
          </a:p>
          <a:p>
            <a:endParaRPr lang="en-US" dirty="0" smtClean="0">
              <a:latin typeface="Arial" charset="0"/>
            </a:endParaRPr>
          </a:p>
          <a:p>
            <a:r>
              <a:rPr lang="en-US" dirty="0">
                <a:latin typeface="Arial" charset="0"/>
              </a:rPr>
              <a:t>	</a:t>
            </a:r>
            <a:r>
              <a:rPr lang="en-US" dirty="0" smtClean="0">
                <a:latin typeface="Arial" charset="0"/>
              </a:rPr>
              <a:t>Individual Exercise – Have each student rate their 	company on how well it performs in each of the above 	categories.  Have each student place the number next  	each on their handout.  R</a:t>
            </a:r>
            <a:r>
              <a:rPr lang="en-US" dirty="0" smtClean="0"/>
              <a:t>ate </a:t>
            </a:r>
            <a:r>
              <a:rPr lang="en-US" dirty="0"/>
              <a:t>from 1-5 (1=low to </a:t>
            </a:r>
            <a:r>
              <a:rPr lang="en-US" dirty="0" smtClean="0"/>
              <a:t>5=high).</a:t>
            </a:r>
            <a:endParaRPr lang="en-US" dirty="0" smtClean="0">
              <a:latin typeface="Arial" charset="0"/>
            </a:endParaRPr>
          </a:p>
          <a:p>
            <a:endParaRPr lang="en-US" dirty="0" smtClean="0">
              <a:latin typeface="Arial" charset="0"/>
            </a:endParaRPr>
          </a:p>
        </p:txBody>
      </p:sp>
      <p:sp>
        <p:nvSpPr>
          <p:cNvPr id="41987" name="Rectangle 3"/>
          <p:cNvSpPr>
            <a:spLocks noGrp="1" noRot="1" noChangeAspect="1" noChangeArrowheads="1" noTextEdit="1"/>
          </p:cNvSpPr>
          <p:nvPr>
            <p:ph type="sldImg"/>
          </p:nvPr>
        </p:nvSpPr>
        <p:spPr>
          <a:xfrm>
            <a:off x="1201738" y="709613"/>
            <a:ext cx="4673600" cy="3506787"/>
          </a:xfrm>
          <a:ln cap="flat"/>
        </p:spPr>
      </p:sp>
      <p:pic>
        <p:nvPicPr>
          <p:cNvPr id="4"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8076" y="6881390"/>
            <a:ext cx="624159" cy="56530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xfrm>
            <a:off x="1201738" y="709613"/>
            <a:ext cx="4673600" cy="3506787"/>
          </a:xfrm>
          <a:ln cap="flat"/>
        </p:spPr>
      </p:sp>
      <p:sp>
        <p:nvSpPr>
          <p:cNvPr id="43011" name="Rectangle 3"/>
          <p:cNvSpPr>
            <a:spLocks noChangeArrowheads="1"/>
          </p:cNvSpPr>
          <p:nvPr/>
        </p:nvSpPr>
        <p:spPr bwMode="auto">
          <a:xfrm>
            <a:off x="1100878" y="4379066"/>
            <a:ext cx="5189855" cy="4848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3076" tIns="45721" rIns="93076" bIns="45721"/>
          <a:lstStyle/>
          <a:p>
            <a:pPr>
              <a:spcBef>
                <a:spcPct val="30000"/>
              </a:spcBef>
            </a:pPr>
            <a:r>
              <a:rPr lang="en-US" sz="1200" dirty="0"/>
              <a:t>SAY: Here we have  a diagram of the </a:t>
            </a:r>
            <a:r>
              <a:rPr lang="en-US" sz="1200" b="1" dirty="0"/>
              <a:t>Safety Culture Iceberg.</a:t>
            </a:r>
          </a:p>
          <a:p>
            <a:pPr>
              <a:spcBef>
                <a:spcPct val="30000"/>
              </a:spcBef>
            </a:pPr>
            <a:r>
              <a:rPr lang="en-US" sz="1200" dirty="0"/>
              <a:t>The </a:t>
            </a:r>
            <a:r>
              <a:rPr lang="en-US" sz="1200" b="1" dirty="0"/>
              <a:t>most visible </a:t>
            </a:r>
            <a:r>
              <a:rPr lang="en-US" sz="1200" dirty="0"/>
              <a:t>safety issues are those that result in fatalities and serious injuries.  Some minor injuries are visible, but many minor injuries as well as near misses are never reported.  It is also very difficult to see at-risk work practices in the environment.</a:t>
            </a:r>
          </a:p>
          <a:p>
            <a:pPr>
              <a:spcBef>
                <a:spcPct val="30000"/>
              </a:spcBef>
            </a:pPr>
            <a:r>
              <a:rPr lang="en-US" sz="1200" dirty="0"/>
              <a:t>As you move down this “iceberg,” there are more opportunities to prevent injuries or to be proactive instead of reactive.  </a:t>
            </a:r>
          </a:p>
          <a:p>
            <a:pPr>
              <a:spcBef>
                <a:spcPct val="30000"/>
              </a:spcBef>
            </a:pPr>
            <a:r>
              <a:rPr lang="en-US" sz="1200" b="1" dirty="0"/>
              <a:t>The success of a Total Safety Culture relies on making all elements of this “iceberg” visible.</a:t>
            </a:r>
          </a:p>
          <a:p>
            <a:pPr>
              <a:spcBef>
                <a:spcPct val="100000"/>
              </a:spcBef>
            </a:pPr>
            <a:r>
              <a:rPr lang="en-US" sz="1200" dirty="0"/>
              <a:t>	Small Team Exercise -- 	Have the class get into groups 	of 2-3 persons and discuss the question:  	“How can we identify the “below “ the waterline minor 	injuries, near misses and at-risk work practices?</a:t>
            </a:r>
          </a:p>
          <a:p>
            <a:pPr>
              <a:spcBef>
                <a:spcPct val="100000"/>
              </a:spcBef>
            </a:pPr>
            <a:r>
              <a:rPr lang="en-US" sz="1200" dirty="0"/>
              <a:t>	TARGET ANSWERS:</a:t>
            </a:r>
          </a:p>
          <a:p>
            <a:pPr>
              <a:spcBef>
                <a:spcPct val="100000"/>
              </a:spcBef>
            </a:pPr>
            <a:r>
              <a:rPr lang="en-US" sz="1200" dirty="0">
                <a:solidFill>
                  <a:srgbClr val="FF0000"/>
                </a:solidFill>
              </a:rPr>
              <a:t>	</a:t>
            </a:r>
            <a:r>
              <a:rPr lang="en-US" sz="1200" u="sng" dirty="0">
                <a:solidFill>
                  <a:srgbClr val="FF0000"/>
                </a:solidFill>
              </a:rPr>
              <a:t>Minor Injuries</a:t>
            </a:r>
            <a:r>
              <a:rPr lang="en-US" sz="1200" dirty="0">
                <a:solidFill>
                  <a:srgbClr val="FF0000"/>
                </a:solidFill>
              </a:rPr>
              <a:t>:  Encourage reporting.  Make reporting a 		   positive behavior.</a:t>
            </a:r>
          </a:p>
          <a:p>
            <a:pPr>
              <a:spcBef>
                <a:spcPct val="100000"/>
              </a:spcBef>
            </a:pPr>
            <a:r>
              <a:rPr lang="en-US" sz="1200" u="sng" dirty="0">
                <a:solidFill>
                  <a:srgbClr val="FF0000"/>
                </a:solidFill>
              </a:rPr>
              <a:t>Near Misses</a:t>
            </a:r>
            <a:r>
              <a:rPr lang="en-US" sz="1200" dirty="0">
                <a:solidFill>
                  <a:srgbClr val="FF0000"/>
                </a:solidFill>
              </a:rPr>
              <a:t>:    Encourage reporting:  Create a form and 	     	    process for reporting near misses.  Reward reporting.</a:t>
            </a:r>
          </a:p>
          <a:p>
            <a:pPr>
              <a:spcBef>
                <a:spcPct val="100000"/>
              </a:spcBef>
            </a:pPr>
            <a:r>
              <a:rPr lang="en-US" sz="1200" u="sng" dirty="0">
                <a:solidFill>
                  <a:srgbClr val="FF0000"/>
                </a:solidFill>
              </a:rPr>
              <a:t>At-Risk Work Practices:</a:t>
            </a:r>
            <a:r>
              <a:rPr lang="en-US" sz="1200" dirty="0">
                <a:solidFill>
                  <a:srgbClr val="FF0000"/>
                </a:solidFill>
              </a:rPr>
              <a:t>  Conduct Job Safety Analysis</a:t>
            </a:r>
          </a:p>
          <a:p>
            <a:pPr>
              <a:spcBef>
                <a:spcPct val="30000"/>
              </a:spcBef>
            </a:pPr>
            <a:endParaRPr lang="en-US" sz="1200" dirty="0"/>
          </a:p>
          <a:p>
            <a:pPr eaLnBrk="1">
              <a:spcBef>
                <a:spcPct val="30000"/>
              </a:spcBef>
            </a:pPr>
            <a:endParaRPr lang="en-US" sz="1200" dirty="0"/>
          </a:p>
        </p:txBody>
      </p:sp>
      <p:pic>
        <p:nvPicPr>
          <p:cNvPr id="4"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8147" y="6413832"/>
            <a:ext cx="624159" cy="56530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8147" y="7469499"/>
            <a:ext cx="591394" cy="56530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body" idx="1"/>
          </p:nvPr>
        </p:nvSpPr>
        <p:spPr>
          <a:xfrm>
            <a:off x="629074" y="4379066"/>
            <a:ext cx="6079405" cy="435951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SAY:</a:t>
            </a:r>
          </a:p>
          <a:p>
            <a:r>
              <a:rPr lang="en-US" dirty="0" smtClean="0">
                <a:latin typeface="Arial" charset="0"/>
              </a:rPr>
              <a:t>It is important to develop safe habits.  One of the issues in the workplace is simply </a:t>
            </a:r>
            <a:r>
              <a:rPr lang="en-US" u="sng" dirty="0" smtClean="0">
                <a:latin typeface="Arial" charset="0"/>
              </a:rPr>
              <a:t>not knowing</a:t>
            </a:r>
            <a:r>
              <a:rPr lang="en-US" dirty="0" smtClean="0">
                <a:latin typeface="Arial" charset="0"/>
              </a:rPr>
              <a:t>.  This is referred to as “unconsciously incompetent”.  </a:t>
            </a:r>
          </a:p>
          <a:p>
            <a:endParaRPr lang="en-US" dirty="0" smtClean="0">
              <a:latin typeface="Arial" charset="0"/>
            </a:endParaRPr>
          </a:p>
          <a:p>
            <a:r>
              <a:rPr lang="en-US" dirty="0" smtClean="0">
                <a:latin typeface="Arial" charset="0"/>
              </a:rPr>
              <a:t>Accidents are not usually the result of a deliberate act. Many injuries occur through </a:t>
            </a:r>
            <a:r>
              <a:rPr lang="en-US" i="1" dirty="0" smtClean="0">
                <a:latin typeface="Arial" charset="0"/>
              </a:rPr>
              <a:t>unconscious</a:t>
            </a:r>
            <a:r>
              <a:rPr lang="en-US" dirty="0" smtClean="0">
                <a:latin typeface="Arial" charset="0"/>
              </a:rPr>
              <a:t> behavior. Unconscious behavior is what we do when we’re not purposely thinking about what we’re doing. Some unconscious behavior is habit - we know it so well, we don’t even have to think about it. Other unconscious behavior is because we don’t know any better. Through feedback, people can become more conscious of and change at-risk behavior to safe behavior.</a:t>
            </a:r>
          </a:p>
          <a:p>
            <a:endParaRPr lang="en-US" dirty="0" smtClean="0">
              <a:latin typeface="Arial" charset="0"/>
            </a:endParaRPr>
          </a:p>
          <a:p>
            <a:pPr>
              <a:buFontTx/>
              <a:buChar char="•"/>
            </a:pPr>
            <a:r>
              <a:rPr lang="en-US" dirty="0" smtClean="0">
                <a:latin typeface="Arial" charset="0"/>
              </a:rPr>
              <a:t> </a:t>
            </a:r>
            <a:r>
              <a:rPr lang="en-US" b="1" dirty="0" smtClean="0">
                <a:latin typeface="Arial" charset="0"/>
              </a:rPr>
              <a:t>Unconsciously Incompetent </a:t>
            </a:r>
            <a:r>
              <a:rPr lang="en-US" dirty="0" smtClean="0">
                <a:latin typeface="Arial" charset="0"/>
              </a:rPr>
              <a:t>- “I didn’t know there was a better way.” We may be unaware of our at-risk practices. </a:t>
            </a:r>
          </a:p>
          <a:p>
            <a:pPr>
              <a:buFontTx/>
              <a:buChar char="•"/>
            </a:pPr>
            <a:endParaRPr lang="en-US" dirty="0" smtClean="0">
              <a:latin typeface="Arial" charset="0"/>
            </a:endParaRPr>
          </a:p>
          <a:p>
            <a:r>
              <a:rPr lang="en-US" dirty="0" smtClean="0">
                <a:latin typeface="Arial" charset="0"/>
              </a:rPr>
              <a:t>.</a:t>
            </a:r>
          </a:p>
        </p:txBody>
      </p:sp>
      <p:sp>
        <p:nvSpPr>
          <p:cNvPr id="44035" name="Rectangle 3"/>
          <p:cNvSpPr>
            <a:spLocks noGrp="1" noRot="1" noChangeAspect="1" noChangeArrowheads="1" noTextEdit="1"/>
          </p:cNvSpPr>
          <p:nvPr>
            <p:ph type="sldImg"/>
          </p:nvPr>
        </p:nvSpPr>
        <p:spPr>
          <a:xfrm>
            <a:off x="1201738" y="709613"/>
            <a:ext cx="4673600" cy="3506787"/>
          </a:xfrm>
          <a:ln cap="flat"/>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body" idx="1"/>
          </p:nvPr>
        </p:nvSpPr>
        <p:spPr>
          <a:xfrm>
            <a:off x="629074" y="4379066"/>
            <a:ext cx="6079405" cy="435951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SAY:</a:t>
            </a:r>
          </a:p>
          <a:p>
            <a:r>
              <a:rPr lang="en-US" dirty="0" smtClean="0">
                <a:latin typeface="Arial" charset="0"/>
              </a:rPr>
              <a:t>The next type of behavior is “consciously incompetent”    This means we are aware that we don’t know something.  We may need to learn a new skill but don’t have the time or take the time to do so.  As a result, we add to the unsafe workplace practices.</a:t>
            </a:r>
          </a:p>
          <a:p>
            <a:endParaRPr lang="en-US" dirty="0" smtClean="0">
              <a:latin typeface="Arial" charset="0"/>
            </a:endParaRPr>
          </a:p>
          <a:p>
            <a:r>
              <a:rPr lang="en-US" b="1" dirty="0" smtClean="0">
                <a:latin typeface="Arial" charset="0"/>
              </a:rPr>
              <a:t>Consciously Incompetent </a:t>
            </a:r>
            <a:r>
              <a:rPr lang="en-US" dirty="0" smtClean="0">
                <a:latin typeface="Arial" charset="0"/>
              </a:rPr>
              <a:t>- “I know there’s a better way, I need to learn it.”  Through feedback, we become aware of our at-risk actions.  We may need several reminders to change the behavior.</a:t>
            </a:r>
          </a:p>
          <a:p>
            <a:endParaRPr lang="en-US" dirty="0" smtClean="0">
              <a:latin typeface="Arial" charset="0"/>
            </a:endParaRPr>
          </a:p>
        </p:txBody>
      </p:sp>
      <p:sp>
        <p:nvSpPr>
          <p:cNvPr id="45059" name="Rectangle 3"/>
          <p:cNvSpPr>
            <a:spLocks noGrp="1" noRot="1" noChangeAspect="1" noChangeArrowheads="1" noTextEdit="1"/>
          </p:cNvSpPr>
          <p:nvPr>
            <p:ph type="sldImg"/>
          </p:nvPr>
        </p:nvSpPr>
        <p:spPr>
          <a:xfrm>
            <a:off x="1201738" y="709613"/>
            <a:ext cx="4673600" cy="3506787"/>
          </a:xfrm>
          <a:ln cap="fla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userDrawn="1"/>
        </p:nvSpPr>
        <p:spPr>
          <a:xfrm>
            <a:off x="438151" y="5943601"/>
            <a:ext cx="8382000" cy="528606"/>
          </a:xfrm>
          <a:prstGeom prst="rect">
            <a:avLst/>
          </a:prstGeom>
        </p:spPr>
        <p:txBody>
          <a:bodyPr>
            <a:spAutoFit/>
          </a:bodyPr>
          <a:lstStyle/>
          <a:p>
            <a:pPr>
              <a:lnSpc>
                <a:spcPct val="90000"/>
              </a:lnSpc>
              <a:defRPr/>
            </a:pPr>
            <a:r>
              <a:rPr lang="en-US" altLang="ja-JP" sz="1050" dirty="0">
                <a:latin typeface="Arial" pitchFamily="34" charset="0"/>
                <a:ea typeface="MS PGothic" pitchFamily="34" charset="-128"/>
              </a:rPr>
              <a:t>This material was produced and/or reviewed under </a:t>
            </a:r>
            <a:r>
              <a:rPr lang="en-US" altLang="ja-JP" sz="1050" dirty="0" smtClean="0">
                <a:latin typeface="Arial" pitchFamily="34" charset="0"/>
                <a:ea typeface="MS PGothic" pitchFamily="34" charset="-128"/>
              </a:rPr>
              <a:t>grant</a:t>
            </a:r>
            <a:r>
              <a:rPr lang="en-US" sz="1050" dirty="0" smtClean="0"/>
              <a:t> SH-22239-11-60-F-6</a:t>
            </a:r>
            <a:r>
              <a:rPr lang="en-US" altLang="ja-JP" sz="1050" dirty="0" smtClean="0">
                <a:latin typeface="Arial" pitchFamily="34" charset="0"/>
                <a:ea typeface="MS PGothic" pitchFamily="34" charset="-128"/>
              </a:rPr>
              <a:t> from </a:t>
            </a:r>
            <a:r>
              <a:rPr lang="en-US" altLang="ja-JP" sz="1050" dirty="0">
                <a:latin typeface="Arial" pitchFamily="34" charset="0"/>
                <a:ea typeface="MS PGothic" pitchFamily="34" charset="-128"/>
              </a:rPr>
              <a:t>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sz="1050" dirty="0">
              <a:latin typeface="Arial" pitchFamily="34" charset="0"/>
            </a:endParaRPr>
          </a:p>
        </p:txBody>
      </p:sp>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765854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12597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96050" y="228600"/>
            <a:ext cx="1962151"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28600"/>
            <a:ext cx="5734051"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23003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76354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02894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1" y="1981200"/>
            <a:ext cx="38481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1" y="1981200"/>
            <a:ext cx="38481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90767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00614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721040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909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73047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67162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4"/>
          <p:cNvGrpSpPr>
            <a:grpSpLocks/>
          </p:cNvGrpSpPr>
          <p:nvPr/>
        </p:nvGrpSpPr>
        <p:grpSpPr bwMode="auto">
          <a:xfrm>
            <a:off x="0" y="1428750"/>
            <a:ext cx="9132888" cy="152400"/>
            <a:chOff x="0" y="900"/>
            <a:chExt cx="5753" cy="96"/>
          </a:xfrm>
        </p:grpSpPr>
        <p:sp>
          <p:nvSpPr>
            <p:cNvPr id="1030" name="Rectangle 2"/>
            <p:cNvSpPr>
              <a:spLocks noChangeArrowheads="1"/>
            </p:cNvSpPr>
            <p:nvPr/>
          </p:nvSpPr>
          <p:spPr bwMode="auto">
            <a:xfrm>
              <a:off x="0" y="900"/>
              <a:ext cx="5753" cy="47"/>
            </a:xfrm>
            <a:prstGeom prst="rect">
              <a:avLst/>
            </a:prstGeom>
            <a:gradFill rotWithShape="0">
              <a:gsLst>
                <a:gs pos="0">
                  <a:srgbClr val="670718"/>
                </a:gs>
                <a:gs pos="50000">
                  <a:srgbClr val="CF0E30"/>
                </a:gs>
                <a:gs pos="100000">
                  <a:srgbClr val="670718"/>
                </a:gs>
              </a:gsLst>
              <a:lin ang="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dirty="0"/>
            </a:p>
          </p:txBody>
        </p:sp>
        <p:sp>
          <p:nvSpPr>
            <p:cNvPr id="1031" name="Rectangle 3"/>
            <p:cNvSpPr>
              <a:spLocks noChangeArrowheads="1"/>
            </p:cNvSpPr>
            <p:nvPr/>
          </p:nvSpPr>
          <p:spPr bwMode="auto">
            <a:xfrm>
              <a:off x="0" y="972"/>
              <a:ext cx="5753" cy="24"/>
            </a:xfrm>
            <a:prstGeom prst="rect">
              <a:avLst/>
            </a:prstGeom>
            <a:gradFill rotWithShape="0">
              <a:gsLst>
                <a:gs pos="0">
                  <a:srgbClr val="989898"/>
                </a:gs>
                <a:gs pos="50000">
                  <a:srgbClr val="DADADA"/>
                </a:gs>
                <a:gs pos="100000">
                  <a:srgbClr val="989898"/>
                </a:gs>
              </a:gsLst>
              <a:lin ang="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dirty="0"/>
            </a:p>
          </p:txBody>
        </p:sp>
      </p:grpSp>
      <p:sp>
        <p:nvSpPr>
          <p:cNvPr id="1027" name="Rectangle 5"/>
          <p:cNvSpPr>
            <a:spLocks noGrp="1" noChangeArrowheads="1"/>
          </p:cNvSpPr>
          <p:nvPr>
            <p:ph type="title"/>
          </p:nvPr>
        </p:nvSpPr>
        <p:spPr bwMode="auto">
          <a:xfrm>
            <a:off x="609600" y="228600"/>
            <a:ext cx="7848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b" anchorCtr="0" compatLnSpc="1">
            <a:prstTxWarp prst="textNoShape">
              <a:avLst/>
            </a:prstTxWarp>
          </a:bodyPr>
          <a:lstStyle/>
          <a:p>
            <a:pPr lvl="0"/>
            <a:r>
              <a:rPr lang="en-US" smtClean="0"/>
              <a:t>Click to edit Master title style</a:t>
            </a:r>
          </a:p>
        </p:txBody>
      </p:sp>
      <p:sp>
        <p:nvSpPr>
          <p:cNvPr id="1028" name="Rectangle 6"/>
          <p:cNvSpPr>
            <a:spLocks noGrp="1" noChangeArrowheads="1"/>
          </p:cNvSpPr>
          <p:nvPr>
            <p:ph type="body" idx="1"/>
          </p:nvPr>
        </p:nvSpPr>
        <p:spPr bwMode="auto">
          <a:xfrm>
            <a:off x="609600" y="1981200"/>
            <a:ext cx="78486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7"/>
          <p:cNvSpPr>
            <a:spLocks noChangeArrowheads="1"/>
          </p:cNvSpPr>
          <p:nvPr/>
        </p:nvSpPr>
        <p:spPr bwMode="auto">
          <a:xfrm>
            <a:off x="4430714" y="648493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dirty="0"/>
          </a:p>
        </p:txBody>
      </p:sp>
    </p:spTree>
  </p:cSld>
  <p:clrMap bg1="lt1" tx1="dk1" bg2="lt2" tx2="dk2" accent1="accent1" accent2="accent2" accent3="accent3" accent4="accent4" accent5="accent5" accent6="accent6" hlink="hlink" folHlink="folHlink"/>
  <p:sldLayoutIdLst>
    <p:sldLayoutId id="2147483695"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eaLnBrk="0" fontAlgn="base" hangingPunct="0">
        <a:spcBef>
          <a:spcPct val="0"/>
        </a:spcBef>
        <a:spcAft>
          <a:spcPct val="0"/>
        </a:spcAft>
        <a:defRPr sz="4400">
          <a:solidFill>
            <a:schemeClr val="tx2"/>
          </a:solidFill>
          <a:latin typeface="Arial" pitchFamily="34" charset="0"/>
        </a:defRPr>
      </a:lvl6pPr>
      <a:lvl7pPr marL="914400" algn="ctr" rtl="0" eaLnBrk="0" fontAlgn="base" hangingPunct="0">
        <a:spcBef>
          <a:spcPct val="0"/>
        </a:spcBef>
        <a:spcAft>
          <a:spcPct val="0"/>
        </a:spcAft>
        <a:defRPr sz="4400">
          <a:solidFill>
            <a:schemeClr val="tx2"/>
          </a:solidFill>
          <a:latin typeface="Arial" pitchFamily="34" charset="0"/>
        </a:defRPr>
      </a:lvl7pPr>
      <a:lvl8pPr marL="1371600" algn="ctr" rtl="0" eaLnBrk="0" fontAlgn="base" hangingPunct="0">
        <a:spcBef>
          <a:spcPct val="0"/>
        </a:spcBef>
        <a:spcAft>
          <a:spcPct val="0"/>
        </a:spcAft>
        <a:defRPr sz="4400">
          <a:solidFill>
            <a:schemeClr val="tx2"/>
          </a:solidFill>
          <a:latin typeface="Arial" pitchFamily="34" charset="0"/>
        </a:defRPr>
      </a:lvl8pPr>
      <a:lvl9pPr marL="1828800" algn="ctr" rtl="0" eaLnBrk="0" fontAlgn="base" hangingPunct="0">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lr>
          <a:schemeClr val="accent1"/>
        </a:buClr>
        <a:buSzPct val="75000"/>
        <a:buFont typeface="Monotype Sort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100000"/>
        <a:buFont typeface="Monotype Sorts" pitchFamily="2" charset="2"/>
        <a:buChar char="Ÿ"/>
        <a:defRPr sz="2800">
          <a:solidFill>
            <a:schemeClr val="tx1"/>
          </a:solidFill>
          <a:latin typeface="+mn-lt"/>
        </a:defRPr>
      </a:lvl2pPr>
      <a:lvl3pPr marL="1143000" indent="-228600" algn="l" rtl="0" eaLnBrk="0" fontAlgn="base" hangingPunct="0">
        <a:spcBef>
          <a:spcPct val="20000"/>
        </a:spcBef>
        <a:spcAft>
          <a:spcPct val="0"/>
        </a:spcAft>
        <a:buClr>
          <a:schemeClr val="tx2"/>
        </a:buClr>
        <a:buSzPct val="100000"/>
        <a:buChar char="–"/>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50000"/>
        <a:buFont typeface="Monotype Sorts" pitchFamily="2" charset="2"/>
        <a:buChar char="k"/>
        <a:defRPr sz="2000">
          <a:solidFill>
            <a:schemeClr val="tx1"/>
          </a:solidFill>
          <a:latin typeface="+mn-lt"/>
        </a:defRPr>
      </a:lvl4pPr>
      <a:lvl5pPr marL="2057400" indent="-228600" algn="l" rtl="0" eaLnBrk="0" fontAlgn="base" hangingPunct="0">
        <a:spcBef>
          <a:spcPct val="20000"/>
        </a:spcBef>
        <a:spcAft>
          <a:spcPct val="0"/>
        </a:spcAft>
        <a:buClr>
          <a:schemeClr val="folHlink"/>
        </a:buClr>
        <a:buSzPct val="100000"/>
        <a:buChar char="»"/>
        <a:defRPr sz="2000">
          <a:solidFill>
            <a:schemeClr val="tx1"/>
          </a:solidFill>
          <a:latin typeface="+mn-lt"/>
        </a:defRPr>
      </a:lvl5pPr>
      <a:lvl6pPr marL="2514600" indent="-228600" algn="l" rtl="0" eaLnBrk="0" fontAlgn="base" hangingPunct="0">
        <a:spcBef>
          <a:spcPct val="20000"/>
        </a:spcBef>
        <a:spcAft>
          <a:spcPct val="0"/>
        </a:spcAft>
        <a:buClr>
          <a:schemeClr val="folHlink"/>
        </a:buClr>
        <a:buSzPct val="100000"/>
        <a:buChar char="»"/>
        <a:defRPr sz="2000">
          <a:solidFill>
            <a:schemeClr val="tx1"/>
          </a:solidFill>
          <a:latin typeface="+mn-lt"/>
        </a:defRPr>
      </a:lvl6pPr>
      <a:lvl7pPr marL="2971800" indent="-228600" algn="l" rtl="0" eaLnBrk="0" fontAlgn="base" hangingPunct="0">
        <a:spcBef>
          <a:spcPct val="20000"/>
        </a:spcBef>
        <a:spcAft>
          <a:spcPct val="0"/>
        </a:spcAft>
        <a:buClr>
          <a:schemeClr val="folHlink"/>
        </a:buClr>
        <a:buSzPct val="100000"/>
        <a:buChar char="»"/>
        <a:defRPr sz="2000">
          <a:solidFill>
            <a:schemeClr val="tx1"/>
          </a:solidFill>
          <a:latin typeface="+mn-lt"/>
        </a:defRPr>
      </a:lvl7pPr>
      <a:lvl8pPr marL="3429000" indent="-228600" algn="l" rtl="0" eaLnBrk="0" fontAlgn="base" hangingPunct="0">
        <a:spcBef>
          <a:spcPct val="20000"/>
        </a:spcBef>
        <a:spcAft>
          <a:spcPct val="0"/>
        </a:spcAft>
        <a:buClr>
          <a:schemeClr val="folHlink"/>
        </a:buClr>
        <a:buSzPct val="100000"/>
        <a:buChar char="»"/>
        <a:defRPr sz="2000">
          <a:solidFill>
            <a:schemeClr val="tx1"/>
          </a:solidFill>
          <a:latin typeface="+mn-lt"/>
        </a:defRPr>
      </a:lvl8pPr>
      <a:lvl9pPr marL="3886200" indent="-228600" algn="l" rtl="0" eaLnBrk="0" fontAlgn="base" hangingPunct="0">
        <a:spcBef>
          <a:spcPct val="20000"/>
        </a:spcBef>
        <a:spcAft>
          <a:spcPct val="0"/>
        </a:spcAft>
        <a:buClr>
          <a:schemeClr val="folHlink"/>
        </a:buClr>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wm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10.wmf"/><Relationship Id="rId4" Type="http://schemas.openxmlformats.org/officeDocument/2006/relationships/oleObject" Target="../embeddings/oleObject2.bin"/></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1.png"/><Relationship Id="rId4" Type="http://schemas.openxmlformats.org/officeDocument/2006/relationships/oleObject" Target="../embeddings/oleObject5.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6.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3221831"/>
            <a:ext cx="7772400" cy="1219200"/>
          </a:xfrm>
        </p:spPr>
        <p:txBody>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ACHIEVING</a:t>
            </a:r>
            <a:br>
              <a:rPr lang="en-US" dirty="0" smtClean="0"/>
            </a:br>
            <a:r>
              <a:rPr lang="en-US" dirty="0" smtClean="0"/>
              <a:t>A</a:t>
            </a:r>
            <a:br>
              <a:rPr lang="en-US" dirty="0" smtClean="0"/>
            </a:br>
            <a:r>
              <a:rPr lang="en-US" dirty="0" smtClean="0"/>
              <a:t>TOTAL SAFETY CULTURE</a:t>
            </a:r>
            <a:br>
              <a:rPr lang="en-US" dirty="0" smtClean="0"/>
            </a:br>
            <a:r>
              <a:rPr lang="en-US" i="1" dirty="0" smtClean="0"/>
              <a:t>Facilitator Guide</a:t>
            </a:r>
          </a:p>
        </p:txBody>
      </p:sp>
      <p:grpSp>
        <p:nvGrpSpPr>
          <p:cNvPr id="3075" name="Group 12"/>
          <p:cNvGrpSpPr>
            <a:grpSpLocks/>
          </p:cNvGrpSpPr>
          <p:nvPr/>
        </p:nvGrpSpPr>
        <p:grpSpPr bwMode="auto">
          <a:xfrm>
            <a:off x="6318249" y="4441032"/>
            <a:ext cx="1430339" cy="1235869"/>
            <a:chOff x="3756" y="3072"/>
            <a:chExt cx="901" cy="862"/>
          </a:xfrm>
        </p:grpSpPr>
        <p:sp>
          <p:nvSpPr>
            <p:cNvPr id="4101" name="Rectangle 5"/>
            <p:cNvSpPr>
              <a:spLocks noChangeArrowheads="1"/>
            </p:cNvSpPr>
            <p:nvPr/>
          </p:nvSpPr>
          <p:spPr bwMode="auto">
            <a:xfrm>
              <a:off x="3968" y="3320"/>
              <a:ext cx="493" cy="320"/>
            </a:xfrm>
            <a:prstGeom prst="rect">
              <a:avLst/>
            </a:prstGeom>
            <a:noFill/>
            <a:ln>
              <a:noFill/>
            </a:ln>
            <a:effectLst/>
            <a:extLst/>
          </p:spPr>
          <p:txBody>
            <a:bodyPr wrap="none" lIns="90488" tIns="44450" rIns="90488" bIns="44450">
              <a:spAutoFit/>
            </a:bodyPr>
            <a:lstStyle/>
            <a:p>
              <a:pPr algn="ctr">
                <a:defRPr/>
              </a:pPr>
              <a:r>
                <a:rPr lang="en-US" b="1" dirty="0">
                  <a:solidFill>
                    <a:srgbClr val="000000"/>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Times New Roman" pitchFamily="18" charset="0"/>
                </a:rPr>
                <a:t>TSC</a:t>
              </a:r>
            </a:p>
          </p:txBody>
        </p:sp>
        <p:sp>
          <p:nvSpPr>
            <p:cNvPr id="3078" name="Freeform 6"/>
            <p:cNvSpPr>
              <a:spLocks/>
            </p:cNvSpPr>
            <p:nvPr/>
          </p:nvSpPr>
          <p:spPr bwMode="auto">
            <a:xfrm>
              <a:off x="3832" y="3343"/>
              <a:ext cx="313" cy="471"/>
            </a:xfrm>
            <a:custGeom>
              <a:avLst/>
              <a:gdLst>
                <a:gd name="T0" fmla="*/ 312 w 313"/>
                <a:gd name="T1" fmla="*/ 391 h 471"/>
                <a:gd name="T2" fmla="*/ 287 w 313"/>
                <a:gd name="T3" fmla="*/ 384 h 471"/>
                <a:gd name="T4" fmla="*/ 265 w 313"/>
                <a:gd name="T5" fmla="*/ 377 h 471"/>
                <a:gd name="T6" fmla="*/ 242 w 313"/>
                <a:gd name="T7" fmla="*/ 366 h 471"/>
                <a:gd name="T8" fmla="*/ 221 w 313"/>
                <a:gd name="T9" fmla="*/ 355 h 471"/>
                <a:gd name="T10" fmla="*/ 200 w 313"/>
                <a:gd name="T11" fmla="*/ 341 h 471"/>
                <a:gd name="T12" fmla="*/ 182 w 313"/>
                <a:gd name="T13" fmla="*/ 326 h 471"/>
                <a:gd name="T14" fmla="*/ 163 w 313"/>
                <a:gd name="T15" fmla="*/ 309 h 471"/>
                <a:gd name="T16" fmla="*/ 147 w 313"/>
                <a:gd name="T17" fmla="*/ 291 h 471"/>
                <a:gd name="T18" fmla="*/ 132 w 313"/>
                <a:gd name="T19" fmla="*/ 271 h 471"/>
                <a:gd name="T20" fmla="*/ 120 w 313"/>
                <a:gd name="T21" fmla="*/ 250 h 471"/>
                <a:gd name="T22" fmla="*/ 108 w 313"/>
                <a:gd name="T23" fmla="*/ 228 h 471"/>
                <a:gd name="T24" fmla="*/ 99 w 313"/>
                <a:gd name="T25" fmla="*/ 205 h 471"/>
                <a:gd name="T26" fmla="*/ 91 w 313"/>
                <a:gd name="T27" fmla="*/ 183 h 471"/>
                <a:gd name="T28" fmla="*/ 85 w 313"/>
                <a:gd name="T29" fmla="*/ 158 h 471"/>
                <a:gd name="T30" fmla="*/ 81 w 313"/>
                <a:gd name="T31" fmla="*/ 132 h 471"/>
                <a:gd name="T32" fmla="*/ 80 w 313"/>
                <a:gd name="T33" fmla="*/ 106 h 471"/>
                <a:gd name="T34" fmla="*/ 81 w 313"/>
                <a:gd name="T35" fmla="*/ 85 h 471"/>
                <a:gd name="T36" fmla="*/ 83 w 313"/>
                <a:gd name="T37" fmla="*/ 65 h 471"/>
                <a:gd name="T38" fmla="*/ 87 w 313"/>
                <a:gd name="T39" fmla="*/ 45 h 471"/>
                <a:gd name="T40" fmla="*/ 92 w 313"/>
                <a:gd name="T41" fmla="*/ 26 h 471"/>
                <a:gd name="T42" fmla="*/ 16 w 313"/>
                <a:gd name="T43" fmla="*/ 0 h 471"/>
                <a:gd name="T44" fmla="*/ 9 w 313"/>
                <a:gd name="T45" fmla="*/ 26 h 471"/>
                <a:gd name="T46" fmla="*/ 4 w 313"/>
                <a:gd name="T47" fmla="*/ 50 h 471"/>
                <a:gd name="T48" fmla="*/ 1 w 313"/>
                <a:gd name="T49" fmla="*/ 78 h 471"/>
                <a:gd name="T50" fmla="*/ 0 w 313"/>
                <a:gd name="T51" fmla="*/ 106 h 471"/>
                <a:gd name="T52" fmla="*/ 2 w 313"/>
                <a:gd name="T53" fmla="*/ 138 h 471"/>
                <a:gd name="T54" fmla="*/ 6 w 313"/>
                <a:gd name="T55" fmla="*/ 171 h 471"/>
                <a:gd name="T56" fmla="*/ 13 w 313"/>
                <a:gd name="T57" fmla="*/ 202 h 471"/>
                <a:gd name="T58" fmla="*/ 23 w 313"/>
                <a:gd name="T59" fmla="*/ 233 h 471"/>
                <a:gd name="T60" fmla="*/ 34 w 313"/>
                <a:gd name="T61" fmla="*/ 262 h 471"/>
                <a:gd name="T62" fmla="*/ 48 w 313"/>
                <a:gd name="T63" fmla="*/ 290 h 471"/>
                <a:gd name="T64" fmla="*/ 65 w 313"/>
                <a:gd name="T65" fmla="*/ 316 h 471"/>
                <a:gd name="T66" fmla="*/ 83 w 313"/>
                <a:gd name="T67" fmla="*/ 341 h 471"/>
                <a:gd name="T68" fmla="*/ 104 w 313"/>
                <a:gd name="T69" fmla="*/ 364 h 471"/>
                <a:gd name="T70" fmla="*/ 126 w 313"/>
                <a:gd name="T71" fmla="*/ 386 h 471"/>
                <a:gd name="T72" fmla="*/ 150 w 313"/>
                <a:gd name="T73" fmla="*/ 405 h 471"/>
                <a:gd name="T74" fmla="*/ 176 w 313"/>
                <a:gd name="T75" fmla="*/ 424 h 471"/>
                <a:gd name="T76" fmla="*/ 203 w 313"/>
                <a:gd name="T77" fmla="*/ 438 h 471"/>
                <a:gd name="T78" fmla="*/ 232 w 313"/>
                <a:gd name="T79" fmla="*/ 451 h 471"/>
                <a:gd name="T80" fmla="*/ 261 w 313"/>
                <a:gd name="T81" fmla="*/ 462 h 471"/>
                <a:gd name="T82" fmla="*/ 291 w 313"/>
                <a:gd name="T83" fmla="*/ 470 h 471"/>
                <a:gd name="T84" fmla="*/ 312 w 313"/>
                <a:gd name="T85" fmla="*/ 391 h 47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13"/>
                <a:gd name="T130" fmla="*/ 0 h 471"/>
                <a:gd name="T131" fmla="*/ 313 w 313"/>
                <a:gd name="T132" fmla="*/ 471 h 47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13" h="471">
                  <a:moveTo>
                    <a:pt x="312" y="391"/>
                  </a:moveTo>
                  <a:lnTo>
                    <a:pt x="287" y="384"/>
                  </a:lnTo>
                  <a:lnTo>
                    <a:pt x="265" y="377"/>
                  </a:lnTo>
                  <a:lnTo>
                    <a:pt x="242" y="366"/>
                  </a:lnTo>
                  <a:lnTo>
                    <a:pt x="221" y="355"/>
                  </a:lnTo>
                  <a:lnTo>
                    <a:pt x="200" y="341"/>
                  </a:lnTo>
                  <a:lnTo>
                    <a:pt x="182" y="326"/>
                  </a:lnTo>
                  <a:lnTo>
                    <a:pt x="163" y="309"/>
                  </a:lnTo>
                  <a:lnTo>
                    <a:pt x="147" y="291"/>
                  </a:lnTo>
                  <a:lnTo>
                    <a:pt x="132" y="271"/>
                  </a:lnTo>
                  <a:lnTo>
                    <a:pt x="120" y="250"/>
                  </a:lnTo>
                  <a:lnTo>
                    <a:pt x="108" y="228"/>
                  </a:lnTo>
                  <a:lnTo>
                    <a:pt x="99" y="205"/>
                  </a:lnTo>
                  <a:lnTo>
                    <a:pt x="91" y="183"/>
                  </a:lnTo>
                  <a:lnTo>
                    <a:pt x="85" y="158"/>
                  </a:lnTo>
                  <a:lnTo>
                    <a:pt x="81" y="132"/>
                  </a:lnTo>
                  <a:lnTo>
                    <a:pt x="80" y="106"/>
                  </a:lnTo>
                  <a:lnTo>
                    <a:pt x="81" y="85"/>
                  </a:lnTo>
                  <a:lnTo>
                    <a:pt x="83" y="65"/>
                  </a:lnTo>
                  <a:lnTo>
                    <a:pt x="87" y="45"/>
                  </a:lnTo>
                  <a:lnTo>
                    <a:pt x="92" y="26"/>
                  </a:lnTo>
                  <a:lnTo>
                    <a:pt x="16" y="0"/>
                  </a:lnTo>
                  <a:lnTo>
                    <a:pt x="9" y="26"/>
                  </a:lnTo>
                  <a:lnTo>
                    <a:pt x="4" y="50"/>
                  </a:lnTo>
                  <a:lnTo>
                    <a:pt x="1" y="78"/>
                  </a:lnTo>
                  <a:lnTo>
                    <a:pt x="0" y="106"/>
                  </a:lnTo>
                  <a:lnTo>
                    <a:pt x="2" y="138"/>
                  </a:lnTo>
                  <a:lnTo>
                    <a:pt x="6" y="171"/>
                  </a:lnTo>
                  <a:lnTo>
                    <a:pt x="13" y="202"/>
                  </a:lnTo>
                  <a:lnTo>
                    <a:pt x="23" y="233"/>
                  </a:lnTo>
                  <a:lnTo>
                    <a:pt x="34" y="262"/>
                  </a:lnTo>
                  <a:lnTo>
                    <a:pt x="48" y="290"/>
                  </a:lnTo>
                  <a:lnTo>
                    <a:pt x="65" y="316"/>
                  </a:lnTo>
                  <a:lnTo>
                    <a:pt x="83" y="341"/>
                  </a:lnTo>
                  <a:lnTo>
                    <a:pt x="104" y="364"/>
                  </a:lnTo>
                  <a:lnTo>
                    <a:pt x="126" y="386"/>
                  </a:lnTo>
                  <a:lnTo>
                    <a:pt x="150" y="405"/>
                  </a:lnTo>
                  <a:lnTo>
                    <a:pt x="176" y="424"/>
                  </a:lnTo>
                  <a:lnTo>
                    <a:pt x="203" y="438"/>
                  </a:lnTo>
                  <a:lnTo>
                    <a:pt x="232" y="451"/>
                  </a:lnTo>
                  <a:lnTo>
                    <a:pt x="261" y="462"/>
                  </a:lnTo>
                  <a:lnTo>
                    <a:pt x="291" y="470"/>
                  </a:lnTo>
                  <a:lnTo>
                    <a:pt x="312" y="391"/>
                  </a:lnTo>
                </a:path>
              </a:pathLst>
            </a:custGeom>
            <a:solidFill>
              <a:srgbClr val="790015"/>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a:lstStyle/>
            <a:p>
              <a:endParaRPr lang="en-US" dirty="0"/>
            </a:p>
          </p:txBody>
        </p:sp>
        <p:sp>
          <p:nvSpPr>
            <p:cNvPr id="3079" name="Freeform 7"/>
            <p:cNvSpPr>
              <a:spLocks/>
            </p:cNvSpPr>
            <p:nvPr/>
          </p:nvSpPr>
          <p:spPr bwMode="auto">
            <a:xfrm>
              <a:off x="4280" y="3339"/>
              <a:ext cx="302" cy="473"/>
            </a:xfrm>
            <a:custGeom>
              <a:avLst/>
              <a:gdLst>
                <a:gd name="T0" fmla="*/ 207 w 302"/>
                <a:gd name="T1" fmla="*/ 24 h 473"/>
                <a:gd name="T2" fmla="*/ 213 w 302"/>
                <a:gd name="T3" fmla="*/ 44 h 473"/>
                <a:gd name="T4" fmla="*/ 217 w 302"/>
                <a:gd name="T5" fmla="*/ 65 h 473"/>
                <a:gd name="T6" fmla="*/ 220 w 302"/>
                <a:gd name="T7" fmla="*/ 87 h 473"/>
                <a:gd name="T8" fmla="*/ 220 w 302"/>
                <a:gd name="T9" fmla="*/ 110 h 473"/>
                <a:gd name="T10" fmla="*/ 220 w 302"/>
                <a:gd name="T11" fmla="*/ 135 h 473"/>
                <a:gd name="T12" fmla="*/ 216 w 302"/>
                <a:gd name="T13" fmla="*/ 160 h 473"/>
                <a:gd name="T14" fmla="*/ 211 w 302"/>
                <a:gd name="T15" fmla="*/ 184 h 473"/>
                <a:gd name="T16" fmla="*/ 203 w 302"/>
                <a:gd name="T17" fmla="*/ 207 h 473"/>
                <a:gd name="T18" fmla="*/ 195 w 302"/>
                <a:gd name="T19" fmla="*/ 230 h 473"/>
                <a:gd name="T20" fmla="*/ 183 w 302"/>
                <a:gd name="T21" fmla="*/ 251 h 473"/>
                <a:gd name="T22" fmla="*/ 172 w 302"/>
                <a:gd name="T23" fmla="*/ 272 h 473"/>
                <a:gd name="T24" fmla="*/ 158 w 302"/>
                <a:gd name="T25" fmla="*/ 290 h 473"/>
                <a:gd name="T26" fmla="*/ 142 w 302"/>
                <a:gd name="T27" fmla="*/ 308 h 473"/>
                <a:gd name="T28" fmla="*/ 125 w 302"/>
                <a:gd name="T29" fmla="*/ 325 h 473"/>
                <a:gd name="T30" fmla="*/ 107 w 302"/>
                <a:gd name="T31" fmla="*/ 340 h 473"/>
                <a:gd name="T32" fmla="*/ 88 w 302"/>
                <a:gd name="T33" fmla="*/ 354 h 473"/>
                <a:gd name="T34" fmla="*/ 68 w 302"/>
                <a:gd name="T35" fmla="*/ 365 h 473"/>
                <a:gd name="T36" fmla="*/ 46 w 302"/>
                <a:gd name="T37" fmla="*/ 377 h 473"/>
                <a:gd name="T38" fmla="*/ 24 w 302"/>
                <a:gd name="T39" fmla="*/ 385 h 473"/>
                <a:gd name="T40" fmla="*/ 0 w 302"/>
                <a:gd name="T41" fmla="*/ 392 h 473"/>
                <a:gd name="T42" fmla="*/ 18 w 302"/>
                <a:gd name="T43" fmla="*/ 472 h 473"/>
                <a:gd name="T44" fmla="*/ 48 w 302"/>
                <a:gd name="T45" fmla="*/ 464 h 473"/>
                <a:gd name="T46" fmla="*/ 76 w 302"/>
                <a:gd name="T47" fmla="*/ 452 h 473"/>
                <a:gd name="T48" fmla="*/ 104 w 302"/>
                <a:gd name="T49" fmla="*/ 439 h 473"/>
                <a:gd name="T50" fmla="*/ 130 w 302"/>
                <a:gd name="T51" fmla="*/ 424 h 473"/>
                <a:gd name="T52" fmla="*/ 156 w 302"/>
                <a:gd name="T53" fmla="*/ 406 h 473"/>
                <a:gd name="T54" fmla="*/ 178 w 302"/>
                <a:gd name="T55" fmla="*/ 386 h 473"/>
                <a:gd name="T56" fmla="*/ 200 w 302"/>
                <a:gd name="T57" fmla="*/ 364 h 473"/>
                <a:gd name="T58" fmla="*/ 220 w 302"/>
                <a:gd name="T59" fmla="*/ 342 h 473"/>
                <a:gd name="T60" fmla="*/ 238 w 302"/>
                <a:gd name="T61" fmla="*/ 318 h 473"/>
                <a:gd name="T62" fmla="*/ 254 w 302"/>
                <a:gd name="T63" fmla="*/ 291 h 473"/>
                <a:gd name="T64" fmla="*/ 268 w 302"/>
                <a:gd name="T65" fmla="*/ 264 h 473"/>
                <a:gd name="T66" fmla="*/ 279 w 302"/>
                <a:gd name="T67" fmla="*/ 235 h 473"/>
                <a:gd name="T68" fmla="*/ 288 w 302"/>
                <a:gd name="T69" fmla="*/ 205 h 473"/>
                <a:gd name="T70" fmla="*/ 295 w 302"/>
                <a:gd name="T71" fmla="*/ 174 h 473"/>
                <a:gd name="T72" fmla="*/ 300 w 302"/>
                <a:gd name="T73" fmla="*/ 142 h 473"/>
                <a:gd name="T74" fmla="*/ 301 w 302"/>
                <a:gd name="T75" fmla="*/ 110 h 473"/>
                <a:gd name="T76" fmla="*/ 300 w 302"/>
                <a:gd name="T77" fmla="*/ 81 h 473"/>
                <a:gd name="T78" fmla="*/ 297 w 302"/>
                <a:gd name="T79" fmla="*/ 53 h 473"/>
                <a:gd name="T80" fmla="*/ 291 w 302"/>
                <a:gd name="T81" fmla="*/ 27 h 473"/>
                <a:gd name="T82" fmla="*/ 283 w 302"/>
                <a:gd name="T83" fmla="*/ 0 h 473"/>
                <a:gd name="T84" fmla="*/ 207 w 302"/>
                <a:gd name="T85" fmla="*/ 24 h 47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02"/>
                <a:gd name="T130" fmla="*/ 0 h 473"/>
                <a:gd name="T131" fmla="*/ 302 w 302"/>
                <a:gd name="T132" fmla="*/ 473 h 47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02" h="473">
                  <a:moveTo>
                    <a:pt x="207" y="24"/>
                  </a:moveTo>
                  <a:lnTo>
                    <a:pt x="213" y="44"/>
                  </a:lnTo>
                  <a:lnTo>
                    <a:pt x="217" y="65"/>
                  </a:lnTo>
                  <a:lnTo>
                    <a:pt x="220" y="87"/>
                  </a:lnTo>
                  <a:lnTo>
                    <a:pt x="220" y="110"/>
                  </a:lnTo>
                  <a:lnTo>
                    <a:pt x="220" y="135"/>
                  </a:lnTo>
                  <a:lnTo>
                    <a:pt x="216" y="160"/>
                  </a:lnTo>
                  <a:lnTo>
                    <a:pt x="211" y="184"/>
                  </a:lnTo>
                  <a:lnTo>
                    <a:pt x="203" y="207"/>
                  </a:lnTo>
                  <a:lnTo>
                    <a:pt x="195" y="230"/>
                  </a:lnTo>
                  <a:lnTo>
                    <a:pt x="183" y="251"/>
                  </a:lnTo>
                  <a:lnTo>
                    <a:pt x="172" y="272"/>
                  </a:lnTo>
                  <a:lnTo>
                    <a:pt x="158" y="290"/>
                  </a:lnTo>
                  <a:lnTo>
                    <a:pt x="142" y="308"/>
                  </a:lnTo>
                  <a:lnTo>
                    <a:pt x="125" y="325"/>
                  </a:lnTo>
                  <a:lnTo>
                    <a:pt x="107" y="340"/>
                  </a:lnTo>
                  <a:lnTo>
                    <a:pt x="88" y="354"/>
                  </a:lnTo>
                  <a:lnTo>
                    <a:pt x="68" y="365"/>
                  </a:lnTo>
                  <a:lnTo>
                    <a:pt x="46" y="377"/>
                  </a:lnTo>
                  <a:lnTo>
                    <a:pt x="24" y="385"/>
                  </a:lnTo>
                  <a:lnTo>
                    <a:pt x="0" y="392"/>
                  </a:lnTo>
                  <a:lnTo>
                    <a:pt x="18" y="472"/>
                  </a:lnTo>
                  <a:lnTo>
                    <a:pt x="48" y="464"/>
                  </a:lnTo>
                  <a:lnTo>
                    <a:pt x="76" y="452"/>
                  </a:lnTo>
                  <a:lnTo>
                    <a:pt x="104" y="439"/>
                  </a:lnTo>
                  <a:lnTo>
                    <a:pt x="130" y="424"/>
                  </a:lnTo>
                  <a:lnTo>
                    <a:pt x="156" y="406"/>
                  </a:lnTo>
                  <a:lnTo>
                    <a:pt x="178" y="386"/>
                  </a:lnTo>
                  <a:lnTo>
                    <a:pt x="200" y="364"/>
                  </a:lnTo>
                  <a:lnTo>
                    <a:pt x="220" y="342"/>
                  </a:lnTo>
                  <a:lnTo>
                    <a:pt x="238" y="318"/>
                  </a:lnTo>
                  <a:lnTo>
                    <a:pt x="254" y="291"/>
                  </a:lnTo>
                  <a:lnTo>
                    <a:pt x="268" y="264"/>
                  </a:lnTo>
                  <a:lnTo>
                    <a:pt x="279" y="235"/>
                  </a:lnTo>
                  <a:lnTo>
                    <a:pt x="288" y="205"/>
                  </a:lnTo>
                  <a:lnTo>
                    <a:pt x="295" y="174"/>
                  </a:lnTo>
                  <a:lnTo>
                    <a:pt x="300" y="142"/>
                  </a:lnTo>
                  <a:lnTo>
                    <a:pt x="301" y="110"/>
                  </a:lnTo>
                  <a:lnTo>
                    <a:pt x="300" y="81"/>
                  </a:lnTo>
                  <a:lnTo>
                    <a:pt x="297" y="53"/>
                  </a:lnTo>
                  <a:lnTo>
                    <a:pt x="291" y="27"/>
                  </a:lnTo>
                  <a:lnTo>
                    <a:pt x="283" y="0"/>
                  </a:lnTo>
                  <a:lnTo>
                    <a:pt x="207" y="24"/>
                  </a:lnTo>
                </a:path>
              </a:pathLst>
            </a:custGeom>
            <a:solidFill>
              <a:srgbClr val="790015"/>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a:lstStyle/>
            <a:p>
              <a:endParaRPr lang="en-US" dirty="0"/>
            </a:p>
          </p:txBody>
        </p:sp>
        <p:sp>
          <p:nvSpPr>
            <p:cNvPr id="3080" name="Freeform 8"/>
            <p:cNvSpPr>
              <a:spLocks/>
            </p:cNvSpPr>
            <p:nvPr/>
          </p:nvSpPr>
          <p:spPr bwMode="auto">
            <a:xfrm>
              <a:off x="3932" y="3072"/>
              <a:ext cx="547" cy="167"/>
            </a:xfrm>
            <a:custGeom>
              <a:avLst/>
              <a:gdLst>
                <a:gd name="T0" fmla="*/ 473 w 547"/>
                <a:gd name="T1" fmla="*/ 156 h 167"/>
                <a:gd name="T2" fmla="*/ 451 w 547"/>
                <a:gd name="T3" fmla="*/ 138 h 167"/>
                <a:gd name="T4" fmla="*/ 427 w 547"/>
                <a:gd name="T5" fmla="*/ 122 h 167"/>
                <a:gd name="T6" fmla="*/ 403 w 547"/>
                <a:gd name="T7" fmla="*/ 109 h 167"/>
                <a:gd name="T8" fmla="*/ 377 w 547"/>
                <a:gd name="T9" fmla="*/ 97 h 167"/>
                <a:gd name="T10" fmla="*/ 348 w 547"/>
                <a:gd name="T11" fmla="*/ 89 h 167"/>
                <a:gd name="T12" fmla="*/ 319 w 547"/>
                <a:gd name="T13" fmla="*/ 83 h 167"/>
                <a:gd name="T14" fmla="*/ 290 w 547"/>
                <a:gd name="T15" fmla="*/ 79 h 167"/>
                <a:gd name="T16" fmla="*/ 259 w 547"/>
                <a:gd name="T17" fmla="*/ 79 h 167"/>
                <a:gd name="T18" fmla="*/ 229 w 547"/>
                <a:gd name="T19" fmla="*/ 83 h 167"/>
                <a:gd name="T20" fmla="*/ 200 w 547"/>
                <a:gd name="T21" fmla="*/ 89 h 167"/>
                <a:gd name="T22" fmla="*/ 172 w 547"/>
                <a:gd name="T23" fmla="*/ 97 h 167"/>
                <a:gd name="T24" fmla="*/ 145 w 547"/>
                <a:gd name="T25" fmla="*/ 109 h 167"/>
                <a:gd name="T26" fmla="*/ 121 w 547"/>
                <a:gd name="T27" fmla="*/ 122 h 167"/>
                <a:gd name="T28" fmla="*/ 97 w 547"/>
                <a:gd name="T29" fmla="*/ 139 h 167"/>
                <a:gd name="T30" fmla="*/ 75 w 547"/>
                <a:gd name="T31" fmla="*/ 156 h 167"/>
                <a:gd name="T32" fmla="*/ 0 w 547"/>
                <a:gd name="T33" fmla="*/ 118 h 167"/>
                <a:gd name="T34" fmla="*/ 26 w 547"/>
                <a:gd name="T35" fmla="*/ 93 h 167"/>
                <a:gd name="T36" fmla="*/ 56 w 547"/>
                <a:gd name="T37" fmla="*/ 69 h 167"/>
                <a:gd name="T38" fmla="*/ 87 w 547"/>
                <a:gd name="T39" fmla="*/ 49 h 167"/>
                <a:gd name="T40" fmla="*/ 122 w 547"/>
                <a:gd name="T41" fmla="*/ 32 h 167"/>
                <a:gd name="T42" fmla="*/ 157 w 547"/>
                <a:gd name="T43" fmla="*/ 18 h 167"/>
                <a:gd name="T44" fmla="*/ 195 w 547"/>
                <a:gd name="T45" fmla="*/ 9 h 167"/>
                <a:gd name="T46" fmla="*/ 233 w 547"/>
                <a:gd name="T47" fmla="*/ 2 h 167"/>
                <a:gd name="T48" fmla="*/ 274 w 547"/>
                <a:gd name="T49" fmla="*/ 0 h 167"/>
                <a:gd name="T50" fmla="*/ 315 w 547"/>
                <a:gd name="T51" fmla="*/ 2 h 167"/>
                <a:gd name="T52" fmla="*/ 353 w 547"/>
                <a:gd name="T53" fmla="*/ 9 h 167"/>
                <a:gd name="T54" fmla="*/ 390 w 547"/>
                <a:gd name="T55" fmla="*/ 17 h 167"/>
                <a:gd name="T56" fmla="*/ 424 w 547"/>
                <a:gd name="T57" fmla="*/ 32 h 167"/>
                <a:gd name="T58" fmla="*/ 459 w 547"/>
                <a:gd name="T59" fmla="*/ 48 h 167"/>
                <a:gd name="T60" fmla="*/ 491 w 547"/>
                <a:gd name="T61" fmla="*/ 68 h 167"/>
                <a:gd name="T62" fmla="*/ 520 w 547"/>
                <a:gd name="T63" fmla="*/ 91 h 167"/>
                <a:gd name="T64" fmla="*/ 546 w 547"/>
                <a:gd name="T65" fmla="*/ 116 h 16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47"/>
                <a:gd name="T100" fmla="*/ 0 h 167"/>
                <a:gd name="T101" fmla="*/ 547 w 547"/>
                <a:gd name="T102" fmla="*/ 167 h 16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47" h="167">
                  <a:moveTo>
                    <a:pt x="483" y="165"/>
                  </a:moveTo>
                  <a:lnTo>
                    <a:pt x="473" y="156"/>
                  </a:lnTo>
                  <a:lnTo>
                    <a:pt x="462" y="147"/>
                  </a:lnTo>
                  <a:lnTo>
                    <a:pt x="451" y="138"/>
                  </a:lnTo>
                  <a:lnTo>
                    <a:pt x="440" y="129"/>
                  </a:lnTo>
                  <a:lnTo>
                    <a:pt x="427" y="122"/>
                  </a:lnTo>
                  <a:lnTo>
                    <a:pt x="415" y="116"/>
                  </a:lnTo>
                  <a:lnTo>
                    <a:pt x="403" y="109"/>
                  </a:lnTo>
                  <a:lnTo>
                    <a:pt x="390" y="102"/>
                  </a:lnTo>
                  <a:lnTo>
                    <a:pt x="377" y="97"/>
                  </a:lnTo>
                  <a:lnTo>
                    <a:pt x="362" y="93"/>
                  </a:lnTo>
                  <a:lnTo>
                    <a:pt x="348" y="89"/>
                  </a:lnTo>
                  <a:lnTo>
                    <a:pt x="334" y="86"/>
                  </a:lnTo>
                  <a:lnTo>
                    <a:pt x="319" y="83"/>
                  </a:lnTo>
                  <a:lnTo>
                    <a:pt x="305" y="81"/>
                  </a:lnTo>
                  <a:lnTo>
                    <a:pt x="290" y="79"/>
                  </a:lnTo>
                  <a:lnTo>
                    <a:pt x="274" y="79"/>
                  </a:lnTo>
                  <a:lnTo>
                    <a:pt x="259" y="79"/>
                  </a:lnTo>
                  <a:lnTo>
                    <a:pt x="244" y="81"/>
                  </a:lnTo>
                  <a:lnTo>
                    <a:pt x="229" y="83"/>
                  </a:lnTo>
                  <a:lnTo>
                    <a:pt x="214" y="86"/>
                  </a:lnTo>
                  <a:lnTo>
                    <a:pt x="200" y="89"/>
                  </a:lnTo>
                  <a:lnTo>
                    <a:pt x="186" y="93"/>
                  </a:lnTo>
                  <a:lnTo>
                    <a:pt x="172" y="97"/>
                  </a:lnTo>
                  <a:lnTo>
                    <a:pt x="158" y="102"/>
                  </a:lnTo>
                  <a:lnTo>
                    <a:pt x="145" y="109"/>
                  </a:lnTo>
                  <a:lnTo>
                    <a:pt x="133" y="116"/>
                  </a:lnTo>
                  <a:lnTo>
                    <a:pt x="121" y="122"/>
                  </a:lnTo>
                  <a:lnTo>
                    <a:pt x="108" y="130"/>
                  </a:lnTo>
                  <a:lnTo>
                    <a:pt x="97" y="139"/>
                  </a:lnTo>
                  <a:lnTo>
                    <a:pt x="86" y="147"/>
                  </a:lnTo>
                  <a:lnTo>
                    <a:pt x="75" y="156"/>
                  </a:lnTo>
                  <a:lnTo>
                    <a:pt x="65" y="166"/>
                  </a:lnTo>
                  <a:lnTo>
                    <a:pt x="0" y="118"/>
                  </a:lnTo>
                  <a:lnTo>
                    <a:pt x="13" y="105"/>
                  </a:lnTo>
                  <a:lnTo>
                    <a:pt x="26" y="93"/>
                  </a:lnTo>
                  <a:lnTo>
                    <a:pt x="42" y="80"/>
                  </a:lnTo>
                  <a:lnTo>
                    <a:pt x="56" y="69"/>
                  </a:lnTo>
                  <a:lnTo>
                    <a:pt x="71" y="58"/>
                  </a:lnTo>
                  <a:lnTo>
                    <a:pt x="87" y="49"/>
                  </a:lnTo>
                  <a:lnTo>
                    <a:pt x="105" y="40"/>
                  </a:lnTo>
                  <a:lnTo>
                    <a:pt x="122" y="32"/>
                  </a:lnTo>
                  <a:lnTo>
                    <a:pt x="139" y="25"/>
                  </a:lnTo>
                  <a:lnTo>
                    <a:pt x="157" y="18"/>
                  </a:lnTo>
                  <a:lnTo>
                    <a:pt x="176" y="13"/>
                  </a:lnTo>
                  <a:lnTo>
                    <a:pt x="195" y="9"/>
                  </a:lnTo>
                  <a:lnTo>
                    <a:pt x="215" y="5"/>
                  </a:lnTo>
                  <a:lnTo>
                    <a:pt x="233" y="2"/>
                  </a:lnTo>
                  <a:lnTo>
                    <a:pt x="254" y="1"/>
                  </a:lnTo>
                  <a:lnTo>
                    <a:pt x="274" y="0"/>
                  </a:lnTo>
                  <a:lnTo>
                    <a:pt x="295" y="1"/>
                  </a:lnTo>
                  <a:lnTo>
                    <a:pt x="315" y="2"/>
                  </a:lnTo>
                  <a:lnTo>
                    <a:pt x="333" y="5"/>
                  </a:lnTo>
                  <a:lnTo>
                    <a:pt x="353" y="9"/>
                  </a:lnTo>
                  <a:lnTo>
                    <a:pt x="371" y="12"/>
                  </a:lnTo>
                  <a:lnTo>
                    <a:pt x="390" y="17"/>
                  </a:lnTo>
                  <a:lnTo>
                    <a:pt x="408" y="24"/>
                  </a:lnTo>
                  <a:lnTo>
                    <a:pt x="424" y="32"/>
                  </a:lnTo>
                  <a:lnTo>
                    <a:pt x="441" y="39"/>
                  </a:lnTo>
                  <a:lnTo>
                    <a:pt x="459" y="48"/>
                  </a:lnTo>
                  <a:lnTo>
                    <a:pt x="475" y="57"/>
                  </a:lnTo>
                  <a:lnTo>
                    <a:pt x="491" y="68"/>
                  </a:lnTo>
                  <a:lnTo>
                    <a:pt x="504" y="78"/>
                  </a:lnTo>
                  <a:lnTo>
                    <a:pt x="520" y="91"/>
                  </a:lnTo>
                  <a:lnTo>
                    <a:pt x="533" y="102"/>
                  </a:lnTo>
                  <a:lnTo>
                    <a:pt x="546" y="116"/>
                  </a:lnTo>
                  <a:lnTo>
                    <a:pt x="483" y="165"/>
                  </a:lnTo>
                </a:path>
              </a:pathLst>
            </a:custGeom>
            <a:solidFill>
              <a:srgbClr val="790015"/>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a:lstStyle/>
            <a:p>
              <a:endParaRPr lang="en-US" dirty="0"/>
            </a:p>
          </p:txBody>
        </p:sp>
        <p:sp>
          <p:nvSpPr>
            <p:cNvPr id="3081" name="Freeform 9"/>
            <p:cNvSpPr>
              <a:spLocks/>
            </p:cNvSpPr>
            <p:nvPr/>
          </p:nvSpPr>
          <p:spPr bwMode="auto">
            <a:xfrm>
              <a:off x="4150" y="3613"/>
              <a:ext cx="117" cy="321"/>
            </a:xfrm>
            <a:custGeom>
              <a:avLst/>
              <a:gdLst>
                <a:gd name="T0" fmla="*/ 58 w 117"/>
                <a:gd name="T1" fmla="*/ 0 h 321"/>
                <a:gd name="T2" fmla="*/ 14 w 117"/>
                <a:gd name="T3" fmla="*/ 78 h 321"/>
                <a:gd name="T4" fmla="*/ 38 w 117"/>
                <a:gd name="T5" fmla="*/ 70 h 321"/>
                <a:gd name="T6" fmla="*/ 0 w 117"/>
                <a:gd name="T7" fmla="*/ 320 h 321"/>
                <a:gd name="T8" fmla="*/ 116 w 117"/>
                <a:gd name="T9" fmla="*/ 320 h 321"/>
                <a:gd name="T10" fmla="*/ 77 w 117"/>
                <a:gd name="T11" fmla="*/ 70 h 321"/>
                <a:gd name="T12" fmla="*/ 102 w 117"/>
                <a:gd name="T13" fmla="*/ 78 h 321"/>
                <a:gd name="T14" fmla="*/ 58 w 117"/>
                <a:gd name="T15" fmla="*/ 0 h 321"/>
                <a:gd name="T16" fmla="*/ 0 60000 65536"/>
                <a:gd name="T17" fmla="*/ 0 60000 65536"/>
                <a:gd name="T18" fmla="*/ 0 60000 65536"/>
                <a:gd name="T19" fmla="*/ 0 60000 65536"/>
                <a:gd name="T20" fmla="*/ 0 60000 65536"/>
                <a:gd name="T21" fmla="*/ 0 60000 65536"/>
                <a:gd name="T22" fmla="*/ 0 60000 65536"/>
                <a:gd name="T23" fmla="*/ 0 60000 65536"/>
                <a:gd name="T24" fmla="*/ 0 w 117"/>
                <a:gd name="T25" fmla="*/ 0 h 321"/>
                <a:gd name="T26" fmla="*/ 117 w 117"/>
                <a:gd name="T27" fmla="*/ 321 h 3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17" h="321">
                  <a:moveTo>
                    <a:pt x="58" y="0"/>
                  </a:moveTo>
                  <a:lnTo>
                    <a:pt x="14" y="78"/>
                  </a:lnTo>
                  <a:lnTo>
                    <a:pt x="38" y="70"/>
                  </a:lnTo>
                  <a:lnTo>
                    <a:pt x="0" y="320"/>
                  </a:lnTo>
                  <a:lnTo>
                    <a:pt x="116" y="320"/>
                  </a:lnTo>
                  <a:lnTo>
                    <a:pt x="77" y="70"/>
                  </a:lnTo>
                  <a:lnTo>
                    <a:pt x="102" y="78"/>
                  </a:lnTo>
                  <a:lnTo>
                    <a:pt x="58" y="0"/>
                  </a:lnTo>
                </a:path>
              </a:pathLst>
            </a:custGeom>
            <a:solidFill>
              <a:srgbClr val="CF0E30"/>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a:lstStyle/>
            <a:p>
              <a:endParaRPr lang="en-US" dirty="0"/>
            </a:p>
          </p:txBody>
        </p:sp>
        <p:sp>
          <p:nvSpPr>
            <p:cNvPr id="3082" name="Freeform 10"/>
            <p:cNvSpPr>
              <a:spLocks/>
            </p:cNvSpPr>
            <p:nvPr/>
          </p:nvSpPr>
          <p:spPr bwMode="auto">
            <a:xfrm>
              <a:off x="4349" y="3151"/>
              <a:ext cx="308" cy="213"/>
            </a:xfrm>
            <a:custGeom>
              <a:avLst/>
              <a:gdLst>
                <a:gd name="T0" fmla="*/ 0 w 308"/>
                <a:gd name="T1" fmla="*/ 211 h 213"/>
                <a:gd name="T2" fmla="*/ 90 w 308"/>
                <a:gd name="T3" fmla="*/ 212 h 213"/>
                <a:gd name="T4" fmla="*/ 72 w 308"/>
                <a:gd name="T5" fmla="*/ 194 h 213"/>
                <a:gd name="T6" fmla="*/ 307 w 308"/>
                <a:gd name="T7" fmla="*/ 104 h 213"/>
                <a:gd name="T8" fmla="*/ 247 w 308"/>
                <a:gd name="T9" fmla="*/ 0 h 213"/>
                <a:gd name="T10" fmla="*/ 51 w 308"/>
                <a:gd name="T11" fmla="*/ 158 h 213"/>
                <a:gd name="T12" fmla="*/ 45 w 308"/>
                <a:gd name="T13" fmla="*/ 132 h 213"/>
                <a:gd name="T14" fmla="*/ 0 w 308"/>
                <a:gd name="T15" fmla="*/ 211 h 213"/>
                <a:gd name="T16" fmla="*/ 0 60000 65536"/>
                <a:gd name="T17" fmla="*/ 0 60000 65536"/>
                <a:gd name="T18" fmla="*/ 0 60000 65536"/>
                <a:gd name="T19" fmla="*/ 0 60000 65536"/>
                <a:gd name="T20" fmla="*/ 0 60000 65536"/>
                <a:gd name="T21" fmla="*/ 0 60000 65536"/>
                <a:gd name="T22" fmla="*/ 0 60000 65536"/>
                <a:gd name="T23" fmla="*/ 0 60000 65536"/>
                <a:gd name="T24" fmla="*/ 0 w 308"/>
                <a:gd name="T25" fmla="*/ 0 h 213"/>
                <a:gd name="T26" fmla="*/ 308 w 308"/>
                <a:gd name="T27" fmla="*/ 213 h 21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8" h="213">
                  <a:moveTo>
                    <a:pt x="0" y="211"/>
                  </a:moveTo>
                  <a:lnTo>
                    <a:pt x="90" y="212"/>
                  </a:lnTo>
                  <a:lnTo>
                    <a:pt x="72" y="194"/>
                  </a:lnTo>
                  <a:lnTo>
                    <a:pt x="307" y="104"/>
                  </a:lnTo>
                  <a:lnTo>
                    <a:pt x="247" y="0"/>
                  </a:lnTo>
                  <a:lnTo>
                    <a:pt x="51" y="158"/>
                  </a:lnTo>
                  <a:lnTo>
                    <a:pt x="45" y="132"/>
                  </a:lnTo>
                  <a:lnTo>
                    <a:pt x="0" y="211"/>
                  </a:lnTo>
                </a:path>
              </a:pathLst>
            </a:custGeom>
            <a:solidFill>
              <a:srgbClr val="CF0E30"/>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a:lstStyle/>
            <a:p>
              <a:endParaRPr lang="en-US" dirty="0"/>
            </a:p>
          </p:txBody>
        </p:sp>
        <p:sp>
          <p:nvSpPr>
            <p:cNvPr id="3083" name="Freeform 11"/>
            <p:cNvSpPr>
              <a:spLocks/>
            </p:cNvSpPr>
            <p:nvPr/>
          </p:nvSpPr>
          <p:spPr bwMode="auto">
            <a:xfrm>
              <a:off x="3756" y="3154"/>
              <a:ext cx="307" cy="212"/>
            </a:xfrm>
            <a:custGeom>
              <a:avLst/>
              <a:gdLst>
                <a:gd name="T0" fmla="*/ 306 w 307"/>
                <a:gd name="T1" fmla="*/ 210 h 212"/>
                <a:gd name="T2" fmla="*/ 262 w 307"/>
                <a:gd name="T3" fmla="*/ 132 h 212"/>
                <a:gd name="T4" fmla="*/ 256 w 307"/>
                <a:gd name="T5" fmla="*/ 157 h 212"/>
                <a:gd name="T6" fmla="*/ 60 w 307"/>
                <a:gd name="T7" fmla="*/ 0 h 212"/>
                <a:gd name="T8" fmla="*/ 0 w 307"/>
                <a:gd name="T9" fmla="*/ 103 h 212"/>
                <a:gd name="T10" fmla="*/ 235 w 307"/>
                <a:gd name="T11" fmla="*/ 193 h 212"/>
                <a:gd name="T12" fmla="*/ 217 w 307"/>
                <a:gd name="T13" fmla="*/ 211 h 212"/>
                <a:gd name="T14" fmla="*/ 306 w 307"/>
                <a:gd name="T15" fmla="*/ 210 h 212"/>
                <a:gd name="T16" fmla="*/ 0 60000 65536"/>
                <a:gd name="T17" fmla="*/ 0 60000 65536"/>
                <a:gd name="T18" fmla="*/ 0 60000 65536"/>
                <a:gd name="T19" fmla="*/ 0 60000 65536"/>
                <a:gd name="T20" fmla="*/ 0 60000 65536"/>
                <a:gd name="T21" fmla="*/ 0 60000 65536"/>
                <a:gd name="T22" fmla="*/ 0 60000 65536"/>
                <a:gd name="T23" fmla="*/ 0 60000 65536"/>
                <a:gd name="T24" fmla="*/ 0 w 307"/>
                <a:gd name="T25" fmla="*/ 0 h 212"/>
                <a:gd name="T26" fmla="*/ 307 w 307"/>
                <a:gd name="T27" fmla="*/ 212 h 21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7" h="212">
                  <a:moveTo>
                    <a:pt x="306" y="210"/>
                  </a:moveTo>
                  <a:lnTo>
                    <a:pt x="262" y="132"/>
                  </a:lnTo>
                  <a:lnTo>
                    <a:pt x="256" y="157"/>
                  </a:lnTo>
                  <a:lnTo>
                    <a:pt x="60" y="0"/>
                  </a:lnTo>
                  <a:lnTo>
                    <a:pt x="0" y="103"/>
                  </a:lnTo>
                  <a:lnTo>
                    <a:pt x="235" y="193"/>
                  </a:lnTo>
                  <a:lnTo>
                    <a:pt x="217" y="211"/>
                  </a:lnTo>
                  <a:lnTo>
                    <a:pt x="306" y="210"/>
                  </a:lnTo>
                </a:path>
              </a:pathLst>
            </a:custGeom>
            <a:solidFill>
              <a:srgbClr val="CF0E30"/>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a:lstStyle/>
            <a:p>
              <a:endParaRPr lang="en-US" dirty="0"/>
            </a:p>
          </p:txBody>
        </p:sp>
      </p:grpSp>
      <p:pic>
        <p:nvPicPr>
          <p:cNvPr id="3076" name="Picture 8" descr="LOGO-Email-PSDSR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3800" y="457201"/>
            <a:ext cx="1219200"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09600" y="228600"/>
            <a:ext cx="7848600" cy="1143000"/>
          </a:xfrm>
          <a:noFill/>
        </p:spPr>
        <p:txBody>
          <a:bodyPr/>
          <a:lstStyle/>
          <a:p>
            <a:r>
              <a:rPr lang="en-US" dirty="0" smtClean="0">
                <a:solidFill>
                  <a:srgbClr val="000000"/>
                </a:solidFill>
              </a:rPr>
              <a:t>Developing Safe Habits</a:t>
            </a:r>
          </a:p>
        </p:txBody>
      </p:sp>
      <p:sp>
        <p:nvSpPr>
          <p:cNvPr id="12291" name="Rectangle 3"/>
          <p:cNvSpPr>
            <a:spLocks noChangeArrowheads="1"/>
          </p:cNvSpPr>
          <p:nvPr/>
        </p:nvSpPr>
        <p:spPr bwMode="auto">
          <a:xfrm rot="-3240000">
            <a:off x="625476" y="4243388"/>
            <a:ext cx="1539875" cy="2447925"/>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dirty="0"/>
          </a:p>
        </p:txBody>
      </p:sp>
      <p:sp>
        <p:nvSpPr>
          <p:cNvPr id="12292" name="Rectangle 4"/>
          <p:cNvSpPr>
            <a:spLocks noChangeArrowheads="1"/>
          </p:cNvSpPr>
          <p:nvPr/>
        </p:nvSpPr>
        <p:spPr bwMode="auto">
          <a:xfrm>
            <a:off x="2900363" y="2890838"/>
            <a:ext cx="2908300" cy="754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lgn="ctr">
              <a:lnSpc>
                <a:spcPct val="90000"/>
              </a:lnSpc>
            </a:pPr>
            <a:r>
              <a:rPr lang="en-US" b="1" dirty="0">
                <a:solidFill>
                  <a:srgbClr val="FF0000"/>
                </a:solidFill>
              </a:rPr>
              <a:t>Consciously Competent</a:t>
            </a:r>
          </a:p>
        </p:txBody>
      </p:sp>
      <p:sp>
        <p:nvSpPr>
          <p:cNvPr id="12293" name="Rectangle 5"/>
          <p:cNvSpPr>
            <a:spLocks noChangeArrowheads="1"/>
          </p:cNvSpPr>
          <p:nvPr/>
        </p:nvSpPr>
        <p:spPr bwMode="auto">
          <a:xfrm>
            <a:off x="2138363" y="4243388"/>
            <a:ext cx="3213100" cy="754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lgn="ctr">
              <a:lnSpc>
                <a:spcPct val="90000"/>
              </a:lnSpc>
            </a:pPr>
            <a:r>
              <a:rPr lang="en-US" b="1" dirty="0"/>
              <a:t>Consciously Incompetent</a:t>
            </a:r>
          </a:p>
        </p:txBody>
      </p:sp>
      <p:sp>
        <p:nvSpPr>
          <p:cNvPr id="12294" name="Rectangle 6"/>
          <p:cNvSpPr>
            <a:spLocks noChangeArrowheads="1"/>
          </p:cNvSpPr>
          <p:nvPr/>
        </p:nvSpPr>
        <p:spPr bwMode="auto">
          <a:xfrm>
            <a:off x="900114" y="5426075"/>
            <a:ext cx="3670300" cy="754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lgn="ctr">
              <a:lnSpc>
                <a:spcPct val="90000"/>
              </a:lnSpc>
            </a:pPr>
            <a:r>
              <a:rPr lang="en-US" b="1" dirty="0"/>
              <a:t>Unconsciously Incompetent</a:t>
            </a:r>
          </a:p>
        </p:txBody>
      </p:sp>
      <p:sp>
        <p:nvSpPr>
          <p:cNvPr id="12295" name="AutoShape 7"/>
          <p:cNvSpPr>
            <a:spLocks noChangeArrowheads="1"/>
          </p:cNvSpPr>
          <p:nvPr/>
        </p:nvSpPr>
        <p:spPr bwMode="auto">
          <a:xfrm rot="5460000">
            <a:off x="-77787" y="4533901"/>
            <a:ext cx="971550" cy="800100"/>
          </a:xfrm>
          <a:prstGeom prst="rtTriangle">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dirty="0"/>
          </a:p>
        </p:txBody>
      </p:sp>
      <p:pic>
        <p:nvPicPr>
          <p:cNvPr id="12296" name="Picture 8"/>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37151" y="1809750"/>
            <a:ext cx="3543300" cy="462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9" name="TextBox 8"/>
          <p:cNvSpPr txBox="1"/>
          <p:nvPr/>
        </p:nvSpPr>
        <p:spPr>
          <a:xfrm>
            <a:off x="8569989" y="1888352"/>
            <a:ext cx="303340" cy="3970318"/>
          </a:xfrm>
          <a:prstGeom prst="rect">
            <a:avLst/>
          </a:prstGeom>
          <a:noFill/>
          <a:ln w="19050">
            <a:solidFill>
              <a:schemeClr val="tx2"/>
            </a:solidFill>
          </a:ln>
        </p:spPr>
        <p:txBody>
          <a:bodyPr wrap="square" rtlCol="0">
            <a:spAutoFit/>
          </a:bodyPr>
          <a:lstStyle/>
          <a:p>
            <a:r>
              <a:rPr lang="en-US" sz="1400" dirty="0" smtClean="0"/>
              <a:t>S</a:t>
            </a:r>
          </a:p>
          <a:p>
            <a:r>
              <a:rPr lang="en-US" sz="1400" dirty="0" smtClean="0"/>
              <a:t>A</a:t>
            </a:r>
          </a:p>
          <a:p>
            <a:r>
              <a:rPr lang="en-US" sz="1400" dirty="0" smtClean="0"/>
              <a:t>F</a:t>
            </a:r>
          </a:p>
          <a:p>
            <a:r>
              <a:rPr lang="en-US" sz="1400" dirty="0" smtClean="0"/>
              <a:t>E</a:t>
            </a:r>
          </a:p>
          <a:p>
            <a:r>
              <a:rPr lang="en-US" sz="1400" dirty="0" smtClean="0"/>
              <a:t> </a:t>
            </a:r>
          </a:p>
          <a:p>
            <a:r>
              <a:rPr lang="en-US" sz="1400" dirty="0" smtClean="0"/>
              <a:t>H</a:t>
            </a:r>
          </a:p>
          <a:p>
            <a:r>
              <a:rPr lang="en-US" sz="1400" dirty="0" smtClean="0"/>
              <a:t>A</a:t>
            </a:r>
          </a:p>
          <a:p>
            <a:r>
              <a:rPr lang="en-US" sz="1400" dirty="0" smtClean="0"/>
              <a:t>B</a:t>
            </a:r>
          </a:p>
          <a:p>
            <a:r>
              <a:rPr lang="en-US" sz="1400" dirty="0" smtClean="0"/>
              <a:t> I</a:t>
            </a:r>
          </a:p>
          <a:p>
            <a:r>
              <a:rPr lang="en-US" sz="1400" dirty="0" smtClean="0"/>
              <a:t>T</a:t>
            </a:r>
          </a:p>
          <a:p>
            <a:r>
              <a:rPr lang="en-US" sz="1400" dirty="0" smtClean="0"/>
              <a:t>S</a:t>
            </a:r>
          </a:p>
          <a:p>
            <a:r>
              <a:rPr lang="en-US" sz="1400" dirty="0" smtClean="0"/>
              <a:t> </a:t>
            </a:r>
          </a:p>
          <a:p>
            <a:r>
              <a:rPr lang="en-US" sz="1400" dirty="0" smtClean="0"/>
              <a:t>L</a:t>
            </a:r>
          </a:p>
          <a:p>
            <a:r>
              <a:rPr lang="en-US" sz="1400" dirty="0" smtClean="0"/>
              <a:t>A</a:t>
            </a:r>
          </a:p>
          <a:p>
            <a:r>
              <a:rPr lang="en-US" sz="1400" dirty="0" smtClean="0"/>
              <a:t>D</a:t>
            </a:r>
          </a:p>
          <a:p>
            <a:r>
              <a:rPr lang="en-US" sz="1400" dirty="0" smtClean="0"/>
              <a:t>D</a:t>
            </a:r>
          </a:p>
          <a:p>
            <a:r>
              <a:rPr lang="en-US" sz="1400" dirty="0" smtClean="0"/>
              <a:t>E</a:t>
            </a:r>
          </a:p>
          <a:p>
            <a:r>
              <a:rPr lang="en-US" sz="1400" dirty="0" smtClean="0"/>
              <a:t>R</a:t>
            </a:r>
            <a:endParaRPr lang="en-US" sz="1400"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09600" y="228600"/>
            <a:ext cx="7848600" cy="1143000"/>
          </a:xfrm>
          <a:noFill/>
        </p:spPr>
        <p:txBody>
          <a:bodyPr/>
          <a:lstStyle/>
          <a:p>
            <a:r>
              <a:rPr lang="en-US" dirty="0" smtClean="0">
                <a:solidFill>
                  <a:srgbClr val="000000"/>
                </a:solidFill>
              </a:rPr>
              <a:t>Developing Safe Habits</a:t>
            </a:r>
          </a:p>
        </p:txBody>
      </p:sp>
      <p:sp>
        <p:nvSpPr>
          <p:cNvPr id="13315" name="Rectangle 3"/>
          <p:cNvSpPr>
            <a:spLocks noChangeArrowheads="1"/>
          </p:cNvSpPr>
          <p:nvPr/>
        </p:nvSpPr>
        <p:spPr bwMode="auto">
          <a:xfrm rot="-3240000">
            <a:off x="625476" y="4243388"/>
            <a:ext cx="1539875" cy="2447925"/>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dirty="0"/>
          </a:p>
        </p:txBody>
      </p:sp>
      <p:sp>
        <p:nvSpPr>
          <p:cNvPr id="13316" name="Rectangle 4"/>
          <p:cNvSpPr>
            <a:spLocks noChangeArrowheads="1"/>
          </p:cNvSpPr>
          <p:nvPr/>
        </p:nvSpPr>
        <p:spPr bwMode="auto">
          <a:xfrm>
            <a:off x="3509963" y="1692275"/>
            <a:ext cx="2413000" cy="754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lgn="ctr">
              <a:lnSpc>
                <a:spcPct val="90000"/>
              </a:lnSpc>
            </a:pPr>
            <a:r>
              <a:rPr lang="en-US" b="1" dirty="0">
                <a:solidFill>
                  <a:srgbClr val="FF0000"/>
                </a:solidFill>
              </a:rPr>
              <a:t>Unconsciously Competent</a:t>
            </a:r>
          </a:p>
        </p:txBody>
      </p:sp>
      <p:sp>
        <p:nvSpPr>
          <p:cNvPr id="13317" name="Rectangle 5"/>
          <p:cNvSpPr>
            <a:spLocks noChangeArrowheads="1"/>
          </p:cNvSpPr>
          <p:nvPr/>
        </p:nvSpPr>
        <p:spPr bwMode="auto">
          <a:xfrm>
            <a:off x="2900363" y="2890838"/>
            <a:ext cx="2908300" cy="754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lgn="ctr">
              <a:lnSpc>
                <a:spcPct val="90000"/>
              </a:lnSpc>
            </a:pPr>
            <a:r>
              <a:rPr lang="en-US" b="1" dirty="0">
                <a:solidFill>
                  <a:srgbClr val="000000"/>
                </a:solidFill>
              </a:rPr>
              <a:t>Consciously Competent</a:t>
            </a:r>
          </a:p>
        </p:txBody>
      </p:sp>
      <p:sp>
        <p:nvSpPr>
          <p:cNvPr id="13318" name="Rectangle 6"/>
          <p:cNvSpPr>
            <a:spLocks noChangeArrowheads="1"/>
          </p:cNvSpPr>
          <p:nvPr/>
        </p:nvSpPr>
        <p:spPr bwMode="auto">
          <a:xfrm>
            <a:off x="2138363" y="4243388"/>
            <a:ext cx="3213100" cy="754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lgn="ctr">
              <a:lnSpc>
                <a:spcPct val="90000"/>
              </a:lnSpc>
            </a:pPr>
            <a:r>
              <a:rPr lang="en-US" b="1" dirty="0">
                <a:solidFill>
                  <a:srgbClr val="000000"/>
                </a:solidFill>
              </a:rPr>
              <a:t>Co</a:t>
            </a:r>
            <a:r>
              <a:rPr lang="en-US" b="1" dirty="0"/>
              <a:t>n</a:t>
            </a:r>
            <a:r>
              <a:rPr lang="en-US" b="1" dirty="0">
                <a:solidFill>
                  <a:srgbClr val="000000"/>
                </a:solidFill>
              </a:rPr>
              <a:t>sciously Incompetent</a:t>
            </a:r>
          </a:p>
        </p:txBody>
      </p:sp>
      <p:sp>
        <p:nvSpPr>
          <p:cNvPr id="13319" name="Rectangle 7"/>
          <p:cNvSpPr>
            <a:spLocks noChangeArrowheads="1"/>
          </p:cNvSpPr>
          <p:nvPr/>
        </p:nvSpPr>
        <p:spPr bwMode="auto">
          <a:xfrm>
            <a:off x="900114" y="5426076"/>
            <a:ext cx="3670300" cy="754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lgn="ctr">
              <a:lnSpc>
                <a:spcPct val="90000"/>
              </a:lnSpc>
            </a:pPr>
            <a:r>
              <a:rPr lang="en-US" b="1" dirty="0">
                <a:solidFill>
                  <a:srgbClr val="000000"/>
                </a:solidFill>
              </a:rPr>
              <a:t>Unconsciously Incompetent</a:t>
            </a:r>
          </a:p>
        </p:txBody>
      </p:sp>
      <p:sp>
        <p:nvSpPr>
          <p:cNvPr id="13320" name="AutoShape 8"/>
          <p:cNvSpPr>
            <a:spLocks noChangeArrowheads="1"/>
          </p:cNvSpPr>
          <p:nvPr/>
        </p:nvSpPr>
        <p:spPr bwMode="auto">
          <a:xfrm rot="5460000">
            <a:off x="-77787" y="4533901"/>
            <a:ext cx="971550" cy="800100"/>
          </a:xfrm>
          <a:prstGeom prst="rtTriangle">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dirty="0"/>
          </a:p>
        </p:txBody>
      </p:sp>
      <p:pic>
        <p:nvPicPr>
          <p:cNvPr id="13321" name="Picture 9"/>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37151" y="1809750"/>
            <a:ext cx="3543300" cy="462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0" name="TextBox 9"/>
          <p:cNvSpPr txBox="1"/>
          <p:nvPr/>
        </p:nvSpPr>
        <p:spPr>
          <a:xfrm>
            <a:off x="8569989" y="1888352"/>
            <a:ext cx="303340" cy="3970318"/>
          </a:xfrm>
          <a:prstGeom prst="rect">
            <a:avLst/>
          </a:prstGeom>
          <a:noFill/>
          <a:ln w="19050">
            <a:solidFill>
              <a:schemeClr val="tx2"/>
            </a:solidFill>
          </a:ln>
        </p:spPr>
        <p:txBody>
          <a:bodyPr wrap="square" rtlCol="0">
            <a:spAutoFit/>
          </a:bodyPr>
          <a:lstStyle/>
          <a:p>
            <a:r>
              <a:rPr lang="en-US" sz="1400" dirty="0" smtClean="0"/>
              <a:t>S</a:t>
            </a:r>
          </a:p>
          <a:p>
            <a:r>
              <a:rPr lang="en-US" sz="1400" dirty="0" smtClean="0"/>
              <a:t>A</a:t>
            </a:r>
          </a:p>
          <a:p>
            <a:r>
              <a:rPr lang="en-US" sz="1400" dirty="0" smtClean="0"/>
              <a:t>F</a:t>
            </a:r>
          </a:p>
          <a:p>
            <a:r>
              <a:rPr lang="en-US" sz="1400" dirty="0" smtClean="0"/>
              <a:t>E</a:t>
            </a:r>
          </a:p>
          <a:p>
            <a:r>
              <a:rPr lang="en-US" sz="1400" dirty="0" smtClean="0"/>
              <a:t> </a:t>
            </a:r>
          </a:p>
          <a:p>
            <a:r>
              <a:rPr lang="en-US" sz="1400" dirty="0" smtClean="0"/>
              <a:t>H</a:t>
            </a:r>
          </a:p>
          <a:p>
            <a:r>
              <a:rPr lang="en-US" sz="1400" dirty="0" smtClean="0"/>
              <a:t>A</a:t>
            </a:r>
          </a:p>
          <a:p>
            <a:r>
              <a:rPr lang="en-US" sz="1400" dirty="0" smtClean="0"/>
              <a:t>B</a:t>
            </a:r>
          </a:p>
          <a:p>
            <a:r>
              <a:rPr lang="en-US" sz="1400" dirty="0" smtClean="0"/>
              <a:t> I</a:t>
            </a:r>
          </a:p>
          <a:p>
            <a:r>
              <a:rPr lang="en-US" sz="1400" dirty="0" smtClean="0"/>
              <a:t>T</a:t>
            </a:r>
          </a:p>
          <a:p>
            <a:r>
              <a:rPr lang="en-US" sz="1400" dirty="0" smtClean="0"/>
              <a:t>S</a:t>
            </a:r>
          </a:p>
          <a:p>
            <a:r>
              <a:rPr lang="en-US" sz="1400" dirty="0" smtClean="0"/>
              <a:t> </a:t>
            </a:r>
          </a:p>
          <a:p>
            <a:r>
              <a:rPr lang="en-US" sz="1400" dirty="0" smtClean="0"/>
              <a:t>L</a:t>
            </a:r>
          </a:p>
          <a:p>
            <a:r>
              <a:rPr lang="en-US" sz="1400" dirty="0" smtClean="0"/>
              <a:t>A</a:t>
            </a:r>
          </a:p>
          <a:p>
            <a:r>
              <a:rPr lang="en-US" sz="1400" dirty="0" smtClean="0"/>
              <a:t>D</a:t>
            </a:r>
          </a:p>
          <a:p>
            <a:r>
              <a:rPr lang="en-US" sz="1400" dirty="0" smtClean="0"/>
              <a:t>D</a:t>
            </a:r>
          </a:p>
          <a:p>
            <a:r>
              <a:rPr lang="en-US" sz="1400" dirty="0" smtClean="0"/>
              <a:t>E</a:t>
            </a:r>
          </a:p>
          <a:p>
            <a:r>
              <a:rPr lang="en-US" sz="1400" dirty="0" smtClean="0"/>
              <a:t>R</a:t>
            </a:r>
            <a:endParaRPr lang="en-US" sz="1400"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09600" y="304800"/>
            <a:ext cx="7848600" cy="1143000"/>
          </a:xfrm>
          <a:noFill/>
        </p:spPr>
        <p:txBody>
          <a:bodyPr/>
          <a:lstStyle/>
          <a:p>
            <a:r>
              <a:rPr lang="en-US" dirty="0" smtClean="0">
                <a:solidFill>
                  <a:srgbClr val="000000"/>
                </a:solidFill>
              </a:rPr>
              <a:t>Direction Is NOT Enough</a:t>
            </a:r>
          </a:p>
        </p:txBody>
      </p:sp>
      <p:sp>
        <p:nvSpPr>
          <p:cNvPr id="14339" name="Line 3"/>
          <p:cNvSpPr>
            <a:spLocks noChangeShapeType="1"/>
          </p:cNvSpPr>
          <p:nvPr/>
        </p:nvSpPr>
        <p:spPr bwMode="auto">
          <a:xfrm flipH="1" flipV="1">
            <a:off x="96839" y="36514"/>
            <a:ext cx="49212" cy="47625"/>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4340" name="Line 4"/>
          <p:cNvSpPr>
            <a:spLocks noChangeShapeType="1"/>
          </p:cNvSpPr>
          <p:nvPr/>
        </p:nvSpPr>
        <p:spPr bwMode="auto">
          <a:xfrm flipH="1" flipV="1">
            <a:off x="96839" y="36514"/>
            <a:ext cx="49212" cy="47625"/>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pic>
        <p:nvPicPr>
          <p:cNvPr id="14341" name="Picture 5"/>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20975" y="1714501"/>
            <a:ext cx="4121151" cy="284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4342" name="Picture 6"/>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97175" y="4533901"/>
            <a:ext cx="4121151" cy="223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4343" name="Rectangle 7"/>
          <p:cNvSpPr>
            <a:spLocks noChangeArrowheads="1"/>
          </p:cNvSpPr>
          <p:nvPr/>
        </p:nvSpPr>
        <p:spPr bwMode="auto">
          <a:xfrm>
            <a:off x="3111500" y="1870075"/>
            <a:ext cx="3124200" cy="704850"/>
          </a:xfrm>
          <a:prstGeom prst="rect">
            <a:avLst/>
          </a:prstGeom>
          <a:solidFill>
            <a:srgbClr val="8CF4EA"/>
          </a:solidFill>
          <a:ln w="12700">
            <a:solidFill>
              <a:srgbClr val="000000"/>
            </a:solidFill>
            <a:miter lim="800000"/>
            <a:headEnd/>
            <a:tailEnd/>
          </a:ln>
          <a:effectLst>
            <a:outerShdw dist="107763" dir="2700000" algn="ctr" rotWithShape="0">
              <a:schemeClr val="bg2"/>
            </a:outerShdw>
          </a:effectLst>
        </p:spPr>
        <p:txBody>
          <a:bodyPr wrap="none" anchor="ctr"/>
          <a:lstStyle/>
          <a:p>
            <a:endParaRPr lang="en-US" dirty="0"/>
          </a:p>
        </p:txBody>
      </p:sp>
      <p:sp>
        <p:nvSpPr>
          <p:cNvPr id="26632" name="Rectangle 8"/>
          <p:cNvSpPr>
            <a:spLocks noChangeArrowheads="1"/>
          </p:cNvSpPr>
          <p:nvPr/>
        </p:nvSpPr>
        <p:spPr bwMode="auto">
          <a:xfrm>
            <a:off x="3794125" y="1958976"/>
            <a:ext cx="1854676" cy="597599"/>
          </a:xfrm>
          <a:prstGeom prst="rect">
            <a:avLst/>
          </a:prstGeom>
          <a:noFill/>
          <a:ln>
            <a:noFill/>
          </a:ln>
          <a:effectLst/>
          <a:extLst/>
        </p:spPr>
        <p:txBody>
          <a:bodyPr wrap="none" lIns="90488" tIns="44450" rIns="90488" bIns="44450">
            <a:spAutoFit/>
          </a:bodyPr>
          <a:lstStyle/>
          <a:p>
            <a:pPr>
              <a:defRPr/>
            </a:pPr>
            <a:r>
              <a:rPr lang="en-US" sz="3300" dirty="0">
                <a:solidFill>
                  <a:srgbClr val="000000"/>
                </a:solidFill>
                <a:latin typeface="+mn-lt"/>
              </a:rPr>
              <a:t>Direction</a:t>
            </a:r>
          </a:p>
        </p:txBody>
      </p:sp>
      <p:sp>
        <p:nvSpPr>
          <p:cNvPr id="14345" name="Rectangle 9"/>
          <p:cNvSpPr>
            <a:spLocks noChangeArrowheads="1"/>
          </p:cNvSpPr>
          <p:nvPr/>
        </p:nvSpPr>
        <p:spPr bwMode="auto">
          <a:xfrm>
            <a:off x="3111500" y="3057525"/>
            <a:ext cx="3124200" cy="704850"/>
          </a:xfrm>
          <a:prstGeom prst="rect">
            <a:avLst/>
          </a:prstGeom>
          <a:solidFill>
            <a:srgbClr val="8CF4EA"/>
          </a:solidFill>
          <a:ln w="12700">
            <a:solidFill>
              <a:srgbClr val="000000"/>
            </a:solidFill>
            <a:miter lim="800000"/>
            <a:headEnd/>
            <a:tailEnd/>
          </a:ln>
          <a:effectLst>
            <a:outerShdw dist="107763" dir="2700000" algn="ctr" rotWithShape="0">
              <a:schemeClr val="bg2"/>
            </a:outerShdw>
          </a:effectLst>
        </p:spPr>
        <p:txBody>
          <a:bodyPr wrap="none" anchor="ctr"/>
          <a:lstStyle/>
          <a:p>
            <a:endParaRPr lang="en-US" dirty="0"/>
          </a:p>
        </p:txBody>
      </p:sp>
      <p:sp>
        <p:nvSpPr>
          <p:cNvPr id="26634" name="Rectangle 10"/>
          <p:cNvSpPr>
            <a:spLocks noChangeArrowheads="1"/>
          </p:cNvSpPr>
          <p:nvPr/>
        </p:nvSpPr>
        <p:spPr bwMode="auto">
          <a:xfrm>
            <a:off x="3546477" y="3146425"/>
            <a:ext cx="2112759" cy="597599"/>
          </a:xfrm>
          <a:prstGeom prst="rect">
            <a:avLst/>
          </a:prstGeom>
          <a:noFill/>
          <a:ln>
            <a:noFill/>
          </a:ln>
          <a:effectLst/>
          <a:extLst/>
        </p:spPr>
        <p:txBody>
          <a:bodyPr wrap="none" lIns="90488" tIns="44450" rIns="90488" bIns="44450">
            <a:spAutoFit/>
          </a:bodyPr>
          <a:lstStyle/>
          <a:p>
            <a:pPr>
              <a:defRPr/>
            </a:pPr>
            <a:r>
              <a:rPr lang="en-US" sz="3300" dirty="0">
                <a:solidFill>
                  <a:srgbClr val="000000"/>
                </a:solidFill>
                <a:latin typeface="+mn-lt"/>
              </a:rPr>
              <a:t>Motivation</a:t>
            </a:r>
          </a:p>
        </p:txBody>
      </p:sp>
      <p:sp>
        <p:nvSpPr>
          <p:cNvPr id="14347" name="Rectangle 11"/>
          <p:cNvSpPr>
            <a:spLocks noChangeArrowheads="1"/>
          </p:cNvSpPr>
          <p:nvPr/>
        </p:nvSpPr>
        <p:spPr bwMode="auto">
          <a:xfrm>
            <a:off x="3111500" y="5045075"/>
            <a:ext cx="3124200" cy="703263"/>
          </a:xfrm>
          <a:prstGeom prst="rect">
            <a:avLst/>
          </a:prstGeom>
          <a:solidFill>
            <a:srgbClr val="8CF4EA"/>
          </a:solidFill>
          <a:ln w="12700">
            <a:solidFill>
              <a:srgbClr val="000000"/>
            </a:solidFill>
            <a:miter lim="800000"/>
            <a:headEnd/>
            <a:tailEnd/>
          </a:ln>
          <a:effectLst>
            <a:outerShdw dist="107763" dir="2700000" algn="ctr" rotWithShape="0">
              <a:schemeClr val="bg2"/>
            </a:outerShdw>
          </a:effectLst>
        </p:spPr>
        <p:txBody>
          <a:bodyPr wrap="none" anchor="ctr"/>
          <a:lstStyle/>
          <a:p>
            <a:endParaRPr lang="en-US" dirty="0"/>
          </a:p>
        </p:txBody>
      </p:sp>
      <p:sp>
        <p:nvSpPr>
          <p:cNvPr id="26636" name="Rectangle 12"/>
          <p:cNvSpPr>
            <a:spLocks noChangeArrowheads="1"/>
          </p:cNvSpPr>
          <p:nvPr/>
        </p:nvSpPr>
        <p:spPr bwMode="auto">
          <a:xfrm>
            <a:off x="3794125" y="5145088"/>
            <a:ext cx="1854676" cy="597599"/>
          </a:xfrm>
          <a:prstGeom prst="rect">
            <a:avLst/>
          </a:prstGeom>
          <a:noFill/>
          <a:ln>
            <a:noFill/>
          </a:ln>
          <a:effectLst/>
          <a:extLst/>
        </p:spPr>
        <p:txBody>
          <a:bodyPr wrap="none" lIns="90488" tIns="44450" rIns="90488" bIns="44450">
            <a:spAutoFit/>
          </a:bodyPr>
          <a:lstStyle/>
          <a:p>
            <a:pPr>
              <a:defRPr/>
            </a:pPr>
            <a:r>
              <a:rPr lang="en-US" sz="3300" dirty="0">
                <a:solidFill>
                  <a:srgbClr val="000000"/>
                </a:solidFill>
                <a:latin typeface="+mn-lt"/>
              </a:rPr>
              <a:t>Behavior</a:t>
            </a:r>
          </a:p>
        </p:txBody>
      </p:sp>
      <p:sp>
        <p:nvSpPr>
          <p:cNvPr id="14349" name="Line 13"/>
          <p:cNvSpPr>
            <a:spLocks noChangeShapeType="1"/>
          </p:cNvSpPr>
          <p:nvPr/>
        </p:nvSpPr>
        <p:spPr bwMode="auto">
          <a:xfrm>
            <a:off x="4692649" y="2771776"/>
            <a:ext cx="0" cy="136525"/>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4350" name="Line 14"/>
          <p:cNvSpPr>
            <a:spLocks noChangeShapeType="1"/>
          </p:cNvSpPr>
          <p:nvPr/>
        </p:nvSpPr>
        <p:spPr bwMode="auto">
          <a:xfrm>
            <a:off x="4619624" y="2840038"/>
            <a:ext cx="146051"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grpSp>
        <p:nvGrpSpPr>
          <p:cNvPr id="14351" name="Group 17"/>
          <p:cNvGrpSpPr>
            <a:grpSpLocks/>
          </p:cNvGrpSpPr>
          <p:nvPr/>
        </p:nvGrpSpPr>
        <p:grpSpPr bwMode="auto">
          <a:xfrm>
            <a:off x="4568825" y="4206875"/>
            <a:ext cx="284163" cy="609600"/>
            <a:chOff x="2878" y="2650"/>
            <a:chExt cx="179" cy="384"/>
          </a:xfrm>
        </p:grpSpPr>
        <p:sp>
          <p:nvSpPr>
            <p:cNvPr id="14352" name="Line 15"/>
            <p:cNvSpPr>
              <a:spLocks noChangeShapeType="1"/>
            </p:cNvSpPr>
            <p:nvPr/>
          </p:nvSpPr>
          <p:spPr bwMode="auto">
            <a:xfrm>
              <a:off x="2971" y="2650"/>
              <a:ext cx="0" cy="189"/>
            </a:xfrm>
            <a:prstGeom prst="line">
              <a:avLst/>
            </a:prstGeom>
            <a:noFill/>
            <a:ln w="762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4353" name="Freeform 16"/>
            <p:cNvSpPr>
              <a:spLocks/>
            </p:cNvSpPr>
            <p:nvPr/>
          </p:nvSpPr>
          <p:spPr bwMode="auto">
            <a:xfrm>
              <a:off x="2878" y="2759"/>
              <a:ext cx="179" cy="275"/>
            </a:xfrm>
            <a:custGeom>
              <a:avLst/>
              <a:gdLst>
                <a:gd name="T0" fmla="*/ 89 w 179"/>
                <a:gd name="T1" fmla="*/ 80 h 275"/>
                <a:gd name="T2" fmla="*/ 0 w 179"/>
                <a:gd name="T3" fmla="*/ 0 h 275"/>
                <a:gd name="T4" fmla="*/ 89 w 179"/>
                <a:gd name="T5" fmla="*/ 274 h 275"/>
                <a:gd name="T6" fmla="*/ 178 w 179"/>
                <a:gd name="T7" fmla="*/ 0 h 275"/>
                <a:gd name="T8" fmla="*/ 89 w 179"/>
                <a:gd name="T9" fmla="*/ 80 h 275"/>
                <a:gd name="T10" fmla="*/ 0 60000 65536"/>
                <a:gd name="T11" fmla="*/ 0 60000 65536"/>
                <a:gd name="T12" fmla="*/ 0 60000 65536"/>
                <a:gd name="T13" fmla="*/ 0 60000 65536"/>
                <a:gd name="T14" fmla="*/ 0 60000 65536"/>
                <a:gd name="T15" fmla="*/ 0 w 179"/>
                <a:gd name="T16" fmla="*/ 0 h 275"/>
                <a:gd name="T17" fmla="*/ 179 w 179"/>
                <a:gd name="T18" fmla="*/ 275 h 275"/>
              </a:gdLst>
              <a:ahLst/>
              <a:cxnLst>
                <a:cxn ang="T10">
                  <a:pos x="T0" y="T1"/>
                </a:cxn>
                <a:cxn ang="T11">
                  <a:pos x="T2" y="T3"/>
                </a:cxn>
                <a:cxn ang="T12">
                  <a:pos x="T4" y="T5"/>
                </a:cxn>
                <a:cxn ang="T13">
                  <a:pos x="T6" y="T7"/>
                </a:cxn>
                <a:cxn ang="T14">
                  <a:pos x="T8" y="T9"/>
                </a:cxn>
              </a:cxnLst>
              <a:rect l="T15" t="T16" r="T17" b="T18"/>
              <a:pathLst>
                <a:path w="179" h="275">
                  <a:moveTo>
                    <a:pt x="89" y="80"/>
                  </a:moveTo>
                  <a:lnTo>
                    <a:pt x="0" y="0"/>
                  </a:lnTo>
                  <a:lnTo>
                    <a:pt x="89" y="274"/>
                  </a:lnTo>
                  <a:lnTo>
                    <a:pt x="178" y="0"/>
                  </a:lnTo>
                  <a:lnTo>
                    <a:pt x="89" y="80"/>
                  </a:lnTo>
                </a:path>
              </a:pathLst>
            </a:custGeom>
            <a:solidFill>
              <a:srgbClr val="000000"/>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a:lstStyle/>
            <a:p>
              <a:endParaRPr lang="en-US" dirty="0"/>
            </a:p>
          </p:txBody>
        </p:sp>
      </p:gr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33400" y="2514600"/>
            <a:ext cx="7848600" cy="1143000"/>
          </a:xfrm>
          <a:noFill/>
        </p:spPr>
        <p:txBody>
          <a:bodyPr/>
          <a:lstStyle/>
          <a:p>
            <a:r>
              <a:rPr lang="en-US" dirty="0" smtClean="0">
                <a:solidFill>
                  <a:srgbClr val="000000"/>
                </a:solidFill>
              </a:rPr>
              <a:t>Understanding</a:t>
            </a:r>
            <a:br>
              <a:rPr lang="en-US" dirty="0" smtClean="0">
                <a:solidFill>
                  <a:srgbClr val="000000"/>
                </a:solidFill>
              </a:rPr>
            </a:br>
            <a:r>
              <a:rPr lang="en-US" dirty="0" smtClean="0">
                <a:solidFill>
                  <a:srgbClr val="000000"/>
                </a:solidFill>
              </a:rPr>
              <a:t>Motivation</a:t>
            </a:r>
          </a:p>
        </p:txBody>
      </p:sp>
      <p:grpSp>
        <p:nvGrpSpPr>
          <p:cNvPr id="15363" name="Group 3"/>
          <p:cNvGrpSpPr>
            <a:grpSpLocks/>
          </p:cNvGrpSpPr>
          <p:nvPr/>
        </p:nvGrpSpPr>
        <p:grpSpPr bwMode="auto">
          <a:xfrm>
            <a:off x="5886449" y="4495801"/>
            <a:ext cx="1430339" cy="1368425"/>
            <a:chOff x="3708" y="2832"/>
            <a:chExt cx="901" cy="862"/>
          </a:xfrm>
        </p:grpSpPr>
        <p:sp>
          <p:nvSpPr>
            <p:cNvPr id="79876" name="Rectangle 4"/>
            <p:cNvSpPr>
              <a:spLocks noChangeArrowheads="1"/>
            </p:cNvSpPr>
            <p:nvPr/>
          </p:nvSpPr>
          <p:spPr bwMode="auto">
            <a:xfrm>
              <a:off x="3920" y="3080"/>
              <a:ext cx="493" cy="289"/>
            </a:xfrm>
            <a:prstGeom prst="rect">
              <a:avLst/>
            </a:prstGeom>
            <a:noFill/>
            <a:ln>
              <a:noFill/>
            </a:ln>
            <a:effectLst/>
            <a:extLst/>
          </p:spPr>
          <p:txBody>
            <a:bodyPr wrap="none" lIns="90488" tIns="44450" rIns="90488" bIns="44450">
              <a:spAutoFit/>
            </a:bodyPr>
            <a:lstStyle/>
            <a:p>
              <a:pPr algn="ctr">
                <a:defRPr/>
              </a:pPr>
              <a:r>
                <a:rPr lang="en-US" b="1" dirty="0">
                  <a:solidFill>
                    <a:srgbClr val="000000"/>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Times New Roman" pitchFamily="18" charset="0"/>
                </a:rPr>
                <a:t>TSC</a:t>
              </a:r>
            </a:p>
          </p:txBody>
        </p:sp>
        <p:sp>
          <p:nvSpPr>
            <p:cNvPr id="15365" name="Freeform 5"/>
            <p:cNvSpPr>
              <a:spLocks/>
            </p:cNvSpPr>
            <p:nvPr/>
          </p:nvSpPr>
          <p:spPr bwMode="auto">
            <a:xfrm>
              <a:off x="3784" y="3103"/>
              <a:ext cx="313" cy="471"/>
            </a:xfrm>
            <a:custGeom>
              <a:avLst/>
              <a:gdLst>
                <a:gd name="T0" fmla="*/ 312 w 313"/>
                <a:gd name="T1" fmla="*/ 391 h 471"/>
                <a:gd name="T2" fmla="*/ 287 w 313"/>
                <a:gd name="T3" fmla="*/ 384 h 471"/>
                <a:gd name="T4" fmla="*/ 265 w 313"/>
                <a:gd name="T5" fmla="*/ 377 h 471"/>
                <a:gd name="T6" fmla="*/ 242 w 313"/>
                <a:gd name="T7" fmla="*/ 366 h 471"/>
                <a:gd name="T8" fmla="*/ 221 w 313"/>
                <a:gd name="T9" fmla="*/ 355 h 471"/>
                <a:gd name="T10" fmla="*/ 200 w 313"/>
                <a:gd name="T11" fmla="*/ 341 h 471"/>
                <a:gd name="T12" fmla="*/ 182 w 313"/>
                <a:gd name="T13" fmla="*/ 326 h 471"/>
                <a:gd name="T14" fmla="*/ 163 w 313"/>
                <a:gd name="T15" fmla="*/ 309 h 471"/>
                <a:gd name="T16" fmla="*/ 147 w 313"/>
                <a:gd name="T17" fmla="*/ 291 h 471"/>
                <a:gd name="T18" fmla="*/ 132 w 313"/>
                <a:gd name="T19" fmla="*/ 271 h 471"/>
                <a:gd name="T20" fmla="*/ 120 w 313"/>
                <a:gd name="T21" fmla="*/ 250 h 471"/>
                <a:gd name="T22" fmla="*/ 108 w 313"/>
                <a:gd name="T23" fmla="*/ 228 h 471"/>
                <a:gd name="T24" fmla="*/ 99 w 313"/>
                <a:gd name="T25" fmla="*/ 205 h 471"/>
                <a:gd name="T26" fmla="*/ 91 w 313"/>
                <a:gd name="T27" fmla="*/ 183 h 471"/>
                <a:gd name="T28" fmla="*/ 85 w 313"/>
                <a:gd name="T29" fmla="*/ 158 h 471"/>
                <a:gd name="T30" fmla="*/ 81 w 313"/>
                <a:gd name="T31" fmla="*/ 132 h 471"/>
                <a:gd name="T32" fmla="*/ 80 w 313"/>
                <a:gd name="T33" fmla="*/ 106 h 471"/>
                <a:gd name="T34" fmla="*/ 81 w 313"/>
                <a:gd name="T35" fmla="*/ 85 h 471"/>
                <a:gd name="T36" fmla="*/ 83 w 313"/>
                <a:gd name="T37" fmla="*/ 65 h 471"/>
                <a:gd name="T38" fmla="*/ 87 w 313"/>
                <a:gd name="T39" fmla="*/ 45 h 471"/>
                <a:gd name="T40" fmla="*/ 92 w 313"/>
                <a:gd name="T41" fmla="*/ 26 h 471"/>
                <a:gd name="T42" fmla="*/ 16 w 313"/>
                <a:gd name="T43" fmla="*/ 0 h 471"/>
                <a:gd name="T44" fmla="*/ 9 w 313"/>
                <a:gd name="T45" fmla="*/ 26 h 471"/>
                <a:gd name="T46" fmla="*/ 4 w 313"/>
                <a:gd name="T47" fmla="*/ 50 h 471"/>
                <a:gd name="T48" fmla="*/ 1 w 313"/>
                <a:gd name="T49" fmla="*/ 78 h 471"/>
                <a:gd name="T50" fmla="*/ 0 w 313"/>
                <a:gd name="T51" fmla="*/ 106 h 471"/>
                <a:gd name="T52" fmla="*/ 2 w 313"/>
                <a:gd name="T53" fmla="*/ 138 h 471"/>
                <a:gd name="T54" fmla="*/ 6 w 313"/>
                <a:gd name="T55" fmla="*/ 171 h 471"/>
                <a:gd name="T56" fmla="*/ 13 w 313"/>
                <a:gd name="T57" fmla="*/ 202 h 471"/>
                <a:gd name="T58" fmla="*/ 23 w 313"/>
                <a:gd name="T59" fmla="*/ 233 h 471"/>
                <a:gd name="T60" fmla="*/ 34 w 313"/>
                <a:gd name="T61" fmla="*/ 262 h 471"/>
                <a:gd name="T62" fmla="*/ 48 w 313"/>
                <a:gd name="T63" fmla="*/ 290 h 471"/>
                <a:gd name="T64" fmla="*/ 65 w 313"/>
                <a:gd name="T65" fmla="*/ 316 h 471"/>
                <a:gd name="T66" fmla="*/ 83 w 313"/>
                <a:gd name="T67" fmla="*/ 341 h 471"/>
                <a:gd name="T68" fmla="*/ 104 w 313"/>
                <a:gd name="T69" fmla="*/ 364 h 471"/>
                <a:gd name="T70" fmla="*/ 126 w 313"/>
                <a:gd name="T71" fmla="*/ 386 h 471"/>
                <a:gd name="T72" fmla="*/ 150 w 313"/>
                <a:gd name="T73" fmla="*/ 405 h 471"/>
                <a:gd name="T74" fmla="*/ 176 w 313"/>
                <a:gd name="T75" fmla="*/ 424 h 471"/>
                <a:gd name="T76" fmla="*/ 203 w 313"/>
                <a:gd name="T77" fmla="*/ 438 h 471"/>
                <a:gd name="T78" fmla="*/ 232 w 313"/>
                <a:gd name="T79" fmla="*/ 451 h 471"/>
                <a:gd name="T80" fmla="*/ 261 w 313"/>
                <a:gd name="T81" fmla="*/ 462 h 471"/>
                <a:gd name="T82" fmla="*/ 291 w 313"/>
                <a:gd name="T83" fmla="*/ 470 h 471"/>
                <a:gd name="T84" fmla="*/ 312 w 313"/>
                <a:gd name="T85" fmla="*/ 391 h 47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13"/>
                <a:gd name="T130" fmla="*/ 0 h 471"/>
                <a:gd name="T131" fmla="*/ 313 w 313"/>
                <a:gd name="T132" fmla="*/ 471 h 47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13" h="471">
                  <a:moveTo>
                    <a:pt x="312" y="391"/>
                  </a:moveTo>
                  <a:lnTo>
                    <a:pt x="287" y="384"/>
                  </a:lnTo>
                  <a:lnTo>
                    <a:pt x="265" y="377"/>
                  </a:lnTo>
                  <a:lnTo>
                    <a:pt x="242" y="366"/>
                  </a:lnTo>
                  <a:lnTo>
                    <a:pt x="221" y="355"/>
                  </a:lnTo>
                  <a:lnTo>
                    <a:pt x="200" y="341"/>
                  </a:lnTo>
                  <a:lnTo>
                    <a:pt x="182" y="326"/>
                  </a:lnTo>
                  <a:lnTo>
                    <a:pt x="163" y="309"/>
                  </a:lnTo>
                  <a:lnTo>
                    <a:pt x="147" y="291"/>
                  </a:lnTo>
                  <a:lnTo>
                    <a:pt x="132" y="271"/>
                  </a:lnTo>
                  <a:lnTo>
                    <a:pt x="120" y="250"/>
                  </a:lnTo>
                  <a:lnTo>
                    <a:pt x="108" y="228"/>
                  </a:lnTo>
                  <a:lnTo>
                    <a:pt x="99" y="205"/>
                  </a:lnTo>
                  <a:lnTo>
                    <a:pt x="91" y="183"/>
                  </a:lnTo>
                  <a:lnTo>
                    <a:pt x="85" y="158"/>
                  </a:lnTo>
                  <a:lnTo>
                    <a:pt x="81" y="132"/>
                  </a:lnTo>
                  <a:lnTo>
                    <a:pt x="80" y="106"/>
                  </a:lnTo>
                  <a:lnTo>
                    <a:pt x="81" y="85"/>
                  </a:lnTo>
                  <a:lnTo>
                    <a:pt x="83" y="65"/>
                  </a:lnTo>
                  <a:lnTo>
                    <a:pt x="87" y="45"/>
                  </a:lnTo>
                  <a:lnTo>
                    <a:pt x="92" y="26"/>
                  </a:lnTo>
                  <a:lnTo>
                    <a:pt x="16" y="0"/>
                  </a:lnTo>
                  <a:lnTo>
                    <a:pt x="9" y="26"/>
                  </a:lnTo>
                  <a:lnTo>
                    <a:pt x="4" y="50"/>
                  </a:lnTo>
                  <a:lnTo>
                    <a:pt x="1" y="78"/>
                  </a:lnTo>
                  <a:lnTo>
                    <a:pt x="0" y="106"/>
                  </a:lnTo>
                  <a:lnTo>
                    <a:pt x="2" y="138"/>
                  </a:lnTo>
                  <a:lnTo>
                    <a:pt x="6" y="171"/>
                  </a:lnTo>
                  <a:lnTo>
                    <a:pt x="13" y="202"/>
                  </a:lnTo>
                  <a:lnTo>
                    <a:pt x="23" y="233"/>
                  </a:lnTo>
                  <a:lnTo>
                    <a:pt x="34" y="262"/>
                  </a:lnTo>
                  <a:lnTo>
                    <a:pt x="48" y="290"/>
                  </a:lnTo>
                  <a:lnTo>
                    <a:pt x="65" y="316"/>
                  </a:lnTo>
                  <a:lnTo>
                    <a:pt x="83" y="341"/>
                  </a:lnTo>
                  <a:lnTo>
                    <a:pt x="104" y="364"/>
                  </a:lnTo>
                  <a:lnTo>
                    <a:pt x="126" y="386"/>
                  </a:lnTo>
                  <a:lnTo>
                    <a:pt x="150" y="405"/>
                  </a:lnTo>
                  <a:lnTo>
                    <a:pt x="176" y="424"/>
                  </a:lnTo>
                  <a:lnTo>
                    <a:pt x="203" y="438"/>
                  </a:lnTo>
                  <a:lnTo>
                    <a:pt x="232" y="451"/>
                  </a:lnTo>
                  <a:lnTo>
                    <a:pt x="261" y="462"/>
                  </a:lnTo>
                  <a:lnTo>
                    <a:pt x="291" y="470"/>
                  </a:lnTo>
                  <a:lnTo>
                    <a:pt x="312" y="391"/>
                  </a:lnTo>
                </a:path>
              </a:pathLst>
            </a:custGeom>
            <a:solidFill>
              <a:srgbClr val="790015"/>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a:lstStyle/>
            <a:p>
              <a:endParaRPr lang="en-US" dirty="0"/>
            </a:p>
          </p:txBody>
        </p:sp>
        <p:sp>
          <p:nvSpPr>
            <p:cNvPr id="15366" name="Freeform 6"/>
            <p:cNvSpPr>
              <a:spLocks/>
            </p:cNvSpPr>
            <p:nvPr/>
          </p:nvSpPr>
          <p:spPr bwMode="auto">
            <a:xfrm>
              <a:off x="4232" y="3099"/>
              <a:ext cx="302" cy="473"/>
            </a:xfrm>
            <a:custGeom>
              <a:avLst/>
              <a:gdLst>
                <a:gd name="T0" fmla="*/ 207 w 302"/>
                <a:gd name="T1" fmla="*/ 24 h 473"/>
                <a:gd name="T2" fmla="*/ 213 w 302"/>
                <a:gd name="T3" fmla="*/ 44 h 473"/>
                <a:gd name="T4" fmla="*/ 217 w 302"/>
                <a:gd name="T5" fmla="*/ 65 h 473"/>
                <a:gd name="T6" fmla="*/ 220 w 302"/>
                <a:gd name="T7" fmla="*/ 87 h 473"/>
                <a:gd name="T8" fmla="*/ 220 w 302"/>
                <a:gd name="T9" fmla="*/ 110 h 473"/>
                <a:gd name="T10" fmla="*/ 220 w 302"/>
                <a:gd name="T11" fmla="*/ 135 h 473"/>
                <a:gd name="T12" fmla="*/ 216 w 302"/>
                <a:gd name="T13" fmla="*/ 160 h 473"/>
                <a:gd name="T14" fmla="*/ 211 w 302"/>
                <a:gd name="T15" fmla="*/ 184 h 473"/>
                <a:gd name="T16" fmla="*/ 203 w 302"/>
                <a:gd name="T17" fmla="*/ 207 h 473"/>
                <a:gd name="T18" fmla="*/ 195 w 302"/>
                <a:gd name="T19" fmla="*/ 230 h 473"/>
                <a:gd name="T20" fmla="*/ 183 w 302"/>
                <a:gd name="T21" fmla="*/ 251 h 473"/>
                <a:gd name="T22" fmla="*/ 172 w 302"/>
                <a:gd name="T23" fmla="*/ 272 h 473"/>
                <a:gd name="T24" fmla="*/ 158 w 302"/>
                <a:gd name="T25" fmla="*/ 290 h 473"/>
                <a:gd name="T26" fmla="*/ 142 w 302"/>
                <a:gd name="T27" fmla="*/ 308 h 473"/>
                <a:gd name="T28" fmla="*/ 125 w 302"/>
                <a:gd name="T29" fmla="*/ 325 h 473"/>
                <a:gd name="T30" fmla="*/ 107 w 302"/>
                <a:gd name="T31" fmla="*/ 340 h 473"/>
                <a:gd name="T32" fmla="*/ 88 w 302"/>
                <a:gd name="T33" fmla="*/ 354 h 473"/>
                <a:gd name="T34" fmla="*/ 68 w 302"/>
                <a:gd name="T35" fmla="*/ 365 h 473"/>
                <a:gd name="T36" fmla="*/ 46 w 302"/>
                <a:gd name="T37" fmla="*/ 377 h 473"/>
                <a:gd name="T38" fmla="*/ 24 w 302"/>
                <a:gd name="T39" fmla="*/ 385 h 473"/>
                <a:gd name="T40" fmla="*/ 0 w 302"/>
                <a:gd name="T41" fmla="*/ 392 h 473"/>
                <a:gd name="T42" fmla="*/ 18 w 302"/>
                <a:gd name="T43" fmla="*/ 472 h 473"/>
                <a:gd name="T44" fmla="*/ 48 w 302"/>
                <a:gd name="T45" fmla="*/ 464 h 473"/>
                <a:gd name="T46" fmla="*/ 76 w 302"/>
                <a:gd name="T47" fmla="*/ 452 h 473"/>
                <a:gd name="T48" fmla="*/ 104 w 302"/>
                <a:gd name="T49" fmla="*/ 439 h 473"/>
                <a:gd name="T50" fmla="*/ 130 w 302"/>
                <a:gd name="T51" fmla="*/ 424 h 473"/>
                <a:gd name="T52" fmla="*/ 156 w 302"/>
                <a:gd name="T53" fmla="*/ 406 h 473"/>
                <a:gd name="T54" fmla="*/ 178 w 302"/>
                <a:gd name="T55" fmla="*/ 386 h 473"/>
                <a:gd name="T56" fmla="*/ 200 w 302"/>
                <a:gd name="T57" fmla="*/ 364 h 473"/>
                <a:gd name="T58" fmla="*/ 220 w 302"/>
                <a:gd name="T59" fmla="*/ 342 h 473"/>
                <a:gd name="T60" fmla="*/ 238 w 302"/>
                <a:gd name="T61" fmla="*/ 318 h 473"/>
                <a:gd name="T62" fmla="*/ 254 w 302"/>
                <a:gd name="T63" fmla="*/ 291 h 473"/>
                <a:gd name="T64" fmla="*/ 268 w 302"/>
                <a:gd name="T65" fmla="*/ 264 h 473"/>
                <a:gd name="T66" fmla="*/ 279 w 302"/>
                <a:gd name="T67" fmla="*/ 235 h 473"/>
                <a:gd name="T68" fmla="*/ 288 w 302"/>
                <a:gd name="T69" fmla="*/ 205 h 473"/>
                <a:gd name="T70" fmla="*/ 295 w 302"/>
                <a:gd name="T71" fmla="*/ 174 h 473"/>
                <a:gd name="T72" fmla="*/ 300 w 302"/>
                <a:gd name="T73" fmla="*/ 142 h 473"/>
                <a:gd name="T74" fmla="*/ 301 w 302"/>
                <a:gd name="T75" fmla="*/ 110 h 473"/>
                <a:gd name="T76" fmla="*/ 300 w 302"/>
                <a:gd name="T77" fmla="*/ 81 h 473"/>
                <a:gd name="T78" fmla="*/ 297 w 302"/>
                <a:gd name="T79" fmla="*/ 53 h 473"/>
                <a:gd name="T80" fmla="*/ 291 w 302"/>
                <a:gd name="T81" fmla="*/ 27 h 473"/>
                <a:gd name="T82" fmla="*/ 283 w 302"/>
                <a:gd name="T83" fmla="*/ 0 h 473"/>
                <a:gd name="T84" fmla="*/ 207 w 302"/>
                <a:gd name="T85" fmla="*/ 24 h 47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02"/>
                <a:gd name="T130" fmla="*/ 0 h 473"/>
                <a:gd name="T131" fmla="*/ 302 w 302"/>
                <a:gd name="T132" fmla="*/ 473 h 47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02" h="473">
                  <a:moveTo>
                    <a:pt x="207" y="24"/>
                  </a:moveTo>
                  <a:lnTo>
                    <a:pt x="213" y="44"/>
                  </a:lnTo>
                  <a:lnTo>
                    <a:pt x="217" y="65"/>
                  </a:lnTo>
                  <a:lnTo>
                    <a:pt x="220" y="87"/>
                  </a:lnTo>
                  <a:lnTo>
                    <a:pt x="220" y="110"/>
                  </a:lnTo>
                  <a:lnTo>
                    <a:pt x="220" y="135"/>
                  </a:lnTo>
                  <a:lnTo>
                    <a:pt x="216" y="160"/>
                  </a:lnTo>
                  <a:lnTo>
                    <a:pt x="211" y="184"/>
                  </a:lnTo>
                  <a:lnTo>
                    <a:pt x="203" y="207"/>
                  </a:lnTo>
                  <a:lnTo>
                    <a:pt x="195" y="230"/>
                  </a:lnTo>
                  <a:lnTo>
                    <a:pt x="183" y="251"/>
                  </a:lnTo>
                  <a:lnTo>
                    <a:pt x="172" y="272"/>
                  </a:lnTo>
                  <a:lnTo>
                    <a:pt x="158" y="290"/>
                  </a:lnTo>
                  <a:lnTo>
                    <a:pt x="142" y="308"/>
                  </a:lnTo>
                  <a:lnTo>
                    <a:pt x="125" y="325"/>
                  </a:lnTo>
                  <a:lnTo>
                    <a:pt x="107" y="340"/>
                  </a:lnTo>
                  <a:lnTo>
                    <a:pt x="88" y="354"/>
                  </a:lnTo>
                  <a:lnTo>
                    <a:pt x="68" y="365"/>
                  </a:lnTo>
                  <a:lnTo>
                    <a:pt x="46" y="377"/>
                  </a:lnTo>
                  <a:lnTo>
                    <a:pt x="24" y="385"/>
                  </a:lnTo>
                  <a:lnTo>
                    <a:pt x="0" y="392"/>
                  </a:lnTo>
                  <a:lnTo>
                    <a:pt x="18" y="472"/>
                  </a:lnTo>
                  <a:lnTo>
                    <a:pt x="48" y="464"/>
                  </a:lnTo>
                  <a:lnTo>
                    <a:pt x="76" y="452"/>
                  </a:lnTo>
                  <a:lnTo>
                    <a:pt x="104" y="439"/>
                  </a:lnTo>
                  <a:lnTo>
                    <a:pt x="130" y="424"/>
                  </a:lnTo>
                  <a:lnTo>
                    <a:pt x="156" y="406"/>
                  </a:lnTo>
                  <a:lnTo>
                    <a:pt x="178" y="386"/>
                  </a:lnTo>
                  <a:lnTo>
                    <a:pt x="200" y="364"/>
                  </a:lnTo>
                  <a:lnTo>
                    <a:pt x="220" y="342"/>
                  </a:lnTo>
                  <a:lnTo>
                    <a:pt x="238" y="318"/>
                  </a:lnTo>
                  <a:lnTo>
                    <a:pt x="254" y="291"/>
                  </a:lnTo>
                  <a:lnTo>
                    <a:pt x="268" y="264"/>
                  </a:lnTo>
                  <a:lnTo>
                    <a:pt x="279" y="235"/>
                  </a:lnTo>
                  <a:lnTo>
                    <a:pt x="288" y="205"/>
                  </a:lnTo>
                  <a:lnTo>
                    <a:pt x="295" y="174"/>
                  </a:lnTo>
                  <a:lnTo>
                    <a:pt x="300" y="142"/>
                  </a:lnTo>
                  <a:lnTo>
                    <a:pt x="301" y="110"/>
                  </a:lnTo>
                  <a:lnTo>
                    <a:pt x="300" y="81"/>
                  </a:lnTo>
                  <a:lnTo>
                    <a:pt x="297" y="53"/>
                  </a:lnTo>
                  <a:lnTo>
                    <a:pt x="291" y="27"/>
                  </a:lnTo>
                  <a:lnTo>
                    <a:pt x="283" y="0"/>
                  </a:lnTo>
                  <a:lnTo>
                    <a:pt x="207" y="24"/>
                  </a:lnTo>
                </a:path>
              </a:pathLst>
            </a:custGeom>
            <a:solidFill>
              <a:srgbClr val="790015"/>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a:lstStyle/>
            <a:p>
              <a:endParaRPr lang="en-US" dirty="0"/>
            </a:p>
          </p:txBody>
        </p:sp>
        <p:sp>
          <p:nvSpPr>
            <p:cNvPr id="15367" name="Freeform 7"/>
            <p:cNvSpPr>
              <a:spLocks/>
            </p:cNvSpPr>
            <p:nvPr/>
          </p:nvSpPr>
          <p:spPr bwMode="auto">
            <a:xfrm>
              <a:off x="3884" y="2832"/>
              <a:ext cx="547" cy="167"/>
            </a:xfrm>
            <a:custGeom>
              <a:avLst/>
              <a:gdLst>
                <a:gd name="T0" fmla="*/ 473 w 547"/>
                <a:gd name="T1" fmla="*/ 156 h 167"/>
                <a:gd name="T2" fmla="*/ 451 w 547"/>
                <a:gd name="T3" fmla="*/ 138 h 167"/>
                <a:gd name="T4" fmla="*/ 427 w 547"/>
                <a:gd name="T5" fmla="*/ 122 h 167"/>
                <a:gd name="T6" fmla="*/ 403 w 547"/>
                <a:gd name="T7" fmla="*/ 109 h 167"/>
                <a:gd name="T8" fmla="*/ 377 w 547"/>
                <a:gd name="T9" fmla="*/ 97 h 167"/>
                <a:gd name="T10" fmla="*/ 348 w 547"/>
                <a:gd name="T11" fmla="*/ 89 h 167"/>
                <a:gd name="T12" fmla="*/ 319 w 547"/>
                <a:gd name="T13" fmla="*/ 83 h 167"/>
                <a:gd name="T14" fmla="*/ 290 w 547"/>
                <a:gd name="T15" fmla="*/ 79 h 167"/>
                <a:gd name="T16" fmla="*/ 259 w 547"/>
                <a:gd name="T17" fmla="*/ 79 h 167"/>
                <a:gd name="T18" fmla="*/ 229 w 547"/>
                <a:gd name="T19" fmla="*/ 83 h 167"/>
                <a:gd name="T20" fmla="*/ 200 w 547"/>
                <a:gd name="T21" fmla="*/ 89 h 167"/>
                <a:gd name="T22" fmla="*/ 172 w 547"/>
                <a:gd name="T23" fmla="*/ 97 h 167"/>
                <a:gd name="T24" fmla="*/ 145 w 547"/>
                <a:gd name="T25" fmla="*/ 109 h 167"/>
                <a:gd name="T26" fmla="*/ 121 w 547"/>
                <a:gd name="T27" fmla="*/ 122 h 167"/>
                <a:gd name="T28" fmla="*/ 97 w 547"/>
                <a:gd name="T29" fmla="*/ 139 h 167"/>
                <a:gd name="T30" fmla="*/ 75 w 547"/>
                <a:gd name="T31" fmla="*/ 156 h 167"/>
                <a:gd name="T32" fmla="*/ 0 w 547"/>
                <a:gd name="T33" fmla="*/ 118 h 167"/>
                <a:gd name="T34" fmla="*/ 26 w 547"/>
                <a:gd name="T35" fmla="*/ 93 h 167"/>
                <a:gd name="T36" fmla="*/ 56 w 547"/>
                <a:gd name="T37" fmla="*/ 69 h 167"/>
                <a:gd name="T38" fmla="*/ 87 w 547"/>
                <a:gd name="T39" fmla="*/ 49 h 167"/>
                <a:gd name="T40" fmla="*/ 122 w 547"/>
                <a:gd name="T41" fmla="*/ 32 h 167"/>
                <a:gd name="T42" fmla="*/ 157 w 547"/>
                <a:gd name="T43" fmla="*/ 18 h 167"/>
                <a:gd name="T44" fmla="*/ 195 w 547"/>
                <a:gd name="T45" fmla="*/ 9 h 167"/>
                <a:gd name="T46" fmla="*/ 233 w 547"/>
                <a:gd name="T47" fmla="*/ 2 h 167"/>
                <a:gd name="T48" fmla="*/ 274 w 547"/>
                <a:gd name="T49" fmla="*/ 0 h 167"/>
                <a:gd name="T50" fmla="*/ 315 w 547"/>
                <a:gd name="T51" fmla="*/ 2 h 167"/>
                <a:gd name="T52" fmla="*/ 353 w 547"/>
                <a:gd name="T53" fmla="*/ 9 h 167"/>
                <a:gd name="T54" fmla="*/ 390 w 547"/>
                <a:gd name="T55" fmla="*/ 17 h 167"/>
                <a:gd name="T56" fmla="*/ 424 w 547"/>
                <a:gd name="T57" fmla="*/ 32 h 167"/>
                <a:gd name="T58" fmla="*/ 459 w 547"/>
                <a:gd name="T59" fmla="*/ 48 h 167"/>
                <a:gd name="T60" fmla="*/ 491 w 547"/>
                <a:gd name="T61" fmla="*/ 68 h 167"/>
                <a:gd name="T62" fmla="*/ 520 w 547"/>
                <a:gd name="T63" fmla="*/ 91 h 167"/>
                <a:gd name="T64" fmla="*/ 546 w 547"/>
                <a:gd name="T65" fmla="*/ 116 h 16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47"/>
                <a:gd name="T100" fmla="*/ 0 h 167"/>
                <a:gd name="T101" fmla="*/ 547 w 547"/>
                <a:gd name="T102" fmla="*/ 167 h 16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47" h="167">
                  <a:moveTo>
                    <a:pt x="483" y="165"/>
                  </a:moveTo>
                  <a:lnTo>
                    <a:pt x="473" y="156"/>
                  </a:lnTo>
                  <a:lnTo>
                    <a:pt x="462" y="147"/>
                  </a:lnTo>
                  <a:lnTo>
                    <a:pt x="451" y="138"/>
                  </a:lnTo>
                  <a:lnTo>
                    <a:pt x="440" y="129"/>
                  </a:lnTo>
                  <a:lnTo>
                    <a:pt x="427" y="122"/>
                  </a:lnTo>
                  <a:lnTo>
                    <a:pt x="415" y="116"/>
                  </a:lnTo>
                  <a:lnTo>
                    <a:pt x="403" y="109"/>
                  </a:lnTo>
                  <a:lnTo>
                    <a:pt x="390" y="102"/>
                  </a:lnTo>
                  <a:lnTo>
                    <a:pt x="377" y="97"/>
                  </a:lnTo>
                  <a:lnTo>
                    <a:pt x="362" y="93"/>
                  </a:lnTo>
                  <a:lnTo>
                    <a:pt x="348" y="89"/>
                  </a:lnTo>
                  <a:lnTo>
                    <a:pt x="334" y="86"/>
                  </a:lnTo>
                  <a:lnTo>
                    <a:pt x="319" y="83"/>
                  </a:lnTo>
                  <a:lnTo>
                    <a:pt x="305" y="81"/>
                  </a:lnTo>
                  <a:lnTo>
                    <a:pt x="290" y="79"/>
                  </a:lnTo>
                  <a:lnTo>
                    <a:pt x="274" y="79"/>
                  </a:lnTo>
                  <a:lnTo>
                    <a:pt x="259" y="79"/>
                  </a:lnTo>
                  <a:lnTo>
                    <a:pt x="244" y="81"/>
                  </a:lnTo>
                  <a:lnTo>
                    <a:pt x="229" y="83"/>
                  </a:lnTo>
                  <a:lnTo>
                    <a:pt x="214" y="86"/>
                  </a:lnTo>
                  <a:lnTo>
                    <a:pt x="200" y="89"/>
                  </a:lnTo>
                  <a:lnTo>
                    <a:pt x="186" y="93"/>
                  </a:lnTo>
                  <a:lnTo>
                    <a:pt x="172" y="97"/>
                  </a:lnTo>
                  <a:lnTo>
                    <a:pt x="158" y="102"/>
                  </a:lnTo>
                  <a:lnTo>
                    <a:pt x="145" y="109"/>
                  </a:lnTo>
                  <a:lnTo>
                    <a:pt x="133" y="116"/>
                  </a:lnTo>
                  <a:lnTo>
                    <a:pt x="121" y="122"/>
                  </a:lnTo>
                  <a:lnTo>
                    <a:pt x="108" y="130"/>
                  </a:lnTo>
                  <a:lnTo>
                    <a:pt x="97" y="139"/>
                  </a:lnTo>
                  <a:lnTo>
                    <a:pt x="86" y="147"/>
                  </a:lnTo>
                  <a:lnTo>
                    <a:pt x="75" y="156"/>
                  </a:lnTo>
                  <a:lnTo>
                    <a:pt x="65" y="166"/>
                  </a:lnTo>
                  <a:lnTo>
                    <a:pt x="0" y="118"/>
                  </a:lnTo>
                  <a:lnTo>
                    <a:pt x="13" y="105"/>
                  </a:lnTo>
                  <a:lnTo>
                    <a:pt x="26" y="93"/>
                  </a:lnTo>
                  <a:lnTo>
                    <a:pt x="42" y="80"/>
                  </a:lnTo>
                  <a:lnTo>
                    <a:pt x="56" y="69"/>
                  </a:lnTo>
                  <a:lnTo>
                    <a:pt x="71" y="58"/>
                  </a:lnTo>
                  <a:lnTo>
                    <a:pt x="87" y="49"/>
                  </a:lnTo>
                  <a:lnTo>
                    <a:pt x="105" y="40"/>
                  </a:lnTo>
                  <a:lnTo>
                    <a:pt x="122" y="32"/>
                  </a:lnTo>
                  <a:lnTo>
                    <a:pt x="139" y="25"/>
                  </a:lnTo>
                  <a:lnTo>
                    <a:pt x="157" y="18"/>
                  </a:lnTo>
                  <a:lnTo>
                    <a:pt x="176" y="13"/>
                  </a:lnTo>
                  <a:lnTo>
                    <a:pt x="195" y="9"/>
                  </a:lnTo>
                  <a:lnTo>
                    <a:pt x="215" y="5"/>
                  </a:lnTo>
                  <a:lnTo>
                    <a:pt x="233" y="2"/>
                  </a:lnTo>
                  <a:lnTo>
                    <a:pt x="254" y="1"/>
                  </a:lnTo>
                  <a:lnTo>
                    <a:pt x="274" y="0"/>
                  </a:lnTo>
                  <a:lnTo>
                    <a:pt x="295" y="1"/>
                  </a:lnTo>
                  <a:lnTo>
                    <a:pt x="315" y="2"/>
                  </a:lnTo>
                  <a:lnTo>
                    <a:pt x="333" y="5"/>
                  </a:lnTo>
                  <a:lnTo>
                    <a:pt x="353" y="9"/>
                  </a:lnTo>
                  <a:lnTo>
                    <a:pt x="371" y="12"/>
                  </a:lnTo>
                  <a:lnTo>
                    <a:pt x="390" y="17"/>
                  </a:lnTo>
                  <a:lnTo>
                    <a:pt x="408" y="24"/>
                  </a:lnTo>
                  <a:lnTo>
                    <a:pt x="424" y="32"/>
                  </a:lnTo>
                  <a:lnTo>
                    <a:pt x="441" y="39"/>
                  </a:lnTo>
                  <a:lnTo>
                    <a:pt x="459" y="48"/>
                  </a:lnTo>
                  <a:lnTo>
                    <a:pt x="475" y="57"/>
                  </a:lnTo>
                  <a:lnTo>
                    <a:pt x="491" y="68"/>
                  </a:lnTo>
                  <a:lnTo>
                    <a:pt x="504" y="78"/>
                  </a:lnTo>
                  <a:lnTo>
                    <a:pt x="520" y="91"/>
                  </a:lnTo>
                  <a:lnTo>
                    <a:pt x="533" y="102"/>
                  </a:lnTo>
                  <a:lnTo>
                    <a:pt x="546" y="116"/>
                  </a:lnTo>
                  <a:lnTo>
                    <a:pt x="483" y="165"/>
                  </a:lnTo>
                </a:path>
              </a:pathLst>
            </a:custGeom>
            <a:solidFill>
              <a:srgbClr val="790015"/>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a:lstStyle/>
            <a:p>
              <a:endParaRPr lang="en-US" dirty="0"/>
            </a:p>
          </p:txBody>
        </p:sp>
        <p:sp>
          <p:nvSpPr>
            <p:cNvPr id="15368" name="Freeform 8"/>
            <p:cNvSpPr>
              <a:spLocks/>
            </p:cNvSpPr>
            <p:nvPr/>
          </p:nvSpPr>
          <p:spPr bwMode="auto">
            <a:xfrm>
              <a:off x="4102" y="3373"/>
              <a:ext cx="117" cy="321"/>
            </a:xfrm>
            <a:custGeom>
              <a:avLst/>
              <a:gdLst>
                <a:gd name="T0" fmla="*/ 58 w 117"/>
                <a:gd name="T1" fmla="*/ 0 h 321"/>
                <a:gd name="T2" fmla="*/ 14 w 117"/>
                <a:gd name="T3" fmla="*/ 78 h 321"/>
                <a:gd name="T4" fmla="*/ 38 w 117"/>
                <a:gd name="T5" fmla="*/ 70 h 321"/>
                <a:gd name="T6" fmla="*/ 0 w 117"/>
                <a:gd name="T7" fmla="*/ 320 h 321"/>
                <a:gd name="T8" fmla="*/ 116 w 117"/>
                <a:gd name="T9" fmla="*/ 320 h 321"/>
                <a:gd name="T10" fmla="*/ 77 w 117"/>
                <a:gd name="T11" fmla="*/ 70 h 321"/>
                <a:gd name="T12" fmla="*/ 102 w 117"/>
                <a:gd name="T13" fmla="*/ 78 h 321"/>
                <a:gd name="T14" fmla="*/ 58 w 117"/>
                <a:gd name="T15" fmla="*/ 0 h 321"/>
                <a:gd name="T16" fmla="*/ 0 60000 65536"/>
                <a:gd name="T17" fmla="*/ 0 60000 65536"/>
                <a:gd name="T18" fmla="*/ 0 60000 65536"/>
                <a:gd name="T19" fmla="*/ 0 60000 65536"/>
                <a:gd name="T20" fmla="*/ 0 60000 65536"/>
                <a:gd name="T21" fmla="*/ 0 60000 65536"/>
                <a:gd name="T22" fmla="*/ 0 60000 65536"/>
                <a:gd name="T23" fmla="*/ 0 60000 65536"/>
                <a:gd name="T24" fmla="*/ 0 w 117"/>
                <a:gd name="T25" fmla="*/ 0 h 321"/>
                <a:gd name="T26" fmla="*/ 117 w 117"/>
                <a:gd name="T27" fmla="*/ 321 h 3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17" h="321">
                  <a:moveTo>
                    <a:pt x="58" y="0"/>
                  </a:moveTo>
                  <a:lnTo>
                    <a:pt x="14" y="78"/>
                  </a:lnTo>
                  <a:lnTo>
                    <a:pt x="38" y="70"/>
                  </a:lnTo>
                  <a:lnTo>
                    <a:pt x="0" y="320"/>
                  </a:lnTo>
                  <a:lnTo>
                    <a:pt x="116" y="320"/>
                  </a:lnTo>
                  <a:lnTo>
                    <a:pt x="77" y="70"/>
                  </a:lnTo>
                  <a:lnTo>
                    <a:pt x="102" y="78"/>
                  </a:lnTo>
                  <a:lnTo>
                    <a:pt x="58" y="0"/>
                  </a:lnTo>
                </a:path>
              </a:pathLst>
            </a:custGeom>
            <a:solidFill>
              <a:srgbClr val="CF0E30"/>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a:lstStyle/>
            <a:p>
              <a:endParaRPr lang="en-US" dirty="0"/>
            </a:p>
          </p:txBody>
        </p:sp>
        <p:sp>
          <p:nvSpPr>
            <p:cNvPr id="15369" name="Freeform 9"/>
            <p:cNvSpPr>
              <a:spLocks/>
            </p:cNvSpPr>
            <p:nvPr/>
          </p:nvSpPr>
          <p:spPr bwMode="auto">
            <a:xfrm>
              <a:off x="4301" y="2911"/>
              <a:ext cx="308" cy="213"/>
            </a:xfrm>
            <a:custGeom>
              <a:avLst/>
              <a:gdLst>
                <a:gd name="T0" fmla="*/ 0 w 308"/>
                <a:gd name="T1" fmla="*/ 211 h 213"/>
                <a:gd name="T2" fmla="*/ 90 w 308"/>
                <a:gd name="T3" fmla="*/ 212 h 213"/>
                <a:gd name="T4" fmla="*/ 72 w 308"/>
                <a:gd name="T5" fmla="*/ 194 h 213"/>
                <a:gd name="T6" fmla="*/ 307 w 308"/>
                <a:gd name="T7" fmla="*/ 104 h 213"/>
                <a:gd name="T8" fmla="*/ 247 w 308"/>
                <a:gd name="T9" fmla="*/ 0 h 213"/>
                <a:gd name="T10" fmla="*/ 51 w 308"/>
                <a:gd name="T11" fmla="*/ 158 h 213"/>
                <a:gd name="T12" fmla="*/ 45 w 308"/>
                <a:gd name="T13" fmla="*/ 132 h 213"/>
                <a:gd name="T14" fmla="*/ 0 w 308"/>
                <a:gd name="T15" fmla="*/ 211 h 213"/>
                <a:gd name="T16" fmla="*/ 0 60000 65536"/>
                <a:gd name="T17" fmla="*/ 0 60000 65536"/>
                <a:gd name="T18" fmla="*/ 0 60000 65536"/>
                <a:gd name="T19" fmla="*/ 0 60000 65536"/>
                <a:gd name="T20" fmla="*/ 0 60000 65536"/>
                <a:gd name="T21" fmla="*/ 0 60000 65536"/>
                <a:gd name="T22" fmla="*/ 0 60000 65536"/>
                <a:gd name="T23" fmla="*/ 0 60000 65536"/>
                <a:gd name="T24" fmla="*/ 0 w 308"/>
                <a:gd name="T25" fmla="*/ 0 h 213"/>
                <a:gd name="T26" fmla="*/ 308 w 308"/>
                <a:gd name="T27" fmla="*/ 213 h 21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8" h="213">
                  <a:moveTo>
                    <a:pt x="0" y="211"/>
                  </a:moveTo>
                  <a:lnTo>
                    <a:pt x="90" y="212"/>
                  </a:lnTo>
                  <a:lnTo>
                    <a:pt x="72" y="194"/>
                  </a:lnTo>
                  <a:lnTo>
                    <a:pt x="307" y="104"/>
                  </a:lnTo>
                  <a:lnTo>
                    <a:pt x="247" y="0"/>
                  </a:lnTo>
                  <a:lnTo>
                    <a:pt x="51" y="158"/>
                  </a:lnTo>
                  <a:lnTo>
                    <a:pt x="45" y="132"/>
                  </a:lnTo>
                  <a:lnTo>
                    <a:pt x="0" y="211"/>
                  </a:lnTo>
                </a:path>
              </a:pathLst>
            </a:custGeom>
            <a:solidFill>
              <a:srgbClr val="CF0E30"/>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a:lstStyle/>
            <a:p>
              <a:endParaRPr lang="en-US" dirty="0"/>
            </a:p>
          </p:txBody>
        </p:sp>
        <p:sp>
          <p:nvSpPr>
            <p:cNvPr id="15370" name="Freeform 10"/>
            <p:cNvSpPr>
              <a:spLocks/>
            </p:cNvSpPr>
            <p:nvPr/>
          </p:nvSpPr>
          <p:spPr bwMode="auto">
            <a:xfrm>
              <a:off x="3708" y="2914"/>
              <a:ext cx="307" cy="212"/>
            </a:xfrm>
            <a:custGeom>
              <a:avLst/>
              <a:gdLst>
                <a:gd name="T0" fmla="*/ 306 w 307"/>
                <a:gd name="T1" fmla="*/ 210 h 212"/>
                <a:gd name="T2" fmla="*/ 262 w 307"/>
                <a:gd name="T3" fmla="*/ 132 h 212"/>
                <a:gd name="T4" fmla="*/ 256 w 307"/>
                <a:gd name="T5" fmla="*/ 157 h 212"/>
                <a:gd name="T6" fmla="*/ 60 w 307"/>
                <a:gd name="T7" fmla="*/ 0 h 212"/>
                <a:gd name="T8" fmla="*/ 0 w 307"/>
                <a:gd name="T9" fmla="*/ 103 h 212"/>
                <a:gd name="T10" fmla="*/ 235 w 307"/>
                <a:gd name="T11" fmla="*/ 193 h 212"/>
                <a:gd name="T12" fmla="*/ 217 w 307"/>
                <a:gd name="T13" fmla="*/ 211 h 212"/>
                <a:gd name="T14" fmla="*/ 306 w 307"/>
                <a:gd name="T15" fmla="*/ 210 h 212"/>
                <a:gd name="T16" fmla="*/ 0 60000 65536"/>
                <a:gd name="T17" fmla="*/ 0 60000 65536"/>
                <a:gd name="T18" fmla="*/ 0 60000 65536"/>
                <a:gd name="T19" fmla="*/ 0 60000 65536"/>
                <a:gd name="T20" fmla="*/ 0 60000 65536"/>
                <a:gd name="T21" fmla="*/ 0 60000 65536"/>
                <a:gd name="T22" fmla="*/ 0 60000 65536"/>
                <a:gd name="T23" fmla="*/ 0 60000 65536"/>
                <a:gd name="T24" fmla="*/ 0 w 307"/>
                <a:gd name="T25" fmla="*/ 0 h 212"/>
                <a:gd name="T26" fmla="*/ 307 w 307"/>
                <a:gd name="T27" fmla="*/ 212 h 21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7" h="212">
                  <a:moveTo>
                    <a:pt x="306" y="210"/>
                  </a:moveTo>
                  <a:lnTo>
                    <a:pt x="262" y="132"/>
                  </a:lnTo>
                  <a:lnTo>
                    <a:pt x="256" y="157"/>
                  </a:lnTo>
                  <a:lnTo>
                    <a:pt x="60" y="0"/>
                  </a:lnTo>
                  <a:lnTo>
                    <a:pt x="0" y="103"/>
                  </a:lnTo>
                  <a:lnTo>
                    <a:pt x="235" y="193"/>
                  </a:lnTo>
                  <a:lnTo>
                    <a:pt x="217" y="211"/>
                  </a:lnTo>
                  <a:lnTo>
                    <a:pt x="306" y="210"/>
                  </a:lnTo>
                </a:path>
              </a:pathLst>
            </a:custGeom>
            <a:solidFill>
              <a:srgbClr val="CF0E30"/>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a:lstStyle/>
            <a:p>
              <a:endParaRPr lang="en-US" dirty="0"/>
            </a:p>
          </p:txBody>
        </p:sp>
      </p:gr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228600"/>
            <a:ext cx="7848600" cy="1143000"/>
          </a:xfrm>
          <a:noFill/>
        </p:spPr>
        <p:txBody>
          <a:bodyPr/>
          <a:lstStyle/>
          <a:p>
            <a:r>
              <a:rPr lang="en-US" dirty="0" smtClean="0">
                <a:solidFill>
                  <a:srgbClr val="000000"/>
                </a:solidFill>
              </a:rPr>
              <a:t>ABC Model</a:t>
            </a:r>
            <a:br>
              <a:rPr lang="en-US" dirty="0" smtClean="0">
                <a:solidFill>
                  <a:srgbClr val="000000"/>
                </a:solidFill>
              </a:rPr>
            </a:br>
            <a:r>
              <a:rPr lang="en-US" dirty="0" smtClean="0">
                <a:solidFill>
                  <a:srgbClr val="000000"/>
                </a:solidFill>
              </a:rPr>
              <a:t>What Motivates Behavior?</a:t>
            </a:r>
          </a:p>
        </p:txBody>
      </p:sp>
      <p:sp>
        <p:nvSpPr>
          <p:cNvPr id="16387" name="Rectangle 3"/>
          <p:cNvSpPr>
            <a:spLocks noChangeArrowheads="1"/>
          </p:cNvSpPr>
          <p:nvPr/>
        </p:nvSpPr>
        <p:spPr bwMode="auto">
          <a:xfrm>
            <a:off x="552451" y="2849564"/>
            <a:ext cx="2538413" cy="2357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38112" tIns="69850" rIns="138112" bIns="69850">
            <a:spAutoFit/>
          </a:bodyPr>
          <a:lstStyle/>
          <a:p>
            <a:pPr defTabSz="2057400"/>
            <a:r>
              <a:rPr lang="en-US" sz="14400" dirty="0">
                <a:solidFill>
                  <a:srgbClr val="DADADA"/>
                </a:solidFill>
              </a:rPr>
              <a:t>A</a:t>
            </a:r>
          </a:p>
        </p:txBody>
      </p:sp>
      <p:sp>
        <p:nvSpPr>
          <p:cNvPr id="16388" name="Rectangle 4"/>
          <p:cNvSpPr>
            <a:spLocks noChangeArrowheads="1"/>
          </p:cNvSpPr>
          <p:nvPr/>
        </p:nvSpPr>
        <p:spPr bwMode="auto">
          <a:xfrm>
            <a:off x="6115051" y="2849564"/>
            <a:ext cx="2538413" cy="2357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38112" tIns="69850" rIns="138112" bIns="69850">
            <a:spAutoFit/>
          </a:bodyPr>
          <a:lstStyle/>
          <a:p>
            <a:pPr defTabSz="2057400"/>
            <a:r>
              <a:rPr lang="en-US" sz="14400" dirty="0">
                <a:solidFill>
                  <a:srgbClr val="DADADA"/>
                </a:solidFill>
              </a:rPr>
              <a:t>C</a:t>
            </a:r>
          </a:p>
        </p:txBody>
      </p:sp>
      <p:sp>
        <p:nvSpPr>
          <p:cNvPr id="16389" name="Rectangle 5"/>
          <p:cNvSpPr>
            <a:spLocks noChangeArrowheads="1"/>
          </p:cNvSpPr>
          <p:nvPr/>
        </p:nvSpPr>
        <p:spPr bwMode="auto">
          <a:xfrm>
            <a:off x="3455989" y="2849564"/>
            <a:ext cx="2538412" cy="2357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38112" tIns="69850" rIns="138112" bIns="69850">
            <a:spAutoFit/>
          </a:bodyPr>
          <a:lstStyle/>
          <a:p>
            <a:pPr defTabSz="2057400"/>
            <a:r>
              <a:rPr lang="en-US" sz="14400" dirty="0">
                <a:solidFill>
                  <a:srgbClr val="DADADA"/>
                </a:solidFill>
              </a:rPr>
              <a:t>B</a:t>
            </a:r>
          </a:p>
        </p:txBody>
      </p:sp>
      <p:sp>
        <p:nvSpPr>
          <p:cNvPr id="16390" name="Rectangle 6"/>
          <p:cNvSpPr>
            <a:spLocks noChangeArrowheads="1"/>
          </p:cNvSpPr>
          <p:nvPr/>
        </p:nvSpPr>
        <p:spPr bwMode="auto">
          <a:xfrm>
            <a:off x="685800" y="1905000"/>
            <a:ext cx="37846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p>
            <a:pPr marL="342900" indent="-342900">
              <a:lnSpc>
                <a:spcPct val="90000"/>
              </a:lnSpc>
              <a:spcBef>
                <a:spcPct val="20000"/>
              </a:spcBef>
            </a:pPr>
            <a:endParaRPr lang="en-US" sz="2800" dirty="0"/>
          </a:p>
          <a:p>
            <a:pPr marL="342900" indent="-342900">
              <a:lnSpc>
                <a:spcPct val="90000"/>
              </a:lnSpc>
              <a:spcBef>
                <a:spcPct val="20000"/>
              </a:spcBef>
            </a:pPr>
            <a:endParaRPr lang="en-US" sz="2800" dirty="0"/>
          </a:p>
          <a:p>
            <a:pPr marL="742950" lvl="1" indent="-285750" eaLnBrk="1" hangingPunct="1">
              <a:lnSpc>
                <a:spcPct val="90000"/>
              </a:lnSpc>
              <a:spcBef>
                <a:spcPct val="20000"/>
              </a:spcBef>
            </a:pPr>
            <a:endParaRPr lang="en-US" sz="2800" dirty="0"/>
          </a:p>
        </p:txBody>
      </p:sp>
      <p:sp>
        <p:nvSpPr>
          <p:cNvPr id="16391" name="Rectangle 7"/>
          <p:cNvSpPr>
            <a:spLocks noChangeArrowheads="1"/>
          </p:cNvSpPr>
          <p:nvPr/>
        </p:nvSpPr>
        <p:spPr bwMode="auto">
          <a:xfrm>
            <a:off x="507418" y="1655764"/>
            <a:ext cx="2090317" cy="766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algn="ctr"/>
            <a:r>
              <a:rPr lang="en-US" sz="4400" b="1" dirty="0"/>
              <a:t>A</a:t>
            </a:r>
            <a:r>
              <a:rPr lang="en-US" sz="2800" b="1" dirty="0"/>
              <a:t>ctivators</a:t>
            </a:r>
          </a:p>
        </p:txBody>
      </p:sp>
      <p:sp>
        <p:nvSpPr>
          <p:cNvPr id="16392" name="Rectangle 8"/>
          <p:cNvSpPr>
            <a:spLocks noChangeArrowheads="1"/>
          </p:cNvSpPr>
          <p:nvPr/>
        </p:nvSpPr>
        <p:spPr bwMode="auto">
          <a:xfrm>
            <a:off x="3408850" y="1655764"/>
            <a:ext cx="1869102" cy="766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algn="ctr"/>
            <a:r>
              <a:rPr lang="en-US" sz="4400" b="1" dirty="0"/>
              <a:t>B</a:t>
            </a:r>
            <a:r>
              <a:rPr lang="en-US" sz="2800" b="1" dirty="0"/>
              <a:t>ehavior</a:t>
            </a:r>
          </a:p>
        </p:txBody>
      </p:sp>
      <p:sp>
        <p:nvSpPr>
          <p:cNvPr id="16393" name="Rectangle 9"/>
          <p:cNvSpPr>
            <a:spLocks noChangeArrowheads="1"/>
          </p:cNvSpPr>
          <p:nvPr/>
        </p:nvSpPr>
        <p:spPr bwMode="auto">
          <a:xfrm>
            <a:off x="5988361" y="1655764"/>
            <a:ext cx="2890216" cy="766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algn="ctr"/>
            <a:r>
              <a:rPr lang="en-US" sz="4400" b="1" dirty="0"/>
              <a:t>C</a:t>
            </a:r>
            <a:r>
              <a:rPr lang="en-US" sz="2800" b="1" dirty="0"/>
              <a:t>onsequences</a:t>
            </a:r>
          </a:p>
        </p:txBody>
      </p:sp>
      <p:sp>
        <p:nvSpPr>
          <p:cNvPr id="16394" name="AutoShape 10"/>
          <p:cNvSpPr>
            <a:spLocks noChangeArrowheads="1"/>
          </p:cNvSpPr>
          <p:nvPr/>
        </p:nvSpPr>
        <p:spPr bwMode="auto">
          <a:xfrm>
            <a:off x="5416551" y="1911351"/>
            <a:ext cx="444500" cy="368300"/>
          </a:xfrm>
          <a:prstGeom prst="rightArrow">
            <a:avLst>
              <a:gd name="adj1" fmla="val 50000"/>
              <a:gd name="adj2" fmla="val 60350"/>
            </a:avLst>
          </a:prstGeom>
          <a:solidFill>
            <a:schemeClr val="accent1"/>
          </a:solidFill>
          <a:ln w="12700">
            <a:solidFill>
              <a:schemeClr val="tx1"/>
            </a:solidFill>
            <a:miter lim="800000"/>
            <a:headEnd/>
            <a:tailEnd/>
          </a:ln>
        </p:spPr>
        <p:txBody>
          <a:bodyPr wrap="none" anchor="ctr"/>
          <a:lstStyle/>
          <a:p>
            <a:endParaRPr lang="en-US" dirty="0"/>
          </a:p>
        </p:txBody>
      </p:sp>
      <p:sp>
        <p:nvSpPr>
          <p:cNvPr id="16395" name="AutoShape 11"/>
          <p:cNvSpPr>
            <a:spLocks noChangeArrowheads="1"/>
          </p:cNvSpPr>
          <p:nvPr/>
        </p:nvSpPr>
        <p:spPr bwMode="auto">
          <a:xfrm>
            <a:off x="2825751" y="1911351"/>
            <a:ext cx="368300" cy="368300"/>
          </a:xfrm>
          <a:prstGeom prst="rightArrow">
            <a:avLst>
              <a:gd name="adj1" fmla="val 50000"/>
              <a:gd name="adj2" fmla="val 50005"/>
            </a:avLst>
          </a:prstGeom>
          <a:solidFill>
            <a:schemeClr val="accent1"/>
          </a:solidFill>
          <a:ln w="12700">
            <a:solidFill>
              <a:schemeClr val="tx1"/>
            </a:solidFill>
            <a:miter lim="800000"/>
            <a:headEnd/>
            <a:tailEnd/>
          </a:ln>
        </p:spPr>
        <p:txBody>
          <a:bodyPr wrap="none" anchor="ctr"/>
          <a:lstStyle/>
          <a:p>
            <a:endParaRPr lang="en-US" dirty="0"/>
          </a:p>
        </p:txBody>
      </p:sp>
      <p:sp>
        <p:nvSpPr>
          <p:cNvPr id="16396" name="Rectangle 12"/>
          <p:cNvSpPr>
            <a:spLocks noChangeArrowheads="1"/>
          </p:cNvSpPr>
          <p:nvPr/>
        </p:nvSpPr>
        <p:spPr bwMode="auto">
          <a:xfrm>
            <a:off x="325437" y="2449514"/>
            <a:ext cx="2787651" cy="3752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lgn="ctr"/>
            <a:r>
              <a:rPr lang="en-US" sz="2000" i="1" dirty="0">
                <a:solidFill>
                  <a:schemeClr val="accent1"/>
                </a:solidFill>
              </a:rPr>
              <a:t>Guides or directs </a:t>
            </a:r>
          </a:p>
          <a:p>
            <a:pPr algn="ctr"/>
            <a:r>
              <a:rPr lang="en-US" sz="2000" i="1" dirty="0">
                <a:solidFill>
                  <a:schemeClr val="accent1"/>
                </a:solidFill>
              </a:rPr>
              <a:t>behavior</a:t>
            </a:r>
            <a:endParaRPr lang="en-US" sz="1800" dirty="0"/>
          </a:p>
          <a:p>
            <a:endParaRPr lang="en-US" sz="1800" dirty="0"/>
          </a:p>
          <a:p>
            <a:r>
              <a:rPr lang="en-US" sz="1800" dirty="0"/>
              <a:t>Signs</a:t>
            </a:r>
          </a:p>
          <a:p>
            <a:pPr>
              <a:spcBef>
                <a:spcPct val="50000"/>
              </a:spcBef>
            </a:pPr>
            <a:r>
              <a:rPr lang="en-US" sz="1800" dirty="0"/>
              <a:t>Policies</a:t>
            </a:r>
          </a:p>
          <a:p>
            <a:pPr>
              <a:spcBef>
                <a:spcPct val="50000"/>
              </a:spcBef>
            </a:pPr>
            <a:r>
              <a:rPr lang="en-US" sz="1800" dirty="0"/>
              <a:t>Directive Feedback</a:t>
            </a:r>
          </a:p>
          <a:p>
            <a:pPr>
              <a:spcBef>
                <a:spcPct val="50000"/>
              </a:spcBef>
            </a:pPr>
            <a:r>
              <a:rPr lang="en-US" sz="1800" dirty="0"/>
              <a:t>Training/demonstrations</a:t>
            </a:r>
          </a:p>
          <a:p>
            <a:pPr>
              <a:spcBef>
                <a:spcPct val="50000"/>
              </a:spcBef>
            </a:pPr>
            <a:r>
              <a:rPr lang="en-US" sz="1800" dirty="0"/>
              <a:t>Goal Setting</a:t>
            </a:r>
          </a:p>
          <a:p>
            <a:pPr>
              <a:spcBef>
                <a:spcPct val="50000"/>
              </a:spcBef>
            </a:pPr>
            <a:r>
              <a:rPr lang="en-US" sz="1800" dirty="0"/>
              <a:t>Modeling </a:t>
            </a:r>
          </a:p>
          <a:p>
            <a:pPr>
              <a:spcBef>
                <a:spcPct val="50000"/>
              </a:spcBef>
            </a:pPr>
            <a:r>
              <a:rPr lang="en-US" sz="1800" dirty="0"/>
              <a:t>Lectures</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09600" y="228600"/>
            <a:ext cx="7848600" cy="1143000"/>
          </a:xfrm>
          <a:noFill/>
        </p:spPr>
        <p:txBody>
          <a:bodyPr/>
          <a:lstStyle/>
          <a:p>
            <a:r>
              <a:rPr lang="en-US" dirty="0" smtClean="0"/>
              <a:t>ABC Model</a:t>
            </a:r>
            <a:br>
              <a:rPr lang="en-US" dirty="0" smtClean="0"/>
            </a:br>
            <a:r>
              <a:rPr lang="en-US" dirty="0" smtClean="0"/>
              <a:t>What Motivates Behavior?</a:t>
            </a:r>
          </a:p>
        </p:txBody>
      </p:sp>
      <p:sp>
        <p:nvSpPr>
          <p:cNvPr id="17411" name="Rectangle 3"/>
          <p:cNvSpPr>
            <a:spLocks noChangeArrowheads="1"/>
          </p:cNvSpPr>
          <p:nvPr/>
        </p:nvSpPr>
        <p:spPr bwMode="auto">
          <a:xfrm>
            <a:off x="552451" y="2849564"/>
            <a:ext cx="2538413" cy="2357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38112" tIns="69850" rIns="138112" bIns="69850">
            <a:spAutoFit/>
          </a:bodyPr>
          <a:lstStyle/>
          <a:p>
            <a:pPr defTabSz="2057400"/>
            <a:r>
              <a:rPr lang="en-US" sz="14400" dirty="0">
                <a:solidFill>
                  <a:srgbClr val="DADADA"/>
                </a:solidFill>
              </a:rPr>
              <a:t>A</a:t>
            </a:r>
          </a:p>
        </p:txBody>
      </p:sp>
      <p:sp>
        <p:nvSpPr>
          <p:cNvPr id="17412" name="Rectangle 4"/>
          <p:cNvSpPr>
            <a:spLocks noChangeArrowheads="1"/>
          </p:cNvSpPr>
          <p:nvPr/>
        </p:nvSpPr>
        <p:spPr bwMode="auto">
          <a:xfrm>
            <a:off x="6115051" y="2849564"/>
            <a:ext cx="2538413" cy="2357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38112" tIns="69850" rIns="138112" bIns="69850">
            <a:spAutoFit/>
          </a:bodyPr>
          <a:lstStyle/>
          <a:p>
            <a:pPr defTabSz="2057400"/>
            <a:r>
              <a:rPr lang="en-US" sz="14400" dirty="0">
                <a:solidFill>
                  <a:srgbClr val="DADADA"/>
                </a:solidFill>
              </a:rPr>
              <a:t>C</a:t>
            </a:r>
          </a:p>
        </p:txBody>
      </p:sp>
      <p:sp>
        <p:nvSpPr>
          <p:cNvPr id="17413" name="Rectangle 5"/>
          <p:cNvSpPr>
            <a:spLocks noChangeArrowheads="1"/>
          </p:cNvSpPr>
          <p:nvPr/>
        </p:nvSpPr>
        <p:spPr bwMode="auto">
          <a:xfrm>
            <a:off x="3455989" y="2849564"/>
            <a:ext cx="2538412" cy="2357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38112" tIns="69850" rIns="138112" bIns="69850">
            <a:spAutoFit/>
          </a:bodyPr>
          <a:lstStyle/>
          <a:p>
            <a:pPr defTabSz="2057400"/>
            <a:r>
              <a:rPr lang="en-US" sz="14400" dirty="0">
                <a:solidFill>
                  <a:srgbClr val="DADADA"/>
                </a:solidFill>
              </a:rPr>
              <a:t>B</a:t>
            </a:r>
          </a:p>
        </p:txBody>
      </p:sp>
      <p:sp>
        <p:nvSpPr>
          <p:cNvPr id="17414" name="Rectangle 6"/>
          <p:cNvSpPr>
            <a:spLocks noChangeArrowheads="1"/>
          </p:cNvSpPr>
          <p:nvPr/>
        </p:nvSpPr>
        <p:spPr bwMode="auto">
          <a:xfrm>
            <a:off x="685800" y="1905000"/>
            <a:ext cx="37846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p>
            <a:pPr marL="342900" indent="-342900">
              <a:lnSpc>
                <a:spcPct val="90000"/>
              </a:lnSpc>
              <a:spcBef>
                <a:spcPct val="20000"/>
              </a:spcBef>
            </a:pPr>
            <a:endParaRPr lang="en-US" sz="2800" dirty="0"/>
          </a:p>
          <a:p>
            <a:pPr marL="342900" indent="-342900">
              <a:lnSpc>
                <a:spcPct val="90000"/>
              </a:lnSpc>
              <a:spcBef>
                <a:spcPct val="20000"/>
              </a:spcBef>
            </a:pPr>
            <a:endParaRPr lang="en-US" sz="2800" dirty="0"/>
          </a:p>
          <a:p>
            <a:pPr marL="742950" lvl="1" indent="-285750" eaLnBrk="1" hangingPunct="1">
              <a:lnSpc>
                <a:spcPct val="90000"/>
              </a:lnSpc>
              <a:spcBef>
                <a:spcPct val="20000"/>
              </a:spcBef>
            </a:pPr>
            <a:endParaRPr lang="en-US" sz="2800" dirty="0"/>
          </a:p>
        </p:txBody>
      </p:sp>
      <p:sp>
        <p:nvSpPr>
          <p:cNvPr id="17415" name="Rectangle 7"/>
          <p:cNvSpPr>
            <a:spLocks noChangeArrowheads="1"/>
          </p:cNvSpPr>
          <p:nvPr/>
        </p:nvSpPr>
        <p:spPr bwMode="auto">
          <a:xfrm>
            <a:off x="507418" y="1655764"/>
            <a:ext cx="2090317" cy="766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algn="ctr"/>
            <a:r>
              <a:rPr lang="en-US" sz="4400" b="1" dirty="0"/>
              <a:t>A</a:t>
            </a:r>
            <a:r>
              <a:rPr lang="en-US" sz="2800" b="1" dirty="0"/>
              <a:t>ctivators</a:t>
            </a:r>
          </a:p>
        </p:txBody>
      </p:sp>
      <p:sp>
        <p:nvSpPr>
          <p:cNvPr id="17416" name="Rectangle 8"/>
          <p:cNvSpPr>
            <a:spLocks noChangeArrowheads="1"/>
          </p:cNvSpPr>
          <p:nvPr/>
        </p:nvSpPr>
        <p:spPr bwMode="auto">
          <a:xfrm>
            <a:off x="3408850" y="1655764"/>
            <a:ext cx="1869102" cy="766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algn="ctr"/>
            <a:r>
              <a:rPr lang="en-US" sz="4400" b="1" dirty="0"/>
              <a:t>B</a:t>
            </a:r>
            <a:r>
              <a:rPr lang="en-US" sz="2800" b="1" dirty="0"/>
              <a:t>ehavior</a:t>
            </a:r>
          </a:p>
        </p:txBody>
      </p:sp>
      <p:sp>
        <p:nvSpPr>
          <p:cNvPr id="17417" name="Rectangle 9"/>
          <p:cNvSpPr>
            <a:spLocks noChangeArrowheads="1"/>
          </p:cNvSpPr>
          <p:nvPr/>
        </p:nvSpPr>
        <p:spPr bwMode="auto">
          <a:xfrm>
            <a:off x="5988361" y="1655764"/>
            <a:ext cx="2890216" cy="766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algn="ctr"/>
            <a:r>
              <a:rPr lang="en-US" sz="4400" b="1" dirty="0"/>
              <a:t>C</a:t>
            </a:r>
            <a:r>
              <a:rPr lang="en-US" sz="2800" b="1" dirty="0"/>
              <a:t>onsequences</a:t>
            </a:r>
          </a:p>
        </p:txBody>
      </p:sp>
      <p:sp>
        <p:nvSpPr>
          <p:cNvPr id="17418" name="AutoShape 10"/>
          <p:cNvSpPr>
            <a:spLocks noChangeArrowheads="1"/>
          </p:cNvSpPr>
          <p:nvPr/>
        </p:nvSpPr>
        <p:spPr bwMode="auto">
          <a:xfrm>
            <a:off x="5416551" y="1911351"/>
            <a:ext cx="444500" cy="368300"/>
          </a:xfrm>
          <a:prstGeom prst="rightArrow">
            <a:avLst>
              <a:gd name="adj1" fmla="val 50000"/>
              <a:gd name="adj2" fmla="val 60350"/>
            </a:avLst>
          </a:prstGeom>
          <a:solidFill>
            <a:schemeClr val="accent1"/>
          </a:solidFill>
          <a:ln w="12700">
            <a:solidFill>
              <a:schemeClr val="tx1"/>
            </a:solidFill>
            <a:miter lim="800000"/>
            <a:headEnd/>
            <a:tailEnd/>
          </a:ln>
        </p:spPr>
        <p:txBody>
          <a:bodyPr wrap="none" anchor="ctr"/>
          <a:lstStyle/>
          <a:p>
            <a:endParaRPr lang="en-US" dirty="0"/>
          </a:p>
        </p:txBody>
      </p:sp>
      <p:sp>
        <p:nvSpPr>
          <p:cNvPr id="17419" name="AutoShape 11"/>
          <p:cNvSpPr>
            <a:spLocks noChangeArrowheads="1"/>
          </p:cNvSpPr>
          <p:nvPr/>
        </p:nvSpPr>
        <p:spPr bwMode="auto">
          <a:xfrm>
            <a:off x="2825751" y="1911351"/>
            <a:ext cx="368300" cy="368300"/>
          </a:xfrm>
          <a:prstGeom prst="rightArrow">
            <a:avLst>
              <a:gd name="adj1" fmla="val 50000"/>
              <a:gd name="adj2" fmla="val 50005"/>
            </a:avLst>
          </a:prstGeom>
          <a:solidFill>
            <a:schemeClr val="accent1"/>
          </a:solidFill>
          <a:ln w="12700">
            <a:solidFill>
              <a:schemeClr val="tx1"/>
            </a:solidFill>
            <a:miter lim="800000"/>
            <a:headEnd/>
            <a:tailEnd/>
          </a:ln>
        </p:spPr>
        <p:txBody>
          <a:bodyPr wrap="none" anchor="ctr"/>
          <a:lstStyle/>
          <a:p>
            <a:endParaRPr lang="en-US" dirty="0"/>
          </a:p>
        </p:txBody>
      </p:sp>
      <p:sp>
        <p:nvSpPr>
          <p:cNvPr id="17420" name="Rectangle 12"/>
          <p:cNvSpPr>
            <a:spLocks noChangeArrowheads="1"/>
          </p:cNvSpPr>
          <p:nvPr/>
        </p:nvSpPr>
        <p:spPr bwMode="auto">
          <a:xfrm>
            <a:off x="3154363" y="2470150"/>
            <a:ext cx="2997200" cy="3998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lgn="ctr">
              <a:spcBef>
                <a:spcPct val="50000"/>
              </a:spcBef>
            </a:pPr>
            <a:r>
              <a:rPr lang="en-US" sz="2000" i="1" dirty="0">
                <a:solidFill>
                  <a:schemeClr val="accent1"/>
                </a:solidFill>
              </a:rPr>
              <a:t>Actions  </a:t>
            </a:r>
            <a:endParaRPr lang="en-US" i="1" dirty="0">
              <a:solidFill>
                <a:schemeClr val="accent1"/>
              </a:solidFill>
            </a:endParaRPr>
          </a:p>
          <a:p>
            <a:pPr>
              <a:spcBef>
                <a:spcPct val="50000"/>
              </a:spcBef>
            </a:pPr>
            <a:endParaRPr lang="en-US" sz="1800" dirty="0"/>
          </a:p>
          <a:p>
            <a:pPr>
              <a:spcBef>
                <a:spcPct val="50000"/>
              </a:spcBef>
            </a:pPr>
            <a:r>
              <a:rPr lang="en-US" sz="1800" dirty="0"/>
              <a:t>Driving the speed limit</a:t>
            </a:r>
          </a:p>
          <a:p>
            <a:pPr>
              <a:spcBef>
                <a:spcPct val="50000"/>
              </a:spcBef>
            </a:pPr>
            <a:r>
              <a:rPr lang="en-US" sz="1800" dirty="0"/>
              <a:t>Putting on PPE</a:t>
            </a:r>
          </a:p>
          <a:p>
            <a:pPr>
              <a:spcBef>
                <a:spcPct val="50000"/>
              </a:spcBef>
            </a:pPr>
            <a:r>
              <a:rPr lang="en-US" sz="1800" dirty="0"/>
              <a:t>Locking out power</a:t>
            </a:r>
          </a:p>
          <a:p>
            <a:pPr>
              <a:spcBef>
                <a:spcPct val="50000"/>
              </a:spcBef>
            </a:pPr>
            <a:r>
              <a:rPr lang="en-US" sz="1800" dirty="0"/>
              <a:t>Using equipment guards</a:t>
            </a:r>
          </a:p>
          <a:p>
            <a:pPr>
              <a:spcBef>
                <a:spcPct val="50000"/>
              </a:spcBef>
            </a:pPr>
            <a:r>
              <a:rPr lang="en-US" sz="1800" dirty="0"/>
              <a:t>Giving a safety talk</a:t>
            </a:r>
          </a:p>
          <a:p>
            <a:pPr>
              <a:spcBef>
                <a:spcPct val="50000"/>
              </a:spcBef>
            </a:pPr>
            <a:r>
              <a:rPr lang="en-US" sz="1800" dirty="0"/>
              <a:t>Cleaning up spills</a:t>
            </a:r>
          </a:p>
          <a:p>
            <a:pPr>
              <a:spcBef>
                <a:spcPct val="50000"/>
              </a:spcBef>
            </a:pPr>
            <a:r>
              <a:rPr lang="en-US" sz="1800" dirty="0"/>
              <a:t>Coaching others about safe work practices</a:t>
            </a:r>
          </a:p>
        </p:txBody>
      </p:sp>
      <p:sp>
        <p:nvSpPr>
          <p:cNvPr id="17421" name="Rectangle 13"/>
          <p:cNvSpPr>
            <a:spLocks noChangeArrowheads="1"/>
          </p:cNvSpPr>
          <p:nvPr/>
        </p:nvSpPr>
        <p:spPr bwMode="auto">
          <a:xfrm>
            <a:off x="325437" y="2449514"/>
            <a:ext cx="2787651" cy="3752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lgn="ctr"/>
            <a:r>
              <a:rPr lang="en-US" sz="2000" i="1" dirty="0">
                <a:solidFill>
                  <a:schemeClr val="accent1"/>
                </a:solidFill>
              </a:rPr>
              <a:t>Guides or directs </a:t>
            </a:r>
          </a:p>
          <a:p>
            <a:pPr algn="ctr"/>
            <a:r>
              <a:rPr lang="en-US" sz="2000" i="1" dirty="0">
                <a:solidFill>
                  <a:schemeClr val="accent1"/>
                </a:solidFill>
              </a:rPr>
              <a:t>behavior</a:t>
            </a:r>
            <a:endParaRPr lang="en-US" sz="1800" dirty="0"/>
          </a:p>
          <a:p>
            <a:endParaRPr lang="en-US" sz="1800" dirty="0"/>
          </a:p>
          <a:p>
            <a:r>
              <a:rPr lang="en-US" sz="1800" dirty="0"/>
              <a:t>Signs</a:t>
            </a:r>
          </a:p>
          <a:p>
            <a:pPr>
              <a:spcBef>
                <a:spcPct val="50000"/>
              </a:spcBef>
            </a:pPr>
            <a:r>
              <a:rPr lang="en-US" sz="1800" dirty="0"/>
              <a:t>Policies</a:t>
            </a:r>
          </a:p>
          <a:p>
            <a:pPr>
              <a:spcBef>
                <a:spcPct val="50000"/>
              </a:spcBef>
            </a:pPr>
            <a:r>
              <a:rPr lang="en-US" sz="1800" dirty="0"/>
              <a:t>Directive Feedback</a:t>
            </a:r>
          </a:p>
          <a:p>
            <a:pPr>
              <a:spcBef>
                <a:spcPct val="50000"/>
              </a:spcBef>
            </a:pPr>
            <a:r>
              <a:rPr lang="en-US" sz="1800" dirty="0"/>
              <a:t>Training/demonstrations</a:t>
            </a:r>
          </a:p>
          <a:p>
            <a:pPr>
              <a:spcBef>
                <a:spcPct val="50000"/>
              </a:spcBef>
            </a:pPr>
            <a:r>
              <a:rPr lang="en-US" sz="1800" dirty="0"/>
              <a:t>Goal Setting</a:t>
            </a:r>
          </a:p>
          <a:p>
            <a:pPr>
              <a:spcBef>
                <a:spcPct val="50000"/>
              </a:spcBef>
            </a:pPr>
            <a:r>
              <a:rPr lang="en-US" sz="1800" dirty="0"/>
              <a:t>Modeling </a:t>
            </a:r>
          </a:p>
          <a:p>
            <a:pPr>
              <a:spcBef>
                <a:spcPct val="50000"/>
              </a:spcBef>
            </a:pPr>
            <a:r>
              <a:rPr lang="en-US" sz="1800" dirty="0"/>
              <a:t>Lectures</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09600" y="228600"/>
            <a:ext cx="7848600" cy="1143000"/>
          </a:xfrm>
          <a:noFill/>
        </p:spPr>
        <p:txBody>
          <a:bodyPr/>
          <a:lstStyle/>
          <a:p>
            <a:r>
              <a:rPr lang="en-US" dirty="0" smtClean="0">
                <a:solidFill>
                  <a:srgbClr val="000000"/>
                </a:solidFill>
              </a:rPr>
              <a:t>ABC Model</a:t>
            </a:r>
            <a:br>
              <a:rPr lang="en-US" dirty="0" smtClean="0">
                <a:solidFill>
                  <a:srgbClr val="000000"/>
                </a:solidFill>
              </a:rPr>
            </a:br>
            <a:r>
              <a:rPr lang="en-US" dirty="0" smtClean="0">
                <a:solidFill>
                  <a:srgbClr val="000000"/>
                </a:solidFill>
              </a:rPr>
              <a:t>What Motivates Behavior?</a:t>
            </a:r>
          </a:p>
        </p:txBody>
      </p:sp>
      <p:sp>
        <p:nvSpPr>
          <p:cNvPr id="18435" name="Rectangle 3"/>
          <p:cNvSpPr>
            <a:spLocks noChangeArrowheads="1"/>
          </p:cNvSpPr>
          <p:nvPr/>
        </p:nvSpPr>
        <p:spPr bwMode="auto">
          <a:xfrm>
            <a:off x="552451" y="2849564"/>
            <a:ext cx="2538413" cy="2357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38112" tIns="69850" rIns="138112" bIns="69850">
            <a:spAutoFit/>
          </a:bodyPr>
          <a:lstStyle/>
          <a:p>
            <a:pPr defTabSz="2057400"/>
            <a:r>
              <a:rPr lang="en-US" sz="14400" dirty="0">
                <a:solidFill>
                  <a:srgbClr val="DADADA"/>
                </a:solidFill>
              </a:rPr>
              <a:t>A</a:t>
            </a:r>
          </a:p>
        </p:txBody>
      </p:sp>
      <p:sp>
        <p:nvSpPr>
          <p:cNvPr id="18436" name="Rectangle 4"/>
          <p:cNvSpPr>
            <a:spLocks noChangeArrowheads="1"/>
          </p:cNvSpPr>
          <p:nvPr/>
        </p:nvSpPr>
        <p:spPr bwMode="auto">
          <a:xfrm>
            <a:off x="6115051" y="2849564"/>
            <a:ext cx="2538413" cy="2357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38112" tIns="69850" rIns="138112" bIns="69850">
            <a:spAutoFit/>
          </a:bodyPr>
          <a:lstStyle/>
          <a:p>
            <a:pPr defTabSz="2057400"/>
            <a:r>
              <a:rPr lang="en-US" sz="14400" dirty="0">
                <a:solidFill>
                  <a:srgbClr val="DADADA"/>
                </a:solidFill>
              </a:rPr>
              <a:t>C</a:t>
            </a:r>
          </a:p>
        </p:txBody>
      </p:sp>
      <p:sp>
        <p:nvSpPr>
          <p:cNvPr id="18437" name="Rectangle 5"/>
          <p:cNvSpPr>
            <a:spLocks noChangeArrowheads="1"/>
          </p:cNvSpPr>
          <p:nvPr/>
        </p:nvSpPr>
        <p:spPr bwMode="auto">
          <a:xfrm>
            <a:off x="3455989" y="2849564"/>
            <a:ext cx="2538412" cy="2357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38112" tIns="69850" rIns="138112" bIns="69850">
            <a:spAutoFit/>
          </a:bodyPr>
          <a:lstStyle/>
          <a:p>
            <a:pPr defTabSz="2057400"/>
            <a:r>
              <a:rPr lang="en-US" sz="14400" dirty="0">
                <a:solidFill>
                  <a:srgbClr val="DADADA"/>
                </a:solidFill>
              </a:rPr>
              <a:t>B</a:t>
            </a:r>
          </a:p>
        </p:txBody>
      </p:sp>
      <p:sp>
        <p:nvSpPr>
          <p:cNvPr id="18438" name="Rectangle 6"/>
          <p:cNvSpPr>
            <a:spLocks noChangeArrowheads="1"/>
          </p:cNvSpPr>
          <p:nvPr/>
        </p:nvSpPr>
        <p:spPr bwMode="auto">
          <a:xfrm>
            <a:off x="685800" y="1905000"/>
            <a:ext cx="37846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p>
            <a:pPr marL="342900" indent="-342900">
              <a:lnSpc>
                <a:spcPct val="90000"/>
              </a:lnSpc>
              <a:spcBef>
                <a:spcPct val="20000"/>
              </a:spcBef>
            </a:pPr>
            <a:endParaRPr lang="en-US" sz="2800" dirty="0"/>
          </a:p>
          <a:p>
            <a:pPr marL="342900" indent="-342900">
              <a:lnSpc>
                <a:spcPct val="90000"/>
              </a:lnSpc>
              <a:spcBef>
                <a:spcPct val="20000"/>
              </a:spcBef>
            </a:pPr>
            <a:endParaRPr lang="en-US" sz="2800" dirty="0"/>
          </a:p>
          <a:p>
            <a:pPr marL="742950" lvl="1" indent="-285750" eaLnBrk="1" hangingPunct="1">
              <a:lnSpc>
                <a:spcPct val="90000"/>
              </a:lnSpc>
              <a:spcBef>
                <a:spcPct val="20000"/>
              </a:spcBef>
            </a:pPr>
            <a:endParaRPr lang="en-US" sz="2800" dirty="0"/>
          </a:p>
        </p:txBody>
      </p:sp>
      <p:sp>
        <p:nvSpPr>
          <p:cNvPr id="18439" name="Rectangle 7"/>
          <p:cNvSpPr>
            <a:spLocks noChangeArrowheads="1"/>
          </p:cNvSpPr>
          <p:nvPr/>
        </p:nvSpPr>
        <p:spPr bwMode="auto">
          <a:xfrm>
            <a:off x="507418" y="1655764"/>
            <a:ext cx="2090317" cy="766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algn="ctr"/>
            <a:r>
              <a:rPr lang="en-US" sz="4400" b="1" dirty="0"/>
              <a:t>A</a:t>
            </a:r>
            <a:r>
              <a:rPr lang="en-US" sz="2800" b="1" dirty="0"/>
              <a:t>ctivators</a:t>
            </a:r>
          </a:p>
        </p:txBody>
      </p:sp>
      <p:sp>
        <p:nvSpPr>
          <p:cNvPr id="18440" name="Rectangle 8"/>
          <p:cNvSpPr>
            <a:spLocks noChangeArrowheads="1"/>
          </p:cNvSpPr>
          <p:nvPr/>
        </p:nvSpPr>
        <p:spPr bwMode="auto">
          <a:xfrm>
            <a:off x="3408850" y="1655764"/>
            <a:ext cx="1869102" cy="766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algn="ctr"/>
            <a:r>
              <a:rPr lang="en-US" sz="4400" b="1" dirty="0"/>
              <a:t>B</a:t>
            </a:r>
            <a:r>
              <a:rPr lang="en-US" sz="2800" b="1" dirty="0"/>
              <a:t>ehavior</a:t>
            </a:r>
          </a:p>
        </p:txBody>
      </p:sp>
      <p:sp>
        <p:nvSpPr>
          <p:cNvPr id="18441" name="Rectangle 9"/>
          <p:cNvSpPr>
            <a:spLocks noChangeArrowheads="1"/>
          </p:cNvSpPr>
          <p:nvPr/>
        </p:nvSpPr>
        <p:spPr bwMode="auto">
          <a:xfrm>
            <a:off x="5988361" y="1655764"/>
            <a:ext cx="2890216" cy="766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algn="ctr"/>
            <a:r>
              <a:rPr lang="en-US" sz="4400" b="1" dirty="0"/>
              <a:t>C</a:t>
            </a:r>
            <a:r>
              <a:rPr lang="en-US" sz="2800" b="1" dirty="0"/>
              <a:t>onsequences</a:t>
            </a:r>
          </a:p>
        </p:txBody>
      </p:sp>
      <p:sp>
        <p:nvSpPr>
          <p:cNvPr id="18442" name="AutoShape 10"/>
          <p:cNvSpPr>
            <a:spLocks noChangeArrowheads="1"/>
          </p:cNvSpPr>
          <p:nvPr/>
        </p:nvSpPr>
        <p:spPr bwMode="auto">
          <a:xfrm>
            <a:off x="5416551" y="1911351"/>
            <a:ext cx="444500" cy="368300"/>
          </a:xfrm>
          <a:prstGeom prst="rightArrow">
            <a:avLst>
              <a:gd name="adj1" fmla="val 50000"/>
              <a:gd name="adj2" fmla="val 60350"/>
            </a:avLst>
          </a:prstGeom>
          <a:solidFill>
            <a:schemeClr val="accent1"/>
          </a:solidFill>
          <a:ln w="12700">
            <a:solidFill>
              <a:schemeClr val="tx1"/>
            </a:solidFill>
            <a:miter lim="800000"/>
            <a:headEnd/>
            <a:tailEnd/>
          </a:ln>
        </p:spPr>
        <p:txBody>
          <a:bodyPr wrap="none" anchor="ctr"/>
          <a:lstStyle/>
          <a:p>
            <a:endParaRPr lang="en-US" dirty="0"/>
          </a:p>
        </p:txBody>
      </p:sp>
      <p:sp>
        <p:nvSpPr>
          <p:cNvPr id="18443" name="AutoShape 11"/>
          <p:cNvSpPr>
            <a:spLocks noChangeArrowheads="1"/>
          </p:cNvSpPr>
          <p:nvPr/>
        </p:nvSpPr>
        <p:spPr bwMode="auto">
          <a:xfrm>
            <a:off x="2825751" y="1911351"/>
            <a:ext cx="368300" cy="368300"/>
          </a:xfrm>
          <a:prstGeom prst="rightArrow">
            <a:avLst>
              <a:gd name="adj1" fmla="val 50000"/>
              <a:gd name="adj2" fmla="val 50005"/>
            </a:avLst>
          </a:prstGeom>
          <a:solidFill>
            <a:schemeClr val="accent1"/>
          </a:solidFill>
          <a:ln w="12700">
            <a:solidFill>
              <a:schemeClr val="tx1"/>
            </a:solidFill>
            <a:miter lim="800000"/>
            <a:headEnd/>
            <a:tailEnd/>
          </a:ln>
        </p:spPr>
        <p:txBody>
          <a:bodyPr wrap="none" anchor="ctr"/>
          <a:lstStyle/>
          <a:p>
            <a:endParaRPr lang="en-US" dirty="0"/>
          </a:p>
        </p:txBody>
      </p:sp>
      <p:sp>
        <p:nvSpPr>
          <p:cNvPr id="18444" name="Rectangle 12"/>
          <p:cNvSpPr>
            <a:spLocks noChangeArrowheads="1"/>
          </p:cNvSpPr>
          <p:nvPr/>
        </p:nvSpPr>
        <p:spPr bwMode="auto">
          <a:xfrm>
            <a:off x="6138865" y="2306638"/>
            <a:ext cx="2587625" cy="389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lgn="ctr"/>
            <a:r>
              <a:rPr lang="en-US" sz="2000" i="1" dirty="0">
                <a:solidFill>
                  <a:srgbClr val="000000"/>
                </a:solidFill>
              </a:rPr>
              <a:t>Motivates the future</a:t>
            </a:r>
          </a:p>
          <a:p>
            <a:pPr algn="ctr"/>
            <a:r>
              <a:rPr lang="en-US" sz="2000" i="1" dirty="0">
                <a:solidFill>
                  <a:srgbClr val="000000"/>
                </a:solidFill>
              </a:rPr>
              <a:t>occurrence of behaviors</a:t>
            </a:r>
            <a:endParaRPr lang="en-US" sz="1800" dirty="0">
              <a:solidFill>
                <a:srgbClr val="000000"/>
              </a:solidFill>
            </a:endParaRPr>
          </a:p>
          <a:p>
            <a:pPr>
              <a:spcBef>
                <a:spcPct val="50000"/>
              </a:spcBef>
            </a:pPr>
            <a:r>
              <a:rPr lang="en-US" sz="1800" dirty="0">
                <a:solidFill>
                  <a:srgbClr val="000000"/>
                </a:solidFill>
              </a:rPr>
              <a:t>Self-approval</a:t>
            </a:r>
          </a:p>
          <a:p>
            <a:pPr>
              <a:spcBef>
                <a:spcPct val="50000"/>
              </a:spcBef>
            </a:pPr>
            <a:r>
              <a:rPr lang="en-US" sz="1800" dirty="0">
                <a:solidFill>
                  <a:srgbClr val="000000"/>
                </a:solidFill>
              </a:rPr>
              <a:t>Supervisor approval</a:t>
            </a:r>
          </a:p>
          <a:p>
            <a:pPr>
              <a:spcBef>
                <a:spcPct val="50000"/>
              </a:spcBef>
            </a:pPr>
            <a:r>
              <a:rPr lang="en-US" sz="1800" dirty="0">
                <a:solidFill>
                  <a:srgbClr val="000000"/>
                </a:solidFill>
              </a:rPr>
              <a:t>Reinforcing feedback</a:t>
            </a:r>
          </a:p>
          <a:p>
            <a:pPr>
              <a:spcBef>
                <a:spcPct val="50000"/>
              </a:spcBef>
            </a:pPr>
            <a:r>
              <a:rPr lang="en-US" sz="1800" dirty="0">
                <a:solidFill>
                  <a:srgbClr val="000000"/>
                </a:solidFill>
              </a:rPr>
              <a:t>No injury</a:t>
            </a:r>
          </a:p>
          <a:p>
            <a:pPr>
              <a:spcBef>
                <a:spcPct val="50000"/>
              </a:spcBef>
            </a:pPr>
            <a:r>
              <a:rPr lang="en-US" sz="1800" dirty="0">
                <a:solidFill>
                  <a:srgbClr val="000000"/>
                </a:solidFill>
              </a:rPr>
              <a:t>Pizza Lunch</a:t>
            </a:r>
          </a:p>
          <a:p>
            <a:pPr>
              <a:spcBef>
                <a:spcPct val="50000"/>
              </a:spcBef>
            </a:pPr>
            <a:r>
              <a:rPr lang="en-US" sz="1800" dirty="0">
                <a:solidFill>
                  <a:srgbClr val="000000"/>
                </a:solidFill>
              </a:rPr>
              <a:t>Co-worker approval</a:t>
            </a:r>
          </a:p>
          <a:p>
            <a:pPr>
              <a:spcBef>
                <a:spcPct val="50000"/>
              </a:spcBef>
            </a:pPr>
            <a:r>
              <a:rPr lang="en-US" sz="1800" dirty="0">
                <a:solidFill>
                  <a:srgbClr val="000000"/>
                </a:solidFill>
              </a:rPr>
              <a:t>Thank You</a:t>
            </a:r>
          </a:p>
        </p:txBody>
      </p:sp>
      <p:sp>
        <p:nvSpPr>
          <p:cNvPr id="18445" name="Rectangle 13"/>
          <p:cNvSpPr>
            <a:spLocks noChangeArrowheads="1"/>
          </p:cNvSpPr>
          <p:nvPr/>
        </p:nvSpPr>
        <p:spPr bwMode="auto">
          <a:xfrm>
            <a:off x="3154363" y="2470150"/>
            <a:ext cx="2997200" cy="3998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lgn="ctr">
              <a:spcBef>
                <a:spcPct val="50000"/>
              </a:spcBef>
            </a:pPr>
            <a:r>
              <a:rPr lang="en-US" sz="2000" i="1" dirty="0">
                <a:solidFill>
                  <a:srgbClr val="000000"/>
                </a:solidFill>
              </a:rPr>
              <a:t>Actions</a:t>
            </a:r>
            <a:r>
              <a:rPr lang="en-US" sz="2000" i="1" dirty="0">
                <a:solidFill>
                  <a:schemeClr val="accent1"/>
                </a:solidFill>
              </a:rPr>
              <a:t>  </a:t>
            </a:r>
            <a:endParaRPr lang="en-US" i="1" dirty="0">
              <a:solidFill>
                <a:schemeClr val="accent1"/>
              </a:solidFill>
            </a:endParaRPr>
          </a:p>
          <a:p>
            <a:pPr>
              <a:spcBef>
                <a:spcPct val="50000"/>
              </a:spcBef>
            </a:pPr>
            <a:endParaRPr lang="en-US" sz="1800" dirty="0"/>
          </a:p>
          <a:p>
            <a:pPr>
              <a:spcBef>
                <a:spcPct val="50000"/>
              </a:spcBef>
            </a:pPr>
            <a:r>
              <a:rPr lang="en-US" sz="1800" dirty="0">
                <a:solidFill>
                  <a:srgbClr val="000000"/>
                </a:solidFill>
              </a:rPr>
              <a:t>Driving the speed limit</a:t>
            </a:r>
          </a:p>
          <a:p>
            <a:pPr>
              <a:spcBef>
                <a:spcPct val="50000"/>
              </a:spcBef>
            </a:pPr>
            <a:r>
              <a:rPr lang="en-US" sz="1800" dirty="0">
                <a:solidFill>
                  <a:srgbClr val="000000"/>
                </a:solidFill>
              </a:rPr>
              <a:t>Putting on PPE</a:t>
            </a:r>
          </a:p>
          <a:p>
            <a:pPr>
              <a:spcBef>
                <a:spcPct val="50000"/>
              </a:spcBef>
            </a:pPr>
            <a:r>
              <a:rPr lang="en-US" sz="1800" dirty="0">
                <a:solidFill>
                  <a:srgbClr val="000000"/>
                </a:solidFill>
              </a:rPr>
              <a:t>Locking out power</a:t>
            </a:r>
          </a:p>
          <a:p>
            <a:pPr>
              <a:spcBef>
                <a:spcPct val="50000"/>
              </a:spcBef>
            </a:pPr>
            <a:r>
              <a:rPr lang="en-US" sz="1800" dirty="0">
                <a:solidFill>
                  <a:srgbClr val="000000"/>
                </a:solidFill>
              </a:rPr>
              <a:t>Using equipment guards</a:t>
            </a:r>
          </a:p>
          <a:p>
            <a:pPr>
              <a:spcBef>
                <a:spcPct val="50000"/>
              </a:spcBef>
            </a:pPr>
            <a:r>
              <a:rPr lang="en-US" sz="1800" dirty="0">
                <a:solidFill>
                  <a:srgbClr val="000000"/>
                </a:solidFill>
              </a:rPr>
              <a:t>Giving a safety talk</a:t>
            </a:r>
          </a:p>
          <a:p>
            <a:pPr>
              <a:spcBef>
                <a:spcPct val="50000"/>
              </a:spcBef>
            </a:pPr>
            <a:r>
              <a:rPr lang="en-US" sz="1800" dirty="0">
                <a:solidFill>
                  <a:srgbClr val="000000"/>
                </a:solidFill>
              </a:rPr>
              <a:t>Cleaning up spills</a:t>
            </a:r>
          </a:p>
          <a:p>
            <a:pPr>
              <a:spcBef>
                <a:spcPct val="50000"/>
              </a:spcBef>
            </a:pPr>
            <a:r>
              <a:rPr lang="en-US" sz="1800" dirty="0">
                <a:solidFill>
                  <a:srgbClr val="000000"/>
                </a:solidFill>
              </a:rPr>
              <a:t>Coaching others about safe work practices</a:t>
            </a:r>
          </a:p>
        </p:txBody>
      </p:sp>
      <p:sp>
        <p:nvSpPr>
          <p:cNvPr id="18446" name="Rectangle 14"/>
          <p:cNvSpPr>
            <a:spLocks noChangeArrowheads="1"/>
          </p:cNvSpPr>
          <p:nvPr/>
        </p:nvSpPr>
        <p:spPr bwMode="auto">
          <a:xfrm>
            <a:off x="325437" y="2449514"/>
            <a:ext cx="2787651" cy="3752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lgn="ctr"/>
            <a:r>
              <a:rPr lang="en-US" sz="2000" i="1" dirty="0">
                <a:solidFill>
                  <a:srgbClr val="000000"/>
                </a:solidFill>
              </a:rPr>
              <a:t>Guides or directs </a:t>
            </a:r>
          </a:p>
          <a:p>
            <a:pPr algn="ctr"/>
            <a:r>
              <a:rPr lang="en-US" sz="2000" i="1" dirty="0">
                <a:solidFill>
                  <a:srgbClr val="000000"/>
                </a:solidFill>
              </a:rPr>
              <a:t>behavior</a:t>
            </a:r>
            <a:endParaRPr lang="en-US" sz="1800" dirty="0">
              <a:solidFill>
                <a:srgbClr val="000000"/>
              </a:solidFill>
            </a:endParaRPr>
          </a:p>
          <a:p>
            <a:endParaRPr lang="en-US" sz="1800" dirty="0"/>
          </a:p>
          <a:p>
            <a:r>
              <a:rPr lang="en-US" sz="1800" dirty="0">
                <a:solidFill>
                  <a:srgbClr val="000000"/>
                </a:solidFill>
              </a:rPr>
              <a:t>Signs</a:t>
            </a:r>
          </a:p>
          <a:p>
            <a:pPr>
              <a:spcBef>
                <a:spcPct val="50000"/>
              </a:spcBef>
            </a:pPr>
            <a:r>
              <a:rPr lang="en-US" sz="1800" dirty="0">
                <a:solidFill>
                  <a:srgbClr val="000000"/>
                </a:solidFill>
              </a:rPr>
              <a:t>Policies</a:t>
            </a:r>
          </a:p>
          <a:p>
            <a:pPr>
              <a:spcBef>
                <a:spcPct val="50000"/>
              </a:spcBef>
            </a:pPr>
            <a:r>
              <a:rPr lang="en-US" sz="1800" dirty="0">
                <a:solidFill>
                  <a:srgbClr val="000000"/>
                </a:solidFill>
              </a:rPr>
              <a:t>Directive Feedback</a:t>
            </a:r>
          </a:p>
          <a:p>
            <a:pPr>
              <a:spcBef>
                <a:spcPct val="50000"/>
              </a:spcBef>
            </a:pPr>
            <a:r>
              <a:rPr lang="en-US" sz="1800" dirty="0">
                <a:solidFill>
                  <a:srgbClr val="000000"/>
                </a:solidFill>
              </a:rPr>
              <a:t>Training/demonstrations</a:t>
            </a:r>
          </a:p>
          <a:p>
            <a:pPr>
              <a:spcBef>
                <a:spcPct val="50000"/>
              </a:spcBef>
            </a:pPr>
            <a:r>
              <a:rPr lang="en-US" sz="1800" dirty="0">
                <a:solidFill>
                  <a:srgbClr val="000000"/>
                </a:solidFill>
              </a:rPr>
              <a:t>Goal Setting</a:t>
            </a:r>
          </a:p>
          <a:p>
            <a:pPr>
              <a:spcBef>
                <a:spcPct val="50000"/>
              </a:spcBef>
            </a:pPr>
            <a:r>
              <a:rPr lang="en-US" sz="1800" dirty="0">
                <a:solidFill>
                  <a:srgbClr val="000000"/>
                </a:solidFill>
              </a:rPr>
              <a:t>Modeling </a:t>
            </a:r>
          </a:p>
          <a:p>
            <a:pPr>
              <a:spcBef>
                <a:spcPct val="50000"/>
              </a:spcBef>
            </a:pPr>
            <a:r>
              <a:rPr lang="en-US" sz="1800" dirty="0">
                <a:solidFill>
                  <a:srgbClr val="000000"/>
                </a:solidFill>
              </a:rPr>
              <a:t>Lectures</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09600" y="228600"/>
            <a:ext cx="7848600" cy="1143000"/>
          </a:xfrm>
          <a:noFill/>
        </p:spPr>
        <p:txBody>
          <a:bodyPr/>
          <a:lstStyle/>
          <a:p>
            <a:r>
              <a:rPr lang="en-US" dirty="0" smtClean="0">
                <a:solidFill>
                  <a:srgbClr val="000000"/>
                </a:solidFill>
              </a:rPr>
              <a:t>Effective Activators</a:t>
            </a:r>
          </a:p>
        </p:txBody>
      </p:sp>
      <p:sp>
        <p:nvSpPr>
          <p:cNvPr id="19459" name="Rectangle 3"/>
          <p:cNvSpPr>
            <a:spLocks noGrp="1" noChangeArrowheads="1"/>
          </p:cNvSpPr>
          <p:nvPr>
            <p:ph type="body" idx="1"/>
          </p:nvPr>
        </p:nvSpPr>
        <p:spPr>
          <a:xfrm>
            <a:off x="1676400" y="1981200"/>
            <a:ext cx="6477000" cy="4114800"/>
          </a:xfrm>
          <a:noFill/>
        </p:spPr>
        <p:txBody>
          <a:bodyPr/>
          <a:lstStyle/>
          <a:p>
            <a:pPr>
              <a:buFont typeface="Monotype Sorts" pitchFamily="2" charset="2"/>
              <a:buNone/>
            </a:pPr>
            <a:r>
              <a:rPr lang="en-US" sz="2800" dirty="0" smtClean="0">
                <a:solidFill>
                  <a:srgbClr val="000000"/>
                </a:solidFill>
              </a:rPr>
              <a:t>Activators must be </a:t>
            </a:r>
          </a:p>
          <a:p>
            <a:pPr>
              <a:buFont typeface="Arial" charset="0"/>
              <a:buChar char="•"/>
            </a:pPr>
            <a:r>
              <a:rPr lang="en-US" sz="2800" dirty="0" smtClean="0">
                <a:solidFill>
                  <a:srgbClr val="000000"/>
                </a:solidFill>
              </a:rPr>
              <a:t>Specific</a:t>
            </a:r>
          </a:p>
          <a:p>
            <a:pPr>
              <a:buFont typeface="Arial" charset="0"/>
              <a:buChar char="•"/>
            </a:pPr>
            <a:r>
              <a:rPr lang="en-US" sz="2800" dirty="0" smtClean="0">
                <a:solidFill>
                  <a:srgbClr val="000000"/>
                </a:solidFill>
              </a:rPr>
              <a:t>Used sparingly</a:t>
            </a:r>
          </a:p>
          <a:p>
            <a:pPr>
              <a:buFont typeface="Arial" charset="0"/>
              <a:buChar char="•"/>
            </a:pPr>
            <a:r>
              <a:rPr lang="en-US" sz="2800" dirty="0" smtClean="0">
                <a:solidFill>
                  <a:srgbClr val="000000"/>
                </a:solidFill>
              </a:rPr>
              <a:t>Clear</a:t>
            </a:r>
          </a:p>
          <a:p>
            <a:pPr>
              <a:buFont typeface="Arial" charset="0"/>
              <a:buChar char="•"/>
            </a:pPr>
            <a:r>
              <a:rPr lang="en-US" sz="2800" dirty="0" smtClean="0">
                <a:solidFill>
                  <a:srgbClr val="000000"/>
                </a:solidFill>
              </a:rPr>
              <a:t>Vary</a:t>
            </a:r>
          </a:p>
          <a:p>
            <a:pPr>
              <a:buFont typeface="Arial" charset="0"/>
              <a:buChar char="•"/>
            </a:pPr>
            <a:r>
              <a:rPr lang="en-US" sz="2800" dirty="0" smtClean="0">
                <a:solidFill>
                  <a:srgbClr val="000000"/>
                </a:solidFill>
              </a:rPr>
              <a:t>Imply immediate consequences</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09600" y="228600"/>
            <a:ext cx="7848600" cy="1143000"/>
          </a:xfrm>
          <a:noFill/>
        </p:spPr>
        <p:txBody>
          <a:bodyPr/>
          <a:lstStyle/>
          <a:p>
            <a:r>
              <a:rPr lang="en-US" dirty="0" smtClean="0">
                <a:solidFill>
                  <a:srgbClr val="000000"/>
                </a:solidFill>
              </a:rPr>
              <a:t>Actively Caring</a:t>
            </a:r>
            <a:br>
              <a:rPr lang="en-US" dirty="0" smtClean="0">
                <a:solidFill>
                  <a:srgbClr val="000000"/>
                </a:solidFill>
              </a:rPr>
            </a:br>
            <a:r>
              <a:rPr lang="en-US" dirty="0" smtClean="0">
                <a:solidFill>
                  <a:srgbClr val="000000"/>
                </a:solidFill>
              </a:rPr>
              <a:t> Increases Effectiveness</a:t>
            </a:r>
          </a:p>
        </p:txBody>
      </p:sp>
      <p:graphicFrame>
        <p:nvGraphicFramePr>
          <p:cNvPr id="20483" name="Object 3">
            <a:hlinkClick r:id="" action="ppaction://ole?verb=0"/>
          </p:cNvPr>
          <p:cNvGraphicFramePr>
            <a:graphicFrameLocks/>
          </p:cNvGraphicFramePr>
          <p:nvPr/>
        </p:nvGraphicFramePr>
        <p:xfrm>
          <a:off x="485776" y="1752601"/>
          <a:ext cx="3027363" cy="2309813"/>
        </p:xfrm>
        <a:graphic>
          <a:graphicData uri="http://schemas.openxmlformats.org/presentationml/2006/ole">
            <mc:AlternateContent xmlns:mc="http://schemas.openxmlformats.org/markup-compatibility/2006">
              <mc:Choice xmlns:v="urn:schemas-microsoft-com:vml" Requires="v">
                <p:oleObj spid="_x0000_s20600" name="Microsoft ClipArt Gallery" r:id="rId4" imgW="7868920" imgH="6010910" progId="MS_ClipArt_Gallery">
                  <p:embed/>
                </p:oleObj>
              </mc:Choice>
              <mc:Fallback>
                <p:oleObj name="Microsoft ClipArt Gallery" r:id="rId4" imgW="7868920" imgH="6010910" progId="MS_ClipArt_Gallery">
                  <p:embed/>
                  <p:pic>
                    <p:nvPicPr>
                      <p:cNvPr id="0" name="Object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5776" y="1752601"/>
                        <a:ext cx="3027363" cy="2309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484" name="Rectangle 4"/>
          <p:cNvSpPr>
            <a:spLocks noChangeArrowheads="1"/>
          </p:cNvSpPr>
          <p:nvPr/>
        </p:nvSpPr>
        <p:spPr bwMode="auto">
          <a:xfrm>
            <a:off x="671514" y="2347913"/>
            <a:ext cx="2240999" cy="1567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r>
              <a:rPr lang="en-US" b="1" dirty="0">
                <a:latin typeface="Book Antiqua" pitchFamily="18" charset="0"/>
              </a:rPr>
              <a:t>Please hold</a:t>
            </a:r>
          </a:p>
          <a:p>
            <a:r>
              <a:rPr lang="en-US" b="1" dirty="0">
                <a:latin typeface="Book Antiqua" pitchFamily="18" charset="0"/>
              </a:rPr>
              <a:t>handrail when</a:t>
            </a:r>
          </a:p>
          <a:p>
            <a:r>
              <a:rPr lang="en-US" b="1" dirty="0">
                <a:latin typeface="Book Antiqua" pitchFamily="18" charset="0"/>
              </a:rPr>
              <a:t>going up and</a:t>
            </a:r>
          </a:p>
          <a:p>
            <a:r>
              <a:rPr lang="en-US" b="1" dirty="0">
                <a:latin typeface="Book Antiqua" pitchFamily="18" charset="0"/>
              </a:rPr>
              <a:t>down stairs</a:t>
            </a:r>
          </a:p>
        </p:txBody>
      </p:sp>
      <p:graphicFrame>
        <p:nvGraphicFramePr>
          <p:cNvPr id="20485" name="Object 5">
            <a:hlinkClick r:id="" action="ppaction://ole?verb=0"/>
          </p:cNvPr>
          <p:cNvGraphicFramePr>
            <a:graphicFrameLocks/>
          </p:cNvGraphicFramePr>
          <p:nvPr/>
        </p:nvGraphicFramePr>
        <p:xfrm>
          <a:off x="5514976" y="1828801"/>
          <a:ext cx="3027363" cy="2309813"/>
        </p:xfrm>
        <a:graphic>
          <a:graphicData uri="http://schemas.openxmlformats.org/presentationml/2006/ole">
            <mc:AlternateContent xmlns:mc="http://schemas.openxmlformats.org/markup-compatibility/2006">
              <mc:Choice xmlns:v="urn:schemas-microsoft-com:vml" Requires="v">
                <p:oleObj spid="_x0000_s20601" name="Microsoft ClipArt Gallery" r:id="rId6" imgW="7868920" imgH="6010910" progId="MS_ClipArt_Gallery">
                  <p:embed/>
                </p:oleObj>
              </mc:Choice>
              <mc:Fallback>
                <p:oleObj name="Microsoft ClipArt Gallery" r:id="rId6" imgW="7868920" imgH="6010910" progId="MS_ClipArt_Gallery">
                  <p:embed/>
                  <p:pic>
                    <p:nvPicPr>
                      <p:cNvPr id="0" name="Object 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14976" y="1828801"/>
                        <a:ext cx="3027363" cy="2309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6" name="Object 6">
            <a:hlinkClick r:id="" action="ppaction://ole?verb=0"/>
          </p:cNvPr>
          <p:cNvGraphicFramePr>
            <a:graphicFrameLocks/>
          </p:cNvGraphicFramePr>
          <p:nvPr/>
        </p:nvGraphicFramePr>
        <p:xfrm>
          <a:off x="3228976" y="4191001"/>
          <a:ext cx="3027363" cy="2309813"/>
        </p:xfrm>
        <a:graphic>
          <a:graphicData uri="http://schemas.openxmlformats.org/presentationml/2006/ole">
            <mc:AlternateContent xmlns:mc="http://schemas.openxmlformats.org/markup-compatibility/2006">
              <mc:Choice xmlns:v="urn:schemas-microsoft-com:vml" Requires="v">
                <p:oleObj spid="_x0000_s20602" name="Microsoft ClipArt Gallery" r:id="rId7" imgW="7868920" imgH="6010910" progId="MS_ClipArt_Gallery">
                  <p:embed/>
                </p:oleObj>
              </mc:Choice>
              <mc:Fallback>
                <p:oleObj name="Microsoft ClipArt Gallery" r:id="rId7" imgW="7868920" imgH="6010910" progId="MS_ClipArt_Gallery">
                  <p:embed/>
                  <p:pic>
                    <p:nvPicPr>
                      <p:cNvPr id="0" name="Object 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28976" y="4191001"/>
                        <a:ext cx="3027363" cy="2309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487" name="Rectangle 7"/>
          <p:cNvSpPr>
            <a:spLocks noChangeArrowheads="1"/>
          </p:cNvSpPr>
          <p:nvPr/>
        </p:nvSpPr>
        <p:spPr bwMode="auto">
          <a:xfrm>
            <a:off x="5647765" y="2381251"/>
            <a:ext cx="2414123" cy="1705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algn="ctr"/>
            <a:r>
              <a:rPr lang="en-US" sz="2100" b="1" dirty="0">
                <a:latin typeface="Book Antiqua" pitchFamily="18" charset="0"/>
              </a:rPr>
              <a:t>Caution!</a:t>
            </a:r>
          </a:p>
          <a:p>
            <a:pPr algn="ctr"/>
            <a:r>
              <a:rPr lang="en-US" sz="2100" b="1" dirty="0">
                <a:latin typeface="Book Antiqua" pitchFamily="18" charset="0"/>
              </a:rPr>
              <a:t>Stairs may be</a:t>
            </a:r>
          </a:p>
          <a:p>
            <a:pPr algn="ctr"/>
            <a:r>
              <a:rPr lang="en-US" sz="2100" b="1" dirty="0">
                <a:latin typeface="Book Antiqua" pitchFamily="18" charset="0"/>
              </a:rPr>
              <a:t>wet.  </a:t>
            </a:r>
          </a:p>
          <a:p>
            <a:pPr algn="ctr"/>
            <a:r>
              <a:rPr lang="en-US" sz="2100" b="1" dirty="0">
                <a:latin typeface="Book Antiqua" pitchFamily="18" charset="0"/>
              </a:rPr>
              <a:t>Please hold </a:t>
            </a:r>
          </a:p>
          <a:p>
            <a:pPr algn="ctr"/>
            <a:r>
              <a:rPr lang="en-US" sz="2100" b="1" dirty="0">
                <a:latin typeface="Book Antiqua" pitchFamily="18" charset="0"/>
              </a:rPr>
              <a:t>handrail on stairs</a:t>
            </a:r>
            <a:r>
              <a:rPr lang="en-US" sz="2100" dirty="0"/>
              <a:t>.</a:t>
            </a:r>
          </a:p>
        </p:txBody>
      </p:sp>
      <p:sp>
        <p:nvSpPr>
          <p:cNvPr id="20488" name="Rectangle 8"/>
          <p:cNvSpPr>
            <a:spLocks noChangeArrowheads="1"/>
          </p:cNvSpPr>
          <p:nvPr/>
        </p:nvSpPr>
        <p:spPr bwMode="auto">
          <a:xfrm>
            <a:off x="3327532" y="4895850"/>
            <a:ext cx="2434962" cy="1382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algn="ctr"/>
            <a:r>
              <a:rPr lang="en-US" sz="2100" b="1" dirty="0">
                <a:latin typeface="Book Antiqua" pitchFamily="18" charset="0"/>
              </a:rPr>
              <a:t>Set a safe example</a:t>
            </a:r>
          </a:p>
          <a:p>
            <a:pPr algn="ctr"/>
            <a:r>
              <a:rPr lang="en-US" sz="2100" b="1" dirty="0">
                <a:latin typeface="Book Antiqua" pitchFamily="18" charset="0"/>
              </a:rPr>
              <a:t>for others.  Please</a:t>
            </a:r>
          </a:p>
          <a:p>
            <a:pPr algn="ctr"/>
            <a:r>
              <a:rPr lang="en-US" sz="2100" b="1" dirty="0">
                <a:latin typeface="Book Antiqua" pitchFamily="18" charset="0"/>
              </a:rPr>
              <a:t>hold handrail on</a:t>
            </a:r>
          </a:p>
          <a:p>
            <a:pPr algn="ctr"/>
            <a:r>
              <a:rPr lang="en-US" sz="2100" b="1" dirty="0">
                <a:latin typeface="Book Antiqua" pitchFamily="18" charset="0"/>
              </a:rPr>
              <a:t>stairs</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026"/>
          <p:cNvSpPr>
            <a:spLocks noGrp="1" noChangeArrowheads="1"/>
          </p:cNvSpPr>
          <p:nvPr>
            <p:ph type="title"/>
          </p:nvPr>
        </p:nvSpPr>
        <p:spPr>
          <a:xfrm>
            <a:off x="609600" y="228600"/>
            <a:ext cx="7848600" cy="1143000"/>
          </a:xfrm>
          <a:noFill/>
        </p:spPr>
        <p:txBody>
          <a:bodyPr/>
          <a:lstStyle/>
          <a:p>
            <a:r>
              <a:rPr lang="en-US" dirty="0" smtClean="0">
                <a:solidFill>
                  <a:srgbClr val="000000"/>
                </a:solidFill>
              </a:rPr>
              <a:t>Activators are NOT Enough</a:t>
            </a:r>
          </a:p>
        </p:txBody>
      </p:sp>
      <p:sp>
        <p:nvSpPr>
          <p:cNvPr id="21507" name="Rectangle 1027"/>
          <p:cNvSpPr>
            <a:spLocks noChangeArrowheads="1"/>
          </p:cNvSpPr>
          <p:nvPr/>
        </p:nvSpPr>
        <p:spPr bwMode="auto">
          <a:xfrm>
            <a:off x="2527300" y="2222501"/>
            <a:ext cx="3327400" cy="812800"/>
          </a:xfrm>
          <a:prstGeom prst="rect">
            <a:avLst/>
          </a:prstGeom>
          <a:solidFill>
            <a:srgbClr val="8CF4EA"/>
          </a:solidFill>
          <a:ln w="25400">
            <a:solidFill>
              <a:srgbClr val="000000"/>
            </a:solidFill>
            <a:miter lim="800000"/>
            <a:headEnd/>
            <a:tailEnd/>
          </a:ln>
          <a:effectLst>
            <a:outerShdw dist="107763" dir="2700000" algn="ctr" rotWithShape="0">
              <a:schemeClr val="bg2"/>
            </a:outerShdw>
          </a:effectLst>
        </p:spPr>
        <p:txBody>
          <a:bodyPr wrap="none" anchor="ctr"/>
          <a:lstStyle/>
          <a:p>
            <a:endParaRPr lang="en-US" dirty="0"/>
          </a:p>
        </p:txBody>
      </p:sp>
      <p:sp>
        <p:nvSpPr>
          <p:cNvPr id="21508" name="Rectangle 1028"/>
          <p:cNvSpPr>
            <a:spLocks noChangeArrowheads="1"/>
          </p:cNvSpPr>
          <p:nvPr/>
        </p:nvSpPr>
        <p:spPr bwMode="auto">
          <a:xfrm>
            <a:off x="3033713" y="2409826"/>
            <a:ext cx="1982916" cy="582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r>
              <a:rPr lang="en-US" sz="3200" dirty="0">
                <a:solidFill>
                  <a:srgbClr val="000000"/>
                </a:solidFill>
              </a:rPr>
              <a:t>Activators</a:t>
            </a:r>
          </a:p>
        </p:txBody>
      </p:sp>
      <p:sp>
        <p:nvSpPr>
          <p:cNvPr id="21509" name="Rectangle 1029"/>
          <p:cNvSpPr>
            <a:spLocks noChangeArrowheads="1"/>
          </p:cNvSpPr>
          <p:nvPr/>
        </p:nvSpPr>
        <p:spPr bwMode="auto">
          <a:xfrm>
            <a:off x="2527300" y="3746501"/>
            <a:ext cx="3327400" cy="812800"/>
          </a:xfrm>
          <a:prstGeom prst="rect">
            <a:avLst/>
          </a:prstGeom>
          <a:solidFill>
            <a:srgbClr val="8CF4EA"/>
          </a:solidFill>
          <a:ln w="25400">
            <a:solidFill>
              <a:srgbClr val="000000"/>
            </a:solidFill>
            <a:miter lim="800000"/>
            <a:headEnd/>
            <a:tailEnd/>
          </a:ln>
          <a:effectLst>
            <a:outerShdw dist="107763" dir="2700000" algn="ctr" rotWithShape="0">
              <a:schemeClr val="bg2"/>
            </a:outerShdw>
          </a:effectLst>
        </p:spPr>
        <p:txBody>
          <a:bodyPr wrap="none" anchor="ctr"/>
          <a:lstStyle/>
          <a:p>
            <a:endParaRPr lang="en-US" dirty="0"/>
          </a:p>
        </p:txBody>
      </p:sp>
      <p:sp>
        <p:nvSpPr>
          <p:cNvPr id="21510" name="Line 1030"/>
          <p:cNvSpPr>
            <a:spLocks noChangeShapeType="1"/>
          </p:cNvSpPr>
          <p:nvPr/>
        </p:nvSpPr>
        <p:spPr bwMode="auto">
          <a:xfrm>
            <a:off x="4114800" y="3289301"/>
            <a:ext cx="0" cy="279400"/>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1511" name="Line 1031"/>
          <p:cNvSpPr>
            <a:spLocks noChangeShapeType="1"/>
          </p:cNvSpPr>
          <p:nvPr/>
        </p:nvSpPr>
        <p:spPr bwMode="auto">
          <a:xfrm>
            <a:off x="3898900" y="3429000"/>
            <a:ext cx="431800" cy="0"/>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1512" name="Rectangle 1032"/>
          <p:cNvSpPr>
            <a:spLocks noChangeArrowheads="1"/>
          </p:cNvSpPr>
          <p:nvPr/>
        </p:nvSpPr>
        <p:spPr bwMode="auto">
          <a:xfrm>
            <a:off x="3109913" y="3933826"/>
            <a:ext cx="2050242" cy="582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r>
              <a:rPr lang="en-US" sz="3200" dirty="0">
                <a:solidFill>
                  <a:srgbClr val="000000"/>
                </a:solidFill>
              </a:rPr>
              <a:t>Motivation</a:t>
            </a:r>
          </a:p>
        </p:txBody>
      </p:sp>
      <p:sp>
        <p:nvSpPr>
          <p:cNvPr id="21513" name="Line 1033"/>
          <p:cNvSpPr>
            <a:spLocks noChangeShapeType="1"/>
          </p:cNvSpPr>
          <p:nvPr/>
        </p:nvSpPr>
        <p:spPr bwMode="auto">
          <a:xfrm>
            <a:off x="4114800" y="4762500"/>
            <a:ext cx="0" cy="381000"/>
          </a:xfrm>
          <a:prstGeom prst="line">
            <a:avLst/>
          </a:prstGeom>
          <a:noFill/>
          <a:ln w="7620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dirty="0"/>
          </a:p>
        </p:txBody>
      </p:sp>
      <p:sp>
        <p:nvSpPr>
          <p:cNvPr id="21514" name="Rectangle 1034"/>
          <p:cNvSpPr>
            <a:spLocks noChangeArrowheads="1"/>
          </p:cNvSpPr>
          <p:nvPr/>
        </p:nvSpPr>
        <p:spPr bwMode="auto">
          <a:xfrm>
            <a:off x="2451100" y="5270500"/>
            <a:ext cx="3327400" cy="812800"/>
          </a:xfrm>
          <a:prstGeom prst="rect">
            <a:avLst/>
          </a:prstGeom>
          <a:solidFill>
            <a:srgbClr val="8CF4EA"/>
          </a:solidFill>
          <a:ln w="25400">
            <a:solidFill>
              <a:srgbClr val="000000"/>
            </a:solidFill>
            <a:miter lim="800000"/>
            <a:headEnd/>
            <a:tailEnd/>
          </a:ln>
          <a:effectLst>
            <a:outerShdw dist="107763" dir="2700000" algn="ctr" rotWithShape="0">
              <a:schemeClr val="bg2"/>
            </a:outerShdw>
          </a:effectLst>
        </p:spPr>
        <p:txBody>
          <a:bodyPr wrap="none" anchor="ctr"/>
          <a:lstStyle/>
          <a:p>
            <a:endParaRPr lang="en-US" dirty="0"/>
          </a:p>
        </p:txBody>
      </p:sp>
      <p:sp>
        <p:nvSpPr>
          <p:cNvPr id="21515" name="Rectangle 1035"/>
          <p:cNvSpPr>
            <a:spLocks noChangeArrowheads="1"/>
          </p:cNvSpPr>
          <p:nvPr/>
        </p:nvSpPr>
        <p:spPr bwMode="auto">
          <a:xfrm>
            <a:off x="3186113" y="5457826"/>
            <a:ext cx="1800174" cy="582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r>
              <a:rPr lang="en-US" sz="3200" dirty="0">
                <a:solidFill>
                  <a:srgbClr val="000000"/>
                </a:solidFill>
              </a:rPr>
              <a:t>Behavior</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228600"/>
            <a:ext cx="7848600" cy="1143000"/>
          </a:xfrm>
          <a:noFill/>
        </p:spPr>
        <p:txBody>
          <a:bodyPr/>
          <a:lstStyle/>
          <a:p>
            <a:r>
              <a:rPr lang="en-US" dirty="0" smtClean="0">
                <a:solidFill>
                  <a:srgbClr val="000000"/>
                </a:solidFill>
              </a:rPr>
              <a:t>Course Objectives</a:t>
            </a:r>
          </a:p>
        </p:txBody>
      </p:sp>
      <p:sp>
        <p:nvSpPr>
          <p:cNvPr id="4099" name="Rectangle 3"/>
          <p:cNvSpPr>
            <a:spLocks noGrp="1" noChangeArrowheads="1"/>
          </p:cNvSpPr>
          <p:nvPr>
            <p:ph type="body" idx="1"/>
          </p:nvPr>
        </p:nvSpPr>
        <p:spPr>
          <a:xfrm>
            <a:off x="609600" y="1828800"/>
            <a:ext cx="7848600" cy="4267200"/>
          </a:xfrm>
          <a:noFill/>
        </p:spPr>
        <p:txBody>
          <a:bodyPr/>
          <a:lstStyle/>
          <a:p>
            <a:pPr>
              <a:buFont typeface="Arial" charset="0"/>
              <a:buChar char="•"/>
            </a:pPr>
            <a:r>
              <a:rPr lang="en-US" sz="2800" dirty="0" smtClean="0">
                <a:solidFill>
                  <a:srgbClr val="000000"/>
                </a:solidFill>
              </a:rPr>
              <a:t>Identify Your role in the Total Safety Culture</a:t>
            </a:r>
          </a:p>
          <a:p>
            <a:pPr>
              <a:buFont typeface="Arial" charset="0"/>
              <a:buChar char="•"/>
            </a:pPr>
            <a:endParaRPr lang="en-US" sz="2800" dirty="0" smtClean="0">
              <a:solidFill>
                <a:srgbClr val="000000"/>
              </a:solidFill>
            </a:endParaRPr>
          </a:p>
          <a:p>
            <a:pPr>
              <a:buFont typeface="Arial" charset="0"/>
              <a:buChar char="•"/>
            </a:pPr>
            <a:r>
              <a:rPr lang="en-US" sz="2800" dirty="0" smtClean="0">
                <a:solidFill>
                  <a:srgbClr val="000000"/>
                </a:solidFill>
              </a:rPr>
              <a:t>Identify the elements of Total Safety Culture</a:t>
            </a:r>
          </a:p>
          <a:p>
            <a:pPr>
              <a:buFont typeface="Arial" charset="0"/>
              <a:buChar char="•"/>
            </a:pPr>
            <a:endParaRPr lang="en-US" sz="2800" dirty="0" smtClean="0">
              <a:solidFill>
                <a:srgbClr val="000000"/>
              </a:solidFill>
            </a:endParaRPr>
          </a:p>
          <a:p>
            <a:pPr>
              <a:buFont typeface="Arial" charset="0"/>
              <a:buChar char="•"/>
            </a:pPr>
            <a:r>
              <a:rPr lang="en-US" sz="2800" dirty="0" smtClean="0">
                <a:solidFill>
                  <a:srgbClr val="000000"/>
                </a:solidFill>
              </a:rPr>
              <a:t>Explain the importance of the three sides of the safety triangle</a:t>
            </a:r>
          </a:p>
          <a:p>
            <a:pPr>
              <a:buFont typeface="Arial" charset="0"/>
              <a:buChar char="•"/>
            </a:pPr>
            <a:endParaRPr lang="en-US" sz="2800" dirty="0" smtClean="0">
              <a:solidFill>
                <a:srgbClr val="000000"/>
              </a:solidFill>
            </a:endParaRPr>
          </a:p>
          <a:p>
            <a:pPr>
              <a:buFont typeface="Arial" charset="0"/>
              <a:buChar char="•"/>
            </a:pPr>
            <a:r>
              <a:rPr lang="en-US" sz="2800" dirty="0" smtClean="0">
                <a:solidFill>
                  <a:srgbClr val="000000"/>
                </a:solidFill>
              </a:rPr>
              <a:t>Learn the advantages of Observation and Feedback</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027"/>
          <p:cNvSpPr>
            <a:spLocks noGrp="1" noChangeArrowheads="1"/>
          </p:cNvSpPr>
          <p:nvPr>
            <p:ph type="body" idx="1"/>
          </p:nvPr>
        </p:nvSpPr>
        <p:spPr>
          <a:xfrm>
            <a:off x="609600" y="1752600"/>
            <a:ext cx="8153400" cy="4419600"/>
          </a:xfrm>
          <a:noFill/>
        </p:spPr>
        <p:txBody>
          <a:bodyPr/>
          <a:lstStyle/>
          <a:p>
            <a:pPr>
              <a:buFont typeface="Arial" charset="0"/>
              <a:buChar char="•"/>
            </a:pPr>
            <a:r>
              <a:rPr lang="en-US" sz="2800" dirty="0" smtClean="0">
                <a:solidFill>
                  <a:srgbClr val="000000"/>
                </a:solidFill>
              </a:rPr>
              <a:t>The consequences that motivate behavior are:</a:t>
            </a:r>
          </a:p>
          <a:p>
            <a:pPr lvl="1">
              <a:buFont typeface="Arial" charset="0"/>
              <a:buChar char="•"/>
            </a:pPr>
            <a:r>
              <a:rPr lang="en-US" dirty="0" smtClean="0">
                <a:solidFill>
                  <a:srgbClr val="000000"/>
                </a:solidFill>
              </a:rPr>
              <a:t> Certain to happen</a:t>
            </a:r>
          </a:p>
          <a:p>
            <a:pPr lvl="1">
              <a:buFont typeface="Arial" charset="0"/>
              <a:buChar char="•"/>
            </a:pPr>
            <a:r>
              <a:rPr lang="en-US" dirty="0" smtClean="0">
                <a:solidFill>
                  <a:srgbClr val="000000"/>
                </a:solidFill>
              </a:rPr>
              <a:t> Happen immediately</a:t>
            </a:r>
          </a:p>
          <a:p>
            <a:pPr lvl="1">
              <a:buFont typeface="Arial" charset="0"/>
              <a:buChar char="•"/>
            </a:pPr>
            <a:r>
              <a:rPr lang="en-US" dirty="0" smtClean="0">
                <a:solidFill>
                  <a:srgbClr val="000000"/>
                </a:solidFill>
              </a:rPr>
              <a:t> Have significant impact</a:t>
            </a:r>
          </a:p>
          <a:p>
            <a:pPr>
              <a:buFont typeface="Arial" charset="0"/>
              <a:buChar char="•"/>
            </a:pPr>
            <a:r>
              <a:rPr lang="en-US" sz="2800" dirty="0" smtClean="0">
                <a:solidFill>
                  <a:srgbClr val="000000"/>
                </a:solidFill>
              </a:rPr>
              <a:t>Least effective consequences are:</a:t>
            </a:r>
          </a:p>
          <a:p>
            <a:pPr lvl="1">
              <a:buFont typeface="Arial" charset="0"/>
              <a:buChar char="•"/>
            </a:pPr>
            <a:r>
              <a:rPr lang="en-US" dirty="0" smtClean="0">
                <a:solidFill>
                  <a:srgbClr val="000000"/>
                </a:solidFill>
              </a:rPr>
              <a:t> Uncertain- </a:t>
            </a:r>
            <a:r>
              <a:rPr lang="en-US" sz="1800" dirty="0" smtClean="0">
                <a:solidFill>
                  <a:srgbClr val="000000"/>
                </a:solidFill>
              </a:rPr>
              <a:t>injury or discipline do not occur every time</a:t>
            </a:r>
          </a:p>
          <a:p>
            <a:pPr lvl="1">
              <a:buFont typeface="Arial" charset="0"/>
              <a:buChar char="•"/>
            </a:pPr>
            <a:r>
              <a:rPr lang="en-US" dirty="0" smtClean="0">
                <a:solidFill>
                  <a:srgbClr val="000000"/>
                </a:solidFill>
              </a:rPr>
              <a:t> Delayed- </a:t>
            </a:r>
            <a:r>
              <a:rPr lang="en-US" sz="1800" dirty="0" smtClean="0">
                <a:solidFill>
                  <a:srgbClr val="000000"/>
                </a:solidFill>
              </a:rPr>
              <a:t>loss of hearing happens over time so the consequence of not wearing ear plugs is delayed</a:t>
            </a:r>
            <a:endParaRPr lang="en-US" dirty="0" smtClean="0">
              <a:solidFill>
                <a:srgbClr val="000000"/>
              </a:solidFill>
            </a:endParaRPr>
          </a:p>
          <a:p>
            <a:pPr lvl="1">
              <a:buFont typeface="Arial" charset="0"/>
              <a:buChar char="•"/>
            </a:pPr>
            <a:r>
              <a:rPr lang="en-US" dirty="0" smtClean="0">
                <a:solidFill>
                  <a:srgbClr val="000000"/>
                </a:solidFill>
              </a:rPr>
              <a:t> Insignificant</a:t>
            </a:r>
          </a:p>
        </p:txBody>
      </p:sp>
      <p:sp>
        <p:nvSpPr>
          <p:cNvPr id="22531" name="Rectangle 1026"/>
          <p:cNvSpPr>
            <a:spLocks noGrp="1" noChangeArrowheads="1"/>
          </p:cNvSpPr>
          <p:nvPr>
            <p:ph type="title"/>
          </p:nvPr>
        </p:nvSpPr>
        <p:spPr>
          <a:xfrm>
            <a:off x="609600" y="228600"/>
            <a:ext cx="7848600" cy="1143000"/>
          </a:xfrm>
          <a:noFill/>
        </p:spPr>
        <p:txBody>
          <a:bodyPr/>
          <a:lstStyle/>
          <a:p>
            <a:r>
              <a:rPr lang="en-US" dirty="0" smtClean="0">
                <a:solidFill>
                  <a:srgbClr val="000000"/>
                </a:solidFill>
              </a:rPr>
              <a:t>Consequences that Motivate</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026"/>
          <p:cNvSpPr>
            <a:spLocks noGrp="1" noChangeArrowheads="1"/>
          </p:cNvSpPr>
          <p:nvPr>
            <p:ph type="title"/>
          </p:nvPr>
        </p:nvSpPr>
        <p:spPr>
          <a:xfrm>
            <a:off x="609600" y="228600"/>
            <a:ext cx="7848600" cy="1143000"/>
          </a:xfrm>
          <a:noFill/>
        </p:spPr>
        <p:txBody>
          <a:bodyPr/>
          <a:lstStyle/>
          <a:p>
            <a:r>
              <a:rPr lang="en-US" dirty="0" smtClean="0">
                <a:solidFill>
                  <a:srgbClr val="000000"/>
                </a:solidFill>
              </a:rPr>
              <a:t>Using the ABC Model</a:t>
            </a:r>
          </a:p>
        </p:txBody>
      </p:sp>
      <p:sp>
        <p:nvSpPr>
          <p:cNvPr id="23555" name="Rectangle 1027"/>
          <p:cNvSpPr>
            <a:spLocks noGrp="1" noChangeArrowheads="1"/>
          </p:cNvSpPr>
          <p:nvPr>
            <p:ph type="body" idx="1"/>
          </p:nvPr>
        </p:nvSpPr>
        <p:spPr>
          <a:noFill/>
        </p:spPr>
        <p:txBody>
          <a:bodyPr/>
          <a:lstStyle/>
          <a:p>
            <a:pPr>
              <a:buFont typeface="Arial" charset="0"/>
              <a:buChar char="•"/>
            </a:pPr>
            <a:r>
              <a:rPr lang="en-US" sz="2800" dirty="0" smtClean="0">
                <a:solidFill>
                  <a:srgbClr val="000000"/>
                </a:solidFill>
              </a:rPr>
              <a:t>Identify the consequences that </a:t>
            </a:r>
            <a:r>
              <a:rPr lang="en-US" sz="2800" u="sng" dirty="0" smtClean="0">
                <a:solidFill>
                  <a:srgbClr val="000000"/>
                </a:solidFill>
              </a:rPr>
              <a:t>encourage</a:t>
            </a:r>
            <a:r>
              <a:rPr lang="en-US" sz="2800" dirty="0" smtClean="0">
                <a:solidFill>
                  <a:srgbClr val="000000"/>
                </a:solidFill>
              </a:rPr>
              <a:t> and </a:t>
            </a:r>
            <a:r>
              <a:rPr lang="en-US" sz="2800" u="sng" dirty="0" smtClean="0">
                <a:solidFill>
                  <a:srgbClr val="000000"/>
                </a:solidFill>
              </a:rPr>
              <a:t>discourage</a:t>
            </a:r>
            <a:r>
              <a:rPr lang="en-US" sz="2800" dirty="0" smtClean="0">
                <a:solidFill>
                  <a:srgbClr val="000000"/>
                </a:solidFill>
              </a:rPr>
              <a:t> the at-risk work practices</a:t>
            </a:r>
          </a:p>
          <a:p>
            <a:pPr>
              <a:buFont typeface="Arial" charset="0"/>
              <a:buChar char="•"/>
            </a:pPr>
            <a:endParaRPr lang="en-US" sz="2800" dirty="0" smtClean="0">
              <a:solidFill>
                <a:srgbClr val="000000"/>
              </a:solidFill>
            </a:endParaRPr>
          </a:p>
          <a:p>
            <a:pPr>
              <a:buFont typeface="Arial" charset="0"/>
              <a:buChar char="•"/>
            </a:pPr>
            <a:r>
              <a:rPr lang="en-US" sz="2800" dirty="0" smtClean="0">
                <a:solidFill>
                  <a:srgbClr val="000000"/>
                </a:solidFill>
              </a:rPr>
              <a:t>Identify the activators</a:t>
            </a:r>
          </a:p>
          <a:p>
            <a:pPr>
              <a:buFont typeface="Arial" charset="0"/>
              <a:buChar char="•"/>
            </a:pPr>
            <a:endParaRPr lang="en-US" sz="2800" dirty="0" smtClean="0">
              <a:solidFill>
                <a:srgbClr val="000000"/>
              </a:solidFill>
            </a:endParaRPr>
          </a:p>
          <a:p>
            <a:pPr>
              <a:buFont typeface="Arial" charset="0"/>
              <a:buChar char="•"/>
            </a:pPr>
            <a:r>
              <a:rPr lang="en-US" sz="2800" dirty="0" smtClean="0">
                <a:solidFill>
                  <a:srgbClr val="000000"/>
                </a:solidFill>
              </a:rPr>
              <a:t>Consider changing and/or modifying </a:t>
            </a:r>
            <a:r>
              <a:rPr lang="en-US" sz="2800" i="1" dirty="0" smtClean="0">
                <a:solidFill>
                  <a:srgbClr val="000000"/>
                </a:solidFill>
              </a:rPr>
              <a:t>both</a:t>
            </a:r>
            <a:r>
              <a:rPr lang="en-US" sz="2800" dirty="0" smtClean="0">
                <a:solidFill>
                  <a:srgbClr val="000000"/>
                </a:solidFill>
              </a:rPr>
              <a:t> the consequences </a:t>
            </a:r>
            <a:r>
              <a:rPr lang="en-US" sz="2800" i="1" dirty="0" smtClean="0">
                <a:solidFill>
                  <a:srgbClr val="000000"/>
                </a:solidFill>
              </a:rPr>
              <a:t>and</a:t>
            </a:r>
            <a:r>
              <a:rPr lang="en-US" sz="2800" dirty="0" smtClean="0">
                <a:solidFill>
                  <a:srgbClr val="000000"/>
                </a:solidFill>
              </a:rPr>
              <a:t>/</a:t>
            </a:r>
            <a:r>
              <a:rPr lang="en-US" sz="2800" i="1" dirty="0" smtClean="0">
                <a:solidFill>
                  <a:srgbClr val="000000"/>
                </a:solidFill>
              </a:rPr>
              <a:t>or </a:t>
            </a:r>
            <a:r>
              <a:rPr lang="en-US" sz="2800" dirty="0" smtClean="0">
                <a:solidFill>
                  <a:srgbClr val="000000"/>
                </a:solidFill>
              </a:rPr>
              <a:t>the activators to create an unconsciously competent work practice</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026"/>
          <p:cNvSpPr>
            <a:spLocks noGrp="1" noChangeArrowheads="1"/>
          </p:cNvSpPr>
          <p:nvPr>
            <p:ph type="title"/>
          </p:nvPr>
        </p:nvSpPr>
        <p:spPr>
          <a:xfrm>
            <a:off x="609600" y="228600"/>
            <a:ext cx="7848600" cy="1143000"/>
          </a:xfrm>
          <a:noFill/>
        </p:spPr>
        <p:txBody>
          <a:bodyPr/>
          <a:lstStyle/>
          <a:p>
            <a:r>
              <a:rPr lang="en-US" dirty="0" smtClean="0">
                <a:solidFill>
                  <a:srgbClr val="000000"/>
                </a:solidFill>
              </a:rPr>
              <a:t>Positive VS. Negative</a:t>
            </a:r>
            <a:br>
              <a:rPr lang="en-US" dirty="0" smtClean="0">
                <a:solidFill>
                  <a:srgbClr val="000000"/>
                </a:solidFill>
              </a:rPr>
            </a:br>
            <a:r>
              <a:rPr lang="en-US" dirty="0" smtClean="0">
                <a:solidFill>
                  <a:srgbClr val="000000"/>
                </a:solidFill>
              </a:rPr>
              <a:t>Consequences</a:t>
            </a:r>
          </a:p>
        </p:txBody>
      </p:sp>
      <p:sp>
        <p:nvSpPr>
          <p:cNvPr id="24579" name="Rectangle 1027"/>
          <p:cNvSpPr>
            <a:spLocks noGrp="1" noChangeArrowheads="1"/>
          </p:cNvSpPr>
          <p:nvPr>
            <p:ph type="body" idx="1"/>
          </p:nvPr>
        </p:nvSpPr>
        <p:spPr>
          <a:noFill/>
        </p:spPr>
        <p:txBody>
          <a:bodyPr/>
          <a:lstStyle/>
          <a:p>
            <a:pPr>
              <a:buFont typeface="Arial" charset="0"/>
              <a:buChar char="•"/>
            </a:pPr>
            <a:r>
              <a:rPr lang="en-US" sz="2800" dirty="0" smtClean="0">
                <a:solidFill>
                  <a:srgbClr val="000000"/>
                </a:solidFill>
              </a:rPr>
              <a:t>What works best?</a:t>
            </a:r>
          </a:p>
          <a:p>
            <a:pPr>
              <a:buFont typeface="Arial" charset="0"/>
              <a:buChar char="•"/>
            </a:pPr>
            <a:endParaRPr lang="en-US" sz="2800" dirty="0" smtClean="0">
              <a:solidFill>
                <a:srgbClr val="000000"/>
              </a:solidFill>
            </a:endParaRPr>
          </a:p>
          <a:p>
            <a:pPr lvl="1">
              <a:buFont typeface="Arial" charset="0"/>
              <a:buChar char="•"/>
            </a:pPr>
            <a:r>
              <a:rPr lang="en-US" dirty="0" smtClean="0">
                <a:solidFill>
                  <a:srgbClr val="000000"/>
                </a:solidFill>
              </a:rPr>
              <a:t>Positive consequences</a:t>
            </a:r>
          </a:p>
          <a:p>
            <a:pPr lvl="1">
              <a:buFont typeface="Arial" charset="0"/>
              <a:buChar char="•"/>
            </a:pPr>
            <a:r>
              <a:rPr lang="en-US" dirty="0" smtClean="0">
                <a:solidFill>
                  <a:srgbClr val="000000"/>
                </a:solidFill>
              </a:rPr>
              <a:t>Negative consequences</a:t>
            </a:r>
          </a:p>
          <a:p>
            <a:pPr lvl="1">
              <a:buFont typeface="Arial" charset="0"/>
              <a:buChar char="•"/>
            </a:pPr>
            <a:endParaRPr lang="en-US" dirty="0" smtClean="0">
              <a:solidFill>
                <a:srgbClr val="000000"/>
              </a:solidFill>
            </a:endParaRPr>
          </a:p>
          <a:p>
            <a:pPr>
              <a:buFont typeface="Arial" charset="0"/>
              <a:buChar char="•"/>
            </a:pPr>
            <a:r>
              <a:rPr lang="en-US" sz="2800" dirty="0" smtClean="0">
                <a:solidFill>
                  <a:srgbClr val="000000"/>
                </a:solidFill>
              </a:rPr>
              <a:t>How does each effect the employee?</a:t>
            </a:r>
          </a:p>
          <a:p>
            <a:pPr lvl="1">
              <a:buFont typeface="Monotype Sorts" pitchFamily="2" charset="2"/>
              <a:buNone/>
            </a:pPr>
            <a:r>
              <a:rPr lang="en-US" dirty="0" smtClean="0"/>
              <a:t> </a:t>
            </a:r>
          </a:p>
          <a:p>
            <a:pPr lvl="1">
              <a:buFont typeface="Monotype Sorts" pitchFamily="2" charset="2"/>
              <a:buNone/>
            </a:pPr>
            <a:r>
              <a:rPr lang="en-US" dirty="0" smtClean="0"/>
              <a:t> </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09600" y="228600"/>
            <a:ext cx="7848600" cy="1143000"/>
          </a:xfrm>
          <a:noFill/>
        </p:spPr>
        <p:txBody>
          <a:bodyPr/>
          <a:lstStyle/>
          <a:p>
            <a:r>
              <a:rPr lang="en-US" dirty="0" smtClean="0">
                <a:solidFill>
                  <a:srgbClr val="000000"/>
                </a:solidFill>
              </a:rPr>
              <a:t>Naturally Rewarding Consequences</a:t>
            </a:r>
          </a:p>
        </p:txBody>
      </p:sp>
      <p:sp>
        <p:nvSpPr>
          <p:cNvPr id="25603" name="Rectangle 3"/>
          <p:cNvSpPr>
            <a:spLocks noChangeArrowheads="1"/>
          </p:cNvSpPr>
          <p:nvPr/>
        </p:nvSpPr>
        <p:spPr bwMode="auto">
          <a:xfrm>
            <a:off x="6578600" y="3657600"/>
            <a:ext cx="711200" cy="1752600"/>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dirty="0"/>
          </a:p>
        </p:txBody>
      </p:sp>
      <p:sp>
        <p:nvSpPr>
          <p:cNvPr id="25604" name="Rectangle 4"/>
          <p:cNvSpPr>
            <a:spLocks noChangeArrowheads="1"/>
          </p:cNvSpPr>
          <p:nvPr/>
        </p:nvSpPr>
        <p:spPr bwMode="auto">
          <a:xfrm>
            <a:off x="6451600" y="3937000"/>
            <a:ext cx="711200" cy="1409700"/>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dirty="0"/>
          </a:p>
        </p:txBody>
      </p:sp>
      <p:sp>
        <p:nvSpPr>
          <p:cNvPr id="25605" name="Rectangle 5"/>
          <p:cNvSpPr>
            <a:spLocks noChangeArrowheads="1"/>
          </p:cNvSpPr>
          <p:nvPr/>
        </p:nvSpPr>
        <p:spPr bwMode="auto">
          <a:xfrm>
            <a:off x="6273801" y="4889500"/>
            <a:ext cx="698500" cy="457200"/>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dirty="0"/>
          </a:p>
        </p:txBody>
      </p:sp>
      <p:sp>
        <p:nvSpPr>
          <p:cNvPr id="25606" name="Rectangle 6"/>
          <p:cNvSpPr>
            <a:spLocks noChangeArrowheads="1"/>
          </p:cNvSpPr>
          <p:nvPr/>
        </p:nvSpPr>
        <p:spPr bwMode="auto">
          <a:xfrm>
            <a:off x="6407151" y="2114551"/>
            <a:ext cx="723900" cy="1339850"/>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dirty="0"/>
          </a:p>
        </p:txBody>
      </p:sp>
      <p:sp>
        <p:nvSpPr>
          <p:cNvPr id="25607" name="Rectangle 7"/>
          <p:cNvSpPr>
            <a:spLocks noChangeArrowheads="1"/>
          </p:cNvSpPr>
          <p:nvPr/>
        </p:nvSpPr>
        <p:spPr bwMode="auto">
          <a:xfrm rot="20640000">
            <a:off x="5918200" y="1905000"/>
            <a:ext cx="711200" cy="965200"/>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dirty="0"/>
          </a:p>
        </p:txBody>
      </p:sp>
      <p:sp>
        <p:nvSpPr>
          <p:cNvPr id="25608" name="Rectangle 8"/>
          <p:cNvSpPr>
            <a:spLocks noChangeArrowheads="1"/>
          </p:cNvSpPr>
          <p:nvPr/>
        </p:nvSpPr>
        <p:spPr bwMode="auto">
          <a:xfrm>
            <a:off x="6115051" y="3657600"/>
            <a:ext cx="609600" cy="1352550"/>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dirty="0"/>
          </a:p>
        </p:txBody>
      </p:sp>
      <p:graphicFrame>
        <p:nvGraphicFramePr>
          <p:cNvPr id="25609" name="Object 9">
            <a:hlinkClick r:id="" action="ppaction://ole?verb=0"/>
          </p:cNvPr>
          <p:cNvGraphicFramePr>
            <a:graphicFrameLocks/>
          </p:cNvGraphicFramePr>
          <p:nvPr/>
        </p:nvGraphicFramePr>
        <p:xfrm>
          <a:off x="1857375" y="1885951"/>
          <a:ext cx="4965700" cy="4683125"/>
        </p:xfrm>
        <a:graphic>
          <a:graphicData uri="http://schemas.openxmlformats.org/presentationml/2006/ole">
            <mc:AlternateContent xmlns:mc="http://schemas.openxmlformats.org/markup-compatibility/2006">
              <mc:Choice xmlns:v="urn:schemas-microsoft-com:vml" Requires="v">
                <p:oleObj spid="_x0000_s25650" name="Paint Shop Pro Image" r:id="rId4" imgW="4975610" imgH="5539962" progId="PaintShopPro">
                  <p:embed/>
                </p:oleObj>
              </mc:Choice>
              <mc:Fallback>
                <p:oleObj name="Paint Shop Pro Image" r:id="rId4" imgW="4975610" imgH="5539962" progId="PaintShopPro">
                  <p:embed/>
                  <p:pic>
                    <p:nvPicPr>
                      <p:cNvPr id="0" name="Object 9"/>
                      <p:cNvPicPr>
                        <a:picLocks noChangeArrowheads="1"/>
                      </p:cNvPicPr>
                      <p:nvPr/>
                    </p:nvPicPr>
                    <p:blipFill>
                      <a:blip r:embed="rId5">
                        <a:extLst>
                          <a:ext uri="{28A0092B-C50C-407E-A947-70E740481C1C}">
                            <a14:useLocalDpi xmlns:a14="http://schemas.microsoft.com/office/drawing/2010/main" val="0"/>
                          </a:ext>
                        </a:extLst>
                      </a:blip>
                      <a:srcRect t="15326"/>
                      <a:stretch>
                        <a:fillRect/>
                      </a:stretch>
                    </p:blipFill>
                    <p:spPr bwMode="auto">
                      <a:xfrm>
                        <a:off x="1857375" y="1885951"/>
                        <a:ext cx="4965700" cy="4683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5610" name="Oval 10"/>
          <p:cNvSpPr>
            <a:spLocks noChangeArrowheads="1"/>
          </p:cNvSpPr>
          <p:nvPr/>
        </p:nvSpPr>
        <p:spPr bwMode="auto">
          <a:xfrm>
            <a:off x="5753101" y="3238500"/>
            <a:ext cx="1200151" cy="2019300"/>
          </a:xfrm>
          <a:prstGeom prst="ellipse">
            <a:avLst/>
          </a:prstGeom>
          <a:solidFill>
            <a:schemeClr val="bg1"/>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en-US" dirty="0"/>
          </a:p>
        </p:txBody>
      </p:sp>
      <p:sp>
        <p:nvSpPr>
          <p:cNvPr id="25611" name="Rectangle 11"/>
          <p:cNvSpPr>
            <a:spLocks noChangeArrowheads="1"/>
          </p:cNvSpPr>
          <p:nvPr/>
        </p:nvSpPr>
        <p:spPr bwMode="auto">
          <a:xfrm rot="20640000">
            <a:off x="5980114" y="1720850"/>
            <a:ext cx="571500" cy="1562100"/>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09600" y="228600"/>
            <a:ext cx="7848600" cy="1143000"/>
          </a:xfrm>
          <a:noFill/>
        </p:spPr>
        <p:txBody>
          <a:bodyPr/>
          <a:lstStyle/>
          <a:p>
            <a:pPr>
              <a:lnSpc>
                <a:spcPct val="90000"/>
              </a:lnSpc>
            </a:pPr>
            <a:r>
              <a:rPr lang="en-US" dirty="0" smtClean="0">
                <a:solidFill>
                  <a:srgbClr val="000000"/>
                </a:solidFill>
              </a:rPr>
              <a:t>Feedback Influences Work Practices</a:t>
            </a:r>
          </a:p>
        </p:txBody>
      </p:sp>
      <p:sp>
        <p:nvSpPr>
          <p:cNvPr id="45059" name="Rectangle 3"/>
          <p:cNvSpPr>
            <a:spLocks noGrp="1" noChangeArrowheads="1"/>
          </p:cNvSpPr>
          <p:nvPr>
            <p:ph type="body" idx="1"/>
          </p:nvPr>
        </p:nvSpPr>
        <p:spPr/>
        <p:txBody>
          <a:bodyPr/>
          <a:lstStyle/>
          <a:p>
            <a:pPr>
              <a:buFont typeface="Arial" pitchFamily="34" charset="0"/>
              <a:buChar char="•"/>
              <a:defRPr/>
            </a:pPr>
            <a:r>
              <a:rPr lang="en-US" sz="2800" dirty="0" smtClean="0">
                <a:solidFill>
                  <a:srgbClr val="000000"/>
                </a:solidFill>
              </a:rPr>
              <a:t>Reinforcing feedback increases desired work practices</a:t>
            </a:r>
          </a:p>
          <a:p>
            <a:pPr>
              <a:buFont typeface="Arial" pitchFamily="34" charset="0"/>
              <a:buChar char="•"/>
              <a:defRPr/>
            </a:pPr>
            <a:endParaRPr lang="en-US" sz="2800" dirty="0" smtClean="0">
              <a:solidFill>
                <a:srgbClr val="000000"/>
              </a:solidFill>
            </a:endParaRPr>
          </a:p>
          <a:p>
            <a:pPr marL="0" indent="0">
              <a:buFont typeface="Monotype Sorts" pitchFamily="2" charset="2"/>
              <a:buNone/>
              <a:defRPr/>
            </a:pPr>
            <a:endParaRPr lang="en-US" sz="2800" dirty="0" smtClean="0">
              <a:solidFill>
                <a:srgbClr val="000000"/>
              </a:solidFill>
            </a:endParaRPr>
          </a:p>
          <a:p>
            <a:pPr>
              <a:buFont typeface="Arial" pitchFamily="34" charset="0"/>
              <a:buChar char="•"/>
              <a:defRPr/>
            </a:pPr>
            <a:r>
              <a:rPr lang="en-US" sz="2800" dirty="0" smtClean="0">
                <a:solidFill>
                  <a:srgbClr val="000000"/>
                </a:solidFill>
              </a:rPr>
              <a:t>Corrective feedback decreases undesirable work practices</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09600" y="228600"/>
            <a:ext cx="7848600" cy="1143000"/>
          </a:xfrm>
          <a:noFill/>
        </p:spPr>
        <p:txBody>
          <a:bodyPr/>
          <a:lstStyle/>
          <a:p>
            <a:r>
              <a:rPr lang="en-US" dirty="0" smtClean="0">
                <a:solidFill>
                  <a:srgbClr val="000000"/>
                </a:solidFill>
              </a:rPr>
              <a:t>Functions of Feedback</a:t>
            </a:r>
          </a:p>
        </p:txBody>
      </p:sp>
      <p:sp>
        <p:nvSpPr>
          <p:cNvPr id="29699" name="Rectangle 3"/>
          <p:cNvSpPr>
            <a:spLocks noGrp="1" noChangeArrowheads="1"/>
          </p:cNvSpPr>
          <p:nvPr>
            <p:ph type="body" idx="1"/>
          </p:nvPr>
        </p:nvSpPr>
        <p:spPr>
          <a:xfrm>
            <a:off x="990600" y="1981200"/>
            <a:ext cx="7848600" cy="4114800"/>
          </a:xfrm>
          <a:noFill/>
        </p:spPr>
        <p:txBody>
          <a:bodyPr/>
          <a:lstStyle/>
          <a:p>
            <a:pPr>
              <a:buFont typeface="Arial" charset="0"/>
              <a:buChar char="•"/>
            </a:pPr>
            <a:r>
              <a:rPr lang="en-US" dirty="0" smtClean="0"/>
              <a:t> </a:t>
            </a:r>
            <a:r>
              <a:rPr lang="en-US" sz="2800" dirty="0" smtClean="0">
                <a:solidFill>
                  <a:srgbClr val="000000"/>
                </a:solidFill>
              </a:rPr>
              <a:t>Provides needed information</a:t>
            </a:r>
          </a:p>
          <a:p>
            <a:pPr>
              <a:buFont typeface="Arial" charset="0"/>
              <a:buChar char="•"/>
            </a:pPr>
            <a:endParaRPr lang="en-US" sz="2800" dirty="0" smtClean="0">
              <a:solidFill>
                <a:srgbClr val="000000"/>
              </a:solidFill>
            </a:endParaRPr>
          </a:p>
          <a:p>
            <a:pPr>
              <a:buFont typeface="Arial" charset="0"/>
              <a:buChar char="•"/>
            </a:pPr>
            <a:r>
              <a:rPr lang="en-US" sz="2800" dirty="0" smtClean="0">
                <a:solidFill>
                  <a:srgbClr val="000000"/>
                </a:solidFill>
              </a:rPr>
              <a:t> Provides social support:</a:t>
            </a:r>
          </a:p>
          <a:p>
            <a:pPr lvl="1">
              <a:buFont typeface="Arial" charset="0"/>
              <a:buChar char="•"/>
            </a:pPr>
            <a:r>
              <a:rPr lang="en-US" dirty="0" smtClean="0">
                <a:solidFill>
                  <a:srgbClr val="000000"/>
                </a:solidFill>
              </a:rPr>
              <a:t> co-worker support and acceptance</a:t>
            </a:r>
          </a:p>
          <a:p>
            <a:pPr lvl="1">
              <a:buFont typeface="Arial" charset="0"/>
              <a:buChar char="•"/>
            </a:pPr>
            <a:r>
              <a:rPr lang="en-US" dirty="0" smtClean="0">
                <a:solidFill>
                  <a:srgbClr val="000000"/>
                </a:solidFill>
              </a:rPr>
              <a:t> manager/supervisor approval</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09600" y="228600"/>
            <a:ext cx="7848600" cy="1143000"/>
          </a:xfrm>
          <a:noFill/>
        </p:spPr>
        <p:txBody>
          <a:bodyPr/>
          <a:lstStyle/>
          <a:p>
            <a:pPr>
              <a:lnSpc>
                <a:spcPct val="90000"/>
              </a:lnSpc>
            </a:pPr>
            <a:r>
              <a:rPr lang="en-US" dirty="0" smtClean="0">
                <a:solidFill>
                  <a:srgbClr val="000000"/>
                </a:solidFill>
              </a:rPr>
              <a:t>Guidelines for Receiving Feedback</a:t>
            </a:r>
          </a:p>
        </p:txBody>
      </p:sp>
      <p:sp>
        <p:nvSpPr>
          <p:cNvPr id="30723" name="Rectangle 3"/>
          <p:cNvSpPr>
            <a:spLocks noGrp="1" noChangeArrowheads="1"/>
          </p:cNvSpPr>
          <p:nvPr>
            <p:ph type="body" idx="1"/>
          </p:nvPr>
        </p:nvSpPr>
        <p:spPr>
          <a:xfrm>
            <a:off x="1600200" y="1676400"/>
            <a:ext cx="6477000" cy="5029200"/>
          </a:xfrm>
          <a:noFill/>
        </p:spPr>
        <p:txBody>
          <a:bodyPr/>
          <a:lstStyle/>
          <a:p>
            <a:pPr>
              <a:buFont typeface="Arial" charset="0"/>
              <a:buChar char="•"/>
            </a:pPr>
            <a:r>
              <a:rPr lang="en-US" sz="2800" dirty="0" smtClean="0">
                <a:solidFill>
                  <a:srgbClr val="000000"/>
                </a:solidFill>
              </a:rPr>
              <a:t>Be open and receptive</a:t>
            </a:r>
          </a:p>
          <a:p>
            <a:pPr>
              <a:buFont typeface="Arial" charset="0"/>
              <a:buChar char="•"/>
            </a:pPr>
            <a:r>
              <a:rPr lang="en-US" sz="2800" dirty="0" smtClean="0">
                <a:solidFill>
                  <a:srgbClr val="000000"/>
                </a:solidFill>
              </a:rPr>
              <a:t>Think BEFORE you react</a:t>
            </a:r>
          </a:p>
          <a:p>
            <a:pPr>
              <a:buFont typeface="Arial" charset="0"/>
              <a:buChar char="•"/>
            </a:pPr>
            <a:r>
              <a:rPr lang="en-US" sz="2800" dirty="0" smtClean="0">
                <a:solidFill>
                  <a:srgbClr val="000000"/>
                </a:solidFill>
              </a:rPr>
              <a:t>Be objective/not defensive</a:t>
            </a:r>
          </a:p>
          <a:p>
            <a:pPr>
              <a:buFont typeface="Arial" charset="0"/>
              <a:buChar char="•"/>
            </a:pPr>
            <a:r>
              <a:rPr lang="en-US" sz="2800" dirty="0" smtClean="0">
                <a:solidFill>
                  <a:srgbClr val="000000"/>
                </a:solidFill>
              </a:rPr>
              <a:t>Avoid taking a position</a:t>
            </a:r>
          </a:p>
          <a:p>
            <a:pPr>
              <a:buFont typeface="Arial" charset="0"/>
              <a:buChar char="•"/>
            </a:pPr>
            <a:r>
              <a:rPr lang="en-US" sz="2800" dirty="0" smtClean="0">
                <a:solidFill>
                  <a:srgbClr val="000000"/>
                </a:solidFill>
              </a:rPr>
              <a:t>Ask for specifics</a:t>
            </a:r>
          </a:p>
          <a:p>
            <a:pPr>
              <a:buFont typeface="Arial" charset="0"/>
              <a:buChar char="•"/>
            </a:pPr>
            <a:r>
              <a:rPr lang="en-US" sz="2800" dirty="0" smtClean="0">
                <a:solidFill>
                  <a:srgbClr val="000000"/>
                </a:solidFill>
              </a:rPr>
              <a:t>Actively LISTEN</a:t>
            </a:r>
          </a:p>
          <a:p>
            <a:pPr>
              <a:buFont typeface="Arial" charset="0"/>
              <a:buChar char="•"/>
            </a:pPr>
            <a:r>
              <a:rPr lang="en-US" sz="2800" dirty="0" smtClean="0">
                <a:solidFill>
                  <a:srgbClr val="000000"/>
                </a:solidFill>
              </a:rPr>
              <a:t>Work together on potential solutions</a:t>
            </a:r>
          </a:p>
          <a:p>
            <a:pPr>
              <a:buFont typeface="Arial" charset="0"/>
              <a:buChar char="•"/>
            </a:pPr>
            <a:r>
              <a:rPr lang="en-US" sz="2800" dirty="0" smtClean="0">
                <a:solidFill>
                  <a:srgbClr val="000000"/>
                </a:solidFill>
              </a:rPr>
              <a:t>Reach an agreement</a:t>
            </a:r>
          </a:p>
          <a:p>
            <a:pPr>
              <a:buFont typeface="Arial" charset="0"/>
              <a:buChar char="•"/>
            </a:pPr>
            <a:r>
              <a:rPr lang="en-US" sz="2800" dirty="0" smtClean="0">
                <a:solidFill>
                  <a:srgbClr val="000000"/>
                </a:solidFill>
              </a:rPr>
              <a:t>Say thank you</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6515102" y="2436814"/>
            <a:ext cx="1785745" cy="2311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460375" tIns="230188" rIns="460375" bIns="230188">
            <a:spAutoFit/>
          </a:bodyPr>
          <a:lstStyle/>
          <a:p>
            <a:pPr defTabSz="22860000"/>
            <a:r>
              <a:rPr lang="en-US" sz="12000" b="1" dirty="0">
                <a:solidFill>
                  <a:srgbClr val="DADADA"/>
                </a:solidFill>
              </a:rPr>
              <a:t>2</a:t>
            </a:r>
          </a:p>
        </p:txBody>
      </p:sp>
      <p:sp>
        <p:nvSpPr>
          <p:cNvPr id="31747" name="Rectangle 3"/>
          <p:cNvSpPr>
            <a:spLocks noGrp="1" noChangeArrowheads="1"/>
          </p:cNvSpPr>
          <p:nvPr>
            <p:ph type="title"/>
          </p:nvPr>
        </p:nvSpPr>
        <p:spPr>
          <a:xfrm>
            <a:off x="609600" y="228600"/>
            <a:ext cx="7848600" cy="1143000"/>
          </a:xfrm>
          <a:noFill/>
        </p:spPr>
        <p:txBody>
          <a:bodyPr/>
          <a:lstStyle/>
          <a:p>
            <a:pPr>
              <a:lnSpc>
                <a:spcPct val="90000"/>
              </a:lnSpc>
            </a:pPr>
            <a:r>
              <a:rPr lang="en-US" dirty="0" smtClean="0">
                <a:solidFill>
                  <a:srgbClr val="000000"/>
                </a:solidFill>
              </a:rPr>
              <a:t>Actively Caring and the</a:t>
            </a:r>
            <a:br>
              <a:rPr lang="en-US" dirty="0" smtClean="0">
                <a:solidFill>
                  <a:srgbClr val="000000"/>
                </a:solidFill>
              </a:rPr>
            </a:br>
            <a:r>
              <a:rPr lang="en-US" dirty="0" smtClean="0">
                <a:solidFill>
                  <a:srgbClr val="000000"/>
                </a:solidFill>
              </a:rPr>
              <a:t> Safety Triangle</a:t>
            </a:r>
          </a:p>
        </p:txBody>
      </p:sp>
      <p:sp>
        <p:nvSpPr>
          <p:cNvPr id="31748" name="Rectangle 4"/>
          <p:cNvSpPr>
            <a:spLocks noChangeArrowheads="1"/>
          </p:cNvSpPr>
          <p:nvPr/>
        </p:nvSpPr>
        <p:spPr bwMode="auto">
          <a:xfrm>
            <a:off x="3840165" y="4646614"/>
            <a:ext cx="1785745" cy="2311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460375" tIns="230188" rIns="460375" bIns="230188">
            <a:spAutoFit/>
          </a:bodyPr>
          <a:lstStyle/>
          <a:p>
            <a:pPr defTabSz="22860000"/>
            <a:r>
              <a:rPr lang="en-US" sz="12000" b="1" dirty="0">
                <a:solidFill>
                  <a:srgbClr val="DADADA"/>
                </a:solidFill>
              </a:rPr>
              <a:t>3</a:t>
            </a:r>
          </a:p>
        </p:txBody>
      </p:sp>
      <p:grpSp>
        <p:nvGrpSpPr>
          <p:cNvPr id="31749" name="Group 7"/>
          <p:cNvGrpSpPr>
            <a:grpSpLocks/>
          </p:cNvGrpSpPr>
          <p:nvPr/>
        </p:nvGrpSpPr>
        <p:grpSpPr bwMode="auto">
          <a:xfrm>
            <a:off x="6286501" y="2971800"/>
            <a:ext cx="2247900" cy="1447800"/>
            <a:chOff x="3960" y="1872"/>
            <a:chExt cx="1416" cy="912"/>
          </a:xfrm>
        </p:grpSpPr>
        <p:sp>
          <p:nvSpPr>
            <p:cNvPr id="31759" name="Rectangle 5"/>
            <p:cNvSpPr>
              <a:spLocks noChangeArrowheads="1"/>
            </p:cNvSpPr>
            <p:nvPr/>
          </p:nvSpPr>
          <p:spPr bwMode="auto">
            <a:xfrm>
              <a:off x="4032" y="1872"/>
              <a:ext cx="1344"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lstStyle/>
            <a:p>
              <a:pPr algn="ctr"/>
              <a:r>
                <a:rPr lang="en-US" b="1" dirty="0"/>
                <a:t>Person</a:t>
              </a:r>
            </a:p>
          </p:txBody>
        </p:sp>
        <p:sp>
          <p:nvSpPr>
            <p:cNvPr id="31760" name="Rectangle 6"/>
            <p:cNvSpPr>
              <a:spLocks noChangeArrowheads="1"/>
            </p:cNvSpPr>
            <p:nvPr/>
          </p:nvSpPr>
          <p:spPr bwMode="auto">
            <a:xfrm>
              <a:off x="3960" y="2160"/>
              <a:ext cx="1296" cy="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lstStyle/>
            <a:p>
              <a:pPr algn="ctr"/>
              <a:r>
                <a:rPr lang="en-US" sz="1400" dirty="0">
                  <a:solidFill>
                    <a:schemeClr val="hlink"/>
                  </a:solidFill>
                </a:rPr>
                <a:t>Sharing skills and knowledge</a:t>
              </a:r>
            </a:p>
            <a:p>
              <a:pPr algn="ctr"/>
              <a:r>
                <a:rPr lang="en-US" sz="1400" dirty="0">
                  <a:solidFill>
                    <a:schemeClr val="hlink"/>
                  </a:solidFill>
                </a:rPr>
                <a:t>with each other.</a:t>
              </a:r>
            </a:p>
            <a:p>
              <a:pPr algn="ctr"/>
              <a:r>
                <a:rPr lang="en-US" sz="1400" dirty="0">
                  <a:solidFill>
                    <a:schemeClr val="hlink"/>
                  </a:solidFill>
                </a:rPr>
                <a:t>Listening, helping </a:t>
              </a:r>
            </a:p>
            <a:p>
              <a:pPr algn="ctr"/>
              <a:r>
                <a:rPr lang="en-US" sz="1400" dirty="0">
                  <a:solidFill>
                    <a:schemeClr val="hlink"/>
                  </a:solidFill>
                </a:rPr>
                <a:t>in a crisis, recognizing</a:t>
              </a:r>
            </a:p>
            <a:p>
              <a:pPr algn="ctr"/>
              <a:r>
                <a:rPr lang="en-US" sz="1400" dirty="0">
                  <a:solidFill>
                    <a:schemeClr val="hlink"/>
                  </a:solidFill>
                </a:rPr>
                <a:t>team member contributions.</a:t>
              </a:r>
            </a:p>
          </p:txBody>
        </p:sp>
      </p:grpSp>
      <p:sp>
        <p:nvSpPr>
          <p:cNvPr id="31750" name="Rectangle 8"/>
          <p:cNvSpPr>
            <a:spLocks noChangeArrowheads="1"/>
          </p:cNvSpPr>
          <p:nvPr/>
        </p:nvSpPr>
        <p:spPr bwMode="auto">
          <a:xfrm>
            <a:off x="3657600" y="5105400"/>
            <a:ext cx="2133600" cy="3810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488" tIns="44450" rIns="90488" bIns="44450" anchor="ctr"/>
          <a:lstStyle/>
          <a:p>
            <a:pPr algn="ctr"/>
            <a:r>
              <a:rPr lang="en-US" b="1" dirty="0"/>
              <a:t>Behavior</a:t>
            </a:r>
          </a:p>
        </p:txBody>
      </p:sp>
      <p:sp>
        <p:nvSpPr>
          <p:cNvPr id="31751" name="Rectangle 9"/>
          <p:cNvSpPr>
            <a:spLocks noChangeArrowheads="1"/>
          </p:cNvSpPr>
          <p:nvPr/>
        </p:nvSpPr>
        <p:spPr bwMode="auto">
          <a:xfrm>
            <a:off x="1909764" y="4953000"/>
            <a:ext cx="56292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dirty="0"/>
          </a:p>
        </p:txBody>
      </p:sp>
      <p:sp>
        <p:nvSpPr>
          <p:cNvPr id="31752" name="Rectangle 10"/>
          <p:cNvSpPr>
            <a:spLocks noChangeArrowheads="1"/>
          </p:cNvSpPr>
          <p:nvPr/>
        </p:nvSpPr>
        <p:spPr bwMode="auto">
          <a:xfrm>
            <a:off x="3467101" y="5638800"/>
            <a:ext cx="26289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lstStyle/>
          <a:p>
            <a:pPr algn="ctr"/>
            <a:r>
              <a:rPr lang="en-US" sz="1400" dirty="0">
                <a:solidFill>
                  <a:schemeClr val="hlink"/>
                </a:solidFill>
              </a:rPr>
              <a:t>Observing co-workers, </a:t>
            </a:r>
          </a:p>
          <a:p>
            <a:pPr algn="ctr"/>
            <a:r>
              <a:rPr lang="en-US" sz="1400" dirty="0">
                <a:solidFill>
                  <a:schemeClr val="hlink"/>
                </a:solidFill>
              </a:rPr>
              <a:t>giving feedback, </a:t>
            </a:r>
          </a:p>
          <a:p>
            <a:pPr algn="ctr"/>
            <a:r>
              <a:rPr lang="en-US" sz="1400" dirty="0">
                <a:solidFill>
                  <a:schemeClr val="hlink"/>
                </a:solidFill>
              </a:rPr>
              <a:t>modeling behavior. </a:t>
            </a:r>
          </a:p>
        </p:txBody>
      </p:sp>
      <p:sp>
        <p:nvSpPr>
          <p:cNvPr id="31753" name="Rectangle 11"/>
          <p:cNvSpPr>
            <a:spLocks noChangeArrowheads="1"/>
          </p:cNvSpPr>
          <p:nvPr/>
        </p:nvSpPr>
        <p:spPr bwMode="auto">
          <a:xfrm>
            <a:off x="952502" y="2436814"/>
            <a:ext cx="1785745" cy="2311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460375" tIns="230188" rIns="460375" bIns="230188">
            <a:spAutoFit/>
          </a:bodyPr>
          <a:lstStyle/>
          <a:p>
            <a:pPr defTabSz="22860000"/>
            <a:r>
              <a:rPr lang="en-US" sz="12000" b="1" dirty="0">
                <a:solidFill>
                  <a:srgbClr val="DADADA"/>
                </a:solidFill>
              </a:rPr>
              <a:t>1</a:t>
            </a:r>
          </a:p>
        </p:txBody>
      </p:sp>
      <p:sp>
        <p:nvSpPr>
          <p:cNvPr id="31754" name="Rectangle 12"/>
          <p:cNvSpPr>
            <a:spLocks noChangeArrowheads="1"/>
          </p:cNvSpPr>
          <p:nvPr/>
        </p:nvSpPr>
        <p:spPr bwMode="auto">
          <a:xfrm>
            <a:off x="762000" y="2971800"/>
            <a:ext cx="2133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lstStyle/>
          <a:p>
            <a:pPr algn="ctr"/>
            <a:r>
              <a:rPr lang="en-US" b="1" dirty="0"/>
              <a:t>Environment</a:t>
            </a:r>
          </a:p>
        </p:txBody>
      </p:sp>
      <p:sp>
        <p:nvSpPr>
          <p:cNvPr id="31755" name="Rectangle 13"/>
          <p:cNvSpPr>
            <a:spLocks noChangeArrowheads="1"/>
          </p:cNvSpPr>
          <p:nvPr/>
        </p:nvSpPr>
        <p:spPr bwMode="auto">
          <a:xfrm>
            <a:off x="476249" y="3448050"/>
            <a:ext cx="276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lstStyle/>
          <a:p>
            <a:pPr algn="ctr"/>
            <a:r>
              <a:rPr lang="en-US" sz="1400" dirty="0">
                <a:solidFill>
                  <a:schemeClr val="hlink"/>
                </a:solidFill>
              </a:rPr>
              <a:t>Making sure needed equipment </a:t>
            </a:r>
          </a:p>
          <a:p>
            <a:pPr algn="ctr"/>
            <a:r>
              <a:rPr lang="en-US" sz="1400" dirty="0">
                <a:solidFill>
                  <a:schemeClr val="hlink"/>
                </a:solidFill>
              </a:rPr>
              <a:t>is available</a:t>
            </a:r>
            <a:r>
              <a:rPr lang="en-US" sz="1400" i="1" dirty="0">
                <a:solidFill>
                  <a:schemeClr val="hlink"/>
                </a:solidFill>
              </a:rPr>
              <a:t>.</a:t>
            </a:r>
          </a:p>
          <a:p>
            <a:pPr algn="ctr"/>
            <a:r>
              <a:rPr lang="en-US" sz="1400" dirty="0">
                <a:solidFill>
                  <a:schemeClr val="hlink"/>
                </a:solidFill>
              </a:rPr>
              <a:t>Posting warning signs, </a:t>
            </a:r>
          </a:p>
          <a:p>
            <a:pPr algn="ctr"/>
            <a:r>
              <a:rPr lang="en-US" sz="1400" dirty="0">
                <a:solidFill>
                  <a:schemeClr val="hlink"/>
                </a:solidFill>
              </a:rPr>
              <a:t>housekeeping, </a:t>
            </a:r>
          </a:p>
          <a:p>
            <a:pPr algn="ctr"/>
            <a:r>
              <a:rPr lang="en-US" sz="1400" dirty="0">
                <a:solidFill>
                  <a:schemeClr val="hlink"/>
                </a:solidFill>
              </a:rPr>
              <a:t>cleaning other’s work</a:t>
            </a:r>
          </a:p>
          <a:p>
            <a:pPr algn="ctr"/>
            <a:r>
              <a:rPr lang="en-US" sz="1400" dirty="0">
                <a:solidFill>
                  <a:schemeClr val="hlink"/>
                </a:solidFill>
              </a:rPr>
              <a:t>area.</a:t>
            </a:r>
          </a:p>
        </p:txBody>
      </p:sp>
      <p:sp>
        <p:nvSpPr>
          <p:cNvPr id="31756" name="AutoShape 14"/>
          <p:cNvSpPr>
            <a:spLocks noChangeArrowheads="1"/>
          </p:cNvSpPr>
          <p:nvPr/>
        </p:nvSpPr>
        <p:spPr bwMode="auto">
          <a:xfrm>
            <a:off x="3200400" y="2895600"/>
            <a:ext cx="3048000" cy="1981200"/>
          </a:xfrm>
          <a:prstGeom prst="triangle">
            <a:avLst>
              <a:gd name="adj" fmla="val 49995"/>
            </a:avLst>
          </a:prstGeom>
          <a:gradFill rotWithShape="0">
            <a:gsLst>
              <a:gs pos="0">
                <a:srgbClr val="063DE8"/>
              </a:gs>
              <a:gs pos="100000">
                <a:srgbClr val="B4C4F8"/>
              </a:gs>
            </a:gsLst>
            <a:lin ang="2700000" scaled="1"/>
          </a:gradFill>
          <a:ln>
            <a:noFill/>
          </a:ln>
          <a:extLst>
            <a:ext uri="{91240B29-F687-4F45-9708-019B960494DF}">
              <a14:hiddenLine xmlns:a14="http://schemas.microsoft.com/office/drawing/2010/main" w="50800">
                <a:solidFill>
                  <a:srgbClr val="000000"/>
                </a:solidFill>
                <a:miter lim="800000"/>
                <a:headEnd/>
                <a:tailEnd/>
              </a14:hiddenLine>
            </a:ext>
          </a:extLst>
        </p:spPr>
        <p:txBody>
          <a:bodyPr wrap="none" anchor="ctr"/>
          <a:lstStyle/>
          <a:p>
            <a:endParaRPr lang="en-US" dirty="0"/>
          </a:p>
        </p:txBody>
      </p:sp>
      <p:cxnSp>
        <p:nvCxnSpPr>
          <p:cNvPr id="31757" name="Straight Arrow Connector 15"/>
          <p:cNvCxnSpPr>
            <a:cxnSpLocks noChangeShapeType="1"/>
          </p:cNvCxnSpPr>
          <p:nvPr/>
        </p:nvCxnSpPr>
        <p:spPr bwMode="auto">
          <a:xfrm flipH="1">
            <a:off x="5791201" y="5308600"/>
            <a:ext cx="554039" cy="0"/>
          </a:xfrm>
          <a:prstGeom prst="straightConnector1">
            <a:avLst/>
          </a:prstGeom>
          <a:noFill/>
          <a:ln w="38100" algn="ctr">
            <a:solidFill>
              <a:schemeClr val="tx2"/>
            </a:solidFill>
            <a:round/>
            <a:headEnd/>
            <a:tailEnd type="arrow" w="med" len="med"/>
          </a:ln>
          <a:extLst>
            <a:ext uri="{909E8E84-426E-40DD-AFC4-6F175D3DCCD1}">
              <a14:hiddenFill xmlns:a14="http://schemas.microsoft.com/office/drawing/2010/main">
                <a:noFill/>
              </a14:hiddenFill>
            </a:ext>
          </a:extLst>
        </p:spPr>
      </p:cxnSp>
      <p:sp>
        <p:nvSpPr>
          <p:cNvPr id="31758" name="TextBox 16"/>
          <p:cNvSpPr txBox="1">
            <a:spLocks noChangeArrowheads="1"/>
          </p:cNvSpPr>
          <p:nvPr/>
        </p:nvSpPr>
        <p:spPr bwMode="auto">
          <a:xfrm>
            <a:off x="6345239" y="4953001"/>
            <a:ext cx="2387600" cy="138499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r>
              <a:rPr lang="en-US" sz="1400" dirty="0"/>
              <a:t>Often neglected in traditional safety approaches.  Little or no feedback on or encouragement of safe behavior.</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09600" y="228600"/>
            <a:ext cx="7848600" cy="1143000"/>
          </a:xfrm>
          <a:noFill/>
        </p:spPr>
        <p:txBody>
          <a:bodyPr/>
          <a:lstStyle/>
          <a:p>
            <a:r>
              <a:rPr lang="en-US" dirty="0" smtClean="0">
                <a:solidFill>
                  <a:srgbClr val="000000"/>
                </a:solidFill>
              </a:rPr>
              <a:t>Key Points of TSC</a:t>
            </a:r>
          </a:p>
        </p:txBody>
      </p:sp>
      <p:sp>
        <p:nvSpPr>
          <p:cNvPr id="75779" name="Rectangle 3"/>
          <p:cNvSpPr>
            <a:spLocks noGrp="1" noChangeArrowheads="1"/>
          </p:cNvSpPr>
          <p:nvPr>
            <p:ph type="body" idx="1"/>
          </p:nvPr>
        </p:nvSpPr>
        <p:spPr>
          <a:xfrm>
            <a:off x="533400" y="1752600"/>
            <a:ext cx="7848600" cy="4267200"/>
          </a:xfrm>
        </p:spPr>
        <p:txBody>
          <a:bodyPr/>
          <a:lstStyle/>
          <a:p>
            <a:pPr marL="0" indent="0">
              <a:lnSpc>
                <a:spcPct val="95000"/>
              </a:lnSpc>
              <a:buNone/>
              <a:defRPr/>
            </a:pPr>
            <a:r>
              <a:rPr lang="en-US" sz="2800" dirty="0" smtClean="0">
                <a:solidFill>
                  <a:srgbClr val="000000"/>
                </a:solidFill>
              </a:rPr>
              <a:t>Creating a Total Safety Culture requires that:</a:t>
            </a:r>
          </a:p>
          <a:p>
            <a:pPr lvl="1">
              <a:lnSpc>
                <a:spcPct val="95000"/>
              </a:lnSpc>
              <a:buFont typeface="Arial" pitchFamily="34" charset="0"/>
              <a:buChar char="•"/>
              <a:defRPr/>
            </a:pPr>
            <a:r>
              <a:rPr lang="en-US" sz="2400" dirty="0" smtClean="0">
                <a:solidFill>
                  <a:srgbClr val="000000"/>
                </a:solidFill>
              </a:rPr>
              <a:t>Safety is held as a value by all employees.  A value is a belief that does not change with the situation.</a:t>
            </a:r>
          </a:p>
          <a:p>
            <a:pPr marL="457200" lvl="1" indent="0">
              <a:lnSpc>
                <a:spcPct val="95000"/>
              </a:lnSpc>
              <a:buFont typeface="Monotype Sorts" pitchFamily="2" charset="2"/>
              <a:buNone/>
              <a:defRPr/>
            </a:pPr>
            <a:endParaRPr lang="en-US" sz="2400" dirty="0" smtClean="0">
              <a:solidFill>
                <a:srgbClr val="000000"/>
              </a:solidFill>
            </a:endParaRPr>
          </a:p>
          <a:p>
            <a:pPr lvl="1">
              <a:lnSpc>
                <a:spcPct val="95000"/>
              </a:lnSpc>
              <a:buFont typeface="Arial" pitchFamily="34" charset="0"/>
              <a:buChar char="•"/>
              <a:defRPr/>
            </a:pPr>
            <a:r>
              <a:rPr lang="en-US" sz="2400" dirty="0" smtClean="0">
                <a:solidFill>
                  <a:srgbClr val="000000"/>
                </a:solidFill>
              </a:rPr>
              <a:t>Each employee feels a sense of responsibility for the safety of their co-worker as well as themselves.</a:t>
            </a:r>
          </a:p>
          <a:p>
            <a:pPr marL="457200" lvl="1" indent="0">
              <a:lnSpc>
                <a:spcPct val="95000"/>
              </a:lnSpc>
              <a:buFont typeface="Monotype Sorts" pitchFamily="2" charset="2"/>
              <a:buNone/>
              <a:defRPr/>
            </a:pPr>
            <a:endParaRPr lang="en-US" sz="2400" dirty="0" smtClean="0">
              <a:solidFill>
                <a:srgbClr val="000000"/>
              </a:solidFill>
            </a:endParaRPr>
          </a:p>
          <a:p>
            <a:pPr lvl="1">
              <a:lnSpc>
                <a:spcPct val="95000"/>
              </a:lnSpc>
              <a:buFont typeface="Arial" pitchFamily="34" charset="0"/>
              <a:buChar char="•"/>
              <a:defRPr/>
            </a:pPr>
            <a:r>
              <a:rPr lang="en-US" sz="2400" dirty="0" smtClean="0">
                <a:solidFill>
                  <a:srgbClr val="000000"/>
                </a:solidFill>
              </a:rPr>
              <a:t>Each employee performs “Actively Caring” and is  willing and able to “go beyond the call of duty” for others.</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09600" y="228600"/>
            <a:ext cx="7848600" cy="1143000"/>
          </a:xfrm>
          <a:noFill/>
        </p:spPr>
        <p:txBody>
          <a:bodyPr/>
          <a:lstStyle/>
          <a:p>
            <a:r>
              <a:rPr lang="en-US" dirty="0" smtClean="0">
                <a:solidFill>
                  <a:srgbClr val="000000"/>
                </a:solidFill>
              </a:rPr>
              <a:t>What’s Next?</a:t>
            </a:r>
          </a:p>
        </p:txBody>
      </p:sp>
      <p:sp>
        <p:nvSpPr>
          <p:cNvPr id="33795" name="Rectangle 3"/>
          <p:cNvSpPr>
            <a:spLocks noGrp="1" noChangeArrowheads="1"/>
          </p:cNvSpPr>
          <p:nvPr>
            <p:ph type="body" idx="1"/>
          </p:nvPr>
        </p:nvSpPr>
        <p:spPr>
          <a:noFill/>
        </p:spPr>
        <p:txBody>
          <a:bodyPr/>
          <a:lstStyle/>
          <a:p>
            <a:pPr>
              <a:buFont typeface="Arial" charset="0"/>
              <a:buChar char="•"/>
            </a:pPr>
            <a:r>
              <a:rPr lang="en-US" sz="2800" dirty="0" smtClean="0">
                <a:solidFill>
                  <a:srgbClr val="000000"/>
                </a:solidFill>
              </a:rPr>
              <a:t>What do employees need to do to support the shift to a Total Safety Culture</a:t>
            </a:r>
            <a:r>
              <a:rPr lang="en-US" sz="2800" dirty="0" smtClean="0"/>
              <a:t>?</a:t>
            </a:r>
          </a:p>
          <a:p>
            <a:pPr lvl="1"/>
            <a:endParaRPr lang="en-US" dirty="0" smtClean="0"/>
          </a:p>
          <a:p>
            <a:pPr lvl="1"/>
            <a:endParaRPr lang="en-US" dirty="0" smtClean="0"/>
          </a:p>
          <a:p>
            <a:pPr lvl="1"/>
            <a:endParaRPr lang="en-US" dirty="0" smtClean="0"/>
          </a:p>
          <a:p>
            <a:pPr lvl="1"/>
            <a:endParaRPr lang="en-US" dirty="0" smtClean="0"/>
          </a:p>
          <a:p>
            <a:pPr lvl="1"/>
            <a:endParaRPr lang="en-US" dirty="0" smtClean="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09600" y="228600"/>
            <a:ext cx="7848600" cy="1143000"/>
          </a:xfrm>
          <a:noFill/>
        </p:spPr>
        <p:txBody>
          <a:bodyPr/>
          <a:lstStyle/>
          <a:p>
            <a:r>
              <a:rPr lang="en-US" dirty="0" smtClean="0">
                <a:solidFill>
                  <a:srgbClr val="000000"/>
                </a:solidFill>
              </a:rPr>
              <a:t>Agenda</a:t>
            </a:r>
          </a:p>
        </p:txBody>
      </p:sp>
      <p:sp>
        <p:nvSpPr>
          <p:cNvPr id="5123" name="Rectangle 3"/>
          <p:cNvSpPr>
            <a:spLocks noGrp="1" noChangeArrowheads="1"/>
          </p:cNvSpPr>
          <p:nvPr>
            <p:ph type="body" idx="1"/>
          </p:nvPr>
        </p:nvSpPr>
        <p:spPr>
          <a:noFill/>
        </p:spPr>
        <p:txBody>
          <a:bodyPr/>
          <a:lstStyle/>
          <a:p>
            <a:pPr>
              <a:buFont typeface="Arial" charset="0"/>
              <a:buChar char="•"/>
            </a:pPr>
            <a:r>
              <a:rPr lang="en-US" sz="2800" dirty="0" smtClean="0">
                <a:solidFill>
                  <a:srgbClr val="000000"/>
                </a:solidFill>
              </a:rPr>
              <a:t>A Total Safety Culture Overview</a:t>
            </a:r>
          </a:p>
          <a:p>
            <a:pPr lvl="1">
              <a:buFont typeface="Arial" charset="0"/>
              <a:buChar char="•"/>
            </a:pPr>
            <a:r>
              <a:rPr lang="en-US" dirty="0" smtClean="0">
                <a:solidFill>
                  <a:srgbClr val="000000"/>
                </a:solidFill>
              </a:rPr>
              <a:t>What it is</a:t>
            </a:r>
          </a:p>
          <a:p>
            <a:pPr lvl="1">
              <a:buFont typeface="Arial" charset="0"/>
              <a:buChar char="•"/>
            </a:pPr>
            <a:r>
              <a:rPr lang="en-US" dirty="0" smtClean="0">
                <a:solidFill>
                  <a:srgbClr val="000000"/>
                </a:solidFill>
              </a:rPr>
              <a:t>Why it is important</a:t>
            </a:r>
          </a:p>
          <a:p>
            <a:pPr>
              <a:buFont typeface="Arial" charset="0"/>
              <a:buChar char="•"/>
            </a:pPr>
            <a:r>
              <a:rPr lang="en-US" sz="2800" dirty="0" smtClean="0">
                <a:solidFill>
                  <a:srgbClr val="000000"/>
                </a:solidFill>
              </a:rPr>
              <a:t>Motivation - how it affects you</a:t>
            </a:r>
          </a:p>
          <a:p>
            <a:pPr>
              <a:buFont typeface="Arial" charset="0"/>
              <a:buChar char="•"/>
            </a:pPr>
            <a:r>
              <a:rPr lang="en-US" sz="2800" dirty="0" smtClean="0">
                <a:solidFill>
                  <a:srgbClr val="000000"/>
                </a:solidFill>
              </a:rPr>
              <a:t>The Observation and Feedback Process</a:t>
            </a:r>
          </a:p>
          <a:p>
            <a:pPr>
              <a:buFont typeface="Arial" charset="0"/>
              <a:buChar char="•"/>
            </a:pPr>
            <a:r>
              <a:rPr lang="en-US" sz="2800" dirty="0" smtClean="0">
                <a:solidFill>
                  <a:srgbClr val="000000"/>
                </a:solidFill>
              </a:rPr>
              <a:t>Supervisor Responsibilities</a:t>
            </a:r>
          </a:p>
          <a:p>
            <a:pPr>
              <a:buFont typeface="Arial" charset="0"/>
              <a:buChar char="•"/>
            </a:pPr>
            <a:r>
              <a:rPr lang="en-US" sz="2800" dirty="0" smtClean="0">
                <a:solidFill>
                  <a:srgbClr val="000000"/>
                </a:solidFill>
              </a:rPr>
              <a:t>Giving and Receiving Feedback</a:t>
            </a:r>
          </a:p>
          <a:p>
            <a:pPr>
              <a:buFont typeface="Monotype Sorts" pitchFamily="2" charset="2"/>
              <a:buNone/>
            </a:pPr>
            <a:endParaRPr lang="en-US" sz="2800" dirty="0" smtClean="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09600" y="228600"/>
            <a:ext cx="7848600" cy="1143000"/>
          </a:xfrm>
          <a:noFill/>
        </p:spPr>
        <p:txBody>
          <a:bodyPr/>
          <a:lstStyle/>
          <a:p>
            <a:r>
              <a:rPr lang="en-US" dirty="0" smtClean="0">
                <a:solidFill>
                  <a:srgbClr val="000000"/>
                </a:solidFill>
              </a:rPr>
              <a:t>Thank You!</a:t>
            </a:r>
          </a:p>
        </p:txBody>
      </p:sp>
      <p:sp>
        <p:nvSpPr>
          <p:cNvPr id="34819" name="Rectangle 3"/>
          <p:cNvSpPr>
            <a:spLocks noGrp="1" noChangeArrowheads="1"/>
          </p:cNvSpPr>
          <p:nvPr>
            <p:ph type="body" idx="1"/>
          </p:nvPr>
        </p:nvSpPr>
        <p:spPr>
          <a:noFill/>
        </p:spPr>
        <p:txBody>
          <a:bodyPr/>
          <a:lstStyle/>
          <a:p>
            <a:pPr marL="0" indent="0" algn="ctr">
              <a:buNone/>
            </a:pPr>
            <a:r>
              <a:rPr lang="en-US" sz="2800" dirty="0" smtClean="0">
                <a:solidFill>
                  <a:srgbClr val="000000"/>
                </a:solidFill>
              </a:rPr>
              <a:t>Questions or comments?</a:t>
            </a:r>
          </a:p>
          <a:p>
            <a:pPr marL="0" indent="0" algn="ctr">
              <a:buNone/>
            </a:pPr>
            <a:endParaRPr lang="en-US" sz="2800" dirty="0">
              <a:solidFill>
                <a:srgbClr val="000000"/>
              </a:solidFill>
            </a:endParaRPr>
          </a:p>
          <a:p>
            <a:pPr marL="0" indent="0" algn="ctr">
              <a:buNone/>
            </a:pPr>
            <a:r>
              <a:rPr lang="en-US" sz="2800" dirty="0" smtClean="0">
                <a:solidFill>
                  <a:srgbClr val="000000"/>
                </a:solidFill>
              </a:rPr>
              <a:t>Thank you for your participation. We hope this training will enhance your Total Safety Culture in your workplace.</a:t>
            </a:r>
          </a:p>
          <a:p>
            <a:pPr marL="0" indent="0" algn="ctr">
              <a:buNone/>
            </a:pPr>
            <a:endParaRPr lang="en-US" sz="2800" dirty="0">
              <a:solidFill>
                <a:srgbClr val="000000"/>
              </a:solidFill>
            </a:endParaRPr>
          </a:p>
          <a:p>
            <a:pPr marL="0" indent="0" algn="ctr">
              <a:buNone/>
            </a:pPr>
            <a:r>
              <a:rPr lang="en-US" sz="2800" dirty="0" smtClean="0">
                <a:solidFill>
                  <a:srgbClr val="000000"/>
                </a:solidFill>
              </a:rPr>
              <a:t>Adjourn – Be safe!</a:t>
            </a:r>
          </a:p>
          <a:p>
            <a:pPr lvl="1" algn="ctr"/>
            <a:endParaRPr lang="en-US" dirty="0" smtClean="0">
              <a:solidFill>
                <a:srgbClr val="000000"/>
              </a:solidFill>
            </a:endParaRPr>
          </a:p>
          <a:p>
            <a:pPr lvl="1"/>
            <a:endParaRPr lang="en-US" dirty="0" smtClean="0">
              <a:solidFill>
                <a:srgbClr val="000000"/>
              </a:solidFill>
            </a:endParaRPr>
          </a:p>
          <a:p>
            <a:pPr lvl="1"/>
            <a:endParaRPr lang="en-US" dirty="0" smtClean="0">
              <a:solidFill>
                <a:srgbClr val="000000"/>
              </a:solidFill>
            </a:endParaRPr>
          </a:p>
          <a:p>
            <a:pPr lvl="1"/>
            <a:endParaRPr lang="en-US" dirty="0" smtClean="0">
              <a:solidFill>
                <a:srgbClr val="000000"/>
              </a:solidFill>
            </a:endParaRPr>
          </a:p>
          <a:p>
            <a:pPr lvl="1"/>
            <a:endParaRPr lang="en-US" dirty="0" smtClean="0">
              <a:solidFill>
                <a:srgbClr val="000000"/>
              </a:solidFill>
            </a:endParaRPr>
          </a:p>
        </p:txBody>
      </p:sp>
      <p:sp>
        <p:nvSpPr>
          <p:cNvPr id="34820" name="Rectangle 3"/>
          <p:cNvSpPr>
            <a:spLocks noChangeArrowheads="1"/>
          </p:cNvSpPr>
          <p:nvPr/>
        </p:nvSpPr>
        <p:spPr bwMode="auto">
          <a:xfrm>
            <a:off x="304800" y="5865168"/>
            <a:ext cx="8153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dirty="0" smtClean="0">
                <a:solidFill>
                  <a:srgbClr val="000000"/>
                </a:solidFill>
              </a:rPr>
              <a:t>  </a:t>
            </a:r>
            <a:endParaRPr lang="en-US" dirty="0">
              <a:solidFill>
                <a:srgbClr val="000000"/>
              </a:solidFill>
            </a:endParaRPr>
          </a:p>
        </p:txBody>
      </p:sp>
      <p:sp>
        <p:nvSpPr>
          <p:cNvPr id="2" name="Rectangle 1"/>
          <p:cNvSpPr/>
          <p:nvPr/>
        </p:nvSpPr>
        <p:spPr>
          <a:xfrm>
            <a:off x="152400" y="5943601"/>
            <a:ext cx="8610600" cy="549381"/>
          </a:xfrm>
          <a:prstGeom prst="rect">
            <a:avLst/>
          </a:prstGeom>
        </p:spPr>
        <p:txBody>
          <a:bodyPr wrap="square">
            <a:spAutoFit/>
          </a:bodyPr>
          <a:lstStyle/>
          <a:p>
            <a:pPr>
              <a:lnSpc>
                <a:spcPct val="90000"/>
              </a:lnSpc>
              <a:defRPr/>
            </a:pPr>
            <a:r>
              <a:rPr lang="en-US" altLang="ja-JP" sz="1100" dirty="0">
                <a:latin typeface="Arial" pitchFamily="34" charset="0"/>
                <a:ea typeface="MS PGothic" pitchFamily="34" charset="-128"/>
              </a:rPr>
              <a:t>This material was produced and/or reviewed under grant</a:t>
            </a:r>
            <a:r>
              <a:rPr lang="en-US" sz="1100" dirty="0"/>
              <a:t> SH-22239-11-60-F-6</a:t>
            </a:r>
            <a:r>
              <a:rPr lang="en-US" altLang="ja-JP" sz="1100" dirty="0">
                <a:latin typeface="Arial" pitchFamily="34" charset="0"/>
                <a:ea typeface="MS PGothic" pitchFamily="34" charset="-128"/>
              </a:rPr>
              <a:t>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sz="1100" dirty="0">
              <a:latin typeface="Arial" pitchFamily="34" charset="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9600" y="228600"/>
            <a:ext cx="7848600" cy="1143000"/>
          </a:xfrm>
          <a:noFill/>
        </p:spPr>
        <p:txBody>
          <a:bodyPr/>
          <a:lstStyle/>
          <a:p>
            <a:r>
              <a:rPr lang="en-US" sz="4000" dirty="0" smtClean="0">
                <a:solidFill>
                  <a:srgbClr val="000000"/>
                </a:solidFill>
              </a:rPr>
              <a:t>The Characteristics of a </a:t>
            </a:r>
            <a:br>
              <a:rPr lang="en-US" sz="4000" dirty="0" smtClean="0">
                <a:solidFill>
                  <a:srgbClr val="000000"/>
                </a:solidFill>
              </a:rPr>
            </a:br>
            <a:r>
              <a:rPr lang="en-US" sz="4000" dirty="0" smtClean="0">
                <a:solidFill>
                  <a:srgbClr val="000000"/>
                </a:solidFill>
              </a:rPr>
              <a:t>Successful Total Safety Culture</a:t>
            </a:r>
          </a:p>
        </p:txBody>
      </p:sp>
      <p:sp>
        <p:nvSpPr>
          <p:cNvPr id="6147" name="Rectangle 3"/>
          <p:cNvSpPr>
            <a:spLocks noGrp="1" noChangeArrowheads="1"/>
          </p:cNvSpPr>
          <p:nvPr>
            <p:ph type="body" idx="1"/>
          </p:nvPr>
        </p:nvSpPr>
        <p:spPr>
          <a:noFill/>
        </p:spPr>
        <p:txBody>
          <a:bodyPr/>
          <a:lstStyle/>
          <a:p>
            <a:pPr>
              <a:buFont typeface="Arial" charset="0"/>
              <a:buChar char="•"/>
            </a:pPr>
            <a:r>
              <a:rPr lang="en-US" sz="2800" dirty="0" smtClean="0">
                <a:solidFill>
                  <a:srgbClr val="000000"/>
                </a:solidFill>
              </a:rPr>
              <a:t>Safety is held as a value by all employees</a:t>
            </a:r>
          </a:p>
          <a:p>
            <a:pPr>
              <a:buFont typeface="Arial" charset="0"/>
              <a:buChar char="•"/>
            </a:pPr>
            <a:r>
              <a:rPr lang="en-US" sz="2800" dirty="0" smtClean="0">
                <a:solidFill>
                  <a:srgbClr val="000000"/>
                </a:solidFill>
              </a:rPr>
              <a:t>Each employee feels a sense of responsibility for the safety of their co-worker as well as themselves</a:t>
            </a:r>
          </a:p>
          <a:p>
            <a:pPr>
              <a:buFont typeface="Arial" charset="0"/>
              <a:buChar char="•"/>
            </a:pPr>
            <a:r>
              <a:rPr lang="en-US" sz="2800" dirty="0" smtClean="0">
                <a:solidFill>
                  <a:srgbClr val="000000"/>
                </a:solidFill>
              </a:rPr>
              <a:t>Each employee “Actively Cares”</a:t>
            </a:r>
          </a:p>
          <a:p>
            <a:pPr lvl="1">
              <a:buFont typeface="Arial" charset="0"/>
              <a:buChar char="•"/>
            </a:pPr>
            <a:r>
              <a:rPr lang="en-US" dirty="0" smtClean="0">
                <a:solidFill>
                  <a:srgbClr val="000000"/>
                </a:solidFill>
              </a:rPr>
              <a:t>Each employee realizes their responsibility to speak- up when a fellow employee is at risk</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09600" y="228600"/>
            <a:ext cx="7848600" cy="1143000"/>
          </a:xfrm>
          <a:noFill/>
        </p:spPr>
        <p:txBody>
          <a:bodyPr/>
          <a:lstStyle/>
          <a:p>
            <a:pPr>
              <a:lnSpc>
                <a:spcPct val="90000"/>
              </a:lnSpc>
            </a:pPr>
            <a:r>
              <a:rPr lang="en-US" dirty="0" smtClean="0">
                <a:solidFill>
                  <a:srgbClr val="000000"/>
                </a:solidFill>
              </a:rPr>
              <a:t>Values, Intentions and Behaviors</a:t>
            </a:r>
          </a:p>
        </p:txBody>
      </p:sp>
      <p:graphicFrame>
        <p:nvGraphicFramePr>
          <p:cNvPr id="7171" name="Object 3">
            <a:hlinkClick r:id="" action="ppaction://ole?verb=0"/>
          </p:cNvPr>
          <p:cNvGraphicFramePr>
            <a:graphicFrameLocks/>
          </p:cNvGraphicFramePr>
          <p:nvPr/>
        </p:nvGraphicFramePr>
        <p:xfrm>
          <a:off x="1676400" y="2133601"/>
          <a:ext cx="5867400" cy="4556125"/>
        </p:xfrm>
        <a:graphic>
          <a:graphicData uri="http://schemas.openxmlformats.org/presentationml/2006/ole">
            <mc:AlternateContent xmlns:mc="http://schemas.openxmlformats.org/markup-compatibility/2006">
              <mc:Choice xmlns:v="urn:schemas-microsoft-com:vml" Requires="v">
                <p:oleObj spid="_x0000_s7209" name="Worksheet" r:id="rId4" imgW="5219700" imgH="4708525" progId="Excel.Sheet.8">
                  <p:embed/>
                </p:oleObj>
              </mc:Choice>
              <mc:Fallback>
                <p:oleObj name="Worksheet" r:id="rId4" imgW="5219700" imgH="4708525" progId="Excel.Sheet.8">
                  <p:embed/>
                  <p:pic>
                    <p:nvPicPr>
                      <p:cNvPr id="0" name="Object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76400" y="2133601"/>
                        <a:ext cx="5867400" cy="455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172" name="Rectangle 4"/>
          <p:cNvSpPr>
            <a:spLocks noChangeArrowheads="1"/>
          </p:cNvSpPr>
          <p:nvPr/>
        </p:nvSpPr>
        <p:spPr bwMode="auto">
          <a:xfrm>
            <a:off x="457200" y="1616076"/>
            <a:ext cx="8523168" cy="520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r>
              <a:rPr lang="en-US" sz="2800" dirty="0"/>
              <a:t>Cautioning co-workers about performing unsafe acts</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09600" y="228600"/>
            <a:ext cx="7848600" cy="1143000"/>
          </a:xfrm>
          <a:noFill/>
        </p:spPr>
        <p:txBody>
          <a:bodyPr/>
          <a:lstStyle/>
          <a:p>
            <a:r>
              <a:rPr lang="en-US" dirty="0" smtClean="0">
                <a:solidFill>
                  <a:srgbClr val="000000"/>
                </a:solidFill>
              </a:rPr>
              <a:t>Safety Triangle</a:t>
            </a:r>
          </a:p>
        </p:txBody>
      </p:sp>
      <p:sp>
        <p:nvSpPr>
          <p:cNvPr id="8195" name="Rectangle 3"/>
          <p:cNvSpPr>
            <a:spLocks noChangeArrowheads="1"/>
          </p:cNvSpPr>
          <p:nvPr/>
        </p:nvSpPr>
        <p:spPr bwMode="auto">
          <a:xfrm>
            <a:off x="3687765" y="4494214"/>
            <a:ext cx="1785745" cy="2311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460375" tIns="230188" rIns="460375" bIns="230188">
            <a:spAutoFit/>
          </a:bodyPr>
          <a:lstStyle/>
          <a:p>
            <a:pPr defTabSz="22860000"/>
            <a:r>
              <a:rPr lang="en-US" sz="12000" b="1" dirty="0">
                <a:solidFill>
                  <a:srgbClr val="DADADA"/>
                </a:solidFill>
              </a:rPr>
              <a:t>3</a:t>
            </a:r>
          </a:p>
        </p:txBody>
      </p:sp>
      <p:sp>
        <p:nvSpPr>
          <p:cNvPr id="8196" name="Rectangle 4"/>
          <p:cNvSpPr>
            <a:spLocks noChangeArrowheads="1"/>
          </p:cNvSpPr>
          <p:nvPr/>
        </p:nvSpPr>
        <p:spPr bwMode="auto">
          <a:xfrm>
            <a:off x="3505200" y="4953000"/>
            <a:ext cx="2133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lstStyle/>
          <a:p>
            <a:pPr algn="ctr"/>
            <a:r>
              <a:rPr lang="en-US" b="1" dirty="0">
                <a:solidFill>
                  <a:srgbClr val="000000"/>
                </a:solidFill>
              </a:rPr>
              <a:t>Behavior</a:t>
            </a:r>
          </a:p>
        </p:txBody>
      </p:sp>
      <p:sp>
        <p:nvSpPr>
          <p:cNvPr id="8197" name="Rectangle 5"/>
          <p:cNvSpPr>
            <a:spLocks noChangeArrowheads="1"/>
          </p:cNvSpPr>
          <p:nvPr/>
        </p:nvSpPr>
        <p:spPr bwMode="auto">
          <a:xfrm>
            <a:off x="6286502" y="2284414"/>
            <a:ext cx="1785745" cy="2311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460375" tIns="230188" rIns="460375" bIns="230188">
            <a:spAutoFit/>
          </a:bodyPr>
          <a:lstStyle/>
          <a:p>
            <a:pPr defTabSz="22860000"/>
            <a:r>
              <a:rPr lang="en-US" sz="12000" b="1" dirty="0">
                <a:solidFill>
                  <a:srgbClr val="DADADA"/>
                </a:solidFill>
              </a:rPr>
              <a:t>2</a:t>
            </a:r>
          </a:p>
        </p:txBody>
      </p:sp>
      <p:sp>
        <p:nvSpPr>
          <p:cNvPr id="8198" name="Rectangle 6"/>
          <p:cNvSpPr>
            <a:spLocks noChangeArrowheads="1"/>
          </p:cNvSpPr>
          <p:nvPr/>
        </p:nvSpPr>
        <p:spPr bwMode="auto">
          <a:xfrm>
            <a:off x="6134100" y="3048000"/>
            <a:ext cx="2057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lstStyle/>
          <a:p>
            <a:pPr algn="ctr"/>
            <a:r>
              <a:rPr lang="en-US" sz="1400" dirty="0">
                <a:solidFill>
                  <a:srgbClr val="000000"/>
                </a:solidFill>
              </a:rPr>
              <a:t>Knowledge, Skills, Abilities, </a:t>
            </a:r>
          </a:p>
          <a:p>
            <a:pPr algn="ctr"/>
            <a:r>
              <a:rPr lang="en-US" sz="1400" dirty="0">
                <a:solidFill>
                  <a:srgbClr val="000000"/>
                </a:solidFill>
              </a:rPr>
              <a:t>Intelligence, Motives, </a:t>
            </a:r>
          </a:p>
          <a:p>
            <a:pPr algn="ctr"/>
            <a:r>
              <a:rPr lang="en-US" sz="1400" dirty="0">
                <a:solidFill>
                  <a:srgbClr val="000000"/>
                </a:solidFill>
              </a:rPr>
              <a:t>Attitude, Personality</a:t>
            </a:r>
          </a:p>
        </p:txBody>
      </p:sp>
      <p:sp>
        <p:nvSpPr>
          <p:cNvPr id="8199" name="Rectangle 7"/>
          <p:cNvSpPr>
            <a:spLocks noChangeArrowheads="1"/>
          </p:cNvSpPr>
          <p:nvPr/>
        </p:nvSpPr>
        <p:spPr bwMode="auto">
          <a:xfrm>
            <a:off x="6248400" y="2743200"/>
            <a:ext cx="2133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lstStyle/>
          <a:p>
            <a:pPr algn="ctr"/>
            <a:r>
              <a:rPr lang="en-US" b="1" dirty="0">
                <a:solidFill>
                  <a:srgbClr val="000000"/>
                </a:solidFill>
              </a:rPr>
              <a:t>Person</a:t>
            </a:r>
          </a:p>
        </p:txBody>
      </p:sp>
      <p:sp>
        <p:nvSpPr>
          <p:cNvPr id="8200" name="Rectangle 8"/>
          <p:cNvSpPr>
            <a:spLocks noChangeArrowheads="1"/>
          </p:cNvSpPr>
          <p:nvPr/>
        </p:nvSpPr>
        <p:spPr bwMode="auto">
          <a:xfrm>
            <a:off x="1757364" y="4800600"/>
            <a:ext cx="56292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dirty="0"/>
          </a:p>
        </p:txBody>
      </p:sp>
      <p:sp>
        <p:nvSpPr>
          <p:cNvPr id="8201" name="Rectangle 9"/>
          <p:cNvSpPr>
            <a:spLocks noChangeArrowheads="1"/>
          </p:cNvSpPr>
          <p:nvPr/>
        </p:nvSpPr>
        <p:spPr bwMode="auto">
          <a:xfrm>
            <a:off x="3543300" y="5410200"/>
            <a:ext cx="2057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lstStyle/>
          <a:p>
            <a:pPr algn="ctr"/>
            <a:r>
              <a:rPr lang="en-US" sz="1400" dirty="0">
                <a:solidFill>
                  <a:srgbClr val="000000"/>
                </a:solidFill>
              </a:rPr>
              <a:t>Putting on PPE, Lifting properly, Following procedures,</a:t>
            </a:r>
          </a:p>
          <a:p>
            <a:pPr algn="ctr"/>
            <a:r>
              <a:rPr lang="en-US" sz="1400" dirty="0">
                <a:solidFill>
                  <a:srgbClr val="000000"/>
                </a:solidFill>
              </a:rPr>
              <a:t>Locking out power, Cleaning up a spill,</a:t>
            </a:r>
          </a:p>
          <a:p>
            <a:pPr algn="ctr"/>
            <a:r>
              <a:rPr lang="en-US" sz="1400" dirty="0">
                <a:solidFill>
                  <a:srgbClr val="000000"/>
                </a:solidFill>
              </a:rPr>
              <a:t>Sweeping floor, Coaching co-workers</a:t>
            </a:r>
          </a:p>
        </p:txBody>
      </p:sp>
      <p:grpSp>
        <p:nvGrpSpPr>
          <p:cNvPr id="8202" name="Group 13"/>
          <p:cNvGrpSpPr>
            <a:grpSpLocks/>
          </p:cNvGrpSpPr>
          <p:nvPr/>
        </p:nvGrpSpPr>
        <p:grpSpPr bwMode="auto">
          <a:xfrm>
            <a:off x="838201" y="2208214"/>
            <a:ext cx="2133601" cy="2311400"/>
            <a:chOff x="528" y="1391"/>
            <a:chExt cx="1344" cy="1456"/>
          </a:xfrm>
        </p:grpSpPr>
        <p:sp>
          <p:nvSpPr>
            <p:cNvPr id="8204" name="Rectangle 10"/>
            <p:cNvSpPr>
              <a:spLocks noChangeArrowheads="1"/>
            </p:cNvSpPr>
            <p:nvPr/>
          </p:nvSpPr>
          <p:spPr bwMode="auto">
            <a:xfrm>
              <a:off x="648" y="1391"/>
              <a:ext cx="1125" cy="1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460375" tIns="230188" rIns="460375" bIns="230188">
              <a:spAutoFit/>
            </a:bodyPr>
            <a:lstStyle/>
            <a:p>
              <a:pPr defTabSz="22860000"/>
              <a:r>
                <a:rPr lang="en-US" sz="12000" b="1" dirty="0">
                  <a:solidFill>
                    <a:srgbClr val="DADADA"/>
                  </a:solidFill>
                </a:rPr>
                <a:t>1</a:t>
              </a:r>
            </a:p>
          </p:txBody>
        </p:sp>
        <p:sp>
          <p:nvSpPr>
            <p:cNvPr id="8205" name="Rectangle 11"/>
            <p:cNvSpPr>
              <a:spLocks noChangeArrowheads="1"/>
            </p:cNvSpPr>
            <p:nvPr/>
          </p:nvSpPr>
          <p:spPr bwMode="auto">
            <a:xfrm>
              <a:off x="528" y="1728"/>
              <a:ext cx="1344"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lstStyle/>
            <a:p>
              <a:pPr algn="ctr"/>
              <a:r>
                <a:rPr lang="en-US" b="1" dirty="0">
                  <a:solidFill>
                    <a:srgbClr val="000000"/>
                  </a:solidFill>
                </a:rPr>
                <a:t>Environment</a:t>
              </a:r>
            </a:p>
          </p:txBody>
        </p:sp>
        <p:sp>
          <p:nvSpPr>
            <p:cNvPr id="8206" name="Rectangle 12"/>
            <p:cNvSpPr>
              <a:spLocks noChangeArrowheads="1"/>
            </p:cNvSpPr>
            <p:nvPr/>
          </p:nvSpPr>
          <p:spPr bwMode="auto">
            <a:xfrm>
              <a:off x="552" y="1968"/>
              <a:ext cx="1296"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lstStyle/>
            <a:p>
              <a:pPr algn="ctr"/>
              <a:r>
                <a:rPr lang="en-US" sz="1400" dirty="0">
                  <a:solidFill>
                    <a:srgbClr val="000000"/>
                  </a:solidFill>
                </a:rPr>
                <a:t>Equipment, Tools, Machines,</a:t>
              </a:r>
            </a:p>
            <a:p>
              <a:pPr algn="ctr"/>
              <a:r>
                <a:rPr lang="en-US" sz="1400" dirty="0">
                  <a:solidFill>
                    <a:srgbClr val="000000"/>
                  </a:solidFill>
                </a:rPr>
                <a:t>Housekeeping, Heat/Cold,</a:t>
              </a:r>
            </a:p>
            <a:p>
              <a:pPr algn="ctr"/>
              <a:r>
                <a:rPr lang="en-US" sz="1400" dirty="0">
                  <a:solidFill>
                    <a:srgbClr val="000000"/>
                  </a:solidFill>
                </a:rPr>
                <a:t>Engineering</a:t>
              </a:r>
            </a:p>
          </p:txBody>
        </p:sp>
      </p:grpSp>
      <p:sp>
        <p:nvSpPr>
          <p:cNvPr id="8203" name="AutoShape 14"/>
          <p:cNvSpPr>
            <a:spLocks noChangeArrowheads="1"/>
          </p:cNvSpPr>
          <p:nvPr/>
        </p:nvSpPr>
        <p:spPr bwMode="auto">
          <a:xfrm>
            <a:off x="3048000" y="2743200"/>
            <a:ext cx="3048000" cy="1981200"/>
          </a:xfrm>
          <a:prstGeom prst="triangle">
            <a:avLst>
              <a:gd name="adj" fmla="val 49995"/>
            </a:avLst>
          </a:prstGeom>
          <a:gradFill rotWithShape="0">
            <a:gsLst>
              <a:gs pos="0">
                <a:srgbClr val="063DE8"/>
              </a:gs>
              <a:gs pos="100000">
                <a:srgbClr val="B4C4F8"/>
              </a:gs>
            </a:gsLst>
            <a:lin ang="2700000" scaled="1"/>
          </a:gradFill>
          <a:ln>
            <a:noFill/>
          </a:ln>
          <a:extLst>
            <a:ext uri="{91240B29-F687-4F45-9708-019B960494DF}">
              <a14:hiddenLine xmlns:a14="http://schemas.microsoft.com/office/drawing/2010/main" w="50800">
                <a:solidFill>
                  <a:srgbClr val="000000"/>
                </a:solidFill>
                <a:miter lim="800000"/>
                <a:headEnd/>
                <a:tailEnd/>
              </a14:hiddenLine>
            </a:ext>
          </a:extLst>
        </p:spPr>
        <p:txBody>
          <a:bodyPr wrap="none" anchor="ctr"/>
          <a:lstStyle/>
          <a:p>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09600" y="228600"/>
            <a:ext cx="7848600" cy="1143000"/>
          </a:xfrm>
          <a:noFill/>
        </p:spPr>
        <p:txBody>
          <a:bodyPr/>
          <a:lstStyle/>
          <a:p>
            <a:r>
              <a:rPr lang="en-US" dirty="0" smtClean="0">
                <a:solidFill>
                  <a:srgbClr val="000000"/>
                </a:solidFill>
              </a:rPr>
              <a:t>Safety Culture Iceberg</a:t>
            </a:r>
          </a:p>
        </p:txBody>
      </p:sp>
      <p:sp>
        <p:nvSpPr>
          <p:cNvPr id="9219" name="Freeform 3"/>
          <p:cNvSpPr>
            <a:spLocks/>
          </p:cNvSpPr>
          <p:nvPr/>
        </p:nvSpPr>
        <p:spPr bwMode="auto">
          <a:xfrm>
            <a:off x="1914526" y="1565275"/>
            <a:ext cx="6138863" cy="5208588"/>
          </a:xfrm>
          <a:custGeom>
            <a:avLst/>
            <a:gdLst>
              <a:gd name="T0" fmla="*/ 2147483647 w 3867"/>
              <a:gd name="T1" fmla="*/ 2147483647 h 3281"/>
              <a:gd name="T2" fmla="*/ 2147483647 w 3867"/>
              <a:gd name="T3" fmla="*/ 0 h 3281"/>
              <a:gd name="T4" fmla="*/ 2147483647 w 3867"/>
              <a:gd name="T5" fmla="*/ 2147483647 h 3281"/>
              <a:gd name="T6" fmla="*/ 2147483647 w 3867"/>
              <a:gd name="T7" fmla="*/ 2147483647 h 3281"/>
              <a:gd name="T8" fmla="*/ 2147483647 w 3867"/>
              <a:gd name="T9" fmla="*/ 2147483647 h 3281"/>
              <a:gd name="T10" fmla="*/ 2147483647 w 3867"/>
              <a:gd name="T11" fmla="*/ 2147483647 h 3281"/>
              <a:gd name="T12" fmla="*/ 2147483647 w 3867"/>
              <a:gd name="T13" fmla="*/ 2147483647 h 3281"/>
              <a:gd name="T14" fmla="*/ 2147483647 w 3867"/>
              <a:gd name="T15" fmla="*/ 2147483647 h 3281"/>
              <a:gd name="T16" fmla="*/ 2147483647 w 3867"/>
              <a:gd name="T17" fmla="*/ 2147483647 h 3281"/>
              <a:gd name="T18" fmla="*/ 2147483647 w 3867"/>
              <a:gd name="T19" fmla="*/ 2147483647 h 3281"/>
              <a:gd name="T20" fmla="*/ 2147483647 w 3867"/>
              <a:gd name="T21" fmla="*/ 2147483647 h 3281"/>
              <a:gd name="T22" fmla="*/ 2147483647 w 3867"/>
              <a:gd name="T23" fmla="*/ 2147483647 h 3281"/>
              <a:gd name="T24" fmla="*/ 2147483647 w 3867"/>
              <a:gd name="T25" fmla="*/ 2147483647 h 3281"/>
              <a:gd name="T26" fmla="*/ 2147483647 w 3867"/>
              <a:gd name="T27" fmla="*/ 2147483647 h 3281"/>
              <a:gd name="T28" fmla="*/ 2147483647 w 3867"/>
              <a:gd name="T29" fmla="*/ 2147483647 h 3281"/>
              <a:gd name="T30" fmla="*/ 2147483647 w 3867"/>
              <a:gd name="T31" fmla="*/ 2147483647 h 3281"/>
              <a:gd name="T32" fmla="*/ 2147483647 w 3867"/>
              <a:gd name="T33" fmla="*/ 2147483647 h 3281"/>
              <a:gd name="T34" fmla="*/ 2147483647 w 3867"/>
              <a:gd name="T35" fmla="*/ 2147483647 h 3281"/>
              <a:gd name="T36" fmla="*/ 2147483647 w 3867"/>
              <a:gd name="T37" fmla="*/ 2147483647 h 3281"/>
              <a:gd name="T38" fmla="*/ 0 w 3867"/>
              <a:gd name="T39" fmla="*/ 2147483647 h 3281"/>
              <a:gd name="T40" fmla="*/ 0 w 3867"/>
              <a:gd name="T41" fmla="*/ 2147483647 h 3281"/>
              <a:gd name="T42" fmla="*/ 2147483647 w 3867"/>
              <a:gd name="T43" fmla="*/ 2147483647 h 3281"/>
              <a:gd name="T44" fmla="*/ 2147483647 w 3867"/>
              <a:gd name="T45" fmla="*/ 2147483647 h 3281"/>
              <a:gd name="T46" fmla="*/ 2147483647 w 3867"/>
              <a:gd name="T47" fmla="*/ 2147483647 h 3281"/>
              <a:gd name="T48" fmla="*/ 2147483647 w 3867"/>
              <a:gd name="T49" fmla="*/ 2147483647 h 3281"/>
              <a:gd name="T50" fmla="*/ 2147483647 w 3867"/>
              <a:gd name="T51" fmla="*/ 2147483647 h 3281"/>
              <a:gd name="T52" fmla="*/ 2147483647 w 3867"/>
              <a:gd name="T53" fmla="*/ 2147483647 h 3281"/>
              <a:gd name="T54" fmla="*/ 2147483647 w 3867"/>
              <a:gd name="T55" fmla="*/ 2147483647 h 3281"/>
              <a:gd name="T56" fmla="*/ 2147483647 w 3867"/>
              <a:gd name="T57" fmla="*/ 2147483647 h 3281"/>
              <a:gd name="T58" fmla="*/ 2147483647 w 3867"/>
              <a:gd name="T59" fmla="*/ 2147483647 h 3281"/>
              <a:gd name="T60" fmla="*/ 2147483647 w 3867"/>
              <a:gd name="T61" fmla="*/ 2147483647 h 3281"/>
              <a:gd name="T62" fmla="*/ 2147483647 w 3867"/>
              <a:gd name="T63" fmla="*/ 2147483647 h 3281"/>
              <a:gd name="T64" fmla="*/ 2147483647 w 3867"/>
              <a:gd name="T65" fmla="*/ 2147483647 h 3281"/>
              <a:gd name="T66" fmla="*/ 2147483647 w 3867"/>
              <a:gd name="T67" fmla="*/ 2147483647 h 3281"/>
              <a:gd name="T68" fmla="*/ 2147483647 w 3867"/>
              <a:gd name="T69" fmla="*/ 2147483647 h 3281"/>
              <a:gd name="T70" fmla="*/ 2147483647 w 3867"/>
              <a:gd name="T71" fmla="*/ 2147483647 h 3281"/>
              <a:gd name="T72" fmla="*/ 2147483647 w 3867"/>
              <a:gd name="T73" fmla="*/ 2147483647 h 3281"/>
              <a:gd name="T74" fmla="*/ 2147483647 w 3867"/>
              <a:gd name="T75" fmla="*/ 2147483647 h 3281"/>
              <a:gd name="T76" fmla="*/ 2147483647 w 3867"/>
              <a:gd name="T77" fmla="*/ 2147483647 h 3281"/>
              <a:gd name="T78" fmla="*/ 2147483647 w 3867"/>
              <a:gd name="T79" fmla="*/ 2147483647 h 3281"/>
              <a:gd name="T80" fmla="*/ 2147483647 w 3867"/>
              <a:gd name="T81" fmla="*/ 2147483647 h 3281"/>
              <a:gd name="T82" fmla="*/ 2147483647 w 3867"/>
              <a:gd name="T83" fmla="*/ 2147483647 h 3281"/>
              <a:gd name="T84" fmla="*/ 2147483647 w 3867"/>
              <a:gd name="T85" fmla="*/ 2147483647 h 3281"/>
              <a:gd name="T86" fmla="*/ 2147483647 w 3867"/>
              <a:gd name="T87" fmla="*/ 2147483647 h 3281"/>
              <a:gd name="T88" fmla="*/ 2147483647 w 3867"/>
              <a:gd name="T89" fmla="*/ 2147483647 h 3281"/>
              <a:gd name="T90" fmla="*/ 2147483647 w 3867"/>
              <a:gd name="T91" fmla="*/ 2147483647 h 3281"/>
              <a:gd name="T92" fmla="*/ 2147483647 w 3867"/>
              <a:gd name="T93" fmla="*/ 2147483647 h 3281"/>
              <a:gd name="T94" fmla="*/ 2147483647 w 3867"/>
              <a:gd name="T95" fmla="*/ 2147483647 h 3281"/>
              <a:gd name="T96" fmla="*/ 2147483647 w 3867"/>
              <a:gd name="T97" fmla="*/ 2147483647 h 3281"/>
              <a:gd name="T98" fmla="*/ 2147483647 w 3867"/>
              <a:gd name="T99" fmla="*/ 2147483647 h 3281"/>
              <a:gd name="T100" fmla="*/ 2147483647 w 3867"/>
              <a:gd name="T101" fmla="*/ 2147483647 h 3281"/>
              <a:gd name="T102" fmla="*/ 2147483647 w 3867"/>
              <a:gd name="T103" fmla="*/ 2147483647 h 3281"/>
              <a:gd name="T104" fmla="*/ 2147483647 w 3867"/>
              <a:gd name="T105" fmla="*/ 2147483647 h 3281"/>
              <a:gd name="T106" fmla="*/ 2147483647 w 3867"/>
              <a:gd name="T107" fmla="*/ 2147483647 h 3281"/>
              <a:gd name="T108" fmla="*/ 2147483647 w 3867"/>
              <a:gd name="T109" fmla="*/ 2147483647 h 3281"/>
              <a:gd name="T110" fmla="*/ 2147483647 w 3867"/>
              <a:gd name="T111" fmla="*/ 2147483647 h 3281"/>
              <a:gd name="T112" fmla="*/ 2147483647 w 3867"/>
              <a:gd name="T113" fmla="*/ 2147483647 h 3281"/>
              <a:gd name="T114" fmla="*/ 2147483647 w 3867"/>
              <a:gd name="T115" fmla="*/ 2147483647 h 3281"/>
              <a:gd name="T116" fmla="*/ 2147483647 w 3867"/>
              <a:gd name="T117" fmla="*/ 2147483647 h 3281"/>
              <a:gd name="T118" fmla="*/ 2147483647 w 3867"/>
              <a:gd name="T119" fmla="*/ 2147483647 h 328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867"/>
              <a:gd name="T181" fmla="*/ 0 h 3281"/>
              <a:gd name="T182" fmla="*/ 3867 w 3867"/>
              <a:gd name="T183" fmla="*/ 3281 h 328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867" h="3281">
                <a:moveTo>
                  <a:pt x="1876" y="82"/>
                </a:moveTo>
                <a:lnTo>
                  <a:pt x="1835" y="64"/>
                </a:lnTo>
                <a:lnTo>
                  <a:pt x="1802" y="55"/>
                </a:lnTo>
                <a:lnTo>
                  <a:pt x="1762" y="36"/>
                </a:lnTo>
                <a:lnTo>
                  <a:pt x="1721" y="27"/>
                </a:lnTo>
                <a:lnTo>
                  <a:pt x="1688" y="18"/>
                </a:lnTo>
                <a:lnTo>
                  <a:pt x="1647" y="18"/>
                </a:lnTo>
                <a:lnTo>
                  <a:pt x="1623" y="18"/>
                </a:lnTo>
                <a:lnTo>
                  <a:pt x="1582" y="9"/>
                </a:lnTo>
                <a:lnTo>
                  <a:pt x="1558" y="9"/>
                </a:lnTo>
                <a:lnTo>
                  <a:pt x="1534" y="0"/>
                </a:lnTo>
                <a:lnTo>
                  <a:pt x="1500" y="0"/>
                </a:lnTo>
                <a:lnTo>
                  <a:pt x="1484" y="0"/>
                </a:lnTo>
                <a:lnTo>
                  <a:pt x="1468" y="0"/>
                </a:lnTo>
                <a:lnTo>
                  <a:pt x="1452" y="9"/>
                </a:lnTo>
                <a:lnTo>
                  <a:pt x="1436" y="18"/>
                </a:lnTo>
                <a:lnTo>
                  <a:pt x="1411" y="18"/>
                </a:lnTo>
                <a:lnTo>
                  <a:pt x="1395" y="27"/>
                </a:lnTo>
                <a:lnTo>
                  <a:pt x="1371" y="36"/>
                </a:lnTo>
                <a:lnTo>
                  <a:pt x="1354" y="46"/>
                </a:lnTo>
                <a:lnTo>
                  <a:pt x="1337" y="55"/>
                </a:lnTo>
                <a:lnTo>
                  <a:pt x="1321" y="64"/>
                </a:lnTo>
                <a:lnTo>
                  <a:pt x="1305" y="64"/>
                </a:lnTo>
                <a:lnTo>
                  <a:pt x="1297" y="82"/>
                </a:lnTo>
                <a:lnTo>
                  <a:pt x="1281" y="91"/>
                </a:lnTo>
                <a:lnTo>
                  <a:pt x="1272" y="109"/>
                </a:lnTo>
                <a:lnTo>
                  <a:pt x="1256" y="137"/>
                </a:lnTo>
                <a:lnTo>
                  <a:pt x="1256" y="155"/>
                </a:lnTo>
                <a:lnTo>
                  <a:pt x="1240" y="173"/>
                </a:lnTo>
                <a:lnTo>
                  <a:pt x="1232" y="201"/>
                </a:lnTo>
                <a:lnTo>
                  <a:pt x="1232" y="219"/>
                </a:lnTo>
                <a:lnTo>
                  <a:pt x="1216" y="247"/>
                </a:lnTo>
                <a:lnTo>
                  <a:pt x="1207" y="265"/>
                </a:lnTo>
                <a:lnTo>
                  <a:pt x="1190" y="275"/>
                </a:lnTo>
                <a:lnTo>
                  <a:pt x="1174" y="293"/>
                </a:lnTo>
                <a:lnTo>
                  <a:pt x="1166" y="311"/>
                </a:lnTo>
                <a:lnTo>
                  <a:pt x="1150" y="329"/>
                </a:lnTo>
                <a:lnTo>
                  <a:pt x="1134" y="338"/>
                </a:lnTo>
                <a:lnTo>
                  <a:pt x="1093" y="357"/>
                </a:lnTo>
                <a:lnTo>
                  <a:pt x="1077" y="366"/>
                </a:lnTo>
                <a:lnTo>
                  <a:pt x="1061" y="366"/>
                </a:lnTo>
                <a:lnTo>
                  <a:pt x="1043" y="375"/>
                </a:lnTo>
                <a:lnTo>
                  <a:pt x="1027" y="384"/>
                </a:lnTo>
                <a:lnTo>
                  <a:pt x="1011" y="402"/>
                </a:lnTo>
                <a:lnTo>
                  <a:pt x="987" y="429"/>
                </a:lnTo>
                <a:lnTo>
                  <a:pt x="979" y="448"/>
                </a:lnTo>
                <a:lnTo>
                  <a:pt x="962" y="457"/>
                </a:lnTo>
                <a:lnTo>
                  <a:pt x="954" y="484"/>
                </a:lnTo>
                <a:lnTo>
                  <a:pt x="938" y="502"/>
                </a:lnTo>
                <a:lnTo>
                  <a:pt x="930" y="521"/>
                </a:lnTo>
                <a:lnTo>
                  <a:pt x="922" y="539"/>
                </a:lnTo>
                <a:lnTo>
                  <a:pt x="906" y="566"/>
                </a:lnTo>
                <a:lnTo>
                  <a:pt x="898" y="584"/>
                </a:lnTo>
                <a:lnTo>
                  <a:pt x="890" y="603"/>
                </a:lnTo>
                <a:lnTo>
                  <a:pt x="872" y="630"/>
                </a:lnTo>
                <a:lnTo>
                  <a:pt x="856" y="657"/>
                </a:lnTo>
                <a:lnTo>
                  <a:pt x="848" y="676"/>
                </a:lnTo>
                <a:lnTo>
                  <a:pt x="840" y="694"/>
                </a:lnTo>
                <a:lnTo>
                  <a:pt x="832" y="713"/>
                </a:lnTo>
                <a:lnTo>
                  <a:pt x="816" y="731"/>
                </a:lnTo>
                <a:lnTo>
                  <a:pt x="799" y="740"/>
                </a:lnTo>
                <a:lnTo>
                  <a:pt x="783" y="768"/>
                </a:lnTo>
                <a:lnTo>
                  <a:pt x="767" y="777"/>
                </a:lnTo>
                <a:lnTo>
                  <a:pt x="759" y="795"/>
                </a:lnTo>
                <a:lnTo>
                  <a:pt x="743" y="804"/>
                </a:lnTo>
                <a:lnTo>
                  <a:pt x="726" y="823"/>
                </a:lnTo>
                <a:lnTo>
                  <a:pt x="701" y="841"/>
                </a:lnTo>
                <a:lnTo>
                  <a:pt x="693" y="859"/>
                </a:lnTo>
                <a:lnTo>
                  <a:pt x="669" y="868"/>
                </a:lnTo>
                <a:lnTo>
                  <a:pt x="644" y="886"/>
                </a:lnTo>
                <a:lnTo>
                  <a:pt x="628" y="886"/>
                </a:lnTo>
                <a:lnTo>
                  <a:pt x="604" y="905"/>
                </a:lnTo>
                <a:lnTo>
                  <a:pt x="596" y="923"/>
                </a:lnTo>
                <a:lnTo>
                  <a:pt x="579" y="923"/>
                </a:lnTo>
                <a:lnTo>
                  <a:pt x="562" y="932"/>
                </a:lnTo>
                <a:lnTo>
                  <a:pt x="546" y="959"/>
                </a:lnTo>
                <a:lnTo>
                  <a:pt x="530" y="968"/>
                </a:lnTo>
                <a:lnTo>
                  <a:pt x="514" y="978"/>
                </a:lnTo>
                <a:lnTo>
                  <a:pt x="497" y="996"/>
                </a:lnTo>
                <a:lnTo>
                  <a:pt x="465" y="1032"/>
                </a:lnTo>
                <a:lnTo>
                  <a:pt x="449" y="1041"/>
                </a:lnTo>
                <a:lnTo>
                  <a:pt x="424" y="1060"/>
                </a:lnTo>
                <a:lnTo>
                  <a:pt x="399" y="1078"/>
                </a:lnTo>
                <a:lnTo>
                  <a:pt x="391" y="1096"/>
                </a:lnTo>
                <a:lnTo>
                  <a:pt x="375" y="1105"/>
                </a:lnTo>
                <a:lnTo>
                  <a:pt x="359" y="1105"/>
                </a:lnTo>
                <a:lnTo>
                  <a:pt x="334" y="1114"/>
                </a:lnTo>
                <a:lnTo>
                  <a:pt x="310" y="1123"/>
                </a:lnTo>
                <a:lnTo>
                  <a:pt x="286" y="1123"/>
                </a:lnTo>
                <a:lnTo>
                  <a:pt x="269" y="1133"/>
                </a:lnTo>
                <a:lnTo>
                  <a:pt x="253" y="1133"/>
                </a:lnTo>
                <a:lnTo>
                  <a:pt x="236" y="1142"/>
                </a:lnTo>
                <a:lnTo>
                  <a:pt x="212" y="1151"/>
                </a:lnTo>
                <a:lnTo>
                  <a:pt x="196" y="1151"/>
                </a:lnTo>
                <a:lnTo>
                  <a:pt x="179" y="1160"/>
                </a:lnTo>
                <a:lnTo>
                  <a:pt x="171" y="1179"/>
                </a:lnTo>
                <a:lnTo>
                  <a:pt x="155" y="1188"/>
                </a:lnTo>
                <a:lnTo>
                  <a:pt x="139" y="1216"/>
                </a:lnTo>
                <a:lnTo>
                  <a:pt x="123" y="1234"/>
                </a:lnTo>
                <a:lnTo>
                  <a:pt x="114" y="1252"/>
                </a:lnTo>
                <a:lnTo>
                  <a:pt x="106" y="1270"/>
                </a:lnTo>
                <a:lnTo>
                  <a:pt x="90" y="1307"/>
                </a:lnTo>
                <a:lnTo>
                  <a:pt x="73" y="1334"/>
                </a:lnTo>
                <a:lnTo>
                  <a:pt x="73" y="1352"/>
                </a:lnTo>
                <a:lnTo>
                  <a:pt x="65" y="1371"/>
                </a:lnTo>
                <a:lnTo>
                  <a:pt x="57" y="1389"/>
                </a:lnTo>
                <a:lnTo>
                  <a:pt x="49" y="1416"/>
                </a:lnTo>
                <a:lnTo>
                  <a:pt x="32" y="1453"/>
                </a:lnTo>
                <a:lnTo>
                  <a:pt x="32" y="1480"/>
                </a:lnTo>
                <a:lnTo>
                  <a:pt x="24" y="1507"/>
                </a:lnTo>
                <a:lnTo>
                  <a:pt x="24" y="1526"/>
                </a:lnTo>
                <a:lnTo>
                  <a:pt x="16" y="1544"/>
                </a:lnTo>
                <a:lnTo>
                  <a:pt x="8" y="1571"/>
                </a:lnTo>
                <a:lnTo>
                  <a:pt x="8" y="1589"/>
                </a:lnTo>
                <a:lnTo>
                  <a:pt x="8" y="1608"/>
                </a:lnTo>
                <a:lnTo>
                  <a:pt x="0" y="1635"/>
                </a:lnTo>
                <a:lnTo>
                  <a:pt x="0" y="1663"/>
                </a:lnTo>
                <a:lnTo>
                  <a:pt x="0" y="1682"/>
                </a:lnTo>
                <a:lnTo>
                  <a:pt x="0" y="1700"/>
                </a:lnTo>
                <a:lnTo>
                  <a:pt x="0" y="1727"/>
                </a:lnTo>
                <a:lnTo>
                  <a:pt x="0" y="1745"/>
                </a:lnTo>
                <a:lnTo>
                  <a:pt x="0" y="1764"/>
                </a:lnTo>
                <a:lnTo>
                  <a:pt x="0" y="1782"/>
                </a:lnTo>
                <a:lnTo>
                  <a:pt x="0" y="1809"/>
                </a:lnTo>
                <a:lnTo>
                  <a:pt x="0" y="1827"/>
                </a:lnTo>
                <a:lnTo>
                  <a:pt x="0" y="1855"/>
                </a:lnTo>
                <a:lnTo>
                  <a:pt x="0" y="1873"/>
                </a:lnTo>
                <a:lnTo>
                  <a:pt x="0" y="1909"/>
                </a:lnTo>
                <a:lnTo>
                  <a:pt x="0" y="1937"/>
                </a:lnTo>
                <a:lnTo>
                  <a:pt x="0" y="1955"/>
                </a:lnTo>
                <a:lnTo>
                  <a:pt x="8" y="1982"/>
                </a:lnTo>
                <a:lnTo>
                  <a:pt x="8" y="2010"/>
                </a:lnTo>
                <a:lnTo>
                  <a:pt x="8" y="2028"/>
                </a:lnTo>
                <a:lnTo>
                  <a:pt x="8" y="2046"/>
                </a:lnTo>
                <a:lnTo>
                  <a:pt x="8" y="2064"/>
                </a:lnTo>
                <a:lnTo>
                  <a:pt x="8" y="2092"/>
                </a:lnTo>
                <a:lnTo>
                  <a:pt x="8" y="2111"/>
                </a:lnTo>
                <a:lnTo>
                  <a:pt x="8" y="2129"/>
                </a:lnTo>
                <a:lnTo>
                  <a:pt x="8" y="2147"/>
                </a:lnTo>
                <a:lnTo>
                  <a:pt x="8" y="2184"/>
                </a:lnTo>
                <a:lnTo>
                  <a:pt x="8" y="2202"/>
                </a:lnTo>
                <a:lnTo>
                  <a:pt x="8" y="2230"/>
                </a:lnTo>
                <a:lnTo>
                  <a:pt x="8" y="2248"/>
                </a:lnTo>
                <a:lnTo>
                  <a:pt x="8" y="2284"/>
                </a:lnTo>
                <a:lnTo>
                  <a:pt x="8" y="2312"/>
                </a:lnTo>
                <a:lnTo>
                  <a:pt x="8" y="2330"/>
                </a:lnTo>
                <a:lnTo>
                  <a:pt x="8" y="2357"/>
                </a:lnTo>
                <a:lnTo>
                  <a:pt x="8" y="2394"/>
                </a:lnTo>
                <a:lnTo>
                  <a:pt x="24" y="2421"/>
                </a:lnTo>
                <a:lnTo>
                  <a:pt x="32" y="2439"/>
                </a:lnTo>
                <a:lnTo>
                  <a:pt x="41" y="2457"/>
                </a:lnTo>
                <a:lnTo>
                  <a:pt x="49" y="2476"/>
                </a:lnTo>
                <a:lnTo>
                  <a:pt x="65" y="2494"/>
                </a:lnTo>
                <a:lnTo>
                  <a:pt x="73" y="2530"/>
                </a:lnTo>
                <a:lnTo>
                  <a:pt x="82" y="2549"/>
                </a:lnTo>
                <a:lnTo>
                  <a:pt x="90" y="2567"/>
                </a:lnTo>
                <a:lnTo>
                  <a:pt x="114" y="2604"/>
                </a:lnTo>
                <a:lnTo>
                  <a:pt x="131" y="2650"/>
                </a:lnTo>
                <a:lnTo>
                  <a:pt x="147" y="2668"/>
                </a:lnTo>
                <a:lnTo>
                  <a:pt x="155" y="2696"/>
                </a:lnTo>
                <a:lnTo>
                  <a:pt x="171" y="2723"/>
                </a:lnTo>
                <a:lnTo>
                  <a:pt x="196" y="2759"/>
                </a:lnTo>
                <a:lnTo>
                  <a:pt x="228" y="2796"/>
                </a:lnTo>
                <a:lnTo>
                  <a:pt x="261" y="2832"/>
                </a:lnTo>
                <a:lnTo>
                  <a:pt x="294" y="2851"/>
                </a:lnTo>
                <a:lnTo>
                  <a:pt x="334" y="2878"/>
                </a:lnTo>
                <a:lnTo>
                  <a:pt x="367" y="2905"/>
                </a:lnTo>
                <a:lnTo>
                  <a:pt x="424" y="2933"/>
                </a:lnTo>
                <a:lnTo>
                  <a:pt x="473" y="2951"/>
                </a:lnTo>
                <a:lnTo>
                  <a:pt x="546" y="2978"/>
                </a:lnTo>
                <a:lnTo>
                  <a:pt x="612" y="2978"/>
                </a:lnTo>
                <a:lnTo>
                  <a:pt x="701" y="2987"/>
                </a:lnTo>
                <a:lnTo>
                  <a:pt x="799" y="2987"/>
                </a:lnTo>
                <a:lnTo>
                  <a:pt x="906" y="2978"/>
                </a:lnTo>
                <a:lnTo>
                  <a:pt x="1019" y="2960"/>
                </a:lnTo>
                <a:lnTo>
                  <a:pt x="1117" y="2951"/>
                </a:lnTo>
                <a:lnTo>
                  <a:pt x="1207" y="2942"/>
                </a:lnTo>
                <a:lnTo>
                  <a:pt x="1305" y="2942"/>
                </a:lnTo>
                <a:lnTo>
                  <a:pt x="1379" y="2942"/>
                </a:lnTo>
                <a:lnTo>
                  <a:pt x="1460" y="2942"/>
                </a:lnTo>
                <a:lnTo>
                  <a:pt x="1517" y="2933"/>
                </a:lnTo>
                <a:lnTo>
                  <a:pt x="1566" y="2933"/>
                </a:lnTo>
                <a:lnTo>
                  <a:pt x="1599" y="2933"/>
                </a:lnTo>
                <a:lnTo>
                  <a:pt x="1639" y="2933"/>
                </a:lnTo>
                <a:lnTo>
                  <a:pt x="1672" y="2942"/>
                </a:lnTo>
                <a:lnTo>
                  <a:pt x="1705" y="2942"/>
                </a:lnTo>
                <a:lnTo>
                  <a:pt x="1746" y="2951"/>
                </a:lnTo>
                <a:lnTo>
                  <a:pt x="1794" y="2951"/>
                </a:lnTo>
                <a:lnTo>
                  <a:pt x="1860" y="2969"/>
                </a:lnTo>
                <a:lnTo>
                  <a:pt x="1909" y="2987"/>
                </a:lnTo>
                <a:lnTo>
                  <a:pt x="1974" y="2996"/>
                </a:lnTo>
                <a:lnTo>
                  <a:pt x="2031" y="3015"/>
                </a:lnTo>
                <a:lnTo>
                  <a:pt x="2104" y="3052"/>
                </a:lnTo>
                <a:lnTo>
                  <a:pt x="2169" y="3070"/>
                </a:lnTo>
                <a:lnTo>
                  <a:pt x="2235" y="3098"/>
                </a:lnTo>
                <a:lnTo>
                  <a:pt x="2300" y="3116"/>
                </a:lnTo>
                <a:lnTo>
                  <a:pt x="2349" y="3134"/>
                </a:lnTo>
                <a:lnTo>
                  <a:pt x="2398" y="3171"/>
                </a:lnTo>
                <a:lnTo>
                  <a:pt x="2422" y="3180"/>
                </a:lnTo>
                <a:lnTo>
                  <a:pt x="2463" y="3216"/>
                </a:lnTo>
                <a:lnTo>
                  <a:pt x="2495" y="3225"/>
                </a:lnTo>
                <a:lnTo>
                  <a:pt x="2512" y="3225"/>
                </a:lnTo>
                <a:lnTo>
                  <a:pt x="2529" y="3244"/>
                </a:lnTo>
                <a:lnTo>
                  <a:pt x="2545" y="3253"/>
                </a:lnTo>
                <a:lnTo>
                  <a:pt x="2561" y="3262"/>
                </a:lnTo>
                <a:lnTo>
                  <a:pt x="2585" y="3262"/>
                </a:lnTo>
                <a:lnTo>
                  <a:pt x="2618" y="3280"/>
                </a:lnTo>
                <a:lnTo>
                  <a:pt x="2642" y="3280"/>
                </a:lnTo>
                <a:lnTo>
                  <a:pt x="2667" y="3280"/>
                </a:lnTo>
                <a:lnTo>
                  <a:pt x="2692" y="3280"/>
                </a:lnTo>
                <a:lnTo>
                  <a:pt x="2749" y="3280"/>
                </a:lnTo>
                <a:lnTo>
                  <a:pt x="2789" y="3280"/>
                </a:lnTo>
                <a:lnTo>
                  <a:pt x="2847" y="3271"/>
                </a:lnTo>
                <a:lnTo>
                  <a:pt x="2887" y="3271"/>
                </a:lnTo>
                <a:lnTo>
                  <a:pt x="2944" y="3253"/>
                </a:lnTo>
                <a:lnTo>
                  <a:pt x="3002" y="3253"/>
                </a:lnTo>
                <a:lnTo>
                  <a:pt x="3050" y="3244"/>
                </a:lnTo>
                <a:lnTo>
                  <a:pt x="3099" y="3244"/>
                </a:lnTo>
                <a:lnTo>
                  <a:pt x="3149" y="3234"/>
                </a:lnTo>
                <a:lnTo>
                  <a:pt x="3189" y="3234"/>
                </a:lnTo>
                <a:lnTo>
                  <a:pt x="3222" y="3216"/>
                </a:lnTo>
                <a:lnTo>
                  <a:pt x="3270" y="3207"/>
                </a:lnTo>
                <a:lnTo>
                  <a:pt x="3287" y="3207"/>
                </a:lnTo>
                <a:lnTo>
                  <a:pt x="3320" y="3189"/>
                </a:lnTo>
                <a:lnTo>
                  <a:pt x="3352" y="3161"/>
                </a:lnTo>
                <a:lnTo>
                  <a:pt x="3385" y="3152"/>
                </a:lnTo>
                <a:lnTo>
                  <a:pt x="3425" y="3116"/>
                </a:lnTo>
                <a:lnTo>
                  <a:pt x="3467" y="3098"/>
                </a:lnTo>
                <a:lnTo>
                  <a:pt x="3491" y="3070"/>
                </a:lnTo>
                <a:lnTo>
                  <a:pt x="3532" y="3033"/>
                </a:lnTo>
                <a:lnTo>
                  <a:pt x="3564" y="3015"/>
                </a:lnTo>
                <a:lnTo>
                  <a:pt x="3597" y="2969"/>
                </a:lnTo>
                <a:lnTo>
                  <a:pt x="3630" y="2951"/>
                </a:lnTo>
                <a:lnTo>
                  <a:pt x="3679" y="2896"/>
                </a:lnTo>
                <a:lnTo>
                  <a:pt x="3711" y="2869"/>
                </a:lnTo>
                <a:lnTo>
                  <a:pt x="3727" y="2851"/>
                </a:lnTo>
                <a:lnTo>
                  <a:pt x="3743" y="2841"/>
                </a:lnTo>
                <a:lnTo>
                  <a:pt x="3752" y="2814"/>
                </a:lnTo>
                <a:lnTo>
                  <a:pt x="3760" y="2796"/>
                </a:lnTo>
                <a:lnTo>
                  <a:pt x="3784" y="2778"/>
                </a:lnTo>
                <a:lnTo>
                  <a:pt x="3793" y="2759"/>
                </a:lnTo>
                <a:lnTo>
                  <a:pt x="3809" y="2714"/>
                </a:lnTo>
                <a:lnTo>
                  <a:pt x="3817" y="2686"/>
                </a:lnTo>
                <a:lnTo>
                  <a:pt x="3834" y="2641"/>
                </a:lnTo>
                <a:lnTo>
                  <a:pt x="3850" y="2586"/>
                </a:lnTo>
                <a:lnTo>
                  <a:pt x="3850" y="2540"/>
                </a:lnTo>
                <a:lnTo>
                  <a:pt x="3858" y="2476"/>
                </a:lnTo>
                <a:lnTo>
                  <a:pt x="3858" y="2421"/>
                </a:lnTo>
                <a:lnTo>
                  <a:pt x="3866" y="2375"/>
                </a:lnTo>
                <a:lnTo>
                  <a:pt x="3866" y="2312"/>
                </a:lnTo>
                <a:lnTo>
                  <a:pt x="3866" y="2184"/>
                </a:lnTo>
                <a:lnTo>
                  <a:pt x="3866" y="2138"/>
                </a:lnTo>
                <a:lnTo>
                  <a:pt x="3866" y="2092"/>
                </a:lnTo>
                <a:lnTo>
                  <a:pt x="3866" y="2037"/>
                </a:lnTo>
                <a:lnTo>
                  <a:pt x="3858" y="1964"/>
                </a:lnTo>
                <a:lnTo>
                  <a:pt x="3850" y="1919"/>
                </a:lnTo>
                <a:lnTo>
                  <a:pt x="3842" y="1864"/>
                </a:lnTo>
                <a:lnTo>
                  <a:pt x="3834" y="1818"/>
                </a:lnTo>
                <a:lnTo>
                  <a:pt x="3817" y="1782"/>
                </a:lnTo>
                <a:lnTo>
                  <a:pt x="3809" y="1745"/>
                </a:lnTo>
                <a:lnTo>
                  <a:pt x="3809" y="1709"/>
                </a:lnTo>
                <a:lnTo>
                  <a:pt x="3801" y="1682"/>
                </a:lnTo>
                <a:lnTo>
                  <a:pt x="3793" y="1645"/>
                </a:lnTo>
                <a:lnTo>
                  <a:pt x="3784" y="1626"/>
                </a:lnTo>
                <a:lnTo>
                  <a:pt x="3776" y="1598"/>
                </a:lnTo>
                <a:lnTo>
                  <a:pt x="3760" y="1571"/>
                </a:lnTo>
                <a:lnTo>
                  <a:pt x="3752" y="1553"/>
                </a:lnTo>
                <a:lnTo>
                  <a:pt x="3735" y="1544"/>
                </a:lnTo>
                <a:lnTo>
                  <a:pt x="3719" y="1535"/>
                </a:lnTo>
                <a:lnTo>
                  <a:pt x="3703" y="1526"/>
                </a:lnTo>
                <a:lnTo>
                  <a:pt x="3679" y="1516"/>
                </a:lnTo>
                <a:lnTo>
                  <a:pt x="3662" y="1507"/>
                </a:lnTo>
                <a:lnTo>
                  <a:pt x="3638" y="1498"/>
                </a:lnTo>
                <a:lnTo>
                  <a:pt x="3597" y="1489"/>
                </a:lnTo>
                <a:lnTo>
                  <a:pt x="3564" y="1480"/>
                </a:lnTo>
                <a:lnTo>
                  <a:pt x="3532" y="1453"/>
                </a:lnTo>
                <a:lnTo>
                  <a:pt x="3491" y="1443"/>
                </a:lnTo>
                <a:lnTo>
                  <a:pt x="3458" y="1434"/>
                </a:lnTo>
                <a:lnTo>
                  <a:pt x="3417" y="1407"/>
                </a:lnTo>
                <a:lnTo>
                  <a:pt x="3385" y="1398"/>
                </a:lnTo>
                <a:lnTo>
                  <a:pt x="3360" y="1389"/>
                </a:lnTo>
                <a:lnTo>
                  <a:pt x="3336" y="1380"/>
                </a:lnTo>
                <a:lnTo>
                  <a:pt x="3320" y="1371"/>
                </a:lnTo>
                <a:lnTo>
                  <a:pt x="3287" y="1361"/>
                </a:lnTo>
                <a:lnTo>
                  <a:pt x="3262" y="1334"/>
                </a:lnTo>
                <a:lnTo>
                  <a:pt x="3238" y="1316"/>
                </a:lnTo>
                <a:lnTo>
                  <a:pt x="3214" y="1298"/>
                </a:lnTo>
                <a:lnTo>
                  <a:pt x="3197" y="1288"/>
                </a:lnTo>
                <a:lnTo>
                  <a:pt x="3181" y="1270"/>
                </a:lnTo>
                <a:lnTo>
                  <a:pt x="3149" y="1234"/>
                </a:lnTo>
                <a:lnTo>
                  <a:pt x="3140" y="1216"/>
                </a:lnTo>
                <a:lnTo>
                  <a:pt x="3115" y="1179"/>
                </a:lnTo>
                <a:lnTo>
                  <a:pt x="3107" y="1142"/>
                </a:lnTo>
                <a:lnTo>
                  <a:pt x="3083" y="1096"/>
                </a:lnTo>
                <a:lnTo>
                  <a:pt x="3075" y="1060"/>
                </a:lnTo>
                <a:lnTo>
                  <a:pt x="3059" y="1014"/>
                </a:lnTo>
                <a:lnTo>
                  <a:pt x="3050" y="978"/>
                </a:lnTo>
                <a:lnTo>
                  <a:pt x="3042" y="932"/>
                </a:lnTo>
                <a:lnTo>
                  <a:pt x="3034" y="895"/>
                </a:lnTo>
                <a:lnTo>
                  <a:pt x="3018" y="859"/>
                </a:lnTo>
                <a:lnTo>
                  <a:pt x="3010" y="813"/>
                </a:lnTo>
                <a:lnTo>
                  <a:pt x="3002" y="768"/>
                </a:lnTo>
                <a:lnTo>
                  <a:pt x="2986" y="731"/>
                </a:lnTo>
                <a:lnTo>
                  <a:pt x="2986" y="713"/>
                </a:lnTo>
                <a:lnTo>
                  <a:pt x="2976" y="676"/>
                </a:lnTo>
                <a:lnTo>
                  <a:pt x="2968" y="648"/>
                </a:lnTo>
                <a:lnTo>
                  <a:pt x="2968" y="630"/>
                </a:lnTo>
                <a:lnTo>
                  <a:pt x="2960" y="612"/>
                </a:lnTo>
                <a:lnTo>
                  <a:pt x="2960" y="594"/>
                </a:lnTo>
                <a:lnTo>
                  <a:pt x="2944" y="566"/>
                </a:lnTo>
                <a:lnTo>
                  <a:pt x="2936" y="539"/>
                </a:lnTo>
                <a:lnTo>
                  <a:pt x="2920" y="530"/>
                </a:lnTo>
                <a:lnTo>
                  <a:pt x="2912" y="512"/>
                </a:lnTo>
                <a:lnTo>
                  <a:pt x="2904" y="493"/>
                </a:lnTo>
                <a:lnTo>
                  <a:pt x="2887" y="475"/>
                </a:lnTo>
                <a:lnTo>
                  <a:pt x="2871" y="457"/>
                </a:lnTo>
                <a:lnTo>
                  <a:pt x="2863" y="439"/>
                </a:lnTo>
                <a:lnTo>
                  <a:pt x="2847" y="429"/>
                </a:lnTo>
                <a:lnTo>
                  <a:pt x="2831" y="411"/>
                </a:lnTo>
                <a:lnTo>
                  <a:pt x="2805" y="393"/>
                </a:lnTo>
                <a:lnTo>
                  <a:pt x="2789" y="375"/>
                </a:lnTo>
                <a:lnTo>
                  <a:pt x="2757" y="366"/>
                </a:lnTo>
                <a:lnTo>
                  <a:pt x="2724" y="338"/>
                </a:lnTo>
                <a:lnTo>
                  <a:pt x="2700" y="329"/>
                </a:lnTo>
                <a:lnTo>
                  <a:pt x="2676" y="311"/>
                </a:lnTo>
                <a:lnTo>
                  <a:pt x="2642" y="293"/>
                </a:lnTo>
                <a:lnTo>
                  <a:pt x="2585" y="247"/>
                </a:lnTo>
                <a:lnTo>
                  <a:pt x="2569" y="238"/>
                </a:lnTo>
                <a:lnTo>
                  <a:pt x="2537" y="228"/>
                </a:lnTo>
                <a:lnTo>
                  <a:pt x="2521" y="219"/>
                </a:lnTo>
                <a:lnTo>
                  <a:pt x="2504" y="210"/>
                </a:lnTo>
                <a:lnTo>
                  <a:pt x="2487" y="201"/>
                </a:lnTo>
                <a:lnTo>
                  <a:pt x="2463" y="182"/>
                </a:lnTo>
                <a:lnTo>
                  <a:pt x="2447" y="173"/>
                </a:lnTo>
                <a:lnTo>
                  <a:pt x="2430" y="173"/>
                </a:lnTo>
                <a:lnTo>
                  <a:pt x="2406" y="164"/>
                </a:lnTo>
                <a:lnTo>
                  <a:pt x="2382" y="155"/>
                </a:lnTo>
                <a:lnTo>
                  <a:pt x="2366" y="155"/>
                </a:lnTo>
                <a:lnTo>
                  <a:pt x="2341" y="146"/>
                </a:lnTo>
                <a:lnTo>
                  <a:pt x="2308" y="137"/>
                </a:lnTo>
                <a:lnTo>
                  <a:pt x="2284" y="128"/>
                </a:lnTo>
                <a:lnTo>
                  <a:pt x="2251" y="128"/>
                </a:lnTo>
                <a:lnTo>
                  <a:pt x="2219" y="128"/>
                </a:lnTo>
                <a:lnTo>
                  <a:pt x="2186" y="119"/>
                </a:lnTo>
                <a:lnTo>
                  <a:pt x="2161" y="119"/>
                </a:lnTo>
                <a:lnTo>
                  <a:pt x="2129" y="109"/>
                </a:lnTo>
                <a:lnTo>
                  <a:pt x="2096" y="109"/>
                </a:lnTo>
                <a:lnTo>
                  <a:pt x="2072" y="100"/>
                </a:lnTo>
                <a:lnTo>
                  <a:pt x="2056" y="91"/>
                </a:lnTo>
                <a:lnTo>
                  <a:pt x="2039" y="82"/>
                </a:lnTo>
                <a:lnTo>
                  <a:pt x="2023" y="82"/>
                </a:lnTo>
                <a:lnTo>
                  <a:pt x="2006" y="82"/>
                </a:lnTo>
                <a:lnTo>
                  <a:pt x="1990" y="82"/>
                </a:lnTo>
                <a:lnTo>
                  <a:pt x="1974" y="73"/>
                </a:lnTo>
                <a:lnTo>
                  <a:pt x="1957" y="73"/>
                </a:lnTo>
                <a:lnTo>
                  <a:pt x="1941" y="73"/>
                </a:lnTo>
                <a:lnTo>
                  <a:pt x="1925" y="73"/>
                </a:lnTo>
                <a:lnTo>
                  <a:pt x="1909" y="73"/>
                </a:lnTo>
                <a:lnTo>
                  <a:pt x="1892" y="73"/>
                </a:lnTo>
                <a:lnTo>
                  <a:pt x="1876" y="73"/>
                </a:lnTo>
                <a:lnTo>
                  <a:pt x="1876" y="82"/>
                </a:lnTo>
              </a:path>
            </a:pathLst>
          </a:custGeom>
          <a:solidFill>
            <a:srgbClr val="DADADA"/>
          </a:solidFill>
          <a:ln w="12700" cap="rnd" cmpd="sng">
            <a:solidFill>
              <a:srgbClr val="000000"/>
            </a:solidFill>
            <a:prstDash val="solid"/>
            <a:round/>
            <a:headEnd type="none" w="med" len="med"/>
            <a:tailEnd type="none" w="med" len="med"/>
          </a:ln>
        </p:spPr>
        <p:txBody>
          <a:bodyPr/>
          <a:lstStyle/>
          <a:p>
            <a:endParaRPr lang="en-US" dirty="0"/>
          </a:p>
        </p:txBody>
      </p:sp>
      <p:sp>
        <p:nvSpPr>
          <p:cNvPr id="9220" name="AutoShape 4"/>
          <p:cNvSpPr>
            <a:spLocks noChangeArrowheads="1"/>
          </p:cNvSpPr>
          <p:nvPr/>
        </p:nvSpPr>
        <p:spPr bwMode="auto">
          <a:xfrm>
            <a:off x="2406651" y="1682751"/>
            <a:ext cx="4673600" cy="5118100"/>
          </a:xfrm>
          <a:prstGeom prst="triangle">
            <a:avLst>
              <a:gd name="adj" fmla="val 49968"/>
            </a:avLst>
          </a:prstGeom>
          <a:gradFill rotWithShape="0">
            <a:gsLst>
              <a:gs pos="0">
                <a:srgbClr val="009688"/>
              </a:gs>
              <a:gs pos="100000">
                <a:srgbClr val="E5F4F3"/>
              </a:gs>
            </a:gsLst>
            <a:lin ang="5400000" scaled="1"/>
          </a:gradFill>
          <a:ln w="12700">
            <a:solidFill>
              <a:schemeClr val="tx1"/>
            </a:solidFill>
            <a:miter lim="800000"/>
            <a:headEnd/>
            <a:tailEnd/>
          </a:ln>
        </p:spPr>
        <p:txBody>
          <a:bodyPr wrap="none" anchor="ctr"/>
          <a:lstStyle/>
          <a:p>
            <a:endParaRPr lang="en-US" dirty="0"/>
          </a:p>
        </p:txBody>
      </p:sp>
      <p:sp>
        <p:nvSpPr>
          <p:cNvPr id="9221" name="Line 5"/>
          <p:cNvSpPr>
            <a:spLocks noChangeShapeType="1"/>
          </p:cNvSpPr>
          <p:nvPr/>
        </p:nvSpPr>
        <p:spPr bwMode="auto">
          <a:xfrm>
            <a:off x="4291014" y="2844800"/>
            <a:ext cx="827087"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9222" name="Line 6"/>
          <p:cNvSpPr>
            <a:spLocks noChangeShapeType="1"/>
          </p:cNvSpPr>
          <p:nvPr/>
        </p:nvSpPr>
        <p:spPr bwMode="auto">
          <a:xfrm>
            <a:off x="3967165" y="3429000"/>
            <a:ext cx="1481137"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9223" name="Line 7"/>
          <p:cNvSpPr>
            <a:spLocks noChangeShapeType="1"/>
          </p:cNvSpPr>
          <p:nvPr/>
        </p:nvSpPr>
        <p:spPr bwMode="auto">
          <a:xfrm>
            <a:off x="3567114" y="4356100"/>
            <a:ext cx="2249487"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9224" name="Line 8"/>
          <p:cNvSpPr>
            <a:spLocks noChangeShapeType="1"/>
          </p:cNvSpPr>
          <p:nvPr/>
        </p:nvSpPr>
        <p:spPr bwMode="auto">
          <a:xfrm flipV="1">
            <a:off x="3114677" y="5251451"/>
            <a:ext cx="3203575" cy="6826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9225" name="Rectangle 9"/>
          <p:cNvSpPr>
            <a:spLocks noChangeArrowheads="1"/>
          </p:cNvSpPr>
          <p:nvPr/>
        </p:nvSpPr>
        <p:spPr bwMode="auto">
          <a:xfrm>
            <a:off x="3581400" y="5765801"/>
            <a:ext cx="2437656"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r>
              <a:rPr lang="en-US" sz="1600" b="1" dirty="0"/>
              <a:t>At-Risk Work Practices</a:t>
            </a:r>
          </a:p>
        </p:txBody>
      </p:sp>
      <p:sp>
        <p:nvSpPr>
          <p:cNvPr id="9226" name="Rectangle 10"/>
          <p:cNvSpPr>
            <a:spLocks noChangeArrowheads="1"/>
          </p:cNvSpPr>
          <p:nvPr/>
        </p:nvSpPr>
        <p:spPr bwMode="auto">
          <a:xfrm>
            <a:off x="4108451" y="4727576"/>
            <a:ext cx="1152561"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r>
              <a:rPr lang="en-US" sz="1600" b="1" dirty="0"/>
              <a:t>Near Miss</a:t>
            </a:r>
          </a:p>
        </p:txBody>
      </p:sp>
      <p:sp>
        <p:nvSpPr>
          <p:cNvPr id="9227" name="Rectangle 11"/>
          <p:cNvSpPr>
            <a:spLocks noChangeArrowheads="1"/>
          </p:cNvSpPr>
          <p:nvPr/>
        </p:nvSpPr>
        <p:spPr bwMode="auto">
          <a:xfrm>
            <a:off x="4035426" y="3844926"/>
            <a:ext cx="1359347"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r>
              <a:rPr lang="en-US" sz="1600" b="1" dirty="0"/>
              <a:t>Minor Injury</a:t>
            </a:r>
          </a:p>
        </p:txBody>
      </p:sp>
      <p:sp>
        <p:nvSpPr>
          <p:cNvPr id="9228" name="Rectangle 12"/>
          <p:cNvSpPr>
            <a:spLocks noChangeArrowheads="1"/>
          </p:cNvSpPr>
          <p:nvPr/>
        </p:nvSpPr>
        <p:spPr bwMode="auto">
          <a:xfrm>
            <a:off x="3944939" y="3068639"/>
            <a:ext cx="1551708"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r>
              <a:rPr lang="en-US" sz="1600" b="1" dirty="0"/>
              <a:t>Serious Injury</a:t>
            </a:r>
          </a:p>
        </p:txBody>
      </p:sp>
      <p:sp>
        <p:nvSpPr>
          <p:cNvPr id="9229" name="Rectangle 13"/>
          <p:cNvSpPr>
            <a:spLocks noChangeArrowheads="1"/>
          </p:cNvSpPr>
          <p:nvPr/>
        </p:nvSpPr>
        <p:spPr bwMode="auto">
          <a:xfrm>
            <a:off x="4314825" y="2532064"/>
            <a:ext cx="902492"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r>
              <a:rPr lang="en-US" sz="1600" b="1" dirty="0"/>
              <a:t>Fatality</a:t>
            </a:r>
          </a:p>
        </p:txBody>
      </p:sp>
      <p:grpSp>
        <p:nvGrpSpPr>
          <p:cNvPr id="9230" name="Group 49"/>
          <p:cNvGrpSpPr>
            <a:grpSpLocks/>
          </p:cNvGrpSpPr>
          <p:nvPr/>
        </p:nvGrpSpPr>
        <p:grpSpPr bwMode="auto">
          <a:xfrm>
            <a:off x="1600201" y="3467100"/>
            <a:ext cx="6184900" cy="279400"/>
            <a:chOff x="1008" y="2184"/>
            <a:chExt cx="3896" cy="176"/>
          </a:xfrm>
        </p:grpSpPr>
        <p:grpSp>
          <p:nvGrpSpPr>
            <p:cNvPr id="9233" name="Group 20"/>
            <p:cNvGrpSpPr>
              <a:grpSpLocks/>
            </p:cNvGrpSpPr>
            <p:nvPr/>
          </p:nvGrpSpPr>
          <p:grpSpPr bwMode="auto">
            <a:xfrm>
              <a:off x="1776" y="2184"/>
              <a:ext cx="728" cy="176"/>
              <a:chOff x="1776" y="2184"/>
              <a:chExt cx="728" cy="176"/>
            </a:xfrm>
          </p:grpSpPr>
          <p:grpSp>
            <p:nvGrpSpPr>
              <p:cNvPr id="9262" name="Group 16"/>
              <p:cNvGrpSpPr>
                <a:grpSpLocks/>
              </p:cNvGrpSpPr>
              <p:nvPr/>
            </p:nvGrpSpPr>
            <p:grpSpPr bwMode="auto">
              <a:xfrm>
                <a:off x="1776" y="2184"/>
                <a:ext cx="344" cy="176"/>
                <a:chOff x="1776" y="2184"/>
                <a:chExt cx="344" cy="176"/>
              </a:xfrm>
            </p:grpSpPr>
            <p:sp>
              <p:nvSpPr>
                <p:cNvPr id="9266" name="Arc 14"/>
                <p:cNvSpPr>
                  <a:spLocks/>
                </p:cNvSpPr>
                <p:nvPr/>
              </p:nvSpPr>
              <p:spPr bwMode="auto">
                <a:xfrm>
                  <a:off x="1776" y="2208"/>
                  <a:ext cx="176" cy="1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508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sp>
              <p:nvSpPr>
                <p:cNvPr id="9267" name="Arc 15"/>
                <p:cNvSpPr>
                  <a:spLocks/>
                </p:cNvSpPr>
                <p:nvPr/>
              </p:nvSpPr>
              <p:spPr bwMode="auto">
                <a:xfrm rot="4020000">
                  <a:off x="1968" y="2208"/>
                  <a:ext cx="176" cy="1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508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grpSp>
          <p:grpSp>
            <p:nvGrpSpPr>
              <p:cNvPr id="9263" name="Group 19"/>
              <p:cNvGrpSpPr>
                <a:grpSpLocks/>
              </p:cNvGrpSpPr>
              <p:nvPr/>
            </p:nvGrpSpPr>
            <p:grpSpPr bwMode="auto">
              <a:xfrm>
                <a:off x="2160" y="2184"/>
                <a:ext cx="344" cy="176"/>
                <a:chOff x="2160" y="2184"/>
                <a:chExt cx="344" cy="176"/>
              </a:xfrm>
            </p:grpSpPr>
            <p:sp>
              <p:nvSpPr>
                <p:cNvPr id="9264" name="Arc 17"/>
                <p:cNvSpPr>
                  <a:spLocks/>
                </p:cNvSpPr>
                <p:nvPr/>
              </p:nvSpPr>
              <p:spPr bwMode="auto">
                <a:xfrm>
                  <a:off x="2160" y="2208"/>
                  <a:ext cx="176" cy="1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508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sp>
              <p:nvSpPr>
                <p:cNvPr id="9265" name="Arc 18"/>
                <p:cNvSpPr>
                  <a:spLocks/>
                </p:cNvSpPr>
                <p:nvPr/>
              </p:nvSpPr>
              <p:spPr bwMode="auto">
                <a:xfrm rot="4020000">
                  <a:off x="2352" y="2208"/>
                  <a:ext cx="176" cy="1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508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grpSp>
        </p:grpSp>
        <p:grpSp>
          <p:nvGrpSpPr>
            <p:cNvPr id="9234" name="Group 27"/>
            <p:cNvGrpSpPr>
              <a:grpSpLocks/>
            </p:cNvGrpSpPr>
            <p:nvPr/>
          </p:nvGrpSpPr>
          <p:grpSpPr bwMode="auto">
            <a:xfrm>
              <a:off x="2592" y="2184"/>
              <a:ext cx="728" cy="176"/>
              <a:chOff x="2592" y="2184"/>
              <a:chExt cx="728" cy="176"/>
            </a:xfrm>
          </p:grpSpPr>
          <p:grpSp>
            <p:nvGrpSpPr>
              <p:cNvPr id="9256" name="Group 23"/>
              <p:cNvGrpSpPr>
                <a:grpSpLocks/>
              </p:cNvGrpSpPr>
              <p:nvPr/>
            </p:nvGrpSpPr>
            <p:grpSpPr bwMode="auto">
              <a:xfrm>
                <a:off x="2592" y="2184"/>
                <a:ext cx="344" cy="176"/>
                <a:chOff x="2592" y="2184"/>
                <a:chExt cx="344" cy="176"/>
              </a:xfrm>
            </p:grpSpPr>
            <p:sp>
              <p:nvSpPr>
                <p:cNvPr id="9260" name="Arc 21"/>
                <p:cNvSpPr>
                  <a:spLocks/>
                </p:cNvSpPr>
                <p:nvPr/>
              </p:nvSpPr>
              <p:spPr bwMode="auto">
                <a:xfrm>
                  <a:off x="2592" y="2208"/>
                  <a:ext cx="176" cy="1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508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sp>
              <p:nvSpPr>
                <p:cNvPr id="9261" name="Arc 22"/>
                <p:cNvSpPr>
                  <a:spLocks/>
                </p:cNvSpPr>
                <p:nvPr/>
              </p:nvSpPr>
              <p:spPr bwMode="auto">
                <a:xfrm rot="4020000">
                  <a:off x="2784" y="2208"/>
                  <a:ext cx="176" cy="1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508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grpSp>
          <p:grpSp>
            <p:nvGrpSpPr>
              <p:cNvPr id="9257" name="Group 26"/>
              <p:cNvGrpSpPr>
                <a:grpSpLocks/>
              </p:cNvGrpSpPr>
              <p:nvPr/>
            </p:nvGrpSpPr>
            <p:grpSpPr bwMode="auto">
              <a:xfrm>
                <a:off x="2976" y="2184"/>
                <a:ext cx="344" cy="176"/>
                <a:chOff x="2976" y="2184"/>
                <a:chExt cx="344" cy="176"/>
              </a:xfrm>
            </p:grpSpPr>
            <p:sp>
              <p:nvSpPr>
                <p:cNvPr id="9258" name="Arc 24"/>
                <p:cNvSpPr>
                  <a:spLocks/>
                </p:cNvSpPr>
                <p:nvPr/>
              </p:nvSpPr>
              <p:spPr bwMode="auto">
                <a:xfrm>
                  <a:off x="2976" y="2208"/>
                  <a:ext cx="176" cy="1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508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sp>
              <p:nvSpPr>
                <p:cNvPr id="9259" name="Arc 25"/>
                <p:cNvSpPr>
                  <a:spLocks/>
                </p:cNvSpPr>
                <p:nvPr/>
              </p:nvSpPr>
              <p:spPr bwMode="auto">
                <a:xfrm rot="4020000">
                  <a:off x="3168" y="2208"/>
                  <a:ext cx="176" cy="1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508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grpSp>
        </p:grpSp>
        <p:grpSp>
          <p:nvGrpSpPr>
            <p:cNvPr id="9235" name="Group 34"/>
            <p:cNvGrpSpPr>
              <a:grpSpLocks/>
            </p:cNvGrpSpPr>
            <p:nvPr/>
          </p:nvGrpSpPr>
          <p:grpSpPr bwMode="auto">
            <a:xfrm>
              <a:off x="3360" y="2184"/>
              <a:ext cx="728" cy="176"/>
              <a:chOff x="3360" y="2184"/>
              <a:chExt cx="728" cy="176"/>
            </a:xfrm>
          </p:grpSpPr>
          <p:grpSp>
            <p:nvGrpSpPr>
              <p:cNvPr id="9250" name="Group 30"/>
              <p:cNvGrpSpPr>
                <a:grpSpLocks/>
              </p:cNvGrpSpPr>
              <p:nvPr/>
            </p:nvGrpSpPr>
            <p:grpSpPr bwMode="auto">
              <a:xfrm>
                <a:off x="3360" y="2184"/>
                <a:ext cx="344" cy="176"/>
                <a:chOff x="3360" y="2184"/>
                <a:chExt cx="344" cy="176"/>
              </a:xfrm>
            </p:grpSpPr>
            <p:sp>
              <p:nvSpPr>
                <p:cNvPr id="9254" name="Arc 28"/>
                <p:cNvSpPr>
                  <a:spLocks/>
                </p:cNvSpPr>
                <p:nvPr/>
              </p:nvSpPr>
              <p:spPr bwMode="auto">
                <a:xfrm>
                  <a:off x="3360" y="2208"/>
                  <a:ext cx="176" cy="1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508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sp>
              <p:nvSpPr>
                <p:cNvPr id="9255" name="Arc 29"/>
                <p:cNvSpPr>
                  <a:spLocks/>
                </p:cNvSpPr>
                <p:nvPr/>
              </p:nvSpPr>
              <p:spPr bwMode="auto">
                <a:xfrm rot="4020000">
                  <a:off x="3552" y="2208"/>
                  <a:ext cx="176" cy="1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508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grpSp>
          <p:grpSp>
            <p:nvGrpSpPr>
              <p:cNvPr id="9251" name="Group 33"/>
              <p:cNvGrpSpPr>
                <a:grpSpLocks/>
              </p:cNvGrpSpPr>
              <p:nvPr/>
            </p:nvGrpSpPr>
            <p:grpSpPr bwMode="auto">
              <a:xfrm>
                <a:off x="3744" y="2184"/>
                <a:ext cx="344" cy="176"/>
                <a:chOff x="3744" y="2184"/>
                <a:chExt cx="344" cy="176"/>
              </a:xfrm>
            </p:grpSpPr>
            <p:sp>
              <p:nvSpPr>
                <p:cNvPr id="9252" name="Arc 31"/>
                <p:cNvSpPr>
                  <a:spLocks/>
                </p:cNvSpPr>
                <p:nvPr/>
              </p:nvSpPr>
              <p:spPr bwMode="auto">
                <a:xfrm>
                  <a:off x="3744" y="2208"/>
                  <a:ext cx="176" cy="1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508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sp>
              <p:nvSpPr>
                <p:cNvPr id="9253" name="Arc 32"/>
                <p:cNvSpPr>
                  <a:spLocks/>
                </p:cNvSpPr>
                <p:nvPr/>
              </p:nvSpPr>
              <p:spPr bwMode="auto">
                <a:xfrm rot="4020000">
                  <a:off x="3936" y="2208"/>
                  <a:ext cx="176" cy="1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508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grpSp>
        </p:grpSp>
        <p:grpSp>
          <p:nvGrpSpPr>
            <p:cNvPr id="9236" name="Group 41"/>
            <p:cNvGrpSpPr>
              <a:grpSpLocks/>
            </p:cNvGrpSpPr>
            <p:nvPr/>
          </p:nvGrpSpPr>
          <p:grpSpPr bwMode="auto">
            <a:xfrm>
              <a:off x="1008" y="2184"/>
              <a:ext cx="728" cy="176"/>
              <a:chOff x="1008" y="2184"/>
              <a:chExt cx="728" cy="176"/>
            </a:xfrm>
          </p:grpSpPr>
          <p:grpSp>
            <p:nvGrpSpPr>
              <p:cNvPr id="9244" name="Group 37"/>
              <p:cNvGrpSpPr>
                <a:grpSpLocks/>
              </p:cNvGrpSpPr>
              <p:nvPr/>
            </p:nvGrpSpPr>
            <p:grpSpPr bwMode="auto">
              <a:xfrm>
                <a:off x="1008" y="2184"/>
                <a:ext cx="344" cy="176"/>
                <a:chOff x="1008" y="2184"/>
                <a:chExt cx="344" cy="176"/>
              </a:xfrm>
            </p:grpSpPr>
            <p:sp>
              <p:nvSpPr>
                <p:cNvPr id="9248" name="Arc 35"/>
                <p:cNvSpPr>
                  <a:spLocks/>
                </p:cNvSpPr>
                <p:nvPr/>
              </p:nvSpPr>
              <p:spPr bwMode="auto">
                <a:xfrm>
                  <a:off x="1008" y="2208"/>
                  <a:ext cx="176" cy="1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508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sp>
              <p:nvSpPr>
                <p:cNvPr id="9249" name="Arc 36"/>
                <p:cNvSpPr>
                  <a:spLocks/>
                </p:cNvSpPr>
                <p:nvPr/>
              </p:nvSpPr>
              <p:spPr bwMode="auto">
                <a:xfrm rot="4020000">
                  <a:off x="1200" y="2208"/>
                  <a:ext cx="176" cy="1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508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grpSp>
          <p:grpSp>
            <p:nvGrpSpPr>
              <p:cNvPr id="9245" name="Group 40"/>
              <p:cNvGrpSpPr>
                <a:grpSpLocks/>
              </p:cNvGrpSpPr>
              <p:nvPr/>
            </p:nvGrpSpPr>
            <p:grpSpPr bwMode="auto">
              <a:xfrm>
                <a:off x="1392" y="2184"/>
                <a:ext cx="344" cy="176"/>
                <a:chOff x="1392" y="2184"/>
                <a:chExt cx="344" cy="176"/>
              </a:xfrm>
            </p:grpSpPr>
            <p:sp>
              <p:nvSpPr>
                <p:cNvPr id="9246" name="Arc 38"/>
                <p:cNvSpPr>
                  <a:spLocks/>
                </p:cNvSpPr>
                <p:nvPr/>
              </p:nvSpPr>
              <p:spPr bwMode="auto">
                <a:xfrm>
                  <a:off x="1392" y="2208"/>
                  <a:ext cx="176" cy="1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508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sp>
              <p:nvSpPr>
                <p:cNvPr id="9247" name="Arc 39"/>
                <p:cNvSpPr>
                  <a:spLocks/>
                </p:cNvSpPr>
                <p:nvPr/>
              </p:nvSpPr>
              <p:spPr bwMode="auto">
                <a:xfrm rot="4020000">
                  <a:off x="1584" y="2208"/>
                  <a:ext cx="176" cy="1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508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grpSp>
        </p:grpSp>
        <p:grpSp>
          <p:nvGrpSpPr>
            <p:cNvPr id="9237" name="Group 48"/>
            <p:cNvGrpSpPr>
              <a:grpSpLocks/>
            </p:cNvGrpSpPr>
            <p:nvPr/>
          </p:nvGrpSpPr>
          <p:grpSpPr bwMode="auto">
            <a:xfrm>
              <a:off x="4176" y="2184"/>
              <a:ext cx="728" cy="176"/>
              <a:chOff x="4176" y="2184"/>
              <a:chExt cx="728" cy="176"/>
            </a:xfrm>
          </p:grpSpPr>
          <p:grpSp>
            <p:nvGrpSpPr>
              <p:cNvPr id="9238" name="Group 44"/>
              <p:cNvGrpSpPr>
                <a:grpSpLocks/>
              </p:cNvGrpSpPr>
              <p:nvPr/>
            </p:nvGrpSpPr>
            <p:grpSpPr bwMode="auto">
              <a:xfrm>
                <a:off x="4176" y="2184"/>
                <a:ext cx="344" cy="176"/>
                <a:chOff x="4176" y="2184"/>
                <a:chExt cx="344" cy="176"/>
              </a:xfrm>
            </p:grpSpPr>
            <p:sp>
              <p:nvSpPr>
                <p:cNvPr id="9242" name="Arc 42"/>
                <p:cNvSpPr>
                  <a:spLocks/>
                </p:cNvSpPr>
                <p:nvPr/>
              </p:nvSpPr>
              <p:spPr bwMode="auto">
                <a:xfrm>
                  <a:off x="4176" y="2208"/>
                  <a:ext cx="176" cy="1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508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sp>
              <p:nvSpPr>
                <p:cNvPr id="9243" name="Arc 43"/>
                <p:cNvSpPr>
                  <a:spLocks/>
                </p:cNvSpPr>
                <p:nvPr/>
              </p:nvSpPr>
              <p:spPr bwMode="auto">
                <a:xfrm rot="4020000">
                  <a:off x="4368" y="2208"/>
                  <a:ext cx="176" cy="1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508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grpSp>
          <p:grpSp>
            <p:nvGrpSpPr>
              <p:cNvPr id="9239" name="Group 47"/>
              <p:cNvGrpSpPr>
                <a:grpSpLocks/>
              </p:cNvGrpSpPr>
              <p:nvPr/>
            </p:nvGrpSpPr>
            <p:grpSpPr bwMode="auto">
              <a:xfrm>
                <a:off x="4560" y="2184"/>
                <a:ext cx="344" cy="176"/>
                <a:chOff x="4560" y="2184"/>
                <a:chExt cx="344" cy="176"/>
              </a:xfrm>
            </p:grpSpPr>
            <p:sp>
              <p:nvSpPr>
                <p:cNvPr id="9240" name="Arc 45"/>
                <p:cNvSpPr>
                  <a:spLocks/>
                </p:cNvSpPr>
                <p:nvPr/>
              </p:nvSpPr>
              <p:spPr bwMode="auto">
                <a:xfrm>
                  <a:off x="4560" y="2208"/>
                  <a:ext cx="176" cy="1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508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sp>
              <p:nvSpPr>
                <p:cNvPr id="9241" name="Arc 46"/>
                <p:cNvSpPr>
                  <a:spLocks/>
                </p:cNvSpPr>
                <p:nvPr/>
              </p:nvSpPr>
              <p:spPr bwMode="auto">
                <a:xfrm rot="4020000">
                  <a:off x="4752" y="2208"/>
                  <a:ext cx="176" cy="1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508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grpSp>
        </p:grpSp>
      </p:grpSp>
      <p:sp>
        <p:nvSpPr>
          <p:cNvPr id="9231" name="Line 50"/>
          <p:cNvSpPr>
            <a:spLocks noChangeShapeType="1"/>
          </p:cNvSpPr>
          <p:nvPr/>
        </p:nvSpPr>
        <p:spPr bwMode="auto">
          <a:xfrm>
            <a:off x="1447800" y="3848100"/>
            <a:ext cx="0" cy="2438400"/>
          </a:xfrm>
          <a:prstGeom prst="line">
            <a:avLst/>
          </a:prstGeom>
          <a:noFill/>
          <a:ln w="762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dirty="0"/>
          </a:p>
        </p:txBody>
      </p:sp>
      <p:sp>
        <p:nvSpPr>
          <p:cNvPr id="9232" name="Rectangle 51"/>
          <p:cNvSpPr>
            <a:spLocks noChangeArrowheads="1"/>
          </p:cNvSpPr>
          <p:nvPr/>
        </p:nvSpPr>
        <p:spPr bwMode="auto">
          <a:xfrm>
            <a:off x="130836" y="4405313"/>
            <a:ext cx="1176605" cy="1197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algn="ctr"/>
            <a:r>
              <a:rPr lang="en-US" dirty="0">
                <a:solidFill>
                  <a:srgbClr val="000000"/>
                </a:solidFill>
              </a:rPr>
              <a:t>Total</a:t>
            </a:r>
          </a:p>
          <a:p>
            <a:pPr algn="ctr"/>
            <a:r>
              <a:rPr lang="en-US" dirty="0">
                <a:solidFill>
                  <a:srgbClr val="000000"/>
                </a:solidFill>
              </a:rPr>
              <a:t>Safety</a:t>
            </a:r>
          </a:p>
          <a:p>
            <a:pPr algn="ctr"/>
            <a:r>
              <a:rPr lang="en-US" dirty="0">
                <a:solidFill>
                  <a:srgbClr val="000000"/>
                </a:solidFill>
              </a:rPr>
              <a:t>Culture</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09600" y="228600"/>
            <a:ext cx="7848600" cy="1143000"/>
          </a:xfrm>
          <a:noFill/>
        </p:spPr>
        <p:txBody>
          <a:bodyPr/>
          <a:lstStyle/>
          <a:p>
            <a:r>
              <a:rPr lang="en-US" dirty="0" smtClean="0">
                <a:solidFill>
                  <a:srgbClr val="000000"/>
                </a:solidFill>
              </a:rPr>
              <a:t>Developing Safe Habits</a:t>
            </a:r>
          </a:p>
        </p:txBody>
      </p:sp>
      <p:sp>
        <p:nvSpPr>
          <p:cNvPr id="10243" name="Rectangle 3"/>
          <p:cNvSpPr>
            <a:spLocks noChangeArrowheads="1"/>
          </p:cNvSpPr>
          <p:nvPr/>
        </p:nvSpPr>
        <p:spPr bwMode="auto">
          <a:xfrm rot="-3240000">
            <a:off x="625476" y="4243388"/>
            <a:ext cx="1539875" cy="2447925"/>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dirty="0"/>
          </a:p>
        </p:txBody>
      </p:sp>
      <p:sp>
        <p:nvSpPr>
          <p:cNvPr id="10244" name="Rectangle 4"/>
          <p:cNvSpPr>
            <a:spLocks noChangeArrowheads="1"/>
          </p:cNvSpPr>
          <p:nvPr/>
        </p:nvSpPr>
        <p:spPr bwMode="auto">
          <a:xfrm>
            <a:off x="900114" y="5426075"/>
            <a:ext cx="3670300" cy="754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lgn="ctr">
              <a:lnSpc>
                <a:spcPct val="90000"/>
              </a:lnSpc>
            </a:pPr>
            <a:r>
              <a:rPr lang="en-US" b="1" dirty="0">
                <a:solidFill>
                  <a:srgbClr val="FF0000"/>
                </a:solidFill>
              </a:rPr>
              <a:t>Unconsciously Incompetent</a:t>
            </a:r>
          </a:p>
        </p:txBody>
      </p:sp>
      <p:sp>
        <p:nvSpPr>
          <p:cNvPr id="10245" name="AutoShape 5"/>
          <p:cNvSpPr>
            <a:spLocks noChangeArrowheads="1"/>
          </p:cNvSpPr>
          <p:nvPr/>
        </p:nvSpPr>
        <p:spPr bwMode="auto">
          <a:xfrm rot="5460000">
            <a:off x="-77787" y="4533901"/>
            <a:ext cx="971550" cy="800100"/>
          </a:xfrm>
          <a:prstGeom prst="rtTriangle">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dirty="0"/>
          </a:p>
        </p:txBody>
      </p:sp>
      <p:pic>
        <p:nvPicPr>
          <p:cNvPr id="10246" name="Picture 6"/>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37151" y="1809750"/>
            <a:ext cx="3543300" cy="462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 name="TextBox 1"/>
          <p:cNvSpPr txBox="1"/>
          <p:nvPr/>
        </p:nvSpPr>
        <p:spPr>
          <a:xfrm>
            <a:off x="8569989" y="1888352"/>
            <a:ext cx="303340" cy="3970318"/>
          </a:xfrm>
          <a:prstGeom prst="rect">
            <a:avLst/>
          </a:prstGeom>
          <a:noFill/>
          <a:ln w="19050">
            <a:solidFill>
              <a:schemeClr val="tx2"/>
            </a:solidFill>
          </a:ln>
        </p:spPr>
        <p:txBody>
          <a:bodyPr wrap="square" rtlCol="0">
            <a:spAutoFit/>
          </a:bodyPr>
          <a:lstStyle/>
          <a:p>
            <a:r>
              <a:rPr lang="en-US" sz="1400" dirty="0" smtClean="0"/>
              <a:t>S</a:t>
            </a:r>
          </a:p>
          <a:p>
            <a:r>
              <a:rPr lang="en-US" sz="1400" dirty="0" smtClean="0"/>
              <a:t>A</a:t>
            </a:r>
          </a:p>
          <a:p>
            <a:r>
              <a:rPr lang="en-US" sz="1400" dirty="0" smtClean="0"/>
              <a:t>F</a:t>
            </a:r>
          </a:p>
          <a:p>
            <a:r>
              <a:rPr lang="en-US" sz="1400" dirty="0" smtClean="0"/>
              <a:t>E</a:t>
            </a:r>
          </a:p>
          <a:p>
            <a:r>
              <a:rPr lang="en-US" sz="1400" dirty="0" smtClean="0"/>
              <a:t> </a:t>
            </a:r>
          </a:p>
          <a:p>
            <a:r>
              <a:rPr lang="en-US" sz="1400" dirty="0" smtClean="0"/>
              <a:t>H</a:t>
            </a:r>
          </a:p>
          <a:p>
            <a:r>
              <a:rPr lang="en-US" sz="1400" dirty="0" smtClean="0"/>
              <a:t>A</a:t>
            </a:r>
          </a:p>
          <a:p>
            <a:r>
              <a:rPr lang="en-US" sz="1400" dirty="0" smtClean="0"/>
              <a:t>B</a:t>
            </a:r>
          </a:p>
          <a:p>
            <a:r>
              <a:rPr lang="en-US" sz="1400" dirty="0" smtClean="0"/>
              <a:t> I</a:t>
            </a:r>
          </a:p>
          <a:p>
            <a:r>
              <a:rPr lang="en-US" sz="1400" dirty="0" smtClean="0"/>
              <a:t>T</a:t>
            </a:r>
          </a:p>
          <a:p>
            <a:r>
              <a:rPr lang="en-US" sz="1400" dirty="0" smtClean="0"/>
              <a:t>S</a:t>
            </a:r>
          </a:p>
          <a:p>
            <a:r>
              <a:rPr lang="en-US" sz="1400" dirty="0" smtClean="0"/>
              <a:t> </a:t>
            </a:r>
          </a:p>
          <a:p>
            <a:r>
              <a:rPr lang="en-US" sz="1400" dirty="0" smtClean="0"/>
              <a:t>L</a:t>
            </a:r>
          </a:p>
          <a:p>
            <a:r>
              <a:rPr lang="en-US" sz="1400" dirty="0" smtClean="0"/>
              <a:t>A</a:t>
            </a:r>
          </a:p>
          <a:p>
            <a:r>
              <a:rPr lang="en-US" sz="1400" dirty="0" smtClean="0"/>
              <a:t>D</a:t>
            </a:r>
          </a:p>
          <a:p>
            <a:r>
              <a:rPr lang="en-US" sz="1400" dirty="0" smtClean="0"/>
              <a:t>D</a:t>
            </a:r>
          </a:p>
          <a:p>
            <a:r>
              <a:rPr lang="en-US" sz="1400" dirty="0" smtClean="0"/>
              <a:t>E</a:t>
            </a:r>
          </a:p>
          <a:p>
            <a:r>
              <a:rPr lang="en-US" sz="1400" dirty="0" smtClean="0"/>
              <a:t>R</a:t>
            </a:r>
            <a:endParaRPr lang="en-US" sz="1400"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09600" y="228600"/>
            <a:ext cx="7848600" cy="1143000"/>
          </a:xfrm>
          <a:noFill/>
        </p:spPr>
        <p:txBody>
          <a:bodyPr/>
          <a:lstStyle/>
          <a:p>
            <a:r>
              <a:rPr lang="en-US" dirty="0" smtClean="0">
                <a:solidFill>
                  <a:srgbClr val="000000"/>
                </a:solidFill>
              </a:rPr>
              <a:t>Developing Safe Habits</a:t>
            </a:r>
          </a:p>
        </p:txBody>
      </p:sp>
      <p:sp>
        <p:nvSpPr>
          <p:cNvPr id="11267" name="Rectangle 3"/>
          <p:cNvSpPr>
            <a:spLocks noChangeArrowheads="1"/>
          </p:cNvSpPr>
          <p:nvPr/>
        </p:nvSpPr>
        <p:spPr bwMode="auto">
          <a:xfrm rot="-3240000">
            <a:off x="625476" y="4243388"/>
            <a:ext cx="1539875" cy="2447925"/>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dirty="0"/>
          </a:p>
        </p:txBody>
      </p:sp>
      <p:sp>
        <p:nvSpPr>
          <p:cNvPr id="11268" name="Rectangle 4"/>
          <p:cNvSpPr>
            <a:spLocks noChangeArrowheads="1"/>
          </p:cNvSpPr>
          <p:nvPr/>
        </p:nvSpPr>
        <p:spPr bwMode="auto">
          <a:xfrm>
            <a:off x="2138363" y="4243388"/>
            <a:ext cx="3213100" cy="754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lgn="ctr">
              <a:lnSpc>
                <a:spcPct val="90000"/>
              </a:lnSpc>
            </a:pPr>
            <a:r>
              <a:rPr lang="en-US" b="1" dirty="0">
                <a:solidFill>
                  <a:srgbClr val="FF0000"/>
                </a:solidFill>
              </a:rPr>
              <a:t>Consciously Incompetent</a:t>
            </a:r>
          </a:p>
        </p:txBody>
      </p:sp>
      <p:sp>
        <p:nvSpPr>
          <p:cNvPr id="11269" name="Rectangle 5"/>
          <p:cNvSpPr>
            <a:spLocks noChangeArrowheads="1"/>
          </p:cNvSpPr>
          <p:nvPr/>
        </p:nvSpPr>
        <p:spPr bwMode="auto">
          <a:xfrm>
            <a:off x="900114" y="5426076"/>
            <a:ext cx="3670300" cy="754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lgn="ctr">
              <a:lnSpc>
                <a:spcPct val="90000"/>
              </a:lnSpc>
            </a:pPr>
            <a:r>
              <a:rPr lang="en-US" b="1" dirty="0">
                <a:solidFill>
                  <a:srgbClr val="000000"/>
                </a:solidFill>
              </a:rPr>
              <a:t>Unconsciously Incompetent</a:t>
            </a:r>
          </a:p>
        </p:txBody>
      </p:sp>
      <p:sp>
        <p:nvSpPr>
          <p:cNvPr id="11270" name="AutoShape 6"/>
          <p:cNvSpPr>
            <a:spLocks noChangeArrowheads="1"/>
          </p:cNvSpPr>
          <p:nvPr/>
        </p:nvSpPr>
        <p:spPr bwMode="auto">
          <a:xfrm rot="5460000">
            <a:off x="-77787" y="4533901"/>
            <a:ext cx="971550" cy="800100"/>
          </a:xfrm>
          <a:prstGeom prst="rtTriangle">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dirty="0"/>
          </a:p>
        </p:txBody>
      </p:sp>
      <p:pic>
        <p:nvPicPr>
          <p:cNvPr id="11271" name="Picture 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37151" y="1809750"/>
            <a:ext cx="3543300" cy="462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8" name="TextBox 7"/>
          <p:cNvSpPr txBox="1"/>
          <p:nvPr/>
        </p:nvSpPr>
        <p:spPr>
          <a:xfrm>
            <a:off x="8569989" y="1888352"/>
            <a:ext cx="303340" cy="3970318"/>
          </a:xfrm>
          <a:prstGeom prst="rect">
            <a:avLst/>
          </a:prstGeom>
          <a:noFill/>
          <a:ln w="19050">
            <a:solidFill>
              <a:schemeClr val="tx2"/>
            </a:solidFill>
          </a:ln>
        </p:spPr>
        <p:txBody>
          <a:bodyPr wrap="square" rtlCol="0">
            <a:spAutoFit/>
          </a:bodyPr>
          <a:lstStyle/>
          <a:p>
            <a:r>
              <a:rPr lang="en-US" sz="1400" dirty="0" smtClean="0"/>
              <a:t>S</a:t>
            </a:r>
          </a:p>
          <a:p>
            <a:r>
              <a:rPr lang="en-US" sz="1400" dirty="0" smtClean="0"/>
              <a:t>A</a:t>
            </a:r>
          </a:p>
          <a:p>
            <a:r>
              <a:rPr lang="en-US" sz="1400" dirty="0" smtClean="0"/>
              <a:t>F</a:t>
            </a:r>
          </a:p>
          <a:p>
            <a:r>
              <a:rPr lang="en-US" sz="1400" dirty="0" smtClean="0"/>
              <a:t>E</a:t>
            </a:r>
          </a:p>
          <a:p>
            <a:r>
              <a:rPr lang="en-US" sz="1400" dirty="0" smtClean="0"/>
              <a:t> </a:t>
            </a:r>
          </a:p>
          <a:p>
            <a:r>
              <a:rPr lang="en-US" sz="1400" dirty="0" smtClean="0"/>
              <a:t>H</a:t>
            </a:r>
          </a:p>
          <a:p>
            <a:r>
              <a:rPr lang="en-US" sz="1400" dirty="0" smtClean="0"/>
              <a:t>A</a:t>
            </a:r>
          </a:p>
          <a:p>
            <a:r>
              <a:rPr lang="en-US" sz="1400" dirty="0" smtClean="0"/>
              <a:t>B</a:t>
            </a:r>
          </a:p>
          <a:p>
            <a:r>
              <a:rPr lang="en-US" sz="1400" dirty="0" smtClean="0"/>
              <a:t> I</a:t>
            </a:r>
          </a:p>
          <a:p>
            <a:r>
              <a:rPr lang="en-US" sz="1400" dirty="0" smtClean="0"/>
              <a:t>T</a:t>
            </a:r>
          </a:p>
          <a:p>
            <a:r>
              <a:rPr lang="en-US" sz="1400" dirty="0" smtClean="0"/>
              <a:t>S</a:t>
            </a:r>
          </a:p>
          <a:p>
            <a:r>
              <a:rPr lang="en-US" sz="1400" dirty="0" smtClean="0"/>
              <a:t> </a:t>
            </a:r>
          </a:p>
          <a:p>
            <a:r>
              <a:rPr lang="en-US" sz="1400" dirty="0" smtClean="0"/>
              <a:t>L</a:t>
            </a:r>
          </a:p>
          <a:p>
            <a:r>
              <a:rPr lang="en-US" sz="1400" dirty="0" smtClean="0"/>
              <a:t>A</a:t>
            </a:r>
          </a:p>
          <a:p>
            <a:r>
              <a:rPr lang="en-US" sz="1400" dirty="0" smtClean="0"/>
              <a:t>D</a:t>
            </a:r>
          </a:p>
          <a:p>
            <a:r>
              <a:rPr lang="en-US" sz="1400" dirty="0" smtClean="0"/>
              <a:t>D</a:t>
            </a:r>
          </a:p>
          <a:p>
            <a:r>
              <a:rPr lang="en-US" sz="1400" dirty="0" smtClean="0"/>
              <a:t>E</a:t>
            </a:r>
          </a:p>
          <a:p>
            <a:r>
              <a:rPr lang="en-US" sz="1400" dirty="0" smtClean="0"/>
              <a:t>R</a:t>
            </a:r>
            <a:endParaRPr lang="en-US" sz="1400"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bllines">
  <a:themeElements>
    <a:clrScheme name="">
      <a:dk1>
        <a:srgbClr val="081D58"/>
      </a:dk1>
      <a:lt1>
        <a:srgbClr val="FFFFFF"/>
      </a:lt1>
      <a:dk2>
        <a:srgbClr val="CF0E30"/>
      </a:dk2>
      <a:lt2>
        <a:srgbClr val="CECECE"/>
      </a:lt2>
      <a:accent1>
        <a:srgbClr val="009688"/>
      </a:accent1>
      <a:accent2>
        <a:srgbClr val="FE9B03"/>
      </a:accent2>
      <a:accent3>
        <a:srgbClr val="FFFFFF"/>
      </a:accent3>
      <a:accent4>
        <a:srgbClr val="06174A"/>
      </a:accent4>
      <a:accent5>
        <a:srgbClr val="AAC9C3"/>
      </a:accent5>
      <a:accent6>
        <a:srgbClr val="E68C02"/>
      </a:accent6>
      <a:hlink>
        <a:srgbClr val="B50069"/>
      </a:hlink>
      <a:folHlink>
        <a:srgbClr val="DADADA"/>
      </a:folHlink>
    </a:clrScheme>
    <a:fontScheme name="dbllines.pp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bllines.pp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bllines.pp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bllines.pp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bllines.pp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bllines.pp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bllines.pp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bllines.pp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x:\apps\powerpnt\template\sldshow\dbllines.ppt</Template>
  <TotalTime>215469094</TotalTime>
  <Pages>37</Pages>
  <Words>2500</Words>
  <Application>Microsoft Office PowerPoint</Application>
  <PresentationFormat>On-screen Show (4:3)</PresentationFormat>
  <Paragraphs>644</Paragraphs>
  <Slides>30</Slides>
  <Notes>30</Notes>
  <HiddenSlides>1</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3</vt:i4>
      </vt:variant>
      <vt:variant>
        <vt:lpstr>Slide Titles</vt:lpstr>
      </vt:variant>
      <vt:variant>
        <vt:i4>30</vt:i4>
      </vt:variant>
    </vt:vector>
  </HeadingPairs>
  <TitlesOfParts>
    <vt:vector size="39" baseType="lpstr">
      <vt:lpstr>Arial</vt:lpstr>
      <vt:lpstr>MS PGothic</vt:lpstr>
      <vt:lpstr>Book Antiqua</vt:lpstr>
      <vt:lpstr>Times New Roman</vt:lpstr>
      <vt:lpstr>Monotype Sorts</vt:lpstr>
      <vt:lpstr>dbllines</vt:lpstr>
      <vt:lpstr>Worksheet</vt:lpstr>
      <vt:lpstr>Microsoft ClipArt Gallery</vt:lpstr>
      <vt:lpstr>Paint Shop Pro Image</vt:lpstr>
      <vt:lpstr>     ACHIEVING A TOTAL SAFETY CULTURE Facilitator Guide</vt:lpstr>
      <vt:lpstr>Course Objectives</vt:lpstr>
      <vt:lpstr>Agenda</vt:lpstr>
      <vt:lpstr>The Characteristics of a  Successful Total Safety Culture</vt:lpstr>
      <vt:lpstr>Values, Intentions and Behaviors</vt:lpstr>
      <vt:lpstr>Safety Triangle</vt:lpstr>
      <vt:lpstr>Safety Culture Iceberg</vt:lpstr>
      <vt:lpstr>Developing Safe Habits</vt:lpstr>
      <vt:lpstr>Developing Safe Habits</vt:lpstr>
      <vt:lpstr>Developing Safe Habits</vt:lpstr>
      <vt:lpstr>Developing Safe Habits</vt:lpstr>
      <vt:lpstr>Direction Is NOT Enough</vt:lpstr>
      <vt:lpstr>Understanding Motivation</vt:lpstr>
      <vt:lpstr>ABC Model What Motivates Behavior?</vt:lpstr>
      <vt:lpstr>ABC Model What Motivates Behavior?</vt:lpstr>
      <vt:lpstr>ABC Model What Motivates Behavior?</vt:lpstr>
      <vt:lpstr>Effective Activators</vt:lpstr>
      <vt:lpstr>Actively Caring  Increases Effectiveness</vt:lpstr>
      <vt:lpstr>Activators are NOT Enough</vt:lpstr>
      <vt:lpstr>Consequences that Motivate</vt:lpstr>
      <vt:lpstr>Using the ABC Model</vt:lpstr>
      <vt:lpstr>Positive VS. Negative Consequences</vt:lpstr>
      <vt:lpstr>Naturally Rewarding Consequences</vt:lpstr>
      <vt:lpstr>Feedback Influences Work Practices</vt:lpstr>
      <vt:lpstr>Functions of Feedback</vt:lpstr>
      <vt:lpstr>Guidelines for Receiving Feedback</vt:lpstr>
      <vt:lpstr>Actively Caring and the  Safety Triangle</vt:lpstr>
      <vt:lpstr>Key Points of TSC</vt:lpstr>
      <vt:lpstr>What’s Next?</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employee overview - iguide(maint)</dc:title>
  <dc:subject>4 hours tsc</dc:subject>
  <dc:creator>Janet</dc:creator>
  <cp:lastModifiedBy>Vosburgh, Linda - OSHA</cp:lastModifiedBy>
  <cp:revision>90</cp:revision>
  <cp:lastPrinted>2011-12-14T23:08:33Z</cp:lastPrinted>
  <dcterms:created xsi:type="dcterms:W3CDTF">1998-04-07T11:54:40Z</dcterms:created>
  <dcterms:modified xsi:type="dcterms:W3CDTF">2013-01-29T20:50:56Z</dcterms:modified>
</cp:coreProperties>
</file>