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07" r:id="rId2"/>
    <p:sldId id="308" r:id="rId3"/>
    <p:sldId id="309" r:id="rId4"/>
    <p:sldId id="310" r:id="rId5"/>
    <p:sldId id="311" r:id="rId6"/>
    <p:sldId id="312" r:id="rId7"/>
    <p:sldId id="313" r:id="rId8"/>
    <p:sldId id="314" r:id="rId9"/>
    <p:sldId id="315" r:id="rId10"/>
    <p:sldId id="316" r:id="rId11"/>
    <p:sldId id="359" r:id="rId12"/>
    <p:sldId id="384" r:id="rId13"/>
    <p:sldId id="298" r:id="rId14"/>
    <p:sldId id="395" r:id="rId15"/>
    <p:sldId id="416" r:id="rId16"/>
    <p:sldId id="379" r:id="rId17"/>
    <p:sldId id="386" r:id="rId18"/>
    <p:sldId id="300" r:id="rId19"/>
    <p:sldId id="391" r:id="rId20"/>
    <p:sldId id="392" r:id="rId21"/>
    <p:sldId id="417" r:id="rId22"/>
    <p:sldId id="317" r:id="rId23"/>
    <p:sldId id="360" r:id="rId24"/>
    <p:sldId id="387" r:id="rId25"/>
    <p:sldId id="380" r:id="rId26"/>
    <p:sldId id="381" r:id="rId27"/>
    <p:sldId id="370" r:id="rId28"/>
    <p:sldId id="382" r:id="rId29"/>
    <p:sldId id="297" r:id="rId30"/>
    <p:sldId id="319" r:id="rId31"/>
    <p:sldId id="368" r:id="rId32"/>
    <p:sldId id="393" r:id="rId33"/>
    <p:sldId id="346" r:id="rId34"/>
    <p:sldId id="411" r:id="rId35"/>
    <p:sldId id="320" r:id="rId36"/>
    <p:sldId id="413" r:id="rId37"/>
    <p:sldId id="414" r:id="rId38"/>
    <p:sldId id="367" r:id="rId39"/>
    <p:sldId id="304" r:id="rId40"/>
    <p:sldId id="339" r:id="rId41"/>
    <p:sldId id="322" r:id="rId42"/>
    <p:sldId id="412" r:id="rId43"/>
    <p:sldId id="376" r:id="rId44"/>
    <p:sldId id="394" r:id="rId45"/>
    <p:sldId id="377" r:id="rId46"/>
    <p:sldId id="415" r:id="rId47"/>
    <p:sldId id="389" r:id="rId48"/>
    <p:sldId id="335" r:id="rId49"/>
    <p:sldId id="336" r:id="rId50"/>
    <p:sldId id="41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1F04"/>
    <a:srgbClr val="5D011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74738" autoAdjust="0"/>
  </p:normalViewPr>
  <p:slideViewPr>
    <p:cSldViewPr>
      <p:cViewPr varScale="1">
        <p:scale>
          <a:sx n="65" d="100"/>
          <a:sy n="65" d="100"/>
        </p:scale>
        <p:origin x="-156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6EACF-D5F1-4A4D-880A-759DA65E34E0}" type="datetimeFigureOut">
              <a:rPr lang="en-US" smtClean="0"/>
              <a:pPr/>
              <a:t>6/26/2013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48CFB-D340-433C-B76A-10C7B415966C}" type="slidenum">
              <a:rPr lang="en-US" smtClean="0"/>
              <a:pPr/>
              <a:t>‹#›</a:t>
            </a:fld>
            <a:endParaRPr lang="en-US" dirty="0"/>
          </a:p>
        </p:txBody>
      </p:sp>
    </p:spTree>
    <p:extLst>
      <p:ext uri="{BB962C8B-B14F-4D97-AF65-F5344CB8AC3E}">
        <p14:creationId xmlns:p14="http://schemas.microsoft.com/office/powerpoint/2010/main" val="385806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get started with a functional definition of safety.  It is called a functional definition because it is easy to remember and is fundamental to incident prevention.  “Safety is a process for reducing risk and preventing incidents by effectively managing the movement of people, equipment, material and energy”.   There are some key words in this definition.  The first one is </a:t>
            </a:r>
            <a:r>
              <a:rPr lang="en-US" sz="1200" b="1" kern="1200" dirty="0" smtClean="0">
                <a:solidFill>
                  <a:schemeClr val="tx1"/>
                </a:solidFill>
                <a:latin typeface="+mn-lt"/>
                <a:ea typeface="+mn-ea"/>
                <a:cs typeface="+mn-cs"/>
              </a:rPr>
              <a:t>movement</a:t>
            </a:r>
            <a:r>
              <a:rPr lang="en-US" sz="1200" kern="1200" dirty="0" smtClean="0">
                <a:solidFill>
                  <a:schemeClr val="tx1"/>
                </a:solidFill>
                <a:latin typeface="+mn-lt"/>
                <a:ea typeface="+mn-ea"/>
                <a:cs typeface="+mn-cs"/>
              </a:rPr>
              <a:t>.  No injury or incident has ever occurred without some form of movement.  The other key words are </a:t>
            </a:r>
            <a:r>
              <a:rPr lang="en-US" sz="1200" b="1" kern="1200" dirty="0" smtClean="0">
                <a:solidFill>
                  <a:schemeClr val="tx1"/>
                </a:solidFill>
                <a:latin typeface="+mn-lt"/>
                <a:ea typeface="+mn-ea"/>
                <a:cs typeface="+mn-cs"/>
              </a:rPr>
              <a:t>people, equipment, material and energy.  </a:t>
            </a:r>
            <a:r>
              <a:rPr lang="en-US" sz="1200" kern="1200" dirty="0" smtClean="0">
                <a:solidFill>
                  <a:schemeClr val="tx1"/>
                </a:solidFill>
                <a:latin typeface="+mn-lt"/>
                <a:ea typeface="+mn-ea"/>
                <a:cs typeface="+mn-cs"/>
              </a:rPr>
              <a:t>They are key because they are the only four things that can move.  Think about it, if we were able to effectively control the movement of people, equipment, material and energy in our process, we would have no injuries or incidents.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5</a:t>
            </a:fld>
            <a:endParaRPr lang="en-US" dirty="0"/>
          </a:p>
        </p:txBody>
      </p:sp>
    </p:spTree>
    <p:extLst>
      <p:ext uri="{BB962C8B-B14F-4D97-AF65-F5344CB8AC3E}">
        <p14:creationId xmlns:p14="http://schemas.microsoft.com/office/powerpoint/2010/main" val="76571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incident is an unplanned event that happens after an unsafe behavior or unsafe condition or both that interrupts the normal progress of an activity and may result in injury or damage.  Three bad things can happen when incidents occur.  Someone may be injured, equipment may be damaged or the process may be interrupted.  All three are unnecessary, expensive and in one way or another painful. The most important thing to remember is that before every incident there is an unsafe behavior or unsafe condition or a combination of the two.  If you wanted to be proactive and prevent incidents, What would you do?  I think we can all agree that we would focus on the elimination of unsafe behaviors and unsafe conditions because they always happen before an incident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6</a:t>
            </a:fld>
            <a:endParaRPr lang="en-US" dirty="0"/>
          </a:p>
        </p:txBody>
      </p:sp>
    </p:spTree>
    <p:extLst>
      <p:ext uri="{BB962C8B-B14F-4D97-AF65-F5344CB8AC3E}">
        <p14:creationId xmlns:p14="http://schemas.microsoft.com/office/powerpoint/2010/main" val="91897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 very simple definition of hazard.  A hazard is any source of danger.  There are two major types of hazard – unsafe conditions and unsafe behaviors.  Incidentally, when we talk about unsafe behaviors we are looking at behavior in the scientific sense – an observable action.</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7</a:t>
            </a:fld>
            <a:endParaRPr lang="en-US" dirty="0"/>
          </a:p>
        </p:txBody>
      </p:sp>
    </p:spTree>
    <p:extLst>
      <p:ext uri="{BB962C8B-B14F-4D97-AF65-F5344CB8AC3E}">
        <p14:creationId xmlns:p14="http://schemas.microsoft.com/office/powerpoint/2010/main" val="246703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 of all recognize the hazards.  Once the hazards are recognized there is an opportunity to manage the movement of people, equipment,</a:t>
            </a:r>
            <a:r>
              <a:rPr lang="en-US" baseline="0" dirty="0" smtClean="0"/>
              <a:t> material and energy.  The objective is to separate people from the hazards in an organized and controlled manner.  </a:t>
            </a:r>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9</a:t>
            </a:fld>
            <a:endParaRPr lang="en-US" dirty="0"/>
          </a:p>
        </p:txBody>
      </p:sp>
    </p:spTree>
    <p:extLst>
      <p:ext uri="{BB962C8B-B14F-4D97-AF65-F5344CB8AC3E}">
        <p14:creationId xmlns:p14="http://schemas.microsoft.com/office/powerpoint/2010/main" val="273629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Remember that all incidents begin with some form of movement.  Either the person moves to the hazard or the hazard moves to the person in an uncontrolled or disorganized environment.</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10</a:t>
            </a:fld>
            <a:endParaRPr lang="en-US" dirty="0"/>
          </a:p>
        </p:txBody>
      </p:sp>
    </p:spTree>
    <p:extLst>
      <p:ext uri="{BB962C8B-B14F-4D97-AF65-F5344CB8AC3E}">
        <p14:creationId xmlns:p14="http://schemas.microsoft.com/office/powerpoint/2010/main" val="324898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17</a:t>
            </a:fld>
            <a:endParaRPr lang="en-US" dirty="0"/>
          </a:p>
        </p:txBody>
      </p:sp>
    </p:spTree>
    <p:extLst>
      <p:ext uri="{BB962C8B-B14F-4D97-AF65-F5344CB8AC3E}">
        <p14:creationId xmlns:p14="http://schemas.microsoft.com/office/powerpoint/2010/main" val="269062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22</a:t>
            </a:fld>
            <a:endParaRPr lang="en-US" dirty="0"/>
          </a:p>
        </p:txBody>
      </p:sp>
    </p:spTree>
    <p:extLst>
      <p:ext uri="{BB962C8B-B14F-4D97-AF65-F5344CB8AC3E}">
        <p14:creationId xmlns:p14="http://schemas.microsoft.com/office/powerpoint/2010/main" val="255374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American National standard for Information Management for Occupational Safety and Health provides a classification structure for 46 different events and exposures.  We are going to take a look at seven of those events and exposures that occur most frequently at sawmills from the arrival of logs to decking .   Remember the key words in the definition of safety – well the key word movement is demonstrated well in each event classification that we will discuss.  As a matter of fact, I want you to begin thinking of every event classification as some form of movement.  The first event classification that we will discuss is STRUCK AGAINST.  What movement is involved in this event classification?  (The person moves into an object).  Generally, the energy involved in struck against events is limited to what the person can generate in movement.  Struck Against events produce injuries such as cuts, bruises, fractures and punctures.  </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35</a:t>
            </a:fld>
            <a:endParaRPr lang="en-US" dirty="0"/>
          </a:p>
        </p:txBody>
      </p:sp>
    </p:spTree>
    <p:extLst>
      <p:ext uri="{BB962C8B-B14F-4D97-AF65-F5344CB8AC3E}">
        <p14:creationId xmlns:p14="http://schemas.microsoft.com/office/powerpoint/2010/main" val="242809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CFEA34E-FC0A-4367-B0A9-7E6F4EB095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6.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Sawmill Safety</a:t>
            </a:r>
            <a:endParaRPr lang="en-US" dirty="0"/>
          </a:p>
        </p:txBody>
      </p:sp>
      <p:sp>
        <p:nvSpPr>
          <p:cNvPr id="3" name="Text Placeholder 2"/>
          <p:cNvSpPr>
            <a:spLocks noGrp="1"/>
          </p:cNvSpPr>
          <p:nvPr>
            <p:ph type="body" idx="1"/>
          </p:nvPr>
        </p:nvSpPr>
        <p:spPr/>
        <p:txBody>
          <a:bodyPr/>
          <a:lstStyle/>
          <a:p>
            <a:r>
              <a:rPr lang="en-US" smtClean="0"/>
              <a:t>Module 2 –  </a:t>
            </a:r>
          </a:p>
          <a:p>
            <a:r>
              <a:rPr lang="en-US" dirty="0" smtClean="0"/>
              <a:t>Debarking, Primary and Secondary Breakdown</a:t>
            </a:r>
          </a:p>
          <a:p>
            <a:endParaRPr lang="en-US" dirty="0"/>
          </a:p>
        </p:txBody>
      </p:sp>
    </p:spTree>
    <p:extLst>
      <p:ext uri="{BB962C8B-B14F-4D97-AF65-F5344CB8AC3E}">
        <p14:creationId xmlns:p14="http://schemas.microsoft.com/office/powerpoint/2010/main" val="73793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the Movement</a:t>
            </a:r>
          </a:p>
        </p:txBody>
      </p:sp>
      <p:sp>
        <p:nvSpPr>
          <p:cNvPr id="3" name="Content Placeholder 2"/>
          <p:cNvSpPr>
            <a:spLocks noGrp="1"/>
          </p:cNvSpPr>
          <p:nvPr>
            <p:ph idx="1"/>
          </p:nvPr>
        </p:nvSpPr>
        <p:spPr/>
        <p:txBody>
          <a:bodyPr/>
          <a:lstStyle/>
          <a:p>
            <a:r>
              <a:rPr lang="en-US" sz="2800" dirty="0">
                <a:solidFill>
                  <a:srgbClr val="4C5A6A"/>
                </a:solidFill>
              </a:rPr>
              <a:t>All incidents are initiated with movement.  Either the person moves to the hazard or the hazard moves to the person.</a:t>
            </a:r>
          </a:p>
          <a:p>
            <a:endParaRPr lang="en-US" dirty="0"/>
          </a:p>
        </p:txBody>
      </p:sp>
    </p:spTree>
    <p:extLst>
      <p:ext uri="{BB962C8B-B14F-4D97-AF65-F5344CB8AC3E}">
        <p14:creationId xmlns:p14="http://schemas.microsoft.com/office/powerpoint/2010/main" val="328549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is the Best Way to Protect Yourself?</a:t>
            </a:r>
            <a:endParaRPr lang="en-US" dirty="0"/>
          </a:p>
        </p:txBody>
      </p:sp>
      <p:pic>
        <p:nvPicPr>
          <p:cNvPr id="1026" name="Picture 2" descr="C:\Users\Owner\AppData\Local\Microsoft\Windows\Temporary Internet Files\Content.IE5\HB0CV2CO\MC900436222[1].png"/>
          <p:cNvPicPr>
            <a:picLocks noGrp="1" noChangeAspect="1" noChangeArrowheads="1"/>
          </p:cNvPicPr>
          <p:nvPr>
            <p:ph idx="1"/>
          </p:nvPr>
        </p:nvPicPr>
        <p:blipFill>
          <a:blip r:embed="rId2" cstate="print"/>
          <a:srcRect/>
          <a:stretch>
            <a:fillRect/>
          </a:stretch>
        </p:blipFill>
        <p:spPr bwMode="auto">
          <a:xfrm>
            <a:off x="2590800" y="2362200"/>
            <a:ext cx="3962400" cy="3200400"/>
          </a:xfrm>
          <a:prstGeom prst="rect">
            <a:avLst/>
          </a:prstGeom>
          <a:noFill/>
        </p:spPr>
      </p:pic>
      <p:sp>
        <p:nvSpPr>
          <p:cNvPr id="5" name="TextBox 4"/>
          <p:cNvSpPr txBox="1"/>
          <p:nvPr/>
        </p:nvSpPr>
        <p:spPr>
          <a:xfrm>
            <a:off x="2209800" y="5638800"/>
            <a:ext cx="4429931" cy="584775"/>
          </a:xfrm>
          <a:prstGeom prst="rect">
            <a:avLst/>
          </a:prstGeom>
          <a:noFill/>
        </p:spPr>
        <p:txBody>
          <a:bodyPr wrap="none" rtlCol="0">
            <a:spAutoFit/>
          </a:bodyPr>
          <a:lstStyle/>
          <a:p>
            <a:r>
              <a:rPr lang="en-US" sz="3200" dirty="0" smtClean="0">
                <a:solidFill>
                  <a:srgbClr val="4C5A6A"/>
                </a:solidFill>
              </a:rPr>
              <a:t>Your Family Needs You</a:t>
            </a:r>
            <a:endParaRPr lang="en-US" sz="3200" dirty="0">
              <a:solidFill>
                <a:srgbClr val="4C5A6A"/>
              </a:solidFill>
            </a:endParaRPr>
          </a:p>
        </p:txBody>
      </p:sp>
      <p:sp>
        <p:nvSpPr>
          <p:cNvPr id="6" name="TextBox 5"/>
          <p:cNvSpPr txBox="1"/>
          <p:nvPr/>
        </p:nvSpPr>
        <p:spPr>
          <a:xfrm>
            <a:off x="2057400" y="1752600"/>
            <a:ext cx="4624728" cy="584775"/>
          </a:xfrm>
          <a:prstGeom prst="rect">
            <a:avLst/>
          </a:prstGeom>
          <a:noFill/>
        </p:spPr>
        <p:txBody>
          <a:bodyPr wrap="none" rtlCol="0">
            <a:spAutoFit/>
          </a:bodyPr>
          <a:lstStyle/>
          <a:p>
            <a:r>
              <a:rPr lang="en-US" sz="3200" dirty="0" smtClean="0">
                <a:solidFill>
                  <a:schemeClr val="accent4"/>
                </a:solidFill>
              </a:rPr>
              <a:t>Manage Your Movement</a:t>
            </a:r>
            <a:endParaRPr lang="en-US" sz="3200" dirty="0">
              <a:solidFill>
                <a:schemeClr val="accent4"/>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focal-Safety-Glass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0765" y="4178300"/>
            <a:ext cx="2133600" cy="2133600"/>
          </a:xfrm>
          <a:prstGeom prst="rect">
            <a:avLst/>
          </a:prstGeom>
        </p:spPr>
      </p:pic>
      <p:sp>
        <p:nvSpPr>
          <p:cNvPr id="2" name="Title 1"/>
          <p:cNvSpPr>
            <a:spLocks noGrp="1"/>
          </p:cNvSpPr>
          <p:nvPr>
            <p:ph type="title"/>
          </p:nvPr>
        </p:nvSpPr>
        <p:spPr>
          <a:xfrm>
            <a:off x="457200" y="762000"/>
            <a:ext cx="8229600" cy="990600"/>
          </a:xfrm>
        </p:spPr>
        <p:txBody>
          <a:bodyPr>
            <a:normAutofit fontScale="90000"/>
          </a:bodyPr>
          <a:lstStyle/>
          <a:p>
            <a:r>
              <a:rPr lang="en-US" dirty="0" smtClean="0"/>
              <a:t>Basic Personal Protective Equipment</a:t>
            </a:r>
            <a:br>
              <a:rPr lang="en-US" dirty="0" smtClean="0"/>
            </a:br>
            <a:r>
              <a:rPr lang="en-US" dirty="0" smtClean="0"/>
              <a:t>for Sawmill Workers</a:t>
            </a:r>
            <a:endParaRPr lang="en-US" dirty="0"/>
          </a:p>
        </p:txBody>
      </p:sp>
      <p:sp>
        <p:nvSpPr>
          <p:cNvPr id="3" name="Content Placeholder 2"/>
          <p:cNvSpPr>
            <a:spLocks noGrp="1"/>
          </p:cNvSpPr>
          <p:nvPr>
            <p:ph idx="1"/>
          </p:nvPr>
        </p:nvSpPr>
        <p:spPr>
          <a:xfrm>
            <a:off x="927100" y="6091535"/>
            <a:ext cx="1676400" cy="457200"/>
          </a:xfrm>
        </p:spPr>
        <p:txBody>
          <a:bodyPr/>
          <a:lstStyle/>
          <a:p>
            <a:pPr marL="0" indent="0">
              <a:buNone/>
            </a:pPr>
            <a:r>
              <a:rPr lang="en-US" dirty="0" smtClean="0">
                <a:solidFill>
                  <a:srgbClr val="4C5A6A"/>
                </a:solidFill>
              </a:rPr>
              <a:t>Hard Hat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100" y="4254501"/>
            <a:ext cx="2166011" cy="176529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4114800"/>
            <a:ext cx="1841500" cy="1841500"/>
          </a:xfrm>
          <a:prstGeom prst="rect">
            <a:avLst/>
          </a:prstGeom>
        </p:spPr>
      </p:pic>
      <p:sp>
        <p:nvSpPr>
          <p:cNvPr id="7" name="Rectangle 6"/>
          <p:cNvSpPr/>
          <p:nvPr/>
        </p:nvSpPr>
        <p:spPr>
          <a:xfrm>
            <a:off x="3204565" y="6091535"/>
            <a:ext cx="2445453" cy="461665"/>
          </a:xfrm>
          <a:prstGeom prst="rect">
            <a:avLst/>
          </a:prstGeom>
        </p:spPr>
        <p:txBody>
          <a:bodyPr wrap="square">
            <a:spAutoFit/>
          </a:bodyPr>
          <a:lstStyle/>
          <a:p>
            <a:r>
              <a:rPr lang="en-US" sz="2400" dirty="0" smtClean="0">
                <a:solidFill>
                  <a:srgbClr val="4C5A6A"/>
                </a:solidFill>
              </a:rPr>
              <a:t>Safety Glasses</a:t>
            </a:r>
            <a:endParaRPr lang="en-US" sz="2400" dirty="0">
              <a:solidFill>
                <a:srgbClr val="4C5A6A"/>
              </a:solidFill>
            </a:endParaRPr>
          </a:p>
        </p:txBody>
      </p:sp>
      <p:sp>
        <p:nvSpPr>
          <p:cNvPr id="8" name="Rectangle 7"/>
          <p:cNvSpPr/>
          <p:nvPr/>
        </p:nvSpPr>
        <p:spPr>
          <a:xfrm>
            <a:off x="6032500" y="6091535"/>
            <a:ext cx="2506065" cy="461665"/>
          </a:xfrm>
          <a:prstGeom prst="rect">
            <a:avLst/>
          </a:prstGeom>
        </p:spPr>
        <p:txBody>
          <a:bodyPr wrap="none">
            <a:spAutoFit/>
          </a:bodyPr>
          <a:lstStyle/>
          <a:p>
            <a:r>
              <a:rPr lang="en-US" sz="2400" dirty="0">
                <a:solidFill>
                  <a:srgbClr val="4C5A6A"/>
                </a:solidFill>
              </a:rPr>
              <a:t>Steel Toed Boots</a:t>
            </a:r>
          </a:p>
        </p:txBody>
      </p:sp>
      <p:sp>
        <p:nvSpPr>
          <p:cNvPr id="5" name="TextBox 4"/>
          <p:cNvSpPr txBox="1"/>
          <p:nvPr/>
        </p:nvSpPr>
        <p:spPr>
          <a:xfrm>
            <a:off x="2057400" y="3729335"/>
            <a:ext cx="1519016" cy="461665"/>
          </a:xfrm>
          <a:prstGeom prst="rect">
            <a:avLst/>
          </a:prstGeom>
          <a:noFill/>
        </p:spPr>
        <p:txBody>
          <a:bodyPr wrap="none" rtlCol="0">
            <a:spAutoFit/>
          </a:bodyPr>
          <a:lstStyle/>
          <a:p>
            <a:r>
              <a:rPr lang="en-US" sz="2400" dirty="0" smtClean="0">
                <a:solidFill>
                  <a:srgbClr val="4C5A6A"/>
                </a:solidFill>
              </a:rPr>
              <a:t>Ear Plugs</a:t>
            </a:r>
            <a:endParaRPr lang="en-US" sz="2400" dirty="0">
              <a:solidFill>
                <a:srgbClr val="4C5A6A"/>
              </a:solidFill>
            </a:endParaRPr>
          </a:p>
        </p:txBody>
      </p:sp>
      <p:sp>
        <p:nvSpPr>
          <p:cNvPr id="11" name="TextBox 10"/>
          <p:cNvSpPr txBox="1"/>
          <p:nvPr/>
        </p:nvSpPr>
        <p:spPr>
          <a:xfrm>
            <a:off x="4724400" y="3733800"/>
            <a:ext cx="1371600" cy="461665"/>
          </a:xfrm>
          <a:prstGeom prst="rect">
            <a:avLst/>
          </a:prstGeom>
          <a:noFill/>
        </p:spPr>
        <p:txBody>
          <a:bodyPr wrap="square" rtlCol="0">
            <a:spAutoFit/>
          </a:bodyPr>
          <a:lstStyle/>
          <a:p>
            <a:r>
              <a:rPr lang="en-US" sz="2400" dirty="0" smtClean="0">
                <a:solidFill>
                  <a:schemeClr val="accent4"/>
                </a:solidFill>
              </a:rPr>
              <a:t>Gloves</a:t>
            </a:r>
            <a:endParaRPr lang="en-US" sz="2400" dirty="0">
              <a:solidFill>
                <a:schemeClr val="accent4"/>
              </a:solidFill>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2057400"/>
            <a:ext cx="1676400" cy="1676400"/>
          </a:xfrm>
          <a:prstGeom prst="rect">
            <a:avLst/>
          </a:prstGeom>
        </p:spPr>
      </p:pic>
      <p:pic>
        <p:nvPicPr>
          <p:cNvPr id="13" name="Picture 12" descr="ear_plug.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9800" y="2286000"/>
            <a:ext cx="1307095" cy="1168400"/>
          </a:xfrm>
          <a:prstGeom prst="rect">
            <a:avLst/>
          </a:prstGeom>
        </p:spPr>
      </p:pic>
    </p:spTree>
    <p:extLst>
      <p:ext uri="{BB962C8B-B14F-4D97-AF65-F5344CB8AC3E}">
        <p14:creationId xmlns:p14="http://schemas.microsoft.com/office/powerpoint/2010/main" val="3077580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Sawmill Flow Chart</a:t>
            </a:r>
            <a:endParaRPr lang="en-US" dirty="0"/>
          </a:p>
        </p:txBody>
      </p:sp>
      <p:sp>
        <p:nvSpPr>
          <p:cNvPr id="4" name="Right Arrow Callout 3"/>
          <p:cNvSpPr/>
          <p:nvPr/>
        </p:nvSpPr>
        <p:spPr>
          <a:xfrm>
            <a:off x="644237" y="1752600"/>
            <a:ext cx="2431473" cy="1440873"/>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Log Stage</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Down Arrow Callout 6"/>
          <p:cNvSpPr/>
          <p:nvPr/>
        </p:nvSpPr>
        <p:spPr>
          <a:xfrm>
            <a:off x="6781800" y="1752600"/>
            <a:ext cx="1555173" cy="2164773"/>
          </a:xfrm>
          <a:prstGeom prst="downArrowCallout">
            <a:avLst>
              <a:gd name="adj1" fmla="val 27671"/>
              <a:gd name="adj2" fmla="val 24412"/>
              <a:gd name="adj3" fmla="val 29701"/>
              <a:gd name="adj4" fmla="val 632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Cutoff Saw</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Right Arrow Callout 10"/>
          <p:cNvSpPr/>
          <p:nvPr/>
        </p:nvSpPr>
        <p:spPr>
          <a:xfrm>
            <a:off x="3602182" y="1752600"/>
            <a:ext cx="2431473" cy="1440873"/>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Debarking</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3" name="Left Arrow Callout 12"/>
          <p:cNvSpPr/>
          <p:nvPr/>
        </p:nvSpPr>
        <p:spPr>
          <a:xfrm>
            <a:off x="2514600" y="4191000"/>
            <a:ext cx="2521527" cy="1440873"/>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Bandmill</a:t>
            </a:r>
            <a:endPar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Or </a:t>
            </a:r>
          </a:p>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Gang Saws</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4" name="Left Arrow Callout 13"/>
          <p:cNvSpPr/>
          <p:nvPr/>
        </p:nvSpPr>
        <p:spPr>
          <a:xfrm>
            <a:off x="5715000" y="4191000"/>
            <a:ext cx="2521527" cy="1440873"/>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Headrig</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Presenting – “The Sawmill Symphony”*</a:t>
            </a:r>
            <a:endParaRPr lang="en-US" dirty="0"/>
          </a:p>
        </p:txBody>
      </p:sp>
      <p:sp>
        <p:nvSpPr>
          <p:cNvPr id="3" name="Content Placeholder 2"/>
          <p:cNvSpPr>
            <a:spLocks noGrp="1"/>
          </p:cNvSpPr>
          <p:nvPr>
            <p:ph idx="1"/>
          </p:nvPr>
        </p:nvSpPr>
        <p:spPr/>
        <p:txBody>
          <a:bodyPr/>
          <a:lstStyle/>
          <a:p>
            <a:r>
              <a:rPr lang="en-US" dirty="0"/>
              <a:t>(Video removed)</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Potential for Serious Injury in the Sawmill</a:t>
            </a:r>
            <a:endParaRPr lang="en-US" dirty="0"/>
          </a:p>
        </p:txBody>
      </p:sp>
      <p:sp>
        <p:nvSpPr>
          <p:cNvPr id="3" name="Content Placeholder 2"/>
          <p:cNvSpPr>
            <a:spLocks noGrp="1"/>
          </p:cNvSpPr>
          <p:nvPr>
            <p:ph idx="1"/>
          </p:nvPr>
        </p:nvSpPr>
        <p:spPr/>
        <p:txBody>
          <a:bodyPr>
            <a:normAutofit/>
          </a:bodyPr>
          <a:lstStyle/>
          <a:p>
            <a:endParaRPr lang="en-US" sz="3200" dirty="0" smtClean="0"/>
          </a:p>
          <a:p>
            <a:pPr>
              <a:buNone/>
            </a:pPr>
            <a:r>
              <a:rPr lang="en-US" sz="3200" dirty="0" smtClean="0"/>
              <a:t> The number one potential for serious injury in a sawmill in terms of severity is being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caught in </a:t>
            </a:r>
            <a:r>
              <a:rPr lang="en-US" sz="3200" dirty="0" smtClean="0"/>
              <a:t>–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on</a:t>
            </a:r>
            <a:r>
              <a:rPr lang="en-US" sz="3200" dirty="0" smtClean="0"/>
              <a:t> -  or -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between</a:t>
            </a:r>
            <a:r>
              <a:rPr lang="en-US" sz="3200" dirty="0" smtClean="0"/>
              <a:t>  the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mechanical movement </a:t>
            </a:r>
            <a:r>
              <a:rPr lang="en-US" sz="3200" dirty="0" smtClean="0"/>
              <a:t>of equipment.</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Hazardous Mechanical Movement</a:t>
            </a:r>
            <a:endParaRPr lang="en-US" sz="3200" b="1" dirty="0">
              <a:solidFill>
                <a:srgbClr val="FF0000"/>
              </a:solidFill>
            </a:endParaRPr>
          </a:p>
        </p:txBody>
      </p:sp>
      <p:pic>
        <p:nvPicPr>
          <p:cNvPr id="4" name="Picture 2" descr="http://upload.wikimedia.org/wikipedia/en/thumb/5/53/Rotary_to_Reciprocating_Motion.gif/300px-Rotary_to_Reciprocating_Motion.gif"/>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286000"/>
            <a:ext cx="2286000" cy="1676400"/>
          </a:xfrm>
          <a:prstGeom prst="rect">
            <a:avLst/>
          </a:prstGeom>
          <a:noFill/>
        </p:spPr>
      </p:pic>
      <p:pic>
        <p:nvPicPr>
          <p:cNvPr id="5" name="Picture 2" descr="Animated Gears"/>
          <p:cNvPicPr>
            <a:picLocks noChangeAspect="1" noChangeArrowheads="1" noCrop="1"/>
          </p:cNvPicPr>
          <p:nvPr/>
        </p:nvPicPr>
        <p:blipFill>
          <a:blip r:embed="rId3" cstate="print"/>
          <a:srcRect/>
          <a:stretch>
            <a:fillRect/>
          </a:stretch>
        </p:blipFill>
        <p:spPr bwMode="auto">
          <a:xfrm>
            <a:off x="6629400" y="2286000"/>
            <a:ext cx="1676400" cy="1447800"/>
          </a:xfrm>
          <a:prstGeom prst="rect">
            <a:avLst/>
          </a:prstGeom>
          <a:noFill/>
        </p:spPr>
      </p:pic>
      <p:pic>
        <p:nvPicPr>
          <p:cNvPr id="6" name="Picture 2" descr="Animated Chain and Sprocket"/>
          <p:cNvPicPr>
            <a:picLocks noChangeAspect="1" noChangeArrowheads="1" noCrop="1"/>
          </p:cNvPicPr>
          <p:nvPr/>
        </p:nvPicPr>
        <p:blipFill>
          <a:blip r:embed="rId4" cstate="print"/>
          <a:srcRect/>
          <a:stretch>
            <a:fillRect/>
          </a:stretch>
        </p:blipFill>
        <p:spPr bwMode="auto">
          <a:xfrm>
            <a:off x="685800" y="4495800"/>
            <a:ext cx="2819400" cy="1676400"/>
          </a:xfrm>
          <a:prstGeom prst="rect">
            <a:avLst/>
          </a:prstGeom>
          <a:noFill/>
        </p:spPr>
      </p:pic>
      <p:pic>
        <p:nvPicPr>
          <p:cNvPr id="7" name="Picture 2" descr="Animated Shaft"/>
          <p:cNvPicPr>
            <a:picLocks noChangeAspect="1" noChangeArrowheads="1" noCrop="1"/>
          </p:cNvPicPr>
          <p:nvPr/>
        </p:nvPicPr>
        <p:blipFill>
          <a:blip r:embed="rId5" cstate="print"/>
          <a:srcRect/>
          <a:stretch>
            <a:fillRect/>
          </a:stretch>
        </p:blipFill>
        <p:spPr bwMode="auto">
          <a:xfrm>
            <a:off x="3581400" y="2057400"/>
            <a:ext cx="2362200" cy="1524000"/>
          </a:xfrm>
          <a:prstGeom prst="rect">
            <a:avLst/>
          </a:prstGeom>
          <a:noFill/>
        </p:spPr>
      </p:pic>
      <p:pic>
        <p:nvPicPr>
          <p:cNvPr id="8" name="Picture 2" descr="Animated Pulley"/>
          <p:cNvPicPr>
            <a:picLocks noChangeAspect="1" noChangeArrowheads="1" noCrop="1"/>
          </p:cNvPicPr>
          <p:nvPr/>
        </p:nvPicPr>
        <p:blipFill>
          <a:blip r:embed="rId6" cstate="print"/>
          <a:srcRect/>
          <a:stretch>
            <a:fillRect/>
          </a:stretch>
        </p:blipFill>
        <p:spPr bwMode="auto">
          <a:xfrm>
            <a:off x="5638800" y="4495800"/>
            <a:ext cx="2819400" cy="1752600"/>
          </a:xfrm>
          <a:prstGeom prst="rect">
            <a:avLst/>
          </a:prstGeom>
          <a:noFill/>
        </p:spPr>
      </p:pic>
      <p:sp>
        <p:nvSpPr>
          <p:cNvPr id="9" name="TextBox 8"/>
          <p:cNvSpPr txBox="1"/>
          <p:nvPr/>
        </p:nvSpPr>
        <p:spPr>
          <a:xfrm>
            <a:off x="1066800" y="3886200"/>
            <a:ext cx="1595309" cy="369332"/>
          </a:xfrm>
          <a:prstGeom prst="rect">
            <a:avLst/>
          </a:prstGeom>
          <a:noFill/>
        </p:spPr>
        <p:txBody>
          <a:bodyPr wrap="none" rtlCol="0">
            <a:spAutoFit/>
          </a:bodyPr>
          <a:lstStyle/>
          <a:p>
            <a:r>
              <a:rPr lang="en-US" dirty="0" smtClean="0"/>
              <a:t>Reciprocating</a:t>
            </a:r>
            <a:endParaRPr lang="en-US" dirty="0"/>
          </a:p>
        </p:txBody>
      </p:sp>
      <p:sp>
        <p:nvSpPr>
          <p:cNvPr id="10" name="TextBox 9"/>
          <p:cNvSpPr txBox="1"/>
          <p:nvPr/>
        </p:nvSpPr>
        <p:spPr>
          <a:xfrm>
            <a:off x="4343400" y="3657600"/>
            <a:ext cx="1043876" cy="369332"/>
          </a:xfrm>
          <a:prstGeom prst="rect">
            <a:avLst/>
          </a:prstGeom>
          <a:noFill/>
        </p:spPr>
        <p:txBody>
          <a:bodyPr wrap="none" rtlCol="0">
            <a:spAutoFit/>
          </a:bodyPr>
          <a:lstStyle/>
          <a:p>
            <a:r>
              <a:rPr lang="en-US" dirty="0" smtClean="0"/>
              <a:t>Rotating</a:t>
            </a:r>
            <a:endParaRPr lang="en-US" dirty="0"/>
          </a:p>
        </p:txBody>
      </p:sp>
      <p:sp>
        <p:nvSpPr>
          <p:cNvPr id="11" name="TextBox 10"/>
          <p:cNvSpPr txBox="1"/>
          <p:nvPr/>
        </p:nvSpPr>
        <p:spPr>
          <a:xfrm>
            <a:off x="6705600" y="3810000"/>
            <a:ext cx="1620957" cy="369332"/>
          </a:xfrm>
          <a:prstGeom prst="rect">
            <a:avLst/>
          </a:prstGeom>
          <a:noFill/>
        </p:spPr>
        <p:txBody>
          <a:bodyPr wrap="none" rtlCol="0">
            <a:spAutoFit/>
          </a:bodyPr>
          <a:lstStyle/>
          <a:p>
            <a:r>
              <a:rPr lang="en-US" dirty="0" smtClean="0"/>
              <a:t>In running Nip</a:t>
            </a:r>
            <a:endParaRPr lang="en-US" dirty="0"/>
          </a:p>
        </p:txBody>
      </p:sp>
      <p:sp>
        <p:nvSpPr>
          <p:cNvPr id="12" name="TextBox 11"/>
          <p:cNvSpPr txBox="1"/>
          <p:nvPr/>
        </p:nvSpPr>
        <p:spPr>
          <a:xfrm>
            <a:off x="3886200" y="5181600"/>
            <a:ext cx="1330236" cy="369332"/>
          </a:xfrm>
          <a:prstGeom prst="rect">
            <a:avLst/>
          </a:prstGeom>
          <a:noFill/>
        </p:spPr>
        <p:txBody>
          <a:bodyPr wrap="none" rtlCol="0">
            <a:spAutoFit/>
          </a:bodyPr>
          <a:lstStyle/>
          <a:p>
            <a:r>
              <a:rPr lang="en-US" dirty="0" smtClean="0"/>
              <a:t>Transverse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p:txBody>
          <a:bodyPr>
            <a:normAutofit/>
          </a:bodyPr>
          <a:lstStyle/>
          <a:p>
            <a:pPr>
              <a:buFont typeface="Wingdings" pitchFamily="2" charset="2"/>
              <a:buNone/>
            </a:pPr>
            <a:r>
              <a:rPr lang="en-US" sz="2800" dirty="0">
                <a:solidFill>
                  <a:srgbClr val="4C5A6A"/>
                </a:solidFill>
              </a:rPr>
              <a:t>Contact with objects and </a:t>
            </a:r>
            <a:r>
              <a:rPr lang="en-US" sz="2800" dirty="0" smtClean="0">
                <a:solidFill>
                  <a:srgbClr val="4C5A6A"/>
                </a:solidFill>
              </a:rPr>
              <a:t>equipment.</a:t>
            </a:r>
            <a:endParaRPr lang="en-US" sz="2800" dirty="0">
              <a:solidFill>
                <a:srgbClr val="4C5A6A"/>
              </a:solidFill>
            </a:endParaRPr>
          </a:p>
          <a:p>
            <a:pPr algn="ctr">
              <a:buFont typeface="Wingdings" pitchFamily="2" charset="2"/>
              <a:buNone/>
            </a:pPr>
            <a:endParaRPr lang="en-US" sz="2800" i="1" dirty="0">
              <a:solidFill>
                <a:srgbClr val="4C5A6A"/>
              </a:solidFill>
            </a:endParaRPr>
          </a:p>
          <a:p>
            <a:pPr algn="ctr">
              <a:buFont typeface="Wingdings" pitchFamily="2" charset="2"/>
              <a:buNone/>
            </a:pPr>
            <a:r>
              <a:rPr lang="en-US" sz="2800" i="1" dirty="0">
                <a:solidFill>
                  <a:srgbClr val="4C5A6A"/>
                </a:solidFill>
              </a:rPr>
              <a:t>Caught in, on or between</a:t>
            </a:r>
          </a:p>
          <a:p>
            <a:pPr algn="ctr">
              <a:buFont typeface="Wingdings" pitchFamily="2" charset="2"/>
              <a:buNone/>
            </a:pPr>
            <a:r>
              <a:rPr lang="en-US" sz="2800" dirty="0" smtClean="0">
                <a:solidFill>
                  <a:srgbClr val="4C5A6A"/>
                </a:solidFill>
              </a:rPr>
              <a:t>(Amputations</a:t>
            </a:r>
            <a:r>
              <a:rPr lang="en-US" sz="2800" dirty="0">
                <a:solidFill>
                  <a:srgbClr val="4C5A6A"/>
                </a:solidFill>
              </a:rPr>
              <a:t>, fractures, crushing injuries etc</a:t>
            </a:r>
            <a:r>
              <a:rPr lang="en-US" sz="2800" dirty="0" smtClean="0">
                <a:solidFill>
                  <a:srgbClr val="4C5A6A"/>
                </a:solidFill>
              </a:rPr>
              <a:t>....)</a:t>
            </a:r>
          </a:p>
        </p:txBody>
      </p:sp>
      <p:pic>
        <p:nvPicPr>
          <p:cNvPr id="5" name="Picture 2" descr="Animated Chain and Sprocket"/>
          <p:cNvPicPr>
            <a:picLocks noChangeAspect="1" noChangeArrowheads="1" noCrop="1"/>
          </p:cNvPicPr>
          <p:nvPr/>
        </p:nvPicPr>
        <p:blipFill>
          <a:blip r:embed="rId3" cstate="print"/>
          <a:srcRect/>
          <a:stretch>
            <a:fillRect/>
          </a:stretch>
        </p:blipFill>
        <p:spPr bwMode="auto">
          <a:xfrm>
            <a:off x="3505200" y="4191000"/>
            <a:ext cx="2438400" cy="1676400"/>
          </a:xfrm>
          <a:prstGeom prst="rect">
            <a:avLst/>
          </a:prstGeom>
          <a:noFill/>
        </p:spPr>
      </p:pic>
      <p:sp>
        <p:nvSpPr>
          <p:cNvPr id="6" name="Right Arrow 5"/>
          <p:cNvSpPr/>
          <p:nvPr/>
        </p:nvSpPr>
        <p:spPr>
          <a:xfrm rot="7865570">
            <a:off x="4143902" y="4340361"/>
            <a:ext cx="1447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266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to avoid being caught, in or between</a:t>
            </a:r>
            <a:endParaRPr lang="en-US" dirty="0"/>
          </a:p>
        </p:txBody>
      </p:sp>
      <p:sp>
        <p:nvSpPr>
          <p:cNvPr id="3" name="Content Placeholder 2"/>
          <p:cNvSpPr>
            <a:spLocks noGrp="1"/>
          </p:cNvSpPr>
          <p:nvPr>
            <p:ph idx="1"/>
          </p:nvPr>
        </p:nvSpPr>
        <p:spPr/>
        <p:txBody>
          <a:bodyPr/>
          <a:lstStyle/>
          <a:p>
            <a:r>
              <a:rPr lang="en-US" sz="3200" dirty="0" smtClean="0"/>
              <a:t>Do not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climb</a:t>
            </a:r>
            <a:r>
              <a:rPr lang="en-US" sz="3200" dirty="0" smtClean="0"/>
              <a:t> over guard rails.</a:t>
            </a:r>
          </a:p>
          <a:p>
            <a:r>
              <a:rPr lang="en-US" sz="3200" dirty="0" smtClean="0"/>
              <a:t>Do not wear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loose</a:t>
            </a:r>
            <a:r>
              <a:rPr lang="en-US" sz="3200" dirty="0" smtClean="0"/>
              <a:t> fitting clothing.</a:t>
            </a:r>
          </a:p>
          <a:p>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Do not operate </a:t>
            </a:r>
            <a:r>
              <a:rPr lang="en-US" sz="3200" dirty="0" smtClean="0"/>
              <a:t>equipment that is not properly guarded.</a:t>
            </a:r>
          </a:p>
          <a:p>
            <a:r>
              <a:rPr lang="en-US" sz="3200" dirty="0" smtClean="0"/>
              <a:t>Don’t climb on or over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conveyors</a:t>
            </a:r>
            <a:r>
              <a:rPr lang="en-US" sz="3200" dirty="0" smtClean="0"/>
              <a:t>.</a:t>
            </a:r>
          </a:p>
          <a:p>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Stay out </a:t>
            </a:r>
            <a:r>
              <a:rPr lang="en-US" sz="3200" dirty="0" smtClean="0"/>
              <a:t>of restricted areas.</a:t>
            </a:r>
          </a:p>
          <a:p>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Follow</a:t>
            </a:r>
            <a:r>
              <a:rPr lang="en-US" sz="3200" dirty="0" smtClean="0"/>
              <a:t> specific procedures when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clearing jams.</a:t>
            </a:r>
            <a:endParaRPr lang="en-US" sz="3200" dirty="0" smtClean="0"/>
          </a:p>
          <a:p>
            <a:endParaRPr lang="en-US" sz="2400" dirty="0">
              <a:solidFill>
                <a:srgbClr val="4C5A6A"/>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Small Group Exercise</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Employee‘s Finger Is Amputated By Chain And Sprocket</a:t>
            </a:r>
          </a:p>
          <a:p>
            <a:pPr>
              <a:buNone/>
            </a:pPr>
            <a:r>
              <a:rPr lang="en-US" b="1" dirty="0" smtClean="0"/>
              <a:t>Accident: 201179116 -- Report ID: 0950621  </a:t>
            </a:r>
          </a:p>
          <a:p>
            <a:pPr>
              <a:buNone/>
            </a:pPr>
            <a:r>
              <a:rPr lang="en-US" dirty="0" smtClean="0"/>
              <a:t>On January 11, 2006, Employee #1, working in a sawmill, was cleaning out a jam of saw dust in the chute area of the tail drum, when Employee #2 came to help complete the job. Employee #2 was kneeling under the chain and sprocket, clearing the chute of material. Employee #2 finished, proceeded to stand up, lost his balance, and while falling, grabbed the moving chain on the tail drum. The moving chain pulled his left hand into the sprocket and unguarded hazardous nip point between the chain and the sprocket. The top digit of Employee #2's left ring finger was completely amputated. He was hospitalized for his injury.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Products Safety</a:t>
            </a:r>
          </a:p>
        </p:txBody>
      </p:sp>
      <p:sp>
        <p:nvSpPr>
          <p:cNvPr id="3" name="Content Placeholder 2"/>
          <p:cNvSpPr>
            <a:spLocks noGrp="1"/>
          </p:cNvSpPr>
          <p:nvPr>
            <p:ph idx="1"/>
          </p:nvPr>
        </p:nvSpPr>
        <p:spPr/>
        <p:txBody>
          <a:bodyPr/>
          <a:lstStyle/>
          <a:p>
            <a:pPr marL="342900" indent="-342900">
              <a:buFont typeface="Arial"/>
              <a:buChar char="•"/>
            </a:pPr>
            <a:r>
              <a:rPr lang="en-US" dirty="0">
                <a:solidFill>
                  <a:srgbClr val="4C5A6A"/>
                </a:solidFill>
              </a:rPr>
              <a:t>There is a high incidence of serious and fatal injuries in our industry.</a:t>
            </a:r>
          </a:p>
          <a:p>
            <a:pPr marL="342900" indent="-342900">
              <a:buFont typeface="Arial"/>
              <a:buChar char="•"/>
            </a:pPr>
            <a:r>
              <a:rPr lang="en-US" dirty="0">
                <a:solidFill>
                  <a:srgbClr val="4C5A6A"/>
                </a:solidFill>
              </a:rPr>
              <a:t>The Timber Products Manufacturers Association along with your employer recognizes the need for improved safety training for the industry.</a:t>
            </a:r>
          </a:p>
          <a:p>
            <a:pPr marL="342900" indent="-342900">
              <a:buFont typeface="Arial"/>
              <a:buChar char="•"/>
            </a:pPr>
            <a:r>
              <a:rPr lang="en-US" dirty="0">
                <a:solidFill>
                  <a:srgbClr val="4C5A6A"/>
                </a:solidFill>
              </a:rPr>
              <a:t>With a grant from OSHA, TPMA has developed the following training module to contribute toward the need for improved safety training and hazard recognition skills for those employed in America’s timber industry.</a:t>
            </a:r>
          </a:p>
          <a:p>
            <a:endParaRPr lang="en-US" dirty="0"/>
          </a:p>
        </p:txBody>
      </p:sp>
    </p:spTree>
    <p:extLst>
      <p:ext uri="{BB962C8B-B14F-4D97-AF65-F5344CB8AC3E}">
        <p14:creationId xmlns:p14="http://schemas.microsoft.com/office/powerpoint/2010/main" val="2615873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Small Group Exercise</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Employee‘s Finger Is Amputated By Chain And Sprocket</a:t>
            </a:r>
          </a:p>
          <a:p>
            <a:pPr>
              <a:buNone/>
            </a:pPr>
            <a:r>
              <a:rPr lang="en-US" b="1" dirty="0" smtClean="0"/>
              <a:t>Accident: 201179116 -- Report ID: 0950621  </a:t>
            </a:r>
          </a:p>
          <a:p>
            <a:pPr>
              <a:buNone/>
            </a:pPr>
            <a:r>
              <a:rPr lang="en-US" dirty="0" smtClean="0"/>
              <a:t>On January 11, 2006, Employee #1, working in a sawmill, was </a:t>
            </a:r>
            <a:r>
              <a:rPr lang="en-US" b="1" dirty="0" smtClean="0">
                <a:solidFill>
                  <a:srgbClr val="C00000"/>
                </a:solidFill>
              </a:rPr>
              <a:t>cleaning out a jam</a:t>
            </a:r>
            <a:r>
              <a:rPr lang="en-US" dirty="0" smtClean="0"/>
              <a:t> of saw dust in the chute area of the tail drum, when Employee #2 came to help complete the job. Employee #2 was kneeling under the chain and sprocket, clearing the chute of material. Employee #2 finished, proceeded to stand up, lost his balance, and while falling, grabbed the moving chain on the tail drum. The moving chain pulled his left hand into the sprocket and unguarded hazardous nip point between the </a:t>
            </a:r>
            <a:r>
              <a:rPr lang="en-US" b="1" dirty="0" smtClean="0">
                <a:solidFill>
                  <a:srgbClr val="C00000"/>
                </a:solidFill>
              </a:rPr>
              <a:t>chain</a:t>
            </a:r>
            <a:r>
              <a:rPr lang="en-US" dirty="0" smtClean="0"/>
              <a:t> and the </a:t>
            </a:r>
            <a:r>
              <a:rPr lang="en-US" b="1" dirty="0" smtClean="0">
                <a:solidFill>
                  <a:srgbClr val="C00000"/>
                </a:solidFill>
              </a:rPr>
              <a:t>sprocket</a:t>
            </a:r>
            <a:r>
              <a:rPr lang="en-US" dirty="0" smtClean="0"/>
              <a:t>. The top digit of Employee #2's left ring finger was completely amputated. He was hospitalized for his injury.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Potential for Serious Injury in the Sawmill</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The number two potential for serious injury in a sawmill in terms of severity is being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struck by.</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p:txBody>
          <a:bodyPr/>
          <a:lstStyle/>
          <a:p>
            <a:pPr>
              <a:buFont typeface="Wingdings" pitchFamily="2" charset="2"/>
              <a:buNone/>
            </a:pPr>
            <a:r>
              <a:rPr lang="en-US" dirty="0" smtClean="0">
                <a:solidFill>
                  <a:srgbClr val="4C5A6A"/>
                </a:solidFill>
              </a:rPr>
              <a:t>Contact with objects and equipment.</a:t>
            </a:r>
          </a:p>
          <a:p>
            <a:pPr algn="ctr">
              <a:buFont typeface="Wingdings" pitchFamily="2" charset="2"/>
              <a:buNone/>
            </a:pPr>
            <a:endParaRPr lang="en-US" i="1" dirty="0">
              <a:solidFill>
                <a:srgbClr val="4C5A6A"/>
              </a:solidFill>
            </a:endParaRPr>
          </a:p>
          <a:p>
            <a:pPr algn="ctr">
              <a:buFont typeface="Wingdings" pitchFamily="2" charset="2"/>
              <a:buNone/>
            </a:pPr>
            <a:r>
              <a:rPr lang="en-US" i="1" dirty="0">
                <a:solidFill>
                  <a:srgbClr val="4C5A6A"/>
                </a:solidFill>
              </a:rPr>
              <a:t>Struck by</a:t>
            </a:r>
          </a:p>
          <a:p>
            <a:pPr algn="ctr">
              <a:buFont typeface="Wingdings" pitchFamily="2" charset="2"/>
              <a:buNone/>
            </a:pPr>
            <a:r>
              <a:rPr lang="en-US" sz="2000" dirty="0" smtClean="0">
                <a:solidFill>
                  <a:srgbClr val="4C5A6A"/>
                </a:solidFill>
              </a:rPr>
              <a:t>(Fractures</a:t>
            </a:r>
            <a:r>
              <a:rPr lang="en-US" sz="2000" dirty="0">
                <a:solidFill>
                  <a:srgbClr val="4C5A6A"/>
                </a:solidFill>
              </a:rPr>
              <a:t>, punctures, foreign bodies in eye, </a:t>
            </a:r>
            <a:r>
              <a:rPr lang="en-US" sz="2000" dirty="0" smtClean="0">
                <a:solidFill>
                  <a:srgbClr val="4C5A6A"/>
                </a:solidFill>
              </a:rPr>
              <a:t>amputations etc</a:t>
            </a:r>
            <a:r>
              <a:rPr lang="en-US" sz="2000" dirty="0">
                <a:solidFill>
                  <a:srgbClr val="4C5A6A"/>
                </a:solidFill>
              </a:rPr>
              <a:t>....</a:t>
            </a:r>
            <a:r>
              <a:rPr lang="en-US" sz="2000" dirty="0" smtClean="0">
                <a:solidFill>
                  <a:srgbClr val="4C5A6A"/>
                </a:solidFill>
              </a:rPr>
              <a:t>)</a:t>
            </a:r>
            <a:endParaRPr lang="en-US" sz="2000" dirty="0">
              <a:solidFill>
                <a:srgbClr val="4C5A6A"/>
              </a:solidFill>
            </a:endParaRPr>
          </a:p>
        </p:txBody>
      </p:sp>
      <p:pic>
        <p:nvPicPr>
          <p:cNvPr id="4" name="Picture 3" descr="struck against.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5320" y="2660954"/>
            <a:ext cx="3243172" cy="4197046"/>
          </a:xfrm>
          <a:prstGeom prst="rect">
            <a:avLst/>
          </a:prstGeom>
        </p:spPr>
      </p:pic>
    </p:spTree>
    <p:extLst>
      <p:ext uri="{BB962C8B-B14F-4D97-AF65-F5344CB8AC3E}">
        <p14:creationId xmlns:p14="http://schemas.microsoft.com/office/powerpoint/2010/main" val="3720737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Damaged Sheet Metal Wall</a:t>
            </a:r>
            <a:endParaRPr lang="en-US" dirty="0"/>
          </a:p>
        </p:txBody>
      </p:sp>
      <p:pic>
        <p:nvPicPr>
          <p:cNvPr id="4" name="Content Placeholder 3" descr="IMG_2597.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0800" y="1600200"/>
            <a:ext cx="6502400" cy="4876800"/>
          </a:xfrm>
          <a:solidFill>
            <a:schemeClr val="bg1"/>
          </a:solidFill>
        </p:spPr>
      </p:pic>
      <p:sp>
        <p:nvSpPr>
          <p:cNvPr id="13" name="Up Arrow 12"/>
          <p:cNvSpPr/>
          <p:nvPr/>
        </p:nvSpPr>
        <p:spPr>
          <a:xfrm rot="19218468">
            <a:off x="4066580" y="453778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19218468">
            <a:off x="5209579" y="476639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9218468">
            <a:off x="2923579" y="461399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9218468">
            <a:off x="3990380" y="225179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8537777">
            <a:off x="7377038" y="518843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Object Collection</a:t>
            </a:r>
            <a:endParaRPr lang="en-US" dirty="0"/>
          </a:p>
        </p:txBody>
      </p:sp>
      <p:pic>
        <p:nvPicPr>
          <p:cNvPr id="4" name="Content Placeholder 3" descr="IMG_2602.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2123" b="6763"/>
          <a:stretch/>
        </p:blipFill>
        <p:spPr>
          <a:xfrm>
            <a:off x="1295400" y="1606817"/>
            <a:ext cx="6502400" cy="3955783"/>
          </a:xfrm>
        </p:spPr>
      </p:pic>
      <p:sp>
        <p:nvSpPr>
          <p:cNvPr id="3" name="TextBox 2"/>
          <p:cNvSpPr txBox="1"/>
          <p:nvPr/>
        </p:nvSpPr>
        <p:spPr>
          <a:xfrm>
            <a:off x="1295400" y="5678269"/>
            <a:ext cx="6477000" cy="646331"/>
          </a:xfrm>
          <a:prstGeom prst="rect">
            <a:avLst/>
          </a:prstGeom>
          <a:noFill/>
        </p:spPr>
        <p:txBody>
          <a:bodyPr wrap="square" rtlCol="0">
            <a:spAutoFit/>
          </a:bodyPr>
          <a:lstStyle/>
          <a:p>
            <a:r>
              <a:rPr lang="en-US" dirty="0" smtClean="0"/>
              <a:t>Hazardous objects can be embedded in logs.  Manage your movement and positioning around active operations.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The Rules</a:t>
            </a:r>
            <a:endParaRPr lang="en-US" dirty="0"/>
          </a:p>
        </p:txBody>
      </p:sp>
      <p:pic>
        <p:nvPicPr>
          <p:cNvPr id="4" name="Content Placeholder 3" descr="IMG_2600.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0800" y="1600200"/>
            <a:ext cx="6502400" cy="4876800"/>
          </a:xfrm>
        </p:spPr>
      </p:pic>
      <p:sp>
        <p:nvSpPr>
          <p:cNvPr id="5" name="Left Arrow 4"/>
          <p:cNvSpPr/>
          <p:nvPr/>
        </p:nvSpPr>
        <p:spPr>
          <a:xfrm>
            <a:off x="2590800" y="3657600"/>
            <a:ext cx="978408" cy="48463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Mail Guard</a:t>
            </a:r>
            <a:endParaRPr lang="en-US" dirty="0"/>
          </a:p>
        </p:txBody>
      </p:sp>
      <p:pic>
        <p:nvPicPr>
          <p:cNvPr id="4" name="Content Placeholder 3" descr="IMG_2613.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0800" y="1600200"/>
            <a:ext cx="6502400" cy="48768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Cracked Protective Window</a:t>
            </a:r>
            <a:endParaRPr lang="en-US" dirty="0"/>
          </a:p>
        </p:txBody>
      </p:sp>
      <p:pic>
        <p:nvPicPr>
          <p:cNvPr id="4" name="Content Placeholder 3" descr="IMG_2623.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0800" y="1600200"/>
            <a:ext cx="6502400" cy="4876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Employee Struck By Piece of Log</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On July 25, 2007, an employee was observing the operation of two </a:t>
            </a:r>
            <a:r>
              <a:rPr lang="en-US" sz="3200" dirty="0" err="1" smtClean="0"/>
              <a:t>unloader</a:t>
            </a:r>
            <a:r>
              <a:rPr lang="en-US" sz="3200" dirty="0" smtClean="0"/>
              <a:t> arms of a chop saw while standing on a catwalk located about 15 feet away from the saw.  A piece of log was picked up by the saw and rotated around the forward side of the saw, throwing it back toward the employee.  He was struck in the face and chest and sustained serious injuries.  He died two days later.</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3600" dirty="0" smtClean="0"/>
              <a:t>What you can do to avoid being struck by </a:t>
            </a:r>
            <a:endParaRPr lang="en-US" sz="3600" dirty="0"/>
          </a:p>
        </p:txBody>
      </p:sp>
      <p:sp>
        <p:nvSpPr>
          <p:cNvPr id="3" name="Content Placeholder 2"/>
          <p:cNvSpPr>
            <a:spLocks noGrp="1"/>
          </p:cNvSpPr>
          <p:nvPr>
            <p:ph idx="1"/>
          </p:nvPr>
        </p:nvSpPr>
        <p:spPr>
          <a:xfrm>
            <a:off x="457200" y="1905000"/>
            <a:ext cx="8229600" cy="4876800"/>
          </a:xfrm>
        </p:spPr>
        <p:txBody>
          <a:bodyPr>
            <a:normAutofit/>
          </a:bodyPr>
          <a:lstStyle/>
          <a:p>
            <a:r>
              <a:rPr lang="en-US" sz="3200" dirty="0" smtClean="0"/>
              <a:t>Wear the required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PPE.</a:t>
            </a:r>
            <a:endParaRPr lang="en-US" sz="3200" dirty="0" smtClean="0"/>
          </a:p>
          <a:p>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Follow</a:t>
            </a:r>
            <a:r>
              <a:rPr lang="en-US" sz="3200" dirty="0" smtClean="0"/>
              <a:t> the rules.</a:t>
            </a:r>
          </a:p>
          <a:p>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Stay behind </a:t>
            </a:r>
            <a:r>
              <a:rPr lang="en-US" sz="3200" dirty="0" smtClean="0"/>
              <a:t>barriers.</a:t>
            </a:r>
          </a:p>
          <a:p>
            <a:r>
              <a:rPr lang="en-US" sz="3200" dirty="0" smtClean="0"/>
              <a:t>Stay out of the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line of fire.</a:t>
            </a:r>
            <a:endParaRPr lang="en-US" sz="3200" dirty="0" smtClean="0"/>
          </a:p>
          <a:p>
            <a:r>
              <a:rPr lang="en-US" sz="3200" dirty="0" smtClean="0"/>
              <a:t>Make sure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guards</a:t>
            </a:r>
            <a:r>
              <a:rPr lang="en-US" sz="3200" dirty="0" smtClean="0"/>
              <a:t> are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in place </a:t>
            </a:r>
            <a:r>
              <a:rPr lang="en-US" sz="3200" dirty="0" smtClean="0"/>
              <a:t>before operating equipment.</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Training Module</a:t>
            </a:r>
          </a:p>
        </p:txBody>
      </p:sp>
      <p:sp>
        <p:nvSpPr>
          <p:cNvPr id="3" name="Content Placeholder 2"/>
          <p:cNvSpPr>
            <a:spLocks noGrp="1"/>
          </p:cNvSpPr>
          <p:nvPr>
            <p:ph idx="1"/>
          </p:nvPr>
        </p:nvSpPr>
        <p:spPr/>
        <p:txBody>
          <a:bodyPr/>
          <a:lstStyle/>
          <a:p>
            <a:r>
              <a:rPr lang="en-US" dirty="0">
                <a:solidFill>
                  <a:srgbClr val="4C5A6A"/>
                </a:solidFill>
              </a:rPr>
              <a:t>Uses adult learning techniques</a:t>
            </a:r>
          </a:p>
          <a:p>
            <a:r>
              <a:rPr lang="en-US" dirty="0">
                <a:solidFill>
                  <a:srgbClr val="4C5A6A"/>
                </a:solidFill>
              </a:rPr>
              <a:t>Photos and video of actual practices at </a:t>
            </a:r>
            <a:r>
              <a:rPr lang="en-US" dirty="0" smtClean="0">
                <a:solidFill>
                  <a:srgbClr val="4C5A6A"/>
                </a:solidFill>
              </a:rPr>
              <a:t>sawmills</a:t>
            </a:r>
            <a:endParaRPr lang="en-US" dirty="0">
              <a:solidFill>
                <a:srgbClr val="4C5A6A"/>
              </a:solidFill>
            </a:endParaRPr>
          </a:p>
          <a:p>
            <a:r>
              <a:rPr lang="en-US" dirty="0">
                <a:solidFill>
                  <a:srgbClr val="4C5A6A"/>
                </a:solidFill>
              </a:rPr>
              <a:t>Interviews with experienced timber industry workers</a:t>
            </a:r>
          </a:p>
          <a:p>
            <a:r>
              <a:rPr lang="en-US" dirty="0">
                <a:solidFill>
                  <a:srgbClr val="4C5A6A"/>
                </a:solidFill>
              </a:rPr>
              <a:t>Short interactive exercises</a:t>
            </a:r>
          </a:p>
          <a:p>
            <a:r>
              <a:rPr lang="en-US" dirty="0">
                <a:solidFill>
                  <a:srgbClr val="4C5A6A"/>
                </a:solidFill>
              </a:rPr>
              <a:t>New techniques for recognizing hazards</a:t>
            </a:r>
          </a:p>
          <a:p>
            <a:endParaRPr lang="en-US" dirty="0"/>
          </a:p>
        </p:txBody>
      </p:sp>
    </p:spTree>
    <p:extLst>
      <p:ext uri="{BB962C8B-B14F-4D97-AF65-F5344CB8AC3E}">
        <p14:creationId xmlns:p14="http://schemas.microsoft.com/office/powerpoint/2010/main" val="2281009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ll.jpg"/>
          <p:cNvPicPr>
            <a:picLocks noChangeAspect="1"/>
          </p:cNvPicPr>
          <p:nvPr/>
        </p:nvPicPr>
        <p:blipFill rotWithShape="1">
          <a:blip r:embed="rId2" cstate="print">
            <a:extLst>
              <a:ext uri="{28A0092B-C50C-407E-A947-70E740481C1C}">
                <a14:useLocalDpi xmlns:a14="http://schemas.microsoft.com/office/drawing/2010/main"/>
              </a:ext>
            </a:extLst>
          </a:blip>
          <a:srcRect t="35975" b="14346"/>
          <a:stretch/>
        </p:blipFill>
        <p:spPr>
          <a:xfrm>
            <a:off x="3276600" y="3962400"/>
            <a:ext cx="2540000" cy="1261872"/>
          </a:xfrm>
          <a:prstGeom prst="rect">
            <a:avLst/>
          </a:prstGeom>
        </p:spPr>
      </p:pic>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a:xfrm>
            <a:off x="457200" y="1491345"/>
            <a:ext cx="8229600" cy="2242455"/>
          </a:xfrm>
        </p:spPr>
        <p:txBody>
          <a:bodyPr>
            <a:normAutofit/>
          </a:bodyPr>
          <a:lstStyle/>
          <a:p>
            <a:pPr>
              <a:buFont typeface="Wingdings" pitchFamily="2" charset="2"/>
              <a:buNone/>
            </a:pPr>
            <a:r>
              <a:rPr lang="en-US" sz="3200" b="1" dirty="0" smtClean="0">
                <a:solidFill>
                  <a:srgbClr val="4C5A6A"/>
                </a:solidFill>
              </a:rPr>
              <a:t>Falls</a:t>
            </a:r>
            <a:endParaRPr lang="en-US" sz="3200" dirty="0">
              <a:solidFill>
                <a:srgbClr val="4C5A6A"/>
              </a:solidFill>
            </a:endParaRPr>
          </a:p>
          <a:p>
            <a:pPr algn="ctr">
              <a:buFont typeface="Wingdings" pitchFamily="2" charset="2"/>
              <a:buNone/>
            </a:pPr>
            <a:endParaRPr lang="en-US" sz="2000" dirty="0">
              <a:solidFill>
                <a:srgbClr val="4C5A6A"/>
              </a:solidFill>
            </a:endParaRPr>
          </a:p>
          <a:p>
            <a:pPr algn="ctr">
              <a:buFont typeface="Wingdings" pitchFamily="2" charset="2"/>
              <a:buNone/>
            </a:pPr>
            <a:r>
              <a:rPr lang="en-US" i="1" dirty="0" smtClean="0">
                <a:solidFill>
                  <a:srgbClr val="4C5A6A"/>
                </a:solidFill>
              </a:rPr>
              <a:t> Fall lower level</a:t>
            </a:r>
          </a:p>
          <a:p>
            <a:pPr algn="ctr">
              <a:buFont typeface="Wingdings" pitchFamily="2" charset="2"/>
              <a:buNone/>
            </a:pPr>
            <a:r>
              <a:rPr lang="en-US" sz="2000" dirty="0" smtClean="0">
                <a:solidFill>
                  <a:srgbClr val="4C5A6A"/>
                </a:solidFill>
              </a:rPr>
              <a:t>(Fatality, head injuries, spinal cord injuries, dislocations, multiple fractures etc....)</a:t>
            </a:r>
            <a:endParaRPr lang="en-US" sz="2000" b="1" dirty="0" smtClean="0">
              <a:solidFill>
                <a:srgbClr val="4C5A6A"/>
              </a:solidFill>
            </a:endParaRPr>
          </a:p>
          <a:p>
            <a:endParaRPr lang="en-US" dirty="0"/>
          </a:p>
        </p:txBody>
      </p:sp>
    </p:spTree>
    <p:extLst>
      <p:ext uri="{BB962C8B-B14F-4D97-AF65-F5344CB8AC3E}">
        <p14:creationId xmlns:p14="http://schemas.microsoft.com/office/powerpoint/2010/main" val="3114028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Stairways, Platforms and Floor Openings</a:t>
            </a:r>
            <a:endParaRPr lang="en-US" dirty="0"/>
          </a:p>
        </p:txBody>
      </p:sp>
      <p:pic>
        <p:nvPicPr>
          <p:cNvPr id="4" name="Content Placeholder 3" descr="IMG_2632.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0800" y="1600200"/>
            <a:ext cx="6502400" cy="48768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 What’s The Problem?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sz="1800" b="1" dirty="0" smtClean="0"/>
              <a:t>Accident: 201176302 – Employee Fractures Back In 12 ft Fall Into Bin</a:t>
            </a:r>
          </a:p>
          <a:p>
            <a:pPr>
              <a:buNone/>
            </a:pPr>
            <a:endParaRPr lang="en-US" sz="1800" b="1" dirty="0" smtClean="0"/>
          </a:p>
          <a:p>
            <a:pPr>
              <a:buNone/>
            </a:pPr>
            <a:r>
              <a:rPr lang="en-US" sz="3200" dirty="0" smtClean="0"/>
              <a:t>On October 8, 2004, Employee #1. a sawmill laborer, was working as a Bin Chaser on a lumber sorting machine.  He left the walkway and climbed into the bin sorter area to </a:t>
            </a:r>
            <a:r>
              <a:rPr lang="en-US" sz="3200" b="1" dirty="0" smtClean="0">
                <a:solidFill>
                  <a:srgbClr val="C00000"/>
                </a:solidFill>
              </a:rPr>
              <a:t>un-jam</a:t>
            </a:r>
            <a:r>
              <a:rPr lang="en-US" sz="3200" dirty="0" smtClean="0"/>
              <a:t> a board.  He fell approximately 12 feet to the floor and fractured bones in his back.  </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to avoid falling to a lower level</a:t>
            </a:r>
            <a:endParaRPr lang="en-US" dirty="0"/>
          </a:p>
        </p:txBody>
      </p:sp>
      <p:sp>
        <p:nvSpPr>
          <p:cNvPr id="3" name="Content Placeholder 2"/>
          <p:cNvSpPr>
            <a:spLocks noGrp="1"/>
          </p:cNvSpPr>
          <p:nvPr>
            <p:ph idx="1"/>
          </p:nvPr>
        </p:nvSpPr>
        <p:spPr>
          <a:xfrm>
            <a:off x="457200" y="1828800"/>
            <a:ext cx="8229600" cy="4876800"/>
          </a:xfrm>
        </p:spPr>
        <p:txBody>
          <a:bodyPr/>
          <a:lstStyle/>
          <a:p>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Stay on </a:t>
            </a:r>
            <a:r>
              <a:rPr lang="en-US" dirty="0" smtClean="0"/>
              <a:t>engineered stairs, walkways and platforms.</a:t>
            </a:r>
          </a:p>
          <a:p>
            <a:pPr>
              <a:buNone/>
            </a:pPr>
            <a:endParaRPr lang="en-US" dirty="0" smtClean="0"/>
          </a:p>
          <a:p>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Do not climb </a:t>
            </a:r>
            <a:r>
              <a:rPr lang="en-US" dirty="0" smtClean="0"/>
              <a:t>over or on guard rails.</a:t>
            </a:r>
          </a:p>
          <a:p>
            <a:endParaRPr lang="en-US" dirty="0" smtClean="0"/>
          </a:p>
          <a:p>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Wear fall protection </a:t>
            </a:r>
            <a:r>
              <a:rPr lang="en-US" dirty="0" smtClean="0"/>
              <a:t>equipment when it is required.</a:t>
            </a:r>
          </a:p>
          <a:p>
            <a:endParaRPr lang="en-US" dirty="0" smtClean="0"/>
          </a:p>
          <a:p>
            <a:endParaRPr lang="en-US" u="sn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Strikes and Maybe His Back Will go Out Too!</a:t>
            </a:r>
            <a:endParaRPr lang="en-US" dirty="0"/>
          </a:p>
        </p:txBody>
      </p:sp>
      <p:pic>
        <p:nvPicPr>
          <p:cNvPr id="4" name="Picture 4"/>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1905000"/>
            <a:ext cx="4724400" cy="425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p:txBody>
          <a:bodyPr/>
          <a:lstStyle/>
          <a:p>
            <a:pPr>
              <a:buFont typeface="Wingdings" pitchFamily="2" charset="2"/>
              <a:buNone/>
            </a:pPr>
            <a:r>
              <a:rPr lang="en-US" sz="2800" dirty="0">
                <a:solidFill>
                  <a:srgbClr val="4C5A6A"/>
                </a:solidFill>
              </a:rPr>
              <a:t>Contact with objects and </a:t>
            </a:r>
            <a:r>
              <a:rPr lang="en-US" sz="2800" dirty="0" smtClean="0">
                <a:solidFill>
                  <a:srgbClr val="4C5A6A"/>
                </a:solidFill>
              </a:rPr>
              <a:t>equipment.</a:t>
            </a:r>
            <a:endParaRPr lang="en-US" sz="2800" dirty="0">
              <a:solidFill>
                <a:srgbClr val="4C5A6A"/>
              </a:solidFill>
            </a:endParaRPr>
          </a:p>
          <a:p>
            <a:pPr algn="ctr">
              <a:buFont typeface="Wingdings" pitchFamily="2" charset="2"/>
              <a:buNone/>
            </a:pPr>
            <a:endParaRPr lang="en-US" sz="2800" i="1" dirty="0">
              <a:solidFill>
                <a:srgbClr val="4C5A6A"/>
              </a:solidFill>
            </a:endParaRPr>
          </a:p>
          <a:p>
            <a:pPr algn="ctr">
              <a:buFont typeface="Wingdings" pitchFamily="2" charset="2"/>
              <a:buNone/>
            </a:pPr>
            <a:r>
              <a:rPr lang="en-US" sz="2800" i="1" dirty="0">
                <a:solidFill>
                  <a:srgbClr val="4C5A6A"/>
                </a:solidFill>
              </a:rPr>
              <a:t>Struck against</a:t>
            </a:r>
          </a:p>
          <a:p>
            <a:pPr algn="ctr">
              <a:buFont typeface="Wingdings" pitchFamily="2" charset="2"/>
              <a:buNone/>
            </a:pPr>
            <a:r>
              <a:rPr lang="en-US" sz="2800" dirty="0">
                <a:solidFill>
                  <a:srgbClr val="4C5A6A"/>
                </a:solidFill>
              </a:rPr>
              <a:t>(Cuts, bruises, fractures, punctures etc....)</a:t>
            </a:r>
          </a:p>
          <a:p>
            <a:pPr algn="ctr">
              <a:buFont typeface="Wingdings" pitchFamily="2" charset="2"/>
              <a:buNone/>
            </a:pPr>
            <a:endParaRPr lang="en-US" dirty="0">
              <a:solidFill>
                <a:srgbClr val="4C5A6A"/>
              </a:solidFill>
            </a:endParaRPr>
          </a:p>
          <a:p>
            <a:endParaRPr lang="en-US" dirty="0">
              <a:solidFill>
                <a:srgbClr val="4C5A6A"/>
              </a:solidFill>
            </a:endParaRPr>
          </a:p>
        </p:txBody>
      </p:sp>
      <p:pic>
        <p:nvPicPr>
          <p:cNvPr id="5" name="Picture 4" descr="struck against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3809" y="2547758"/>
            <a:ext cx="3311950" cy="4286052"/>
          </a:xfrm>
          <a:prstGeom prst="rect">
            <a:avLst/>
          </a:prstGeom>
        </p:spPr>
      </p:pic>
    </p:spTree>
    <p:extLst>
      <p:ext uri="{BB962C8B-B14F-4D97-AF65-F5344CB8AC3E}">
        <p14:creationId xmlns:p14="http://schemas.microsoft.com/office/powerpoint/2010/main" val="3358502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Strike Against Sharp Edges #1</a:t>
            </a:r>
            <a:endParaRPr lang="en-US" dirty="0"/>
          </a:p>
        </p:txBody>
      </p:sp>
      <p:pic>
        <p:nvPicPr>
          <p:cNvPr id="1026" name="Picture 2" descr="D:\2012_05_18\IMG_2649.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2517775"/>
            <a:ext cx="4038600" cy="3028950"/>
          </a:xfrm>
          <a:prstGeom prst="rect">
            <a:avLst/>
          </a:prstGeom>
          <a:noFill/>
        </p:spPr>
      </p:pic>
      <p:pic>
        <p:nvPicPr>
          <p:cNvPr id="1027" name="Picture 3" descr="D:\2012_05_18\IMG_2650.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2517775"/>
            <a:ext cx="4038600" cy="30289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Strike Against Sharp Edges #2</a:t>
            </a:r>
            <a:endParaRPr lang="en-US" dirty="0"/>
          </a:p>
        </p:txBody>
      </p:sp>
      <p:pic>
        <p:nvPicPr>
          <p:cNvPr id="4" name="Content Placeholder 3" descr="IMG_2603.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0800" y="1600200"/>
            <a:ext cx="6502400" cy="4876800"/>
          </a:xfrm>
        </p:spPr>
      </p:pic>
      <p:sp>
        <p:nvSpPr>
          <p:cNvPr id="5" name="Right Arrow 4"/>
          <p:cNvSpPr/>
          <p:nvPr/>
        </p:nvSpPr>
        <p:spPr>
          <a:xfrm>
            <a:off x="4419600" y="2362200"/>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400" y="3962400"/>
            <a:ext cx="2133600" cy="923330"/>
          </a:xfrm>
          <a:prstGeom prst="rect">
            <a:avLst/>
          </a:prstGeom>
          <a:solidFill>
            <a:schemeClr val="bg1"/>
          </a:solidFill>
        </p:spPr>
        <p:txBody>
          <a:bodyPr wrap="square" rtlCol="0">
            <a:spAutoFit/>
          </a:bodyPr>
          <a:lstStyle/>
          <a:p>
            <a:r>
              <a:rPr lang="en-US" dirty="0" smtClean="0"/>
              <a:t>Sharp edges of building at top of stairway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Strike Against Stairway Obstruction</a:t>
            </a:r>
            <a:endParaRPr lang="en-US" dirty="0"/>
          </a:p>
        </p:txBody>
      </p:sp>
      <p:pic>
        <p:nvPicPr>
          <p:cNvPr id="4" name="Content Placeholder 3" descr="IMG_2629.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0800" y="1600200"/>
            <a:ext cx="6502400" cy="4876800"/>
          </a:xfrm>
        </p:spPr>
      </p:pic>
      <p:sp>
        <p:nvSpPr>
          <p:cNvPr id="5" name="Left Arrow 4"/>
          <p:cNvSpPr/>
          <p:nvPr/>
        </p:nvSpPr>
        <p:spPr>
          <a:xfrm rot="14157969">
            <a:off x="3490605" y="3194311"/>
            <a:ext cx="978408" cy="48463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to avoid striking against something</a:t>
            </a:r>
            <a:endParaRPr lang="en-US" dirty="0"/>
          </a:p>
        </p:txBody>
      </p:sp>
      <p:sp>
        <p:nvSpPr>
          <p:cNvPr id="3" name="Content Placeholder 2"/>
          <p:cNvSpPr>
            <a:spLocks noGrp="1"/>
          </p:cNvSpPr>
          <p:nvPr>
            <p:ph idx="1"/>
          </p:nvPr>
        </p:nvSpPr>
        <p:spPr/>
        <p:txBody>
          <a:bodyPr>
            <a:normAutofit/>
          </a:bodyPr>
          <a:lstStyle/>
          <a:p>
            <a:endParaRPr lang="en-US" sz="2800" dirty="0" smtClean="0">
              <a:solidFill>
                <a:srgbClr val="4C5A6A"/>
              </a:solidFill>
            </a:endParaRPr>
          </a:p>
          <a:p>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Look</a:t>
            </a:r>
            <a:r>
              <a:rPr lang="en-US" sz="2800" dirty="0" smtClean="0">
                <a:solidFill>
                  <a:srgbClr val="4C5A6A"/>
                </a:solidFill>
              </a:rPr>
              <a:t> in the direction of travel</a:t>
            </a:r>
          </a:p>
          <a:p>
            <a:endParaRPr lang="en-US" sz="2800" dirty="0" smtClean="0">
              <a:solidFill>
                <a:srgbClr val="4C5A6A"/>
              </a:solidFill>
            </a:endParaRPr>
          </a:p>
          <a:p>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Return</a:t>
            </a:r>
            <a:r>
              <a:rPr lang="en-US" sz="2800" dirty="0" smtClean="0">
                <a:solidFill>
                  <a:srgbClr val="4C5A6A"/>
                </a:solidFill>
              </a:rPr>
              <a:t> tools and equipment to their proper storage area</a:t>
            </a:r>
          </a:p>
          <a:p>
            <a:endParaRPr lang="en-US" sz="2800" dirty="0" smtClean="0">
              <a:solidFill>
                <a:srgbClr val="4C5A6A"/>
              </a:solidFill>
            </a:endParaRPr>
          </a:p>
          <a:p>
            <a:r>
              <a:rPr lang="en-US" sz="2800" dirty="0" smtClean="0">
                <a:solidFill>
                  <a:srgbClr val="4C5A6A"/>
                </a:solidFill>
              </a:rPr>
              <a:t>Be alert to </a:t>
            </a:r>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changing</a:t>
            </a:r>
            <a:r>
              <a:rPr lang="en-US" sz="2800" dirty="0" smtClean="0">
                <a:solidFill>
                  <a:srgbClr val="4C5A6A"/>
                </a:solidFill>
              </a:rPr>
              <a:t> conditions</a:t>
            </a:r>
            <a:endParaRPr lang="en-US" sz="2800" dirty="0">
              <a:solidFill>
                <a:srgbClr val="4C5A6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Module Worksheet</a:t>
            </a:r>
          </a:p>
        </p:txBody>
      </p:sp>
      <p:sp>
        <p:nvSpPr>
          <p:cNvPr id="3" name="Content Placeholder 2"/>
          <p:cNvSpPr>
            <a:spLocks noGrp="1"/>
          </p:cNvSpPr>
          <p:nvPr>
            <p:ph idx="1"/>
          </p:nvPr>
        </p:nvSpPr>
        <p:spPr/>
        <p:txBody>
          <a:bodyPr/>
          <a:lstStyle/>
          <a:p>
            <a:r>
              <a:rPr lang="en-US" dirty="0">
                <a:solidFill>
                  <a:srgbClr val="4C5A6A"/>
                </a:solidFill>
              </a:rPr>
              <a:t>Since adults learn the most by doing, a worksheet has been prepared to help you retain the most important information.</a:t>
            </a:r>
          </a:p>
          <a:p>
            <a:r>
              <a:rPr lang="en-US" dirty="0">
                <a:solidFill>
                  <a:srgbClr val="4C5A6A"/>
                </a:solidFill>
              </a:rPr>
              <a:t>You will complete the worksheet as we move through the material.  This means that you will fill in the blanks or complete lists.</a:t>
            </a:r>
          </a:p>
          <a:p>
            <a:r>
              <a:rPr lang="en-US" dirty="0">
                <a:solidFill>
                  <a:srgbClr val="4C5A6A"/>
                </a:solidFill>
              </a:rPr>
              <a:t>You keep the worksheet as a reference to the key points presented in this module.</a:t>
            </a:r>
          </a:p>
          <a:p>
            <a:endParaRPr lang="en-US" dirty="0"/>
          </a:p>
        </p:txBody>
      </p:sp>
    </p:spTree>
    <p:extLst>
      <p:ext uri="{BB962C8B-B14F-4D97-AF65-F5344CB8AC3E}">
        <p14:creationId xmlns:p14="http://schemas.microsoft.com/office/powerpoint/2010/main" val="3952616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ip.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52800" y="2971800"/>
            <a:ext cx="2540000" cy="2540000"/>
          </a:xfrm>
          <a:prstGeom prst="rect">
            <a:avLst/>
          </a:prstGeom>
        </p:spPr>
      </p:pic>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a:xfrm>
            <a:off x="457200" y="1491345"/>
            <a:ext cx="8229600" cy="2013855"/>
          </a:xfrm>
        </p:spPr>
        <p:txBody>
          <a:bodyPr>
            <a:normAutofit/>
          </a:bodyPr>
          <a:lstStyle/>
          <a:p>
            <a:pPr>
              <a:buFont typeface="Wingdings" pitchFamily="2" charset="2"/>
              <a:buNone/>
            </a:pPr>
            <a:r>
              <a:rPr lang="en-US" sz="3200" b="1" dirty="0" smtClean="0">
                <a:solidFill>
                  <a:srgbClr val="4C5A6A"/>
                </a:solidFill>
              </a:rPr>
              <a:t>Falls</a:t>
            </a:r>
            <a:endParaRPr lang="en-US" sz="3200" dirty="0">
              <a:solidFill>
                <a:srgbClr val="4C5A6A"/>
              </a:solidFill>
            </a:endParaRPr>
          </a:p>
          <a:p>
            <a:pPr algn="ctr">
              <a:buFont typeface="Wingdings" pitchFamily="2" charset="2"/>
              <a:buNone/>
            </a:pPr>
            <a:endParaRPr lang="en-US" i="1" dirty="0" smtClean="0">
              <a:solidFill>
                <a:srgbClr val="4C5A6A"/>
              </a:solidFill>
            </a:endParaRPr>
          </a:p>
          <a:p>
            <a:pPr algn="ctr">
              <a:buFont typeface="Wingdings" pitchFamily="2" charset="2"/>
              <a:buNone/>
            </a:pPr>
            <a:r>
              <a:rPr lang="en-US" i="1" dirty="0" smtClean="0">
                <a:solidFill>
                  <a:srgbClr val="4C5A6A"/>
                </a:solidFill>
              </a:rPr>
              <a:t> </a:t>
            </a:r>
            <a:r>
              <a:rPr lang="en-US" i="1" dirty="0">
                <a:solidFill>
                  <a:srgbClr val="4C5A6A"/>
                </a:solidFill>
              </a:rPr>
              <a:t>Fall same level</a:t>
            </a:r>
          </a:p>
          <a:p>
            <a:pPr algn="ctr">
              <a:buFont typeface="Wingdings" pitchFamily="2" charset="2"/>
              <a:buNone/>
            </a:pPr>
            <a:r>
              <a:rPr lang="en-US" sz="2000" dirty="0">
                <a:solidFill>
                  <a:srgbClr val="4C5A6A"/>
                </a:solidFill>
              </a:rPr>
              <a:t>(Fractures, dislocations, sprains, strains, head injuries etc....</a:t>
            </a:r>
            <a:r>
              <a:rPr lang="en-US" sz="2000" dirty="0" smtClean="0">
                <a:solidFill>
                  <a:srgbClr val="4C5A6A"/>
                </a:solidFill>
              </a:rPr>
              <a:t>)</a:t>
            </a:r>
            <a:endParaRPr lang="en-US" sz="2000" dirty="0">
              <a:solidFill>
                <a:srgbClr val="4C5A6A"/>
              </a:solidFill>
            </a:endParaRPr>
          </a:p>
          <a:p>
            <a:endParaRPr lang="en-US" dirty="0"/>
          </a:p>
        </p:txBody>
      </p:sp>
    </p:spTree>
    <p:extLst>
      <p:ext uri="{BB962C8B-B14F-4D97-AF65-F5344CB8AC3E}">
        <p14:creationId xmlns:p14="http://schemas.microsoft.com/office/powerpoint/2010/main" val="1317133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to avoid falling at the same level #1</a:t>
            </a:r>
            <a:endParaRPr lang="en-US" dirty="0"/>
          </a:p>
        </p:txBody>
      </p:sp>
      <p:sp>
        <p:nvSpPr>
          <p:cNvPr id="3" name="Content Placeholder 2"/>
          <p:cNvSpPr>
            <a:spLocks noGrp="1"/>
          </p:cNvSpPr>
          <p:nvPr>
            <p:ph sz="half" idx="1"/>
          </p:nvPr>
        </p:nvSpPr>
        <p:spPr>
          <a:xfrm>
            <a:off x="457200" y="1911096"/>
            <a:ext cx="4038600" cy="4718304"/>
          </a:xfrm>
        </p:spPr>
        <p:txBody>
          <a:bodyPr/>
          <a:lstStyle/>
          <a:p>
            <a:r>
              <a:rPr lang="en-US" dirty="0" smtClean="0">
                <a:solidFill>
                  <a:srgbClr val="4C5A6A"/>
                </a:solidFill>
              </a:rPr>
              <a:t> </a:t>
            </a:r>
          </a:p>
          <a:p>
            <a:endParaRPr lang="en-US" dirty="0">
              <a:solidFill>
                <a:srgbClr val="4C5A6A"/>
              </a:solidFill>
            </a:endParaRPr>
          </a:p>
          <a:p>
            <a:endParaRPr lang="en-US" dirty="0" smtClean="0">
              <a:solidFill>
                <a:srgbClr val="4C5A6A"/>
              </a:solidFill>
            </a:endParaRPr>
          </a:p>
          <a:p>
            <a:endParaRPr lang="en-US" dirty="0">
              <a:solidFill>
                <a:srgbClr val="4C5A6A"/>
              </a:solidFill>
            </a:endParaRPr>
          </a:p>
          <a:p>
            <a:endParaRPr lang="en-US" dirty="0" smtClean="0">
              <a:solidFill>
                <a:srgbClr val="4C5A6A"/>
              </a:solidFill>
            </a:endParaRPr>
          </a:p>
          <a:p>
            <a:endParaRPr lang="en-US" dirty="0">
              <a:solidFill>
                <a:srgbClr val="4C5A6A"/>
              </a:solidFill>
            </a:endParaRPr>
          </a:p>
          <a:p>
            <a:pPr marL="0" indent="0">
              <a:buNone/>
            </a:pPr>
            <a:endParaRPr lang="en-US" dirty="0">
              <a:solidFill>
                <a:srgbClr val="4C5A6A"/>
              </a:solidFill>
            </a:endParaRPr>
          </a:p>
          <a:p>
            <a:pPr marL="0" indent="0">
              <a:buNone/>
            </a:pPr>
            <a:r>
              <a:rPr lang="en-US" dirty="0" smtClean="0">
                <a:solidFill>
                  <a:srgbClr val="4C5A6A"/>
                </a:solidFill>
              </a:rPr>
              <a:t>Watch your step!</a:t>
            </a:r>
          </a:p>
        </p:txBody>
      </p:sp>
      <p:sp>
        <p:nvSpPr>
          <p:cNvPr id="4" name="Content Placeholder 3"/>
          <p:cNvSpPr>
            <a:spLocks noGrp="1"/>
          </p:cNvSpPr>
          <p:nvPr>
            <p:ph sz="half" idx="2"/>
          </p:nvPr>
        </p:nvSpPr>
        <p:spPr>
          <a:xfrm>
            <a:off x="4648200" y="1911096"/>
            <a:ext cx="4038600" cy="4718304"/>
          </a:xfrm>
        </p:spPr>
        <p:txBody>
          <a:bodyPr/>
          <a:lstStyle/>
          <a:p>
            <a:r>
              <a:rPr lang="en-US" dirty="0" smtClean="0">
                <a:solidFill>
                  <a:srgbClr val="4C5A6A"/>
                </a:solidFill>
              </a:rPr>
              <a:t> </a:t>
            </a:r>
          </a:p>
        </p:txBody>
      </p:sp>
      <p:pic>
        <p:nvPicPr>
          <p:cNvPr id="5" name="Content Placeholder 3" descr="IMG_259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837944"/>
            <a:ext cx="3886200" cy="3657600"/>
          </a:xfrm>
          <a:prstGeom prst="rect">
            <a:avLst/>
          </a:prstGeom>
        </p:spPr>
      </p:pic>
      <p:pic>
        <p:nvPicPr>
          <p:cNvPr id="6" name="Content Placeholder 3" descr="IMG_260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837944"/>
            <a:ext cx="3810000" cy="3657600"/>
          </a:xfrm>
          <a:prstGeom prst="rect">
            <a:avLst/>
          </a:prstGeom>
        </p:spPr>
      </p:pic>
      <p:sp>
        <p:nvSpPr>
          <p:cNvPr id="7" name="TextBox 6"/>
          <p:cNvSpPr txBox="1"/>
          <p:nvPr/>
        </p:nvSpPr>
        <p:spPr>
          <a:xfrm>
            <a:off x="4953000" y="5571744"/>
            <a:ext cx="3246402" cy="523220"/>
          </a:xfrm>
          <a:prstGeom prst="rect">
            <a:avLst/>
          </a:prstGeom>
          <a:noFill/>
        </p:spPr>
        <p:txBody>
          <a:bodyPr wrap="none" rtlCol="0">
            <a:spAutoFit/>
          </a:bodyPr>
          <a:lstStyle/>
          <a:p>
            <a:r>
              <a:rPr lang="en-US" sz="2800" dirty="0" smtClean="0">
                <a:solidFill>
                  <a:srgbClr val="4C5A6A"/>
                </a:solidFill>
              </a:rPr>
              <a:t>Conditions Change</a:t>
            </a:r>
            <a:endParaRPr lang="en-US" sz="2800" dirty="0">
              <a:solidFill>
                <a:srgbClr val="4C5A6A"/>
              </a:solidFill>
            </a:endParaRPr>
          </a:p>
        </p:txBody>
      </p:sp>
    </p:spTree>
    <p:extLst>
      <p:ext uri="{BB962C8B-B14F-4D97-AF65-F5344CB8AC3E}">
        <p14:creationId xmlns:p14="http://schemas.microsoft.com/office/powerpoint/2010/main" val="42074560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to avoid falling at the same level #2</a:t>
            </a:r>
            <a:endParaRPr lang="en-US" dirty="0"/>
          </a:p>
        </p:txBody>
      </p:sp>
      <p:pic>
        <p:nvPicPr>
          <p:cNvPr id="5" name="Picture 5"/>
          <p:cNvPicPr>
            <a:picLocks noGrp="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533400" y="2057400"/>
            <a:ext cx="4038600" cy="3028950"/>
          </a:xfrm>
          <a:prstGeom prst="rect">
            <a:avLst/>
          </a:prstGeom>
          <a:noFill/>
          <a:ln w="9525">
            <a:noFill/>
            <a:miter lim="800000"/>
            <a:headEnd/>
            <a:tailEnd/>
          </a:ln>
        </p:spPr>
      </p:pic>
      <p:pic>
        <p:nvPicPr>
          <p:cNvPr id="6" name="Picture 4"/>
          <p:cNvPicPr>
            <a:picLocks noGrp="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181600" y="2057400"/>
            <a:ext cx="3407569" cy="4191001"/>
          </a:xfrm>
          <a:prstGeom prst="rect">
            <a:avLst/>
          </a:prstGeom>
          <a:noFill/>
          <a:ln w="9525">
            <a:noFill/>
            <a:miter lim="800000"/>
            <a:headEnd/>
            <a:tailEnd/>
          </a:ln>
        </p:spPr>
      </p:pic>
      <p:sp>
        <p:nvSpPr>
          <p:cNvPr id="7" name="Rectangle 6"/>
          <p:cNvSpPr/>
          <p:nvPr/>
        </p:nvSpPr>
        <p:spPr>
          <a:xfrm>
            <a:off x="381000" y="5410200"/>
            <a:ext cx="4423390" cy="461665"/>
          </a:xfrm>
          <a:prstGeom prst="rect">
            <a:avLst/>
          </a:prstGeom>
        </p:spPr>
        <p:txBody>
          <a:bodyPr wrap="none">
            <a:spAutoFit/>
          </a:bodyPr>
          <a:lstStyle/>
          <a:p>
            <a:r>
              <a:rPr lang="en-US" sz="2400" dirty="0" smtClean="0"/>
              <a:t>Return Tools to Proper Storage</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Event Classification</a:t>
            </a:r>
            <a:endParaRPr lang="en-US" smtClean="0"/>
          </a:p>
        </p:txBody>
      </p:sp>
      <p:sp>
        <p:nvSpPr>
          <p:cNvPr id="16387" name="Rectangle 3"/>
          <p:cNvSpPr>
            <a:spLocks noGrp="1" noChangeArrowheads="1"/>
          </p:cNvSpPr>
          <p:nvPr>
            <p:ph type="body" idx="1"/>
          </p:nvPr>
        </p:nvSpPr>
        <p:spPr>
          <a:xfrm>
            <a:off x="685800" y="1600200"/>
            <a:ext cx="7772400" cy="4495800"/>
          </a:xfrm>
        </p:spPr>
        <p:txBody>
          <a:bodyPr/>
          <a:lstStyle/>
          <a:p>
            <a:pPr algn="ctr" eaLnBrk="1" hangingPunct="1">
              <a:buFont typeface="Wingdings" pitchFamily="2" charset="2"/>
              <a:buNone/>
            </a:pPr>
            <a:r>
              <a:rPr lang="en-US" b="1" i="1" dirty="0" smtClean="0">
                <a:solidFill>
                  <a:srgbClr val="CC0000"/>
                </a:solidFill>
              </a:rPr>
              <a:t>Exposure to harmful substances or environments</a:t>
            </a:r>
          </a:p>
          <a:p>
            <a:pPr algn="ctr" eaLnBrk="1" hangingPunct="1">
              <a:buFont typeface="Wingdings" pitchFamily="2" charset="2"/>
              <a:buNone/>
            </a:pPr>
            <a:endParaRPr lang="en-US" b="1" i="1" dirty="0" smtClean="0">
              <a:solidFill>
                <a:srgbClr val="CC0000"/>
              </a:solidFill>
            </a:endParaRPr>
          </a:p>
          <a:p>
            <a:pPr algn="ctr" eaLnBrk="1" hangingPunct="1">
              <a:buFont typeface="Wingdings" pitchFamily="2" charset="2"/>
              <a:buNone/>
            </a:pPr>
            <a:r>
              <a:rPr lang="en-US" b="1" u="sng" dirty="0" smtClean="0"/>
              <a:t>Laser Radiation</a:t>
            </a:r>
          </a:p>
          <a:p>
            <a:pPr algn="ctr" eaLnBrk="1" hangingPunct="1">
              <a:buFont typeface="Wingdings" pitchFamily="2" charset="2"/>
              <a:buNone/>
            </a:pPr>
            <a:r>
              <a:rPr lang="en-US" dirty="0" smtClean="0"/>
              <a:t>(Eye and skin damage)</a:t>
            </a:r>
          </a:p>
          <a:p>
            <a:pPr algn="ctr" eaLnBrk="1" hangingPunct="1">
              <a:buFont typeface="Wingdings" pitchFamily="2" charset="2"/>
              <a:buNone/>
            </a:pPr>
            <a:endParaRPr lang="en-US" dirty="0" smtClean="0"/>
          </a:p>
          <a:p>
            <a:pPr algn="ctr" eaLnBrk="1" hangingPunct="1">
              <a:buFont typeface="Wingdings" pitchFamily="2" charset="2"/>
              <a:buNone/>
            </a:pPr>
            <a:r>
              <a:rPr lang="en-US" b="1" dirty="0" smtClean="0"/>
              <a:t> </a:t>
            </a:r>
            <a:r>
              <a:rPr lang="en-US" b="1" u="sng" dirty="0" smtClean="0"/>
              <a:t> </a:t>
            </a:r>
            <a:endParaRPr lang="en-US" b="1" dirty="0" smtClean="0"/>
          </a:p>
          <a:p>
            <a:pPr algn="ctr" eaLnBrk="1" hangingPunct="1">
              <a:buFont typeface="Wingdings" pitchFamily="2" charset="2"/>
              <a:buNone/>
            </a:pPr>
            <a:r>
              <a:rPr lang="en-US" dirty="0" smtClean="0"/>
              <a:t> </a:t>
            </a:r>
            <a:endParaRPr lang="en-US" b="1" dirty="0" smtClean="0"/>
          </a:p>
          <a:p>
            <a:pPr algn="ctr" eaLnBrk="1" hangingPunct="1">
              <a:buFont typeface="Wingdings" pitchFamily="2" charset="2"/>
              <a:buNone/>
            </a:pPr>
            <a:endParaRPr lang="en-US" b="1" dirty="0" smtClean="0"/>
          </a:p>
          <a:p>
            <a:pPr algn="ct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LASERS</a:t>
            </a:r>
            <a:endParaRPr lang="en-US" dirty="0"/>
          </a:p>
        </p:txBody>
      </p:sp>
      <p:sp>
        <p:nvSpPr>
          <p:cNvPr id="3" name="Content Placeholder 2"/>
          <p:cNvSpPr>
            <a:spLocks noGrp="1"/>
          </p:cNvSpPr>
          <p:nvPr>
            <p:ph idx="1"/>
          </p:nvPr>
        </p:nvSpPr>
        <p:spPr/>
        <p:txBody>
          <a:bodyPr/>
          <a:lstStyle/>
          <a:p>
            <a:r>
              <a:rPr lang="en-US" dirty="0" smtClean="0"/>
              <a:t>LASER stands for Light Amplification by Stimulated Emission of Radiation</a:t>
            </a:r>
          </a:p>
          <a:p>
            <a:endParaRPr lang="en-US" dirty="0" smtClean="0"/>
          </a:p>
          <a:p>
            <a:r>
              <a:rPr lang="en-US" dirty="0" smtClean="0"/>
              <a:t>Class IIIB LASERS are used in sawmills</a:t>
            </a:r>
          </a:p>
          <a:p>
            <a:endParaRPr lang="en-US" dirty="0" smtClean="0"/>
          </a:p>
          <a:p>
            <a:r>
              <a:rPr lang="en-US" dirty="0" smtClean="0"/>
              <a:t>These LASERS have moderate power but could be harmful to your eyes</a:t>
            </a:r>
          </a:p>
          <a:p>
            <a:pPr>
              <a:buNone/>
            </a:pPr>
            <a:r>
              <a:rPr lang="en-US" sz="4000" dirty="0" smtClean="0"/>
              <a:t>			Don’t              At Them</a:t>
            </a:r>
            <a:endParaRPr lang="en-US" sz="4000" dirty="0"/>
          </a:p>
        </p:txBody>
      </p:sp>
      <p:pic>
        <p:nvPicPr>
          <p:cNvPr id="73730" name="Picture 2" descr="C:\Users\Owner\AppData\Local\Microsoft\Windows\Temporary Internet Files\Content.IE5\OT8QHID3\MM900395755[1].gif"/>
          <p:cNvPicPr>
            <a:picLocks noChangeAspect="1" noChangeArrowheads="1" noCrop="1"/>
          </p:cNvPicPr>
          <p:nvPr/>
        </p:nvPicPr>
        <p:blipFill>
          <a:blip r:embed="rId2" cstate="print"/>
          <a:srcRect/>
          <a:stretch>
            <a:fillRect/>
          </a:stretch>
        </p:blipFill>
        <p:spPr bwMode="auto">
          <a:xfrm>
            <a:off x="3886200" y="4648200"/>
            <a:ext cx="1295400" cy="762000"/>
          </a:xfrm>
          <a:prstGeom prst="rect">
            <a:avLst/>
          </a:prstGeom>
          <a:noFill/>
        </p:spPr>
      </p:pic>
      <p:pic>
        <p:nvPicPr>
          <p:cNvPr id="73733" name="Picture 5" descr="C:\Users\Owner\AppData\Local\Microsoft\Windows\Temporary Internet Files\Content.IE5\BY39ABJ2\MP90031643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525734">
            <a:off x="4384948" y="5283016"/>
            <a:ext cx="2590800" cy="114604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Event Classification</a:t>
            </a:r>
            <a:endParaRPr lang="en-US" smtClean="0"/>
          </a:p>
        </p:txBody>
      </p:sp>
      <p:sp>
        <p:nvSpPr>
          <p:cNvPr id="18435" name="Rectangle 3"/>
          <p:cNvSpPr>
            <a:spLocks noGrp="1" noChangeArrowheads="1"/>
          </p:cNvSpPr>
          <p:nvPr>
            <p:ph type="body" idx="1"/>
          </p:nvPr>
        </p:nvSpPr>
        <p:spPr>
          <a:xfrm>
            <a:off x="685800" y="1600200"/>
            <a:ext cx="7772400" cy="4495800"/>
          </a:xfrm>
        </p:spPr>
        <p:txBody>
          <a:bodyPr/>
          <a:lstStyle/>
          <a:p>
            <a:pPr algn="ctr" eaLnBrk="1" hangingPunct="1">
              <a:buFont typeface="Wingdings" pitchFamily="2" charset="2"/>
              <a:buNone/>
            </a:pPr>
            <a:r>
              <a:rPr lang="en-US" b="1" i="1" dirty="0" smtClean="0">
                <a:solidFill>
                  <a:srgbClr val="CC0000"/>
                </a:solidFill>
              </a:rPr>
              <a:t>Exposure to harmful substances or environments</a:t>
            </a:r>
            <a:endParaRPr lang="en-US" i="1" dirty="0" smtClean="0"/>
          </a:p>
          <a:p>
            <a:pPr algn="ctr" eaLnBrk="1" hangingPunct="1">
              <a:buFont typeface="Wingdings" pitchFamily="2" charset="2"/>
              <a:buNone/>
            </a:pPr>
            <a:endParaRPr lang="en-US" dirty="0" smtClean="0"/>
          </a:p>
          <a:p>
            <a:pPr algn="ctr" eaLnBrk="1" hangingPunct="1">
              <a:buFont typeface="Wingdings" pitchFamily="2" charset="2"/>
              <a:buNone/>
            </a:pPr>
            <a:r>
              <a:rPr lang="en-US" b="1" dirty="0" smtClean="0"/>
              <a:t>   </a:t>
            </a:r>
            <a:r>
              <a:rPr lang="en-US" b="1" u="sng" dirty="0" smtClean="0"/>
              <a:t>Noise</a:t>
            </a:r>
            <a:endParaRPr lang="en-US" b="1" dirty="0" smtClean="0"/>
          </a:p>
          <a:p>
            <a:pPr algn="ctr" eaLnBrk="1" hangingPunct="1">
              <a:buFont typeface="Wingdings" pitchFamily="2" charset="2"/>
              <a:buNone/>
            </a:pPr>
            <a:r>
              <a:rPr lang="en-US" dirty="0" smtClean="0"/>
              <a:t>(Hearing loss)</a:t>
            </a:r>
            <a:endParaRPr lang="en-US" b="1" dirty="0" smtClean="0"/>
          </a:p>
          <a:p>
            <a:pPr algn="ctr" eaLnBrk="1" hangingPunct="1">
              <a:buFont typeface="Wingdings" pitchFamily="2" charset="2"/>
              <a:buNone/>
            </a:pPr>
            <a:endParaRPr lang="en-US" b="1" dirty="0" smtClean="0"/>
          </a:p>
          <a:p>
            <a:pPr algn="ct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and Time</a:t>
            </a:r>
            <a:endParaRPr lang="en-US" dirty="0"/>
          </a:p>
        </p:txBody>
      </p:sp>
      <p:sp>
        <p:nvSpPr>
          <p:cNvPr id="3" name="Content Placeholder 2"/>
          <p:cNvSpPr>
            <a:spLocks noGrp="1"/>
          </p:cNvSpPr>
          <p:nvPr>
            <p:ph idx="1"/>
          </p:nvPr>
        </p:nvSpPr>
        <p:spPr/>
        <p:txBody>
          <a:bodyPr>
            <a:normAutofit/>
          </a:bodyPr>
          <a:lstStyle/>
          <a:p>
            <a:r>
              <a:rPr lang="en-US" dirty="0" smtClean="0"/>
              <a:t>Normal conversation  		60-65dB</a:t>
            </a:r>
          </a:p>
          <a:p>
            <a:r>
              <a:rPr lang="en-US" dirty="0" smtClean="0"/>
              <a:t>City Traffic (inside car) 		85dB</a:t>
            </a:r>
          </a:p>
          <a:p>
            <a:pPr lvl="1"/>
            <a:r>
              <a:rPr lang="en-US" dirty="0" smtClean="0"/>
              <a:t>Below 85-90 decibels - time doesn’t matter much</a:t>
            </a:r>
          </a:p>
          <a:p>
            <a:pPr lvl="1"/>
            <a:r>
              <a:rPr lang="en-US" dirty="0" smtClean="0"/>
              <a:t>Above 90 decibels – time really matters</a:t>
            </a:r>
          </a:p>
          <a:p>
            <a:pPr lvl="4"/>
            <a:endParaRPr lang="en-US" dirty="0" smtClean="0"/>
          </a:p>
          <a:p>
            <a:r>
              <a:rPr lang="en-US" dirty="0" smtClean="0"/>
              <a:t>Snowmobile, Motorcycle 		100dB		2 hours</a:t>
            </a:r>
          </a:p>
          <a:p>
            <a:r>
              <a:rPr lang="en-US" dirty="0" smtClean="0"/>
              <a:t>Power Mower   	 		107dB		45 minutes</a:t>
            </a:r>
          </a:p>
          <a:p>
            <a:r>
              <a:rPr lang="en-US" dirty="0" smtClean="0"/>
              <a:t>Loud Rock Concert 		115dB		15 minutes</a:t>
            </a:r>
          </a:p>
          <a:p>
            <a:r>
              <a:rPr lang="da-DK" dirty="0" smtClean="0"/>
              <a:t>Jet engine at 100' 			140dB		0 hours</a:t>
            </a:r>
          </a:p>
          <a:p>
            <a:r>
              <a:rPr lang="en-US" dirty="0" smtClean="0"/>
              <a:t>12 Gauge Shotgun Blast 		165dB		0 hours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Protection</a:t>
            </a:r>
            <a:endParaRPr lang="en-US" dirty="0"/>
          </a:p>
        </p:txBody>
      </p:sp>
      <p:sp>
        <p:nvSpPr>
          <p:cNvPr id="3" name="Content Placeholder 2"/>
          <p:cNvSpPr>
            <a:spLocks noGrp="1"/>
          </p:cNvSpPr>
          <p:nvPr>
            <p:ph idx="1"/>
          </p:nvPr>
        </p:nvSpPr>
        <p:spPr>
          <a:xfrm>
            <a:off x="685800" y="1600200"/>
            <a:ext cx="8229600" cy="4876800"/>
          </a:xfrm>
        </p:spPr>
        <p:txBody>
          <a:bodyPr>
            <a:normAutofit/>
          </a:bodyPr>
          <a:lstStyle/>
          <a:p>
            <a:pPr>
              <a:buNone/>
            </a:pPr>
            <a:r>
              <a:rPr lang="en-US" sz="3200" b="1" dirty="0" smtClean="0"/>
              <a:t> </a:t>
            </a:r>
            <a:endParaRPr lang="en-US" sz="3200" b="1" dirty="0"/>
          </a:p>
          <a:p>
            <a:r>
              <a:rPr lang="en-US" sz="3200" b="1" dirty="0" smtClean="0"/>
              <a:t>Noise </a:t>
            </a:r>
          </a:p>
          <a:p>
            <a:endParaRPr lang="en-US" sz="3200" b="1" dirty="0"/>
          </a:p>
          <a:p>
            <a:endParaRPr lang="en-US" sz="3200" b="1" dirty="0" smtClean="0"/>
          </a:p>
          <a:p>
            <a:r>
              <a:rPr lang="en-US" sz="3200" b="1" dirty="0"/>
              <a:t>Lasers</a:t>
            </a:r>
          </a:p>
          <a:p>
            <a:endParaRPr lang="en-US" sz="3200" b="1" dirty="0"/>
          </a:p>
        </p:txBody>
      </p:sp>
      <p:pic>
        <p:nvPicPr>
          <p:cNvPr id="6" name="Picture 5" descr="Laser-Radiation-Danger-Sign-S-2478.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3886200"/>
            <a:ext cx="2514600" cy="1816799"/>
          </a:xfrm>
          <a:prstGeom prst="rect">
            <a:avLst/>
          </a:prstGeom>
        </p:spPr>
      </p:pic>
      <p:pic>
        <p:nvPicPr>
          <p:cNvPr id="7" name="Picture 6" descr="ear_plu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1981200"/>
            <a:ext cx="1307095" cy="11684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1447800"/>
            <a:ext cx="1981200" cy="1981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a:bodyPr>
          <a:lstStyle/>
          <a:p>
            <a:r>
              <a:rPr lang="en-US" dirty="0" smtClean="0">
                <a:solidFill>
                  <a:srgbClr val="4C5A6A"/>
                </a:solidFill>
              </a:rPr>
              <a:t>What is the #1 potential for sawmill injury during debarking, primary and secondary breakdown?</a:t>
            </a:r>
          </a:p>
          <a:p>
            <a:pPr>
              <a:buNone/>
            </a:pPr>
            <a:endParaRPr lang="en-US" dirty="0" smtClean="0">
              <a:solidFill>
                <a:srgbClr val="4C5A6A"/>
              </a:solidFill>
            </a:endParaRPr>
          </a:p>
          <a:p>
            <a:r>
              <a:rPr lang="en-US" dirty="0" smtClean="0">
                <a:solidFill>
                  <a:srgbClr val="4C5A6A"/>
                </a:solidFill>
              </a:rPr>
              <a:t>Managing your own movement is key to personal safety.</a:t>
            </a:r>
          </a:p>
          <a:p>
            <a:pPr lvl="1"/>
            <a:r>
              <a:rPr lang="en-US" sz="2200" dirty="0" smtClean="0"/>
              <a:t>Do not climb over guard rails.</a:t>
            </a:r>
          </a:p>
          <a:p>
            <a:pPr lvl="1"/>
            <a:r>
              <a:rPr lang="en-US" sz="2200" dirty="0" smtClean="0"/>
              <a:t>Do not wear loose fitting clothing.</a:t>
            </a:r>
          </a:p>
          <a:p>
            <a:pPr lvl="1"/>
            <a:r>
              <a:rPr lang="en-US" sz="2200" dirty="0" smtClean="0"/>
              <a:t>Do not operate equipment that is not properly guarded.</a:t>
            </a:r>
          </a:p>
          <a:p>
            <a:pPr lvl="1"/>
            <a:r>
              <a:rPr lang="en-US" sz="2200" dirty="0" smtClean="0"/>
              <a:t>Don’t climb on or over conveyors.</a:t>
            </a:r>
          </a:p>
          <a:p>
            <a:pPr lvl="1"/>
            <a:r>
              <a:rPr lang="en-US" sz="2200" dirty="0" smtClean="0"/>
              <a:t>Stay out of restricted areas.</a:t>
            </a:r>
          </a:p>
          <a:p>
            <a:pPr lvl="1"/>
            <a:r>
              <a:rPr lang="en-US" sz="2200" dirty="0" smtClean="0"/>
              <a:t>Follow specific procedures when clearing jams.</a:t>
            </a:r>
          </a:p>
        </p:txBody>
      </p:sp>
    </p:spTree>
    <p:extLst>
      <p:ext uri="{BB962C8B-B14F-4D97-AF65-F5344CB8AC3E}">
        <p14:creationId xmlns:p14="http://schemas.microsoft.com/office/powerpoint/2010/main" val="1556047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2</a:t>
            </a:r>
            <a:endParaRPr lang="en-US" b="1" dirty="0"/>
          </a:p>
        </p:txBody>
      </p:sp>
      <p:sp>
        <p:nvSpPr>
          <p:cNvPr id="3" name="Content Placeholder 2"/>
          <p:cNvSpPr>
            <a:spLocks noGrp="1"/>
          </p:cNvSpPr>
          <p:nvPr>
            <p:ph idx="1"/>
          </p:nvPr>
        </p:nvSpPr>
        <p:spPr/>
        <p:txBody>
          <a:bodyPr>
            <a:normAutofit/>
          </a:bodyPr>
          <a:lstStyle/>
          <a:p>
            <a:r>
              <a:rPr lang="en-US" dirty="0" smtClean="0">
                <a:solidFill>
                  <a:srgbClr val="4C5A6A"/>
                </a:solidFill>
              </a:rPr>
              <a:t>The event classification “Struck By” produces the second highest number of serious injuries.  Protect yourself by managing your movement.</a:t>
            </a:r>
          </a:p>
          <a:p>
            <a:endParaRPr lang="en-US" dirty="0" smtClean="0">
              <a:solidFill>
                <a:srgbClr val="4C5A6A"/>
              </a:solidFill>
            </a:endParaRPr>
          </a:p>
          <a:p>
            <a:pPr lvl="1"/>
            <a:r>
              <a:rPr lang="en-US" sz="2400" dirty="0" smtClean="0"/>
              <a:t>Wear the required PPE</a:t>
            </a:r>
          </a:p>
          <a:p>
            <a:pPr lvl="1"/>
            <a:r>
              <a:rPr lang="en-US" sz="2400" dirty="0" smtClean="0"/>
              <a:t>Follow the rules</a:t>
            </a:r>
          </a:p>
          <a:p>
            <a:pPr lvl="1"/>
            <a:r>
              <a:rPr lang="en-US" sz="2400" dirty="0" smtClean="0"/>
              <a:t>Stay behind barriers</a:t>
            </a:r>
          </a:p>
          <a:p>
            <a:pPr lvl="1"/>
            <a:r>
              <a:rPr lang="en-US" sz="2400" dirty="0" smtClean="0"/>
              <a:t>Stay out of the line of fire</a:t>
            </a:r>
          </a:p>
          <a:p>
            <a:pPr lvl="1"/>
            <a:r>
              <a:rPr lang="en-US" sz="2400" dirty="0" smtClean="0"/>
              <a:t>Make sure guards are in place before operating equipment</a:t>
            </a:r>
          </a:p>
          <a:p>
            <a:pPr lvl="1"/>
            <a:endParaRPr lang="en-US" dirty="0">
              <a:solidFill>
                <a:srgbClr val="4C5A6A"/>
              </a:solidFill>
            </a:endParaRPr>
          </a:p>
        </p:txBody>
      </p:sp>
    </p:spTree>
    <p:extLst>
      <p:ext uri="{BB962C8B-B14F-4D97-AF65-F5344CB8AC3E}">
        <p14:creationId xmlns:p14="http://schemas.microsoft.com/office/powerpoint/2010/main" val="2718096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pPr marL="0" indent="0">
              <a:buNone/>
            </a:pPr>
            <a:r>
              <a:rPr lang="en-US" sz="3200" dirty="0" smtClean="0">
                <a:solidFill>
                  <a:schemeClr val="accent4"/>
                </a:solidFill>
              </a:rPr>
              <a:t>A </a:t>
            </a:r>
            <a:r>
              <a:rPr lang="en-US" sz="3200" dirty="0">
                <a:solidFill>
                  <a:schemeClr val="accent4"/>
                </a:solidFill>
              </a:rPr>
              <a:t>process </a:t>
            </a:r>
            <a:r>
              <a:rPr lang="en-US" sz="3200" dirty="0">
                <a:solidFill>
                  <a:srgbClr val="4C5A6A"/>
                </a:solidFill>
              </a:rPr>
              <a:t>for reducing risk and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preventing incidents </a:t>
            </a:r>
            <a:r>
              <a:rPr lang="en-US" sz="3200" dirty="0">
                <a:solidFill>
                  <a:srgbClr val="4C5A6A"/>
                </a:solidFill>
              </a:rPr>
              <a:t>by effectively managing </a:t>
            </a:r>
            <a:r>
              <a:rPr lang="en-US" sz="3200" dirty="0" smtClean="0">
                <a:solidFill>
                  <a:srgbClr val="4C5A6A"/>
                </a:solidFill>
              </a:rPr>
              <a:t>the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movement</a:t>
            </a:r>
            <a:r>
              <a:rPr lang="en-US" sz="3200" dirty="0">
                <a:solidFill>
                  <a:srgbClr val="4C5A6A"/>
                </a:solidFill>
              </a:rPr>
              <a:t> of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people</a:t>
            </a:r>
            <a:r>
              <a:rPr lang="en-US" sz="3200" dirty="0">
                <a:solidFill>
                  <a:srgbClr val="4C5A6A"/>
                </a:solidFill>
              </a:rPr>
              <a:t>,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equipment</a:t>
            </a:r>
            <a:r>
              <a:rPr lang="en-US" sz="3200" dirty="0">
                <a:solidFill>
                  <a:srgbClr val="4C5A6A"/>
                </a:solidFill>
              </a:rPr>
              <a:t>,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material</a:t>
            </a:r>
            <a:r>
              <a:rPr lang="en-US" sz="3200" dirty="0">
                <a:solidFill>
                  <a:srgbClr val="4C5A6A"/>
                </a:solidFill>
              </a:rPr>
              <a:t> and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energy</a:t>
            </a:r>
            <a:r>
              <a:rPr lang="en-US" sz="3200" dirty="0">
                <a:solidFill>
                  <a:srgbClr val="4C5A6A"/>
                </a:solidFill>
              </a:rPr>
              <a:t>.</a:t>
            </a:r>
            <a:endPar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endParaRPr>
          </a:p>
          <a:p>
            <a:endParaRPr lang="en-US" dirty="0"/>
          </a:p>
        </p:txBody>
      </p:sp>
    </p:spTree>
    <p:extLst>
      <p:ext uri="{BB962C8B-B14F-4D97-AF65-F5344CB8AC3E}">
        <p14:creationId xmlns:p14="http://schemas.microsoft.com/office/powerpoint/2010/main" val="34648769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OSHA NOTICE &amp; DISCLAIMER</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 </a:t>
            </a:r>
          </a:p>
          <a:p>
            <a:pPr lvl="0"/>
            <a:r>
              <a:rPr lang="en-US" dirty="0" smtClean="0"/>
              <a:t>“</a:t>
            </a:r>
            <a:r>
              <a:rPr lang="en-US" dirty="0"/>
              <a:t>This material was produced under grant SH22245SH1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2723965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t>
            </a:r>
            <a:endParaRPr lang="en-US" dirty="0"/>
          </a:p>
        </p:txBody>
      </p:sp>
      <p:sp>
        <p:nvSpPr>
          <p:cNvPr id="3" name="Content Placeholder 2"/>
          <p:cNvSpPr>
            <a:spLocks noGrp="1"/>
          </p:cNvSpPr>
          <p:nvPr>
            <p:ph idx="1"/>
          </p:nvPr>
        </p:nvSpPr>
        <p:spPr/>
        <p:txBody>
          <a:bodyPr/>
          <a:lstStyle/>
          <a:p>
            <a:pPr marL="0" indent="0">
              <a:buNone/>
            </a:pPr>
            <a:r>
              <a:rPr lang="en-US" sz="3200" dirty="0">
                <a:solidFill>
                  <a:srgbClr val="4C5A6A"/>
                </a:solidFill>
              </a:rPr>
              <a:t>An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unplanned event </a:t>
            </a:r>
            <a:r>
              <a:rPr lang="en-US" sz="3200" dirty="0">
                <a:solidFill>
                  <a:srgbClr val="4C5A6A"/>
                </a:solidFill>
              </a:rPr>
              <a:t>that happens after an</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unsafe behavior or unsafe condition </a:t>
            </a:r>
            <a:r>
              <a:rPr lang="en-US" sz="3200" dirty="0">
                <a:solidFill>
                  <a:srgbClr val="4C5A6A"/>
                </a:solidFill>
              </a:rPr>
              <a:t>or both that interrupts the normal progress of an activity and may result in injury or damage</a:t>
            </a:r>
            <a:r>
              <a:rPr lang="en-US" sz="3200" dirty="0" smtClean="0">
                <a:solidFill>
                  <a:srgbClr val="4C5A6A"/>
                </a:solidFill>
              </a:rPr>
              <a:t>.</a:t>
            </a:r>
            <a:endParaRPr lang="en-US" sz="3200" dirty="0">
              <a:solidFill>
                <a:srgbClr val="4C5A6A"/>
              </a:solidFill>
            </a:endParaRPr>
          </a:p>
        </p:txBody>
      </p:sp>
    </p:spTree>
    <p:extLst>
      <p:ext uri="{BB962C8B-B14F-4D97-AF65-F5344CB8AC3E}">
        <p14:creationId xmlns:p14="http://schemas.microsoft.com/office/powerpoint/2010/main" val="418310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a:t>
            </a:r>
            <a:endParaRPr lang="en-US" dirty="0"/>
          </a:p>
        </p:txBody>
      </p:sp>
      <p:sp>
        <p:nvSpPr>
          <p:cNvPr id="3" name="Content Placeholder 2"/>
          <p:cNvSpPr>
            <a:spLocks noGrp="1"/>
          </p:cNvSpPr>
          <p:nvPr>
            <p:ph idx="1"/>
          </p:nvPr>
        </p:nvSpPr>
        <p:spPr/>
        <p:txBody>
          <a:bodyPr/>
          <a:lstStyle/>
          <a:p>
            <a:pPr>
              <a:buFont typeface="Wingdings" pitchFamily="2" charset="2"/>
              <a:buNone/>
            </a:pP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Any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source of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danger</a:t>
            </a:r>
            <a:r>
              <a:rPr lang="en-US" sz="3200" dirty="0" smtClean="0">
                <a:solidFill>
                  <a:srgbClr val="4C5A6A"/>
                </a:solidFill>
              </a:rPr>
              <a:t>.</a:t>
            </a:r>
            <a:endParaRPr lang="en-US" sz="3200" dirty="0">
              <a:solidFill>
                <a:srgbClr val="4C5A6A"/>
              </a:solidFill>
            </a:endParaRPr>
          </a:p>
          <a:p>
            <a:pPr>
              <a:buFont typeface="Wingdings" pitchFamily="2" charset="2"/>
              <a:buNone/>
            </a:pPr>
            <a:endParaRPr lang="en-US" sz="3200" dirty="0">
              <a:solidFill>
                <a:srgbClr val="4C5A6A"/>
              </a:solidFill>
            </a:endParaRPr>
          </a:p>
          <a:p>
            <a:pPr algn="ctr">
              <a:buFont typeface="Wingdings" pitchFamily="2" charset="2"/>
              <a:buNone/>
            </a:pPr>
            <a:r>
              <a:rPr lang="en-US" sz="3200" dirty="0">
                <a:solidFill>
                  <a:srgbClr val="4C5A6A"/>
                </a:solidFill>
              </a:rPr>
              <a:t>The two major types of hazard </a:t>
            </a:r>
            <a:r>
              <a:rPr lang="en-US" sz="3200" dirty="0" smtClean="0">
                <a:solidFill>
                  <a:srgbClr val="4C5A6A"/>
                </a:solidFill>
              </a:rPr>
              <a:t>are:</a:t>
            </a:r>
            <a:endParaRPr lang="en-US" sz="3200" dirty="0">
              <a:solidFill>
                <a:srgbClr val="4C5A6A"/>
              </a:solidFill>
            </a:endParaRPr>
          </a:p>
          <a:p>
            <a:pPr algn="ctr">
              <a:buFont typeface="Wingdings" pitchFamily="2" charset="2"/>
              <a:buNone/>
            </a:pPr>
            <a:endParaRPr lang="en-US" sz="3200" dirty="0">
              <a:solidFill>
                <a:srgbClr val="4C5A6A"/>
              </a:solidFill>
            </a:endParaRPr>
          </a:p>
          <a:p>
            <a:pPr algn="ctr">
              <a:buFont typeface="Wingdings" pitchFamily="2" charset="2"/>
              <a:buNone/>
            </a:pP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Unsafe conditions</a:t>
            </a:r>
          </a:p>
          <a:p>
            <a:pPr algn="ctr">
              <a:buFont typeface="Wingdings" pitchFamily="2" charset="2"/>
              <a:buNone/>
            </a:pPr>
            <a:r>
              <a:rPr lang="en-US" sz="3200" dirty="0" smtClean="0">
                <a:solidFill>
                  <a:srgbClr val="4C5A6A"/>
                </a:solidFill>
              </a:rPr>
              <a:t>and</a:t>
            </a:r>
            <a:endParaRPr lang="en-US" sz="3200" dirty="0">
              <a:solidFill>
                <a:srgbClr val="4C5A6A"/>
              </a:solidFill>
            </a:endParaRPr>
          </a:p>
          <a:p>
            <a:pPr algn="ctr">
              <a:buFont typeface="Wingdings" pitchFamily="2" charset="2"/>
              <a:buNone/>
            </a:pP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Unsafe behaviors</a:t>
            </a:r>
          </a:p>
          <a:p>
            <a:endParaRPr lang="en-US" dirty="0"/>
          </a:p>
        </p:txBody>
      </p:sp>
    </p:spTree>
    <p:extLst>
      <p:ext uri="{BB962C8B-B14F-4D97-AF65-F5344CB8AC3E}">
        <p14:creationId xmlns:p14="http://schemas.microsoft.com/office/powerpoint/2010/main" val="308663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sequence of events lead to incidents</a:t>
            </a:r>
          </a:p>
        </p:txBody>
      </p:sp>
      <p:sp>
        <p:nvSpPr>
          <p:cNvPr id="3" name="Content Placeholder 2"/>
          <p:cNvSpPr>
            <a:spLocks noGrp="1"/>
          </p:cNvSpPr>
          <p:nvPr>
            <p:ph idx="1"/>
          </p:nvPr>
        </p:nvSpPr>
        <p:spPr/>
        <p:txBody>
          <a:bodyPr>
            <a:normAutofit fontScale="92500" lnSpcReduction="10000"/>
          </a:bodyPr>
          <a:lstStyle/>
          <a:p>
            <a:pPr algn="ctr">
              <a:buNone/>
            </a:pPr>
            <a:r>
              <a:rPr lang="en-US" sz="3200" dirty="0">
                <a:solidFill>
                  <a:srgbClr val="4C5A6A"/>
                </a:solidFill>
              </a:rPr>
              <a:t>The </a:t>
            </a:r>
            <a:r>
              <a:rPr lang="en-US" sz="3200" dirty="0" smtClean="0">
                <a:solidFill>
                  <a:srgbClr val="4C5A6A"/>
                </a:solidFill>
              </a:rPr>
              <a:t>Hazards</a:t>
            </a:r>
            <a:endParaRPr lang="en-US" dirty="0">
              <a:solidFill>
                <a:srgbClr val="4C5A6A"/>
              </a:solidFill>
            </a:endParaRPr>
          </a:p>
          <a:p>
            <a:pPr algn="ctr">
              <a:buNone/>
            </a:pPr>
            <a:r>
              <a:rPr lang="en-US" dirty="0">
                <a:solidFill>
                  <a:srgbClr val="4C5A6A"/>
                </a:solidFill>
              </a:rPr>
              <a:t>(Unsafe Behaviors and Unsafe Conditions</a:t>
            </a:r>
            <a:r>
              <a:rPr lang="en-US" dirty="0" smtClean="0">
                <a:solidFill>
                  <a:srgbClr val="4C5A6A"/>
                </a:solidFill>
              </a:rPr>
              <a:t>)</a:t>
            </a:r>
          </a:p>
          <a:p>
            <a:pPr algn="ctr">
              <a:buNone/>
            </a:pPr>
            <a:endParaRPr lang="en-US" sz="3200" dirty="0" smtClean="0">
              <a:solidFill>
                <a:srgbClr val="4C5A6A"/>
              </a:solidFill>
            </a:endParaRPr>
          </a:p>
          <a:p>
            <a:pPr algn="ctr">
              <a:buNone/>
            </a:pPr>
            <a:endParaRPr lang="en-US" sz="3200" dirty="0" smtClean="0">
              <a:solidFill>
                <a:srgbClr val="4C5A6A"/>
              </a:solidFill>
            </a:endParaRPr>
          </a:p>
          <a:p>
            <a:pPr algn="ctr">
              <a:buNone/>
            </a:pPr>
            <a:r>
              <a:rPr lang="en-US" sz="3200" dirty="0" smtClean="0">
                <a:solidFill>
                  <a:srgbClr val="4C5A6A"/>
                </a:solidFill>
              </a:rPr>
              <a:t>The </a:t>
            </a:r>
            <a:r>
              <a:rPr lang="en-US" sz="3200" dirty="0">
                <a:solidFill>
                  <a:srgbClr val="4C5A6A"/>
                </a:solidFill>
              </a:rPr>
              <a:t>Event </a:t>
            </a:r>
            <a:r>
              <a:rPr lang="en-US" dirty="0">
                <a:solidFill>
                  <a:srgbClr val="4C5A6A"/>
                </a:solidFill>
              </a:rPr>
              <a:t> </a:t>
            </a:r>
          </a:p>
          <a:p>
            <a:pPr algn="ctr">
              <a:buNone/>
            </a:pPr>
            <a:r>
              <a:rPr lang="en-US" dirty="0" smtClean="0">
                <a:solidFill>
                  <a:srgbClr val="4C5A6A"/>
                </a:solidFill>
              </a:rPr>
              <a:t>(Movement)</a:t>
            </a:r>
          </a:p>
          <a:p>
            <a:pPr algn="ctr">
              <a:buNone/>
            </a:pPr>
            <a:endParaRPr lang="en-US" dirty="0" smtClean="0">
              <a:solidFill>
                <a:srgbClr val="4C5A6A"/>
              </a:solidFill>
            </a:endParaRPr>
          </a:p>
          <a:p>
            <a:pPr algn="ctr">
              <a:buNone/>
            </a:pPr>
            <a:endParaRPr lang="en-US" dirty="0">
              <a:solidFill>
                <a:srgbClr val="4C5A6A"/>
              </a:solidFill>
            </a:endParaRPr>
          </a:p>
          <a:p>
            <a:pPr algn="ctr">
              <a:buNone/>
            </a:pPr>
            <a:endParaRPr lang="en-US" dirty="0">
              <a:solidFill>
                <a:srgbClr val="4C5A6A"/>
              </a:solidFill>
            </a:endParaRPr>
          </a:p>
          <a:p>
            <a:pPr algn="ctr">
              <a:buNone/>
            </a:pPr>
            <a:r>
              <a:rPr lang="en-US" sz="3200" dirty="0" smtClean="0">
                <a:solidFill>
                  <a:srgbClr val="4C5A6A"/>
                </a:solidFill>
              </a:rPr>
              <a:t>The Result</a:t>
            </a:r>
          </a:p>
          <a:p>
            <a:pPr algn="ctr">
              <a:buNone/>
            </a:pPr>
            <a:r>
              <a:rPr lang="en-US" dirty="0" smtClean="0">
                <a:solidFill>
                  <a:srgbClr val="4C5A6A"/>
                </a:solidFill>
              </a:rPr>
              <a:t>(</a:t>
            </a:r>
            <a:r>
              <a:rPr lang="en-US" dirty="0">
                <a:solidFill>
                  <a:srgbClr val="4C5A6A"/>
                </a:solidFill>
              </a:rPr>
              <a:t>Incident)</a:t>
            </a:r>
          </a:p>
        </p:txBody>
      </p:sp>
      <p:sp>
        <p:nvSpPr>
          <p:cNvPr id="4" name="Down Arrow 3"/>
          <p:cNvSpPr/>
          <p:nvPr/>
        </p:nvSpPr>
        <p:spPr>
          <a:xfrm>
            <a:off x="4378478" y="2636764"/>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4378478" y="4555068"/>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011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What is the Best Way to Prevent Incidents?</a:t>
            </a:r>
          </a:p>
        </p:txBody>
      </p:sp>
      <p:sp>
        <p:nvSpPr>
          <p:cNvPr id="3" name="Content Placeholder 2"/>
          <p:cNvSpPr>
            <a:spLocks noGrp="1"/>
          </p:cNvSpPr>
          <p:nvPr>
            <p:ph idx="1"/>
          </p:nvPr>
        </p:nvSpPr>
        <p:spPr/>
        <p:txBody>
          <a:bodyPr/>
          <a:lstStyle/>
          <a:p>
            <a:endParaRPr lang="en-US" sz="2800" dirty="0" smtClean="0">
              <a:solidFill>
                <a:srgbClr val="4C5A6A"/>
              </a:solidFill>
            </a:endParaRPr>
          </a:p>
          <a:p>
            <a:r>
              <a:rPr lang="en-US" sz="2800" dirty="0" smtClean="0">
                <a:solidFill>
                  <a:srgbClr val="4C5A6A"/>
                </a:solidFill>
              </a:rPr>
              <a:t>Recognize </a:t>
            </a:r>
            <a:r>
              <a:rPr lang="en-US" sz="2800" dirty="0">
                <a:solidFill>
                  <a:srgbClr val="4C5A6A"/>
                </a:solidFill>
              </a:rPr>
              <a:t>the Hazards</a:t>
            </a:r>
          </a:p>
          <a:p>
            <a:pPr>
              <a:buNone/>
            </a:pPr>
            <a:endParaRPr lang="en-US" sz="2800" dirty="0">
              <a:solidFill>
                <a:srgbClr val="4C5A6A"/>
              </a:solidFill>
            </a:endParaRPr>
          </a:p>
          <a:p>
            <a:r>
              <a:rPr lang="en-US" sz="2800" dirty="0">
                <a:solidFill>
                  <a:srgbClr val="4C5A6A"/>
                </a:solidFill>
              </a:rPr>
              <a:t>Manage the Movement of People, Equipment, Material and </a:t>
            </a:r>
            <a:r>
              <a:rPr lang="en-US" sz="2800" dirty="0" smtClean="0">
                <a:solidFill>
                  <a:srgbClr val="4C5A6A"/>
                </a:solidFill>
              </a:rPr>
              <a:t>Energy</a:t>
            </a:r>
            <a:endParaRPr lang="en-US" sz="2800" dirty="0">
              <a:solidFill>
                <a:srgbClr val="4C5A6A"/>
              </a:solidFill>
            </a:endParaRPr>
          </a:p>
          <a:p>
            <a:endParaRPr lang="en-US" dirty="0"/>
          </a:p>
        </p:txBody>
      </p:sp>
    </p:spTree>
    <p:extLst>
      <p:ext uri="{BB962C8B-B14F-4D97-AF65-F5344CB8AC3E}">
        <p14:creationId xmlns:p14="http://schemas.microsoft.com/office/powerpoint/2010/main" val="4272980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8728</TotalTime>
  <Words>2088</Words>
  <Application>Microsoft Office PowerPoint</Application>
  <PresentationFormat>On-screen Show (4:3)</PresentationFormat>
  <Paragraphs>247</Paragraphs>
  <Slides>50</Slides>
  <Notes>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Clarity</vt:lpstr>
      <vt:lpstr>Sawmill Safety</vt:lpstr>
      <vt:lpstr>Timber Products Safety</vt:lpstr>
      <vt:lpstr>This Training Module</vt:lpstr>
      <vt:lpstr>Training Module Worksheet</vt:lpstr>
      <vt:lpstr>Safety:</vt:lpstr>
      <vt:lpstr>Incident:</vt:lpstr>
      <vt:lpstr>Hazard:</vt:lpstr>
      <vt:lpstr>A sequence of events lead to incidents</vt:lpstr>
      <vt:lpstr>What is the Best Way to Prevent Incidents?</vt:lpstr>
      <vt:lpstr>Manage the Movement</vt:lpstr>
      <vt:lpstr>What is the Best Way to Protect Yourself?</vt:lpstr>
      <vt:lpstr>Basic Personal Protective Equipment for Sawmill Workers</vt:lpstr>
      <vt:lpstr>Sawmill Flow Chart</vt:lpstr>
      <vt:lpstr>Presenting – “The Sawmill Symphony”*</vt:lpstr>
      <vt:lpstr>#1 Potential for Serious Injury in the Sawmill</vt:lpstr>
      <vt:lpstr>Hazardous Mechanical Movement</vt:lpstr>
      <vt:lpstr>Event Classification</vt:lpstr>
      <vt:lpstr>What you can do to avoid being caught, in or between</vt:lpstr>
      <vt:lpstr>Small Group Exercise</vt:lpstr>
      <vt:lpstr>Small Group Exercise</vt:lpstr>
      <vt:lpstr>#2 Potential for Serious Injury in the Sawmill</vt:lpstr>
      <vt:lpstr>Event Classification</vt:lpstr>
      <vt:lpstr>Damaged Sheet Metal Wall</vt:lpstr>
      <vt:lpstr>Foreign Object Collection</vt:lpstr>
      <vt:lpstr>Follow The Rules</vt:lpstr>
      <vt:lpstr>Chain Mail Guard</vt:lpstr>
      <vt:lpstr>Cracked Protective Window</vt:lpstr>
      <vt:lpstr>Employee Struck By Piece of Log </vt:lpstr>
      <vt:lpstr>What you can do to avoid being struck by </vt:lpstr>
      <vt:lpstr>Event Classification</vt:lpstr>
      <vt:lpstr>Stairways, Platforms and Floor Openings</vt:lpstr>
      <vt:lpstr>So What’s The Problem?  </vt:lpstr>
      <vt:lpstr>What you can do to avoid falling to a lower level</vt:lpstr>
      <vt:lpstr>Three Strikes and Maybe His Back Will go Out Too!</vt:lpstr>
      <vt:lpstr>Event Classification</vt:lpstr>
      <vt:lpstr>Strike Against Sharp Edges #1</vt:lpstr>
      <vt:lpstr>Strike Against Sharp Edges #2</vt:lpstr>
      <vt:lpstr>Strike Against Stairway Obstruction</vt:lpstr>
      <vt:lpstr>What you can do to avoid striking against something</vt:lpstr>
      <vt:lpstr>Event Classification</vt:lpstr>
      <vt:lpstr>What you can do to avoid falling at the same level #1</vt:lpstr>
      <vt:lpstr>What you can do to avoid falling at the same level #2</vt:lpstr>
      <vt:lpstr>Event Classification</vt:lpstr>
      <vt:lpstr>LASERS</vt:lpstr>
      <vt:lpstr>Event Classification</vt:lpstr>
      <vt:lpstr>Noise and Time</vt:lpstr>
      <vt:lpstr>Exposure Protection</vt:lpstr>
      <vt:lpstr>Summary</vt:lpstr>
      <vt:lpstr>Summary 2</vt:lpstr>
      <vt:lpstr>OSHA NOTICE &amp; DISCLAIMER </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Vosburgh, Linda - OSHA</cp:lastModifiedBy>
  <cp:revision>96</cp:revision>
  <dcterms:created xsi:type="dcterms:W3CDTF">2012-03-16T20:55:29Z</dcterms:created>
  <dcterms:modified xsi:type="dcterms:W3CDTF">2013-06-26T15:10:53Z</dcterms:modified>
</cp:coreProperties>
</file>