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51"/>
  </p:notesMasterIdLst>
  <p:sldIdLst>
    <p:sldId id="257" r:id="rId7"/>
    <p:sldId id="258"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70" autoAdjust="0"/>
  </p:normalViewPr>
  <p:slideViewPr>
    <p:cSldViewPr>
      <p:cViewPr varScale="1">
        <p:scale>
          <a:sx n="70" d="100"/>
          <a:sy n="70"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C5494-F134-405C-9733-CF01301F3322}" type="datetimeFigureOut">
              <a:rPr lang="en-US" smtClean="0"/>
              <a:t>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6BB56-3722-4FFB-BAB6-3D7F480C90EB}" type="slidenum">
              <a:rPr lang="en-US" smtClean="0"/>
              <a:t>‹#›</a:t>
            </a:fld>
            <a:endParaRPr lang="en-US"/>
          </a:p>
        </p:txBody>
      </p:sp>
    </p:spTree>
    <p:extLst>
      <p:ext uri="{BB962C8B-B14F-4D97-AF65-F5344CB8AC3E}">
        <p14:creationId xmlns:p14="http://schemas.microsoft.com/office/powerpoint/2010/main" val="118037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63.234.227.130/pls/oshaweb/owalink.query_links?src_doc_type=STANDARDS&amp;src_unique_file=1910_0178&amp;src_anchor_name=1910.178(l)(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8E6164-EB16-44FB-8F7B-AE3B6CDF1B82}" type="slidenum">
              <a:rPr lang="en-US">
                <a:solidFill>
                  <a:prstClr val="black"/>
                </a:solidFill>
              </a:rPr>
              <a:pPr eaLnBrk="1" hangingPunct="1"/>
              <a:t>1</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0FDA05-2114-4BD5-BAE7-FC83E810A5F0}" type="slidenum">
              <a:rPr lang="en-US">
                <a:solidFill>
                  <a:prstClr val="black"/>
                </a:solidFill>
              </a:rPr>
              <a:pPr eaLnBrk="1" hangingPunct="1"/>
              <a:t>12</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dirty="0" smtClean="0"/>
              <a:t>In the previous example, we saw that what might have appeared to be worker carelessness was actually an OSHA violation on the part of the company. </a:t>
            </a:r>
          </a:p>
          <a:p>
            <a:pPr eaLnBrk="1" hangingPunct="1"/>
            <a:endParaRPr lang="en-US" dirty="0" smtClean="0"/>
          </a:p>
          <a:p>
            <a:pPr eaLnBrk="1" hangingPunct="1"/>
            <a:r>
              <a:rPr lang="en-US" dirty="0" smtClean="0"/>
              <a:t>You may have  noticed that this standard applies to all mechanical handling equipment – not just powered equipment.</a:t>
            </a:r>
          </a:p>
          <a:p>
            <a:pPr eaLnBrk="1" hangingPunct="1"/>
            <a:endParaRPr lang="en-US" dirty="0" smtClean="0"/>
          </a:p>
          <a:p>
            <a:pPr eaLnBrk="1" hangingPunct="1"/>
            <a:r>
              <a:rPr lang="en-US" dirty="0" smtClean="0"/>
              <a:t>Let’s take a look at this particular standard so you can have some practice working with the actual OSHA standards. </a:t>
            </a:r>
          </a:p>
          <a:p>
            <a:pPr eaLnBrk="1" hangingPunct="1"/>
            <a:r>
              <a:rPr lang="en-US" dirty="0" smtClean="0"/>
              <a:t>I’m going to the OSHA website at www.osha.gov. This is a very useful website to get to know. </a:t>
            </a:r>
          </a:p>
          <a:p>
            <a:pPr eaLnBrk="1" hangingPunct="1"/>
            <a:r>
              <a:rPr lang="en-US" dirty="0" smtClean="0"/>
              <a:t>One interesting and important feature that was added by the new administration is the constant update of worker fatalities – usually around 14 every day.</a:t>
            </a:r>
          </a:p>
          <a:p>
            <a:pPr eaLnBrk="1" hangingPunct="1"/>
            <a:endParaRPr lang="en-US" dirty="0" smtClean="0"/>
          </a:p>
          <a:p>
            <a:pPr eaLnBrk="1" hangingPunct="1"/>
            <a:r>
              <a:rPr lang="en-US" dirty="0" smtClean="0"/>
              <a:t>At the site we go to Standards / General Industry / the scroll down to 176</a:t>
            </a:r>
          </a:p>
          <a:p>
            <a:pPr eaLnBrk="1" hangingPunct="1"/>
            <a:r>
              <a:rPr lang="en-US" dirty="0" smtClean="0"/>
              <a:t>You can see that 1910.176(a) is the paragraph quoted above.</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A6043F-37AF-4F3E-A312-8444DD58C56A}" type="slidenum">
              <a:rPr lang="en-US">
                <a:solidFill>
                  <a:prstClr val="black"/>
                </a:solidFill>
              </a:rPr>
              <a:pPr eaLnBrk="1" hangingPunct="1"/>
              <a:t>13</a:t>
            </a:fld>
            <a:endParaRPr lang="en-US">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smtClean="0"/>
              <a:t>Safe clearances must be provided for all material handling equipment.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E86793-F363-43A2-AFA4-62814B3CAC85}" type="slidenum">
              <a:rPr lang="en-US">
                <a:solidFill>
                  <a:prstClr val="black"/>
                </a:solidFill>
              </a:rPr>
              <a:pPr eaLnBrk="1" hangingPunct="1"/>
              <a:t>14</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smtClean="0"/>
              <a:t>One of the standards that most workers are familiar with is the one that requires aisles to be marked.</a:t>
            </a:r>
          </a:p>
          <a:p>
            <a:pPr eaLnBrk="1" hangingPunct="1"/>
            <a:r>
              <a:rPr lang="en-US" smtClean="0"/>
              <a:t>This is another standard that applies to ALL material handling equipment and you can see it is part of paragraph a.</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C02457-556E-4EE1-9BBE-E569CFEFB41C}" type="slidenum">
              <a:rPr lang="en-US">
                <a:solidFill>
                  <a:prstClr val="black"/>
                </a:solidFill>
              </a:rPr>
              <a:pPr eaLnBrk="1" hangingPunct="1"/>
              <a:t>15</a:t>
            </a:fld>
            <a:endParaRPr 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smtClean="0"/>
              <a:t>This employer has marked the aisleway, and I think it’s safe to assume that mechanical handling equipment is used in this aisle. </a:t>
            </a:r>
          </a:p>
          <a:p>
            <a:pPr eaLnBrk="1" hangingPunct="1"/>
            <a:r>
              <a:rPr lang="en-US" smtClean="0"/>
              <a:t>It looks as if a temporary work station has been set up in this aisle way. </a:t>
            </a:r>
          </a:p>
          <a:p>
            <a:pPr eaLnBrk="1" hangingPunct="1"/>
            <a:r>
              <a:rPr lang="en-US" smtClean="0"/>
              <a:t>Is this acceptable?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70EE72-4C6B-4493-9E9A-E10530443D14}" type="slidenum">
              <a:rPr lang="en-US">
                <a:solidFill>
                  <a:prstClr val="black"/>
                </a:solidFill>
              </a:rPr>
              <a:pPr eaLnBrk="1" hangingPunct="1"/>
              <a:t>16</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90C300-460E-4E8E-ABB0-3C4FF82FE6FC}" type="slidenum">
              <a:rPr lang="en-US">
                <a:solidFill>
                  <a:prstClr val="black"/>
                </a:solidFill>
              </a:rPr>
              <a:pPr eaLnBrk="1" hangingPunct="1"/>
              <a:t>17</a:t>
            </a:fld>
            <a:endParaRPr lang="en-US">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dirty="0" smtClean="0"/>
              <a:t>We are now going to focus on powered industrial trucks. The OSHA standards we discuss will apply to all powered industrial trucks including pallet jacks , except for one important rule, which applies exclusively to fork trucks – workers under 18 are prohibited from driving fork trucks. </a:t>
            </a:r>
          </a:p>
          <a:p>
            <a:pPr eaLnBrk="1" hangingPunct="1"/>
            <a:r>
              <a:rPr lang="en-US" dirty="0" smtClean="0"/>
              <a:t>Do any of your employers hire workers under 18?</a:t>
            </a:r>
          </a:p>
          <a:p>
            <a:pPr eaLnBrk="1" hangingPunct="1"/>
            <a:r>
              <a:rPr lang="en-US" dirty="0" smtClean="0"/>
              <a:t>If so, these stickers should be on all fork lift trucks. You can get the stickers from DOL.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57B5E7-5087-451F-9421-5CA3AA845DB8}" type="slidenum">
              <a:rPr lang="en-US">
                <a:solidFill>
                  <a:prstClr val="black"/>
                </a:solidFill>
              </a:rPr>
              <a:pPr eaLnBrk="1" hangingPunct="1"/>
              <a:t>18</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smtClean="0"/>
              <a:t>Let’s start with a situation you may have encountered in your workplace.</a:t>
            </a:r>
          </a:p>
          <a:p>
            <a:pPr eaLnBrk="1" hangingPunct="1"/>
            <a:endParaRPr lang="en-US" smtClean="0"/>
          </a:p>
          <a:p>
            <a:pPr eaLnBrk="1" hangingPunct="1"/>
            <a:r>
              <a:rPr lang="en-US" smtClean="0"/>
              <a:t>Does it matter what other people think about this driver? Should you still represent him? </a:t>
            </a:r>
          </a:p>
          <a:p>
            <a:pPr eaLnBrk="1" hangingPunct="1"/>
            <a:r>
              <a:rPr lang="en-US" smtClean="0"/>
              <a:t>How can you represent him in a way that protects his rights as well as the rights of other workers to a safe workplace?</a:t>
            </a:r>
          </a:p>
          <a:p>
            <a:pPr eaLnBrk="1" hangingPunct="1"/>
            <a:endParaRPr lang="en-US" smtClean="0"/>
          </a:p>
          <a:p>
            <a:pPr eaLnBrk="1" hangingPunct="1"/>
            <a:r>
              <a:rPr lang="en-US" smtClean="0"/>
              <a:t>Training curriculum – check to see if all 24 required topics were covered</a:t>
            </a:r>
          </a:p>
          <a:p>
            <a:pPr eaLnBrk="1" hangingPunct="1"/>
            <a:r>
              <a:rPr lang="en-US" smtClean="0"/>
              <a:t>Name of trainer and their qualifications</a:t>
            </a:r>
          </a:p>
          <a:p>
            <a:pPr eaLnBrk="1" hangingPunct="1"/>
            <a:r>
              <a:rPr lang="en-US" smtClean="0"/>
              <a:t>Copy of evaluation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C8AE5D-2DD3-4140-A5A7-816A35683572}" type="slidenum">
              <a:rPr lang="en-US">
                <a:solidFill>
                  <a:prstClr val="black"/>
                </a:solidFill>
              </a:rPr>
              <a:pPr eaLnBrk="1" hangingPunct="1"/>
              <a:t>19</a:t>
            </a:fld>
            <a:endParaRPr lang="en-US">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942295-8445-42E9-88B6-0F941EC47163}" type="slidenum">
              <a:rPr lang="en-US">
                <a:solidFill>
                  <a:prstClr val="black"/>
                </a:solidFill>
              </a:rPr>
              <a:pPr eaLnBrk="1" hangingPunct="1"/>
              <a:t>20</a:t>
            </a:fld>
            <a:endParaRPr lang="en-US">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smtClean="0"/>
              <a:t>Does OSHA require the company to discipline the worker?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3322C-E756-4BF2-9BE6-48C9EA0D45D7}" type="slidenum">
              <a:rPr lang="en-US">
                <a:solidFill>
                  <a:prstClr val="black"/>
                </a:solidFill>
              </a:rPr>
              <a:pPr eaLnBrk="1" hangingPunct="1"/>
              <a:t>21</a:t>
            </a:fld>
            <a:endParaRPr lang="en-US">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sz="1000" dirty="0" smtClean="0"/>
              <a:t>Sometimes the company will claim that OSHA requires them to discipline unsafe drivers. </a:t>
            </a:r>
          </a:p>
          <a:p>
            <a:pPr eaLnBrk="1" hangingPunct="1"/>
            <a:r>
              <a:rPr lang="en-US" sz="1000" dirty="0" smtClean="0"/>
              <a:t>What OSHA actually requires is refresher training.</a:t>
            </a:r>
          </a:p>
          <a:p>
            <a:pPr eaLnBrk="1" hangingPunct="1"/>
            <a:r>
              <a:rPr lang="en-US" sz="1000" dirty="0" smtClean="0"/>
              <a:t>Refresher training is required under a number of circumstances.</a:t>
            </a:r>
          </a:p>
          <a:p>
            <a:pPr eaLnBrk="1" hangingPunct="1"/>
            <a:r>
              <a:rPr lang="en-US" sz="1000" dirty="0" smtClean="0"/>
              <a:t>Look at the fork truck standard to see the other conditions that require refresher training.</a:t>
            </a:r>
          </a:p>
          <a:p>
            <a:pPr eaLnBrk="1" hangingPunct="1"/>
            <a:endParaRPr lang="en-US" sz="1000" dirty="0" smtClean="0"/>
          </a:p>
          <a:p>
            <a:pPr eaLnBrk="1" hangingPunct="1"/>
            <a:r>
              <a:rPr lang="en-US" sz="1000" b="1" dirty="0" smtClean="0">
                <a:hlinkClick r:id="rId3"/>
              </a:rPr>
              <a:t>1910.178(l)(4)</a:t>
            </a:r>
            <a:r>
              <a:rPr lang="en-US" sz="1000" b="1" i="1" dirty="0" smtClean="0"/>
              <a:t>Refresher training and evaluation.</a:t>
            </a:r>
          </a:p>
          <a:p>
            <a:pPr eaLnBrk="1" hangingPunct="1"/>
            <a:r>
              <a:rPr lang="en-US" sz="1000" dirty="0" smtClean="0"/>
              <a:t> </a:t>
            </a:r>
            <a:r>
              <a:rPr lang="en-US" sz="1000" b="1" dirty="0" smtClean="0"/>
              <a:t>1910.178(l)(4)(</a:t>
            </a:r>
            <a:r>
              <a:rPr lang="en-US" sz="1000" b="1" dirty="0" err="1" smtClean="0"/>
              <a:t>i</a:t>
            </a:r>
            <a:r>
              <a:rPr lang="en-US" sz="1000" b="1" dirty="0" smtClean="0"/>
              <a:t>)</a:t>
            </a:r>
            <a:r>
              <a:rPr lang="en-US" sz="1000" dirty="0" smtClean="0"/>
              <a:t>Refresher training, including an evaluation of the effectiveness of that training, shall be conducted as required by paragraph (l)(4)(ii) to ensure that the operator has the knowledge and skills needed to operate the powered industrial truck safely. </a:t>
            </a:r>
          </a:p>
          <a:p>
            <a:pPr eaLnBrk="1" hangingPunct="1"/>
            <a:r>
              <a:rPr lang="en-US" sz="1000" b="1" dirty="0" smtClean="0"/>
              <a:t>1910.178(l)(4)(ii)</a:t>
            </a:r>
            <a:r>
              <a:rPr lang="en-US" sz="1000" dirty="0" smtClean="0"/>
              <a:t>Refresher training in relevant topics shall be provided to the operator when:</a:t>
            </a:r>
          </a:p>
          <a:p>
            <a:pPr eaLnBrk="1" hangingPunct="1"/>
            <a:r>
              <a:rPr lang="en-US" sz="1000" dirty="0" smtClean="0"/>
              <a:t> </a:t>
            </a:r>
            <a:r>
              <a:rPr lang="en-US" sz="1000" b="1" dirty="0" smtClean="0"/>
              <a:t>1910.178(l)(4)(ii)(A)</a:t>
            </a:r>
            <a:r>
              <a:rPr lang="en-US" sz="1000" dirty="0" smtClean="0"/>
              <a:t>The operator has been observed to operate the vehicle in an unsafe manner; </a:t>
            </a:r>
          </a:p>
          <a:p>
            <a:pPr eaLnBrk="1" hangingPunct="1"/>
            <a:r>
              <a:rPr lang="en-US" sz="1000" b="1" dirty="0" smtClean="0"/>
              <a:t>1910.178(l)(4)(ii)(B)</a:t>
            </a:r>
            <a:r>
              <a:rPr lang="en-US" sz="1000" dirty="0" smtClean="0"/>
              <a:t>The operator has been involved in an accident or near-miss incident;</a:t>
            </a:r>
          </a:p>
          <a:p>
            <a:pPr eaLnBrk="1" hangingPunct="1"/>
            <a:r>
              <a:rPr lang="en-US" sz="1000" dirty="0" smtClean="0"/>
              <a:t> </a:t>
            </a:r>
            <a:r>
              <a:rPr lang="en-US" sz="1000" b="1" dirty="0" smtClean="0"/>
              <a:t>1910.178(l)(4)(ii)(C)</a:t>
            </a:r>
            <a:r>
              <a:rPr lang="en-US" sz="1000" dirty="0" smtClean="0"/>
              <a:t>The operator has received an evaluation that reveals that the operator is not operating the truck safely; </a:t>
            </a:r>
          </a:p>
          <a:p>
            <a:pPr eaLnBrk="1" hangingPunct="1"/>
            <a:r>
              <a:rPr lang="en-US" sz="1000" b="1" dirty="0" smtClean="0"/>
              <a:t>1910.178(l)(4)(ii)(D)</a:t>
            </a:r>
            <a:r>
              <a:rPr lang="en-US" sz="1000" dirty="0" smtClean="0"/>
              <a:t>The operator is assigned to drive a different type of truck; or </a:t>
            </a:r>
          </a:p>
          <a:p>
            <a:pPr eaLnBrk="1" hangingPunct="1"/>
            <a:r>
              <a:rPr lang="en-US" sz="1000" b="1" dirty="0" smtClean="0"/>
              <a:t>1910.178(l)(4)(ii)(E)</a:t>
            </a:r>
            <a:r>
              <a:rPr lang="en-US" sz="1000" dirty="0" smtClean="0"/>
              <a:t>A condition in the workplace changes in a manner that could affect safe operation of the truck. </a:t>
            </a:r>
          </a:p>
          <a:p>
            <a:pPr eaLnBrk="1" hangingPunct="1"/>
            <a:r>
              <a:rPr lang="en-US" sz="1000" b="1" dirty="0" smtClean="0"/>
              <a:t>1910.178(l)(4)(iii)</a:t>
            </a:r>
            <a:r>
              <a:rPr lang="en-US" sz="1000" dirty="0" smtClean="0"/>
              <a:t>An evaluation of each powered industrial truck operator's performance shall be conducted at least once every three years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A25E8E-904D-4D85-9406-3AEEC8A3B6FB}" type="slidenum">
              <a:rPr lang="en-US">
                <a:solidFill>
                  <a:prstClr val="black"/>
                </a:solidFill>
              </a:rPr>
              <a:pPr eaLnBrk="1" hangingPunct="1"/>
              <a:t>2</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dirty="0" smtClean="0"/>
              <a:t>In this training we are going to look at some of the important requirements for safe operation of powered and hand operated material handling equipment. </a:t>
            </a:r>
          </a:p>
          <a:p>
            <a:pPr eaLnBrk="1" hangingPunct="1"/>
            <a:r>
              <a:rPr lang="en-US" dirty="0" smtClean="0"/>
              <a:t>We’ll base the training on OSHA requirements, and spend some time looking up the specific requirements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B6F1C7-FFFA-4566-AA59-97D4B642C6EC}" type="slidenum">
              <a:rPr lang="en-US">
                <a:solidFill>
                  <a:prstClr val="black"/>
                </a:solidFill>
              </a:rPr>
              <a:pPr eaLnBrk="1" hangingPunct="1"/>
              <a:t>22</a:t>
            </a:fld>
            <a:endParaRPr lang="en-US">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t>Maintenance and repair of powered trucks is another important issue.</a:t>
            </a:r>
          </a:p>
          <a:p>
            <a:pPr eaLnBrk="1" hangingPunct="1"/>
            <a:r>
              <a:rPr lang="en-US" smtClean="0"/>
              <a:t>Do you see anything wrong with this truck?</a:t>
            </a:r>
          </a:p>
          <a:p>
            <a:pPr eaLnBrk="1" hangingPunct="1"/>
            <a:r>
              <a:rPr lang="en-US" smtClean="0"/>
              <a:t>You probably noticed that the cowling is missing.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51041F-84AC-4693-8F37-3A411A1B7A86}" type="slidenum">
              <a:rPr lang="en-US">
                <a:solidFill>
                  <a:prstClr val="black"/>
                </a:solidFill>
              </a:rPr>
              <a:pPr eaLnBrk="1" hangingPunct="1"/>
              <a:t>23</a:t>
            </a:fld>
            <a:endParaRPr lang="en-US">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2C302C-F4A2-47B7-AC49-422F8A2C8F9E}" type="slidenum">
              <a:rPr lang="en-US">
                <a:solidFill>
                  <a:prstClr val="black"/>
                </a:solidFill>
              </a:rPr>
              <a:pPr eaLnBrk="1" hangingPunct="1"/>
              <a:t>24</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dirty="0" smtClean="0"/>
              <a:t>Has this truck been repaired?</a:t>
            </a:r>
          </a:p>
          <a:p>
            <a:pPr eaLnBrk="1" hangingPunct="1"/>
            <a:r>
              <a:rPr lang="en-US" dirty="0" smtClean="0"/>
              <a:t>Is it safe to operate?</a:t>
            </a:r>
          </a:p>
          <a:p>
            <a:pPr eaLnBrk="1" hangingPunct="1"/>
            <a:r>
              <a:rPr lang="en-US" dirty="0" smtClean="0"/>
              <a:t>Would you remove this truck from service?</a:t>
            </a:r>
          </a:p>
          <a:p>
            <a:pPr eaLnBrk="1" hangingPunct="1"/>
            <a:r>
              <a:rPr lang="en-US" dirty="0" smtClean="0"/>
              <a:t>If you would remove this truck, how would you describe the hazard?</a:t>
            </a:r>
          </a:p>
          <a:p>
            <a:pPr eaLnBrk="1" hangingPunct="1"/>
            <a:endParaRPr lang="en-US" dirty="0" smtClean="0"/>
          </a:p>
          <a:p>
            <a:pPr eaLnBrk="1" hangingPunct="1"/>
            <a:r>
              <a:rPr lang="en-US" dirty="0" smtClean="0"/>
              <a:t>Sometimes OSHA provides clarification of their standards through Letters of Interpretation. </a:t>
            </a:r>
          </a:p>
          <a:p>
            <a:pPr eaLnBrk="1" hangingPunct="1"/>
            <a:r>
              <a:rPr lang="en-US" dirty="0" smtClean="0"/>
              <a:t>One way to find out if there are Letters of Interpretation is by referring to the standard on-line.</a:t>
            </a:r>
          </a:p>
          <a:p>
            <a:pPr eaLnBrk="1" hangingPunct="1"/>
            <a:r>
              <a:rPr lang="en-US" dirty="0" smtClean="0"/>
              <a:t>Go to OSHA web site 1910.178(p) &amp; look at </a:t>
            </a:r>
            <a:r>
              <a:rPr lang="en-US" dirty="0" err="1" smtClean="0"/>
              <a:t>interp</a:t>
            </a:r>
            <a:r>
              <a:rPr lang="en-US" dirty="0" smtClean="0"/>
              <a:t> 6/17/04</a:t>
            </a:r>
          </a:p>
          <a:p>
            <a:pPr eaLnBrk="1" hangingPunct="1"/>
            <a:r>
              <a:rPr lang="en-US" dirty="0" smtClean="0"/>
              <a:t>If there is any question or dispute about the need to remove an unsafe truck from service, one way to resolve the issue could be to offer to call the local OSHA office and ask how they would respond to the specific situation.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AAEEA-7BC1-4EE9-8876-F08E8C7729A4}" type="slidenum">
              <a:rPr lang="en-US">
                <a:solidFill>
                  <a:prstClr val="black"/>
                </a:solidFill>
              </a:rPr>
              <a:pPr eaLnBrk="1" hangingPunct="1"/>
              <a:t>25</a:t>
            </a:fld>
            <a:endParaRPr lang="en-US">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smtClean="0"/>
              <a:t>Should this truck be operated or taken out of service?</a:t>
            </a:r>
          </a:p>
          <a:p>
            <a:pPr eaLnBrk="1" hangingPunct="1"/>
            <a:endParaRPr lang="en-US" smtClean="0"/>
          </a:p>
          <a:p>
            <a:pPr eaLnBrk="1" hangingPunct="1"/>
            <a:r>
              <a:rPr lang="en-US" smtClean="0"/>
              <a:t>If the operator’s vision is obstructed, is the truck safe to operate?</a:t>
            </a:r>
          </a:p>
          <a:p>
            <a:pPr eaLnBrk="1" hangingPunct="1"/>
            <a:endParaRPr lang="en-US" smtClean="0"/>
          </a:p>
          <a:p>
            <a:pPr eaLnBrk="1" hangingPunct="1"/>
            <a:r>
              <a:rPr lang="en-US" smtClean="0"/>
              <a:t>What if the company agrees that this truck is unsafe to operate and then requires the driver to remove the plastic so he can see? This truck is being operated outdoors in the cold. Can the company require the operator to drive this truck with the door window broken out?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958F07-F630-4E6B-AF69-905CC3D96D2E}" type="slidenum">
              <a:rPr lang="en-US">
                <a:solidFill>
                  <a:prstClr val="black"/>
                </a:solidFill>
              </a:rPr>
              <a:pPr eaLnBrk="1" hangingPunct="1"/>
              <a:t>26</a:t>
            </a:fld>
            <a:endParaRPr lang="en-US">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dirty="0" smtClean="0"/>
              <a:t>Look at </a:t>
            </a:r>
            <a:r>
              <a:rPr lang="en-US" dirty="0" err="1" smtClean="0"/>
              <a:t>interp</a:t>
            </a:r>
            <a:r>
              <a:rPr lang="en-US" dirty="0" smtClean="0"/>
              <a:t> 8/13/04</a:t>
            </a:r>
          </a:p>
          <a:p>
            <a:pPr eaLnBrk="1" hangingPunct="1"/>
            <a:r>
              <a:rPr lang="en-US" dirty="0" smtClean="0"/>
              <a:t>A company wrote to OSHA and asked what would happen if an employer said they couldn’t take the truck out of service because they needed it.</a:t>
            </a:r>
          </a:p>
          <a:p>
            <a:pPr eaLnBrk="1" hangingPunct="1"/>
            <a:r>
              <a:rPr lang="en-US" dirty="0" smtClean="0"/>
              <a:t>OSHA said, :” An employer who does not comply with 1910.178(p)(1) or 1910.178 (q)(7) could be cited by OSHA. Under the OSH Act, a legal defense of "impossibility of compliance" can sometimes be established by an employer. Whether the defense applies in any particular situation will depend on the specific circumstances that are present. “</a:t>
            </a:r>
          </a:p>
          <a:p>
            <a:pPr eaLnBrk="1" hangingPunct="1"/>
            <a:endParaRPr lang="en-US" dirty="0" smtClean="0"/>
          </a:p>
          <a:p>
            <a:pPr eaLnBrk="1" hangingPunct="1"/>
            <a:r>
              <a:rPr lang="en-US" dirty="0" smtClean="0"/>
              <a:t>In other words, they would probably get cited but if they might  be able to fight it if they could prove that it was impossible to take the truck out of service.</a:t>
            </a:r>
          </a:p>
          <a:p>
            <a:pPr eaLnBrk="1" hangingPunct="1"/>
            <a:endParaRPr lang="en-US" dirty="0" smtClean="0"/>
          </a:p>
          <a:p>
            <a:pPr eaLnBrk="1" hangingPunct="1"/>
            <a:r>
              <a:rPr lang="en-US" dirty="0" smtClean="0"/>
              <a:t>What do you think? Would it be impossible to take this truck out of service? Why or why not?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4A0207-23C7-4AFC-90D5-70B8EB8E6B81}" type="slidenum">
              <a:rPr lang="en-US">
                <a:solidFill>
                  <a:prstClr val="black"/>
                </a:solidFill>
              </a:rPr>
              <a:pPr eaLnBrk="1" hangingPunct="1"/>
              <a:t>27</a:t>
            </a:fld>
            <a:endParaRPr lang="en-US">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mtClean="0"/>
              <a:t>Broken weld</a:t>
            </a:r>
          </a:p>
          <a:p>
            <a:pPr eaLnBrk="1" hangingPunct="1"/>
            <a:r>
              <a:rPr lang="en-US" smtClean="0"/>
              <a:t>What is the hazard?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FFB4C0-B00E-4EB8-B360-8497C875405A}" type="slidenum">
              <a:rPr lang="en-US">
                <a:solidFill>
                  <a:prstClr val="black"/>
                </a:solidFill>
              </a:rPr>
              <a:pPr eaLnBrk="1" hangingPunct="1"/>
              <a:t>28</a:t>
            </a:fld>
            <a:endParaRPr 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smtClean="0"/>
              <a:t>Missing bolt</a:t>
            </a:r>
          </a:p>
          <a:p>
            <a:pPr eaLnBrk="1" hangingPunct="1"/>
            <a:r>
              <a:rPr lang="en-US" smtClean="0"/>
              <a:t>What is the hazard?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58C38B-77F8-43ED-9A7E-1E40EFBFC76E}" type="slidenum">
              <a:rPr lang="en-US">
                <a:solidFill>
                  <a:prstClr val="black"/>
                </a:solidFill>
              </a:rPr>
              <a:pPr eaLnBrk="1" hangingPunct="1"/>
              <a:t>29</a:t>
            </a:fld>
            <a:endParaRPr lang="en-US">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smtClean="0"/>
              <a:t>What is the hazard?</a:t>
            </a:r>
          </a:p>
          <a:p>
            <a:pPr eaLnBrk="1" hangingPunct="1"/>
            <a:r>
              <a:rPr lang="en-US" smtClean="0"/>
              <a:t>How could this small defect affect the safe operation of a fork truck?</a:t>
            </a:r>
          </a:p>
          <a:p>
            <a:pPr eaLnBrk="1" hangingPunct="1"/>
            <a:endParaRPr lang="en-US" smtClean="0"/>
          </a:p>
          <a:p>
            <a:pPr eaLnBrk="1" hangingPunct="1"/>
            <a:r>
              <a:rPr lang="en-US" smtClean="0"/>
              <a:t>The ANSI fork truck safety standard says:</a:t>
            </a:r>
          </a:p>
          <a:p>
            <a:pPr eaLnBrk="1" hangingPunct="1"/>
            <a:r>
              <a:rPr lang="en-US" b="1" smtClean="0"/>
              <a:t>6.2.8.1 Inspection. </a:t>
            </a:r>
            <a:r>
              <a:rPr lang="en-US" smtClean="0"/>
              <a:t>Fork inspection shall be carried out carefully by trained personnel with the aim of detecting any damage, failure, deformation, etc., which might impair safe use. Any fork that shows such a defect shall be withdrawn from service, and shall not be returned to service unless it has been satisfactorily repaired.</a:t>
            </a:r>
          </a:p>
          <a:p>
            <a:pPr eaLnBrk="1" hangingPunct="1"/>
            <a:endParaRPr lang="en-US" smtClean="0"/>
          </a:p>
          <a:p>
            <a:pPr eaLnBrk="1" hangingPunct="1"/>
            <a:r>
              <a:rPr lang="en-US" smtClean="0"/>
              <a:t>Could the accident that damaged this fork have created additional, unseen damage?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0D4A0C-E316-4A1E-83E8-9A04DD8AF806}" type="slidenum">
              <a:rPr lang="en-US">
                <a:solidFill>
                  <a:prstClr val="black"/>
                </a:solidFill>
              </a:rPr>
              <a:pPr eaLnBrk="1" hangingPunct="1"/>
              <a:t>30</a:t>
            </a:fld>
            <a:endParaRPr lang="en-US">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smtClean="0"/>
              <a:t>This appears to be a modified overhead guard on this forklift. </a:t>
            </a:r>
          </a:p>
          <a:p>
            <a:pPr eaLnBrk="1" hangingPunct="1"/>
            <a:r>
              <a:rPr lang="en-US" smtClean="0"/>
              <a:t>Is this truck compliant?</a:t>
            </a:r>
          </a:p>
          <a:p>
            <a:pPr eaLnBrk="1" hangingPunct="1"/>
            <a:r>
              <a:rPr lang="en-US" smtClean="0"/>
              <a:t>Is there any information you could request from the employer to find out if this truck is safe to operate?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12DC4B-23CB-43FD-80C5-EFFF5335E831}" type="slidenum">
              <a:rPr lang="en-US">
                <a:solidFill>
                  <a:prstClr val="black"/>
                </a:solidFill>
              </a:rPr>
              <a:pPr eaLnBrk="1" hangingPunct="1"/>
              <a:t>31</a:t>
            </a:fld>
            <a:endParaRPr lang="en-US">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smtClean="0"/>
              <a:t>We don’t know if the modified overhead guard has been approved. </a:t>
            </a:r>
          </a:p>
          <a:p>
            <a:pPr eaLnBrk="1" hangingPunct="1"/>
            <a:r>
              <a:rPr lang="en-US" dirty="0" smtClean="0"/>
              <a:t>OSHA accepts either the manufacturer’s approval or written approval from a Qualified Registered Professional Engineer.</a:t>
            </a:r>
          </a:p>
          <a:p>
            <a:pPr eaLnBrk="1" hangingPunct="1"/>
            <a:endParaRPr lang="en-US" dirty="0" smtClean="0"/>
          </a:p>
          <a:p>
            <a:pPr eaLnBrk="1" hangingPunct="1"/>
            <a:r>
              <a:rPr lang="en-US" dirty="0" smtClean="0"/>
              <a:t>The union can request a copy of the manufacturer’s approval or the PE’s approval. </a:t>
            </a:r>
          </a:p>
          <a:p>
            <a:pPr eaLnBrk="1" hangingPunct="1"/>
            <a:r>
              <a:rPr lang="en-US" dirty="0" smtClean="0"/>
              <a:t>Look at 3/30/04</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33986F-6081-4319-B645-F43643484064}" type="slidenum">
              <a:rPr lang="en-US">
                <a:solidFill>
                  <a:prstClr val="black"/>
                </a:solidFill>
              </a:rPr>
              <a:pPr eaLnBrk="1" hangingPunct="1"/>
              <a:t>4</a:t>
            </a:fld>
            <a:endParaRPr lang="en-US">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dirty="0" smtClean="0"/>
              <a:t>OSHA and NIOSH, the two federal occupational health and safety organizations investigate incidents and try to understand patterns and root causes of how workers get hurt.</a:t>
            </a:r>
          </a:p>
          <a:p>
            <a:pPr eaLnBrk="1" hangingPunct="1"/>
            <a:r>
              <a:rPr lang="en-US" dirty="0" smtClean="0"/>
              <a:t>Without this analysis, workplace injuries and fatalities would be dismissed as freak accidents or worker carelessness.</a:t>
            </a:r>
          </a:p>
          <a:p>
            <a:pPr eaLnBrk="1" hangingPunct="1"/>
            <a:r>
              <a:rPr lang="en-US" dirty="0" smtClean="0"/>
              <a:t>This photo is from a NIOSH investigation. You can read these investigations by going to:</a:t>
            </a:r>
          </a:p>
          <a:p>
            <a:pPr eaLnBrk="1" hangingPunct="1"/>
            <a:r>
              <a:rPr lang="en-US" dirty="0" smtClean="0"/>
              <a:t>http://www.cdc.gov/niosh/face/In-house/full200202.html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8EA94C-D6DD-404F-83B1-0CE57E3129FE}" type="slidenum">
              <a:rPr lang="en-US">
                <a:solidFill>
                  <a:prstClr val="black"/>
                </a:solidFill>
              </a:rPr>
              <a:pPr eaLnBrk="1" hangingPunct="1"/>
              <a:t>32</a:t>
            </a:fld>
            <a:endParaRPr 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smtClean="0"/>
              <a:t>Do you see a problem with this battery charging area?</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2B1F62-0C68-4DAD-8B95-3AD1E95BD492}" type="slidenum">
              <a:rPr lang="en-US">
                <a:solidFill>
                  <a:prstClr val="black"/>
                </a:solidFill>
              </a:rPr>
              <a:pPr eaLnBrk="1" hangingPunct="1"/>
              <a:t>33</a:t>
            </a:fld>
            <a:endParaRPr 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dirty="0" smtClean="0"/>
              <a:t> OSHA would consider the guidelines set by such sources as American National Standards Institute (ANSI) Z358.1-1998, </a:t>
            </a:r>
            <a:r>
              <a:rPr lang="en-US" b="1" i="1" dirty="0" smtClean="0"/>
              <a:t>Emergency Eyewash and Shower Equipment</a:t>
            </a:r>
            <a:r>
              <a:rPr lang="en-US" dirty="0" smtClean="0"/>
              <a:t>, which states, at section 7.4.4, that eyewash facilities are to be located to require no more than 10 seconds to reach but that where a strong acid or caustic is used, the unit should be immediately adjacent to the hazard. </a:t>
            </a: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C442EA-7F07-4C8E-9FDA-6146FB6AC99B}" type="slidenum">
              <a:rPr lang="en-US">
                <a:solidFill>
                  <a:prstClr val="black"/>
                </a:solidFill>
              </a:rPr>
              <a:pPr eaLnBrk="1" hangingPunct="1"/>
              <a:t>34</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smtClean="0"/>
              <a:t>Would this be a suitable flushing station?</a:t>
            </a:r>
          </a:p>
          <a:p>
            <a:pPr eaLnBrk="1" hangingPunct="1"/>
            <a:r>
              <a:rPr lang="en-US" smtClean="0"/>
              <a:t>Most of us have been trained to hold our eyelids open when flushing out chemicals. This makes sense because it is almost impossible to force a stream of water into your eyes without holding them open. This flushing station requires the operator to hold in a lever to get a stream of water. How can they hold their eyelids open at the same time?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2D7F1E-8DB1-49C6-A8E0-DE531F8BFDF3}" type="slidenum">
              <a:rPr lang="en-US">
                <a:solidFill>
                  <a:prstClr val="black"/>
                </a:solidFill>
              </a:rPr>
              <a:pPr eaLnBrk="1" hangingPunct="1"/>
              <a:t>35</a:t>
            </a:fld>
            <a:endParaRPr lang="en-US">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smtClean="0"/>
              <a:t>What do you think of this flushing station?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AA50C7-4D89-4C53-99F7-4BF68BAC967B}" type="slidenum">
              <a:rPr lang="en-US">
                <a:solidFill>
                  <a:prstClr val="black"/>
                </a:solidFill>
              </a:rPr>
              <a:pPr eaLnBrk="1" hangingPunct="1"/>
              <a:t>36</a:t>
            </a:fld>
            <a:endParaRPr 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dirty="0" smtClean="0"/>
              <a:t>When determining whether the eyewash or shower facilities are suitable given the circumstances of a particular worksite, OSHA may refer to the most recent consensus standard regarding eyewash or shower equipment </a:t>
            </a:r>
          </a:p>
          <a:p>
            <a:pPr eaLnBrk="1" hangingPunct="1"/>
            <a:endParaRPr lang="en-US" dirty="0" smtClean="0"/>
          </a:p>
          <a:p>
            <a:pPr eaLnBrk="1" hangingPunct="1"/>
            <a:r>
              <a:rPr lang="en-US" dirty="0" smtClean="0"/>
              <a:t>The ANSI Standard says: A sufficient volume of flushing fluid shall be available to supply the flow rate for a minimum fifteen minute period. </a:t>
            </a:r>
          </a:p>
          <a:p>
            <a:pPr eaLnBrk="1" hangingPunct="1"/>
            <a:endParaRPr lang="en-US" dirty="0" smtClean="0"/>
          </a:p>
          <a:p>
            <a:pPr eaLnBrk="1" hangingPunct="1"/>
            <a:r>
              <a:rPr lang="en-US" dirty="0" smtClean="0"/>
              <a:t>Would these bottles provide 15 minutes of flushing?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0561E0-9418-44C8-B13B-80DBD4B5C390}" type="slidenum">
              <a:rPr lang="en-US">
                <a:solidFill>
                  <a:prstClr val="black"/>
                </a:solidFill>
              </a:rPr>
              <a:pPr eaLnBrk="1" hangingPunct="1"/>
              <a:t>37</a:t>
            </a:fld>
            <a:endParaRPr lang="en-US">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a:p>
            <a:pPr eaLnBrk="1" hangingPunct="1"/>
            <a:r>
              <a:rPr lang="en-US" smtClean="0"/>
              <a:t>Do you see a flushing station in this area?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2C02FE-1001-4080-9420-1BD4C4F4BB8C}" type="slidenum">
              <a:rPr lang="en-US">
                <a:solidFill>
                  <a:prstClr val="black"/>
                </a:solidFill>
              </a:rPr>
              <a:pPr eaLnBrk="1" hangingPunct="1"/>
              <a:t>38</a:t>
            </a:fld>
            <a:endParaRPr 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smtClean="0"/>
              <a:t>It looks as though the original ventilation for this area is now blocked.</a:t>
            </a:r>
          </a:p>
          <a:p>
            <a:pPr eaLnBrk="1" hangingPunct="1"/>
            <a:r>
              <a:rPr lang="en-US" smtClean="0"/>
              <a:t>Ventilation is important because batteries off-gas hydrogen gas while they are charging. </a:t>
            </a:r>
          </a:p>
          <a:p>
            <a:pPr eaLnBrk="1" hangingPunct="1"/>
            <a:r>
              <a:rPr lang="en-US" smtClean="0"/>
              <a:t>Hydrogen gas is…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564E5D-38E9-48EA-BA20-12DE2737DDFD}" type="slidenum">
              <a:rPr lang="en-US">
                <a:solidFill>
                  <a:prstClr val="black"/>
                </a:solidFill>
              </a:rPr>
              <a:pPr eaLnBrk="1" hangingPunct="1"/>
              <a:t>39</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smtClean="0"/>
              <a:t>Batteries give off small amounts of hydrogen gas while they are charging.</a:t>
            </a:r>
          </a:p>
          <a:p>
            <a:pPr eaLnBrk="1" hangingPunct="1"/>
            <a:r>
              <a:rPr lang="en-US" smtClean="0"/>
              <a:t>This battery room blew up after the ventilation had been shut off for a long time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38DE7E-DAD7-4125-8E52-67C6879F6CD8}" type="slidenum">
              <a:rPr lang="en-US">
                <a:solidFill>
                  <a:prstClr val="black"/>
                </a:solidFill>
              </a:rPr>
              <a:pPr eaLnBrk="1" hangingPunct="1"/>
              <a:t>40</a:t>
            </a:fld>
            <a:endParaRPr lang="en-US">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smtClean="0"/>
              <a:t>Do you see any problems with this battery charging station?</a:t>
            </a:r>
          </a:p>
          <a:p>
            <a:pPr eaLnBrk="1" hangingPunct="1"/>
            <a:endParaRPr lang="en-US" smtClean="0"/>
          </a:p>
          <a:p>
            <a:pPr eaLnBrk="1" hangingPunct="1"/>
            <a:r>
              <a:rPr lang="en-US" smtClean="0"/>
              <a:t>What would happen if the rack were to fail?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0B97E6-E07A-47F7-9A9C-8D19879D4126}" type="slidenum">
              <a:rPr lang="en-US">
                <a:solidFill>
                  <a:prstClr val="black"/>
                </a:solidFill>
              </a:rPr>
              <a:pPr eaLnBrk="1" hangingPunct="1"/>
              <a:t>41</a:t>
            </a:fld>
            <a:endParaRPr lang="en-US">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A59731-EA88-4361-A31C-EF195C91DE08}" type="slidenum">
              <a:rPr lang="en-US">
                <a:solidFill>
                  <a:prstClr val="black"/>
                </a:solidFill>
              </a:rPr>
              <a:pPr eaLnBrk="1" hangingPunct="1"/>
              <a:t>6</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smtClean="0"/>
              <a:t>Often when people talk about fork truck safety, they focus on operators and what terrible drivers they are. Or, if there are a lot of operators in the group, they focus on other workers who don’t pay attention to their surroundings. </a:t>
            </a:r>
          </a:p>
          <a:p>
            <a:pPr eaLnBrk="1" hangingPunct="1"/>
            <a:r>
              <a:rPr lang="en-US" smtClean="0"/>
              <a:t>While those things can be a factor, our focus today will be more on the root causes of accidents and injuries involving material handling equipment.</a:t>
            </a:r>
          </a:p>
          <a:p>
            <a:pPr eaLnBrk="1" hangingPunct="1"/>
            <a:r>
              <a:rPr lang="en-US" smtClean="0"/>
              <a:t>We’ll start with an example from a poultry plant warehouse.</a:t>
            </a:r>
          </a:p>
          <a:p>
            <a:pPr eaLnBrk="1" hangingPunct="1"/>
            <a:endParaRPr lang="en-US" smtClean="0"/>
          </a:p>
          <a:p>
            <a:pPr eaLnBrk="1" hangingPunct="1"/>
            <a:r>
              <a:rPr lang="en-US" smtClean="0"/>
              <a:t>Do you have any initial impressions of this warehouse?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4B9894-DB9A-412F-9ACB-8BF89E7E0FF0}" type="slidenum">
              <a:rPr lang="en-US">
                <a:solidFill>
                  <a:prstClr val="black"/>
                </a:solidFill>
              </a:rPr>
              <a:pPr eaLnBrk="1" hangingPunct="1"/>
              <a:t>42</a:t>
            </a:fld>
            <a:endParaRPr lang="en-US">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smtClean="0"/>
              <a:t>This </a:t>
            </a:r>
            <a:r>
              <a:rPr lang="en-US" i="1" smtClean="0"/>
              <a:t>chain</a:t>
            </a:r>
            <a:r>
              <a:rPr lang="en-US" smtClean="0"/>
              <a:t> might be rated properly for the weight of the batteries, but the load capacity of this set-up is only as much as the strength of the washer that is holding the bolt 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4F4F14-3904-4158-B97B-7C56CF27A99D}" type="slidenum">
              <a:rPr lang="en-US">
                <a:solidFill>
                  <a:prstClr val="black"/>
                </a:solidFill>
              </a:rPr>
              <a:pPr eaLnBrk="1" hangingPunct="1"/>
              <a:t>43</a:t>
            </a:fld>
            <a:endParaRPr lang="en-US">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smtClean="0"/>
              <a:t>What do you think about this charging station?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AB3D4E-DA73-428B-8942-507E2287EDF3}" type="slidenum">
              <a:rPr lang="en-US">
                <a:solidFill>
                  <a:prstClr val="black"/>
                </a:solidFill>
              </a:rPr>
              <a:pPr eaLnBrk="1" hangingPunct="1"/>
              <a:t>7</a:t>
            </a:fld>
            <a:endParaRPr lang="en-US">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smtClean="0"/>
              <a:t>You may have noticed that the stacks look unstable.</a:t>
            </a:r>
          </a:p>
          <a:p>
            <a:pPr eaLnBrk="1" hangingPunct="1"/>
            <a:r>
              <a:rPr lang="en-US" smtClean="0"/>
              <a:t>Why are the stacks so unstable? – maybe the problem here is that the fork truck drivers are being careless?</a:t>
            </a:r>
          </a:p>
          <a:p>
            <a:pPr eaLnBrk="1" hangingPunct="1"/>
            <a:r>
              <a:rPr lang="en-US" smtClean="0"/>
              <a:t>Let’s look a little closer.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124019-6CBF-4201-AF7F-1390F4C5A01F}" type="slidenum">
              <a:rPr lang="en-US">
                <a:solidFill>
                  <a:prstClr val="black"/>
                </a:solidFill>
              </a:rPr>
              <a:pPr eaLnBrk="1" hangingPunct="1"/>
              <a:t>8</a:t>
            </a:fld>
            <a:endParaRPr lang="en-US">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smtClean="0"/>
              <a:t>It looks as though part of the problem could be that there are broken welds on the stacks.</a:t>
            </a:r>
          </a:p>
          <a:p>
            <a:pPr eaLnBrk="1" hangingPunct="1"/>
            <a:r>
              <a:rPr lang="en-US" smtClean="0"/>
              <a:t>But why?</a:t>
            </a:r>
          </a:p>
          <a:p>
            <a:pPr eaLnBrk="1" hangingPunct="1"/>
            <a:r>
              <a:rPr lang="en-US" smtClean="0"/>
              <a:t>Are the stacks coming apart because the welders did a poor job?</a:t>
            </a:r>
          </a:p>
          <a:p>
            <a:pPr eaLnBrk="1" hangingPunct="1"/>
            <a:r>
              <a:rPr lang="en-US" smtClean="0"/>
              <a:t>Are the stacks unstable because the fork truck drivers keep running into them?</a:t>
            </a:r>
          </a:p>
          <a:p>
            <a:pPr eaLnBrk="1" hangingPunct="1"/>
            <a:r>
              <a:rPr lang="en-US" smtClean="0"/>
              <a:t>Let’s look for more clues.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64242E-88C4-4824-891B-DB6FCA394489}" type="slidenum">
              <a:rPr lang="en-US">
                <a:solidFill>
                  <a:prstClr val="black"/>
                </a:solidFill>
              </a:rPr>
              <a:pPr eaLnBrk="1" hangingPunct="1"/>
              <a:t>9</a:t>
            </a:fld>
            <a:endParaRPr lang="en-US">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smtClean="0"/>
              <a:t>Here’s another clue. </a:t>
            </a:r>
          </a:p>
          <a:p>
            <a:pPr eaLnBrk="1" hangingPunct="1"/>
            <a:r>
              <a:rPr lang="en-US" smtClean="0"/>
              <a:t>Fork trucks are obviously slamming into the stacks.</a:t>
            </a:r>
          </a:p>
          <a:p>
            <a:pPr eaLnBrk="1" hangingPunct="1"/>
            <a:r>
              <a:rPr lang="en-US" smtClean="0"/>
              <a:t>But why are the fork truck drivers slamming into the stacks?</a:t>
            </a:r>
          </a:p>
          <a:p>
            <a:pPr eaLnBrk="1" hangingPunct="1"/>
            <a:r>
              <a:rPr lang="en-US" smtClean="0"/>
              <a:t>Are they careless? Does the company need to discipline drivers who are running into the stacks?</a:t>
            </a:r>
          </a:p>
          <a:p>
            <a:pPr eaLnBrk="1" hangingPunct="1"/>
            <a:r>
              <a:rPr lang="en-US" smtClean="0"/>
              <a:t>Let’s look a little closer.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98CA1-F3B5-46A6-80B5-3560B3802F55}" type="slidenum">
              <a:rPr lang="en-US">
                <a:solidFill>
                  <a:prstClr val="black"/>
                </a:solidFill>
              </a:rPr>
              <a:pPr eaLnBrk="1" hangingPunct="1"/>
              <a:t>10</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smtClean="0"/>
              <a:t>The length of the truck with a pallet on its forks is around 132”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3BFB47-FE5A-4912-9033-52E156BB04E2}" type="slidenum">
              <a:rPr lang="en-US">
                <a:solidFill>
                  <a:prstClr val="black"/>
                </a:solidFill>
              </a:rPr>
              <a:pPr eaLnBrk="1" hangingPunct="1"/>
              <a:t>11</a:t>
            </a:fld>
            <a:endParaRPr lang="en-US">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t>The width of the aisle is about 127”</a:t>
            </a:r>
          </a:p>
          <a:p>
            <a:pPr eaLnBrk="1" hangingPunct="1"/>
            <a:r>
              <a:rPr lang="en-US" smtClean="0"/>
              <a:t>The extra 5” has to come from somewhere.</a:t>
            </a:r>
          </a:p>
          <a:p>
            <a:pPr eaLnBrk="1" hangingPunct="1"/>
            <a:r>
              <a:rPr lang="en-US" smtClean="0"/>
              <a:t>If the company had ordered the truck drivers to be more careful, would that have solved the problem?</a:t>
            </a:r>
          </a:p>
          <a:p>
            <a:pPr eaLnBrk="1" hangingPunct="1"/>
            <a:r>
              <a:rPr lang="en-US" smtClean="0"/>
              <a:t>If the welds on the stacks had been repaired, would that have solved the problem?</a:t>
            </a:r>
          </a:p>
          <a:p>
            <a:pPr eaLnBrk="1" hangingPunct="1"/>
            <a:r>
              <a:rPr lang="en-US" smtClean="0"/>
              <a:t>What if the company had disciplined drivers for careless driving?</a:t>
            </a:r>
          </a:p>
          <a:p>
            <a:pPr eaLnBrk="1" hangingPunct="1"/>
            <a:r>
              <a:rPr lang="en-US" smtClean="0"/>
              <a:t>The problem can only be fixed when the hazard is identified correctly.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3505200" y="2438400"/>
            <a:ext cx="5638800" cy="1470025"/>
          </a:xfrm>
        </p:spPr>
        <p:txBody>
          <a:bodyPr/>
          <a:lstStyle>
            <a:lvl1pPr>
              <a:defRPr sz="4800"/>
            </a:lvl1pPr>
          </a:lstStyle>
          <a:p>
            <a:pPr lvl="0"/>
            <a:r>
              <a:rPr lang="en-US" noProof="0" smtClean="0"/>
              <a:t>Click to edit Master title style</a:t>
            </a:r>
          </a:p>
        </p:txBody>
      </p:sp>
      <p:sp>
        <p:nvSpPr>
          <p:cNvPr id="178179" name="Rectangle 3"/>
          <p:cNvSpPr>
            <a:spLocks noGrp="1" noChangeArrowheads="1"/>
          </p:cNvSpPr>
          <p:nvPr>
            <p:ph type="subTitle" idx="1"/>
          </p:nvPr>
        </p:nvSpPr>
        <p:spPr>
          <a:xfrm>
            <a:off x="1981200" y="5105400"/>
            <a:ext cx="6400800" cy="1143000"/>
          </a:xfrm>
        </p:spPr>
        <p:txBody>
          <a:bodyPr/>
          <a:lstStyle>
            <a:lvl1pPr marL="0" indent="0" algn="ctr">
              <a:buFontTx/>
              <a:buNone/>
              <a:defRPr sz="2800">
                <a:latin typeface="Flexure" pitchFamily="82" charset="0"/>
              </a:defRPr>
            </a:lvl1pPr>
          </a:lstStyle>
          <a:p>
            <a:pPr lvl="0"/>
            <a:r>
              <a:rPr lang="en-US" noProof="0" smtClean="0"/>
              <a:t>Click to edit Master subtitle style</a:t>
            </a:r>
          </a:p>
        </p:txBody>
      </p:sp>
    </p:spTree>
    <p:extLst>
      <p:ext uri="{BB962C8B-B14F-4D97-AF65-F5344CB8AC3E}">
        <p14:creationId xmlns:p14="http://schemas.microsoft.com/office/powerpoint/2010/main" val="420798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014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757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1711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852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45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530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9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471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889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598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294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3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1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060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25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96239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Flexure" pitchFamily="82" charset="0"/>
        </a:defRPr>
      </a:lvl2pPr>
      <a:lvl3pPr algn="ctr" rtl="0" eaLnBrk="0" fontAlgn="base" hangingPunct="0">
        <a:spcBef>
          <a:spcPct val="0"/>
        </a:spcBef>
        <a:spcAft>
          <a:spcPct val="0"/>
        </a:spcAft>
        <a:defRPr sz="4000">
          <a:solidFill>
            <a:schemeClr val="bg1"/>
          </a:solidFill>
          <a:latin typeface="Flexure" pitchFamily="82" charset="0"/>
        </a:defRPr>
      </a:lvl3pPr>
      <a:lvl4pPr algn="ctr" rtl="0" eaLnBrk="0" fontAlgn="base" hangingPunct="0">
        <a:spcBef>
          <a:spcPct val="0"/>
        </a:spcBef>
        <a:spcAft>
          <a:spcPct val="0"/>
        </a:spcAft>
        <a:defRPr sz="4000">
          <a:solidFill>
            <a:schemeClr val="bg1"/>
          </a:solidFill>
          <a:latin typeface="Flexure" pitchFamily="82" charset="0"/>
        </a:defRPr>
      </a:lvl4pPr>
      <a:lvl5pPr algn="ctr" rtl="0" eaLnBrk="0" fontAlgn="base" hangingPunct="0">
        <a:spcBef>
          <a:spcPct val="0"/>
        </a:spcBef>
        <a:spcAft>
          <a:spcPct val="0"/>
        </a:spcAft>
        <a:defRPr sz="4000">
          <a:solidFill>
            <a:schemeClr val="bg1"/>
          </a:solidFill>
          <a:latin typeface="Flexure" pitchFamily="82" charset="0"/>
        </a:defRPr>
      </a:lvl5pPr>
      <a:lvl6pPr marL="457200" algn="ctr" rtl="0" fontAlgn="base">
        <a:spcBef>
          <a:spcPct val="0"/>
        </a:spcBef>
        <a:spcAft>
          <a:spcPct val="0"/>
        </a:spcAft>
        <a:defRPr sz="4000">
          <a:solidFill>
            <a:schemeClr val="bg1"/>
          </a:solidFill>
          <a:latin typeface="Flexure" pitchFamily="82" charset="0"/>
        </a:defRPr>
      </a:lvl6pPr>
      <a:lvl7pPr marL="914400" algn="ctr" rtl="0" fontAlgn="base">
        <a:spcBef>
          <a:spcPct val="0"/>
        </a:spcBef>
        <a:spcAft>
          <a:spcPct val="0"/>
        </a:spcAft>
        <a:defRPr sz="4000">
          <a:solidFill>
            <a:schemeClr val="bg1"/>
          </a:solidFill>
          <a:latin typeface="Flexure" pitchFamily="82" charset="0"/>
        </a:defRPr>
      </a:lvl7pPr>
      <a:lvl8pPr marL="1371600" algn="ctr" rtl="0" fontAlgn="base">
        <a:spcBef>
          <a:spcPct val="0"/>
        </a:spcBef>
        <a:spcAft>
          <a:spcPct val="0"/>
        </a:spcAft>
        <a:defRPr sz="4000">
          <a:solidFill>
            <a:schemeClr val="bg1"/>
          </a:solidFill>
          <a:latin typeface="Flexure" pitchFamily="82" charset="0"/>
        </a:defRPr>
      </a:lvl8pPr>
      <a:lvl9pPr marL="1828800" algn="ctr" rtl="0" fontAlgn="base">
        <a:spcBef>
          <a:spcPct val="0"/>
        </a:spcBef>
        <a:spcAft>
          <a:spcPct val="0"/>
        </a:spcAft>
        <a:defRPr sz="4000">
          <a:solidFill>
            <a:schemeClr val="bg1"/>
          </a:solidFill>
          <a:latin typeface="Flexure" pitchFamily="82"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63.234.227.130/pls/oshaweb/owalink.query_links?src_doc_type=STANDARDS&amp;src_unique_file=1910_0178&amp;src_anchor_name=1910.178(p)(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63.234.227.130/pls/oshaweb/owalink.query_links?src_doc_type=STANDARDS&amp;src_unique_file=1910_0178&amp;src_anchor_name=1910.178(a)(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51&amp;src_anchor_name=1910.151(c)"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63.234.227.130/pls/oshaweb/owalink.query_links?src_doc_type=STANDARDS&amp;src_unique_file=1910_0178&amp;src_anchor_name=1910.178(g)(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05000" y="2362200"/>
            <a:ext cx="6477000" cy="2743200"/>
          </a:xfrm>
        </p:spPr>
        <p:txBody>
          <a:bodyPr/>
          <a:lstStyle/>
          <a:p>
            <a:pPr eaLnBrk="1" hangingPunct="1"/>
            <a:r>
              <a:rPr lang="en-US" dirty="0" smtClean="0"/>
              <a:t>Material Handling Safety</a:t>
            </a:r>
          </a:p>
        </p:txBody>
      </p:sp>
      <p:sp>
        <p:nvSpPr>
          <p:cNvPr id="2" name="TextBox 1"/>
          <p:cNvSpPr txBox="1"/>
          <p:nvPr/>
        </p:nvSpPr>
        <p:spPr>
          <a:xfrm>
            <a:off x="1447800" y="5181600"/>
            <a:ext cx="7696200" cy="1477328"/>
          </a:xfrm>
          <a:prstGeom prst="rect">
            <a:avLst/>
          </a:prstGeom>
          <a:noFill/>
        </p:spPr>
        <p:txBody>
          <a:bodyPr wrap="square" rtlCol="0">
            <a:spAutoFit/>
          </a:bodyPr>
          <a:lstStyle/>
          <a:p>
            <a:pPr algn="just"/>
            <a:r>
              <a:rPr lang="en-US" dirty="0">
                <a:solidFill>
                  <a:schemeClr val="bg1"/>
                </a:solidFill>
              </a:rPr>
              <a:t>This material was produced under the grant SH-22246-SH1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4380064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arehouse turning radius 6"/>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381000" y="304800"/>
            <a:ext cx="8229600" cy="617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descr="warehouse turning radius 11"/>
          <p:cNvPicPr>
            <a:picLocks noGrp="1" noChangeAspect="1" noChangeArrowheads="1"/>
          </p:cNvPicPr>
          <p:nvPr>
            <p:ph sz="quarter" idx="4"/>
          </p:nvPr>
        </p:nvPicPr>
        <p:blipFill>
          <a:blip r:embed="rId4" cstate="email">
            <a:extLst>
              <a:ext uri="{28A0092B-C50C-407E-A947-70E740481C1C}">
                <a14:useLocalDpi xmlns:a14="http://schemas.microsoft.com/office/drawing/2010/main" val="0"/>
              </a:ext>
            </a:extLst>
          </a:blip>
          <a:srcRect/>
          <a:stretch>
            <a:fillRect/>
          </a:stretch>
        </p:blipFill>
        <p:spPr>
          <a:xfrm>
            <a:off x="762000" y="5638800"/>
            <a:ext cx="2743200" cy="102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8590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arehouse turning radius 7"/>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533400" y="381000"/>
            <a:ext cx="4975225" cy="373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descr="warehouse turning radius 10"/>
          <p:cNvPicPr>
            <a:picLocks noGrp="1" noChangeAspect="1" noChangeArrowheads="1"/>
          </p:cNvPicPr>
          <p:nvPr>
            <p:ph sz="quarter" idx="2"/>
          </p:nvPr>
        </p:nvPicPr>
        <p:blipFill>
          <a:blip r:embed="rId4" cstate="email">
            <a:extLst>
              <a:ext uri="{28A0092B-C50C-407E-A947-70E740481C1C}">
                <a14:useLocalDpi xmlns:a14="http://schemas.microsoft.com/office/drawing/2010/main" val="0"/>
              </a:ext>
            </a:extLst>
          </a:blip>
          <a:srcRect/>
          <a:stretch>
            <a:fillRect/>
          </a:stretch>
        </p:blipFill>
        <p:spPr>
          <a:xfrm>
            <a:off x="5638800" y="533400"/>
            <a:ext cx="2865438" cy="214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descr="warehouse turning radius 8DSC00061-1"/>
          <p:cNvPicPr>
            <a:picLocks noGrp="1" noChangeAspect="1" noChangeArrowheads="1"/>
          </p:cNvPicPr>
          <p:nvPr>
            <p:ph sz="quarter" idx="3"/>
          </p:nvPr>
        </p:nvPicPr>
        <p:blipFill>
          <a:blip r:embed="rId5" cstate="email">
            <a:extLst>
              <a:ext uri="{28A0092B-C50C-407E-A947-70E740481C1C}">
                <a14:useLocalDpi xmlns:a14="http://schemas.microsoft.com/office/drawing/2010/main" val="0"/>
              </a:ext>
            </a:extLst>
          </a:blip>
          <a:srcRect/>
          <a:stretch>
            <a:fillRect/>
          </a:stretch>
        </p:blipFill>
        <p:spPr>
          <a:xfrm>
            <a:off x="2743200" y="3200400"/>
            <a:ext cx="4419600" cy="3314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62393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74638"/>
            <a:ext cx="8229600" cy="1143000"/>
          </a:xfrm>
        </p:spPr>
        <p:txBody>
          <a:bodyPr/>
          <a:lstStyle/>
          <a:p>
            <a:pPr eaLnBrk="1" hangingPunct="1"/>
            <a:r>
              <a:rPr lang="en-US" sz="3600" b="1" smtClean="0"/>
              <a:t>1910.176(a)</a:t>
            </a:r>
            <a:r>
              <a:rPr lang="en-US" sz="3600" smtClean="0"/>
              <a:t/>
            </a:r>
            <a:br>
              <a:rPr lang="en-US" sz="3600" smtClean="0"/>
            </a:br>
            <a:r>
              <a:rPr lang="en-US" sz="3600" smtClean="0"/>
              <a:t> Use of mechanical equipment. </a:t>
            </a:r>
          </a:p>
        </p:txBody>
      </p:sp>
      <p:sp>
        <p:nvSpPr>
          <p:cNvPr id="15363" name="Rectangle 3"/>
          <p:cNvSpPr>
            <a:spLocks noGrp="1" noChangeArrowheads="1"/>
          </p:cNvSpPr>
          <p:nvPr>
            <p:ph type="body" idx="4294967295"/>
          </p:nvPr>
        </p:nvSpPr>
        <p:spPr/>
        <p:txBody>
          <a:bodyPr/>
          <a:lstStyle/>
          <a:p>
            <a:pPr eaLnBrk="1" hangingPunct="1"/>
            <a:r>
              <a:rPr lang="en-US" smtClean="0"/>
              <a:t>Where mechanical handling equipment is used, sufficient safe clearances shall be allowed for aisles, at loading docks, through doorways and wherever turns or passage must be made. </a:t>
            </a:r>
          </a:p>
        </p:txBody>
      </p:sp>
    </p:spTree>
    <p:extLst>
      <p:ext uri="{BB962C8B-B14F-4D97-AF65-F5344CB8AC3E}">
        <p14:creationId xmlns:p14="http://schemas.microsoft.com/office/powerpoint/2010/main" val="31755361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Grp="1" noChangeAspect="1" noChangeArrowheads="1"/>
          </p:cNvPicPr>
          <p:nvPr>
            <p:ph sz="quarter" idx="1"/>
          </p:nvPr>
        </p:nvPicPr>
        <p:blipFill>
          <a:blip r:embed="rId3" cstate="email">
            <a:extLst>
              <a:ext uri="{28A0092B-C50C-407E-A947-70E740481C1C}">
                <a14:useLocalDpi xmlns:a14="http://schemas.microsoft.com/office/drawing/2010/main" val="0"/>
              </a:ext>
            </a:extLst>
          </a:blip>
          <a:srcRect/>
          <a:stretch>
            <a:fillRect/>
          </a:stretch>
        </p:blipFill>
        <p:spPr>
          <a:xfrm>
            <a:off x="762000" y="979488"/>
            <a:ext cx="2806700" cy="2806700"/>
          </a:xfrm>
          <a:noFill/>
        </p:spPr>
      </p:pic>
      <p:pic>
        <p:nvPicPr>
          <p:cNvPr id="16387" name="Picture 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267200" y="1093788"/>
            <a:ext cx="4040188" cy="2692400"/>
          </a:xfrm>
          <a:noFill/>
        </p:spPr>
      </p:pic>
      <p:pic>
        <p:nvPicPr>
          <p:cNvPr id="16388" name="Picture 5"/>
          <p:cNvPicPr>
            <a:picLocks noGrp="1" noChangeAspect="1" noChangeArrowheads="1"/>
          </p:cNvPicPr>
          <p:nvPr>
            <p:ph sz="quarter" idx="3"/>
          </p:nvPr>
        </p:nvPicPr>
        <p:blipFill>
          <a:blip r:embed="rId5" cstate="email">
            <a:extLst>
              <a:ext uri="{28A0092B-C50C-407E-A947-70E740481C1C}">
                <a14:useLocalDpi xmlns:a14="http://schemas.microsoft.com/office/drawing/2010/main" val="0"/>
              </a:ext>
            </a:extLst>
          </a:blip>
          <a:srcRect/>
          <a:stretch>
            <a:fillRect/>
          </a:stretch>
        </p:blipFill>
        <p:spPr>
          <a:xfrm>
            <a:off x="609600" y="3938588"/>
            <a:ext cx="3243263" cy="2578100"/>
          </a:xfrm>
          <a:noFill/>
        </p:spPr>
      </p:pic>
      <p:pic>
        <p:nvPicPr>
          <p:cNvPr id="16389" name="Picture 6"/>
          <p:cNvPicPr>
            <a:picLocks noGrp="1" noChangeAspect="1" noChangeArrowheads="1"/>
          </p:cNvPicPr>
          <p:nvPr>
            <p:ph sz="quarter" idx="4"/>
          </p:nvPr>
        </p:nvPicPr>
        <p:blipFill>
          <a:blip r:embed="rId6" cstate="email">
            <a:extLst>
              <a:ext uri="{28A0092B-C50C-407E-A947-70E740481C1C}">
                <a14:useLocalDpi xmlns:a14="http://schemas.microsoft.com/office/drawing/2010/main" val="0"/>
              </a:ext>
            </a:extLst>
          </a:blip>
          <a:srcRect/>
          <a:stretch>
            <a:fillRect/>
          </a:stretch>
        </p:blipFill>
        <p:spPr>
          <a:xfrm>
            <a:off x="4495800" y="3938588"/>
            <a:ext cx="3743325" cy="2603500"/>
          </a:xfrm>
          <a:noFill/>
        </p:spPr>
      </p:pic>
    </p:spTree>
    <p:extLst>
      <p:ext uri="{BB962C8B-B14F-4D97-AF65-F5344CB8AC3E}">
        <p14:creationId xmlns:p14="http://schemas.microsoft.com/office/powerpoint/2010/main" val="13078663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600" b="1" smtClean="0"/>
              <a:t>1910.176(a)</a:t>
            </a:r>
            <a:r>
              <a:rPr lang="en-US" sz="3600" smtClean="0"/>
              <a:t/>
            </a:r>
            <a:br>
              <a:rPr lang="en-US" sz="3600" smtClean="0"/>
            </a:br>
            <a:endParaRPr lang="en-US" sz="3600" smtClean="0"/>
          </a:p>
        </p:txBody>
      </p:sp>
      <p:sp>
        <p:nvSpPr>
          <p:cNvPr id="17411" name="Rectangle 3"/>
          <p:cNvSpPr>
            <a:spLocks noGrp="1" noChangeArrowheads="1"/>
          </p:cNvSpPr>
          <p:nvPr>
            <p:ph type="body" idx="1"/>
          </p:nvPr>
        </p:nvSpPr>
        <p:spPr/>
        <p:txBody>
          <a:bodyPr/>
          <a:lstStyle/>
          <a:p>
            <a:pPr eaLnBrk="1" hangingPunct="1"/>
            <a:r>
              <a:rPr lang="en-US" sz="5400" smtClean="0"/>
              <a:t>Permanent aisles and passageways shall be appropriately marked</a:t>
            </a:r>
          </a:p>
        </p:txBody>
      </p:sp>
    </p:spTree>
    <p:extLst>
      <p:ext uri="{BB962C8B-B14F-4D97-AF65-F5344CB8AC3E}">
        <p14:creationId xmlns:p14="http://schemas.microsoft.com/office/powerpoint/2010/main" val="36730696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33600" y="381000"/>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1080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b="1" smtClean="0"/>
              <a:t>1910.176(a)</a:t>
            </a:r>
            <a:r>
              <a:rPr lang="en-US" sz="3600" smtClean="0"/>
              <a:t/>
            </a:r>
            <a:br>
              <a:rPr lang="en-US" sz="3600" smtClean="0"/>
            </a:br>
            <a:endParaRPr lang="en-US" sz="3600" smtClean="0"/>
          </a:p>
        </p:txBody>
      </p:sp>
      <p:sp>
        <p:nvSpPr>
          <p:cNvPr id="19459" name="Rectangle 3"/>
          <p:cNvSpPr>
            <a:spLocks noGrp="1" noChangeArrowheads="1"/>
          </p:cNvSpPr>
          <p:nvPr>
            <p:ph type="body" idx="1"/>
          </p:nvPr>
        </p:nvSpPr>
        <p:spPr/>
        <p:txBody>
          <a:bodyPr/>
          <a:lstStyle/>
          <a:p>
            <a:pPr eaLnBrk="1" hangingPunct="1"/>
            <a:r>
              <a:rPr lang="en-US" sz="4000" smtClean="0"/>
              <a:t>Aisles and passageways shall be kept clear and in good repair, with no obstruction across or in aisles that could create a hazard. </a:t>
            </a:r>
          </a:p>
        </p:txBody>
      </p:sp>
    </p:spTree>
    <p:extLst>
      <p:ext uri="{BB962C8B-B14F-4D97-AF65-F5344CB8AC3E}">
        <p14:creationId xmlns:p14="http://schemas.microsoft.com/office/powerpoint/2010/main" val="2027311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o under 18 on forktruck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19200" y="228600"/>
            <a:ext cx="6203950" cy="6324600"/>
          </a:xfrm>
        </p:spPr>
      </p:pic>
    </p:spTree>
    <p:extLst>
      <p:ext uri="{BB962C8B-B14F-4D97-AF65-F5344CB8AC3E}">
        <p14:creationId xmlns:p14="http://schemas.microsoft.com/office/powerpoint/2010/main" val="22698013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457200" y="533400"/>
            <a:ext cx="4419600" cy="5592763"/>
          </a:xfrm>
        </p:spPr>
        <p:txBody>
          <a:bodyPr/>
          <a:lstStyle/>
          <a:p>
            <a:pPr eaLnBrk="1" hangingPunct="1"/>
            <a:r>
              <a:rPr lang="en-US" sz="2800" smtClean="0"/>
              <a:t>You represent a forklift driver in your plant who is being disciplined for unsafe driving. Everyone knows this guy is a pretty reckless driver. </a:t>
            </a:r>
          </a:p>
          <a:p>
            <a:pPr eaLnBrk="1" hangingPunct="1"/>
            <a:r>
              <a:rPr lang="en-US" sz="2800" smtClean="0"/>
              <a:t>What information will you request from the company before proceeding with a grievance?  </a:t>
            </a:r>
          </a:p>
        </p:txBody>
      </p:sp>
      <p:graphicFrame>
        <p:nvGraphicFramePr>
          <p:cNvPr id="21507" name="Object 3"/>
          <p:cNvGraphicFramePr>
            <a:graphicFrameLocks noGrp="1" noChangeAspect="1"/>
          </p:cNvGraphicFramePr>
          <p:nvPr>
            <p:ph sz="half" idx="2"/>
            <p:extLst>
              <p:ext uri="{D42A27DB-BD31-4B8C-83A1-F6EECF244321}">
                <p14:modId xmlns:p14="http://schemas.microsoft.com/office/powerpoint/2010/main" val="340035815"/>
              </p:ext>
            </p:extLst>
          </p:nvPr>
        </p:nvGraphicFramePr>
        <p:xfrm>
          <a:off x="5002213" y="457200"/>
          <a:ext cx="3811587" cy="4800600"/>
        </p:xfrm>
        <a:graphic>
          <a:graphicData uri="http://schemas.openxmlformats.org/presentationml/2006/ole">
            <mc:AlternateContent xmlns:mc="http://schemas.openxmlformats.org/markup-compatibility/2006">
              <mc:Choice xmlns:v="urn:schemas-microsoft-com:vml" Requires="v">
                <p:oleObj spid="_x0000_s1034" name="Photo Editor Photo" r:id="rId4" imgW="1542857" imgH="1943371" progId="MSPhotoEd.3">
                  <p:embed/>
                </p:oleObj>
              </mc:Choice>
              <mc:Fallback>
                <p:oleObj name="Photo Editor Photo" r:id="rId4" imgW="1542857" imgH="19433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213" y="457200"/>
                        <a:ext cx="38115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miley Face 1"/>
          <p:cNvSpPr/>
          <p:nvPr/>
        </p:nvSpPr>
        <p:spPr>
          <a:xfrm>
            <a:off x="7010400" y="19050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0830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b="1" smtClean="0"/>
              <a:t>1910.178(l)(2)(ii) </a:t>
            </a:r>
            <a:br>
              <a:rPr lang="en-US" sz="3600" b="1" smtClean="0"/>
            </a:br>
            <a:r>
              <a:rPr lang="en-US" sz="3600" smtClean="0"/>
              <a:t>Training</a:t>
            </a:r>
          </a:p>
        </p:txBody>
      </p:sp>
      <p:sp>
        <p:nvSpPr>
          <p:cNvPr id="22531" name="Rectangle 3"/>
          <p:cNvSpPr>
            <a:spLocks noGrp="1" noChangeArrowheads="1"/>
          </p:cNvSpPr>
          <p:nvPr>
            <p:ph type="body" idx="1"/>
          </p:nvPr>
        </p:nvSpPr>
        <p:spPr/>
        <p:txBody>
          <a:bodyPr/>
          <a:lstStyle/>
          <a:p>
            <a:pPr eaLnBrk="1" hangingPunct="1">
              <a:lnSpc>
                <a:spcPct val="90000"/>
              </a:lnSpc>
            </a:pPr>
            <a:r>
              <a:rPr lang="en-US" smtClean="0"/>
              <a:t>Training shall consist of a combination of </a:t>
            </a:r>
          </a:p>
          <a:p>
            <a:pPr lvl="1" eaLnBrk="1" hangingPunct="1">
              <a:lnSpc>
                <a:spcPct val="90000"/>
              </a:lnSpc>
            </a:pPr>
            <a:r>
              <a:rPr lang="en-US" smtClean="0"/>
              <a:t>formal instruction (e.g., lecture, discussion, interactive computer learning, video tape, written material), </a:t>
            </a:r>
          </a:p>
          <a:p>
            <a:pPr lvl="1" eaLnBrk="1" hangingPunct="1">
              <a:lnSpc>
                <a:spcPct val="90000"/>
              </a:lnSpc>
            </a:pPr>
            <a:r>
              <a:rPr lang="en-US" smtClean="0"/>
              <a:t>practical training (demonstrations performed by the trainer and practical exercises performed by the trainee), and </a:t>
            </a:r>
          </a:p>
          <a:p>
            <a:pPr lvl="1" eaLnBrk="1" hangingPunct="1">
              <a:lnSpc>
                <a:spcPct val="90000"/>
              </a:lnSpc>
            </a:pPr>
            <a:r>
              <a:rPr lang="en-US" smtClean="0"/>
              <a:t>evaluation of the operator's performance in the workplace. </a:t>
            </a:r>
          </a:p>
          <a:p>
            <a:pPr eaLnBrk="1" hangingPunct="1">
              <a:lnSpc>
                <a:spcPct val="90000"/>
              </a:lnSpc>
            </a:pPr>
            <a:r>
              <a:rPr lang="en-US" smtClean="0"/>
              <a:t>24 required topics</a:t>
            </a:r>
          </a:p>
        </p:txBody>
      </p:sp>
    </p:spTree>
    <p:extLst>
      <p:ext uri="{BB962C8B-B14F-4D97-AF65-F5344CB8AC3E}">
        <p14:creationId xmlns:p14="http://schemas.microsoft.com/office/powerpoint/2010/main" val="6483974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5400" smtClean="0"/>
              <a:t>Objectives</a:t>
            </a:r>
          </a:p>
        </p:txBody>
      </p:sp>
      <p:sp>
        <p:nvSpPr>
          <p:cNvPr id="4099" name="Rectangle 3"/>
          <p:cNvSpPr>
            <a:spLocks noGrp="1" noChangeArrowheads="1"/>
          </p:cNvSpPr>
          <p:nvPr>
            <p:ph type="body" idx="1"/>
          </p:nvPr>
        </p:nvSpPr>
        <p:spPr/>
        <p:txBody>
          <a:bodyPr/>
          <a:lstStyle/>
          <a:p>
            <a:pPr eaLnBrk="1" hangingPunct="1">
              <a:lnSpc>
                <a:spcPct val="90000"/>
              </a:lnSpc>
            </a:pPr>
            <a:r>
              <a:rPr lang="en-US" sz="4000" dirty="0" smtClean="0"/>
              <a:t>Become familiar with safety regulations on powered industrial trucks</a:t>
            </a:r>
          </a:p>
          <a:p>
            <a:pPr eaLnBrk="1" hangingPunct="1">
              <a:lnSpc>
                <a:spcPct val="90000"/>
              </a:lnSpc>
            </a:pPr>
            <a:r>
              <a:rPr lang="en-US" sz="4000" dirty="0" smtClean="0"/>
              <a:t>Practice evaluating safety problems</a:t>
            </a:r>
          </a:p>
          <a:p>
            <a:pPr eaLnBrk="1" hangingPunct="1">
              <a:lnSpc>
                <a:spcPct val="90000"/>
              </a:lnSpc>
            </a:pPr>
            <a:r>
              <a:rPr lang="en-US" sz="4000" dirty="0" smtClean="0"/>
              <a:t>Use OSHA standards to improve working conditions</a:t>
            </a:r>
          </a:p>
        </p:txBody>
      </p:sp>
    </p:spTree>
    <p:extLst>
      <p:ext uri="{BB962C8B-B14F-4D97-AF65-F5344CB8AC3E}">
        <p14:creationId xmlns:p14="http://schemas.microsoft.com/office/powerpoint/2010/main" val="33695526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a:xfrm>
            <a:off x="457200" y="304800"/>
            <a:ext cx="8229600" cy="3124200"/>
          </a:xfrm>
        </p:spPr>
        <p:txBody>
          <a:bodyPr/>
          <a:lstStyle/>
          <a:p>
            <a:pPr eaLnBrk="1" hangingPunct="1"/>
            <a:r>
              <a:rPr lang="en-US" dirty="0" smtClean="0"/>
              <a:t>You have determined that the driver received adequate training and that the company followed all the right steps in training and evaluating the driver.</a:t>
            </a:r>
          </a:p>
          <a:p>
            <a:pPr eaLnBrk="1" hangingPunct="1"/>
            <a:r>
              <a:rPr lang="en-US" dirty="0" smtClean="0"/>
              <a:t>What does OSHA require the company to do next?</a:t>
            </a:r>
          </a:p>
        </p:txBody>
      </p:sp>
      <p:pic>
        <p:nvPicPr>
          <p:cNvPr id="2355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667000" y="3657600"/>
            <a:ext cx="3271838" cy="2889250"/>
          </a:xfrm>
          <a:noFill/>
        </p:spPr>
      </p:pic>
    </p:spTree>
    <p:extLst>
      <p:ext uri="{BB962C8B-B14F-4D97-AF65-F5344CB8AC3E}">
        <p14:creationId xmlns:p14="http://schemas.microsoft.com/office/powerpoint/2010/main" val="37215157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t>1910.178(l)(4)(ii)</a:t>
            </a:r>
          </a:p>
        </p:txBody>
      </p:sp>
      <p:sp>
        <p:nvSpPr>
          <p:cNvPr id="24579" name="Rectangle 3"/>
          <p:cNvSpPr>
            <a:spLocks noGrp="1" noChangeArrowheads="1"/>
          </p:cNvSpPr>
          <p:nvPr>
            <p:ph type="body" idx="1"/>
          </p:nvPr>
        </p:nvSpPr>
        <p:spPr/>
        <p:txBody>
          <a:bodyPr/>
          <a:lstStyle/>
          <a:p>
            <a:pPr eaLnBrk="1" hangingPunct="1"/>
            <a:r>
              <a:rPr lang="en-US" smtClean="0"/>
              <a:t>Refresher training in relevant topics shall be provided to the operator when: </a:t>
            </a:r>
          </a:p>
          <a:p>
            <a:pPr eaLnBrk="1" hangingPunct="1">
              <a:buFontTx/>
              <a:buNone/>
            </a:pPr>
            <a:r>
              <a:rPr lang="en-US" b="1" smtClean="0"/>
              <a:t>	1910.178(l)(4)(ii)(A)</a:t>
            </a:r>
            <a:r>
              <a:rPr lang="en-US" smtClean="0"/>
              <a:t>The operator has been observed to operate the vehicle in an unsafe manner.</a:t>
            </a:r>
          </a:p>
        </p:txBody>
      </p:sp>
    </p:spTree>
    <p:extLst>
      <p:ext uri="{BB962C8B-B14F-4D97-AF65-F5344CB8AC3E}">
        <p14:creationId xmlns:p14="http://schemas.microsoft.com/office/powerpoint/2010/main" val="4814355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457200"/>
            <a:ext cx="77724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3215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smtClean="0">
                <a:hlinkClick r:id="rId3"/>
              </a:rPr>
              <a:t>1910.178(p)(1)</a:t>
            </a:r>
            <a:endParaRPr lang="en-US" b="1" smtClean="0"/>
          </a:p>
        </p:txBody>
      </p:sp>
      <p:sp>
        <p:nvSpPr>
          <p:cNvPr id="26627" name="Rectangle 3"/>
          <p:cNvSpPr>
            <a:spLocks noGrp="1" noChangeArrowheads="1"/>
          </p:cNvSpPr>
          <p:nvPr>
            <p:ph type="body" idx="1"/>
          </p:nvPr>
        </p:nvSpPr>
        <p:spPr/>
        <p:txBody>
          <a:bodyPr/>
          <a:lstStyle/>
          <a:p>
            <a:pPr eaLnBrk="1" hangingPunct="1"/>
            <a:r>
              <a:rPr lang="en-US" smtClean="0"/>
              <a:t>If at any time a powered industrial truck is found to be in need of repair, defective, or in any way unsafe, the truck shall be taken out of service until it has been restored to safe operating condition. </a:t>
            </a:r>
          </a:p>
        </p:txBody>
      </p:sp>
    </p:spTree>
    <p:extLst>
      <p:ext uri="{BB962C8B-B14F-4D97-AF65-F5344CB8AC3E}">
        <p14:creationId xmlns:p14="http://schemas.microsoft.com/office/powerpoint/2010/main" val="2935994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533400"/>
            <a:ext cx="77724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6288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477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3"/>
          <p:cNvSpPr>
            <a:spLocks noGrp="1" noChangeArrowheads="1"/>
          </p:cNvSpPr>
          <p:nvPr>
            <p:ph type="title"/>
          </p:nvPr>
        </p:nvSpPr>
        <p:spPr/>
        <p:txBody>
          <a:bodyPr/>
          <a:lstStyle/>
          <a:p>
            <a:pPr eaLnBrk="1" hangingPunct="1"/>
            <a:r>
              <a:rPr lang="en-US" smtClean="0"/>
              <a:t>Use or Take Out of Service?</a:t>
            </a:r>
          </a:p>
        </p:txBody>
      </p:sp>
    </p:spTree>
    <p:extLst>
      <p:ext uri="{BB962C8B-B14F-4D97-AF65-F5344CB8AC3E}">
        <p14:creationId xmlns:p14="http://schemas.microsoft.com/office/powerpoint/2010/main" val="42175574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C900048598[1]"/>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6019800" y="3824288"/>
            <a:ext cx="3124200" cy="3033712"/>
          </a:xfrm>
        </p:spPr>
      </p:pic>
      <p:sp>
        <p:nvSpPr>
          <p:cNvPr id="29699" name="AutoShape 3"/>
          <p:cNvSpPr>
            <a:spLocks noChangeArrowheads="1"/>
          </p:cNvSpPr>
          <p:nvPr/>
        </p:nvSpPr>
        <p:spPr bwMode="auto">
          <a:xfrm>
            <a:off x="228600" y="304800"/>
            <a:ext cx="6477000" cy="5181600"/>
          </a:xfrm>
          <a:prstGeom prst="wedgeEllipseCallout">
            <a:avLst>
              <a:gd name="adj1" fmla="val 57597"/>
              <a:gd name="adj2" fmla="val 632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600">
              <a:solidFill>
                <a:srgbClr val="000000"/>
              </a:solidFill>
            </a:endParaRPr>
          </a:p>
        </p:txBody>
      </p:sp>
      <p:sp>
        <p:nvSpPr>
          <p:cNvPr id="29700" name="Text Box 4"/>
          <p:cNvSpPr txBox="1">
            <a:spLocks noChangeArrowheads="1"/>
          </p:cNvSpPr>
          <p:nvPr/>
        </p:nvSpPr>
        <p:spPr bwMode="auto">
          <a:xfrm>
            <a:off x="822325" y="1050925"/>
            <a:ext cx="5273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600">
              <a:solidFill>
                <a:srgbClr val="000000"/>
              </a:solidFill>
            </a:endParaRPr>
          </a:p>
        </p:txBody>
      </p:sp>
      <p:sp>
        <p:nvSpPr>
          <p:cNvPr id="29701" name="Text Box 5"/>
          <p:cNvSpPr txBox="1">
            <a:spLocks noChangeArrowheads="1"/>
          </p:cNvSpPr>
          <p:nvPr/>
        </p:nvSpPr>
        <p:spPr bwMode="auto">
          <a:xfrm>
            <a:off x="1219200" y="762000"/>
            <a:ext cx="48006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2800" b="1">
                <a:solidFill>
                  <a:srgbClr val="000000"/>
                </a:solidFill>
                <a:latin typeface="Comic Sans MS" pitchFamily="66" charset="0"/>
              </a:rPr>
              <a:t>I’ll get that truck repaired this weekend. We don’t have a replacement and we need the truck in order to run production. </a:t>
            </a:r>
          </a:p>
          <a:p>
            <a:pPr algn="ctr" eaLnBrk="1" fontAlgn="base" hangingPunct="1">
              <a:spcBef>
                <a:spcPct val="50000"/>
              </a:spcBef>
              <a:spcAft>
                <a:spcPct val="0"/>
              </a:spcAft>
            </a:pPr>
            <a:r>
              <a:rPr lang="en-US" sz="2800" b="1">
                <a:solidFill>
                  <a:srgbClr val="000000"/>
                </a:solidFill>
                <a:latin typeface="Comic Sans MS" pitchFamily="66" charset="0"/>
              </a:rPr>
              <a:t>It’s been like that for a week. One more day won’t make any difference.</a:t>
            </a:r>
          </a:p>
        </p:txBody>
      </p:sp>
    </p:spTree>
    <p:extLst>
      <p:ext uri="{BB962C8B-B14F-4D97-AF65-F5344CB8AC3E}">
        <p14:creationId xmlns:p14="http://schemas.microsoft.com/office/powerpoint/2010/main" val="8527048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Use or Take Out of Service?</a:t>
            </a:r>
          </a:p>
        </p:txBody>
      </p:sp>
      <p:pic>
        <p:nvPicPr>
          <p:cNvPr id="30723" name="Picture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554163" y="1600200"/>
            <a:ext cx="6034087" cy="4525963"/>
          </a:xfrm>
          <a:noFill/>
        </p:spPr>
      </p:pic>
    </p:spTree>
    <p:extLst>
      <p:ext uri="{BB962C8B-B14F-4D97-AF65-F5344CB8AC3E}">
        <p14:creationId xmlns:p14="http://schemas.microsoft.com/office/powerpoint/2010/main" val="10665965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1524000"/>
            <a:ext cx="66294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p:cNvSpPr>
            <a:spLocks noGrp="1" noChangeArrowheads="1"/>
          </p:cNvSpPr>
          <p:nvPr>
            <p:ph type="title"/>
          </p:nvPr>
        </p:nvSpPr>
        <p:spPr/>
        <p:txBody>
          <a:bodyPr/>
          <a:lstStyle/>
          <a:p>
            <a:pPr eaLnBrk="1" hangingPunct="1"/>
            <a:r>
              <a:rPr lang="en-US" smtClean="0"/>
              <a:t>Use or Take Out of Service?</a:t>
            </a:r>
          </a:p>
        </p:txBody>
      </p:sp>
    </p:spTree>
    <p:extLst>
      <p:ext uri="{BB962C8B-B14F-4D97-AF65-F5344CB8AC3E}">
        <p14:creationId xmlns:p14="http://schemas.microsoft.com/office/powerpoint/2010/main" val="279814291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6200" y="685800"/>
            <a:ext cx="42862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Rectangle 3"/>
          <p:cNvSpPr>
            <a:spLocks noGrp="1" noChangeArrowheads="1"/>
          </p:cNvSpPr>
          <p:nvPr>
            <p:ph type="title"/>
          </p:nvPr>
        </p:nvSpPr>
        <p:spPr>
          <a:xfrm>
            <a:off x="457200" y="274638"/>
            <a:ext cx="3124200" cy="5897562"/>
          </a:xfrm>
        </p:spPr>
        <p:txBody>
          <a:bodyPr/>
          <a:lstStyle/>
          <a:p>
            <a:pPr eaLnBrk="1" hangingPunct="1"/>
            <a:r>
              <a:rPr lang="en-US" sz="4400" smtClean="0"/>
              <a:t>Use or Take Out of Service?</a:t>
            </a:r>
          </a:p>
        </p:txBody>
      </p:sp>
    </p:spTree>
    <p:extLst>
      <p:ext uri="{BB962C8B-B14F-4D97-AF65-F5344CB8AC3E}">
        <p14:creationId xmlns:p14="http://schemas.microsoft.com/office/powerpoint/2010/main" val="20702040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Handouts</a:t>
            </a:r>
          </a:p>
        </p:txBody>
      </p:sp>
      <p:sp>
        <p:nvSpPr>
          <p:cNvPr id="5123" name="Rectangle 3"/>
          <p:cNvSpPr>
            <a:spLocks noGrp="1" noChangeArrowheads="1"/>
          </p:cNvSpPr>
          <p:nvPr>
            <p:ph type="body" idx="1"/>
          </p:nvPr>
        </p:nvSpPr>
        <p:spPr/>
        <p:txBody>
          <a:bodyPr/>
          <a:lstStyle/>
          <a:p>
            <a:pPr eaLnBrk="1" hangingPunct="1"/>
            <a:r>
              <a:rPr lang="en-US" smtClean="0"/>
              <a:t>1910.178 Powered Industrial Trucks</a:t>
            </a:r>
          </a:p>
          <a:p>
            <a:pPr eaLnBrk="1" hangingPunct="1"/>
            <a:r>
              <a:rPr lang="en-US" smtClean="0"/>
              <a:t>1910.176 Handling Materials – General</a:t>
            </a:r>
          </a:p>
          <a:p>
            <a:pPr eaLnBrk="1" hangingPunct="1"/>
            <a:r>
              <a:rPr lang="en-US" smtClean="0"/>
              <a:t>Excerpts from slide show</a:t>
            </a:r>
          </a:p>
        </p:txBody>
      </p:sp>
    </p:spTree>
    <p:extLst>
      <p:ext uri="{BB962C8B-B14F-4D97-AF65-F5344CB8AC3E}">
        <p14:creationId xmlns:p14="http://schemas.microsoft.com/office/powerpoint/2010/main" val="1402139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Use or Take Out of Service?</a:t>
            </a:r>
          </a:p>
        </p:txBody>
      </p:sp>
      <p:pic>
        <p:nvPicPr>
          <p:cNvPr id="33795" name="Picture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554163" y="1600200"/>
            <a:ext cx="6034087" cy="4525963"/>
          </a:xfrm>
          <a:noFill/>
        </p:spPr>
      </p:pic>
    </p:spTree>
    <p:extLst>
      <p:ext uri="{BB962C8B-B14F-4D97-AF65-F5344CB8AC3E}">
        <p14:creationId xmlns:p14="http://schemas.microsoft.com/office/powerpoint/2010/main" val="12816414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smtClean="0">
                <a:hlinkClick r:id="rId3"/>
              </a:rPr>
              <a:t>1910.178(a)(4)</a:t>
            </a:r>
            <a:endParaRPr lang="en-US" b="1" smtClean="0"/>
          </a:p>
        </p:txBody>
      </p:sp>
      <p:sp>
        <p:nvSpPr>
          <p:cNvPr id="34819" name="Rectangle 3"/>
          <p:cNvSpPr>
            <a:spLocks noGrp="1" noChangeArrowheads="1"/>
          </p:cNvSpPr>
          <p:nvPr>
            <p:ph type="body" idx="1"/>
          </p:nvPr>
        </p:nvSpPr>
        <p:spPr/>
        <p:txBody>
          <a:bodyPr/>
          <a:lstStyle/>
          <a:p>
            <a:pPr eaLnBrk="1" hangingPunct="1"/>
            <a:r>
              <a:rPr lang="en-US" smtClean="0"/>
              <a:t>Modifications and additions which affect capacity and safe operation shall not be performed by the customer or user without manufacturers prior written approval. Capacity, operation, and maintenance instruction plates, tags, or decals shall be changed accordingly. </a:t>
            </a:r>
          </a:p>
          <a:p>
            <a:pPr eaLnBrk="1" hangingPunct="1"/>
            <a:endParaRPr lang="en-US" smtClean="0"/>
          </a:p>
        </p:txBody>
      </p:sp>
    </p:spTree>
    <p:extLst>
      <p:ext uri="{BB962C8B-B14F-4D97-AF65-F5344CB8AC3E}">
        <p14:creationId xmlns:p14="http://schemas.microsoft.com/office/powerpoint/2010/main" val="20957329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762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en-US">
              <a:solidFill>
                <a:srgbClr val="000000"/>
              </a:solidFill>
            </a:endParaRPr>
          </a:p>
        </p:txBody>
      </p:sp>
      <p:pic>
        <p:nvPicPr>
          <p:cNvPr id="3584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3048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3947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685800" y="685800"/>
            <a:ext cx="7848600" cy="5440363"/>
          </a:xfrm>
        </p:spPr>
        <p:txBody>
          <a:bodyPr/>
          <a:lstStyle/>
          <a:p>
            <a:pPr eaLnBrk="1" hangingPunct="1"/>
            <a:r>
              <a:rPr lang="en-US" b="1" smtClean="0">
                <a:hlinkClick r:id="rId3"/>
              </a:rPr>
              <a:t>1910.151(c)</a:t>
            </a:r>
            <a:endParaRPr lang="en-US" smtClean="0"/>
          </a:p>
          <a:p>
            <a:pPr eaLnBrk="1" hangingPunct="1"/>
            <a:r>
              <a:rPr lang="en-US" smtClean="0"/>
              <a:t>Where the eyes or body of any person may be exposed to injurious corrosive materials, suitable facilities for quick drenching or flushing of the eyes and body shall be provided within the work area for immediate emergency use.</a:t>
            </a:r>
          </a:p>
        </p:txBody>
      </p:sp>
    </p:spTree>
    <p:extLst>
      <p:ext uri="{BB962C8B-B14F-4D97-AF65-F5344CB8AC3E}">
        <p14:creationId xmlns:p14="http://schemas.microsoft.com/office/powerpoint/2010/main" val="4158658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381000" y="685800"/>
            <a:ext cx="3794125" cy="5059363"/>
          </a:xfrm>
          <a:noFill/>
        </p:spPr>
      </p:pic>
      <p:pic>
        <p:nvPicPr>
          <p:cNvPr id="37891" name="Picture 3"/>
          <p:cNvPicPr>
            <a:picLocks noGrp="1" noChangeAspect="1" noChangeArrowheads="1"/>
          </p:cNvPicPr>
          <p:nvPr>
            <p:ph sz="half" idx="1"/>
          </p:nvPr>
        </p:nvPicPr>
        <p:blipFill>
          <a:blip r:embed="rId4" cstate="email">
            <a:extLst>
              <a:ext uri="{28A0092B-C50C-407E-A947-70E740481C1C}">
                <a14:useLocalDpi xmlns:a14="http://schemas.microsoft.com/office/drawing/2010/main" val="0"/>
              </a:ext>
            </a:extLst>
          </a:blip>
          <a:srcRect/>
          <a:stretch>
            <a:fillRect/>
          </a:stretch>
        </p:blipFill>
        <p:spPr>
          <a:xfrm>
            <a:off x="4343400" y="1409700"/>
            <a:ext cx="4800600" cy="3600450"/>
          </a:xfrm>
          <a:noFill/>
        </p:spPr>
      </p:pic>
    </p:spTree>
    <p:extLst>
      <p:ext uri="{BB962C8B-B14F-4D97-AF65-F5344CB8AC3E}">
        <p14:creationId xmlns:p14="http://schemas.microsoft.com/office/powerpoint/2010/main" val="92723917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6858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37875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48577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42226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smtClean="0">
                <a:hlinkClick r:id="rId3"/>
              </a:rPr>
              <a:t>1910.178(g)(2)</a:t>
            </a:r>
            <a:endParaRPr lang="en-US" b="1" smtClean="0"/>
          </a:p>
        </p:txBody>
      </p:sp>
      <p:sp>
        <p:nvSpPr>
          <p:cNvPr id="40963" name="Rectangle 3"/>
          <p:cNvSpPr>
            <a:spLocks noGrp="1" noChangeArrowheads="1"/>
          </p:cNvSpPr>
          <p:nvPr>
            <p:ph type="body" idx="1"/>
          </p:nvPr>
        </p:nvSpPr>
        <p:spPr/>
        <p:txBody>
          <a:bodyPr/>
          <a:lstStyle/>
          <a:p>
            <a:pPr eaLnBrk="1" hangingPunct="1"/>
            <a:r>
              <a:rPr lang="en-US" smtClean="0"/>
              <a:t>Facilities shall be provided for flushing and neutralizing spilled electrolyte, for fire protection, for protecting charging apparatus from damage by trucks, and for adequate ventilation for dispersal of fumes from gassing batteries. </a:t>
            </a:r>
          </a:p>
        </p:txBody>
      </p:sp>
    </p:spTree>
    <p:extLst>
      <p:ext uri="{BB962C8B-B14F-4D97-AF65-F5344CB8AC3E}">
        <p14:creationId xmlns:p14="http://schemas.microsoft.com/office/powerpoint/2010/main" val="6657428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Ventilation?</a:t>
            </a:r>
          </a:p>
        </p:txBody>
      </p:sp>
      <p:pic>
        <p:nvPicPr>
          <p:cNvPr id="41987" name="Picture 3"/>
          <p:cNvPicPr>
            <a:picLocks noGrp="1" noChangeAspect="1" noChangeArrowheads="1"/>
          </p:cNvPicPr>
          <p:nvPr>
            <p:ph type="body" idx="1"/>
          </p:nvPr>
        </p:nvPicPr>
        <p:blipFill>
          <a:blip r:embed="rId3" cstate="email">
            <a:extLst>
              <a:ext uri="{28A0092B-C50C-407E-A947-70E740481C1C}">
                <a14:useLocalDpi xmlns:a14="http://schemas.microsoft.com/office/drawing/2010/main" val="0"/>
              </a:ext>
            </a:extLst>
          </a:blip>
          <a:srcRect/>
          <a:stretch>
            <a:fillRect/>
          </a:stretch>
        </p:blipFill>
        <p:spPr>
          <a:xfrm>
            <a:off x="762000" y="1752600"/>
            <a:ext cx="6629400" cy="4525963"/>
          </a:xfrm>
        </p:spPr>
      </p:pic>
    </p:spTree>
    <p:extLst>
      <p:ext uri="{BB962C8B-B14F-4D97-AF65-F5344CB8AC3E}">
        <p14:creationId xmlns:p14="http://schemas.microsoft.com/office/powerpoint/2010/main" val="29101329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533400"/>
            <a:ext cx="7467600" cy="5635625"/>
          </a:xfrm>
          <a:noFill/>
        </p:spPr>
      </p:pic>
    </p:spTree>
    <p:extLst>
      <p:ext uri="{BB962C8B-B14F-4D97-AF65-F5344CB8AC3E}">
        <p14:creationId xmlns:p14="http://schemas.microsoft.com/office/powerpoint/2010/main" val="36573260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274638"/>
            <a:ext cx="8153400" cy="2163762"/>
          </a:xfrm>
        </p:spPr>
        <p:txBody>
          <a:bodyPr/>
          <a:lstStyle/>
          <a:p>
            <a:pPr eaLnBrk="1" hangingPunct="1"/>
            <a:r>
              <a:rPr lang="en-US" sz="2800" dirty="0" smtClean="0"/>
              <a:t>OSHA standards &amp; NIOSH investigations help us recognize and evaluate hazards based on the history of injuries and fatalities in different industries</a:t>
            </a:r>
          </a:p>
        </p:txBody>
      </p:sp>
      <p:pic>
        <p:nvPicPr>
          <p:cNvPr id="7171" name="Picture 6" descr="extended mast fatal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2667000"/>
            <a:ext cx="6248400" cy="3735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81096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84860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47799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1782762"/>
          </a:xfrm>
        </p:spPr>
        <p:txBody>
          <a:bodyPr/>
          <a:lstStyle/>
          <a:p>
            <a:pPr eaLnBrk="1" hangingPunct="1"/>
            <a:r>
              <a:rPr lang="en-US" sz="2400" b="1" smtClean="0"/>
              <a:t>1910.178(g)(4) </a:t>
            </a:r>
            <a:r>
              <a:rPr lang="en-US" sz="2400" smtClean="0"/>
              <a:t>A conveyor, overhead hoist, or equivalent material handling equipment shall be provided for handling batteries.</a:t>
            </a:r>
            <a:r>
              <a:rPr lang="en-US" sz="3600" smtClean="0"/>
              <a:t> </a:t>
            </a:r>
          </a:p>
        </p:txBody>
      </p:sp>
      <p:pic>
        <p:nvPicPr>
          <p:cNvPr id="45059" name="Picture 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752600" y="1905000"/>
            <a:ext cx="5684838" cy="4264025"/>
          </a:xfrm>
          <a:noFill/>
        </p:spPr>
      </p:pic>
    </p:spTree>
    <p:extLst>
      <p:ext uri="{BB962C8B-B14F-4D97-AF65-F5344CB8AC3E}">
        <p14:creationId xmlns:p14="http://schemas.microsoft.com/office/powerpoint/2010/main" val="14063872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553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Rectangle 3"/>
          <p:cNvSpPr>
            <a:spLocks noGrp="1" noChangeArrowheads="1"/>
          </p:cNvSpPr>
          <p:nvPr>
            <p:ph type="title"/>
          </p:nvPr>
        </p:nvSpPr>
        <p:spPr/>
        <p:txBody>
          <a:bodyPr/>
          <a:lstStyle/>
          <a:p>
            <a:pPr eaLnBrk="1" hangingPunct="1"/>
            <a:r>
              <a:rPr lang="en-US" sz="3600" smtClean="0"/>
              <a:t>What is the load capacity of this chain?</a:t>
            </a:r>
          </a:p>
        </p:txBody>
      </p:sp>
    </p:spTree>
    <p:extLst>
      <p:ext uri="{BB962C8B-B14F-4D97-AF65-F5344CB8AC3E}">
        <p14:creationId xmlns:p14="http://schemas.microsoft.com/office/powerpoint/2010/main" val="282517699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6096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23252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Material Handling Safety</a:t>
            </a:r>
          </a:p>
        </p:txBody>
      </p:sp>
      <p:sp>
        <p:nvSpPr>
          <p:cNvPr id="48131" name="Rectangle 3"/>
          <p:cNvSpPr>
            <a:spLocks noGrp="1" noChangeArrowheads="1"/>
          </p:cNvSpPr>
          <p:nvPr>
            <p:ph type="body" idx="1"/>
          </p:nvPr>
        </p:nvSpPr>
        <p:spPr>
          <a:xfrm>
            <a:off x="533400" y="1600200"/>
            <a:ext cx="8153400" cy="4953000"/>
          </a:xfrm>
        </p:spPr>
        <p:txBody>
          <a:bodyPr/>
          <a:lstStyle/>
          <a:p>
            <a:pPr eaLnBrk="1" hangingPunct="1"/>
            <a:r>
              <a:rPr lang="en-US" sz="2800" smtClean="0"/>
              <a:t>Physical plant must be safe </a:t>
            </a:r>
          </a:p>
          <a:p>
            <a:pPr lvl="1" eaLnBrk="1" hangingPunct="1"/>
            <a:r>
              <a:rPr lang="en-US" sz="2400" smtClean="0"/>
              <a:t>Clear, marked, unobstructed work area</a:t>
            </a:r>
          </a:p>
          <a:p>
            <a:pPr eaLnBrk="1" hangingPunct="1"/>
            <a:r>
              <a:rPr lang="en-US" sz="2800" smtClean="0"/>
              <a:t>Workers must be trained, evaluated &amp; licensed</a:t>
            </a:r>
          </a:p>
          <a:p>
            <a:pPr eaLnBrk="1" hangingPunct="1"/>
            <a:r>
              <a:rPr lang="en-US" sz="2800" smtClean="0"/>
              <a:t>Training must be equipment-specific and site-specific</a:t>
            </a:r>
          </a:p>
          <a:p>
            <a:pPr eaLnBrk="1" hangingPunct="1"/>
            <a:r>
              <a:rPr lang="en-US" sz="2800" smtClean="0"/>
              <a:t>Equipment must be safe to operate</a:t>
            </a:r>
          </a:p>
          <a:p>
            <a:pPr lvl="1" eaLnBrk="1" hangingPunct="1"/>
            <a:r>
              <a:rPr lang="en-US" sz="2400" smtClean="0"/>
              <a:t>Daily inspections</a:t>
            </a:r>
          </a:p>
          <a:p>
            <a:pPr lvl="1" eaLnBrk="1" hangingPunct="1"/>
            <a:r>
              <a:rPr lang="en-US" sz="2400" smtClean="0"/>
              <a:t>Removal from service when repairs are needed</a:t>
            </a:r>
          </a:p>
          <a:p>
            <a:pPr eaLnBrk="1" hangingPunct="1"/>
            <a:r>
              <a:rPr lang="en-US" sz="2800" smtClean="0"/>
              <a:t>Service areas, such as battery charging stations, must be safe in design and operation</a:t>
            </a:r>
          </a:p>
          <a:p>
            <a:pPr lvl="1" eaLnBrk="1" hangingPunct="1"/>
            <a:endParaRPr lang="en-US" sz="2400" smtClean="0"/>
          </a:p>
        </p:txBody>
      </p:sp>
    </p:spTree>
    <p:extLst>
      <p:ext uri="{BB962C8B-B14F-4D97-AF65-F5344CB8AC3E}">
        <p14:creationId xmlns:p14="http://schemas.microsoft.com/office/powerpoint/2010/main" val="3694579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457200" y="838200"/>
            <a:ext cx="8153400" cy="5181600"/>
          </a:xfrm>
        </p:spPr>
        <p:txBody>
          <a:bodyPr/>
          <a:lstStyle/>
          <a:p>
            <a:pPr eaLnBrk="1" hangingPunct="1"/>
            <a:r>
              <a:rPr lang="en-US" sz="2400" smtClean="0"/>
              <a:t/>
            </a:r>
            <a:br>
              <a:rPr lang="en-US" sz="2400" smtClean="0"/>
            </a:br>
            <a:r>
              <a:rPr lang="en-US" sz="3200" smtClean="0"/>
              <a:t/>
            </a:r>
            <a:br>
              <a:rPr lang="en-US" sz="3200" smtClean="0"/>
            </a:br>
            <a:r>
              <a:rPr lang="en-US" sz="3200" smtClean="0"/>
              <a:t>Here is the link for National Institute for Occupational Safety and Health Fatality And Control Evaluations</a:t>
            </a:r>
            <a:br>
              <a:rPr lang="en-US" sz="3200" smtClean="0"/>
            </a:br>
            <a:r>
              <a:rPr lang="en-US" sz="3200" smtClean="0"/>
              <a:t>(NIOSH FACE)</a:t>
            </a:r>
            <a:br>
              <a:rPr lang="en-US" sz="3200" smtClean="0"/>
            </a:br>
            <a:r>
              <a:rPr lang="en-US" sz="3200" smtClean="0"/>
              <a:t/>
            </a:r>
            <a:br>
              <a:rPr lang="en-US" sz="3200" smtClean="0"/>
            </a:br>
            <a:r>
              <a:rPr lang="en-US" sz="2400" smtClean="0"/>
              <a:t> http://www.cdc.gov/niosh/face/default.html</a:t>
            </a:r>
          </a:p>
        </p:txBody>
      </p:sp>
    </p:spTree>
    <p:extLst>
      <p:ext uri="{BB962C8B-B14F-4D97-AF65-F5344CB8AC3E}">
        <p14:creationId xmlns:p14="http://schemas.microsoft.com/office/powerpoint/2010/main" val="119878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arehouse stack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38200" y="400050"/>
            <a:ext cx="7620000" cy="5716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204443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arehouse unstable stacks1"/>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4953000" y="3505200"/>
            <a:ext cx="381000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descr="warehouse unstable stacks 3"/>
          <p:cNvPicPr>
            <a:picLocks noGrp="1" noChangeAspect="1" noChangeArrowheads="1"/>
          </p:cNvPicPr>
          <p:nvPr>
            <p:ph sz="quarter" idx="2"/>
          </p:nvPr>
        </p:nvPicPr>
        <p:blipFill>
          <a:blip r:embed="rId4" cstate="email">
            <a:extLst>
              <a:ext uri="{28A0092B-C50C-407E-A947-70E740481C1C}">
                <a14:useLocalDpi xmlns:a14="http://schemas.microsoft.com/office/drawing/2010/main" val="0"/>
              </a:ext>
            </a:extLst>
          </a:blip>
          <a:srcRect/>
          <a:stretch>
            <a:fillRect/>
          </a:stretch>
        </p:blipFill>
        <p:spPr>
          <a:xfrm>
            <a:off x="4953000" y="381000"/>
            <a:ext cx="3703638" cy="277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descr="warehouse unstable stacks 2"/>
          <p:cNvPicPr>
            <a:picLocks noGrp="1" noChangeAspect="1" noChangeArrowheads="1"/>
          </p:cNvPicPr>
          <p:nvPr>
            <p:ph sz="quarter" idx="3"/>
          </p:nvPr>
        </p:nvPicPr>
        <p:blipFill>
          <a:blip r:embed="rId5" cstate="email">
            <a:extLst>
              <a:ext uri="{28A0092B-C50C-407E-A947-70E740481C1C}">
                <a14:useLocalDpi xmlns:a14="http://schemas.microsoft.com/office/drawing/2010/main" val="0"/>
              </a:ext>
            </a:extLst>
          </a:blip>
          <a:srcRect/>
          <a:stretch>
            <a:fillRect/>
          </a:stretch>
        </p:blipFill>
        <p:spPr>
          <a:xfrm>
            <a:off x="457200" y="533400"/>
            <a:ext cx="42291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75500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arehous broken weld 1"/>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627563" y="304800"/>
            <a:ext cx="4257675"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descr="warehouse stacks broken weld"/>
          <p:cNvPicPr>
            <a:picLocks noGrp="1" noChangeAspect="1" noChangeArrowheads="1"/>
          </p:cNvPicPr>
          <p:nvPr>
            <p:ph sz="half" idx="1"/>
          </p:nvPr>
        </p:nvPicPr>
        <p:blipFill>
          <a:blip r:embed="rId4" cstate="email">
            <a:extLst>
              <a:ext uri="{28A0092B-C50C-407E-A947-70E740481C1C}">
                <a14:useLocalDpi xmlns:a14="http://schemas.microsoft.com/office/drawing/2010/main" val="0"/>
              </a:ext>
            </a:extLst>
          </a:blip>
          <a:srcRect/>
          <a:stretch>
            <a:fillRect/>
          </a:stretch>
        </p:blipFill>
        <p:spPr>
          <a:xfrm>
            <a:off x="228600" y="2316163"/>
            <a:ext cx="4572000"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34154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arehouse turning radius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609600"/>
            <a:ext cx="7467600" cy="560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02588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UFCW Standard Presentation Template">
  <a:themeElements>
    <a:clrScheme name="UFCW Standar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FCW Standard Presentation Template">
      <a:majorFont>
        <a:latin typeface="Flexur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CW Standard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FCW Standard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FCW Standard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FCW Standard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FCW Standard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FCW Standard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FCW Standard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FCW Standard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FCW Standard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FCW Standard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FCW Standard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FCW Standard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61C4E4D48AFF4C9947BDEDC2A95707" ma:contentTypeVersion="17" ma:contentTypeDescription="Create a new document." ma:contentTypeScope="" ma:versionID="f12ca13e00669fad0981ea1f115db7a4">
  <xsd:schema xmlns:xsd="http://www.w3.org/2001/XMLSchema" xmlns:xs="http://www.w3.org/2001/XMLSchema" xmlns:p="http://schemas.microsoft.com/office/2006/metadata/properties" xmlns:ns1="http://schemas.microsoft.com/sharepoint/v3" xmlns:ns3="0a41bae8-1d52-41d9-bc97-d51e2450aecf" xmlns:ns4="http://schemas.microsoft.com/sharepoint/v4" targetNamespace="http://schemas.microsoft.com/office/2006/metadata/properties" ma:root="true" ma:fieldsID="ebdb4f7dd67829e8b0a9b0dcbc12952b" ns1:_="" ns3:_="" ns4:_="">
    <xsd:import namespace="http://schemas.microsoft.com/sharepoint/v3"/>
    <xsd:import namespace="0a41bae8-1d52-41d9-bc97-d51e2450aecf"/>
    <xsd:import namespace="http://schemas.microsoft.com/sharepoint/v4"/>
    <xsd:element name="properties">
      <xsd:complexType>
        <xsd:sequence>
          <xsd:element name="documentManagement">
            <xsd:complexType>
              <xsd:all>
                <xsd:element ref="ns3:TaxKeywordTaxHTField" minOccurs="0"/>
                <xsd:element ref="ns3:TaxCatchAll" minOccurs="0"/>
                <xsd:element ref="ns1:EmailSender" minOccurs="0"/>
                <xsd:element ref="ns1:EmailTo" minOccurs="0"/>
                <xsd:element ref="ns1:EmailCc" minOccurs="0"/>
                <xsd:element ref="ns1:EmailFrom" minOccurs="0"/>
                <xsd:element ref="ns1:EmailSubject" minOccurs="0"/>
                <xsd:element ref="ns4:EmailHeaders" minOccurs="0"/>
                <xsd:element ref="ns3:_dlc_DocId" minOccurs="0"/>
                <xsd:element ref="ns3:_dlc_DocIdUrl" minOccurs="0"/>
                <xsd:element ref="ns3:_dlc_DocIdPersistId" minOccurs="0"/>
                <xsd:element ref="ns3:mf4392735a5b421a864f48412de7af0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4" nillable="true" ma:displayName="E-Mail Sender" ma:hidden="true" ma:internalName="EmailSender">
      <xsd:simpleType>
        <xsd:restriction base="dms:Note">
          <xsd:maxLength value="255"/>
        </xsd:restriction>
      </xsd:simpleType>
    </xsd:element>
    <xsd:element name="EmailTo" ma:index="15" nillable="true" ma:displayName="E-Mail To" ma:hidden="true" ma:internalName="EmailTo">
      <xsd:simpleType>
        <xsd:restriction base="dms:Note">
          <xsd:maxLength value="255"/>
        </xsd:restriction>
      </xsd:simpleType>
    </xsd:element>
    <xsd:element name="EmailCc" ma:index="16" nillable="true" ma:displayName="E-Mail Cc" ma:hidden="true" ma:internalName="EmailCc">
      <xsd:simpleType>
        <xsd:restriction base="dms:Note">
          <xsd:maxLength value="255"/>
        </xsd:restriction>
      </xsd:simpleType>
    </xsd:element>
    <xsd:element name="EmailFrom" ma:index="17" nillable="true" ma:displayName="E-Mail From" ma:hidden="true" ma:internalName="EmailFrom">
      <xsd:simpleType>
        <xsd:restriction base="dms:Text"/>
      </xsd:simpleType>
    </xsd:element>
    <xsd:element name="EmailSubject" ma:index="18"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1bae8-1d52-41d9-bc97-d51e2450aecf"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a1efd1b3-b7ae-4789-9947-abc2d21263a6"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04ce148a-ea59-4bf9-be44-d87e32a46e5d}" ma:internalName="TaxCatchAll" ma:showField="CatchAllData" ma:web="0a41bae8-1d52-41d9-bc97-d51e2450aecf">
      <xsd:complexType>
        <xsd:complexContent>
          <xsd:extension base="dms:MultiChoiceLookup">
            <xsd:sequence>
              <xsd:element name="Value" type="dms:Lookup" maxOccurs="unbounded" minOccurs="0" nillable="true"/>
            </xsd:sequence>
          </xsd:extension>
        </xsd:complexContent>
      </xsd:complex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mf4392735a5b421a864f48412de7af0d" ma:index="24" nillable="true" ma:taxonomy="true" ma:internalName="mf4392735a5b421a864f48412de7af0d" ma:taxonomyFieldName="Local_x0020_Number" ma:displayName="Local Number" ma:indexed="true" ma:default="" ma:fieldId="{6f439273-5a5b-421a-864f-48412de7af0d}" ma:sspId="a1efd1b3-b7ae-4789-9947-abc2d21263a6" ma:termSetId="42c272d0-7249-461a-a618-04ab94c7b24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9" nillable="true" ma:displayName="E-Mail Headers" ma:hidden="true" ma:internalName="EmailHeader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9" ma:displayName="Subject"/>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mf4392735a5b421a864f48412de7af0d xmlns="0a41bae8-1d52-41d9-bc97-d51e2450aecf">
      <Terms xmlns="http://schemas.microsoft.com/office/infopath/2007/PartnerControls"/>
    </mf4392735a5b421a864f48412de7af0d>
    <EmailTo xmlns="http://schemas.microsoft.com/sharepoint/v3" xsi:nil="true"/>
    <TaxKeywordTaxHTField xmlns="0a41bae8-1d52-41d9-bc97-d51e2450aecf">
      <Terms xmlns="http://schemas.microsoft.com/office/infopath/2007/PartnerControls"/>
    </TaxKeywordTaxHTField>
    <EmailHeaders xmlns="http://schemas.microsoft.com/sharepoint/v4" xsi:nil="true"/>
    <EmailSender xmlns="http://schemas.microsoft.com/sharepoint/v3" xsi:nil="true"/>
    <EmailFrom xmlns="http://schemas.microsoft.com/sharepoint/v3" xsi:nil="true"/>
    <TaxCatchAll xmlns="0a41bae8-1d52-41d9-bc97-d51e2450aecf"/>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FB99ACE9-39B0-45E0-91AC-5227D4B6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41bae8-1d52-41d9-bc97-d51e2450aec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C9DE2-B3C3-4C50-BE48-2A1803AC10F6}">
  <ds:schemaRefs>
    <ds:schemaRef ds:uri="http://schemas.microsoft.com/sharepoint/events"/>
  </ds:schemaRefs>
</ds:datastoreItem>
</file>

<file path=customXml/itemProps3.xml><?xml version="1.0" encoding="utf-8"?>
<ds:datastoreItem xmlns:ds="http://schemas.openxmlformats.org/officeDocument/2006/customXml" ds:itemID="{C67BE1C0-BD05-4BE7-8321-A5ECC3B5B25D}">
  <ds:schemaRefs>
    <ds:schemaRef ds:uri="http://schemas.microsoft.com/office/2006/metadata/customXsn"/>
  </ds:schemaRefs>
</ds:datastoreItem>
</file>

<file path=customXml/itemProps4.xml><?xml version="1.0" encoding="utf-8"?>
<ds:datastoreItem xmlns:ds="http://schemas.openxmlformats.org/officeDocument/2006/customXml" ds:itemID="{1FC37523-8B21-4CBC-9CDD-0273EF8D2396}">
  <ds:schemaRefs>
    <ds:schemaRef ds:uri="http://schemas.microsoft.com/sharepoint/v3/contenttype/forms"/>
  </ds:schemaRefs>
</ds:datastoreItem>
</file>

<file path=customXml/itemProps5.xml><?xml version="1.0" encoding="utf-8"?>
<ds:datastoreItem xmlns:ds="http://schemas.openxmlformats.org/officeDocument/2006/customXml" ds:itemID="{2D82CF3A-BF6A-496D-A643-61703C7C6BD7}">
  <ds:schemaRefs>
    <ds:schemaRef ds:uri="http://purl.org/dc/terms/"/>
    <ds:schemaRef ds:uri="http://schemas.microsoft.com/office/2006/documentManagement/types"/>
    <ds:schemaRef ds:uri="http://schemas.microsoft.com/sharepoint/v3"/>
    <ds:schemaRef ds:uri="0a41bae8-1d52-41d9-bc97-d51e2450aecf"/>
    <ds:schemaRef ds:uri="http://schemas.microsoft.com/sharepoint/v4"/>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TotalTime>
  <Words>2782</Words>
  <Application>Microsoft Office PowerPoint</Application>
  <PresentationFormat>On-screen Show (4:3)</PresentationFormat>
  <Paragraphs>238</Paragraphs>
  <Slides>44</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UFCW Standard Presentation Template</vt:lpstr>
      <vt:lpstr>Photo Editor Photo</vt:lpstr>
      <vt:lpstr>Material Handling Safety</vt:lpstr>
      <vt:lpstr>Objectives</vt:lpstr>
      <vt:lpstr>Handouts</vt:lpstr>
      <vt:lpstr>OSHA standards &amp; NIOSH investigations help us recognize and evaluate hazards based on the history of injuries and fatalities in different industries</vt:lpstr>
      <vt:lpstr>  Here is the link for National Institute for Occupational Safety and Health Fatality And Control Evaluations (NIOSH FACE)   http://www.cdc.gov/niosh/face/default.html</vt:lpstr>
      <vt:lpstr>PowerPoint Presentation</vt:lpstr>
      <vt:lpstr>PowerPoint Presentation</vt:lpstr>
      <vt:lpstr>PowerPoint Presentation</vt:lpstr>
      <vt:lpstr>PowerPoint Presentation</vt:lpstr>
      <vt:lpstr>PowerPoint Presentation</vt:lpstr>
      <vt:lpstr>PowerPoint Presentation</vt:lpstr>
      <vt:lpstr>1910.176(a)  Use of mechanical equipment. </vt:lpstr>
      <vt:lpstr>PowerPoint Presentation</vt:lpstr>
      <vt:lpstr>1910.176(a) </vt:lpstr>
      <vt:lpstr>PowerPoint Presentation</vt:lpstr>
      <vt:lpstr>1910.176(a) </vt:lpstr>
      <vt:lpstr>PowerPoint Presentation</vt:lpstr>
      <vt:lpstr>PowerPoint Presentation</vt:lpstr>
      <vt:lpstr>1910.178(l)(2)(ii)  Training</vt:lpstr>
      <vt:lpstr>PowerPoint Presentation</vt:lpstr>
      <vt:lpstr>1910.178(l)(4)(ii)</vt:lpstr>
      <vt:lpstr>PowerPoint Presentation</vt:lpstr>
      <vt:lpstr>1910.178(p)(1)</vt:lpstr>
      <vt:lpstr>PowerPoint Presentation</vt:lpstr>
      <vt:lpstr>Use or Take Out of Service?</vt:lpstr>
      <vt:lpstr>PowerPoint Presentation</vt:lpstr>
      <vt:lpstr>Use or Take Out of Service?</vt:lpstr>
      <vt:lpstr>Use or Take Out of Service?</vt:lpstr>
      <vt:lpstr>Use or Take Out of Service?</vt:lpstr>
      <vt:lpstr>Use or Take Out of Service?</vt:lpstr>
      <vt:lpstr>1910.178(a)(4)</vt:lpstr>
      <vt:lpstr>PowerPoint Presentation</vt:lpstr>
      <vt:lpstr>PowerPoint Presentation</vt:lpstr>
      <vt:lpstr>PowerPoint Presentation</vt:lpstr>
      <vt:lpstr>PowerPoint Presentation</vt:lpstr>
      <vt:lpstr>PowerPoint Presentation</vt:lpstr>
      <vt:lpstr>1910.178(g)(2)</vt:lpstr>
      <vt:lpstr>Ventilation?</vt:lpstr>
      <vt:lpstr>PowerPoint Presentation</vt:lpstr>
      <vt:lpstr>PowerPoint Presentation</vt:lpstr>
      <vt:lpstr>1910.178(g)(4) A conveyor, overhead hoist, or equivalent material handling equipment shall be provided for handling batteries. </vt:lpstr>
      <vt:lpstr>What is the load capacity of this chain?</vt:lpstr>
      <vt:lpstr>PowerPoint Presentation</vt:lpstr>
      <vt:lpstr>Material Handling Safety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Handling Safety</dc:title>
  <dc:creator>UFCWuser</dc:creator>
  <cp:lastModifiedBy>Vosburgh, Linda - OSHA</cp:lastModifiedBy>
  <cp:revision>8</cp:revision>
  <dcterms:created xsi:type="dcterms:W3CDTF">2012-08-22T13:39:09Z</dcterms:created>
  <dcterms:modified xsi:type="dcterms:W3CDTF">2014-02-19T17:03:34Z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0x010100FB61C4E4D48AFF4C9947BDEDC2A95707</vt:lpwstr>
  </property>
</Properties>
</file>