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xml" ContentType="application/vnd.openxmlformats-officedocument.drawingml.chart+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3.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4.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5.xml" ContentType="application/vnd.openxmlformats-officedocument.drawingml.chart+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6.xml" ContentType="application/vnd.openxmlformats-officedocument.drawingml.chart+xml"/>
  <Override PartName="/ppt/notesSlides/notesSlide34.xml" ContentType="application/vnd.openxmlformats-officedocument.presentationml.notesSlide+xml"/>
  <Override PartName="/ppt/charts/chart7.xml" ContentType="application/vnd.openxmlformats-officedocument.drawingml.chart+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45"/>
  </p:notesMasterIdLst>
  <p:sldIdLst>
    <p:sldId id="311" r:id="rId7"/>
    <p:sldId id="312" r:id="rId8"/>
    <p:sldId id="279" r:id="rId9"/>
    <p:sldId id="257" r:id="rId10"/>
    <p:sldId id="275" r:id="rId11"/>
    <p:sldId id="274" r:id="rId12"/>
    <p:sldId id="276" r:id="rId13"/>
    <p:sldId id="273" r:id="rId14"/>
    <p:sldId id="278" r:id="rId15"/>
    <p:sldId id="304" r:id="rId16"/>
    <p:sldId id="277" r:id="rId17"/>
    <p:sldId id="301" r:id="rId18"/>
    <p:sldId id="282" r:id="rId19"/>
    <p:sldId id="283" r:id="rId20"/>
    <p:sldId id="284" r:id="rId21"/>
    <p:sldId id="285" r:id="rId22"/>
    <p:sldId id="292" r:id="rId23"/>
    <p:sldId id="286" r:id="rId24"/>
    <p:sldId id="288" r:id="rId25"/>
    <p:sldId id="287" r:id="rId26"/>
    <p:sldId id="289" r:id="rId27"/>
    <p:sldId id="290" r:id="rId28"/>
    <p:sldId id="291" r:id="rId29"/>
    <p:sldId id="299" r:id="rId30"/>
    <p:sldId id="294" r:id="rId31"/>
    <p:sldId id="295" r:id="rId32"/>
    <p:sldId id="297" r:id="rId33"/>
    <p:sldId id="298" r:id="rId34"/>
    <p:sldId id="293" r:id="rId35"/>
    <p:sldId id="300" r:id="rId36"/>
    <p:sldId id="305" r:id="rId37"/>
    <p:sldId id="303" r:id="rId38"/>
    <p:sldId id="302" r:id="rId39"/>
    <p:sldId id="306" r:id="rId40"/>
    <p:sldId id="307" r:id="rId41"/>
    <p:sldId id="308" r:id="rId42"/>
    <p:sldId id="309" r:id="rId43"/>
    <p:sldId id="310"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66FF66"/>
    <a:srgbClr val="0080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81166" autoAdjust="0"/>
  </p:normalViewPr>
  <p:slideViewPr>
    <p:cSldViewPr>
      <p:cViewPr varScale="1">
        <p:scale>
          <a:sx n="71" d="100"/>
          <a:sy n="71" d="100"/>
        </p:scale>
        <p:origin x="-13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notesMaster" Target="notesMasters/notesMaster1.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theme" Target="theme/theme1.xml"/><Relationship Id="rId8"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solidFill>
                  <a:srgbClr val="FFC000"/>
                </a:solidFill>
              </a:rPr>
              <a:t>How Bad?</a:t>
            </a:r>
          </a:p>
        </c:rich>
      </c:tx>
      <c:layout/>
      <c:overlay val="0"/>
    </c:title>
    <c:autoTitleDeleted val="0"/>
    <c:plotArea>
      <c:layout/>
      <c:barChart>
        <c:barDir val="col"/>
        <c:grouping val="clustered"/>
        <c:varyColors val="0"/>
        <c:ser>
          <c:idx val="0"/>
          <c:order val="0"/>
          <c:tx>
            <c:strRef>
              <c:f>Sheet1!$B$1</c:f>
              <c:strCache>
                <c:ptCount val="1"/>
                <c:pt idx="0">
                  <c:v>How Bad?</c:v>
                </c:pt>
              </c:strCache>
            </c:strRef>
          </c:tx>
          <c:spPr>
            <a:solidFill>
              <a:srgbClr val="FF0000"/>
            </a:solidFill>
            <a:ln w="19050">
              <a:solidFill>
                <a:srgbClr val="FFFF00"/>
              </a:solidFill>
            </a:ln>
          </c:spPr>
          <c:invertIfNegative val="0"/>
          <c:cat>
            <c:strRef>
              <c:f>Sheet1!$A$2:$A$5</c:f>
              <c:strCache>
                <c:ptCount val="4"/>
                <c:pt idx="0">
                  <c:v>minor</c:v>
                </c:pt>
                <c:pt idx="1">
                  <c:v>serious</c:v>
                </c:pt>
                <c:pt idx="2">
                  <c:v>major</c:v>
                </c:pt>
                <c:pt idx="3">
                  <c:v>fatal</c:v>
                </c:pt>
              </c:strCache>
            </c:strRef>
          </c:cat>
          <c:val>
            <c:numRef>
              <c:f>Sheet1!$B$2:$B$5</c:f>
              <c:numCache>
                <c:formatCode>General</c:formatCode>
                <c:ptCount val="4"/>
                <c:pt idx="0">
                  <c:v>1</c:v>
                </c:pt>
                <c:pt idx="1">
                  <c:v>3</c:v>
                </c:pt>
                <c:pt idx="2">
                  <c:v>6</c:v>
                </c:pt>
                <c:pt idx="3">
                  <c:v>10</c:v>
                </c:pt>
              </c:numCache>
            </c:numRef>
          </c:val>
        </c:ser>
        <c:dLbls>
          <c:showLegendKey val="0"/>
          <c:showVal val="0"/>
          <c:showCatName val="0"/>
          <c:showSerName val="0"/>
          <c:showPercent val="0"/>
          <c:showBubbleSize val="0"/>
        </c:dLbls>
        <c:gapWidth val="150"/>
        <c:axId val="63730432"/>
        <c:axId val="63731968"/>
      </c:barChart>
      <c:catAx>
        <c:axId val="63730432"/>
        <c:scaling>
          <c:orientation val="minMax"/>
        </c:scaling>
        <c:delete val="0"/>
        <c:axPos val="b"/>
        <c:majorTickMark val="out"/>
        <c:minorTickMark val="none"/>
        <c:tickLblPos val="nextTo"/>
        <c:spPr>
          <a:ln>
            <a:solidFill>
              <a:srgbClr val="FFFF00"/>
            </a:solidFill>
          </a:ln>
        </c:spPr>
        <c:txPr>
          <a:bodyPr/>
          <a:lstStyle/>
          <a:p>
            <a:pPr>
              <a:defRPr>
                <a:solidFill>
                  <a:srgbClr val="FFC000"/>
                </a:solidFill>
              </a:defRPr>
            </a:pPr>
            <a:endParaRPr lang="en-US"/>
          </a:p>
        </c:txPr>
        <c:crossAx val="63731968"/>
        <c:crosses val="autoZero"/>
        <c:auto val="1"/>
        <c:lblAlgn val="ctr"/>
        <c:lblOffset val="100"/>
        <c:noMultiLvlLbl val="0"/>
      </c:catAx>
      <c:valAx>
        <c:axId val="63731968"/>
        <c:scaling>
          <c:orientation val="minMax"/>
        </c:scaling>
        <c:delete val="0"/>
        <c:axPos val="l"/>
        <c:majorGridlines/>
        <c:numFmt formatCode="General" sourceLinked="1"/>
        <c:majorTickMark val="out"/>
        <c:minorTickMark val="none"/>
        <c:tickLblPos val="none"/>
        <c:spPr>
          <a:ln>
            <a:solidFill>
              <a:srgbClr val="FFC000"/>
            </a:solidFill>
          </a:ln>
        </c:spPr>
        <c:crossAx val="63730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Sheet1!$A$1</c:f>
              <c:strCache>
                <c:ptCount val="1"/>
                <c:pt idx="0">
                  <c:v>How Much?</c:v>
                </c:pt>
              </c:strCache>
            </c:strRef>
          </c:tx>
          <c:spPr>
            <a:solidFill>
              <a:srgbClr val="00B050"/>
            </a:solidFill>
          </c:spPr>
          <c:invertIfNegative val="0"/>
          <c:cat>
            <c:multiLvlStrRef>
              <c:f>Sheet1!#REF!</c:f>
            </c:multiLvlStrRef>
          </c:cat>
          <c:val>
            <c:numRef>
              <c:f>Sheet1!$A$2:$A$9</c:f>
              <c:numCache>
                <c:formatCode>General</c:formatCode>
                <c:ptCount val="8"/>
                <c:pt idx="0">
                  <c:v>3</c:v>
                </c:pt>
                <c:pt idx="1">
                  <c:v>4</c:v>
                </c:pt>
                <c:pt idx="2">
                  <c:v>5</c:v>
                </c:pt>
                <c:pt idx="3">
                  <c:v>6</c:v>
                </c:pt>
                <c:pt idx="4">
                  <c:v>7</c:v>
                </c:pt>
                <c:pt idx="5">
                  <c:v>8</c:v>
                </c:pt>
                <c:pt idx="6">
                  <c:v>9</c:v>
                </c:pt>
                <c:pt idx="7">
                  <c:v>10</c:v>
                </c:pt>
              </c:numCache>
            </c:numRef>
          </c:val>
        </c:ser>
        <c:dLbls>
          <c:showLegendKey val="0"/>
          <c:showVal val="0"/>
          <c:showCatName val="0"/>
          <c:showSerName val="0"/>
          <c:showPercent val="0"/>
          <c:showBubbleSize val="0"/>
        </c:dLbls>
        <c:gapWidth val="41"/>
        <c:axId val="69334528"/>
        <c:axId val="69336064"/>
      </c:barChart>
      <c:catAx>
        <c:axId val="69334528"/>
        <c:scaling>
          <c:orientation val="minMax"/>
        </c:scaling>
        <c:delete val="0"/>
        <c:axPos val="b"/>
        <c:majorTickMark val="out"/>
        <c:minorTickMark val="none"/>
        <c:tickLblPos val="nextTo"/>
        <c:crossAx val="69336064"/>
        <c:crosses val="autoZero"/>
        <c:auto val="1"/>
        <c:lblAlgn val="ctr"/>
        <c:lblOffset val="100"/>
        <c:noMultiLvlLbl val="0"/>
      </c:catAx>
      <c:valAx>
        <c:axId val="69336064"/>
        <c:scaling>
          <c:orientation val="minMax"/>
          <c:max val="10"/>
          <c:min val="3"/>
        </c:scaling>
        <c:delete val="0"/>
        <c:axPos val="l"/>
        <c:majorGridlines/>
        <c:numFmt formatCode="General" sourceLinked="1"/>
        <c:majorTickMark val="out"/>
        <c:minorTickMark val="none"/>
        <c:tickLblPos val="none"/>
        <c:crossAx val="6933452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Sheet1!$A$2</c:f>
              <c:strCache>
                <c:ptCount val="1"/>
                <c:pt idx="0">
                  <c:v>How Many?</c:v>
                </c:pt>
              </c:strCache>
            </c:strRef>
          </c:tx>
          <c:spPr>
            <a:solidFill>
              <a:srgbClr val="008000"/>
            </a:solidFill>
          </c:spPr>
          <c:invertIfNegative val="0"/>
          <c:cat>
            <c:strRef>
              <c:f>Sheet1!$B$1</c:f>
              <c:strCache>
                <c:ptCount val="1"/>
                <c:pt idx="0">
                  <c:v>How Much?</c:v>
                </c:pt>
              </c:strCache>
            </c:strRef>
          </c:cat>
          <c:val>
            <c:numRef>
              <c:f>Sheet1!$B$2</c:f>
              <c:numCache>
                <c:formatCode>General</c:formatCode>
                <c:ptCount val="1"/>
                <c:pt idx="0">
                  <c:v>1</c:v>
                </c:pt>
              </c:numCache>
            </c:numRef>
          </c:val>
        </c:ser>
        <c:ser>
          <c:idx val="1"/>
          <c:order val="1"/>
          <c:tx>
            <c:strRef>
              <c:f>Sheet1!$A$3</c:f>
              <c:strCache>
                <c:ptCount val="1"/>
                <c:pt idx="0">
                  <c:v>How Often?</c:v>
                </c:pt>
              </c:strCache>
            </c:strRef>
          </c:tx>
          <c:spPr>
            <a:solidFill>
              <a:srgbClr val="33CC33"/>
            </a:solidFill>
          </c:spPr>
          <c:invertIfNegative val="0"/>
          <c:cat>
            <c:strRef>
              <c:f>Sheet1!$B$1</c:f>
              <c:strCache>
                <c:ptCount val="1"/>
                <c:pt idx="0">
                  <c:v>How Much?</c:v>
                </c:pt>
              </c:strCache>
            </c:strRef>
          </c:cat>
          <c:val>
            <c:numRef>
              <c:f>Sheet1!$B$3</c:f>
              <c:numCache>
                <c:formatCode>General</c:formatCode>
                <c:ptCount val="1"/>
                <c:pt idx="0">
                  <c:v>1</c:v>
                </c:pt>
              </c:numCache>
            </c:numRef>
          </c:val>
        </c:ser>
        <c:ser>
          <c:idx val="2"/>
          <c:order val="2"/>
          <c:tx>
            <c:strRef>
              <c:f>Sheet1!$A$4</c:f>
              <c:strCache>
                <c:ptCount val="1"/>
                <c:pt idx="0">
                  <c:v>How Long?</c:v>
                </c:pt>
              </c:strCache>
            </c:strRef>
          </c:tx>
          <c:spPr>
            <a:solidFill>
              <a:srgbClr val="33CC33"/>
            </a:solidFill>
          </c:spPr>
          <c:invertIfNegative val="0"/>
          <c:dPt>
            <c:idx val="0"/>
            <c:invertIfNegative val="0"/>
            <c:bubble3D val="0"/>
            <c:spPr>
              <a:solidFill>
                <a:srgbClr val="66FF66"/>
              </a:solidFill>
            </c:spPr>
          </c:dPt>
          <c:cat>
            <c:strRef>
              <c:f>Sheet1!$B$1</c:f>
              <c:strCache>
                <c:ptCount val="1"/>
                <c:pt idx="0">
                  <c:v>How Much?</c:v>
                </c:pt>
              </c:strCache>
            </c:strRef>
          </c:cat>
          <c:val>
            <c:numRef>
              <c:f>Sheet1!$B$4</c:f>
              <c:numCache>
                <c:formatCode>General</c:formatCode>
                <c:ptCount val="1"/>
                <c:pt idx="0">
                  <c:v>1</c:v>
                </c:pt>
              </c:numCache>
            </c:numRef>
          </c:val>
        </c:ser>
        <c:dLbls>
          <c:showLegendKey val="0"/>
          <c:showVal val="0"/>
          <c:showCatName val="0"/>
          <c:showSerName val="0"/>
          <c:showPercent val="0"/>
          <c:showBubbleSize val="0"/>
        </c:dLbls>
        <c:gapWidth val="55"/>
        <c:overlap val="100"/>
        <c:axId val="70107904"/>
        <c:axId val="70109440"/>
      </c:barChart>
      <c:catAx>
        <c:axId val="70107904"/>
        <c:scaling>
          <c:orientation val="minMax"/>
        </c:scaling>
        <c:delete val="0"/>
        <c:axPos val="b"/>
        <c:majorTickMark val="none"/>
        <c:minorTickMark val="none"/>
        <c:tickLblPos val="nextTo"/>
        <c:crossAx val="70109440"/>
        <c:crosses val="autoZero"/>
        <c:auto val="1"/>
        <c:lblAlgn val="ctr"/>
        <c:lblOffset val="100"/>
        <c:noMultiLvlLbl val="0"/>
      </c:catAx>
      <c:valAx>
        <c:axId val="70109440"/>
        <c:scaling>
          <c:orientation val="minMax"/>
        </c:scaling>
        <c:delete val="0"/>
        <c:axPos val="l"/>
        <c:majorGridlines/>
        <c:numFmt formatCode="General" sourceLinked="1"/>
        <c:majorTickMark val="none"/>
        <c:minorTickMark val="none"/>
        <c:tickLblPos val="nextTo"/>
        <c:crossAx val="70107904"/>
        <c:crosses val="autoZero"/>
        <c:crossBetween val="between"/>
      </c:valAx>
    </c:plotArea>
    <c:legend>
      <c:legendPos val="r"/>
      <c:legendEntry>
        <c:idx val="0"/>
        <c:txPr>
          <a:bodyPr/>
          <a:lstStyle/>
          <a:p>
            <a:pPr>
              <a:defRPr>
                <a:solidFill>
                  <a:schemeClr val="bg1"/>
                </a:solidFill>
              </a:defRPr>
            </a:pPr>
            <a:endParaRPr lang="en-US"/>
          </a:p>
        </c:txPr>
      </c:legendEntry>
      <c:legendEntry>
        <c:idx val="1"/>
        <c:txPr>
          <a:bodyPr/>
          <a:lstStyle/>
          <a:p>
            <a:pPr>
              <a:defRPr>
                <a:solidFill>
                  <a:schemeClr val="bg1"/>
                </a:solidFill>
              </a:defRPr>
            </a:pPr>
            <a:endParaRPr lang="en-US"/>
          </a:p>
        </c:txPr>
      </c:legendEntry>
      <c:legendEntry>
        <c:idx val="2"/>
        <c:txPr>
          <a:bodyPr/>
          <a:lstStyle/>
          <a:p>
            <a:pPr>
              <a:defRPr>
                <a:solidFill>
                  <a:schemeClr val="bg1"/>
                </a:solidFill>
              </a:defRPr>
            </a:pPr>
            <a:endParaRPr lang="en-US"/>
          </a:p>
        </c:txPr>
      </c:legendEntry>
      <c:layout/>
      <c:overlay val="0"/>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How Many?</c:v>
                </c:pt>
              </c:strCache>
            </c:strRef>
          </c:tx>
          <c:spPr>
            <a:solidFill>
              <a:srgbClr val="008000"/>
            </a:solidFill>
          </c:spPr>
          <c:invertIfNegative val="0"/>
          <c:cat>
            <c:numRef>
              <c:f>Sheet1!$A$2</c:f>
              <c:numCache>
                <c:formatCode>General</c:formatCode>
                <c:ptCount val="1"/>
              </c:numCache>
            </c:numRef>
          </c:cat>
          <c:val>
            <c:numRef>
              <c:f>Sheet1!$B$2</c:f>
              <c:numCache>
                <c:formatCode>General</c:formatCode>
                <c:ptCount val="1"/>
                <c:pt idx="0">
                  <c:v>2</c:v>
                </c:pt>
              </c:numCache>
            </c:numRef>
          </c:val>
        </c:ser>
        <c:ser>
          <c:idx val="1"/>
          <c:order val="1"/>
          <c:tx>
            <c:strRef>
              <c:f>Sheet1!$C$1</c:f>
              <c:strCache>
                <c:ptCount val="1"/>
                <c:pt idx="0">
                  <c:v>How Often?</c:v>
                </c:pt>
              </c:strCache>
            </c:strRef>
          </c:tx>
          <c:spPr>
            <a:solidFill>
              <a:srgbClr val="33CC33"/>
            </a:solidFill>
          </c:spPr>
          <c:invertIfNegative val="0"/>
          <c:cat>
            <c:numRef>
              <c:f>Sheet1!$A$2</c:f>
              <c:numCache>
                <c:formatCode>General</c:formatCode>
                <c:ptCount val="1"/>
              </c:numCache>
            </c:numRef>
          </c:cat>
          <c:val>
            <c:numRef>
              <c:f>Sheet1!$C$2</c:f>
              <c:numCache>
                <c:formatCode>General</c:formatCode>
                <c:ptCount val="1"/>
                <c:pt idx="0">
                  <c:v>4</c:v>
                </c:pt>
              </c:numCache>
            </c:numRef>
          </c:val>
        </c:ser>
        <c:ser>
          <c:idx val="2"/>
          <c:order val="2"/>
          <c:tx>
            <c:strRef>
              <c:f>Sheet1!$D$1</c:f>
              <c:strCache>
                <c:ptCount val="1"/>
                <c:pt idx="0">
                  <c:v>How Long?</c:v>
                </c:pt>
              </c:strCache>
            </c:strRef>
          </c:tx>
          <c:spPr>
            <a:solidFill>
              <a:srgbClr val="66FF66"/>
            </a:solidFill>
          </c:spPr>
          <c:invertIfNegative val="0"/>
          <c:cat>
            <c:numRef>
              <c:f>Sheet1!$A$2</c:f>
              <c:numCache>
                <c:formatCode>General</c:formatCode>
                <c:ptCount val="1"/>
              </c:numCache>
            </c:numRef>
          </c:cat>
          <c:val>
            <c:numRef>
              <c:f>Sheet1!$D$2</c:f>
              <c:numCache>
                <c:formatCode>General</c:formatCode>
                <c:ptCount val="1"/>
                <c:pt idx="0">
                  <c:v>2</c:v>
                </c:pt>
              </c:numCache>
            </c:numRef>
          </c:val>
        </c:ser>
        <c:dLbls>
          <c:showLegendKey val="0"/>
          <c:showVal val="0"/>
          <c:showCatName val="0"/>
          <c:showSerName val="0"/>
          <c:showPercent val="0"/>
          <c:showBubbleSize val="0"/>
        </c:dLbls>
        <c:gapWidth val="150"/>
        <c:overlap val="100"/>
        <c:axId val="70379008"/>
        <c:axId val="70380544"/>
      </c:barChart>
      <c:catAx>
        <c:axId val="70379008"/>
        <c:scaling>
          <c:orientation val="minMax"/>
        </c:scaling>
        <c:delete val="0"/>
        <c:axPos val="b"/>
        <c:numFmt formatCode="General" sourceLinked="1"/>
        <c:majorTickMark val="out"/>
        <c:minorTickMark val="none"/>
        <c:tickLblPos val="nextTo"/>
        <c:crossAx val="70380544"/>
        <c:crosses val="autoZero"/>
        <c:auto val="1"/>
        <c:lblAlgn val="ctr"/>
        <c:lblOffset val="100"/>
        <c:noMultiLvlLbl val="0"/>
      </c:catAx>
      <c:valAx>
        <c:axId val="70380544"/>
        <c:scaling>
          <c:orientation val="minMax"/>
        </c:scaling>
        <c:delete val="0"/>
        <c:axPos val="l"/>
        <c:majorGridlines/>
        <c:numFmt formatCode="General" sourceLinked="1"/>
        <c:majorTickMark val="out"/>
        <c:minorTickMark val="none"/>
        <c:tickLblPos val="nextTo"/>
        <c:crossAx val="70379008"/>
        <c:crosses val="autoZero"/>
        <c:crossBetween val="between"/>
      </c:valAx>
    </c:plotArea>
    <c:legend>
      <c:legendPos val="r"/>
      <c:layout/>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How Many?</c:v>
                </c:pt>
              </c:strCache>
            </c:strRef>
          </c:tx>
          <c:invertIfNegative val="0"/>
          <c:dPt>
            <c:idx val="0"/>
            <c:invertIfNegative val="0"/>
            <c:bubble3D val="0"/>
            <c:spPr>
              <a:solidFill>
                <a:srgbClr val="008000"/>
              </a:solidFill>
            </c:spPr>
          </c:dPt>
          <c:cat>
            <c:numRef>
              <c:f>Sheet1!$A$2</c:f>
              <c:numCache>
                <c:formatCode>General</c:formatCode>
                <c:ptCount val="1"/>
              </c:numCache>
            </c:numRef>
          </c:cat>
          <c:val>
            <c:numRef>
              <c:f>Sheet1!$B$2</c:f>
              <c:numCache>
                <c:formatCode>General</c:formatCode>
                <c:ptCount val="1"/>
                <c:pt idx="0">
                  <c:v>4</c:v>
                </c:pt>
              </c:numCache>
            </c:numRef>
          </c:val>
        </c:ser>
        <c:ser>
          <c:idx val="1"/>
          <c:order val="1"/>
          <c:tx>
            <c:strRef>
              <c:f>Sheet1!$C$1</c:f>
              <c:strCache>
                <c:ptCount val="1"/>
                <c:pt idx="0">
                  <c:v>How Often?</c:v>
                </c:pt>
              </c:strCache>
            </c:strRef>
          </c:tx>
          <c:spPr>
            <a:solidFill>
              <a:srgbClr val="33CC33"/>
            </a:solidFill>
          </c:spPr>
          <c:invertIfNegative val="0"/>
          <c:cat>
            <c:numRef>
              <c:f>Sheet1!$A$2</c:f>
              <c:numCache>
                <c:formatCode>General</c:formatCode>
                <c:ptCount val="1"/>
              </c:numCache>
            </c:numRef>
          </c:cat>
          <c:val>
            <c:numRef>
              <c:f>Sheet1!$C$2</c:f>
              <c:numCache>
                <c:formatCode>General</c:formatCode>
                <c:ptCount val="1"/>
                <c:pt idx="0">
                  <c:v>4</c:v>
                </c:pt>
              </c:numCache>
            </c:numRef>
          </c:val>
        </c:ser>
        <c:ser>
          <c:idx val="2"/>
          <c:order val="2"/>
          <c:tx>
            <c:strRef>
              <c:f>Sheet1!$D$1</c:f>
              <c:strCache>
                <c:ptCount val="1"/>
                <c:pt idx="0">
                  <c:v>How Long?</c:v>
                </c:pt>
              </c:strCache>
            </c:strRef>
          </c:tx>
          <c:spPr>
            <a:solidFill>
              <a:srgbClr val="66FF66"/>
            </a:solidFill>
          </c:spPr>
          <c:invertIfNegative val="0"/>
          <c:cat>
            <c:numRef>
              <c:f>Sheet1!$A$2</c:f>
              <c:numCache>
                <c:formatCode>General</c:formatCode>
                <c:ptCount val="1"/>
              </c:numCache>
            </c:numRef>
          </c:cat>
          <c:val>
            <c:numRef>
              <c:f>Sheet1!$D$2</c:f>
              <c:numCache>
                <c:formatCode>General</c:formatCode>
                <c:ptCount val="1"/>
                <c:pt idx="0">
                  <c:v>2</c:v>
                </c:pt>
              </c:numCache>
            </c:numRef>
          </c:val>
        </c:ser>
        <c:dLbls>
          <c:showLegendKey val="0"/>
          <c:showVal val="0"/>
          <c:showCatName val="0"/>
          <c:showSerName val="0"/>
          <c:showPercent val="0"/>
          <c:showBubbleSize val="0"/>
        </c:dLbls>
        <c:gapWidth val="150"/>
        <c:overlap val="100"/>
        <c:axId val="71685248"/>
        <c:axId val="71686784"/>
      </c:barChart>
      <c:catAx>
        <c:axId val="71685248"/>
        <c:scaling>
          <c:orientation val="minMax"/>
        </c:scaling>
        <c:delete val="0"/>
        <c:axPos val="b"/>
        <c:numFmt formatCode="General" sourceLinked="1"/>
        <c:majorTickMark val="out"/>
        <c:minorTickMark val="none"/>
        <c:tickLblPos val="nextTo"/>
        <c:crossAx val="71686784"/>
        <c:crosses val="autoZero"/>
        <c:auto val="1"/>
        <c:lblAlgn val="ctr"/>
        <c:lblOffset val="100"/>
        <c:noMultiLvlLbl val="0"/>
      </c:catAx>
      <c:valAx>
        <c:axId val="71686784"/>
        <c:scaling>
          <c:orientation val="minMax"/>
        </c:scaling>
        <c:delete val="0"/>
        <c:axPos val="l"/>
        <c:majorGridlines/>
        <c:numFmt formatCode="General" sourceLinked="1"/>
        <c:majorTickMark val="out"/>
        <c:minorTickMark val="none"/>
        <c:tickLblPos val="nextTo"/>
        <c:crossAx val="71685248"/>
        <c:crosses val="autoZero"/>
        <c:crossBetween val="between"/>
      </c:valAx>
    </c:plotArea>
    <c:legend>
      <c:legendPos val="r"/>
      <c:layout/>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951043195871701"/>
          <c:y val="4.2244932183493324E-2"/>
          <c:w val="0.80279905689754882"/>
          <c:h val="0.85260352327228484"/>
        </c:manualLayout>
      </c:layout>
      <c:barChart>
        <c:barDir val="col"/>
        <c:grouping val="stacked"/>
        <c:varyColors val="0"/>
        <c:ser>
          <c:idx val="0"/>
          <c:order val="0"/>
          <c:tx>
            <c:strRef>
              <c:f>Sheet1!$B$1</c:f>
              <c:strCache>
                <c:ptCount val="1"/>
                <c:pt idx="0">
                  <c:v>How Bad?</c:v>
                </c:pt>
              </c:strCache>
            </c:strRef>
          </c:tx>
          <c:spPr>
            <a:solidFill>
              <a:srgbClr val="FF0000"/>
            </a:solidFill>
          </c:spPr>
          <c:invertIfNegative val="0"/>
          <c:cat>
            <c:strRef>
              <c:f>Sheet1!$A$2:$A$5</c:f>
              <c:strCache>
                <c:ptCount val="1"/>
                <c:pt idx="0">
                  <c:v>Confined Space Entry</c:v>
                </c:pt>
              </c:strCache>
            </c:strRef>
          </c:cat>
          <c:val>
            <c:numRef>
              <c:f>Sheet1!$B$2:$B$5</c:f>
              <c:numCache>
                <c:formatCode>General</c:formatCode>
                <c:ptCount val="4"/>
                <c:pt idx="0">
                  <c:v>10</c:v>
                </c:pt>
              </c:numCache>
            </c:numRef>
          </c:val>
        </c:ser>
        <c:ser>
          <c:idx val="1"/>
          <c:order val="1"/>
          <c:tx>
            <c:strRef>
              <c:f>Sheet1!$C$1</c:f>
              <c:strCache>
                <c:ptCount val="1"/>
                <c:pt idx="0">
                  <c:v>How Much?</c:v>
                </c:pt>
              </c:strCache>
            </c:strRef>
          </c:tx>
          <c:spPr>
            <a:solidFill>
              <a:srgbClr val="33CC33"/>
            </a:solidFill>
          </c:spPr>
          <c:invertIfNegative val="0"/>
          <c:cat>
            <c:strRef>
              <c:f>Sheet1!$A$2:$A$5</c:f>
              <c:strCache>
                <c:ptCount val="1"/>
                <c:pt idx="0">
                  <c:v>Confined Space Entry</c:v>
                </c:pt>
              </c:strCache>
            </c:strRef>
          </c:cat>
          <c:val>
            <c:numRef>
              <c:f>Sheet1!$C$2:$C$5</c:f>
              <c:numCache>
                <c:formatCode>General</c:formatCode>
                <c:ptCount val="4"/>
                <c:pt idx="0">
                  <c:v>3</c:v>
                </c:pt>
              </c:numCache>
            </c:numRef>
          </c:val>
        </c:ser>
        <c:ser>
          <c:idx val="2"/>
          <c:order val="2"/>
          <c:tx>
            <c:strRef>
              <c:f>Sheet1!$D$1</c:f>
              <c:strCache>
                <c:ptCount val="1"/>
                <c:pt idx="0">
                  <c:v>How Likely?</c:v>
                </c:pt>
              </c:strCache>
            </c:strRef>
          </c:tx>
          <c:spPr>
            <a:solidFill>
              <a:srgbClr val="FFFF00"/>
            </a:solidFill>
          </c:spPr>
          <c:invertIfNegative val="0"/>
          <c:cat>
            <c:strRef>
              <c:f>Sheet1!$A$2:$A$5</c:f>
              <c:strCache>
                <c:ptCount val="1"/>
                <c:pt idx="0">
                  <c:v>Confined Space Entry</c:v>
                </c:pt>
              </c:strCache>
            </c:strRef>
          </c:cat>
          <c:val>
            <c:numRef>
              <c:f>Sheet1!$D$2:$D$5</c:f>
              <c:numCache>
                <c:formatCode>General</c:formatCode>
                <c:ptCount val="4"/>
                <c:pt idx="0">
                  <c:v>4</c:v>
                </c:pt>
              </c:numCache>
            </c:numRef>
          </c:val>
        </c:ser>
        <c:dLbls>
          <c:showLegendKey val="0"/>
          <c:showVal val="0"/>
          <c:showCatName val="0"/>
          <c:showSerName val="0"/>
          <c:showPercent val="0"/>
          <c:showBubbleSize val="0"/>
        </c:dLbls>
        <c:gapWidth val="0"/>
        <c:overlap val="100"/>
        <c:axId val="90626304"/>
        <c:axId val="90632192"/>
      </c:barChart>
      <c:catAx>
        <c:axId val="90626304"/>
        <c:scaling>
          <c:orientation val="minMax"/>
        </c:scaling>
        <c:delete val="1"/>
        <c:axPos val="b"/>
        <c:majorTickMark val="out"/>
        <c:minorTickMark val="none"/>
        <c:tickLblPos val="nextTo"/>
        <c:crossAx val="90632192"/>
        <c:crosses val="autoZero"/>
        <c:auto val="1"/>
        <c:lblAlgn val="ctr"/>
        <c:lblOffset val="100"/>
        <c:noMultiLvlLbl val="0"/>
      </c:catAx>
      <c:valAx>
        <c:axId val="90632192"/>
        <c:scaling>
          <c:orientation val="minMax"/>
        </c:scaling>
        <c:delete val="0"/>
        <c:axPos val="l"/>
        <c:majorGridlines/>
        <c:numFmt formatCode="General" sourceLinked="1"/>
        <c:majorTickMark val="out"/>
        <c:minorTickMark val="none"/>
        <c:tickLblPos val="nextTo"/>
        <c:txPr>
          <a:bodyPr/>
          <a:lstStyle/>
          <a:p>
            <a:pPr>
              <a:defRPr>
                <a:solidFill>
                  <a:schemeClr val="bg1"/>
                </a:solidFill>
              </a:defRPr>
            </a:pPr>
            <a:endParaRPr lang="en-US"/>
          </a:p>
        </c:txPr>
        <c:crossAx val="90626304"/>
        <c:crosses val="autoZero"/>
        <c:crossBetween val="between"/>
      </c:valAx>
    </c:plotArea>
    <c:legend>
      <c:legendPos val="r"/>
      <c:layout>
        <c:manualLayout>
          <c:xMode val="edge"/>
          <c:yMode val="edge"/>
          <c:x val="0.57845922861337251"/>
          <c:y val="0.62104285872420961"/>
          <c:w val="0.41306628338124401"/>
          <c:h val="0.37243543528747364"/>
        </c:manualLayout>
      </c:layout>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Sheet1!$B$1</c:f>
              <c:strCache>
                <c:ptCount val="1"/>
                <c:pt idx="0">
                  <c:v>How Bad?</c:v>
                </c:pt>
              </c:strCache>
            </c:strRef>
          </c:tx>
          <c:spPr>
            <a:solidFill>
              <a:srgbClr val="FF0000"/>
            </a:solidFill>
          </c:spPr>
          <c:invertIfNegative val="0"/>
          <c:dLbls>
            <c:showLegendKey val="0"/>
            <c:showVal val="1"/>
            <c:showCatName val="0"/>
            <c:showSerName val="0"/>
            <c:showPercent val="0"/>
            <c:showBubbleSize val="0"/>
            <c:showLeaderLines val="0"/>
          </c:dLbls>
          <c:cat>
            <c:strRef>
              <c:f>Sheet1!$A$2:$A$4</c:f>
              <c:strCache>
                <c:ptCount val="3"/>
                <c:pt idx="0">
                  <c:v>Confined Space</c:v>
                </c:pt>
                <c:pt idx="1">
                  <c:v>Sanitation Gloves</c:v>
                </c:pt>
                <c:pt idx="2">
                  <c:v>Production Standards</c:v>
                </c:pt>
              </c:strCache>
            </c:strRef>
          </c:cat>
          <c:val>
            <c:numRef>
              <c:f>Sheet1!$B$2:$B$4</c:f>
              <c:numCache>
                <c:formatCode>General</c:formatCode>
                <c:ptCount val="3"/>
                <c:pt idx="0">
                  <c:v>10</c:v>
                </c:pt>
                <c:pt idx="1">
                  <c:v>3</c:v>
                </c:pt>
                <c:pt idx="2">
                  <c:v>3</c:v>
                </c:pt>
              </c:numCache>
            </c:numRef>
          </c:val>
        </c:ser>
        <c:ser>
          <c:idx val="1"/>
          <c:order val="1"/>
          <c:tx>
            <c:strRef>
              <c:f>Sheet1!$C$1</c:f>
              <c:strCache>
                <c:ptCount val="1"/>
                <c:pt idx="0">
                  <c:v>How Much?</c:v>
                </c:pt>
              </c:strCache>
            </c:strRef>
          </c:tx>
          <c:spPr>
            <a:solidFill>
              <a:srgbClr val="33CC33"/>
            </a:solidFill>
          </c:spPr>
          <c:invertIfNegative val="0"/>
          <c:dLbls>
            <c:showLegendKey val="0"/>
            <c:showVal val="1"/>
            <c:showCatName val="0"/>
            <c:showSerName val="0"/>
            <c:showPercent val="0"/>
            <c:showBubbleSize val="0"/>
            <c:showLeaderLines val="0"/>
          </c:dLbls>
          <c:cat>
            <c:strRef>
              <c:f>Sheet1!$A$2:$A$4</c:f>
              <c:strCache>
                <c:ptCount val="3"/>
                <c:pt idx="0">
                  <c:v>Confined Space</c:v>
                </c:pt>
                <c:pt idx="1">
                  <c:v>Sanitation Gloves</c:v>
                </c:pt>
                <c:pt idx="2">
                  <c:v>Production Standards</c:v>
                </c:pt>
              </c:strCache>
            </c:strRef>
          </c:cat>
          <c:val>
            <c:numRef>
              <c:f>Sheet1!$C$2:$C$4</c:f>
              <c:numCache>
                <c:formatCode>General</c:formatCode>
                <c:ptCount val="3"/>
                <c:pt idx="0">
                  <c:v>3</c:v>
                </c:pt>
                <c:pt idx="1">
                  <c:v>8</c:v>
                </c:pt>
                <c:pt idx="2">
                  <c:v>10</c:v>
                </c:pt>
              </c:numCache>
            </c:numRef>
          </c:val>
        </c:ser>
        <c:ser>
          <c:idx val="2"/>
          <c:order val="2"/>
          <c:tx>
            <c:strRef>
              <c:f>Sheet1!$D$1</c:f>
              <c:strCache>
                <c:ptCount val="1"/>
                <c:pt idx="0">
                  <c:v>How Likely?</c:v>
                </c:pt>
              </c:strCache>
            </c:strRef>
          </c:tx>
          <c:spPr>
            <a:solidFill>
              <a:srgbClr val="FFFF00"/>
            </a:solidFill>
          </c:spPr>
          <c:invertIfNegative val="0"/>
          <c:dLbls>
            <c:showLegendKey val="0"/>
            <c:showVal val="1"/>
            <c:showCatName val="0"/>
            <c:showSerName val="0"/>
            <c:showPercent val="0"/>
            <c:showBubbleSize val="0"/>
            <c:showLeaderLines val="0"/>
          </c:dLbls>
          <c:cat>
            <c:strRef>
              <c:f>Sheet1!$A$2:$A$4</c:f>
              <c:strCache>
                <c:ptCount val="3"/>
                <c:pt idx="0">
                  <c:v>Confined Space</c:v>
                </c:pt>
                <c:pt idx="1">
                  <c:v>Sanitation Gloves</c:v>
                </c:pt>
                <c:pt idx="2">
                  <c:v>Production Standards</c:v>
                </c:pt>
              </c:strCache>
            </c:strRef>
          </c:cat>
          <c:val>
            <c:numRef>
              <c:f>Sheet1!$D$2:$D$4</c:f>
              <c:numCache>
                <c:formatCode>General</c:formatCode>
                <c:ptCount val="3"/>
                <c:pt idx="0">
                  <c:v>4</c:v>
                </c:pt>
                <c:pt idx="1">
                  <c:v>3</c:v>
                </c:pt>
                <c:pt idx="2">
                  <c:v>3</c:v>
                </c:pt>
              </c:numCache>
            </c:numRef>
          </c:val>
        </c:ser>
        <c:dLbls>
          <c:showLegendKey val="0"/>
          <c:showVal val="0"/>
          <c:showCatName val="0"/>
          <c:showSerName val="0"/>
          <c:showPercent val="0"/>
          <c:showBubbleSize val="0"/>
        </c:dLbls>
        <c:gapWidth val="150"/>
        <c:overlap val="100"/>
        <c:axId val="90960640"/>
        <c:axId val="90962176"/>
      </c:barChart>
      <c:catAx>
        <c:axId val="90960640"/>
        <c:scaling>
          <c:orientation val="minMax"/>
        </c:scaling>
        <c:delete val="0"/>
        <c:axPos val="b"/>
        <c:majorTickMark val="out"/>
        <c:minorTickMark val="none"/>
        <c:tickLblPos val="nextTo"/>
        <c:txPr>
          <a:bodyPr/>
          <a:lstStyle/>
          <a:p>
            <a:pPr>
              <a:defRPr>
                <a:solidFill>
                  <a:schemeClr val="bg1"/>
                </a:solidFill>
              </a:defRPr>
            </a:pPr>
            <a:endParaRPr lang="en-US"/>
          </a:p>
        </c:txPr>
        <c:crossAx val="90962176"/>
        <c:crosses val="autoZero"/>
        <c:auto val="1"/>
        <c:lblAlgn val="ctr"/>
        <c:lblOffset val="100"/>
        <c:noMultiLvlLbl val="0"/>
      </c:catAx>
      <c:valAx>
        <c:axId val="90962176"/>
        <c:scaling>
          <c:orientation val="minMax"/>
        </c:scaling>
        <c:delete val="0"/>
        <c:axPos val="l"/>
        <c:majorGridlines/>
        <c:numFmt formatCode="General" sourceLinked="1"/>
        <c:majorTickMark val="out"/>
        <c:minorTickMark val="none"/>
        <c:tickLblPos val="nextTo"/>
        <c:txPr>
          <a:bodyPr/>
          <a:lstStyle/>
          <a:p>
            <a:pPr>
              <a:defRPr>
                <a:solidFill>
                  <a:schemeClr val="bg1"/>
                </a:solidFill>
              </a:defRPr>
            </a:pPr>
            <a:endParaRPr lang="en-US"/>
          </a:p>
        </c:txPr>
        <c:crossAx val="90960640"/>
        <c:crosses val="autoZero"/>
        <c:crossBetween val="between"/>
      </c:valAx>
    </c:plotArea>
    <c:legend>
      <c:legendPos val="r"/>
      <c:layout/>
      <c:overlay val="0"/>
      <c:txPr>
        <a:bodyPr/>
        <a:lstStyle/>
        <a:p>
          <a:pPr>
            <a:defRPr>
              <a:solidFill>
                <a:schemeClr val="bg1"/>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B92FC4-6A10-499A-B96B-5C9AD4F12410}" type="datetimeFigureOut">
              <a:rPr lang="en-US" smtClean="0"/>
              <a:t>2/19/2014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8055DC-AD2A-4E50-A969-880E6E47B7AE}" type="slidenum">
              <a:rPr lang="en-US" smtClean="0"/>
              <a:t>‹#›</a:t>
            </a:fld>
            <a:endParaRPr lang="en-US"/>
          </a:p>
        </p:txBody>
      </p:sp>
    </p:spTree>
    <p:extLst>
      <p:ext uri="{BB962C8B-B14F-4D97-AF65-F5344CB8AC3E}">
        <p14:creationId xmlns:p14="http://schemas.microsoft.com/office/powerpoint/2010/main" val="38581239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a:t>
            </a:fld>
            <a:endParaRPr lang="en-US"/>
          </a:p>
        </p:txBody>
      </p:sp>
    </p:spTree>
    <p:extLst>
      <p:ext uri="{BB962C8B-B14F-4D97-AF65-F5344CB8AC3E}">
        <p14:creationId xmlns:p14="http://schemas.microsoft.com/office/powerpoint/2010/main" val="2066885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a:t>
            </a:r>
            <a:r>
              <a:rPr lang="en-US" baseline="0" dirty="0" smtClean="0"/>
              <a:t> does this sign tell you about the severity of possible injury in this space?</a:t>
            </a:r>
          </a:p>
          <a:p>
            <a:r>
              <a:rPr lang="en-US" baseline="0" dirty="0" smtClean="0"/>
              <a:t>I suggest that you always assign Permit-Required Confined Spaces a severity rating of Fatal. </a:t>
            </a:r>
          </a:p>
          <a:p>
            <a:r>
              <a:rPr lang="en-US" baseline="0" dirty="0" smtClean="0"/>
              <a:t>The classification as a permit-required space has already identified the fact that there is a mechanical, chemical, or entrapment hazard in the space. </a:t>
            </a: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10</a:t>
            </a:fld>
            <a:endParaRPr lang="en-US"/>
          </a:p>
        </p:txBody>
      </p:sp>
    </p:spTree>
    <p:extLst>
      <p:ext uri="{BB962C8B-B14F-4D97-AF65-F5344CB8AC3E}">
        <p14:creationId xmlns:p14="http://schemas.microsoft.com/office/powerpoint/2010/main" val="1359104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next question we ask is “How Often?”,</a:t>
            </a:r>
            <a:r>
              <a:rPr lang="en-US" baseline="0" dirty="0" smtClean="0"/>
              <a:t> or “What is the frequency of exposure?”</a:t>
            </a:r>
          </a:p>
          <a:p>
            <a:r>
              <a:rPr lang="en-US" baseline="0" dirty="0" smtClean="0"/>
              <a:t>The examples we are using to introduce this idea were originally intended to evaluate risk in order to install the right level of machine guarding. </a:t>
            </a:r>
          </a:p>
          <a:p>
            <a:r>
              <a:rPr lang="en-US" baseline="0" dirty="0" smtClean="0"/>
              <a:t>If you were evaluating one machine with one operator the question “How Often?” would be sufficient. </a:t>
            </a:r>
          </a:p>
        </p:txBody>
      </p:sp>
      <p:sp>
        <p:nvSpPr>
          <p:cNvPr id="4" name="Slide Number Placeholder 3"/>
          <p:cNvSpPr>
            <a:spLocks noGrp="1"/>
          </p:cNvSpPr>
          <p:nvPr>
            <p:ph type="sldNum" sz="quarter" idx="10"/>
          </p:nvPr>
        </p:nvSpPr>
        <p:spPr/>
        <p:txBody>
          <a:bodyPr/>
          <a:lstStyle/>
          <a:p>
            <a:fld id="{CC8055DC-AD2A-4E50-A969-880E6E47B7AE}" type="slidenum">
              <a:rPr lang="en-US" smtClean="0"/>
              <a:t>11</a:t>
            </a:fld>
            <a:endParaRPr lang="en-US"/>
          </a:p>
        </p:txBody>
      </p:sp>
    </p:spTree>
    <p:extLst>
      <p:ext uri="{BB962C8B-B14F-4D97-AF65-F5344CB8AC3E}">
        <p14:creationId xmlns:p14="http://schemas.microsoft.com/office/powerpoint/2010/main" val="4223107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are using risk assessment as a tool to help us prioritize issues. We will expand the question of “How Often?” to include other factors. We will rephrase the question as  “How Much?”, because we need to consider more than just how often an exposure occurs. We should consider:</a:t>
            </a:r>
          </a:p>
          <a:p>
            <a:pPr marL="171450" indent="-171450">
              <a:buFont typeface="Arial" pitchFamily="34" charset="0"/>
              <a:buChar char="•"/>
            </a:pPr>
            <a:r>
              <a:rPr lang="en-US" baseline="0" dirty="0" smtClean="0"/>
              <a:t>the number of workers exposed (How Many?) </a:t>
            </a:r>
          </a:p>
          <a:p>
            <a:pPr marL="171450" indent="-171450">
              <a:buFont typeface="Arial" pitchFamily="34" charset="0"/>
              <a:buChar char="•"/>
            </a:pPr>
            <a:r>
              <a:rPr lang="en-US" baseline="0" dirty="0" smtClean="0"/>
              <a:t>the frequency of the exposure (How Often?)</a:t>
            </a:r>
          </a:p>
          <a:p>
            <a:pPr marL="171450" indent="-171450">
              <a:buFont typeface="Arial" pitchFamily="34" charset="0"/>
              <a:buChar char="•"/>
            </a:pPr>
            <a:r>
              <a:rPr lang="en-US" baseline="0" dirty="0" smtClean="0"/>
              <a:t>the duration of the exposure (How Long?)</a:t>
            </a:r>
          </a:p>
          <a:p>
            <a:pPr marL="171450" indent="-171450">
              <a:buFont typeface="Arial" pitchFamily="34" charset="0"/>
              <a:buChar char="•"/>
            </a:pPr>
            <a:endParaRPr lang="en-US" baseline="0" dirty="0" smtClean="0"/>
          </a:p>
          <a:p>
            <a:pPr marL="0" indent="0">
              <a:buFontTx/>
              <a:buNone/>
            </a:pPr>
            <a:r>
              <a:rPr lang="en-US" baseline="0" dirty="0" smtClean="0"/>
              <a:t>The important point here is that you can adapt Risk Assessment to include the elements that apply to your work situation.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12</a:t>
            </a:fld>
            <a:endParaRPr lang="en-US"/>
          </a:p>
        </p:txBody>
      </p:sp>
    </p:spTree>
    <p:extLst>
      <p:ext uri="{BB962C8B-B14F-4D97-AF65-F5344CB8AC3E}">
        <p14:creationId xmlns:p14="http://schemas.microsoft.com/office/powerpoint/2010/main" val="37009413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a:t>
            </a:r>
            <a:r>
              <a:rPr lang="en-US" baseline="0" dirty="0" smtClean="0"/>
              <a:t> you assign values be sure to maintain a balance.</a:t>
            </a:r>
          </a:p>
          <a:p>
            <a:r>
              <a:rPr lang="en-US" baseline="0" dirty="0" smtClean="0"/>
              <a:t>Check to be sure that a hazard that could cause certain death to one or two people does not get lower priority than a hazard that could cause minor harm to a large percentage of the workplace. We will check this scale as we proceed. </a:t>
            </a: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13</a:t>
            </a:fld>
            <a:endParaRPr lang="en-US"/>
          </a:p>
        </p:txBody>
      </p:sp>
    </p:spTree>
    <p:extLst>
      <p:ext uri="{BB962C8B-B14F-4D97-AF65-F5344CB8AC3E}">
        <p14:creationId xmlns:p14="http://schemas.microsoft.com/office/powerpoint/2010/main" val="241514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14</a:t>
            </a:fld>
            <a:endParaRPr lang="en-US"/>
          </a:p>
        </p:txBody>
      </p:sp>
    </p:spTree>
    <p:extLst>
      <p:ext uri="{BB962C8B-B14F-4D97-AF65-F5344CB8AC3E}">
        <p14:creationId xmlns:p14="http://schemas.microsoft.com/office/powerpoint/2010/main" val="650558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15</a:t>
            </a:fld>
            <a:endParaRPr lang="en-US"/>
          </a:p>
        </p:txBody>
      </p:sp>
    </p:spTree>
    <p:extLst>
      <p:ext uri="{BB962C8B-B14F-4D97-AF65-F5344CB8AC3E}">
        <p14:creationId xmlns:p14="http://schemas.microsoft.com/office/powerpoint/2010/main" val="37738196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16</a:t>
            </a:fld>
            <a:endParaRPr lang="en-US"/>
          </a:p>
        </p:txBody>
      </p:sp>
    </p:spTree>
    <p:extLst>
      <p:ext uri="{BB962C8B-B14F-4D97-AF65-F5344CB8AC3E}">
        <p14:creationId xmlns:p14="http://schemas.microsoft.com/office/powerpoint/2010/main" val="28720046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we add the different elements together the range</a:t>
            </a:r>
            <a:r>
              <a:rPr lang="en-US" baseline="0" dirty="0" smtClean="0"/>
              <a:t> of values that we have assigned to the question “How Much?” goes from 3 to 10.</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17</a:t>
            </a:fld>
            <a:endParaRPr lang="en-US"/>
          </a:p>
        </p:txBody>
      </p:sp>
    </p:spTree>
    <p:extLst>
      <p:ext uri="{BB962C8B-B14F-4D97-AF65-F5344CB8AC3E}">
        <p14:creationId xmlns:p14="http://schemas.microsoft.com/office/powerpoint/2010/main" val="27437337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try some examples to get an answer to the question of “How Much?”.</a:t>
            </a:r>
          </a:p>
          <a:p>
            <a:endParaRPr lang="en-US" dirty="0" smtClean="0"/>
          </a:p>
          <a:p>
            <a:r>
              <a:rPr lang="en-US" dirty="0" smtClean="0"/>
              <a:t>A maintenance worker has to</a:t>
            </a:r>
            <a:r>
              <a:rPr lang="en-US" baseline="0" dirty="0" smtClean="0"/>
              <a:t> enter and clean waste out of a pit every six months. The job takes less than 2 hours and only involves the entrant and the attendant. This job is classified as a “Permit Required Confined Space Entry” . The maintenance worker has some concerns about the entry procedure. </a:t>
            </a:r>
          </a:p>
          <a:p>
            <a:r>
              <a:rPr lang="en-US" baseline="0" dirty="0" smtClean="0"/>
              <a:t>How Many? – 1 person = 1</a:t>
            </a:r>
          </a:p>
          <a:p>
            <a:r>
              <a:rPr lang="en-US" baseline="0" dirty="0" smtClean="0"/>
              <a:t>How Often? – less than once a month = 1</a:t>
            </a:r>
          </a:p>
          <a:p>
            <a:r>
              <a:rPr lang="en-US" baseline="0" dirty="0" smtClean="0"/>
              <a:t>How Long? – less than 2 hours = 1</a:t>
            </a:r>
          </a:p>
          <a:p>
            <a:r>
              <a:rPr lang="en-US" baseline="0" dirty="0" smtClean="0"/>
              <a:t>How Much? = 1+1+1 = 3</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18</a:t>
            </a:fld>
            <a:endParaRPr lang="en-US"/>
          </a:p>
        </p:txBody>
      </p:sp>
    </p:spTree>
    <p:extLst>
      <p:ext uri="{BB962C8B-B14F-4D97-AF65-F5344CB8AC3E}">
        <p14:creationId xmlns:p14="http://schemas.microsoft.com/office/powerpoint/2010/main" val="16380948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19</a:t>
            </a:fld>
            <a:endParaRPr lang="en-US"/>
          </a:p>
        </p:txBody>
      </p:sp>
    </p:spTree>
    <p:extLst>
      <p:ext uri="{BB962C8B-B14F-4D97-AF65-F5344CB8AC3E}">
        <p14:creationId xmlns:p14="http://schemas.microsoft.com/office/powerpoint/2010/main" val="295500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C8055DC-AD2A-4E50-A969-880E6E47B7AE}" type="slidenum">
              <a:rPr lang="en-US" smtClean="0"/>
              <a:t>2</a:t>
            </a:fld>
            <a:endParaRPr lang="en-US"/>
          </a:p>
        </p:txBody>
      </p:sp>
    </p:spTree>
    <p:extLst>
      <p:ext uri="{BB962C8B-B14F-4D97-AF65-F5344CB8AC3E}">
        <p14:creationId xmlns:p14="http://schemas.microsoft.com/office/powerpoint/2010/main" val="12370965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 more than 5, less than 30% of workforce = 2</a:t>
            </a:r>
          </a:p>
          <a:p>
            <a:r>
              <a:rPr lang="en-US" dirty="0" smtClean="0"/>
              <a:t>How Often? – daily = 4</a:t>
            </a:r>
          </a:p>
          <a:p>
            <a:r>
              <a:rPr lang="en-US" dirty="0" smtClean="0"/>
              <a:t>How Long? – More than 2 hours = 2</a:t>
            </a:r>
          </a:p>
          <a:p>
            <a:r>
              <a:rPr lang="en-US" dirty="0" smtClean="0"/>
              <a:t>2+4+2 = 8</a:t>
            </a:r>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20</a:t>
            </a:fld>
            <a:endParaRPr lang="en-US"/>
          </a:p>
        </p:txBody>
      </p:sp>
    </p:spTree>
    <p:extLst>
      <p:ext uri="{BB962C8B-B14F-4D97-AF65-F5344CB8AC3E}">
        <p14:creationId xmlns:p14="http://schemas.microsoft.com/office/powerpoint/2010/main" val="3785074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21</a:t>
            </a:fld>
            <a:endParaRPr lang="en-US"/>
          </a:p>
        </p:txBody>
      </p:sp>
    </p:spTree>
    <p:extLst>
      <p:ext uri="{BB962C8B-B14F-4D97-AF65-F5344CB8AC3E}">
        <p14:creationId xmlns:p14="http://schemas.microsoft.com/office/powerpoint/2010/main" val="713681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22</a:t>
            </a:fld>
            <a:endParaRPr lang="en-US"/>
          </a:p>
        </p:txBody>
      </p:sp>
    </p:spTree>
    <p:extLst>
      <p:ext uri="{BB962C8B-B14F-4D97-AF65-F5344CB8AC3E}">
        <p14:creationId xmlns:p14="http://schemas.microsoft.com/office/powerpoint/2010/main" val="10929260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23</a:t>
            </a:fld>
            <a:endParaRPr lang="en-US"/>
          </a:p>
        </p:txBody>
      </p:sp>
    </p:spTree>
    <p:extLst>
      <p:ext uri="{BB962C8B-B14F-4D97-AF65-F5344CB8AC3E}">
        <p14:creationId xmlns:p14="http://schemas.microsoft.com/office/powerpoint/2010/main" val="41841693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third step in our Risk Assessment is to</a:t>
            </a:r>
            <a:r>
              <a:rPr lang="en-US" baseline="0" dirty="0" smtClean="0"/>
              <a:t> answer the question – “How Likely?”</a:t>
            </a:r>
          </a:p>
          <a:p>
            <a:r>
              <a:rPr lang="en-US" baseline="0" dirty="0" smtClean="0"/>
              <a:t>This is a confusing step because the question does not mean what many people interpret it to mean. </a:t>
            </a: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24</a:t>
            </a:fld>
            <a:endParaRPr lang="en-US"/>
          </a:p>
        </p:txBody>
      </p:sp>
    </p:spTree>
    <p:extLst>
      <p:ext uri="{BB962C8B-B14F-4D97-AF65-F5344CB8AC3E}">
        <p14:creationId xmlns:p14="http://schemas.microsoft.com/office/powerpoint/2010/main" val="31954180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Sometimes people think that the question “How</a:t>
            </a:r>
            <a:r>
              <a:rPr lang="en-US" baseline="0" dirty="0" smtClean="0"/>
              <a:t> Likely?” refers to the likelihood of a malfunction or accident occurring. </a:t>
            </a:r>
          </a:p>
          <a:p>
            <a:r>
              <a:rPr lang="en-US" baseline="0" dirty="0" smtClean="0"/>
              <a:t>In other words we would have to answer questions such as “How likely is it that the ram on the press would fall unexpectedly?” or “How likely is it that someone could get caught in the auger?”</a:t>
            </a:r>
          </a:p>
          <a:p>
            <a:r>
              <a:rPr lang="en-US" baseline="0" dirty="0" smtClean="0"/>
              <a:t>This kind of prediction would require much more information than we have or could acquire.</a:t>
            </a:r>
          </a:p>
          <a:p>
            <a:r>
              <a:rPr lang="en-US" baseline="0" dirty="0" smtClean="0"/>
              <a:t>We don’t try to predict how likely it is for a complex system to fail.</a:t>
            </a:r>
          </a:p>
        </p:txBody>
      </p:sp>
      <p:sp>
        <p:nvSpPr>
          <p:cNvPr id="4" name="Slide Number Placeholder 3"/>
          <p:cNvSpPr>
            <a:spLocks noGrp="1"/>
          </p:cNvSpPr>
          <p:nvPr>
            <p:ph type="sldNum" sz="quarter" idx="10"/>
          </p:nvPr>
        </p:nvSpPr>
        <p:spPr/>
        <p:txBody>
          <a:bodyPr/>
          <a:lstStyle/>
          <a:p>
            <a:fld id="{CC8055DC-AD2A-4E50-A969-880E6E47B7AE}" type="slidenum">
              <a:rPr lang="en-US" smtClean="0"/>
              <a:t>25</a:t>
            </a:fld>
            <a:endParaRPr lang="en-US"/>
          </a:p>
        </p:txBody>
      </p:sp>
    </p:spTree>
    <p:extLst>
      <p:ext uri="{BB962C8B-B14F-4D97-AF65-F5344CB8AC3E}">
        <p14:creationId xmlns:p14="http://schemas.microsoft.com/office/powerpoint/2010/main" val="12678090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We know all mechanical systems fail eventually.</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 would be next to impossible for us to try to predict when and under what circumstances they will fail.</a:t>
            </a: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CC8055DC-AD2A-4E50-A969-880E6E47B7AE}" type="slidenum">
              <a:rPr lang="en-US" smtClean="0"/>
              <a:t>26</a:t>
            </a:fld>
            <a:endParaRPr lang="en-US"/>
          </a:p>
        </p:txBody>
      </p:sp>
    </p:spTree>
    <p:extLst>
      <p:ext uri="{BB962C8B-B14F-4D97-AF65-F5344CB8AC3E}">
        <p14:creationId xmlns:p14="http://schemas.microsoft.com/office/powerpoint/2010/main" val="242912710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this step we assume that the operator is exposed to the hazardous</a:t>
            </a:r>
            <a:r>
              <a:rPr lang="en-US" baseline="0" dirty="0" smtClean="0"/>
              <a:t> motion or process. We assume that the system will fail.</a:t>
            </a:r>
          </a:p>
          <a:p>
            <a:r>
              <a:rPr lang="en-US" baseline="0" dirty="0" smtClean="0"/>
              <a:t>Our question is not, “When will the ram fall unexpectedly?”</a:t>
            </a:r>
          </a:p>
          <a:p>
            <a:r>
              <a:rPr lang="en-US" baseline="0" dirty="0" smtClean="0"/>
              <a:t>Our question is, “When the ram falls unexpectedly, how likely is it that the worker will be injured?”</a:t>
            </a:r>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27</a:t>
            </a:fld>
            <a:endParaRPr lang="en-US"/>
          </a:p>
        </p:txBody>
      </p:sp>
    </p:spTree>
    <p:extLst>
      <p:ext uri="{BB962C8B-B14F-4D97-AF65-F5344CB8AC3E}">
        <p14:creationId xmlns:p14="http://schemas.microsoft.com/office/powerpoint/2010/main" val="319541802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range of values assigned to this question is:</a:t>
            </a:r>
          </a:p>
          <a:p>
            <a:r>
              <a:rPr lang="en-US" dirty="0" smtClean="0"/>
              <a:t>Unlikely</a:t>
            </a:r>
            <a:r>
              <a:rPr lang="en-US" baseline="0" dirty="0" smtClean="0"/>
              <a:t> = 1</a:t>
            </a:r>
          </a:p>
          <a:p>
            <a:r>
              <a:rPr lang="en-US" baseline="0" dirty="0" smtClean="0"/>
              <a:t>Possible = 2</a:t>
            </a:r>
          </a:p>
          <a:p>
            <a:r>
              <a:rPr lang="en-US" baseline="0" dirty="0" smtClean="0"/>
              <a:t>Probable = 4</a:t>
            </a:r>
          </a:p>
          <a:p>
            <a:r>
              <a:rPr lang="en-US" baseline="0" dirty="0" smtClean="0"/>
              <a:t>Certain = 6</a:t>
            </a: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28</a:t>
            </a:fld>
            <a:endParaRPr lang="en-US"/>
          </a:p>
        </p:txBody>
      </p:sp>
    </p:spTree>
    <p:extLst>
      <p:ext uri="{BB962C8B-B14F-4D97-AF65-F5344CB8AC3E}">
        <p14:creationId xmlns:p14="http://schemas.microsoft.com/office/powerpoint/2010/main" val="319541802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Using</a:t>
            </a:r>
            <a:r>
              <a:rPr lang="en-US" baseline="0" dirty="0" smtClean="0"/>
              <a:t> this range of values, how would you answer the question - “When the ram falls unexpectedly, how likely is it that the worker will be injured?”</a:t>
            </a:r>
          </a:p>
          <a:p>
            <a:pPr marL="0" marR="0" indent="0" algn="l" defTabSz="914400" rtl="0" eaLnBrk="1" fontAlgn="auto" latinLnBrk="0" hangingPunct="1">
              <a:lnSpc>
                <a:spcPct val="100000"/>
              </a:lnSpc>
              <a:spcBef>
                <a:spcPts val="0"/>
              </a:spcBef>
              <a:spcAft>
                <a:spcPts val="0"/>
              </a:spcAft>
              <a:buClrTx/>
              <a:buSzTx/>
              <a:buFontTx/>
              <a:buNone/>
              <a:tabLst/>
              <a:defRPr/>
            </a:pPr>
            <a:r>
              <a:rPr lang="en-US" i="1" baseline="0" dirty="0" smtClean="0"/>
              <a:t>The answer should be “Certain”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Let’s look at the other example.</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Would anyone like to volunteer to state the question for the example of the lathe? </a:t>
            </a:r>
          </a:p>
          <a:p>
            <a:pPr marL="0" marR="0" indent="0" algn="l" defTabSz="914400" rtl="0" eaLnBrk="1" fontAlgn="auto" latinLnBrk="0" hangingPunct="1">
              <a:lnSpc>
                <a:spcPct val="100000"/>
              </a:lnSpc>
              <a:spcBef>
                <a:spcPts val="0"/>
              </a:spcBef>
              <a:spcAft>
                <a:spcPts val="0"/>
              </a:spcAft>
              <a:buClrTx/>
              <a:buSzTx/>
              <a:buFontTx/>
              <a:buNone/>
              <a:tabLst/>
              <a:defRPr/>
            </a:pPr>
            <a:r>
              <a:rPr lang="en-US" i="1" baseline="0" dirty="0" smtClean="0"/>
              <a:t>The question should be stated something like, “When the </a:t>
            </a:r>
            <a:r>
              <a:rPr lang="en-US" i="1" baseline="0" dirty="0" err="1" smtClean="0"/>
              <a:t>workpiece</a:t>
            </a:r>
            <a:r>
              <a:rPr lang="en-US" i="1" baseline="0" dirty="0" smtClean="0"/>
              <a:t> flies out of the lathe, how likely is it that the worker will be injured?”</a:t>
            </a:r>
          </a:p>
          <a:p>
            <a:pPr marL="0" marR="0" indent="0" algn="l" defTabSz="914400" rtl="0" eaLnBrk="1" fontAlgn="auto" latinLnBrk="0" hangingPunct="1">
              <a:lnSpc>
                <a:spcPct val="100000"/>
              </a:lnSpc>
              <a:spcBef>
                <a:spcPts val="0"/>
              </a:spcBef>
              <a:spcAft>
                <a:spcPts val="0"/>
              </a:spcAft>
              <a:buClrTx/>
              <a:buSzTx/>
              <a:buFontTx/>
              <a:buNone/>
              <a:tabLst/>
              <a:defRPr/>
            </a:pPr>
            <a:r>
              <a:rPr lang="en-US" i="1" baseline="0" dirty="0" smtClean="0"/>
              <a:t>The answer should be “Possible”</a:t>
            </a:r>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29</a:t>
            </a:fld>
            <a:endParaRPr lang="en-US"/>
          </a:p>
        </p:txBody>
      </p:sp>
    </p:spTree>
    <p:extLst>
      <p:ext uri="{BB962C8B-B14F-4D97-AF65-F5344CB8AC3E}">
        <p14:creationId xmlns:p14="http://schemas.microsoft.com/office/powerpoint/2010/main" val="3195418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It’s probably accurate to say that every Safety Committee has a much longer list of issues than they can tackle effectively. Some of the items on their list may never get done.</a:t>
            </a:r>
          </a:p>
          <a:p>
            <a:r>
              <a:rPr lang="en-US" dirty="0" smtClean="0"/>
              <a:t>The process of Risk Assessment</a:t>
            </a:r>
            <a:r>
              <a:rPr lang="en-US" baseline="0" dirty="0" smtClean="0"/>
              <a:t> helps Safety Committees and union activists focus their work on the issues that matter the most.</a:t>
            </a:r>
          </a:p>
          <a:p>
            <a:r>
              <a:rPr lang="en-US" baseline="0" dirty="0" smtClean="0"/>
              <a:t>Without a system for defining priorities, decisions about the issues we work on might be made for less than logical reasons.</a:t>
            </a:r>
          </a:p>
          <a:p>
            <a:r>
              <a:rPr lang="en-US" baseline="0" dirty="0" smtClean="0"/>
              <a:t>For example, sometimes the safety agenda is set by the company. Do you know what process the Company used to set the agenda? The Company may propose that the Safety Committee work on enforcing the use of PPE, but might avoid hazards caused by line speed or inadequate crewing. </a:t>
            </a:r>
          </a:p>
          <a:p>
            <a:r>
              <a:rPr lang="en-US" baseline="0" dirty="0" smtClean="0"/>
              <a:t>Since it is human nature to work on issues that we already understand unfamiliar or poorly understood issues can get moved to the bottom of the list. This could be a problem because unexplored or complicated issues might present serious hazards. </a:t>
            </a:r>
          </a:p>
          <a:p>
            <a:r>
              <a:rPr lang="en-US" baseline="0" dirty="0" smtClean="0"/>
              <a:t>Risk Assessment gives everyone involved common ground for discussing disagreements about working conditions. If the Company and the Union disagree on a safety issue they can use the Risk Assessment technique to explore the source of their disagreement.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3</a:t>
            </a:fld>
            <a:endParaRPr lang="en-US"/>
          </a:p>
        </p:txBody>
      </p:sp>
    </p:spTree>
    <p:extLst>
      <p:ext uri="{BB962C8B-B14F-4D97-AF65-F5344CB8AC3E}">
        <p14:creationId xmlns:p14="http://schemas.microsoft.com/office/powerpoint/2010/main" val="211980041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go back to the examples that we have been using from our industries.</a:t>
            </a:r>
          </a:p>
          <a:p>
            <a:r>
              <a:rPr lang="en-US" dirty="0" smtClean="0"/>
              <a:t>Would anyone be willing to state the likelihood question for a</a:t>
            </a:r>
            <a:r>
              <a:rPr lang="en-US" baseline="0" dirty="0" smtClean="0"/>
              <a:t> worker getting caught in an auger? </a:t>
            </a:r>
          </a:p>
          <a:p>
            <a:r>
              <a:rPr lang="en-US" i="1" baseline="0" dirty="0" smtClean="0"/>
              <a:t>The question should be something like: “When a worker gets caught in the auger, how likely is it that the worker will be injured?”</a:t>
            </a:r>
          </a:p>
          <a:p>
            <a:r>
              <a:rPr lang="en-US" i="0" baseline="0" dirty="0" smtClean="0"/>
              <a:t>What would you say the likelihood of injury is? Certain? Probable? Possible? Or Unlikely?</a:t>
            </a:r>
          </a:p>
          <a:p>
            <a:r>
              <a:rPr lang="en-US" i="1" baseline="0" dirty="0" smtClean="0"/>
              <a:t>The answer should be Certain or Probable.</a:t>
            </a:r>
          </a:p>
          <a:p>
            <a:endParaRPr lang="en-US" i="0" baseline="0" dirty="0" smtClean="0"/>
          </a:p>
          <a:p>
            <a:r>
              <a:rPr lang="en-US" i="0" baseline="0" dirty="0" smtClean="0"/>
              <a:t>What about the example of the pipe? How would you state that question?</a:t>
            </a:r>
          </a:p>
          <a:p>
            <a:r>
              <a:rPr lang="en-US" i="1" baseline="0" dirty="0" smtClean="0"/>
              <a:t>The question should be something like: “When a worker runs into the pipe, how likely is it that the worker will be injured?”</a:t>
            </a:r>
          </a:p>
          <a:p>
            <a:r>
              <a:rPr lang="en-US" i="1" baseline="0" dirty="0" smtClean="0"/>
              <a:t>Or “If a worker has to work around the pipe, how likely is it that the worker will be injured?”</a:t>
            </a:r>
          </a:p>
          <a:p>
            <a:r>
              <a:rPr lang="en-US" i="1" baseline="0" dirty="0" smtClean="0"/>
              <a:t>The answer should range from Unlikely to Probable.</a:t>
            </a:r>
          </a:p>
          <a:p>
            <a:endParaRPr lang="en-US" i="1" baseline="0" dirty="0" smtClean="0"/>
          </a:p>
          <a:p>
            <a:endParaRPr lang="en-US" i="1" dirty="0" smtClean="0"/>
          </a:p>
        </p:txBody>
      </p:sp>
      <p:sp>
        <p:nvSpPr>
          <p:cNvPr id="4" name="Slide Number Placeholder 3"/>
          <p:cNvSpPr>
            <a:spLocks noGrp="1"/>
          </p:cNvSpPr>
          <p:nvPr>
            <p:ph type="sldNum" sz="quarter" idx="10"/>
          </p:nvPr>
        </p:nvSpPr>
        <p:spPr/>
        <p:txBody>
          <a:bodyPr/>
          <a:lstStyle/>
          <a:p>
            <a:fld id="{CC8055DC-AD2A-4E50-A969-880E6E47B7AE}" type="slidenum">
              <a:rPr lang="en-US" smtClean="0"/>
              <a:t>30</a:t>
            </a:fld>
            <a:endParaRPr lang="en-US"/>
          </a:p>
        </p:txBody>
      </p:sp>
    </p:spTree>
    <p:extLst>
      <p:ext uri="{BB962C8B-B14F-4D97-AF65-F5344CB8AC3E}">
        <p14:creationId xmlns:p14="http://schemas.microsoft.com/office/powerpoint/2010/main" val="151420797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reason we pay such close attention to confined spaces is because there are hazards that can interfere with a worker’s ability to self-rescue.</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Given that fact, how likely would you say injury would be to a worker who is exposed to a hazard inside a confined space? </a:t>
            </a:r>
          </a:p>
          <a:p>
            <a:pPr marL="0" marR="0" indent="0" algn="l" defTabSz="914400" rtl="0" eaLnBrk="1" fontAlgn="auto" latinLnBrk="0" hangingPunct="1">
              <a:lnSpc>
                <a:spcPct val="100000"/>
              </a:lnSpc>
              <a:spcBef>
                <a:spcPts val="0"/>
              </a:spcBef>
              <a:spcAft>
                <a:spcPts val="0"/>
              </a:spcAft>
              <a:buClrTx/>
              <a:buSzTx/>
              <a:buFontTx/>
              <a:buNone/>
              <a:tabLst/>
              <a:defRPr/>
            </a:pPr>
            <a:r>
              <a:rPr lang="en-US" i="1" baseline="0" dirty="0" smtClean="0"/>
              <a:t>The answer should be Possible to Certain</a:t>
            </a:r>
            <a:endParaRPr lang="en-US" i="1" dirty="0"/>
          </a:p>
        </p:txBody>
      </p:sp>
      <p:sp>
        <p:nvSpPr>
          <p:cNvPr id="4" name="Slide Number Placeholder 3"/>
          <p:cNvSpPr>
            <a:spLocks noGrp="1"/>
          </p:cNvSpPr>
          <p:nvPr>
            <p:ph type="sldNum" sz="quarter" idx="10"/>
          </p:nvPr>
        </p:nvSpPr>
        <p:spPr/>
        <p:txBody>
          <a:bodyPr/>
          <a:lstStyle/>
          <a:p>
            <a:fld id="{CC8055DC-AD2A-4E50-A969-880E6E47B7AE}" type="slidenum">
              <a:rPr lang="en-US" smtClean="0"/>
              <a:t>31</a:t>
            </a:fld>
            <a:endParaRPr lang="en-US"/>
          </a:p>
        </p:txBody>
      </p:sp>
    </p:spTree>
    <p:extLst>
      <p:ext uri="{BB962C8B-B14F-4D97-AF65-F5344CB8AC3E}">
        <p14:creationId xmlns:p14="http://schemas.microsoft.com/office/powerpoint/2010/main" val="13591041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a:t>
            </a:r>
            <a:r>
              <a:rPr lang="en-US" baseline="0" dirty="0" smtClean="0"/>
              <a:t> most difficult factor to understand.</a:t>
            </a:r>
          </a:p>
          <a:p>
            <a:r>
              <a:rPr lang="en-US" baseline="0" dirty="0" smtClean="0"/>
              <a:t>If someone tells you – “Oh that machine has been like that for 20 years and nobody has ever gotten hurt.” , that’s a good indication they do not understand the concept. </a:t>
            </a: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32</a:t>
            </a:fld>
            <a:endParaRPr lang="en-US"/>
          </a:p>
        </p:txBody>
      </p:sp>
    </p:spTree>
    <p:extLst>
      <p:ext uri="{BB962C8B-B14F-4D97-AF65-F5344CB8AC3E}">
        <p14:creationId xmlns:p14="http://schemas.microsoft.com/office/powerpoint/2010/main" val="18999949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33</a:t>
            </a:fld>
            <a:endParaRPr lang="en-US"/>
          </a:p>
        </p:txBody>
      </p:sp>
    </p:spTree>
    <p:extLst>
      <p:ext uri="{BB962C8B-B14F-4D97-AF65-F5344CB8AC3E}">
        <p14:creationId xmlns:p14="http://schemas.microsoft.com/office/powerpoint/2010/main" val="329825710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assigning values for each category in the Risk Assessment model you can create a list of priorities. </a:t>
            </a:r>
          </a:p>
          <a:p>
            <a:r>
              <a:rPr lang="en-US" dirty="0" smtClean="0"/>
              <a:t>We</a:t>
            </a:r>
            <a:r>
              <a:rPr lang="en-US" baseline="0" dirty="0" smtClean="0"/>
              <a:t> know that life is not that simple, and that there will be other factors for you or your Safety Committee to consider when deciding what issues have priority. </a:t>
            </a:r>
          </a:p>
          <a:p>
            <a:r>
              <a:rPr lang="en-US" baseline="0" dirty="0" smtClean="0"/>
              <a:t>There may be a problem that ranks lower than many others but that is simple and quick to correct. </a:t>
            </a:r>
          </a:p>
          <a:p>
            <a:r>
              <a:rPr lang="en-US" baseline="0" dirty="0" smtClean="0"/>
              <a:t>What are some other factors that might influence your decision of what to work on?</a:t>
            </a:r>
          </a:p>
          <a:p>
            <a:r>
              <a:rPr lang="en-US" baseline="0" dirty="0" smtClean="0"/>
              <a:t>Cost?</a:t>
            </a:r>
          </a:p>
          <a:p>
            <a:r>
              <a:rPr lang="en-US" baseline="0" dirty="0" smtClean="0"/>
              <a:t>Ease of fixing?</a:t>
            </a:r>
          </a:p>
          <a:p>
            <a:r>
              <a:rPr lang="en-US" baseline="0" dirty="0" smtClean="0"/>
              <a:t>How strongly do people feel about the issue?</a:t>
            </a: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34</a:t>
            </a:fld>
            <a:endParaRPr lang="en-US"/>
          </a:p>
        </p:txBody>
      </p:sp>
    </p:spTree>
    <p:extLst>
      <p:ext uri="{BB962C8B-B14F-4D97-AF65-F5344CB8AC3E}">
        <p14:creationId xmlns:p14="http://schemas.microsoft.com/office/powerpoint/2010/main" val="12083068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you identify a </a:t>
            </a:r>
            <a:r>
              <a:rPr lang="en-US" baseline="0" dirty="0" smtClean="0"/>
              <a:t>health and safety hazard that has not been addressed and that is certain or probable to cause major or fatal injuries, you should consider this to be an imminent danger and take immediate action. Some examples of imminent dangers could be improper confined space entry, malfunctioning or by-passed safety components; or improperly locked out machinery.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Imminent danger situations are the only exception to the “Work Now, Grieve Later” rule. Imminent Danger situations must be corrected immediately. </a:t>
            </a:r>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35</a:t>
            </a:fld>
            <a:endParaRPr lang="en-US"/>
          </a:p>
        </p:txBody>
      </p:sp>
    </p:spTree>
    <p:extLst>
      <p:ext uri="{BB962C8B-B14F-4D97-AF65-F5344CB8AC3E}">
        <p14:creationId xmlns:p14="http://schemas.microsoft.com/office/powerpoint/2010/main" val="16221642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Facilitator Notes:</a:t>
            </a:r>
          </a:p>
          <a:p>
            <a:r>
              <a:rPr lang="en-US" i="1" dirty="0" smtClean="0"/>
              <a:t>Have the groups write their issues on flip chart sheets in numerical order. </a:t>
            </a:r>
          </a:p>
          <a:p>
            <a:r>
              <a:rPr lang="en-US" i="1" dirty="0" smtClean="0"/>
              <a:t>Ask each group to talk</a:t>
            </a:r>
            <a:r>
              <a:rPr lang="en-US" i="1" baseline="0" dirty="0" smtClean="0"/>
              <a:t> about their process and their opinion of the results (within time limits).</a:t>
            </a:r>
          </a:p>
          <a:p>
            <a:r>
              <a:rPr lang="en-US" i="1" baseline="0" dirty="0" smtClean="0"/>
              <a:t>Compare the results of the different groups.</a:t>
            </a:r>
          </a:p>
          <a:p>
            <a:r>
              <a:rPr lang="en-US" i="1" baseline="0" dirty="0" smtClean="0"/>
              <a:t>If there are some with the same priority order but different absolute values, take the opportunity to point out that the absolute values are meaningless – the rank order or relative values are what we’re looking for.</a:t>
            </a:r>
          </a:p>
          <a:p>
            <a:r>
              <a:rPr lang="en-US" i="1" baseline="0" dirty="0" smtClean="0"/>
              <a:t>If there are any groups that vary widely, ask them to explain their decisions. Use this opportunity to talk about the fact that people will often disagree about the values assigned to each category. The Risk Assessment technique will help identify and clarify disagreements. </a:t>
            </a:r>
            <a:endParaRPr lang="en-US" i="1" dirty="0" smtClean="0"/>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37</a:t>
            </a:fld>
            <a:endParaRPr lang="en-US"/>
          </a:p>
        </p:txBody>
      </p:sp>
    </p:spTree>
    <p:extLst>
      <p:ext uri="{BB962C8B-B14F-4D97-AF65-F5344CB8AC3E}">
        <p14:creationId xmlns:p14="http://schemas.microsoft.com/office/powerpoint/2010/main" val="3480803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0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There are many different styles of doing Risk Assessment. </a:t>
            </a:r>
          </a:p>
          <a:p>
            <a:pPr eaLnBrk="1" hangingPunct="1">
              <a:spcBef>
                <a:spcPct val="0"/>
              </a:spcBef>
            </a:pPr>
            <a:r>
              <a:rPr lang="en-US" dirty="0" smtClean="0"/>
              <a:t>Almost</a:t>
            </a:r>
            <a:r>
              <a:rPr lang="en-US" baseline="0" dirty="0" smtClean="0"/>
              <a:t> all of them start by asking three key questions:</a:t>
            </a:r>
          </a:p>
          <a:p>
            <a:pPr eaLnBrk="1" hangingPunct="1">
              <a:spcBef>
                <a:spcPct val="0"/>
              </a:spcBef>
            </a:pPr>
            <a:r>
              <a:rPr lang="en-US" baseline="0" dirty="0" smtClean="0"/>
              <a:t>How Bad?</a:t>
            </a:r>
          </a:p>
          <a:p>
            <a:pPr eaLnBrk="1" hangingPunct="1">
              <a:spcBef>
                <a:spcPct val="0"/>
              </a:spcBef>
            </a:pPr>
            <a:r>
              <a:rPr lang="en-US" baseline="0" dirty="0" smtClean="0"/>
              <a:t>How Often?</a:t>
            </a:r>
          </a:p>
          <a:p>
            <a:pPr eaLnBrk="1" hangingPunct="1">
              <a:spcBef>
                <a:spcPct val="0"/>
              </a:spcBef>
            </a:pPr>
            <a:r>
              <a:rPr lang="en-US" baseline="0" dirty="0" smtClean="0"/>
              <a:t>How Likely?</a:t>
            </a:r>
          </a:p>
          <a:p>
            <a:pPr eaLnBrk="1" hangingPunct="1">
              <a:spcBef>
                <a:spcPct val="0"/>
              </a:spcBef>
            </a:pPr>
            <a:r>
              <a:rPr lang="en-US" baseline="0" dirty="0" smtClean="0"/>
              <a:t>The answers to these three questions are combined to give a rating of where safety issues stand in relationship to each other. </a:t>
            </a:r>
          </a:p>
          <a:p>
            <a:pPr eaLnBrk="1" hangingPunct="1">
              <a:spcBef>
                <a:spcPct val="0"/>
              </a:spcBef>
            </a:pPr>
            <a:r>
              <a:rPr lang="en-US" baseline="0" dirty="0" smtClean="0"/>
              <a:t>We will examine these three questions first, and then look at other possible factors that should be considered.</a:t>
            </a:r>
            <a:endParaRPr lang="en-US" dirty="0" smtClean="0"/>
          </a:p>
        </p:txBody>
      </p:sp>
      <p:sp>
        <p:nvSpPr>
          <p:cNvPr id="180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5A7E089-C0FA-498B-9727-F2B86E65D599}" type="slidenum">
              <a:rPr lang="en-US">
                <a:solidFill>
                  <a:prstClr val="black"/>
                </a:solidFill>
              </a:rPr>
              <a:pPr eaLnBrk="1" hangingPunct="1"/>
              <a:t>4</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Our first question is “If a worker is exposed to this danger, How Bad would the most severe injury be?”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We consider two things when we answer this question:</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We assume that the exposure takes place. </a:t>
            </a:r>
            <a:br>
              <a:rPr kumimoji="0" lang="en-US" sz="1200" b="0" i="0" u="none" strike="noStrike" kern="1200" cap="none" spc="0" normalizeH="0" baseline="0" noProof="0" dirty="0" smtClean="0">
                <a:ln>
                  <a:noFill/>
                </a:ln>
                <a:solidFill>
                  <a:prstClr val="black"/>
                </a:solidFill>
                <a:effectLst/>
                <a:uLnTx/>
                <a:uFillTx/>
                <a:latin typeface="+mn-lt"/>
                <a:ea typeface="+mn-ea"/>
                <a:cs typeface="+mn-cs"/>
              </a:rPr>
            </a:br>
            <a:r>
              <a:rPr kumimoji="0" lang="en-US" sz="1200" b="0" i="0" u="none" strike="noStrike" kern="1200" cap="none" spc="0" normalizeH="0" baseline="0" noProof="0" dirty="0" smtClean="0">
                <a:ln>
                  <a:noFill/>
                </a:ln>
                <a:solidFill>
                  <a:prstClr val="black"/>
                </a:solidFill>
                <a:effectLst/>
                <a:uLnTx/>
                <a:uFillTx/>
                <a:latin typeface="+mn-lt"/>
                <a:ea typeface="+mn-ea"/>
                <a:cs typeface="+mn-cs"/>
              </a:rPr>
              <a:t>In other words, for the examples in this slide we assume that the press ram is coming down unexpectedly; or we assume that the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workpiece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comes flying out of the unguarded lathe.</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We try to keep our answer within the realm of likely injuries. We can all imagine a scenario in which just about any hazard could result in death. The purpose of this exercise is not to imagine the worst possible outcome. Our task is to evaluate the most probable level of severity.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This is not a science. It is based on your judgment, experience and knowledge of the industry. Reasonable people will disagree.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smtClean="0">
              <a:ln>
                <a:noFill/>
              </a:ln>
              <a:solidFill>
                <a:prstClr val="black"/>
              </a:solidFill>
              <a:effectLst/>
              <a:uLnTx/>
              <a:uFillTx/>
              <a:latin typeface="+mn-lt"/>
              <a:ea typeface="+mn-ea"/>
              <a:cs typeface="+mn-cs"/>
            </a:endParaRPr>
          </a:p>
          <a:p>
            <a:endParaRPr lang="en-US" dirty="0" smtClean="0"/>
          </a:p>
          <a:p>
            <a:pPr marL="228600" indent="-228600">
              <a:buAutoNum type="arabicPeriod"/>
            </a:pPr>
            <a:endParaRPr lang="en-US" baseline="0" dirty="0" smtClean="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5</a:t>
            </a:fld>
            <a:endParaRPr lang="en-US"/>
          </a:p>
        </p:txBody>
      </p:sp>
    </p:spTree>
    <p:extLst>
      <p:ext uri="{BB962C8B-B14F-4D97-AF65-F5344CB8AC3E}">
        <p14:creationId xmlns:p14="http://schemas.microsoft.com/office/powerpoint/2010/main" val="1514207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scale</a:t>
            </a:r>
            <a:r>
              <a:rPr lang="en-US" baseline="0" dirty="0" smtClean="0"/>
              <a:t> that is applied to each of the factors is arbitrary and relative.</a:t>
            </a:r>
          </a:p>
          <a:p>
            <a:r>
              <a:rPr lang="en-US" baseline="0" dirty="0" smtClean="0"/>
              <a:t>This means that we have the freedom to define the scale according to our workplace situation. </a:t>
            </a:r>
          </a:p>
          <a:p>
            <a:r>
              <a:rPr lang="en-US" baseline="0" dirty="0" smtClean="0"/>
              <a:t>In this case, the scale we are using has assigned the following definitions and values:</a:t>
            </a:r>
          </a:p>
          <a:p>
            <a:r>
              <a:rPr lang="en-US" baseline="0" dirty="0" smtClean="0"/>
              <a:t>Minor Injuries have been assigned a value of 1. These are injuries such as bruising and light abrasions</a:t>
            </a:r>
          </a:p>
          <a:p>
            <a:r>
              <a:rPr lang="en-US" baseline="0" dirty="0" smtClean="0"/>
              <a:t>Serious Injuries have been assigned a value of 3. These are normally reversible injuries such as loss of consciousness, burns and broken bones.</a:t>
            </a:r>
          </a:p>
          <a:p>
            <a:r>
              <a:rPr lang="en-US" baseline="0" dirty="0" smtClean="0"/>
              <a:t>Major Injuries have been assigned a value of 6 and have been defined as normally irreversible injuries such as limb amputations, permanent respiratory damage, loss of sight, etc. </a:t>
            </a:r>
          </a:p>
          <a:p>
            <a:r>
              <a:rPr lang="en-US" baseline="0" dirty="0" smtClean="0"/>
              <a:t>Fatal Injuries have been assigned a value of 10.</a:t>
            </a:r>
          </a:p>
          <a:p>
            <a:endParaRPr lang="en-US" baseline="0" dirty="0" smtClean="0"/>
          </a:p>
        </p:txBody>
      </p:sp>
      <p:sp>
        <p:nvSpPr>
          <p:cNvPr id="4" name="Slide Number Placeholder 3"/>
          <p:cNvSpPr>
            <a:spLocks noGrp="1"/>
          </p:cNvSpPr>
          <p:nvPr>
            <p:ph type="sldNum" sz="quarter" idx="10"/>
          </p:nvPr>
        </p:nvSpPr>
        <p:spPr/>
        <p:txBody>
          <a:bodyPr/>
          <a:lstStyle/>
          <a:p>
            <a:fld id="{CC8055DC-AD2A-4E50-A969-880E6E47B7AE}" type="slidenum">
              <a:rPr lang="en-US" smtClean="0"/>
              <a:t>6</a:t>
            </a:fld>
            <a:endParaRPr lang="en-US"/>
          </a:p>
        </p:txBody>
      </p:sp>
    </p:spTree>
    <p:extLst>
      <p:ext uri="{BB962C8B-B14F-4D97-AF65-F5344CB8AC3E}">
        <p14:creationId xmlns:p14="http://schemas.microsoft.com/office/powerpoint/2010/main" val="39871900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We say the numbers are relative because they only have meaning in relation to each other. </a:t>
            </a:r>
          </a:p>
          <a:p>
            <a:r>
              <a:rPr lang="en-US" baseline="0" dirty="0" smtClean="0"/>
              <a:t>In this case we could use a scale of 10/30/60/100 or 2/6/12/20. The result would be the same because the relationship of the numbers to each other is the same. </a:t>
            </a:r>
          </a:p>
          <a:p>
            <a:r>
              <a:rPr lang="en-US" baseline="0" dirty="0" smtClean="0"/>
              <a:t>In this scale:</a:t>
            </a:r>
          </a:p>
          <a:p>
            <a:r>
              <a:rPr lang="en-US" baseline="0" dirty="0" smtClean="0"/>
              <a:t>Minor injuries have the smallest assigned value.</a:t>
            </a:r>
          </a:p>
          <a:p>
            <a:r>
              <a:rPr lang="en-US" baseline="0" dirty="0" smtClean="0"/>
              <a:t>Serious injuries are assigned a value that is three times greater than minor injuries</a:t>
            </a:r>
          </a:p>
          <a:p>
            <a:r>
              <a:rPr lang="en-US" baseline="0" dirty="0" smtClean="0"/>
              <a:t>Major injuries are assigned a value that is twice as high as Serious injuries.</a:t>
            </a:r>
          </a:p>
          <a:p>
            <a:r>
              <a:rPr lang="en-US" baseline="0" dirty="0" smtClean="0"/>
              <a:t>Fatalities are assigned a value that is 10 times the value assigned to minor injuries.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7</a:t>
            </a:fld>
            <a:endParaRPr lang="en-US"/>
          </a:p>
        </p:txBody>
      </p:sp>
    </p:spTree>
    <p:extLst>
      <p:ext uri="{BB962C8B-B14F-4D97-AF65-F5344CB8AC3E}">
        <p14:creationId xmlns:p14="http://schemas.microsoft.com/office/powerpoint/2010/main" val="20792962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Let’s look at the examples in the illustration. The first picture shows a worker with his entire torso under the ram of a press.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We assume that the ram will fall unexpectedly.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What is the most probable level of injury this worker will experience?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Next let’s look at the second picture. This worker is operating a lathe. We assume that the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workpiece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will fly out of the chuck.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What is the most probable level of injury to this worker if the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workpiece</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comes flying out of the chuck?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Is there a difference in the most probable level of injury in these examples?</a:t>
            </a:r>
          </a:p>
          <a:p>
            <a:endParaRPr lang="en-US" dirty="0"/>
          </a:p>
        </p:txBody>
      </p:sp>
      <p:sp>
        <p:nvSpPr>
          <p:cNvPr id="4" name="Slide Number Placeholder 3"/>
          <p:cNvSpPr>
            <a:spLocks noGrp="1"/>
          </p:cNvSpPr>
          <p:nvPr>
            <p:ph type="sldNum" sz="quarter" idx="10"/>
          </p:nvPr>
        </p:nvSpPr>
        <p:spPr/>
        <p:txBody>
          <a:bodyPr/>
          <a:lstStyle/>
          <a:p>
            <a:fld id="{CC8055DC-AD2A-4E50-A969-880E6E47B7AE}" type="slidenum">
              <a:rPr lang="en-US" smtClean="0"/>
              <a:t>8</a:t>
            </a:fld>
            <a:endParaRPr lang="en-US"/>
          </a:p>
        </p:txBody>
      </p:sp>
    </p:spTree>
    <p:extLst>
      <p:ext uri="{BB962C8B-B14F-4D97-AF65-F5344CB8AC3E}">
        <p14:creationId xmlns:p14="http://schemas.microsoft.com/office/powerpoint/2010/main" val="1514207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use some</a:t>
            </a:r>
            <a:r>
              <a:rPr lang="en-US" baseline="0" dirty="0" smtClean="0"/>
              <a:t> examples from our own industries. </a:t>
            </a:r>
          </a:p>
          <a:p>
            <a:r>
              <a:rPr lang="en-US" baseline="0" dirty="0" smtClean="0"/>
              <a:t>On the left you see an unguarded auger next to a work platform. What would be the most probable level of severity of injury to a worker who got caught in the auger?</a:t>
            </a:r>
          </a:p>
          <a:p>
            <a:r>
              <a:rPr lang="en-US" baseline="0" dirty="0" smtClean="0"/>
              <a:t>On the right is a pipe that runs through a work area at a height of about 5 ft. What would be the most probable level of injury to a worker who ran into the pipe?</a:t>
            </a:r>
          </a:p>
          <a:p>
            <a:endParaRPr lang="en-US" i="1" baseline="0" dirty="0" smtClean="0"/>
          </a:p>
          <a:p>
            <a:r>
              <a:rPr lang="en-US" i="1" baseline="0" dirty="0" smtClean="0"/>
              <a:t>Note: Participants might question the contents of the pipe or the integrity of the pipe, or have other questions about the examples. This is a good opportunity to mention that in real life the answers to these questions might require some fact-finding work. </a:t>
            </a:r>
            <a:endParaRPr lang="en-US" i="1" dirty="0"/>
          </a:p>
        </p:txBody>
      </p:sp>
      <p:sp>
        <p:nvSpPr>
          <p:cNvPr id="4" name="Slide Number Placeholder 3"/>
          <p:cNvSpPr>
            <a:spLocks noGrp="1"/>
          </p:cNvSpPr>
          <p:nvPr>
            <p:ph type="sldNum" sz="quarter" idx="10"/>
          </p:nvPr>
        </p:nvSpPr>
        <p:spPr/>
        <p:txBody>
          <a:bodyPr/>
          <a:lstStyle/>
          <a:p>
            <a:fld id="{CC8055DC-AD2A-4E50-A969-880E6E47B7AE}" type="slidenum">
              <a:rPr lang="en-US" smtClean="0"/>
              <a:t>9</a:t>
            </a:fld>
            <a:endParaRPr lang="en-US"/>
          </a:p>
        </p:txBody>
      </p:sp>
    </p:spTree>
    <p:extLst>
      <p:ext uri="{BB962C8B-B14F-4D97-AF65-F5344CB8AC3E}">
        <p14:creationId xmlns:p14="http://schemas.microsoft.com/office/powerpoint/2010/main" val="15142079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3505200" y="2438400"/>
            <a:ext cx="5638800" cy="1470025"/>
          </a:xfrm>
        </p:spPr>
        <p:txBody>
          <a:bodyPr/>
          <a:lstStyle>
            <a:lvl1pPr>
              <a:defRPr sz="4800"/>
            </a:lvl1pPr>
          </a:lstStyle>
          <a:p>
            <a:pPr lvl="0"/>
            <a:r>
              <a:rPr lang="en-US" noProof="0" smtClean="0"/>
              <a:t>Click to edit Master title style</a:t>
            </a:r>
          </a:p>
        </p:txBody>
      </p:sp>
      <p:sp>
        <p:nvSpPr>
          <p:cNvPr id="8195" name="Rectangle 3"/>
          <p:cNvSpPr>
            <a:spLocks noGrp="1" noChangeArrowheads="1"/>
          </p:cNvSpPr>
          <p:nvPr>
            <p:ph type="subTitle" idx="1"/>
          </p:nvPr>
        </p:nvSpPr>
        <p:spPr>
          <a:xfrm>
            <a:off x="1981200" y="5105400"/>
            <a:ext cx="6400800" cy="1143000"/>
          </a:xfrm>
        </p:spPr>
        <p:txBody>
          <a:bodyPr/>
          <a:lstStyle>
            <a:lvl1pPr marL="0" indent="0" algn="ctr">
              <a:buFontTx/>
              <a:buNone/>
              <a:defRPr sz="2800">
                <a:latin typeface="Flexure" pitchFamily="82" charset="0"/>
              </a:defRPr>
            </a:lvl1pPr>
          </a:lstStyle>
          <a:p>
            <a:pPr lvl="0"/>
            <a:r>
              <a:rPr lang="en-US" noProof="0" smtClean="0"/>
              <a:t>Click to edit Master subtitle style</a:t>
            </a:r>
          </a:p>
        </p:txBody>
      </p:sp>
    </p:spTree>
    <p:extLst>
      <p:ext uri="{BB962C8B-B14F-4D97-AF65-F5344CB8AC3E}">
        <p14:creationId xmlns:p14="http://schemas.microsoft.com/office/powerpoint/2010/main" val="3666484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8939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862414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endParaRPr lang="en-US" noProof="0" smtClean="0"/>
          </a:p>
        </p:txBody>
      </p:sp>
    </p:spTree>
    <p:extLst>
      <p:ext uri="{BB962C8B-B14F-4D97-AF65-F5344CB8AC3E}">
        <p14:creationId xmlns:p14="http://schemas.microsoft.com/office/powerpoint/2010/main" val="14163441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62423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865409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7926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2380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04708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9441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97115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90857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0038579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0" fontAlgn="base" hangingPunct="0">
        <a:spcBef>
          <a:spcPct val="0"/>
        </a:spcBef>
        <a:spcAft>
          <a:spcPct val="0"/>
        </a:spcAft>
        <a:defRPr sz="4000">
          <a:solidFill>
            <a:schemeClr val="bg1"/>
          </a:solidFill>
          <a:latin typeface="+mj-lt"/>
          <a:ea typeface="+mj-ea"/>
          <a:cs typeface="+mj-cs"/>
        </a:defRPr>
      </a:lvl1pPr>
      <a:lvl2pPr algn="ctr" rtl="0" eaLnBrk="0" fontAlgn="base" hangingPunct="0">
        <a:spcBef>
          <a:spcPct val="0"/>
        </a:spcBef>
        <a:spcAft>
          <a:spcPct val="0"/>
        </a:spcAft>
        <a:defRPr sz="4000">
          <a:solidFill>
            <a:schemeClr val="bg1"/>
          </a:solidFill>
          <a:latin typeface="Flexure" pitchFamily="82" charset="0"/>
        </a:defRPr>
      </a:lvl2pPr>
      <a:lvl3pPr algn="ctr" rtl="0" eaLnBrk="0" fontAlgn="base" hangingPunct="0">
        <a:spcBef>
          <a:spcPct val="0"/>
        </a:spcBef>
        <a:spcAft>
          <a:spcPct val="0"/>
        </a:spcAft>
        <a:defRPr sz="4000">
          <a:solidFill>
            <a:schemeClr val="bg1"/>
          </a:solidFill>
          <a:latin typeface="Flexure" pitchFamily="82" charset="0"/>
        </a:defRPr>
      </a:lvl3pPr>
      <a:lvl4pPr algn="ctr" rtl="0" eaLnBrk="0" fontAlgn="base" hangingPunct="0">
        <a:spcBef>
          <a:spcPct val="0"/>
        </a:spcBef>
        <a:spcAft>
          <a:spcPct val="0"/>
        </a:spcAft>
        <a:defRPr sz="4000">
          <a:solidFill>
            <a:schemeClr val="bg1"/>
          </a:solidFill>
          <a:latin typeface="Flexure" pitchFamily="82" charset="0"/>
        </a:defRPr>
      </a:lvl4pPr>
      <a:lvl5pPr algn="ctr" rtl="0" eaLnBrk="0" fontAlgn="base" hangingPunct="0">
        <a:spcBef>
          <a:spcPct val="0"/>
        </a:spcBef>
        <a:spcAft>
          <a:spcPct val="0"/>
        </a:spcAft>
        <a:defRPr sz="4000">
          <a:solidFill>
            <a:schemeClr val="bg1"/>
          </a:solidFill>
          <a:latin typeface="Flexure" pitchFamily="82" charset="0"/>
        </a:defRPr>
      </a:lvl5pPr>
      <a:lvl6pPr marL="457200" algn="ctr" rtl="0" eaLnBrk="1" fontAlgn="base" hangingPunct="1">
        <a:spcBef>
          <a:spcPct val="0"/>
        </a:spcBef>
        <a:spcAft>
          <a:spcPct val="0"/>
        </a:spcAft>
        <a:defRPr sz="4000">
          <a:solidFill>
            <a:schemeClr val="bg1"/>
          </a:solidFill>
          <a:latin typeface="Flexure" pitchFamily="82" charset="0"/>
        </a:defRPr>
      </a:lvl6pPr>
      <a:lvl7pPr marL="914400" algn="ctr" rtl="0" eaLnBrk="1" fontAlgn="base" hangingPunct="1">
        <a:spcBef>
          <a:spcPct val="0"/>
        </a:spcBef>
        <a:spcAft>
          <a:spcPct val="0"/>
        </a:spcAft>
        <a:defRPr sz="4000">
          <a:solidFill>
            <a:schemeClr val="bg1"/>
          </a:solidFill>
          <a:latin typeface="Flexure" pitchFamily="82" charset="0"/>
        </a:defRPr>
      </a:lvl7pPr>
      <a:lvl8pPr marL="1371600" algn="ctr" rtl="0" eaLnBrk="1" fontAlgn="base" hangingPunct="1">
        <a:spcBef>
          <a:spcPct val="0"/>
        </a:spcBef>
        <a:spcAft>
          <a:spcPct val="0"/>
        </a:spcAft>
        <a:defRPr sz="4000">
          <a:solidFill>
            <a:schemeClr val="bg1"/>
          </a:solidFill>
          <a:latin typeface="Flexure" pitchFamily="82" charset="0"/>
        </a:defRPr>
      </a:lvl8pPr>
      <a:lvl9pPr marL="1828800" algn="ctr" rtl="0" eaLnBrk="1" fontAlgn="base" hangingPunct="1">
        <a:spcBef>
          <a:spcPct val="0"/>
        </a:spcBef>
        <a:spcAft>
          <a:spcPct val="0"/>
        </a:spcAft>
        <a:defRPr sz="4000">
          <a:solidFill>
            <a:schemeClr val="bg1"/>
          </a:solidFill>
          <a:latin typeface="Flexure" pitchFamily="82"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4.jpeg"/><Relationship Id="rId4" Type="http://schemas.openxmlformats.org/officeDocument/2006/relationships/image" Target="../media/image13.jpeg"/></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24.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0.xml"/><Relationship Id="rId1" Type="http://schemas.openxmlformats.org/officeDocument/2006/relationships/slideLayout" Target="../slideLayouts/slideLayout4.xml"/><Relationship Id="rId4" Type="http://schemas.openxmlformats.org/officeDocument/2006/relationships/image" Target="../media/image9.jpeg"/></Relationships>
</file>

<file path=ppt/slides/_rels/slide3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3124200" y="1600200"/>
            <a:ext cx="5638800" cy="1470025"/>
          </a:xfrm>
        </p:spPr>
        <p:txBody>
          <a:bodyPr/>
          <a:lstStyle/>
          <a:p>
            <a:r>
              <a:rPr lang="en-US" dirty="0" smtClean="0"/>
              <a:t>Risk Assessment</a:t>
            </a:r>
            <a:endParaRPr lang="en-US" dirty="0"/>
          </a:p>
        </p:txBody>
      </p:sp>
      <p:sp>
        <p:nvSpPr>
          <p:cNvPr id="6" name="Subtitle 5"/>
          <p:cNvSpPr>
            <a:spLocks noGrp="1"/>
          </p:cNvSpPr>
          <p:nvPr>
            <p:ph type="subTitle" idx="1"/>
          </p:nvPr>
        </p:nvSpPr>
        <p:spPr>
          <a:xfrm>
            <a:off x="1981200" y="2895600"/>
            <a:ext cx="6400800" cy="1143000"/>
          </a:xfrm>
        </p:spPr>
        <p:txBody>
          <a:bodyPr/>
          <a:lstStyle/>
          <a:p>
            <a:r>
              <a:rPr lang="en-US" dirty="0" smtClean="0"/>
              <a:t>How do we know what we should be working on?</a:t>
            </a:r>
            <a:endParaRPr lang="en-US" dirty="0"/>
          </a:p>
        </p:txBody>
      </p:sp>
      <p:sp>
        <p:nvSpPr>
          <p:cNvPr id="2" name="TextBox 1"/>
          <p:cNvSpPr txBox="1"/>
          <p:nvPr/>
        </p:nvSpPr>
        <p:spPr>
          <a:xfrm>
            <a:off x="1371600" y="4191000"/>
            <a:ext cx="6553200" cy="1754326"/>
          </a:xfrm>
          <a:prstGeom prst="rect">
            <a:avLst/>
          </a:prstGeom>
          <a:noFill/>
        </p:spPr>
        <p:txBody>
          <a:bodyPr wrap="square" rtlCol="0">
            <a:spAutoFit/>
          </a:bodyPr>
          <a:lstStyle/>
          <a:p>
            <a:pPr algn="ctr">
              <a:defRPr/>
            </a:pPr>
            <a:r>
              <a:rPr lang="en-US" dirty="0">
                <a:solidFill>
                  <a:schemeClr val="bg1"/>
                </a:solidFill>
              </a:rPr>
              <a:t>This material was produced under grant </a:t>
            </a:r>
            <a:r>
              <a:rPr lang="en-US" dirty="0" smtClean="0">
                <a:solidFill>
                  <a:schemeClr val="bg1"/>
                </a:solidFill>
              </a:rPr>
              <a:t>SH222461160 </a:t>
            </a:r>
            <a:r>
              <a:rPr lang="en-US" dirty="0">
                <a:solidFill>
                  <a:schemeClr val="bg1"/>
                </a:solidFill>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1825370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Bad?</a:t>
            </a:r>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750277" y="1676400"/>
            <a:ext cx="7555523" cy="4747387"/>
          </a:xfrm>
        </p:spPr>
      </p:pic>
    </p:spTree>
    <p:extLst>
      <p:ext uri="{BB962C8B-B14F-4D97-AF65-F5344CB8AC3E}">
        <p14:creationId xmlns:p14="http://schemas.microsoft.com/office/powerpoint/2010/main" val="960088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Often? / Frequency</a:t>
            </a:r>
            <a:endParaRPr lang="en-US" dirty="0"/>
          </a:p>
        </p:txBody>
      </p:sp>
      <p:pic>
        <p:nvPicPr>
          <p:cNvPr id="6" name="Content Placeholder 5"/>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a:stretch/>
        </p:blipFill>
        <p:spPr>
          <a:xfrm>
            <a:off x="457200" y="1600200"/>
            <a:ext cx="8572738" cy="4495800"/>
          </a:xfrm>
        </p:spPr>
      </p:pic>
    </p:spTree>
    <p:extLst>
      <p:ext uri="{BB962C8B-B14F-4D97-AF65-F5344CB8AC3E}">
        <p14:creationId xmlns:p14="http://schemas.microsoft.com/office/powerpoint/2010/main" val="418438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“How Much?”</a:t>
            </a:r>
            <a:endParaRPr lang="en-US" dirty="0"/>
          </a:p>
        </p:txBody>
      </p:sp>
      <p:sp>
        <p:nvSpPr>
          <p:cNvPr id="3" name="Content Placeholder 2"/>
          <p:cNvSpPr>
            <a:spLocks noGrp="1"/>
          </p:cNvSpPr>
          <p:nvPr>
            <p:ph idx="1"/>
          </p:nvPr>
        </p:nvSpPr>
        <p:spPr/>
        <p:txBody>
          <a:bodyPr/>
          <a:lstStyle/>
          <a:p>
            <a:r>
              <a:rPr lang="en-US" sz="5400" dirty="0" smtClean="0"/>
              <a:t>How Many?</a:t>
            </a:r>
          </a:p>
          <a:p>
            <a:r>
              <a:rPr lang="en-US" sz="5400" dirty="0" smtClean="0"/>
              <a:t>How Often?</a:t>
            </a:r>
          </a:p>
          <a:p>
            <a:r>
              <a:rPr lang="en-US" sz="5400" dirty="0" smtClean="0"/>
              <a:t>How Long?</a:t>
            </a:r>
            <a:endParaRPr lang="en-US" sz="5400" dirty="0"/>
          </a:p>
        </p:txBody>
      </p:sp>
    </p:spTree>
    <p:extLst>
      <p:ext uri="{BB962C8B-B14F-4D97-AF65-F5344CB8AC3E}">
        <p14:creationId xmlns:p14="http://schemas.microsoft.com/office/powerpoint/2010/main" val="2006942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a:t>
            </a:r>
            <a:endParaRPr lang="en-US" dirty="0"/>
          </a:p>
        </p:txBody>
      </p:sp>
      <p:sp>
        <p:nvSpPr>
          <p:cNvPr id="3" name="Content Placeholder 2"/>
          <p:cNvSpPr>
            <a:spLocks noGrp="1"/>
          </p:cNvSpPr>
          <p:nvPr>
            <p:ph idx="1"/>
          </p:nvPr>
        </p:nvSpPr>
        <p:spPr>
          <a:xfrm>
            <a:off x="457200" y="1600200"/>
            <a:ext cx="8229600" cy="4724400"/>
          </a:xfrm>
        </p:spPr>
        <p:txBody>
          <a:bodyPr/>
          <a:lstStyle/>
          <a:p>
            <a:r>
              <a:rPr lang="en-US" sz="4400" dirty="0" smtClean="0"/>
              <a:t>How Many?</a:t>
            </a:r>
          </a:p>
          <a:p>
            <a:pPr lvl="1">
              <a:buFont typeface="Wingdings" pitchFamily="2" charset="2"/>
              <a:buChar char="v"/>
            </a:pPr>
            <a:r>
              <a:rPr lang="en-US" sz="4000" dirty="0" smtClean="0"/>
              <a:t> fewer than 5 workers = 1</a:t>
            </a:r>
          </a:p>
          <a:p>
            <a:pPr lvl="1">
              <a:buFont typeface="Wingdings" pitchFamily="2" charset="2"/>
              <a:buChar char="v"/>
            </a:pPr>
            <a:r>
              <a:rPr lang="en-US" sz="4000" dirty="0" smtClean="0"/>
              <a:t>1% - 30% of workforce =  2</a:t>
            </a:r>
          </a:p>
          <a:p>
            <a:pPr lvl="1">
              <a:buFont typeface="Wingdings" pitchFamily="2" charset="2"/>
              <a:buChar char="v"/>
            </a:pPr>
            <a:r>
              <a:rPr lang="en-US" sz="4000" dirty="0" smtClean="0"/>
              <a:t>31% - 50% of workforce = 3</a:t>
            </a:r>
          </a:p>
          <a:p>
            <a:pPr lvl="1">
              <a:buFont typeface="Wingdings" pitchFamily="2" charset="2"/>
              <a:buChar char="v"/>
            </a:pPr>
            <a:r>
              <a:rPr lang="en-US" sz="4000" dirty="0"/>
              <a:t>5</a:t>
            </a:r>
            <a:r>
              <a:rPr lang="en-US" sz="4000" dirty="0" smtClean="0"/>
              <a:t>1% - 100% of workforce = 4</a:t>
            </a:r>
          </a:p>
        </p:txBody>
      </p:sp>
    </p:spTree>
    <p:extLst>
      <p:ext uri="{BB962C8B-B14F-4D97-AF65-F5344CB8AC3E}">
        <p14:creationId xmlns:p14="http://schemas.microsoft.com/office/powerpoint/2010/main" val="15848298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a:t>
            </a:r>
            <a:endParaRPr lang="en-US" dirty="0"/>
          </a:p>
        </p:txBody>
      </p:sp>
      <p:sp>
        <p:nvSpPr>
          <p:cNvPr id="3" name="Content Placeholder 2"/>
          <p:cNvSpPr>
            <a:spLocks noGrp="1"/>
          </p:cNvSpPr>
          <p:nvPr>
            <p:ph idx="1"/>
          </p:nvPr>
        </p:nvSpPr>
        <p:spPr/>
        <p:txBody>
          <a:bodyPr/>
          <a:lstStyle/>
          <a:p>
            <a:pPr lvl="0">
              <a:buFont typeface="Arial" pitchFamily="34" charset="0"/>
              <a:buChar char="•"/>
            </a:pPr>
            <a:r>
              <a:rPr lang="en-US" sz="4400" dirty="0">
                <a:solidFill>
                  <a:srgbClr val="FFFFFF"/>
                </a:solidFill>
              </a:rPr>
              <a:t>How Often?</a:t>
            </a:r>
          </a:p>
          <a:p>
            <a:pPr lvl="1">
              <a:buFont typeface="Wingdings" pitchFamily="2" charset="2"/>
              <a:buChar char="v"/>
            </a:pPr>
            <a:r>
              <a:rPr lang="en-US" sz="4000" dirty="0">
                <a:solidFill>
                  <a:srgbClr val="FFFFFF"/>
                </a:solidFill>
              </a:rPr>
              <a:t> </a:t>
            </a:r>
            <a:r>
              <a:rPr lang="en-US" sz="4000" dirty="0" smtClean="0">
                <a:solidFill>
                  <a:srgbClr val="FFFFFF"/>
                </a:solidFill>
              </a:rPr>
              <a:t>A </a:t>
            </a:r>
            <a:r>
              <a:rPr lang="en-US" sz="4000" dirty="0">
                <a:solidFill>
                  <a:srgbClr val="FFFFFF"/>
                </a:solidFill>
              </a:rPr>
              <a:t>few times a year = 1</a:t>
            </a:r>
          </a:p>
          <a:p>
            <a:pPr lvl="1">
              <a:buFont typeface="Wingdings" pitchFamily="2" charset="2"/>
              <a:buChar char="v"/>
            </a:pPr>
            <a:r>
              <a:rPr lang="en-US" sz="4000" dirty="0">
                <a:solidFill>
                  <a:srgbClr val="FFFFFF"/>
                </a:solidFill>
              </a:rPr>
              <a:t>Once a month = 2</a:t>
            </a:r>
          </a:p>
          <a:p>
            <a:pPr lvl="1">
              <a:buFont typeface="Wingdings" pitchFamily="2" charset="2"/>
              <a:buChar char="v"/>
            </a:pPr>
            <a:r>
              <a:rPr lang="en-US" sz="4000" dirty="0">
                <a:solidFill>
                  <a:srgbClr val="FFFFFF"/>
                </a:solidFill>
              </a:rPr>
              <a:t>Weekly = 3</a:t>
            </a:r>
          </a:p>
          <a:p>
            <a:pPr lvl="1">
              <a:buFont typeface="Wingdings" pitchFamily="2" charset="2"/>
              <a:buChar char="v"/>
            </a:pPr>
            <a:r>
              <a:rPr lang="en-US" sz="4000" dirty="0">
                <a:solidFill>
                  <a:srgbClr val="FFFFFF"/>
                </a:solidFill>
              </a:rPr>
              <a:t>Daily = 4</a:t>
            </a:r>
          </a:p>
          <a:p>
            <a:endParaRPr lang="en-US" dirty="0"/>
          </a:p>
        </p:txBody>
      </p:sp>
    </p:spTree>
    <p:extLst>
      <p:ext uri="{BB962C8B-B14F-4D97-AF65-F5344CB8AC3E}">
        <p14:creationId xmlns:p14="http://schemas.microsoft.com/office/powerpoint/2010/main" val="23604272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Long?</a:t>
            </a:r>
            <a:endParaRPr lang="en-US" dirty="0"/>
          </a:p>
        </p:txBody>
      </p:sp>
      <p:sp>
        <p:nvSpPr>
          <p:cNvPr id="3" name="Content Placeholder 2"/>
          <p:cNvSpPr>
            <a:spLocks noGrp="1"/>
          </p:cNvSpPr>
          <p:nvPr>
            <p:ph idx="1"/>
          </p:nvPr>
        </p:nvSpPr>
        <p:spPr/>
        <p:txBody>
          <a:bodyPr/>
          <a:lstStyle/>
          <a:p>
            <a:r>
              <a:rPr lang="en-US" sz="4400" dirty="0" smtClean="0"/>
              <a:t>Less than 2 hours  = 1</a:t>
            </a:r>
          </a:p>
          <a:p>
            <a:r>
              <a:rPr lang="en-US" sz="4400" dirty="0" smtClean="0"/>
              <a:t>More than 2 hours = 2</a:t>
            </a:r>
            <a:endParaRPr lang="en-US" sz="4400" dirty="0"/>
          </a:p>
        </p:txBody>
      </p:sp>
    </p:spTree>
    <p:extLst>
      <p:ext uri="{BB962C8B-B14F-4D97-AF65-F5344CB8AC3E}">
        <p14:creationId xmlns:p14="http://schemas.microsoft.com/office/powerpoint/2010/main" val="30762695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Combine the Elements</a:t>
            </a:r>
            <a:endParaRPr lang="en-US" dirty="0"/>
          </a:p>
        </p:txBody>
      </p:sp>
      <p:sp>
        <p:nvSpPr>
          <p:cNvPr id="3" name="Content Placeholder 2"/>
          <p:cNvSpPr>
            <a:spLocks noGrp="1"/>
          </p:cNvSpPr>
          <p:nvPr>
            <p:ph idx="1"/>
          </p:nvPr>
        </p:nvSpPr>
        <p:spPr/>
        <p:txBody>
          <a:bodyPr/>
          <a:lstStyle/>
          <a:p>
            <a:r>
              <a:rPr lang="en-US" dirty="0" smtClean="0"/>
              <a:t>How Many? + How Often? + How Long? = How Much?</a:t>
            </a:r>
            <a:endParaRPr lang="en-US" dirty="0"/>
          </a:p>
        </p:txBody>
      </p:sp>
      <p:pic>
        <p:nvPicPr>
          <p:cNvPr id="4098" name="Picture 2" descr="C:\Documents and Settings\TEMP\Local Settings\Temporary Internet Files\Content.IE5\6MP5EZIT\MC900240341[1].wmf"/>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2400" y="3752850"/>
            <a:ext cx="1822399" cy="1335938"/>
          </a:xfrm>
          <a:prstGeom prst="rect">
            <a:avLst/>
          </a:prstGeom>
          <a:noFill/>
          <a:extLst>
            <a:ext uri="{909E8E84-426E-40DD-AFC4-6F175D3DCCD1}">
              <a14:hiddenFill xmlns:a14="http://schemas.microsoft.com/office/drawing/2010/main">
                <a:solidFill>
                  <a:srgbClr val="FFFFFF"/>
                </a:solidFill>
              </a14:hiddenFill>
            </a:ext>
          </a:extLst>
        </p:spPr>
      </p:pic>
      <p:sp>
        <p:nvSpPr>
          <p:cNvPr id="4" name="Cross 3"/>
          <p:cNvSpPr/>
          <p:nvPr/>
        </p:nvSpPr>
        <p:spPr>
          <a:xfrm>
            <a:off x="2171700" y="4191000"/>
            <a:ext cx="381000" cy="38100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00" name="Picture 4" descr="C:\Documents and Settings\TEMP\Local Settings\Temporary Internet Files\Content.IE5\1WQNCM7Q\MP900309636[1].jpg"/>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835066" y="3691128"/>
            <a:ext cx="2469735" cy="1761744"/>
          </a:xfrm>
          <a:prstGeom prst="rect">
            <a:avLst/>
          </a:prstGeom>
          <a:noFill/>
          <a:extLst>
            <a:ext uri="{909E8E84-426E-40DD-AFC4-6F175D3DCCD1}">
              <a14:hiddenFill xmlns:a14="http://schemas.microsoft.com/office/drawing/2010/main">
                <a:solidFill>
                  <a:srgbClr val="FFFFFF"/>
                </a:solidFill>
              </a14:hiddenFill>
            </a:ext>
          </a:extLst>
        </p:spPr>
      </p:pic>
      <p:sp>
        <p:nvSpPr>
          <p:cNvPr id="8" name="Cross 7"/>
          <p:cNvSpPr/>
          <p:nvPr/>
        </p:nvSpPr>
        <p:spPr>
          <a:xfrm>
            <a:off x="5372100" y="4235242"/>
            <a:ext cx="381000" cy="38100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01" name="Picture 5" descr="C:\Documents and Settings\TEMP\Local Settings\Temporary Internet Files\Content.IE5\6MP5EZIT\MP900430829[1].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5962650" y="3715535"/>
            <a:ext cx="2652225" cy="17633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3269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34961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47712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a:t>
            </a:r>
            <a:endParaRPr lang="en-US" dirty="0"/>
          </a:p>
        </p:txBody>
      </p:sp>
      <p:sp>
        <p:nvSpPr>
          <p:cNvPr id="3" name="Content Placeholder 2"/>
          <p:cNvSpPr>
            <a:spLocks noGrp="1"/>
          </p:cNvSpPr>
          <p:nvPr>
            <p:ph idx="1"/>
          </p:nvPr>
        </p:nvSpPr>
        <p:spPr/>
        <p:txBody>
          <a:bodyPr/>
          <a:lstStyle/>
          <a:p>
            <a:r>
              <a:rPr lang="en-US" dirty="0"/>
              <a:t>A maintenance worker has to enter and clean waste out of a pit every six months. The job takes less than 2 hours and only involves the entrant and the attendant. This job is classified as a “Permit Required Confined Space Entry” . The maintenance worker has </a:t>
            </a:r>
            <a:r>
              <a:rPr lang="en-US" dirty="0" smtClean="0"/>
              <a:t>expressed concerns </a:t>
            </a:r>
            <a:r>
              <a:rPr lang="en-US" dirty="0"/>
              <a:t>about the entry procedure. </a:t>
            </a:r>
            <a:r>
              <a:rPr lang="en-US" dirty="0" smtClean="0"/>
              <a:t> He does not think it is safe.</a:t>
            </a:r>
            <a:endParaRPr lang="en-US" dirty="0"/>
          </a:p>
          <a:p>
            <a:endParaRPr lang="en-US" dirty="0"/>
          </a:p>
        </p:txBody>
      </p:sp>
    </p:spTree>
    <p:extLst>
      <p:ext uri="{BB962C8B-B14F-4D97-AF65-F5344CB8AC3E}">
        <p14:creationId xmlns:p14="http://schemas.microsoft.com/office/powerpoint/2010/main" val="20132392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a:t>
            </a:r>
            <a:endParaRPr lang="en-US" dirty="0"/>
          </a:p>
        </p:txBody>
      </p:sp>
      <p:sp>
        <p:nvSpPr>
          <p:cNvPr id="3" name="Content Placeholder 2"/>
          <p:cNvSpPr>
            <a:spLocks noGrp="1"/>
          </p:cNvSpPr>
          <p:nvPr>
            <p:ph idx="1"/>
          </p:nvPr>
        </p:nvSpPr>
        <p:spPr/>
        <p:txBody>
          <a:bodyPr/>
          <a:lstStyle/>
          <a:p>
            <a:r>
              <a:rPr lang="en-US" dirty="0" smtClean="0"/>
              <a:t>Confined Space Example</a:t>
            </a:r>
          </a:p>
          <a:p>
            <a:pPr lvl="1"/>
            <a:r>
              <a:rPr lang="en-US" dirty="0" smtClean="0"/>
              <a:t>How </a:t>
            </a:r>
            <a:r>
              <a:rPr lang="en-US" dirty="0"/>
              <a:t>Many? – 1 person = 1</a:t>
            </a:r>
          </a:p>
          <a:p>
            <a:pPr lvl="1"/>
            <a:r>
              <a:rPr lang="en-US" dirty="0"/>
              <a:t>How Often? – less than once a month = 1</a:t>
            </a:r>
          </a:p>
          <a:p>
            <a:pPr lvl="1"/>
            <a:r>
              <a:rPr lang="en-US" dirty="0"/>
              <a:t>How Long? – less than 2 hours = 1</a:t>
            </a:r>
          </a:p>
          <a:p>
            <a:pPr lvl="1"/>
            <a:r>
              <a:rPr lang="en-US" dirty="0"/>
              <a:t>How Much? = 1+1+1 = 3</a:t>
            </a:r>
          </a:p>
          <a:p>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5486400" y="3810000"/>
            <a:ext cx="2590800" cy="259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Chart 3"/>
          <p:cNvGraphicFramePr/>
          <p:nvPr>
            <p:extLst>
              <p:ext uri="{D42A27DB-BD31-4B8C-83A1-F6EECF244321}">
                <p14:modId xmlns:p14="http://schemas.microsoft.com/office/powerpoint/2010/main" val="3898355630"/>
              </p:ext>
            </p:extLst>
          </p:nvPr>
        </p:nvGraphicFramePr>
        <p:xfrm>
          <a:off x="1752600" y="4191000"/>
          <a:ext cx="2895600" cy="2209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88647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lstStyle/>
          <a:p>
            <a:r>
              <a:rPr lang="en-US" dirty="0" smtClean="0"/>
              <a:t>Participants will be able to </a:t>
            </a:r>
          </a:p>
          <a:p>
            <a:pPr lvl="1"/>
            <a:r>
              <a:rPr lang="en-US" dirty="0" smtClean="0"/>
              <a:t>Describe the process of risk assessment and its application to Workplace Health and Safety</a:t>
            </a:r>
          </a:p>
          <a:p>
            <a:pPr lvl="1"/>
            <a:r>
              <a:rPr lang="en-US" dirty="0" smtClean="0"/>
              <a:t>Select Risk Assessment criteria appropriate to the exposures in their workplace</a:t>
            </a:r>
          </a:p>
          <a:p>
            <a:pPr lvl="1"/>
            <a:r>
              <a:rPr lang="en-US" dirty="0" smtClean="0"/>
              <a:t>Prioritize hazards based on Risk Assessment criteria</a:t>
            </a:r>
          </a:p>
          <a:p>
            <a:pPr lvl="1"/>
            <a:r>
              <a:rPr lang="en-US" dirty="0" smtClean="0"/>
              <a:t>Advocate for their decisions based on Risk Assessment criteria</a:t>
            </a:r>
            <a:endParaRPr lang="en-US" dirty="0"/>
          </a:p>
        </p:txBody>
      </p:sp>
    </p:spTree>
    <p:extLst>
      <p:ext uri="{BB962C8B-B14F-4D97-AF65-F5344CB8AC3E}">
        <p14:creationId xmlns:p14="http://schemas.microsoft.com/office/powerpoint/2010/main" val="42861844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a:t>
            </a:r>
            <a:endParaRPr lang="en-US" dirty="0"/>
          </a:p>
        </p:txBody>
      </p:sp>
      <p:sp>
        <p:nvSpPr>
          <p:cNvPr id="3" name="Content Placeholder 2"/>
          <p:cNvSpPr>
            <a:spLocks noGrp="1"/>
          </p:cNvSpPr>
          <p:nvPr>
            <p:ph idx="1"/>
          </p:nvPr>
        </p:nvSpPr>
        <p:spPr/>
        <p:txBody>
          <a:bodyPr/>
          <a:lstStyle/>
          <a:p>
            <a:r>
              <a:rPr lang="en-US" dirty="0" smtClean="0"/>
              <a:t>Sanitation example</a:t>
            </a:r>
          </a:p>
          <a:p>
            <a:r>
              <a:rPr lang="en-US" dirty="0" smtClean="0"/>
              <a:t>All </a:t>
            </a:r>
            <a:r>
              <a:rPr lang="en-US" dirty="0"/>
              <a:t>of the sanitation workers in the plant have been provided with gloves that do not provide sufficient protection. They are exposed to harsh chemicals throughout their entire shift. Some workers have complained of rashes on their hands and wrists.</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93698" y="5257800"/>
            <a:ext cx="1416801" cy="1266825"/>
          </a:xfrm>
          <a:prstGeom prst="rect">
            <a:avLst/>
          </a:prstGeom>
        </p:spPr>
      </p:pic>
    </p:spTree>
    <p:extLst>
      <p:ext uri="{BB962C8B-B14F-4D97-AF65-F5344CB8AC3E}">
        <p14:creationId xmlns:p14="http://schemas.microsoft.com/office/powerpoint/2010/main" val="19684740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a:t>
            </a:r>
            <a:endParaRPr lang="en-US" dirty="0"/>
          </a:p>
        </p:txBody>
      </p:sp>
      <p:sp>
        <p:nvSpPr>
          <p:cNvPr id="3" name="Content Placeholder 2"/>
          <p:cNvSpPr>
            <a:spLocks noGrp="1"/>
          </p:cNvSpPr>
          <p:nvPr>
            <p:ph idx="1"/>
          </p:nvPr>
        </p:nvSpPr>
        <p:spPr>
          <a:xfrm>
            <a:off x="457200" y="1219201"/>
            <a:ext cx="8229600" cy="3429000"/>
          </a:xfrm>
        </p:spPr>
        <p:txBody>
          <a:bodyPr/>
          <a:lstStyle/>
          <a:p>
            <a:r>
              <a:rPr lang="en-US" dirty="0" smtClean="0"/>
              <a:t>Sanitation example</a:t>
            </a:r>
          </a:p>
          <a:p>
            <a:r>
              <a:rPr lang="en-US" dirty="0" smtClean="0"/>
              <a:t>How </a:t>
            </a:r>
            <a:r>
              <a:rPr lang="en-US" dirty="0"/>
              <a:t>Many? – more than 5, less than 30% of workforce = 2</a:t>
            </a:r>
          </a:p>
          <a:p>
            <a:r>
              <a:rPr lang="en-US" dirty="0"/>
              <a:t>How Often? – daily = 4</a:t>
            </a:r>
          </a:p>
          <a:p>
            <a:r>
              <a:rPr lang="en-US" dirty="0"/>
              <a:t>How </a:t>
            </a:r>
            <a:r>
              <a:rPr lang="en-US" dirty="0" smtClean="0"/>
              <a:t>Long? – more than 2 hours = 2</a:t>
            </a:r>
          </a:p>
          <a:p>
            <a:r>
              <a:rPr lang="en-US" dirty="0" smtClean="0"/>
              <a:t>How Much? - 2+4+2 </a:t>
            </a:r>
            <a:r>
              <a:rPr lang="en-US" dirty="0"/>
              <a:t>= 8</a:t>
            </a: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541486" y="4495800"/>
            <a:ext cx="2269013" cy="2028826"/>
          </a:xfrm>
          <a:prstGeom prst="rect">
            <a:avLst/>
          </a:prstGeom>
        </p:spPr>
      </p:pic>
      <p:graphicFrame>
        <p:nvGraphicFramePr>
          <p:cNvPr id="5" name="Chart 4"/>
          <p:cNvGraphicFramePr/>
          <p:nvPr>
            <p:extLst>
              <p:ext uri="{D42A27DB-BD31-4B8C-83A1-F6EECF244321}">
                <p14:modId xmlns:p14="http://schemas.microsoft.com/office/powerpoint/2010/main" val="3824388067"/>
              </p:ext>
            </p:extLst>
          </p:nvPr>
        </p:nvGraphicFramePr>
        <p:xfrm>
          <a:off x="1143000" y="4492626"/>
          <a:ext cx="3429000" cy="2032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365945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Production example</a:t>
            </a:r>
            <a:endParaRPr lang="en-US" dirty="0"/>
          </a:p>
        </p:txBody>
      </p:sp>
      <p:sp>
        <p:nvSpPr>
          <p:cNvPr id="3" name="Content Placeholder 2"/>
          <p:cNvSpPr>
            <a:spLocks noGrp="1"/>
          </p:cNvSpPr>
          <p:nvPr>
            <p:ph idx="1"/>
          </p:nvPr>
        </p:nvSpPr>
        <p:spPr/>
        <p:txBody>
          <a:bodyPr/>
          <a:lstStyle/>
          <a:p>
            <a:r>
              <a:rPr lang="en-US" dirty="0"/>
              <a:t>A recent increase in production standards has affected almost all production workers. </a:t>
            </a:r>
            <a:r>
              <a:rPr lang="en-US" dirty="0" smtClean="0"/>
              <a:t>Many workers are </a:t>
            </a:r>
            <a:r>
              <a:rPr lang="en-US" dirty="0"/>
              <a:t>complaining </a:t>
            </a:r>
            <a:r>
              <a:rPr lang="en-US" dirty="0" smtClean="0"/>
              <a:t>of sore wrists and shoulders.</a:t>
            </a:r>
            <a:endParaRPr lang="en-US" dirty="0"/>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064000" y="3581400"/>
            <a:ext cx="4064000" cy="3048000"/>
          </a:xfrm>
          <a:prstGeom prst="rect">
            <a:avLst/>
          </a:prstGeom>
        </p:spPr>
      </p:pic>
    </p:spTree>
    <p:extLst>
      <p:ext uri="{BB962C8B-B14F-4D97-AF65-F5344CB8AC3E}">
        <p14:creationId xmlns:p14="http://schemas.microsoft.com/office/powerpoint/2010/main" val="7319869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Production example?</a:t>
            </a:r>
            <a:endParaRPr lang="en-US" dirty="0"/>
          </a:p>
        </p:txBody>
      </p:sp>
      <p:sp>
        <p:nvSpPr>
          <p:cNvPr id="3" name="Content Placeholder 2"/>
          <p:cNvSpPr>
            <a:spLocks noGrp="1"/>
          </p:cNvSpPr>
          <p:nvPr>
            <p:ph idx="1"/>
          </p:nvPr>
        </p:nvSpPr>
        <p:spPr/>
        <p:txBody>
          <a:bodyPr/>
          <a:lstStyle/>
          <a:p>
            <a:pPr lvl="0"/>
            <a:r>
              <a:rPr lang="en-US" dirty="0">
                <a:solidFill>
                  <a:srgbClr val="FFFFFF"/>
                </a:solidFill>
              </a:rPr>
              <a:t>How Many? – </a:t>
            </a:r>
            <a:r>
              <a:rPr lang="en-US" dirty="0" smtClean="0">
                <a:solidFill>
                  <a:srgbClr val="FFFFFF"/>
                </a:solidFill>
              </a:rPr>
              <a:t>51% - 100% of workforce =  4</a:t>
            </a:r>
            <a:endParaRPr lang="en-US" dirty="0">
              <a:solidFill>
                <a:srgbClr val="FFFFFF"/>
              </a:solidFill>
            </a:endParaRPr>
          </a:p>
          <a:p>
            <a:pPr lvl="0"/>
            <a:r>
              <a:rPr lang="en-US" dirty="0">
                <a:solidFill>
                  <a:srgbClr val="FFFFFF"/>
                </a:solidFill>
              </a:rPr>
              <a:t>How Often? – daily = 4</a:t>
            </a:r>
          </a:p>
          <a:p>
            <a:pPr lvl="0"/>
            <a:r>
              <a:rPr lang="en-US" dirty="0">
                <a:solidFill>
                  <a:srgbClr val="FFFFFF"/>
                </a:solidFill>
              </a:rPr>
              <a:t>How Long? – More than 2 hours = 2</a:t>
            </a:r>
          </a:p>
          <a:p>
            <a:pPr lvl="0"/>
            <a:r>
              <a:rPr lang="en-US" dirty="0" smtClean="0">
                <a:solidFill>
                  <a:srgbClr val="FFFFFF"/>
                </a:solidFill>
              </a:rPr>
              <a:t>4+4+2 </a:t>
            </a:r>
            <a:r>
              <a:rPr lang="en-US" dirty="0">
                <a:solidFill>
                  <a:srgbClr val="FFFFFF"/>
                </a:solidFill>
              </a:rPr>
              <a:t>= </a:t>
            </a:r>
            <a:r>
              <a:rPr lang="en-US" dirty="0" smtClean="0">
                <a:solidFill>
                  <a:srgbClr val="FFFFFF"/>
                </a:solidFill>
              </a:rPr>
              <a:t>10</a:t>
            </a:r>
            <a:endParaRPr lang="en-US" dirty="0">
              <a:solidFill>
                <a:srgbClr val="FFFFFF"/>
              </a:solidFill>
            </a:endParaRPr>
          </a:p>
          <a:p>
            <a:endParaRPr lang="en-US"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53000" y="4191000"/>
            <a:ext cx="3251200" cy="2438400"/>
          </a:xfrm>
          <a:prstGeom prst="rect">
            <a:avLst/>
          </a:prstGeom>
        </p:spPr>
      </p:pic>
      <p:graphicFrame>
        <p:nvGraphicFramePr>
          <p:cNvPr id="5" name="Chart 4"/>
          <p:cNvGraphicFramePr/>
          <p:nvPr>
            <p:extLst>
              <p:ext uri="{D42A27DB-BD31-4B8C-83A1-F6EECF244321}">
                <p14:modId xmlns:p14="http://schemas.microsoft.com/office/powerpoint/2010/main" val="3663863043"/>
              </p:ext>
            </p:extLst>
          </p:nvPr>
        </p:nvGraphicFramePr>
        <p:xfrm>
          <a:off x="609599" y="4495800"/>
          <a:ext cx="3418305" cy="209750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071857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a:t>
            </a:r>
            <a:endParaRPr lang="en-US" dirty="0"/>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905000" y="1186724"/>
            <a:ext cx="5334000" cy="5352915"/>
          </a:xfrm>
        </p:spPr>
      </p:pic>
    </p:spTree>
    <p:extLst>
      <p:ext uri="{BB962C8B-B14F-4D97-AF65-F5344CB8AC3E}">
        <p14:creationId xmlns:p14="http://schemas.microsoft.com/office/powerpoint/2010/main" val="25667449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lstStyle/>
          <a:p>
            <a:r>
              <a:rPr lang="en-US" dirty="0" smtClean="0"/>
              <a:t>We cannot predict how likely it is for a complex system to fail!</a:t>
            </a:r>
            <a:endParaRPr lang="en-US" dirty="0"/>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590800" y="2057400"/>
            <a:ext cx="3564195" cy="4525963"/>
          </a:xfrm>
        </p:spPr>
      </p:pic>
      <p:sp>
        <p:nvSpPr>
          <p:cNvPr id="5" name="&quot;No&quot; Symbol 4"/>
          <p:cNvSpPr/>
          <p:nvPr/>
        </p:nvSpPr>
        <p:spPr>
          <a:xfrm>
            <a:off x="5372100" y="3048000"/>
            <a:ext cx="2057400" cy="20574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908339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r>
              <a:rPr lang="en-US" dirty="0" smtClean="0"/>
              <a:t>All mechanical systems fail eventually.</a:t>
            </a:r>
            <a:endParaRPr lang="en-US"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a:ext>
            </a:extLst>
          </a:blip>
          <a:stretch>
            <a:fillRect/>
          </a:stretch>
        </p:blipFill>
        <p:spPr>
          <a:xfrm>
            <a:off x="2417986" y="2438400"/>
            <a:ext cx="4308028" cy="3687763"/>
          </a:xfrm>
        </p:spPr>
      </p:pic>
    </p:spTree>
    <p:extLst>
      <p:ext uri="{BB962C8B-B14F-4D97-AF65-F5344CB8AC3E}">
        <p14:creationId xmlns:p14="http://schemas.microsoft.com/office/powerpoint/2010/main" val="14194877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a:t>
            </a:r>
            <a:endParaRPr lang="en-US" dirty="0"/>
          </a:p>
        </p:txBody>
      </p:sp>
      <p:pic>
        <p:nvPicPr>
          <p:cNvPr id="4" name="Content Placeholder 3"/>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b="41576"/>
          <a:stretch/>
        </p:blipFill>
        <p:spPr>
          <a:xfrm>
            <a:off x="609600" y="1600200"/>
            <a:ext cx="7463438" cy="4375875"/>
          </a:xfrm>
        </p:spPr>
      </p:pic>
    </p:spTree>
    <p:extLst>
      <p:ext uri="{BB962C8B-B14F-4D97-AF65-F5344CB8AC3E}">
        <p14:creationId xmlns:p14="http://schemas.microsoft.com/office/powerpoint/2010/main" val="40546094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a:t>
            </a:r>
            <a:endParaRPr lang="en-US" dirty="0"/>
          </a:p>
        </p:txBody>
      </p:sp>
      <p:pic>
        <p:nvPicPr>
          <p:cNvPr id="4" name="Content Placeholder 3"/>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t="57986"/>
          <a:stretch/>
        </p:blipFill>
        <p:spPr>
          <a:xfrm>
            <a:off x="609600" y="1905000"/>
            <a:ext cx="8132656" cy="3429000"/>
          </a:xfrm>
        </p:spPr>
      </p:pic>
    </p:spTree>
    <p:extLst>
      <p:ext uri="{BB962C8B-B14F-4D97-AF65-F5344CB8AC3E}">
        <p14:creationId xmlns:p14="http://schemas.microsoft.com/office/powerpoint/2010/main" val="2623207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a:t>
            </a:r>
            <a:endParaRPr lang="en-US" dirty="0"/>
          </a:p>
        </p:txBody>
      </p:sp>
      <p:pic>
        <p:nvPicPr>
          <p:cNvPr id="4" name="Content Placeholder 3"/>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1905000" y="1186724"/>
            <a:ext cx="5334000" cy="5352915"/>
          </a:xfrm>
        </p:spPr>
      </p:pic>
    </p:spTree>
    <p:extLst>
      <p:ext uri="{BB962C8B-B14F-4D97-AF65-F5344CB8AC3E}">
        <p14:creationId xmlns:p14="http://schemas.microsoft.com/office/powerpoint/2010/main" val="3484761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bother with Risk Assessment?</a:t>
            </a:r>
            <a:endParaRPr lang="en-US" dirty="0"/>
          </a:p>
        </p:txBody>
      </p:sp>
      <p:sp>
        <p:nvSpPr>
          <p:cNvPr id="4" name="Content Placeholder 3"/>
          <p:cNvSpPr>
            <a:spLocks noGrp="1"/>
          </p:cNvSpPr>
          <p:nvPr>
            <p:ph sz="half" idx="1"/>
          </p:nvPr>
        </p:nvSpPr>
        <p:spPr/>
        <p:txBody>
          <a:bodyPr/>
          <a:lstStyle/>
          <a:p>
            <a:r>
              <a:rPr lang="en-US" dirty="0" smtClean="0"/>
              <a:t>Work on most important tasks</a:t>
            </a:r>
          </a:p>
          <a:p>
            <a:r>
              <a:rPr lang="en-US" dirty="0" smtClean="0"/>
              <a:t>Clarify conflicts </a:t>
            </a:r>
          </a:p>
          <a:p>
            <a:r>
              <a:rPr lang="en-US" dirty="0" smtClean="0"/>
              <a:t>Ensure representation of all members</a:t>
            </a:r>
          </a:p>
          <a:p>
            <a:r>
              <a:rPr lang="en-US" dirty="0" smtClean="0"/>
              <a:t>Develop capabilities of  the Safety Committee</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4800600" y="1600200"/>
            <a:ext cx="3267075" cy="476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20695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 </a:t>
            </a:r>
            <a:endParaRPr lang="en-US" dirty="0"/>
          </a:p>
        </p:txBody>
      </p:sp>
      <p:pic>
        <p:nvPicPr>
          <p:cNvPr id="6" name="Content Placeholder 5"/>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457200" y="2348706"/>
            <a:ext cx="4038600" cy="3028950"/>
          </a:xfrm>
        </p:spPr>
      </p:pic>
      <p:pic>
        <p:nvPicPr>
          <p:cNvPr id="7" name="Content Placeholder 6"/>
          <p:cNvPicPr>
            <a:picLocks noGrp="1" noChangeAspect="1"/>
          </p:cNvPicPr>
          <p:nvPr>
            <p:ph sz="half" idx="2"/>
          </p:nvPr>
        </p:nvPicPr>
        <p:blipFill>
          <a:blip r:embed="rId4" cstate="email">
            <a:extLst>
              <a:ext uri="{28A0092B-C50C-407E-A947-70E740481C1C}">
                <a14:useLocalDpi xmlns:a14="http://schemas.microsoft.com/office/drawing/2010/main"/>
              </a:ext>
            </a:extLst>
          </a:blip>
          <a:stretch>
            <a:fillRect/>
          </a:stretch>
        </p:blipFill>
        <p:spPr>
          <a:xfrm>
            <a:off x="4648200" y="2348706"/>
            <a:ext cx="4038600" cy="3028950"/>
          </a:xfrm>
        </p:spPr>
      </p:pic>
      <p:sp>
        <p:nvSpPr>
          <p:cNvPr id="5" name="&quot;No&quot; Symbol 4"/>
          <p:cNvSpPr/>
          <p:nvPr/>
        </p:nvSpPr>
        <p:spPr>
          <a:xfrm>
            <a:off x="7467600" y="2895600"/>
            <a:ext cx="1257300" cy="12192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quot;No&quot; Symbol 7"/>
          <p:cNvSpPr/>
          <p:nvPr/>
        </p:nvSpPr>
        <p:spPr>
          <a:xfrm>
            <a:off x="2895600" y="3886200"/>
            <a:ext cx="1371600" cy="1437167"/>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210115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a:t>
            </a:r>
            <a:endParaRPr lang="en-US" dirty="0"/>
          </a:p>
        </p:txBody>
      </p:sp>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750277" y="1676400"/>
            <a:ext cx="7555523" cy="4747387"/>
          </a:xfrm>
        </p:spPr>
      </p:pic>
    </p:spTree>
    <p:extLst>
      <p:ext uri="{BB962C8B-B14F-4D97-AF65-F5344CB8AC3E}">
        <p14:creationId xmlns:p14="http://schemas.microsoft.com/office/powerpoint/2010/main" val="7284398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Likely?</a:t>
            </a:r>
            <a:endParaRPr lang="en-US" dirty="0"/>
          </a:p>
        </p:txBody>
      </p:sp>
      <p:sp>
        <p:nvSpPr>
          <p:cNvPr id="5" name="Content Placeholder 4"/>
          <p:cNvSpPr>
            <a:spLocks noGrp="1"/>
          </p:cNvSpPr>
          <p:nvPr>
            <p:ph idx="1"/>
          </p:nvPr>
        </p:nvSpPr>
        <p:spPr/>
        <p:txBody>
          <a:bodyPr/>
          <a:lstStyle/>
          <a:p>
            <a:r>
              <a:rPr lang="en-US" dirty="0" smtClean="0"/>
              <a:t>Assume something has already gone wrong and the worker IS exposed to the hazard</a:t>
            </a:r>
          </a:p>
          <a:p>
            <a:r>
              <a:rPr lang="en-US" dirty="0" smtClean="0"/>
              <a:t>Will the exposure to the hazard result in injury?</a:t>
            </a:r>
          </a:p>
          <a:p>
            <a:r>
              <a:rPr lang="en-US" dirty="0" smtClean="0"/>
              <a:t>All mechanical systems fail.</a:t>
            </a:r>
          </a:p>
          <a:p>
            <a:r>
              <a:rPr lang="en-US" dirty="0" smtClean="0"/>
              <a:t>Don’t try to predict when complex systems will fail (unless you are a wizard!)</a:t>
            </a:r>
            <a:endParaRPr lang="en-US" dirty="0"/>
          </a:p>
        </p:txBody>
      </p:sp>
    </p:spTree>
    <p:extLst>
      <p:ext uri="{BB962C8B-B14F-4D97-AF65-F5344CB8AC3E}">
        <p14:creationId xmlns:p14="http://schemas.microsoft.com/office/powerpoint/2010/main" val="29097199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the Results for Each Hazard</a:t>
            </a:r>
            <a:endParaRPr lang="en-US" dirty="0"/>
          </a:p>
        </p:txBody>
      </p:sp>
      <p:sp>
        <p:nvSpPr>
          <p:cNvPr id="3" name="Content Placeholder 2"/>
          <p:cNvSpPr>
            <a:spLocks noGrp="1"/>
          </p:cNvSpPr>
          <p:nvPr>
            <p:ph sz="half" idx="1"/>
          </p:nvPr>
        </p:nvSpPr>
        <p:spPr/>
        <p:txBody>
          <a:bodyPr/>
          <a:lstStyle/>
          <a:p>
            <a:r>
              <a:rPr lang="en-US" dirty="0" smtClean="0"/>
              <a:t>Confined Space</a:t>
            </a:r>
          </a:p>
          <a:p>
            <a:pPr lvl="1"/>
            <a:r>
              <a:rPr lang="en-US" dirty="0" smtClean="0"/>
              <a:t>How Bad = 10</a:t>
            </a:r>
          </a:p>
          <a:p>
            <a:pPr lvl="1"/>
            <a:r>
              <a:rPr lang="en-US" dirty="0" smtClean="0"/>
              <a:t>How Much = 3</a:t>
            </a:r>
          </a:p>
          <a:p>
            <a:pPr lvl="1"/>
            <a:r>
              <a:rPr lang="en-US" dirty="0" smtClean="0"/>
              <a:t>How Likely = 4</a:t>
            </a:r>
          </a:p>
          <a:p>
            <a:endParaRPr lang="en-US" dirty="0" smtClean="0"/>
          </a:p>
        </p:txBody>
      </p:sp>
      <p:graphicFrame>
        <p:nvGraphicFramePr>
          <p:cNvPr id="5" name="Content Placeholder 4"/>
          <p:cNvGraphicFramePr>
            <a:graphicFrameLocks noGrp="1"/>
          </p:cNvGraphicFramePr>
          <p:nvPr>
            <p:ph sz="half" idx="2"/>
            <p:extLst>
              <p:ext uri="{D42A27DB-BD31-4B8C-83A1-F6EECF244321}">
                <p14:modId xmlns:p14="http://schemas.microsoft.com/office/powerpoint/2010/main" val="4104724632"/>
              </p:ext>
            </p:extLst>
          </p:nvPr>
        </p:nvGraphicFramePr>
        <p:xfrm>
          <a:off x="3429000" y="1524000"/>
          <a:ext cx="4953000" cy="4876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39628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Compare relative values for different hazards</a:t>
            </a:r>
            <a:endParaRPr lang="en-US" dirty="0"/>
          </a:p>
        </p:txBody>
      </p:sp>
      <p:graphicFrame>
        <p:nvGraphicFramePr>
          <p:cNvPr id="9" name="Content Placeholder 8"/>
          <p:cNvGraphicFramePr>
            <a:graphicFrameLocks noGrp="1"/>
          </p:cNvGraphicFramePr>
          <p:nvPr>
            <p:ph idx="1"/>
            <p:extLst>
              <p:ext uri="{D42A27DB-BD31-4B8C-83A1-F6EECF244321}">
                <p14:modId xmlns:p14="http://schemas.microsoft.com/office/powerpoint/2010/main" val="398777979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82483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Imminent Danger</a:t>
            </a:r>
            <a:endParaRPr lang="en-US" dirty="0"/>
          </a:p>
        </p:txBody>
      </p:sp>
      <p:pic>
        <p:nvPicPr>
          <p:cNvPr id="3074" name="Picture 2" descr="C:\Documents and Settings\TEMP\Local Settings\Temporary Internet Files\Content.IE5\Q1ERMOC5\MC900411306[1].wmf"/>
          <p:cNvPicPr>
            <a:picLocks noGrp="1" noChangeAspect="1" noChangeArrowheads="1"/>
          </p:cNvPicPr>
          <p:nvPr>
            <p:ph idx="1"/>
          </p:nvPr>
        </p:nvPicPr>
        <p:blipFill>
          <a:blip r:embed="rId3" cstate="email">
            <a:extLst>
              <a:ext uri="{28A0092B-C50C-407E-A947-70E740481C1C}">
                <a14:useLocalDpi xmlns:a14="http://schemas.microsoft.com/office/drawing/2010/main"/>
              </a:ext>
            </a:extLst>
          </a:blip>
          <a:srcRect/>
          <a:stretch>
            <a:fillRect/>
          </a:stretch>
        </p:blipFill>
        <p:spPr bwMode="auto">
          <a:xfrm>
            <a:off x="2362200" y="1905000"/>
            <a:ext cx="4480711" cy="42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1328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sz="3600" dirty="0" smtClean="0"/>
              <a:t>Activity</a:t>
            </a:r>
            <a:endParaRPr lang="en-US" sz="3600" dirty="0"/>
          </a:p>
        </p:txBody>
      </p:sp>
      <p:sp>
        <p:nvSpPr>
          <p:cNvPr id="3" name="Content Placeholder 2"/>
          <p:cNvSpPr>
            <a:spLocks noGrp="1"/>
          </p:cNvSpPr>
          <p:nvPr>
            <p:ph idx="1"/>
          </p:nvPr>
        </p:nvSpPr>
        <p:spPr>
          <a:xfrm>
            <a:off x="457200" y="1066800"/>
            <a:ext cx="8229600" cy="5410200"/>
          </a:xfrm>
        </p:spPr>
        <p:txBody>
          <a:bodyPr/>
          <a:lstStyle/>
          <a:p>
            <a:r>
              <a:rPr lang="en-US" dirty="0" smtClean="0"/>
              <a:t>Break into groups. Each group has the same list of hazards </a:t>
            </a:r>
          </a:p>
          <a:p>
            <a:r>
              <a:rPr lang="en-US" dirty="0" smtClean="0"/>
              <a:t>Go through your list and assign values for each of the three categories – How Bad? / How Much? / How Likely?</a:t>
            </a:r>
          </a:p>
          <a:p>
            <a:r>
              <a:rPr lang="en-US" dirty="0" smtClean="0"/>
              <a:t>Add the values for each hazard separately</a:t>
            </a:r>
          </a:p>
          <a:p>
            <a:r>
              <a:rPr lang="en-US" dirty="0" smtClean="0"/>
              <a:t>Make a new list of hazards ranked in numerical order </a:t>
            </a:r>
          </a:p>
          <a:p>
            <a:r>
              <a:rPr lang="en-US" dirty="0" smtClean="0"/>
              <a:t>Discuss the questions on the handout and be prepared to talk about your answers</a:t>
            </a:r>
            <a:endParaRPr lang="en-US" dirty="0"/>
          </a:p>
        </p:txBody>
      </p:sp>
    </p:spTree>
    <p:extLst>
      <p:ext uri="{BB962C8B-B14F-4D97-AF65-F5344CB8AC3E}">
        <p14:creationId xmlns:p14="http://schemas.microsoft.com/office/powerpoint/2010/main" val="424414512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 for Groups</a:t>
            </a:r>
            <a:endParaRPr lang="en-US" dirty="0"/>
          </a:p>
        </p:txBody>
      </p:sp>
      <p:sp>
        <p:nvSpPr>
          <p:cNvPr id="3" name="Content Placeholder 2"/>
          <p:cNvSpPr>
            <a:spLocks noGrp="1"/>
          </p:cNvSpPr>
          <p:nvPr>
            <p:ph idx="1"/>
          </p:nvPr>
        </p:nvSpPr>
        <p:spPr/>
        <p:txBody>
          <a:bodyPr/>
          <a:lstStyle/>
          <a:p>
            <a:r>
              <a:rPr lang="en-US" dirty="0" smtClean="0"/>
              <a:t>Do you agree with the priority order of your issues?</a:t>
            </a:r>
          </a:p>
          <a:p>
            <a:r>
              <a:rPr lang="en-US" dirty="0" smtClean="0"/>
              <a:t>What other factors would you consider?</a:t>
            </a:r>
          </a:p>
          <a:p>
            <a:r>
              <a:rPr lang="en-US" dirty="0" smtClean="0"/>
              <a:t>What was difficult about this exercise?</a:t>
            </a:r>
          </a:p>
          <a:p>
            <a:r>
              <a:rPr lang="en-US" dirty="0" smtClean="0"/>
              <a:t>Do you think that Risk Assessment  could be a useful skill?</a:t>
            </a:r>
            <a:endParaRPr lang="en-US" dirty="0"/>
          </a:p>
        </p:txBody>
      </p:sp>
    </p:spTree>
    <p:extLst>
      <p:ext uri="{BB962C8B-B14F-4D97-AF65-F5344CB8AC3E}">
        <p14:creationId xmlns:p14="http://schemas.microsoft.com/office/powerpoint/2010/main" val="297946506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r>
              <a:rPr lang="en-US" sz="4000" dirty="0" smtClean="0"/>
              <a:t>Questions?</a:t>
            </a:r>
          </a:p>
          <a:p>
            <a:r>
              <a:rPr lang="en-US" sz="4000" dirty="0" smtClean="0"/>
              <a:t>Comments?</a:t>
            </a:r>
          </a:p>
          <a:p>
            <a:r>
              <a:rPr lang="en-US" sz="4000" dirty="0" smtClean="0"/>
              <a:t>Please fill out evaluations and sign in sheets!</a:t>
            </a:r>
          </a:p>
          <a:p>
            <a:endParaRPr lang="en-US" dirty="0"/>
          </a:p>
        </p:txBody>
      </p:sp>
    </p:spTree>
    <p:extLst>
      <p:ext uri="{BB962C8B-B14F-4D97-AF65-F5344CB8AC3E}">
        <p14:creationId xmlns:p14="http://schemas.microsoft.com/office/powerpoint/2010/main" val="2065684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457200" y="274638"/>
            <a:ext cx="8229600" cy="944562"/>
          </a:xfrm>
        </p:spPr>
        <p:txBody>
          <a:bodyPr/>
          <a:lstStyle/>
          <a:p>
            <a:pPr eaLnBrk="1" hangingPunct="1"/>
            <a:r>
              <a:rPr lang="en-US" smtClean="0"/>
              <a:t>Risk Assessment</a:t>
            </a:r>
          </a:p>
        </p:txBody>
      </p:sp>
      <p:sp>
        <p:nvSpPr>
          <p:cNvPr id="74755" name="Content Placeholder 2"/>
          <p:cNvSpPr>
            <a:spLocks noGrp="1"/>
          </p:cNvSpPr>
          <p:nvPr>
            <p:ph idx="1"/>
          </p:nvPr>
        </p:nvSpPr>
        <p:spPr/>
        <p:txBody>
          <a:bodyPr/>
          <a:lstStyle/>
          <a:p>
            <a:pPr marL="0" indent="0" eaLnBrk="1" hangingPunct="1">
              <a:buFontTx/>
              <a:buNone/>
            </a:pPr>
            <a:r>
              <a:rPr lang="en-US" smtClean="0"/>
              <a:t/>
            </a:r>
            <a:br>
              <a:rPr lang="en-US" smtClean="0"/>
            </a:br>
            <a:r>
              <a:rPr lang="en-US" smtClean="0"/>
              <a:t/>
            </a:r>
            <a:br>
              <a:rPr lang="en-US" smtClean="0"/>
            </a:br>
            <a:endParaRPr lang="en-US" smtClean="0"/>
          </a:p>
        </p:txBody>
      </p:sp>
      <p:pic>
        <p:nvPicPr>
          <p:cNvPr id="74756" name="Picture 4"/>
          <p:cNvPicPr>
            <a:picLocks noChangeAspect="1"/>
          </p:cNvPicPr>
          <p:nvPr/>
        </p:nvPicPr>
        <p:blipFill>
          <a:blip r:embed="rId3" cstate="print">
            <a:extLst>
              <a:ext uri="{28A0092B-C50C-407E-A947-70E740481C1C}">
                <a14:useLocalDpi xmlns:a14="http://schemas.microsoft.com/office/drawing/2010/main"/>
              </a:ext>
            </a:extLst>
          </a:blip>
          <a:srcRect/>
          <a:stretch>
            <a:fillRect/>
          </a:stretch>
        </p:blipFill>
        <p:spPr bwMode="auto">
          <a:xfrm>
            <a:off x="4381500" y="2463800"/>
            <a:ext cx="4762500" cy="215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7" name="Picture 3"/>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406400" y="1062038"/>
            <a:ext cx="4587875" cy="259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4758" name="Picture 5"/>
          <p:cNvPicPr>
            <a:picLocks noChangeAspect="1"/>
          </p:cNvPicPr>
          <p:nvPr/>
        </p:nvPicPr>
        <p:blipFill>
          <a:blip r:embed="rId5">
            <a:extLst>
              <a:ext uri="{28A0092B-C50C-407E-A947-70E740481C1C}">
                <a14:useLocalDpi xmlns:a14="http://schemas.microsoft.com/office/drawing/2010/main"/>
              </a:ext>
            </a:extLst>
          </a:blip>
          <a:srcRect/>
          <a:stretch>
            <a:fillRect/>
          </a:stretch>
        </p:blipFill>
        <p:spPr bwMode="auto">
          <a:xfrm>
            <a:off x="206375" y="4038600"/>
            <a:ext cx="4794250" cy="264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19679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p:cNvPicPr>
            <a:picLocks noChangeAspect="1"/>
          </p:cNvPicPr>
          <p:nvPr/>
        </p:nvPicPr>
        <p:blipFill rotWithShape="1">
          <a:blip r:embed="rId3" cstate="email">
            <a:extLst>
              <a:ext uri="{28A0092B-C50C-407E-A947-70E740481C1C}">
                <a14:useLocalDpi xmlns:a14="http://schemas.microsoft.com/office/drawing/2010/main"/>
              </a:ext>
            </a:extLst>
          </a:blip>
          <a:srcRect b="44357"/>
          <a:stretch/>
        </p:blipFill>
        <p:spPr>
          <a:xfrm>
            <a:off x="914400" y="1981200"/>
            <a:ext cx="6949469" cy="3886199"/>
          </a:xfrm>
          <a:prstGeom prst="rect">
            <a:avLst/>
          </a:prstGeom>
        </p:spPr>
      </p:pic>
      <p:sp>
        <p:nvSpPr>
          <p:cNvPr id="3" name="Title 2"/>
          <p:cNvSpPr>
            <a:spLocks noGrp="1"/>
          </p:cNvSpPr>
          <p:nvPr>
            <p:ph type="title"/>
          </p:nvPr>
        </p:nvSpPr>
        <p:spPr/>
        <p:txBody>
          <a:bodyPr/>
          <a:lstStyle/>
          <a:p>
            <a:r>
              <a:rPr lang="en-US" dirty="0" smtClean="0"/>
              <a:t>How Bad? / Severity</a:t>
            </a:r>
            <a:endParaRPr lang="en-US" dirty="0"/>
          </a:p>
        </p:txBody>
      </p:sp>
    </p:spTree>
    <p:extLst>
      <p:ext uri="{BB962C8B-B14F-4D97-AF65-F5344CB8AC3E}">
        <p14:creationId xmlns:p14="http://schemas.microsoft.com/office/powerpoint/2010/main" val="8810460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Range for Severity</a:t>
            </a:r>
            <a:endParaRPr lang="en-US" dirty="0"/>
          </a:p>
        </p:txBody>
      </p:sp>
      <p:pic>
        <p:nvPicPr>
          <p:cNvPr id="4" name="Content Placeholder 3"/>
          <p:cNvPicPr>
            <a:picLocks noGrp="1" noChangeAspect="1"/>
          </p:cNvPicPr>
          <p:nvPr>
            <p:ph idx="1"/>
          </p:nvPr>
        </p:nvPicPr>
        <p:blipFill rotWithShape="1">
          <a:blip r:embed="rId3" cstate="email">
            <a:extLst>
              <a:ext uri="{28A0092B-C50C-407E-A947-70E740481C1C}">
                <a14:useLocalDpi xmlns:a14="http://schemas.microsoft.com/office/drawing/2010/main"/>
              </a:ext>
            </a:extLst>
          </a:blip>
          <a:srcRect t="54297"/>
          <a:stretch/>
        </p:blipFill>
        <p:spPr>
          <a:xfrm>
            <a:off x="761999" y="2057400"/>
            <a:ext cx="7797279" cy="3581400"/>
          </a:xfrm>
        </p:spPr>
      </p:pic>
    </p:spTree>
    <p:extLst>
      <p:ext uri="{BB962C8B-B14F-4D97-AF65-F5344CB8AC3E}">
        <p14:creationId xmlns:p14="http://schemas.microsoft.com/office/powerpoint/2010/main" val="41049576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 Values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7582322"/>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998991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709737" y="552450"/>
            <a:ext cx="5724525" cy="5753100"/>
          </a:xfrm>
          <a:prstGeom prst="rect">
            <a:avLst/>
          </a:prstGeom>
        </p:spPr>
      </p:pic>
    </p:spTree>
    <p:extLst>
      <p:ext uri="{BB962C8B-B14F-4D97-AF65-F5344CB8AC3E}">
        <p14:creationId xmlns:p14="http://schemas.microsoft.com/office/powerpoint/2010/main" val="9589341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Bad? / Severity</a:t>
            </a:r>
            <a:endParaRPr lang="en-US" dirty="0"/>
          </a:p>
        </p:txBody>
      </p:sp>
      <p:pic>
        <p:nvPicPr>
          <p:cNvPr id="6" name="Content Placeholder 5"/>
          <p:cNvPicPr>
            <a:picLocks noGrp="1" noChangeAspect="1"/>
          </p:cNvPicPr>
          <p:nvPr>
            <p:ph sz="half" idx="1"/>
          </p:nvPr>
        </p:nvPicPr>
        <p:blipFill>
          <a:blip r:embed="rId3" cstate="email">
            <a:extLst>
              <a:ext uri="{28A0092B-C50C-407E-A947-70E740481C1C}">
                <a14:useLocalDpi xmlns:a14="http://schemas.microsoft.com/office/drawing/2010/main"/>
              </a:ext>
            </a:extLst>
          </a:blip>
          <a:stretch>
            <a:fillRect/>
          </a:stretch>
        </p:blipFill>
        <p:spPr>
          <a:xfrm>
            <a:off x="457200" y="2348706"/>
            <a:ext cx="4038600" cy="3028950"/>
          </a:xfrm>
        </p:spPr>
      </p:pic>
      <p:pic>
        <p:nvPicPr>
          <p:cNvPr id="7" name="Content Placeholder 6"/>
          <p:cNvPicPr>
            <a:picLocks noGrp="1" noChangeAspect="1"/>
          </p:cNvPicPr>
          <p:nvPr>
            <p:ph sz="half" idx="2"/>
          </p:nvPr>
        </p:nvPicPr>
        <p:blipFill>
          <a:blip r:embed="rId4" cstate="email">
            <a:extLst>
              <a:ext uri="{28A0092B-C50C-407E-A947-70E740481C1C}">
                <a14:useLocalDpi xmlns:a14="http://schemas.microsoft.com/office/drawing/2010/main"/>
              </a:ext>
            </a:extLst>
          </a:blip>
          <a:stretch>
            <a:fillRect/>
          </a:stretch>
        </p:blipFill>
        <p:spPr>
          <a:xfrm>
            <a:off x="4686300" y="2371725"/>
            <a:ext cx="4038600" cy="3028950"/>
          </a:xfrm>
        </p:spPr>
      </p:pic>
      <p:sp>
        <p:nvSpPr>
          <p:cNvPr id="5" name="&quot;No&quot; Symbol 4"/>
          <p:cNvSpPr/>
          <p:nvPr/>
        </p:nvSpPr>
        <p:spPr>
          <a:xfrm>
            <a:off x="7543800" y="2743200"/>
            <a:ext cx="1028700" cy="10287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quot;No&quot; Symbol 7"/>
          <p:cNvSpPr/>
          <p:nvPr/>
        </p:nvSpPr>
        <p:spPr>
          <a:xfrm>
            <a:off x="2819400" y="4038600"/>
            <a:ext cx="1333500" cy="12192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2941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UFCW Standard Slides">
  <a:themeElements>
    <a:clrScheme name="UFCW Standar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UFCW Standard Presentation Template">
      <a:majorFont>
        <a:latin typeface="Flexure"/>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UFCW Standard Presentatio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FCW Standard Presentatio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FCW Standard Presentatio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FCW Standard Presentatio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FCW Standard Presentatio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FCW Standard Presentatio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FCW Standard Presentatio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FCW Standard Presentatio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FCW Standard Presentatio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FCW Standard Presentatio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FCW Standard Presentatio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FCW Standard Presentatio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B61C4E4D48AFF4C9947BDEDC2A95707" ma:contentTypeVersion="17" ma:contentTypeDescription="Create a new document." ma:contentTypeScope="" ma:versionID="f12ca13e00669fad0981ea1f115db7a4">
  <xsd:schema xmlns:xsd="http://www.w3.org/2001/XMLSchema" xmlns:xs="http://www.w3.org/2001/XMLSchema" xmlns:p="http://schemas.microsoft.com/office/2006/metadata/properties" xmlns:ns1="http://schemas.microsoft.com/sharepoint/v3" xmlns:ns3="0a41bae8-1d52-41d9-bc97-d51e2450aecf" xmlns:ns4="http://schemas.microsoft.com/sharepoint/v4" targetNamespace="http://schemas.microsoft.com/office/2006/metadata/properties" ma:root="true" ma:fieldsID="ebdb4f7dd67829e8b0a9b0dcbc12952b" ns1:_="" ns3:_="" ns4:_="">
    <xsd:import namespace="http://schemas.microsoft.com/sharepoint/v3"/>
    <xsd:import namespace="0a41bae8-1d52-41d9-bc97-d51e2450aecf"/>
    <xsd:import namespace="http://schemas.microsoft.com/sharepoint/v4"/>
    <xsd:element name="properties">
      <xsd:complexType>
        <xsd:sequence>
          <xsd:element name="documentManagement">
            <xsd:complexType>
              <xsd:all>
                <xsd:element ref="ns3:TaxKeywordTaxHTField" minOccurs="0"/>
                <xsd:element ref="ns3:TaxCatchAll" minOccurs="0"/>
                <xsd:element ref="ns1:EmailSender" minOccurs="0"/>
                <xsd:element ref="ns1:EmailTo" minOccurs="0"/>
                <xsd:element ref="ns1:EmailCc" minOccurs="0"/>
                <xsd:element ref="ns1:EmailFrom" minOccurs="0"/>
                <xsd:element ref="ns1:EmailSubject" minOccurs="0"/>
                <xsd:element ref="ns4:EmailHeaders" minOccurs="0"/>
                <xsd:element ref="ns3:_dlc_DocId" minOccurs="0"/>
                <xsd:element ref="ns3:_dlc_DocIdUrl" minOccurs="0"/>
                <xsd:element ref="ns3:_dlc_DocIdPersistId" minOccurs="0"/>
                <xsd:element ref="ns3:mf4392735a5b421a864f48412de7af0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EmailSender" ma:index="14" nillable="true" ma:displayName="E-Mail Sender" ma:hidden="true" ma:internalName="EmailSender">
      <xsd:simpleType>
        <xsd:restriction base="dms:Note">
          <xsd:maxLength value="255"/>
        </xsd:restriction>
      </xsd:simpleType>
    </xsd:element>
    <xsd:element name="EmailTo" ma:index="15" nillable="true" ma:displayName="E-Mail To" ma:hidden="true" ma:internalName="EmailTo">
      <xsd:simpleType>
        <xsd:restriction base="dms:Note">
          <xsd:maxLength value="255"/>
        </xsd:restriction>
      </xsd:simpleType>
    </xsd:element>
    <xsd:element name="EmailCc" ma:index="16" nillable="true" ma:displayName="E-Mail Cc" ma:hidden="true" ma:internalName="EmailCc">
      <xsd:simpleType>
        <xsd:restriction base="dms:Note">
          <xsd:maxLength value="255"/>
        </xsd:restriction>
      </xsd:simpleType>
    </xsd:element>
    <xsd:element name="EmailFrom" ma:index="17" nillable="true" ma:displayName="E-Mail From" ma:hidden="true" ma:internalName="EmailFrom">
      <xsd:simpleType>
        <xsd:restriction base="dms:Text"/>
      </xsd:simpleType>
    </xsd:element>
    <xsd:element name="EmailSubject" ma:index="18" nillable="true" ma:displayName="E-Mail Subject" ma:hidden="true" ma:internalName="EmailSubjec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a41bae8-1d52-41d9-bc97-d51e2450aecf" elementFormDefault="qualified">
    <xsd:import namespace="http://schemas.microsoft.com/office/2006/documentManagement/types"/>
    <xsd:import namespace="http://schemas.microsoft.com/office/infopath/2007/PartnerControls"/>
    <xsd:element name="TaxKeywordTaxHTField" ma:index="12" nillable="true" ma:taxonomy="true" ma:internalName="TaxKeywordTaxHTField" ma:taxonomyFieldName="TaxKeyword" ma:displayName="Enterprise Keywords" ma:fieldId="{23f27201-bee3-471e-b2e7-b64fd8b7ca38}" ma:taxonomyMulti="true" ma:sspId="a1efd1b3-b7ae-4789-9947-abc2d21263a6" ma:termSetId="00000000-0000-0000-0000-000000000000" ma:anchorId="00000000-0000-0000-0000-000000000000" ma:open="true" ma:isKeyword="true">
      <xsd:complexType>
        <xsd:sequence>
          <xsd:element ref="pc:Terms" minOccurs="0" maxOccurs="1"/>
        </xsd:sequence>
      </xsd:complexType>
    </xsd:element>
    <xsd:element name="TaxCatchAll" ma:index="13" nillable="true" ma:displayName="Taxonomy Catch All Column" ma:hidden="true" ma:list="{04ce148a-ea59-4bf9-be44-d87e32a46e5d}" ma:internalName="TaxCatchAll" ma:showField="CatchAllData" ma:web="0a41bae8-1d52-41d9-bc97-d51e2450aecf">
      <xsd:complexType>
        <xsd:complexContent>
          <xsd:extension base="dms:MultiChoiceLookup">
            <xsd:sequence>
              <xsd:element name="Value" type="dms:Lookup" maxOccurs="unbounded" minOccurs="0" nillable="true"/>
            </xsd:sequence>
          </xsd:extension>
        </xsd:complexContent>
      </xsd:complex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mf4392735a5b421a864f48412de7af0d" ma:index="24" nillable="true" ma:taxonomy="true" ma:internalName="mf4392735a5b421a864f48412de7af0d" ma:taxonomyFieldName="Local_x0020_Number" ma:displayName="Local Number" ma:indexed="true" ma:default="" ma:fieldId="{6f439273-5a5b-421a-864f-48412de7af0d}" ma:sspId="a1efd1b3-b7ae-4789-9947-abc2d21263a6" ma:termSetId="42c272d0-7249-461a-a618-04ab94c7b24e"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EmailHeaders" ma:index="19" nillable="true" ma:displayName="E-Mail Headers" ma:hidden="true" ma:internalName="EmailHeader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9" ma:displayName="Subject"/>
        <xsd:element ref="dc:description" minOccurs="0" maxOccurs="1" ma:index="10" ma:displayName="Comments"/>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customXsn xmlns="http://schemas.microsoft.com/office/2006/metadata/customXsn">
  <xsnLocation/>
  <cached>True</cached>
  <openByDefault>True</openByDefault>
  <xsnScope/>
</customXsn>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mf4392735a5b421a864f48412de7af0d xmlns="0a41bae8-1d52-41d9-bc97-d51e2450aecf">
      <Terms xmlns="http://schemas.microsoft.com/office/infopath/2007/PartnerControls"/>
    </mf4392735a5b421a864f48412de7af0d>
    <EmailTo xmlns="http://schemas.microsoft.com/sharepoint/v3" xsi:nil="true"/>
    <TaxKeywordTaxHTField xmlns="0a41bae8-1d52-41d9-bc97-d51e2450aecf">
      <Terms xmlns="http://schemas.microsoft.com/office/infopath/2007/PartnerControls"/>
    </TaxKeywordTaxHTField>
    <EmailHeaders xmlns="http://schemas.microsoft.com/sharepoint/v4" xsi:nil="true"/>
    <EmailSender xmlns="http://schemas.microsoft.com/sharepoint/v3" xsi:nil="true"/>
    <EmailFrom xmlns="http://schemas.microsoft.com/sharepoint/v3" xsi:nil="true"/>
    <TaxCatchAll xmlns="0a41bae8-1d52-41d9-bc97-d51e2450aecf"/>
    <EmailSubject xmlns="http://schemas.microsoft.com/sharepoint/v3" xsi:nil="true"/>
    <EmailCc xmlns="http://schemas.microsoft.com/sharepoint/v3" xsi:nil="true"/>
  </documentManagement>
</p:properties>
</file>

<file path=customXml/itemProps1.xml><?xml version="1.0" encoding="utf-8"?>
<ds:datastoreItem xmlns:ds="http://schemas.openxmlformats.org/officeDocument/2006/customXml" ds:itemID="{76B9FD54-0D47-429A-9F2F-9660C5DB38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a41bae8-1d52-41d9-bc97-d51e2450aecf"/>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BE0B03E-538F-4512-A12C-4EE1A2FED210}">
  <ds:schemaRefs>
    <ds:schemaRef ds:uri="http://schemas.microsoft.com/sharepoint/events"/>
  </ds:schemaRefs>
</ds:datastoreItem>
</file>

<file path=customXml/itemProps3.xml><?xml version="1.0" encoding="utf-8"?>
<ds:datastoreItem xmlns:ds="http://schemas.openxmlformats.org/officeDocument/2006/customXml" ds:itemID="{3B0AC14B-3162-4BE6-9ABF-456DB3F8E7E9}">
  <ds:schemaRefs>
    <ds:schemaRef ds:uri="http://schemas.microsoft.com/office/2006/metadata/customXsn"/>
  </ds:schemaRefs>
</ds:datastoreItem>
</file>

<file path=customXml/itemProps4.xml><?xml version="1.0" encoding="utf-8"?>
<ds:datastoreItem xmlns:ds="http://schemas.openxmlformats.org/officeDocument/2006/customXml" ds:itemID="{7CB5668D-2C3D-4E8D-BB09-8687FAB6F501}">
  <ds:schemaRefs>
    <ds:schemaRef ds:uri="http://schemas.microsoft.com/sharepoint/v3/contenttype/forms"/>
  </ds:schemaRefs>
</ds:datastoreItem>
</file>

<file path=customXml/itemProps5.xml><?xml version="1.0" encoding="utf-8"?>
<ds:datastoreItem xmlns:ds="http://schemas.openxmlformats.org/officeDocument/2006/customXml" ds:itemID="{D040444F-C4BC-4A2D-820C-6C49B1EF96F5}">
  <ds:schemaRefs>
    <ds:schemaRef ds:uri="http://purl.org/dc/dcmitype/"/>
    <ds:schemaRef ds:uri="http://schemas.microsoft.com/sharepoint/v3"/>
    <ds:schemaRef ds:uri="http://schemas.microsoft.com/office/infopath/2007/PartnerControls"/>
    <ds:schemaRef ds:uri="0a41bae8-1d52-41d9-bc97-d51e2450aecf"/>
    <ds:schemaRef ds:uri="http://schemas.microsoft.com/office/2006/documentManagement/types"/>
    <ds:schemaRef ds:uri="http://schemas.microsoft.com/sharepoint/v4"/>
    <ds:schemaRef ds:uri="http://schemas.microsoft.com/office/2006/metadata/properties"/>
    <ds:schemaRef ds:uri="http://www.w3.org/XML/1998/namespace"/>
    <ds:schemaRef ds:uri="http://purl.org/dc/terms/"/>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1249</TotalTime>
  <Words>3029</Words>
  <Application>Microsoft Office PowerPoint</Application>
  <PresentationFormat>On-screen Show (4:3)</PresentationFormat>
  <Paragraphs>266</Paragraphs>
  <Slides>38</Slides>
  <Notes>36</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UFCW Standard Slides</vt:lpstr>
      <vt:lpstr>Risk Assessment</vt:lpstr>
      <vt:lpstr>Objectives</vt:lpstr>
      <vt:lpstr>Why bother with Risk Assessment?</vt:lpstr>
      <vt:lpstr>Risk Assessment</vt:lpstr>
      <vt:lpstr>How Bad? / Severity</vt:lpstr>
      <vt:lpstr>The Range for Severity</vt:lpstr>
      <vt:lpstr>Relative Values</vt:lpstr>
      <vt:lpstr>PowerPoint Presentation</vt:lpstr>
      <vt:lpstr>How Bad? / Severity</vt:lpstr>
      <vt:lpstr>How Bad?</vt:lpstr>
      <vt:lpstr>How Often? / Frequency</vt:lpstr>
      <vt:lpstr>Elements of “How Much?”</vt:lpstr>
      <vt:lpstr>How Much? </vt:lpstr>
      <vt:lpstr>How Much?</vt:lpstr>
      <vt:lpstr>How Long?</vt:lpstr>
      <vt:lpstr>Combine the Elements</vt:lpstr>
      <vt:lpstr>How Much?</vt:lpstr>
      <vt:lpstr>How Much?</vt:lpstr>
      <vt:lpstr>How Much? </vt:lpstr>
      <vt:lpstr>How Much?</vt:lpstr>
      <vt:lpstr>How Much?</vt:lpstr>
      <vt:lpstr>How Much? Production example</vt:lpstr>
      <vt:lpstr>How Much? Production example?</vt:lpstr>
      <vt:lpstr>How Likely?</vt:lpstr>
      <vt:lpstr>We cannot predict how likely it is for a complex system to fail!</vt:lpstr>
      <vt:lpstr>All mechanical systems fail eventually.</vt:lpstr>
      <vt:lpstr>How Likely?</vt:lpstr>
      <vt:lpstr>How Likely?</vt:lpstr>
      <vt:lpstr>How Likely?</vt:lpstr>
      <vt:lpstr>How Likely? </vt:lpstr>
      <vt:lpstr>How Likely?</vt:lpstr>
      <vt:lpstr>How Likely?</vt:lpstr>
      <vt:lpstr>Add the Results for Each Hazard</vt:lpstr>
      <vt:lpstr>Compare relative values for different hazards</vt:lpstr>
      <vt:lpstr>Imminent Danger</vt:lpstr>
      <vt:lpstr>Activity</vt:lpstr>
      <vt:lpstr>Discussion Questions for Groups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Risk Assessment</dc:title>
  <dc:creator>UFCWuser</dc:creator>
  <cp:lastModifiedBy>Vosburgh, Linda - OSHA</cp:lastModifiedBy>
  <cp:revision>60</cp:revision>
  <dcterms:created xsi:type="dcterms:W3CDTF">2012-03-06T02:01:58Z</dcterms:created>
  <dcterms:modified xsi:type="dcterms:W3CDTF">2014-02-19T17:17:21Z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0x010100FB61C4E4D48AFF4C9947BDEDC2A95707</vt:lpwstr>
  </property>
</Properties>
</file>