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32"/>
  </p:notesMasterIdLst>
  <p:sldIdLst>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30" autoAdjust="0"/>
  </p:normalViewPr>
  <p:slideViewPr>
    <p:cSldViewPr>
      <p:cViewPr varScale="1">
        <p:scale>
          <a:sx n="73" d="100"/>
          <a:sy n="73" d="100"/>
        </p:scale>
        <p:origin x="-13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DEFB27-7324-4654-B0D9-96661104A0F9}" type="datetimeFigureOut">
              <a:rPr lang="en-US" smtClean="0"/>
              <a:t>2/19/2014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9505DA-28E1-4ACA-90BF-896474014AA8}" type="slidenum">
              <a:rPr lang="en-US" smtClean="0"/>
              <a:t>‹#›</a:t>
            </a:fld>
            <a:endParaRPr lang="en-US"/>
          </a:p>
        </p:txBody>
      </p:sp>
    </p:spTree>
    <p:extLst>
      <p:ext uri="{BB962C8B-B14F-4D97-AF65-F5344CB8AC3E}">
        <p14:creationId xmlns:p14="http://schemas.microsoft.com/office/powerpoint/2010/main" val="1068833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80639-56D4-45C5-A118-600C1C789CF5}" type="slidenum">
              <a:rPr lang="en-US">
                <a:solidFill>
                  <a:prstClr val="black"/>
                </a:solidFill>
              </a:rPr>
              <a:pPr/>
              <a:t>1</a:t>
            </a:fld>
            <a:endParaRPr lang="en-US">
              <a:solidFill>
                <a:prstClr val="black"/>
              </a:solidFill>
            </a:endParaRPr>
          </a:p>
        </p:txBody>
      </p:sp>
      <p:sp>
        <p:nvSpPr>
          <p:cNvPr id="5122" name="Rectangle 2"/>
          <p:cNvSpPr>
            <a:spLocks noGrp="1" noRot="1" noChangeAspect="1" noChangeArrowheads="1" noTextEdit="1"/>
          </p:cNvSpPr>
          <p:nvPr>
            <p:ph type="sldImg"/>
          </p:nvPr>
        </p:nvSpPr>
        <p:spPr>
          <a:xfrm>
            <a:off x="1144588" y="685800"/>
            <a:ext cx="4572000" cy="3429000"/>
          </a:xfrm>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83E068-AB02-43F0-8695-7DB8D9185762}" type="slidenum">
              <a:rPr lang="en-US">
                <a:solidFill>
                  <a:prstClr val="black"/>
                </a:solidFill>
              </a:rPr>
              <a:pPr/>
              <a:t>14</a:t>
            </a:fld>
            <a:endParaRPr lang="en-US">
              <a:solidFill>
                <a:prstClr val="black"/>
              </a:solidFill>
            </a:endParaRPr>
          </a:p>
        </p:txBody>
      </p:sp>
      <p:sp>
        <p:nvSpPr>
          <p:cNvPr id="21506" name="Rectangle 2"/>
          <p:cNvSpPr>
            <a:spLocks noGrp="1" noRot="1" noChangeAspect="1" noChangeArrowheads="1" noTextEdit="1"/>
          </p:cNvSpPr>
          <p:nvPr>
            <p:ph type="sldImg"/>
          </p:nvPr>
        </p:nvSpPr>
        <p:spPr>
          <a:xfrm>
            <a:off x="1144588" y="685800"/>
            <a:ext cx="4572000" cy="3429000"/>
          </a:xfrm>
          <a:ln/>
        </p:spPr>
      </p:sp>
      <p:sp>
        <p:nvSpPr>
          <p:cNvPr id="21507" name="Rectangle 3"/>
          <p:cNvSpPr>
            <a:spLocks noGrp="1" noChangeArrowheads="1"/>
          </p:cNvSpPr>
          <p:nvPr>
            <p:ph type="body" idx="1"/>
          </p:nvPr>
        </p:nvSpPr>
        <p:spPr/>
        <p:txBody>
          <a:bodyPr/>
          <a:lstStyle/>
          <a:p>
            <a:r>
              <a:rPr lang="en-US"/>
              <a:t>Process and conditions with potential for highest exposure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CC666A-BCC5-493F-8C0A-6D2DAE1FFBF2}" type="slidenum">
              <a:rPr lang="en-US">
                <a:solidFill>
                  <a:prstClr val="black"/>
                </a:solidFill>
              </a:rPr>
              <a:pPr/>
              <a:t>16</a:t>
            </a:fld>
            <a:endParaRPr lang="en-US">
              <a:solidFill>
                <a:prstClr val="black"/>
              </a:solidFill>
            </a:endParaRPr>
          </a:p>
        </p:txBody>
      </p:sp>
      <p:sp>
        <p:nvSpPr>
          <p:cNvPr id="23554" name="Rectangle 2"/>
          <p:cNvSpPr>
            <a:spLocks noGrp="1" noRot="1" noChangeAspect="1" noChangeArrowheads="1" noTextEdit="1"/>
          </p:cNvSpPr>
          <p:nvPr>
            <p:ph type="sldImg"/>
          </p:nvPr>
        </p:nvSpPr>
        <p:spPr>
          <a:xfrm>
            <a:off x="1144588" y="685800"/>
            <a:ext cx="4572000" cy="3429000"/>
          </a:xfrm>
          <a:ln/>
        </p:spPr>
      </p:sp>
      <p:sp>
        <p:nvSpPr>
          <p:cNvPr id="23555" name="Rectangle 3"/>
          <p:cNvSpPr>
            <a:spLocks noGrp="1" noChangeArrowheads="1"/>
          </p:cNvSpPr>
          <p:nvPr>
            <p:ph type="body" idx="1"/>
          </p:nvPr>
        </p:nvSpPr>
        <p:spPr/>
        <p:txBody>
          <a:bodyPr/>
          <a:lstStyle/>
          <a:p>
            <a:r>
              <a:rPr lang="en-US"/>
              <a:t>If the company wants to be exempted from the hexavalent chromium standard they have to prove that there are no circumstances under which their employees will be over exposed.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D5FF5A-1319-46DB-891C-1F50D3DFF2A3}" type="slidenum">
              <a:rPr lang="en-US">
                <a:solidFill>
                  <a:prstClr val="black"/>
                </a:solidFill>
              </a:rPr>
              <a:pPr/>
              <a:t>18</a:t>
            </a:fld>
            <a:endParaRPr lang="en-US">
              <a:solidFill>
                <a:prstClr val="black"/>
              </a:solidFill>
            </a:endParaRPr>
          </a:p>
        </p:txBody>
      </p:sp>
      <p:sp>
        <p:nvSpPr>
          <p:cNvPr id="25602" name="Rectangle 2"/>
          <p:cNvSpPr>
            <a:spLocks noGrp="1" noRot="1" noChangeAspect="1" noChangeArrowheads="1" noTextEdit="1"/>
          </p:cNvSpPr>
          <p:nvPr>
            <p:ph type="sldImg"/>
          </p:nvPr>
        </p:nvSpPr>
        <p:spPr>
          <a:xfrm>
            <a:off x="1144588" y="685800"/>
            <a:ext cx="4572000" cy="3429000"/>
          </a:xfrm>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0CBF1D-1E52-425B-B459-AA5565B2A910}" type="slidenum">
              <a:rPr lang="en-US">
                <a:solidFill>
                  <a:prstClr val="black"/>
                </a:solidFill>
              </a:rPr>
              <a:pPr/>
              <a:t>19</a:t>
            </a:fld>
            <a:endParaRPr lang="en-US">
              <a:solidFill>
                <a:prstClr val="black"/>
              </a:solidFill>
            </a:endParaRPr>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r>
              <a:rPr lang="en-US"/>
              <a:t>If monitoring has been completed without the union’s involvement, or if you have any doubts about the accuracy of the results, contact the OSH department to discuss a strategy for challenging the process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7A54E-F3A8-4245-ABE4-2C4741420B58}" type="slidenum">
              <a:rPr lang="en-US">
                <a:solidFill>
                  <a:prstClr val="black"/>
                </a:solidFill>
              </a:rPr>
              <a:pPr/>
              <a:t>20</a:t>
            </a:fld>
            <a:endParaRPr lang="en-US">
              <a:solidFill>
                <a:prstClr val="black"/>
              </a:solidFill>
            </a:endParaRPr>
          </a:p>
        </p:txBody>
      </p:sp>
      <p:sp>
        <p:nvSpPr>
          <p:cNvPr id="27650" name="Rectangle 2"/>
          <p:cNvSpPr>
            <a:spLocks noGrp="1" noRot="1" noChangeAspect="1" noChangeArrowheads="1" noTextEdit="1"/>
          </p:cNvSpPr>
          <p:nvPr>
            <p:ph type="sldImg"/>
          </p:nvPr>
        </p:nvSpPr>
        <p:spPr>
          <a:xfrm>
            <a:off x="1144588" y="685800"/>
            <a:ext cx="4572000" cy="3429000"/>
          </a:xfrm>
          <a:ln/>
        </p:spPr>
      </p:sp>
      <p:sp>
        <p:nvSpPr>
          <p:cNvPr id="27651" name="Rectangle 3"/>
          <p:cNvSpPr>
            <a:spLocks noGrp="1" noChangeArrowheads="1"/>
          </p:cNvSpPr>
          <p:nvPr>
            <p:ph type="body" idx="1"/>
          </p:nvPr>
        </p:nvSpPr>
        <p:spPr/>
        <p:txBody>
          <a:bodyPr/>
          <a:lstStyle/>
          <a:p>
            <a:r>
              <a:rPr lang="en-US" dirty="0"/>
              <a:t>One approach would be to meet with the welders you represent to find out the changes they think would make their jobs safer. Talk with the company about making those changes BEFORE they conduct any monitoring. This helps the company because it might prevent them from being covered by the most restrictive measures of the standard. Remind the company that if their monitoring results are above the action level they will have to continue to monitor every six months, and if they come in above the PEL they will have to continue to monitor every three months. </a:t>
            </a:r>
            <a:r>
              <a:rPr lang="en-US" sz="1200" kern="1200" dirty="0" smtClean="0">
                <a:solidFill>
                  <a:schemeClr val="tx1"/>
                </a:solidFill>
                <a:effectLst/>
                <a:latin typeface="+mn-lt"/>
                <a:ea typeface="+mn-ea"/>
                <a:cs typeface="+mn-cs"/>
              </a:rPr>
              <a:t>Depending on the circumstances, monitoring has the potential to be expensive and/or disruptive.</a:t>
            </a:r>
            <a:r>
              <a:rPr lang="en-US" dirty="0" smtClean="0"/>
              <a:t> </a:t>
            </a:r>
            <a:r>
              <a:rPr lang="en-US" dirty="0"/>
              <a:t>Resources can be more constructively spent on improving ventilation.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D23B38-761A-443B-8641-7051FE6FF8A8}" type="slidenum">
              <a:rPr lang="en-US">
                <a:solidFill>
                  <a:prstClr val="black"/>
                </a:solidFill>
              </a:rPr>
              <a:pPr/>
              <a:t>21</a:t>
            </a:fld>
            <a:endParaRPr lang="en-US">
              <a:solidFill>
                <a:prstClr val="black"/>
              </a:solidFill>
            </a:endParaRPr>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r>
              <a:rPr lang="en-US"/>
              <a:t>Often the company tries to take the easy way out by requiring respirators instead of improving ventilation.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51D8D8-6670-469E-9994-F84D1DDE3F55}" type="slidenum">
              <a:rPr lang="en-US">
                <a:solidFill>
                  <a:prstClr val="black"/>
                </a:solidFill>
              </a:rPr>
              <a:pPr/>
              <a:t>22</a:t>
            </a:fld>
            <a:endParaRPr lang="en-US">
              <a:solidFill>
                <a:prstClr val="black"/>
              </a:solidFill>
            </a:endParaRPr>
          </a:p>
        </p:txBody>
      </p:sp>
      <p:sp>
        <p:nvSpPr>
          <p:cNvPr id="29698" name="Rectangle 2"/>
          <p:cNvSpPr>
            <a:spLocks noGrp="1" noRot="1" noChangeAspect="1" noChangeArrowheads="1" noTextEdit="1"/>
          </p:cNvSpPr>
          <p:nvPr>
            <p:ph type="sldImg"/>
          </p:nvPr>
        </p:nvSpPr>
        <p:spPr>
          <a:xfrm>
            <a:off x="1144588" y="685800"/>
            <a:ext cx="4572000" cy="3429000"/>
          </a:xfrm>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4753CC-DA87-47E8-96B3-FEC31A38EA5A}" type="slidenum">
              <a:rPr lang="en-US">
                <a:solidFill>
                  <a:prstClr val="black"/>
                </a:solidFill>
              </a:rPr>
              <a:pPr/>
              <a:t>2</a:t>
            </a:fld>
            <a:endParaRPr lang="en-US">
              <a:solidFill>
                <a:prstClr val="black"/>
              </a:solidFill>
            </a:endParaRPr>
          </a:p>
        </p:txBody>
      </p:sp>
      <p:sp>
        <p:nvSpPr>
          <p:cNvPr id="7170" name="Rectangle 2"/>
          <p:cNvSpPr>
            <a:spLocks noGrp="1" noRot="1" noChangeAspect="1" noChangeArrowheads="1" noTextEdit="1"/>
          </p:cNvSpPr>
          <p:nvPr>
            <p:ph type="sldImg"/>
          </p:nvPr>
        </p:nvSpPr>
        <p:spPr>
          <a:xfrm>
            <a:off x="1144588" y="685800"/>
            <a:ext cx="4572000" cy="3429000"/>
          </a:xfrm>
          <a:ln/>
        </p:spPr>
      </p:sp>
      <p:sp>
        <p:nvSpPr>
          <p:cNvPr id="7171" name="Rectangle 3"/>
          <p:cNvSpPr>
            <a:spLocks noGrp="1" noChangeArrowheads="1"/>
          </p:cNvSpPr>
          <p:nvPr>
            <p:ph type="body" idx="1"/>
          </p:nvPr>
        </p:nvSpPr>
        <p:spPr/>
        <p:txBody>
          <a:bodyPr/>
          <a:lstStyle/>
          <a:p>
            <a:r>
              <a:rPr lang="en-US"/>
              <a:t>By the end of May of 2010, employers were required to implement engineering controls to reduce their employee’s risk of lung cancer and other disease caused by exposure to hexavalent chrome. </a:t>
            </a:r>
          </a:p>
          <a:p>
            <a:r>
              <a:rPr lang="en-US"/>
              <a:t>This standard is based on good science that we have known about for a long time. </a:t>
            </a:r>
          </a:p>
          <a:p>
            <a:r>
              <a:rPr lang="en-US"/>
              <a:t> </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455FFE-E131-4BBD-9981-1DD16FD2F4B0}" type="slidenum">
              <a:rPr lang="en-US">
                <a:solidFill>
                  <a:prstClr val="black"/>
                </a:solidFill>
              </a:rPr>
              <a:pPr/>
              <a:t>3</a:t>
            </a:fld>
            <a:endParaRPr lang="en-US">
              <a:solidFill>
                <a:prstClr val="black"/>
              </a:solidFill>
            </a:endParaRPr>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r>
              <a:rPr lang="en-US"/>
              <a:t>Since we know that hex-chrome is present in stainless steel weld fume, the UFCW OSH department sent out a survey to answer these questions.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76B424-8767-4F0D-B6EA-9D972D4E1871}" type="slidenum">
              <a:rPr lang="en-US">
                <a:solidFill>
                  <a:prstClr val="black"/>
                </a:solidFill>
              </a:rPr>
              <a:pPr/>
              <a:t>4</a:t>
            </a:fld>
            <a:endParaRPr lang="en-US">
              <a:solidFill>
                <a:prstClr val="black"/>
              </a:solidFill>
            </a:endParaRPr>
          </a:p>
        </p:txBody>
      </p:sp>
      <p:sp>
        <p:nvSpPr>
          <p:cNvPr id="9218" name="Rectangle 2"/>
          <p:cNvSpPr>
            <a:spLocks noGrp="1" noRot="1" noChangeAspect="1" noChangeArrowheads="1" noTextEdit="1"/>
          </p:cNvSpPr>
          <p:nvPr>
            <p:ph type="sldImg"/>
          </p:nvPr>
        </p:nvSpPr>
        <p:spPr>
          <a:xfrm>
            <a:off x="1144588" y="685800"/>
            <a:ext cx="4572000" cy="3429000"/>
          </a:xfrm>
          <a:ln/>
        </p:spPr>
      </p:sp>
      <p:sp>
        <p:nvSpPr>
          <p:cNvPr id="9219" name="Rectangle 3"/>
          <p:cNvSpPr>
            <a:spLocks noGrp="1" noChangeArrowheads="1"/>
          </p:cNvSpPr>
          <p:nvPr>
            <p:ph type="body" idx="1"/>
          </p:nvPr>
        </p:nvSpPr>
        <p:spPr/>
        <p:txBody>
          <a:bodyPr/>
          <a:lstStyle/>
          <a:p>
            <a:r>
              <a:rPr lang="en-US"/>
              <a:t>In order to be sure our members get the best possible protection from this new standard, we distributed a survey to all of our food processing locals. Some locals – including 1776 -  did a great job of getting completed surveys back to us. Without the help of our other locals we are drawing our conclusions based on a very small portion of our plants.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316F3F-E448-4156-91A6-3D4DF075FCAD}" type="slidenum">
              <a:rPr lang="en-US">
                <a:solidFill>
                  <a:prstClr val="black"/>
                </a:solidFill>
              </a:rPr>
              <a:pPr/>
              <a:t>8</a:t>
            </a:fld>
            <a:endParaRPr lang="en-US">
              <a:solidFill>
                <a:prstClr val="black"/>
              </a:solidFill>
            </a:endParaRPr>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r>
              <a:rPr lang="en-US"/>
              <a:t>One quick and accurate way to assess a company’s awareness of the hex-chrome standard is by asking how they clean up weld dust and debris. Dry sweeping is expressly forbidden by the standard.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198E7-B09C-491F-9F14-4B7C440D2BF4}" type="slidenum">
              <a:rPr lang="en-US">
                <a:solidFill>
                  <a:prstClr val="black"/>
                </a:solidFill>
              </a:rPr>
              <a:pPr/>
              <a:t>10</a:t>
            </a:fld>
            <a:endParaRPr lang="en-US">
              <a:solidFill>
                <a:prstClr val="black"/>
              </a:solidFill>
            </a:endParaRPr>
          </a:p>
        </p:txBody>
      </p:sp>
      <p:sp>
        <p:nvSpPr>
          <p:cNvPr id="13314" name="Rectangle 2"/>
          <p:cNvSpPr>
            <a:spLocks noGrp="1" noRot="1" noChangeAspect="1" noChangeArrowheads="1" noTextEdit="1"/>
          </p:cNvSpPr>
          <p:nvPr>
            <p:ph type="sldImg"/>
          </p:nvPr>
        </p:nvSpPr>
        <p:spPr>
          <a:xfrm>
            <a:off x="1144588" y="685800"/>
            <a:ext cx="4572000" cy="3429000"/>
          </a:xfrm>
          <a:ln/>
        </p:spPr>
      </p:sp>
      <p:sp>
        <p:nvSpPr>
          <p:cNvPr id="13315" name="Rectangle 3"/>
          <p:cNvSpPr>
            <a:spLocks noGrp="1" noChangeArrowheads="1"/>
          </p:cNvSpPr>
          <p:nvPr>
            <p:ph type="body" idx="1"/>
          </p:nvPr>
        </p:nvSpPr>
        <p:spPr/>
        <p:txBody>
          <a:bodyPr/>
          <a:lstStyle/>
          <a:p>
            <a:r>
              <a:rPr lang="en-US"/>
              <a:t>It helps to keep our goal in mind – we want to reduce worker exposure to weld fume.</a:t>
            </a:r>
          </a:p>
          <a:p>
            <a:r>
              <a:rPr lang="en-US"/>
              <a:t>The company might have a different goal – they might be focused on compiling the paperwork to prove that the requirements do not apply to them. </a:t>
            </a:r>
          </a:p>
          <a:p>
            <a:r>
              <a:rPr lang="en-US"/>
              <a:t>Although we want the monitoring to be done properly, it is important to remember that monitoring does not protect workers. Our discussions with the company should focus on how they will reduce exposures.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F82A94-CC88-4298-8B4B-05380266D41A}" type="slidenum">
              <a:rPr lang="en-US">
                <a:solidFill>
                  <a:prstClr val="black"/>
                </a:solidFill>
              </a:rPr>
              <a:pPr/>
              <a:t>11</a:t>
            </a:fld>
            <a:endParaRPr lang="en-US">
              <a:solidFill>
                <a:prstClr val="black"/>
              </a:solidFill>
            </a:endParaRPr>
          </a:p>
        </p:txBody>
      </p:sp>
      <p:sp>
        <p:nvSpPr>
          <p:cNvPr id="15362" name="Rectangle 2"/>
          <p:cNvSpPr>
            <a:spLocks noGrp="1" noRot="1" noChangeAspect="1" noChangeArrowheads="1" noTextEdit="1"/>
          </p:cNvSpPr>
          <p:nvPr>
            <p:ph type="sldImg"/>
          </p:nvPr>
        </p:nvSpPr>
        <p:spPr>
          <a:xfrm>
            <a:off x="1144588" y="685800"/>
            <a:ext cx="4572000" cy="3429000"/>
          </a:xfrm>
          <a:ln/>
        </p:spPr>
      </p:sp>
      <p:sp>
        <p:nvSpPr>
          <p:cNvPr id="15363" name="Rectangle 3"/>
          <p:cNvSpPr>
            <a:spLocks noGrp="1" noChangeArrowheads="1"/>
          </p:cNvSpPr>
          <p:nvPr>
            <p:ph type="body" idx="1"/>
          </p:nvPr>
        </p:nvSpPr>
        <p:spPr/>
        <p:txBody>
          <a:bodyPr/>
          <a:lstStyle/>
          <a:p>
            <a:r>
              <a:rPr lang="en-US"/>
              <a:t>As a result of going through the weld surveys, we  devised strategies for for action based on 5 possible scenarios. These address conditions in your plant in order of priority. Use one or more of these strategies to get the best protections for the welders you represent..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D24CDE-9DDC-4C79-ABEC-F73574F0869A}" type="slidenum">
              <a:rPr lang="en-US">
                <a:solidFill>
                  <a:prstClr val="black"/>
                </a:solidFill>
              </a:rPr>
              <a:pPr/>
              <a:t>12</a:t>
            </a:fld>
            <a:endParaRPr lang="en-US">
              <a:solidFill>
                <a:prstClr val="black"/>
              </a:solidFill>
            </a:endParaRPr>
          </a:p>
        </p:txBody>
      </p:sp>
      <p:sp>
        <p:nvSpPr>
          <p:cNvPr id="17410" name="Rectangle 2"/>
          <p:cNvSpPr>
            <a:spLocks noGrp="1" noRot="1" noChangeAspect="1" noChangeArrowheads="1" noTextEdit="1"/>
          </p:cNvSpPr>
          <p:nvPr>
            <p:ph type="sldImg"/>
          </p:nvPr>
        </p:nvSpPr>
        <p:spPr>
          <a:xfrm>
            <a:off x="1144588" y="685800"/>
            <a:ext cx="4572000" cy="3429000"/>
          </a:xfrm>
          <a:ln/>
        </p:spPr>
      </p:sp>
      <p:sp>
        <p:nvSpPr>
          <p:cNvPr id="17411" name="Rectangle 3"/>
          <p:cNvSpPr>
            <a:spLocks noGrp="1" noChangeArrowheads="1"/>
          </p:cNvSpPr>
          <p:nvPr>
            <p:ph type="body" idx="1"/>
          </p:nvPr>
        </p:nvSpPr>
        <p:spPr/>
        <p:txBody>
          <a:bodyPr/>
          <a:lstStyle/>
          <a:p>
            <a:r>
              <a:rPr lang="en-US"/>
              <a:t>A significant number of surveys indicate that our members are welding in confined spaces. Some don’t appear to have the necessary equipment or procedures in place to make this safe. </a:t>
            </a:r>
          </a:p>
          <a:p>
            <a:r>
              <a:rPr lang="en-US"/>
              <a:t>In this case, there maybe hazards that are immediately life-threatening!</a:t>
            </a:r>
          </a:p>
          <a:p>
            <a:r>
              <a:rPr lang="en-US"/>
              <a:t>Get a copy of the permit and make sure the company has identified all hazards and come up with an adequate plan to control them</a:t>
            </a:r>
          </a:p>
          <a:p>
            <a:r>
              <a:rPr lang="en-US"/>
              <a:t>Find out from the welders if these measures are actually being followed</a:t>
            </a:r>
          </a:p>
          <a:p>
            <a:r>
              <a:rPr lang="en-US"/>
              <a:t>Some monitoring should be done when welding is being done in a confined space because that could be the worst case scenario.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3BCF4A-735D-4433-8225-8117D7AAFBAB}" type="slidenum">
              <a:rPr lang="en-US">
                <a:solidFill>
                  <a:prstClr val="black"/>
                </a:solidFill>
              </a:rPr>
              <a:pPr/>
              <a:t>13</a:t>
            </a:fld>
            <a:endParaRPr lang="en-US">
              <a:solidFill>
                <a:prstClr val="black"/>
              </a:solidFill>
            </a:endParaRPr>
          </a:p>
        </p:txBody>
      </p:sp>
      <p:sp>
        <p:nvSpPr>
          <p:cNvPr id="19458" name="Rectangle 2"/>
          <p:cNvSpPr>
            <a:spLocks noGrp="1" noRot="1" noChangeAspect="1" noChangeArrowheads="1" noTextEdit="1"/>
          </p:cNvSpPr>
          <p:nvPr>
            <p:ph type="sldImg"/>
          </p:nvPr>
        </p:nvSpPr>
        <p:spPr>
          <a:xfrm>
            <a:off x="1144588" y="685800"/>
            <a:ext cx="4572000" cy="3429000"/>
          </a:xfrm>
          <a:ln/>
        </p:spPr>
      </p:sp>
      <p:sp>
        <p:nvSpPr>
          <p:cNvPr id="19459" name="Rectangle 3"/>
          <p:cNvSpPr>
            <a:spLocks noGrp="1" noChangeArrowheads="1"/>
          </p:cNvSpPr>
          <p:nvPr>
            <p:ph type="body" idx="1"/>
          </p:nvPr>
        </p:nvSpPr>
        <p:spPr/>
        <p:txBody>
          <a:bodyPr/>
          <a:lstStyle/>
          <a:p>
            <a:r>
              <a:rPr lang="en-US"/>
              <a:t>Argon is cleaner than CO2</a:t>
            </a:r>
          </a:p>
          <a:p>
            <a:r>
              <a:rPr lang="en-US"/>
              <a:t>Filler material can be more important than base material</a:t>
            </a:r>
          </a:p>
          <a:p>
            <a:r>
              <a:rPr lang="en-US"/>
              <a:t>TIG is cleaner than MIG or Stick (for fume)</a:t>
            </a:r>
          </a:p>
          <a:p>
            <a:r>
              <a:rPr lang="en-US"/>
              <a:t>Detection limits of method used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3505200" y="2438400"/>
            <a:ext cx="5638800" cy="1470025"/>
          </a:xfrm>
        </p:spPr>
        <p:txBody>
          <a:bodyPr/>
          <a:lstStyle>
            <a:lvl1pPr>
              <a:defRPr sz="4800"/>
            </a:lvl1pPr>
          </a:lstStyle>
          <a:p>
            <a:pPr lvl="0"/>
            <a:r>
              <a:rPr lang="en-US" noProof="0" smtClean="0"/>
              <a:t>Click to edit Master title style</a:t>
            </a:r>
          </a:p>
        </p:txBody>
      </p:sp>
      <p:sp>
        <p:nvSpPr>
          <p:cNvPr id="123907" name="Rectangle 3"/>
          <p:cNvSpPr>
            <a:spLocks noGrp="1" noChangeArrowheads="1"/>
          </p:cNvSpPr>
          <p:nvPr>
            <p:ph type="subTitle" idx="1"/>
          </p:nvPr>
        </p:nvSpPr>
        <p:spPr>
          <a:xfrm>
            <a:off x="1981200" y="5105400"/>
            <a:ext cx="6400800" cy="1143000"/>
          </a:xfrm>
        </p:spPr>
        <p:txBody>
          <a:bodyPr/>
          <a:lstStyle>
            <a:lvl1pPr marL="0" indent="0" algn="ctr">
              <a:buFontTx/>
              <a:buNone/>
              <a:defRPr sz="2800">
                <a:latin typeface="Flexure" pitchFamily="82" charset="0"/>
              </a:defRPr>
            </a:lvl1pPr>
          </a:lstStyle>
          <a:p>
            <a:pPr lvl="0"/>
            <a:r>
              <a:rPr lang="en-US" noProof="0" smtClean="0"/>
              <a:t>Click to edit Master subtitle style</a:t>
            </a:r>
          </a:p>
        </p:txBody>
      </p:sp>
    </p:spTree>
    <p:extLst>
      <p:ext uri="{BB962C8B-B14F-4D97-AF65-F5344CB8AC3E}">
        <p14:creationId xmlns:p14="http://schemas.microsoft.com/office/powerpoint/2010/main" val="3245476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0250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4637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1168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9659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9161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6534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3977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448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669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00628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739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0626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8852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88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20506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fontAlgn="base">
        <a:spcBef>
          <a:spcPct val="0"/>
        </a:spcBef>
        <a:spcAft>
          <a:spcPct val="0"/>
        </a:spcAft>
        <a:defRPr sz="4000">
          <a:solidFill>
            <a:schemeClr val="bg1"/>
          </a:solidFill>
          <a:latin typeface="+mj-lt"/>
          <a:ea typeface="+mj-ea"/>
          <a:cs typeface="+mj-cs"/>
        </a:defRPr>
      </a:lvl1pPr>
      <a:lvl2pPr algn="ctr" rtl="0" fontAlgn="base">
        <a:spcBef>
          <a:spcPct val="0"/>
        </a:spcBef>
        <a:spcAft>
          <a:spcPct val="0"/>
        </a:spcAft>
        <a:defRPr sz="4000">
          <a:solidFill>
            <a:schemeClr val="bg1"/>
          </a:solidFill>
          <a:latin typeface="Flexure" pitchFamily="82" charset="0"/>
        </a:defRPr>
      </a:lvl2pPr>
      <a:lvl3pPr algn="ctr" rtl="0" fontAlgn="base">
        <a:spcBef>
          <a:spcPct val="0"/>
        </a:spcBef>
        <a:spcAft>
          <a:spcPct val="0"/>
        </a:spcAft>
        <a:defRPr sz="4000">
          <a:solidFill>
            <a:schemeClr val="bg1"/>
          </a:solidFill>
          <a:latin typeface="Flexure" pitchFamily="82" charset="0"/>
        </a:defRPr>
      </a:lvl3pPr>
      <a:lvl4pPr algn="ctr" rtl="0" fontAlgn="base">
        <a:spcBef>
          <a:spcPct val="0"/>
        </a:spcBef>
        <a:spcAft>
          <a:spcPct val="0"/>
        </a:spcAft>
        <a:defRPr sz="4000">
          <a:solidFill>
            <a:schemeClr val="bg1"/>
          </a:solidFill>
          <a:latin typeface="Flexure" pitchFamily="82" charset="0"/>
        </a:defRPr>
      </a:lvl4pPr>
      <a:lvl5pPr algn="ctr" rtl="0" fontAlgn="base">
        <a:spcBef>
          <a:spcPct val="0"/>
        </a:spcBef>
        <a:spcAft>
          <a:spcPct val="0"/>
        </a:spcAft>
        <a:defRPr sz="4000">
          <a:solidFill>
            <a:schemeClr val="bg1"/>
          </a:solidFill>
          <a:latin typeface="Flexure" pitchFamily="82" charset="0"/>
        </a:defRPr>
      </a:lvl5pPr>
      <a:lvl6pPr marL="457200" algn="ctr" rtl="0" fontAlgn="base">
        <a:spcBef>
          <a:spcPct val="0"/>
        </a:spcBef>
        <a:spcAft>
          <a:spcPct val="0"/>
        </a:spcAft>
        <a:defRPr sz="4000">
          <a:solidFill>
            <a:schemeClr val="bg1"/>
          </a:solidFill>
          <a:latin typeface="Flexure" pitchFamily="82" charset="0"/>
        </a:defRPr>
      </a:lvl6pPr>
      <a:lvl7pPr marL="914400" algn="ctr" rtl="0" fontAlgn="base">
        <a:spcBef>
          <a:spcPct val="0"/>
        </a:spcBef>
        <a:spcAft>
          <a:spcPct val="0"/>
        </a:spcAft>
        <a:defRPr sz="4000">
          <a:solidFill>
            <a:schemeClr val="bg1"/>
          </a:solidFill>
          <a:latin typeface="Flexure" pitchFamily="82" charset="0"/>
        </a:defRPr>
      </a:lvl7pPr>
      <a:lvl8pPr marL="1371600" algn="ctr" rtl="0" fontAlgn="base">
        <a:spcBef>
          <a:spcPct val="0"/>
        </a:spcBef>
        <a:spcAft>
          <a:spcPct val="0"/>
        </a:spcAft>
        <a:defRPr sz="4000">
          <a:solidFill>
            <a:schemeClr val="bg1"/>
          </a:solidFill>
          <a:latin typeface="Flexure" pitchFamily="82" charset="0"/>
        </a:defRPr>
      </a:lvl8pPr>
      <a:lvl9pPr marL="1828800" algn="ctr" rtl="0" fontAlgn="base">
        <a:spcBef>
          <a:spcPct val="0"/>
        </a:spcBef>
        <a:spcAft>
          <a:spcPct val="0"/>
        </a:spcAft>
        <a:defRPr sz="4000">
          <a:solidFill>
            <a:schemeClr val="bg1"/>
          </a:solidFill>
          <a:latin typeface="Flexure" pitchFamily="82" charset="0"/>
        </a:defRPr>
      </a:lvl9pPr>
    </p:titleStyle>
    <p:bodyStyle>
      <a:lvl1pPr marL="342900" indent="-342900" algn="l" rtl="0" fontAlgn="base">
        <a:spcBef>
          <a:spcPct val="20000"/>
        </a:spcBef>
        <a:spcAft>
          <a:spcPct val="0"/>
        </a:spcAft>
        <a:buChar char="•"/>
        <a:defRPr sz="3200">
          <a:solidFill>
            <a:schemeClr val="bg1"/>
          </a:solidFill>
          <a:latin typeface="+mn-lt"/>
          <a:ea typeface="+mn-ea"/>
          <a:cs typeface="+mn-cs"/>
        </a:defRPr>
      </a:lvl1pPr>
      <a:lvl2pPr marL="742950" indent="-285750" algn="l" rtl="0" fontAlgn="base">
        <a:spcBef>
          <a:spcPct val="20000"/>
        </a:spcBef>
        <a:spcAft>
          <a:spcPct val="0"/>
        </a:spcAft>
        <a:buChar char="–"/>
        <a:defRPr sz="2800">
          <a:solidFill>
            <a:schemeClr val="bg1"/>
          </a:solidFill>
          <a:latin typeface="+mn-lt"/>
        </a:defRPr>
      </a:lvl2pPr>
      <a:lvl3pPr marL="1143000" indent="-228600" algn="l" rtl="0" fontAlgn="base">
        <a:spcBef>
          <a:spcPct val="20000"/>
        </a:spcBef>
        <a:spcAft>
          <a:spcPct val="0"/>
        </a:spcAft>
        <a:buChar char="•"/>
        <a:defRPr sz="2400">
          <a:solidFill>
            <a:schemeClr val="bg1"/>
          </a:solidFill>
          <a:latin typeface="+mn-lt"/>
        </a:defRPr>
      </a:lvl3pPr>
      <a:lvl4pPr marL="1600200" indent="-228600" algn="l" rtl="0" fontAlgn="base">
        <a:spcBef>
          <a:spcPct val="20000"/>
        </a:spcBef>
        <a:spcAft>
          <a:spcPct val="0"/>
        </a:spcAft>
        <a:buChar char="–"/>
        <a:defRPr sz="2000">
          <a:solidFill>
            <a:schemeClr val="bg1"/>
          </a:solidFill>
          <a:latin typeface="+mn-lt"/>
        </a:defRPr>
      </a:lvl4pPr>
      <a:lvl5pPr marL="2057400" indent="-228600" algn="l" rtl="0" fontAlgn="base">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7.wmf"/></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19.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7.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5.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sz="4400"/>
              <a:t>Protecting welders from hex-chrome</a:t>
            </a:r>
          </a:p>
        </p:txBody>
      </p:sp>
      <p:sp>
        <p:nvSpPr>
          <p:cNvPr id="2" name="TextBox 1"/>
          <p:cNvSpPr txBox="1"/>
          <p:nvPr/>
        </p:nvSpPr>
        <p:spPr>
          <a:xfrm>
            <a:off x="1657350" y="4876800"/>
            <a:ext cx="7486650" cy="1477328"/>
          </a:xfrm>
          <a:prstGeom prst="rect">
            <a:avLst/>
          </a:prstGeom>
          <a:noFill/>
        </p:spPr>
        <p:txBody>
          <a:bodyPr wrap="square" rtlCol="0">
            <a:spAutoFit/>
          </a:bodyPr>
          <a:lstStyle/>
          <a:p>
            <a:pPr algn="just"/>
            <a:r>
              <a:rPr lang="en-US" dirty="0">
                <a:solidFill>
                  <a:schemeClr val="bg1"/>
                </a:solidFill>
              </a:rPr>
              <a:t>This material was produced under grant SH-22246-11-60-F-11 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dirty="0"/>
              <a:t>.</a:t>
            </a:r>
          </a:p>
        </p:txBody>
      </p:sp>
    </p:spTree>
    <p:extLst>
      <p:ext uri="{BB962C8B-B14F-4D97-AF65-F5344CB8AC3E}">
        <p14:creationId xmlns:p14="http://schemas.microsoft.com/office/powerpoint/2010/main" val="405989853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MC900212081[1]"/>
          <p:cNvPicPr>
            <a:picLocks noGrp="1" noChangeAspect="1" noChangeArrowheads="1"/>
          </p:cNvPicPr>
          <p:nvPr>
            <p:ph sz="half" idx="2"/>
          </p:nvPr>
        </p:nvPicPr>
        <p:blipFill>
          <a:blip r:embed="rId3" cstate="email">
            <a:extLst>
              <a:ext uri="{28A0092B-C50C-407E-A947-70E740481C1C}">
                <a14:useLocalDpi xmlns:a14="http://schemas.microsoft.com/office/drawing/2010/main" val="0"/>
              </a:ext>
            </a:extLst>
          </a:blip>
          <a:srcRect/>
          <a:stretch>
            <a:fillRect/>
          </a:stretch>
        </p:blipFill>
        <p:spPr>
          <a:xfrm flipH="1">
            <a:off x="5813425" y="2057400"/>
            <a:ext cx="3330575" cy="4419600"/>
          </a:xfrm>
        </p:spPr>
      </p:pic>
      <p:sp>
        <p:nvSpPr>
          <p:cNvPr id="12291" name="Text Box 3"/>
          <p:cNvSpPr txBox="1">
            <a:spLocks noChangeArrowheads="1"/>
          </p:cNvSpPr>
          <p:nvPr/>
        </p:nvSpPr>
        <p:spPr bwMode="auto">
          <a:xfrm>
            <a:off x="2057400" y="609600"/>
            <a:ext cx="23622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1600">
                <a:solidFill>
                  <a:srgbClr val="000000"/>
                </a:solidFill>
              </a:rPr>
              <a:t>The company should have a plan to keep weld fume out of my lungs</a:t>
            </a:r>
          </a:p>
        </p:txBody>
      </p:sp>
      <p:sp>
        <p:nvSpPr>
          <p:cNvPr id="12292" name="AutoShape 4"/>
          <p:cNvSpPr>
            <a:spLocks noChangeArrowheads="1"/>
          </p:cNvSpPr>
          <p:nvPr/>
        </p:nvSpPr>
        <p:spPr bwMode="auto">
          <a:xfrm>
            <a:off x="1752600" y="381000"/>
            <a:ext cx="5410200" cy="1752600"/>
          </a:xfrm>
          <a:prstGeom prst="wedgeRoundRectCallout">
            <a:avLst>
              <a:gd name="adj1" fmla="val 54958"/>
              <a:gd name="adj2" fmla="val 10190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sz="1600">
              <a:solidFill>
                <a:srgbClr val="000000"/>
              </a:solidFill>
            </a:endParaRPr>
          </a:p>
        </p:txBody>
      </p:sp>
      <p:sp>
        <p:nvSpPr>
          <p:cNvPr id="12293" name="Text Box 5"/>
          <p:cNvSpPr txBox="1">
            <a:spLocks noChangeArrowheads="1"/>
          </p:cNvSpPr>
          <p:nvPr/>
        </p:nvSpPr>
        <p:spPr bwMode="auto">
          <a:xfrm>
            <a:off x="1981200" y="457200"/>
            <a:ext cx="51054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800" b="1">
                <a:solidFill>
                  <a:srgbClr val="000000"/>
                </a:solidFill>
              </a:rPr>
              <a:t>The company should have protections to keep weld fume out of my lungs</a:t>
            </a:r>
          </a:p>
        </p:txBody>
      </p:sp>
      <p:pic>
        <p:nvPicPr>
          <p:cNvPr id="12294" name="Picture 6" descr="MC900027548[1]"/>
          <p:cNvPicPr>
            <a:picLocks noGrp="1" noChangeAspect="1" noChangeArrowheads="1"/>
          </p:cNvPicPr>
          <p:nvPr>
            <p:ph sz="half" idx="1"/>
          </p:nvPr>
        </p:nvPicPr>
        <p:blipFill>
          <a:blip r:embed="rId4" cstate="email">
            <a:extLst>
              <a:ext uri="{28A0092B-C50C-407E-A947-70E740481C1C}">
                <a14:useLocalDpi xmlns:a14="http://schemas.microsoft.com/office/drawing/2010/main" val="0"/>
              </a:ext>
            </a:extLst>
          </a:blip>
          <a:srcRect/>
          <a:stretch>
            <a:fillRect/>
          </a:stretch>
        </p:blipFill>
        <p:spPr>
          <a:xfrm flipH="1">
            <a:off x="228600" y="2209800"/>
            <a:ext cx="2552700" cy="4038600"/>
          </a:xfrm>
        </p:spPr>
      </p:pic>
      <p:sp>
        <p:nvSpPr>
          <p:cNvPr id="12295" name="AutoShape 7"/>
          <p:cNvSpPr>
            <a:spLocks noChangeArrowheads="1"/>
          </p:cNvSpPr>
          <p:nvPr/>
        </p:nvSpPr>
        <p:spPr bwMode="auto">
          <a:xfrm>
            <a:off x="3048000" y="2895600"/>
            <a:ext cx="2590800" cy="3657600"/>
          </a:xfrm>
          <a:prstGeom prst="wedgeRoundRectCallout">
            <a:avLst>
              <a:gd name="adj1" fmla="val -108579"/>
              <a:gd name="adj2" fmla="val -5599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b="1">
              <a:solidFill>
                <a:srgbClr val="000000"/>
              </a:solidFill>
            </a:endParaRPr>
          </a:p>
        </p:txBody>
      </p:sp>
      <p:sp>
        <p:nvSpPr>
          <p:cNvPr id="12296" name="Text Box 8"/>
          <p:cNvSpPr txBox="1">
            <a:spLocks noChangeArrowheads="1"/>
          </p:cNvSpPr>
          <p:nvPr/>
        </p:nvSpPr>
        <p:spPr bwMode="auto">
          <a:xfrm>
            <a:off x="3276600" y="3200400"/>
            <a:ext cx="21336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000" b="1">
                <a:solidFill>
                  <a:srgbClr val="000000"/>
                </a:solidFill>
              </a:rPr>
              <a:t>The company should have documents to prove that welders are not exposed to more than 5 micrograms of chrome IV</a:t>
            </a:r>
          </a:p>
        </p:txBody>
      </p:sp>
      <p:sp>
        <p:nvSpPr>
          <p:cNvPr id="12297" name="Text Box 9"/>
          <p:cNvSpPr txBox="1">
            <a:spLocks noChangeArrowheads="1"/>
          </p:cNvSpPr>
          <p:nvPr/>
        </p:nvSpPr>
        <p:spPr bwMode="auto">
          <a:xfrm>
            <a:off x="3505200" y="2286000"/>
            <a:ext cx="1219200"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800" b="1">
                <a:solidFill>
                  <a:srgbClr val="000000"/>
                </a:solidFill>
              </a:rPr>
              <a:t>OR</a:t>
            </a:r>
          </a:p>
          <a:p>
            <a:pPr fontAlgn="base">
              <a:spcBef>
                <a:spcPct val="50000"/>
              </a:spcBef>
              <a:spcAft>
                <a:spcPct val="0"/>
              </a:spcAft>
            </a:pPr>
            <a:endParaRPr lang="en-US">
              <a:solidFill>
                <a:srgbClr val="000000"/>
              </a:solidFill>
            </a:endParaRPr>
          </a:p>
        </p:txBody>
      </p:sp>
    </p:spTree>
    <p:extLst>
      <p:ext uri="{BB962C8B-B14F-4D97-AF65-F5344CB8AC3E}">
        <p14:creationId xmlns:p14="http://schemas.microsoft.com/office/powerpoint/2010/main" val="39244165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3600"/>
              <a:t>Strategies for Different Scenarios</a:t>
            </a:r>
          </a:p>
        </p:txBody>
      </p:sp>
      <p:sp>
        <p:nvSpPr>
          <p:cNvPr id="14339" name="Rectangle 3"/>
          <p:cNvSpPr>
            <a:spLocks noGrp="1" noChangeArrowheads="1"/>
          </p:cNvSpPr>
          <p:nvPr>
            <p:ph type="body" idx="1"/>
          </p:nvPr>
        </p:nvSpPr>
        <p:spPr/>
        <p:txBody>
          <a:bodyPr/>
          <a:lstStyle/>
          <a:p>
            <a:pPr marL="609600" indent="-609600">
              <a:buFontTx/>
              <a:buAutoNum type="arabicPeriod"/>
            </a:pPr>
            <a:r>
              <a:rPr lang="en-US" sz="2800" dirty="0"/>
              <a:t>Welding is done in confined spaces</a:t>
            </a:r>
          </a:p>
          <a:p>
            <a:pPr marL="609600" indent="-609600">
              <a:buFontTx/>
              <a:buAutoNum type="arabicPeriod"/>
            </a:pPr>
            <a:r>
              <a:rPr lang="en-US" sz="2800" dirty="0"/>
              <a:t>The company has Historical Monitoring Data</a:t>
            </a:r>
          </a:p>
          <a:p>
            <a:pPr marL="609600" indent="-609600">
              <a:buFontTx/>
              <a:buAutoNum type="arabicPeriod"/>
            </a:pPr>
            <a:r>
              <a:rPr lang="en-US" sz="2800" dirty="0"/>
              <a:t>There are dedicated welders who weld for a significant part of the day</a:t>
            </a:r>
          </a:p>
          <a:p>
            <a:pPr marL="609600" indent="-609600">
              <a:buFontTx/>
              <a:buAutoNum type="arabicPeriod"/>
            </a:pPr>
            <a:r>
              <a:rPr lang="en-US" sz="2800" dirty="0"/>
              <a:t>The company has plans to do exposure monitoring</a:t>
            </a:r>
          </a:p>
          <a:p>
            <a:pPr marL="609600" indent="-609600">
              <a:buFontTx/>
              <a:buAutoNum type="arabicPeriod"/>
            </a:pPr>
            <a:r>
              <a:rPr lang="en-US" sz="2800" dirty="0"/>
              <a:t>The company has already done monitoring and everything is fine</a:t>
            </a:r>
          </a:p>
          <a:p>
            <a:pPr marL="609600" indent="-609600">
              <a:buFontTx/>
              <a:buAutoNum type="arabicPeriod"/>
            </a:pPr>
            <a:r>
              <a:rPr lang="en-US" sz="2800" dirty="0"/>
              <a:t>The company is </a:t>
            </a:r>
            <a:r>
              <a:rPr lang="en-US" sz="2800" dirty="0" smtClean="0"/>
              <a:t>not aware of the standard</a:t>
            </a:r>
            <a:endParaRPr lang="en-US" sz="2800" dirty="0"/>
          </a:p>
        </p:txBody>
      </p:sp>
    </p:spTree>
    <p:extLst>
      <p:ext uri="{BB962C8B-B14F-4D97-AF65-F5344CB8AC3E}">
        <p14:creationId xmlns:p14="http://schemas.microsoft.com/office/powerpoint/2010/main" val="141256020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Welding in Confined Spaces</a:t>
            </a:r>
          </a:p>
        </p:txBody>
      </p:sp>
      <p:sp>
        <p:nvSpPr>
          <p:cNvPr id="16387" name="Rectangle 3"/>
          <p:cNvSpPr>
            <a:spLocks noGrp="1" noChangeArrowheads="1"/>
          </p:cNvSpPr>
          <p:nvPr>
            <p:ph type="body" sz="half" idx="1"/>
          </p:nvPr>
        </p:nvSpPr>
        <p:spPr/>
        <p:txBody>
          <a:bodyPr/>
          <a:lstStyle/>
          <a:p>
            <a:r>
              <a:rPr lang="en-US" sz="2000"/>
              <a:t>Multiple hazards! It’s not just about the hex-chrome!</a:t>
            </a:r>
          </a:p>
          <a:p>
            <a:r>
              <a:rPr lang="en-US" sz="2000"/>
              <a:t>Permit should address ALL hazards and how to control them</a:t>
            </a:r>
          </a:p>
          <a:p>
            <a:r>
              <a:rPr lang="en-US" sz="2000"/>
              <a:t>Exposure monitoring for Chrome IV must be done under conditions of highest exposure</a:t>
            </a:r>
          </a:p>
          <a:p>
            <a:r>
              <a:rPr lang="en-US" sz="2000"/>
              <a:t>The OSH dept. can help evaluate the company’s Confined Space procedures</a:t>
            </a:r>
          </a:p>
          <a:p>
            <a:endParaRPr lang="en-US" sz="2000"/>
          </a:p>
        </p:txBody>
      </p:sp>
      <p:pic>
        <p:nvPicPr>
          <p:cNvPr id="16388"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022850" y="1295400"/>
            <a:ext cx="3517900" cy="5334000"/>
          </a:xfrm>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78440765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3200"/>
              <a:t>Historical Monitoring Data or Objective Data</a:t>
            </a:r>
          </a:p>
        </p:txBody>
      </p:sp>
      <p:sp>
        <p:nvSpPr>
          <p:cNvPr id="18435" name="Rectangle 3"/>
          <p:cNvSpPr>
            <a:spLocks noGrp="1" noChangeArrowheads="1"/>
          </p:cNvSpPr>
          <p:nvPr>
            <p:ph type="body" idx="1"/>
          </p:nvPr>
        </p:nvSpPr>
        <p:spPr>
          <a:xfrm>
            <a:off x="457200" y="1219200"/>
            <a:ext cx="8229600" cy="4906963"/>
          </a:xfrm>
        </p:spPr>
        <p:txBody>
          <a:bodyPr/>
          <a:lstStyle/>
          <a:p>
            <a:r>
              <a:rPr lang="en-US" sz="2800"/>
              <a:t>The company may try to use this data to exempt themselves from the chrome standard</a:t>
            </a:r>
          </a:p>
          <a:p>
            <a:r>
              <a:rPr lang="en-US" sz="2800"/>
              <a:t>Must include information about ALL conditions </a:t>
            </a:r>
          </a:p>
          <a:p>
            <a:pPr lvl="1"/>
            <a:r>
              <a:rPr lang="en-US" sz="2400"/>
              <a:t>Shielding gas</a:t>
            </a:r>
          </a:p>
          <a:p>
            <a:pPr lvl="1"/>
            <a:r>
              <a:rPr lang="en-US" sz="2400"/>
              <a:t>Base material &amp; filler material</a:t>
            </a:r>
          </a:p>
          <a:p>
            <a:pPr lvl="1"/>
            <a:r>
              <a:rPr lang="en-US" sz="2400"/>
              <a:t>Welding process</a:t>
            </a:r>
          </a:p>
          <a:p>
            <a:pPr lvl="1"/>
            <a:r>
              <a:rPr lang="en-US" sz="2400"/>
              <a:t>Ventilation and other environmental conditions</a:t>
            </a:r>
          </a:p>
          <a:p>
            <a:r>
              <a:rPr lang="en-US" sz="2800"/>
              <a:t>Must NOT be more protective than existing conditions</a:t>
            </a:r>
          </a:p>
          <a:p>
            <a:r>
              <a:rPr lang="en-US" sz="2800"/>
              <a:t>The UFCW OSH office can help you analyze this data</a:t>
            </a:r>
          </a:p>
          <a:p>
            <a:pPr lvl="1">
              <a:buFontTx/>
              <a:buNone/>
            </a:pPr>
            <a:endParaRPr lang="en-US" sz="2400"/>
          </a:p>
          <a:p>
            <a:pPr lvl="1">
              <a:buFontTx/>
              <a:buNone/>
            </a:pPr>
            <a:endParaRPr lang="en-US" sz="2400"/>
          </a:p>
        </p:txBody>
      </p:sp>
    </p:spTree>
    <p:extLst>
      <p:ext uri="{BB962C8B-B14F-4D97-AF65-F5344CB8AC3E}">
        <p14:creationId xmlns:p14="http://schemas.microsoft.com/office/powerpoint/2010/main" val="109154535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Dedicated Welders</a:t>
            </a:r>
          </a:p>
        </p:txBody>
      </p:sp>
      <p:sp>
        <p:nvSpPr>
          <p:cNvPr id="20483" name="Rectangle 3"/>
          <p:cNvSpPr>
            <a:spLocks noGrp="1" noChangeArrowheads="1"/>
          </p:cNvSpPr>
          <p:nvPr>
            <p:ph type="body" sz="half" idx="1"/>
          </p:nvPr>
        </p:nvSpPr>
        <p:spPr/>
        <p:txBody>
          <a:bodyPr/>
          <a:lstStyle/>
          <a:p>
            <a:pPr>
              <a:lnSpc>
                <a:spcPct val="90000"/>
              </a:lnSpc>
            </a:pPr>
            <a:r>
              <a:rPr lang="en-US" b="1"/>
              <a:t>Worst-case scenario OR sample ALL affected employees</a:t>
            </a:r>
          </a:p>
          <a:p>
            <a:pPr>
              <a:lnSpc>
                <a:spcPct val="90000"/>
              </a:lnSpc>
            </a:pPr>
            <a:r>
              <a:rPr lang="en-US" b="1"/>
              <a:t>Results must be shared with ALL affected employees</a:t>
            </a:r>
          </a:p>
        </p:txBody>
      </p:sp>
      <p:pic>
        <p:nvPicPr>
          <p:cNvPr id="20484" name="Picture 4" descr="j0240695"/>
          <p:cNvPicPr>
            <a:picLocks noGrp="1" noChangeAspect="1" noChangeArrowheads="1"/>
          </p:cNvPicPr>
          <p:nvPr>
            <p:ph sz="half" idx="2"/>
          </p:nvPr>
        </p:nvPicPr>
        <p:blipFill>
          <a:blip r:embed="rId3" cstate="email">
            <a:extLst>
              <a:ext uri="{28A0092B-C50C-407E-A947-70E740481C1C}">
                <a14:useLocalDpi xmlns:a14="http://schemas.microsoft.com/office/drawing/2010/main" val="0"/>
              </a:ext>
            </a:extLst>
          </a:blip>
          <a:srcRect/>
          <a:stretch>
            <a:fillRect/>
          </a:stretch>
        </p:blipFill>
        <p:spPr>
          <a:xfrm>
            <a:off x="4953000" y="3170238"/>
            <a:ext cx="3846513" cy="3079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85" name="AutoShape 5"/>
          <p:cNvSpPr>
            <a:spLocks noChangeArrowheads="1"/>
          </p:cNvSpPr>
          <p:nvPr/>
        </p:nvSpPr>
        <p:spPr bwMode="auto">
          <a:xfrm>
            <a:off x="6324600" y="1066800"/>
            <a:ext cx="2819400" cy="1676400"/>
          </a:xfrm>
          <a:prstGeom prst="cloudCallout">
            <a:avLst>
              <a:gd name="adj1" fmla="val -17847"/>
              <a:gd name="adj2" fmla="val 96685"/>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sz="1600">
              <a:solidFill>
                <a:srgbClr val="000000"/>
              </a:solidFill>
            </a:endParaRPr>
          </a:p>
        </p:txBody>
      </p:sp>
      <p:sp>
        <p:nvSpPr>
          <p:cNvPr id="20486" name="Text Box 6"/>
          <p:cNvSpPr txBox="1">
            <a:spLocks noChangeArrowheads="1"/>
          </p:cNvSpPr>
          <p:nvPr/>
        </p:nvSpPr>
        <p:spPr bwMode="auto">
          <a:xfrm>
            <a:off x="6934200" y="1371600"/>
            <a:ext cx="1828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400" b="1">
                <a:solidFill>
                  <a:srgbClr val="000000"/>
                </a:solidFill>
              </a:rPr>
              <a:t>All I ever do is weld…</a:t>
            </a:r>
          </a:p>
        </p:txBody>
      </p:sp>
    </p:spTree>
    <p:extLst>
      <p:ext uri="{BB962C8B-B14F-4D97-AF65-F5344CB8AC3E}">
        <p14:creationId xmlns:p14="http://schemas.microsoft.com/office/powerpoint/2010/main" val="227922309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sz="half" idx="1"/>
          </p:nvPr>
        </p:nvSpPr>
        <p:spPr>
          <a:xfrm>
            <a:off x="533400" y="2971800"/>
            <a:ext cx="7620000" cy="3048000"/>
          </a:xfrm>
        </p:spPr>
        <p:txBody>
          <a:bodyPr/>
          <a:lstStyle/>
          <a:p>
            <a:pPr>
              <a:lnSpc>
                <a:spcPct val="90000"/>
              </a:lnSpc>
            </a:pPr>
            <a:r>
              <a:rPr lang="en-US" sz="2800" b="1"/>
              <a:t>1910.1026(d)(2)(i)</a:t>
            </a:r>
            <a:br>
              <a:rPr lang="en-US" sz="2800" b="1"/>
            </a:br>
            <a:r>
              <a:rPr lang="en-US" sz="2800"/>
              <a:t> Where an employer does representative sampling instead of sampling all employees in order to meet this requirement, the employer shall sample the employee(s) expected to have the highest chromium (VI) exposures.</a:t>
            </a:r>
          </a:p>
        </p:txBody>
      </p:sp>
      <p:pic>
        <p:nvPicPr>
          <p:cNvPr id="130055" name="Picture 7" descr="MC900048598[1]"/>
          <p:cNvPicPr>
            <a:picLocks noGrp="1" noChangeAspect="1" noChangeArrowheads="1"/>
          </p:cNvPicPr>
          <p:nvPr>
            <p:ph sz="half" idx="2"/>
          </p:nvPr>
        </p:nvPicPr>
        <p:blipFill>
          <a:blip r:embed="rId2" cstate="email">
            <a:extLst>
              <a:ext uri="{28A0092B-C50C-407E-A947-70E740481C1C}">
                <a14:useLocalDpi xmlns:a14="http://schemas.microsoft.com/office/drawing/2010/main" val="0"/>
              </a:ext>
            </a:extLst>
          </a:blip>
          <a:srcRect/>
          <a:stretch>
            <a:fillRect/>
          </a:stretch>
        </p:blipFill>
        <p:spPr>
          <a:xfrm>
            <a:off x="7086600" y="457200"/>
            <a:ext cx="1819275" cy="17668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0058" name="AutoShape 10"/>
          <p:cNvSpPr>
            <a:spLocks noChangeArrowheads="1"/>
          </p:cNvSpPr>
          <p:nvPr/>
        </p:nvSpPr>
        <p:spPr bwMode="auto">
          <a:xfrm>
            <a:off x="457200" y="228600"/>
            <a:ext cx="5943600" cy="1828800"/>
          </a:xfrm>
          <a:prstGeom prst="wedgeRoundRectCallout">
            <a:avLst>
              <a:gd name="adj1" fmla="val 73319"/>
              <a:gd name="adj2" fmla="val 3715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a:solidFill>
                <a:srgbClr val="000000"/>
              </a:solidFill>
            </a:endParaRPr>
          </a:p>
        </p:txBody>
      </p:sp>
      <p:sp>
        <p:nvSpPr>
          <p:cNvPr id="130059" name="Text Box 11"/>
          <p:cNvSpPr txBox="1">
            <a:spLocks noChangeArrowheads="1"/>
          </p:cNvSpPr>
          <p:nvPr/>
        </p:nvSpPr>
        <p:spPr bwMode="auto">
          <a:xfrm>
            <a:off x="762000" y="533400"/>
            <a:ext cx="5257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a:solidFill>
                  <a:srgbClr val="000000"/>
                </a:solidFill>
              </a:rPr>
              <a:t>Where does it say I have to monitor the worst case? </a:t>
            </a:r>
          </a:p>
        </p:txBody>
      </p:sp>
    </p:spTree>
    <p:extLst>
      <p:ext uri="{BB962C8B-B14F-4D97-AF65-F5344CB8AC3E}">
        <p14:creationId xmlns:p14="http://schemas.microsoft.com/office/powerpoint/2010/main" val="2787888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38200" y="274638"/>
            <a:ext cx="7848600" cy="2163762"/>
          </a:xfrm>
        </p:spPr>
        <p:txBody>
          <a:bodyPr/>
          <a:lstStyle/>
          <a:p>
            <a:pPr marL="762000" indent="-762000"/>
            <a:r>
              <a:rPr lang="en-US"/>
              <a:t>The company has plans to do exposure monitoring</a:t>
            </a:r>
            <a:br>
              <a:rPr lang="en-US"/>
            </a:br>
            <a:endParaRPr lang="en-US"/>
          </a:p>
        </p:txBody>
      </p:sp>
      <p:sp>
        <p:nvSpPr>
          <p:cNvPr id="22531" name="Rectangle 3"/>
          <p:cNvSpPr>
            <a:spLocks noGrp="1" noChangeArrowheads="1"/>
          </p:cNvSpPr>
          <p:nvPr>
            <p:ph type="body" idx="1"/>
          </p:nvPr>
        </p:nvSpPr>
        <p:spPr>
          <a:xfrm>
            <a:off x="457200" y="2133600"/>
            <a:ext cx="7924800" cy="3992563"/>
          </a:xfrm>
        </p:spPr>
        <p:txBody>
          <a:bodyPr/>
          <a:lstStyle/>
          <a:p>
            <a:pPr>
              <a:lnSpc>
                <a:spcPct val="90000"/>
              </a:lnSpc>
            </a:pPr>
            <a:r>
              <a:rPr lang="en-US"/>
              <a:t>Help the company do it right</a:t>
            </a:r>
          </a:p>
          <a:p>
            <a:pPr lvl="1">
              <a:lnSpc>
                <a:spcPct val="90000"/>
              </a:lnSpc>
            </a:pPr>
            <a:r>
              <a:rPr lang="en-US"/>
              <a:t>Safety committee or sub-committee to review monitoring strategy</a:t>
            </a:r>
          </a:p>
          <a:p>
            <a:pPr lvl="1">
              <a:lnSpc>
                <a:spcPct val="90000"/>
              </a:lnSpc>
            </a:pPr>
            <a:r>
              <a:rPr lang="en-US"/>
              <a:t>Safety Committee member as observer</a:t>
            </a:r>
          </a:p>
          <a:p>
            <a:pPr lvl="1">
              <a:lnSpc>
                <a:spcPct val="90000"/>
              </a:lnSpc>
            </a:pPr>
            <a:r>
              <a:rPr lang="en-US"/>
              <a:t>Safety Committee discussion of monitoring results</a:t>
            </a:r>
          </a:p>
          <a:p>
            <a:pPr>
              <a:lnSpc>
                <a:spcPct val="90000"/>
              </a:lnSpc>
            </a:pPr>
            <a:r>
              <a:rPr lang="en-US"/>
              <a:t>We can help prepare your safety committee for this process</a:t>
            </a:r>
          </a:p>
          <a:p>
            <a:pPr lvl="1">
              <a:lnSpc>
                <a:spcPct val="90000"/>
              </a:lnSpc>
            </a:pPr>
            <a:endParaRPr lang="en-US"/>
          </a:p>
        </p:txBody>
      </p:sp>
    </p:spTree>
    <p:extLst>
      <p:ext uri="{BB962C8B-B14F-4D97-AF65-F5344CB8AC3E}">
        <p14:creationId xmlns:p14="http://schemas.microsoft.com/office/powerpoint/2010/main" val="273238032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25" name="Picture 5" descr="MM900043716[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2254250" cy="3124200"/>
          </a:xfrm>
          <a:prstGeom prst="rect">
            <a:avLst/>
          </a:prstGeom>
          <a:noFill/>
          <a:extLst>
            <a:ext uri="{909E8E84-426E-40DD-AFC4-6F175D3DCCD1}">
              <a14:hiddenFill xmlns:a14="http://schemas.microsoft.com/office/drawing/2010/main">
                <a:solidFill>
                  <a:srgbClr val="FFFFFF"/>
                </a:solidFill>
              </a14:hiddenFill>
            </a:ext>
          </a:extLst>
        </p:spPr>
      </p:pic>
      <p:sp>
        <p:nvSpPr>
          <p:cNvPr id="133130" name="AutoShape 10"/>
          <p:cNvSpPr>
            <a:spLocks noChangeArrowheads="1"/>
          </p:cNvSpPr>
          <p:nvPr/>
        </p:nvSpPr>
        <p:spPr bwMode="auto">
          <a:xfrm>
            <a:off x="3352800" y="381000"/>
            <a:ext cx="5105400" cy="1600200"/>
          </a:xfrm>
          <a:prstGeom prst="wedgeRoundRectCallout">
            <a:avLst>
              <a:gd name="adj1" fmla="val -79292"/>
              <a:gd name="adj2" fmla="val 2986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r>
              <a:rPr lang="en-US" sz="2400">
                <a:solidFill>
                  <a:srgbClr val="000000"/>
                </a:solidFill>
              </a:rPr>
              <a:t>I’m sorry but the company cannot spare an hourly employee to stand around and watch other people work.</a:t>
            </a:r>
          </a:p>
        </p:txBody>
      </p:sp>
      <p:sp>
        <p:nvSpPr>
          <p:cNvPr id="133134" name="Rectangle 14"/>
          <p:cNvSpPr>
            <a:spLocks noGrp="1" noChangeArrowheads="1"/>
          </p:cNvSpPr>
          <p:nvPr>
            <p:ph type="body" sz="half" idx="2"/>
          </p:nvPr>
        </p:nvSpPr>
        <p:spPr>
          <a:xfrm>
            <a:off x="457200" y="3429000"/>
            <a:ext cx="8229600" cy="2819400"/>
          </a:xfrm>
        </p:spPr>
        <p:txBody>
          <a:bodyPr/>
          <a:lstStyle/>
          <a:p>
            <a:pPr>
              <a:lnSpc>
                <a:spcPct val="80000"/>
              </a:lnSpc>
            </a:pPr>
            <a:r>
              <a:rPr lang="en-US" sz="2400" b="1"/>
              <a:t>1910.1026(d)(6)(i)</a:t>
            </a:r>
            <a:r>
              <a:rPr lang="en-US" sz="2400"/>
              <a:t> </a:t>
            </a:r>
            <a:br>
              <a:rPr lang="en-US" sz="2400"/>
            </a:br>
            <a:r>
              <a:rPr lang="en-US" sz="2400"/>
              <a:t/>
            </a:r>
            <a:br>
              <a:rPr lang="en-US" sz="2400"/>
            </a:br>
            <a:r>
              <a:rPr lang="en-US" sz="2800"/>
              <a:t>Where air monitoring is performed to comply with the requirements of this section, the employer shall provide affected employees or their designated representatives an opportunity to observe any monitoring of employee exposure to chromium (VI).</a:t>
            </a:r>
          </a:p>
          <a:p>
            <a:pPr>
              <a:lnSpc>
                <a:spcPct val="80000"/>
              </a:lnSpc>
              <a:buFontTx/>
              <a:buNone/>
            </a:pPr>
            <a:endParaRPr lang="en-US" sz="2800"/>
          </a:p>
        </p:txBody>
      </p:sp>
    </p:spTree>
    <p:extLst>
      <p:ext uri="{BB962C8B-B14F-4D97-AF65-F5344CB8AC3E}">
        <p14:creationId xmlns:p14="http://schemas.microsoft.com/office/powerpoint/2010/main" val="38792061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3600"/>
              <a:t>The company has already done monitoring and everything is FINE</a:t>
            </a:r>
          </a:p>
        </p:txBody>
      </p:sp>
      <p:pic>
        <p:nvPicPr>
          <p:cNvPr id="24579" name="Picture 3" descr="MP900409718[1]"/>
          <p:cNvPicPr>
            <a:picLocks noGrp="1" noChangeAspect="1" noChangeArrowheads="1"/>
          </p:cNvPicPr>
          <p:nvPr>
            <p:ph idx="1"/>
          </p:nvPr>
        </p:nvPicPr>
        <p:blipFill>
          <a:blip r:embed="rId3" cstate="email">
            <a:extLst>
              <a:ext uri="{28A0092B-C50C-407E-A947-70E740481C1C}">
                <a14:useLocalDpi xmlns:a14="http://schemas.microsoft.com/office/drawing/2010/main" val="0"/>
              </a:ext>
            </a:extLst>
          </a:blip>
          <a:srcRect/>
          <a:stretch>
            <a:fillRect/>
          </a:stretch>
        </p:blipFill>
        <p:spPr>
          <a:xfrm>
            <a:off x="762000" y="1981200"/>
            <a:ext cx="3009900"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4580" name="AutoShape 4"/>
          <p:cNvSpPr>
            <a:spLocks noChangeArrowheads="1"/>
          </p:cNvSpPr>
          <p:nvPr/>
        </p:nvSpPr>
        <p:spPr bwMode="auto">
          <a:xfrm>
            <a:off x="4114800" y="2133600"/>
            <a:ext cx="4343400" cy="2286000"/>
          </a:xfrm>
          <a:prstGeom prst="wedgeRoundRectCallout">
            <a:avLst>
              <a:gd name="adj1" fmla="val -74157"/>
              <a:gd name="adj2" fmla="val 7930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r>
              <a:rPr lang="en-US" sz="4400" b="1">
                <a:solidFill>
                  <a:srgbClr val="000000"/>
                </a:solidFill>
              </a:rPr>
              <a:t>Nope, nothing to worry about…</a:t>
            </a:r>
          </a:p>
        </p:txBody>
      </p:sp>
      <p:sp>
        <p:nvSpPr>
          <p:cNvPr id="24581" name="Text Box 5"/>
          <p:cNvSpPr txBox="1">
            <a:spLocks noChangeArrowheads="1"/>
          </p:cNvSpPr>
          <p:nvPr/>
        </p:nvSpPr>
        <p:spPr bwMode="auto">
          <a:xfrm>
            <a:off x="4419600" y="2286000"/>
            <a:ext cx="3581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sz="1600">
              <a:solidFill>
                <a:srgbClr val="000000"/>
              </a:solidFill>
            </a:endParaRPr>
          </a:p>
        </p:txBody>
      </p:sp>
    </p:spTree>
    <p:extLst>
      <p:ext uri="{BB962C8B-B14F-4D97-AF65-F5344CB8AC3E}">
        <p14:creationId xmlns:p14="http://schemas.microsoft.com/office/powerpoint/2010/main" val="339156571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3"/>
          <p:cNvSpPr>
            <a:spLocks noGrp="1" noChangeArrowheads="1"/>
          </p:cNvSpPr>
          <p:nvPr>
            <p:ph type="body" idx="1"/>
          </p:nvPr>
        </p:nvSpPr>
        <p:spPr>
          <a:xfrm>
            <a:off x="457200" y="838200"/>
            <a:ext cx="8229600" cy="5287963"/>
          </a:xfrm>
        </p:spPr>
        <p:txBody>
          <a:bodyPr/>
          <a:lstStyle/>
          <a:p>
            <a:r>
              <a:rPr lang="en-US" b="1"/>
              <a:t>1910.1026(d)(4)(i)</a:t>
            </a:r>
            <a:r>
              <a:rPr lang="en-US"/>
              <a:t> </a:t>
            </a:r>
          </a:p>
          <a:p>
            <a:r>
              <a:rPr lang="en-US"/>
              <a:t>Within 15 work days after making an exposure determination in accordance with paragraph (d)(2) or paragraph (d)(3) of this section, the employer shall individually notify each affected employee in writing of the results of that determination or post the results in an appropriate location accessible to all affected employees.</a:t>
            </a:r>
          </a:p>
        </p:txBody>
      </p:sp>
    </p:spTree>
    <p:extLst>
      <p:ext uri="{BB962C8B-B14F-4D97-AF65-F5344CB8AC3E}">
        <p14:creationId xmlns:p14="http://schemas.microsoft.com/office/powerpoint/2010/main" val="977041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3600"/>
              <a:t>The cancer hazard from hex-chrome is real</a:t>
            </a:r>
          </a:p>
        </p:txBody>
      </p:sp>
      <p:pic>
        <p:nvPicPr>
          <p:cNvPr id="6148" name="Picture 4" descr="chrome effects on cells"/>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90600" y="1447800"/>
            <a:ext cx="7086600" cy="5000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26882162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229600" cy="1477962"/>
          </a:xfrm>
        </p:spPr>
        <p:txBody>
          <a:bodyPr/>
          <a:lstStyle/>
          <a:p>
            <a:r>
              <a:rPr lang="en-US" sz="3600" dirty="0"/>
              <a:t>The Company is </a:t>
            </a:r>
            <a:r>
              <a:rPr lang="en-US" sz="3600" dirty="0" smtClean="0"/>
              <a:t>not Aware of the Standard</a:t>
            </a:r>
            <a:endParaRPr lang="en-US" sz="3600" dirty="0"/>
          </a:p>
        </p:txBody>
      </p:sp>
      <p:sp>
        <p:nvSpPr>
          <p:cNvPr id="26627" name="Rectangle 3"/>
          <p:cNvSpPr>
            <a:spLocks noGrp="1" noChangeArrowheads="1"/>
          </p:cNvSpPr>
          <p:nvPr>
            <p:ph type="body" sz="half" idx="1"/>
          </p:nvPr>
        </p:nvSpPr>
        <p:spPr>
          <a:xfrm>
            <a:off x="2438400" y="1676400"/>
            <a:ext cx="6248400" cy="4648200"/>
          </a:xfrm>
        </p:spPr>
        <p:txBody>
          <a:bodyPr/>
          <a:lstStyle/>
          <a:p>
            <a:r>
              <a:rPr lang="en-US" sz="2800" dirty="0"/>
              <a:t>Use the new standard as a way to improve overall welding safety (training, equipment, procedures)</a:t>
            </a:r>
          </a:p>
          <a:p>
            <a:r>
              <a:rPr lang="en-US" sz="2800" dirty="0"/>
              <a:t>Remember – our goal is to get the company to invest in </a:t>
            </a:r>
            <a:r>
              <a:rPr lang="en-US" sz="2800" i="1" u="sng" dirty="0"/>
              <a:t>controlling</a:t>
            </a:r>
            <a:r>
              <a:rPr lang="en-US" sz="2800" dirty="0"/>
              <a:t> exposures NOT spend a lot of resources on </a:t>
            </a:r>
            <a:r>
              <a:rPr lang="en-US" sz="2800" u="sng" dirty="0">
                <a:effectLst>
                  <a:outerShdw blurRad="38100" dist="38100" dir="2700000" algn="tl">
                    <a:srgbClr val="C0C0C0"/>
                  </a:outerShdw>
                </a:effectLst>
              </a:rPr>
              <a:t>measuring</a:t>
            </a:r>
            <a:r>
              <a:rPr lang="en-US" sz="2800" dirty="0"/>
              <a:t> exposures </a:t>
            </a:r>
          </a:p>
          <a:p>
            <a:r>
              <a:rPr lang="en-US" sz="2800" dirty="0"/>
              <a:t>The OSH office can help you develop your goals &amp; strategy</a:t>
            </a:r>
          </a:p>
        </p:txBody>
      </p:sp>
      <p:pic>
        <p:nvPicPr>
          <p:cNvPr id="26628" name="Picture 4" descr="MC900293468[1]"/>
          <p:cNvPicPr>
            <a:picLocks noGrp="1" noChangeAspect="1" noChangeArrowheads="1"/>
          </p:cNvPicPr>
          <p:nvPr>
            <p:ph sz="half" idx="2"/>
          </p:nvPr>
        </p:nvPicPr>
        <p:blipFill>
          <a:blip r:embed="rId3" cstate="email">
            <a:extLst>
              <a:ext uri="{28A0092B-C50C-407E-A947-70E740481C1C}">
                <a14:useLocalDpi xmlns:a14="http://schemas.microsoft.com/office/drawing/2010/main" val="0"/>
              </a:ext>
            </a:extLst>
          </a:blip>
          <a:srcRect/>
          <a:stretch>
            <a:fillRect/>
          </a:stretch>
        </p:blipFill>
        <p:spPr>
          <a:xfrm>
            <a:off x="381000" y="1447800"/>
            <a:ext cx="1611313" cy="2743200"/>
          </a:xfrm>
        </p:spPr>
      </p:pic>
    </p:spTree>
    <p:extLst>
      <p:ext uri="{BB962C8B-B14F-4D97-AF65-F5344CB8AC3E}">
        <p14:creationId xmlns:p14="http://schemas.microsoft.com/office/powerpoint/2010/main" val="56939599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7" name="AutoShape 5"/>
          <p:cNvSpPr>
            <a:spLocks noChangeArrowheads="1"/>
          </p:cNvSpPr>
          <p:nvPr/>
        </p:nvSpPr>
        <p:spPr bwMode="auto">
          <a:xfrm>
            <a:off x="533400" y="4343400"/>
            <a:ext cx="5562600" cy="2133600"/>
          </a:xfrm>
          <a:prstGeom prst="wedgeRoundRectCallout">
            <a:avLst>
              <a:gd name="adj1" fmla="val 69065"/>
              <a:gd name="adj2" fmla="val -10438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a:solidFill>
                <a:srgbClr val="000000"/>
              </a:solidFill>
            </a:endParaRPr>
          </a:p>
        </p:txBody>
      </p:sp>
      <p:sp>
        <p:nvSpPr>
          <p:cNvPr id="136198" name="Text Box 6"/>
          <p:cNvSpPr txBox="1">
            <a:spLocks noChangeArrowheads="1"/>
          </p:cNvSpPr>
          <p:nvPr/>
        </p:nvSpPr>
        <p:spPr bwMode="auto">
          <a:xfrm>
            <a:off x="685800" y="4495800"/>
            <a:ext cx="502920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3200" b="1">
                <a:solidFill>
                  <a:srgbClr val="000000"/>
                </a:solidFill>
              </a:rPr>
              <a:t>But, respirators are hot and uncomfortable and they interfere with our work.</a:t>
            </a:r>
          </a:p>
        </p:txBody>
      </p:sp>
      <p:pic>
        <p:nvPicPr>
          <p:cNvPr id="136199" name="Picture 7" descr="MC900334152[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108700" y="2209800"/>
            <a:ext cx="2868613" cy="4181475"/>
          </a:xfrm>
          <a:prstGeom prst="rect">
            <a:avLst/>
          </a:prstGeom>
          <a:noFill/>
          <a:extLst>
            <a:ext uri="{909E8E84-426E-40DD-AFC4-6F175D3DCCD1}">
              <a14:hiddenFill xmlns:a14="http://schemas.microsoft.com/office/drawing/2010/main">
                <a:solidFill>
                  <a:srgbClr val="FFFFFF"/>
                </a:solidFill>
              </a14:hiddenFill>
            </a:ext>
          </a:extLst>
        </p:spPr>
      </p:pic>
      <p:pic>
        <p:nvPicPr>
          <p:cNvPr id="136213" name="Picture 21" descr="MC900037039[1]"/>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20663" y="457200"/>
            <a:ext cx="2690812" cy="3276600"/>
          </a:xfrm>
          <a:prstGeom prst="rect">
            <a:avLst/>
          </a:prstGeom>
          <a:noFill/>
          <a:extLst>
            <a:ext uri="{909E8E84-426E-40DD-AFC4-6F175D3DCCD1}">
              <a14:hiddenFill xmlns:a14="http://schemas.microsoft.com/office/drawing/2010/main">
                <a:solidFill>
                  <a:srgbClr val="FFFFFF"/>
                </a:solidFill>
              </a14:hiddenFill>
            </a:ext>
          </a:extLst>
        </p:spPr>
      </p:pic>
      <p:sp>
        <p:nvSpPr>
          <p:cNvPr id="136214" name="AutoShape 22"/>
          <p:cNvSpPr>
            <a:spLocks noChangeArrowheads="1"/>
          </p:cNvSpPr>
          <p:nvPr/>
        </p:nvSpPr>
        <p:spPr bwMode="auto">
          <a:xfrm>
            <a:off x="3886200" y="304800"/>
            <a:ext cx="3352800" cy="1981200"/>
          </a:xfrm>
          <a:prstGeom prst="wedgeRoundRectCallout">
            <a:avLst>
              <a:gd name="adj1" fmla="val -102792"/>
              <a:gd name="adj2" fmla="val 2259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50000"/>
              </a:spcBef>
              <a:spcAft>
                <a:spcPct val="0"/>
              </a:spcAft>
            </a:pPr>
            <a:endParaRPr lang="en-US" b="1">
              <a:solidFill>
                <a:srgbClr val="000000"/>
              </a:solidFill>
            </a:endParaRPr>
          </a:p>
        </p:txBody>
      </p:sp>
      <p:sp>
        <p:nvSpPr>
          <p:cNvPr id="136215" name="AutoShape 23"/>
          <p:cNvSpPr>
            <a:spLocks noChangeArrowheads="1"/>
          </p:cNvSpPr>
          <p:nvPr/>
        </p:nvSpPr>
        <p:spPr bwMode="auto">
          <a:xfrm>
            <a:off x="2133600" y="990600"/>
            <a:ext cx="5334000" cy="762000"/>
          </a:xfrm>
          <a:prstGeom prst="wedgeRoundRectCallout">
            <a:avLst>
              <a:gd name="adj1" fmla="val -43750"/>
              <a:gd name="adj2" fmla="val 70000"/>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50000"/>
              </a:spcBef>
              <a:spcAft>
                <a:spcPct val="0"/>
              </a:spcAft>
            </a:pPr>
            <a:endParaRPr lang="en-US" b="1">
              <a:solidFill>
                <a:srgbClr val="000000"/>
              </a:solidFill>
            </a:endParaRPr>
          </a:p>
        </p:txBody>
      </p:sp>
      <p:sp>
        <p:nvSpPr>
          <p:cNvPr id="136216" name="AutoShape 24"/>
          <p:cNvSpPr>
            <a:spLocks noChangeArrowheads="1"/>
          </p:cNvSpPr>
          <p:nvPr/>
        </p:nvSpPr>
        <p:spPr bwMode="auto">
          <a:xfrm>
            <a:off x="3657600" y="457200"/>
            <a:ext cx="3886200" cy="1524000"/>
          </a:xfrm>
          <a:prstGeom prst="wedgeEllipseCallout">
            <a:avLst>
              <a:gd name="adj1" fmla="val -43750"/>
              <a:gd name="adj2" fmla="val 7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50000"/>
              </a:spcBef>
              <a:spcAft>
                <a:spcPct val="0"/>
              </a:spcAft>
            </a:pPr>
            <a:endParaRPr lang="en-US" b="1">
              <a:solidFill>
                <a:srgbClr val="000000"/>
              </a:solidFill>
            </a:endParaRPr>
          </a:p>
        </p:txBody>
      </p:sp>
      <p:sp>
        <p:nvSpPr>
          <p:cNvPr id="136218" name="AutoShape 26"/>
          <p:cNvSpPr>
            <a:spLocks noChangeArrowheads="1"/>
          </p:cNvSpPr>
          <p:nvPr/>
        </p:nvSpPr>
        <p:spPr bwMode="auto">
          <a:xfrm>
            <a:off x="1676400" y="914400"/>
            <a:ext cx="5257800" cy="1066800"/>
          </a:xfrm>
          <a:prstGeom prst="wedgeRectCallout">
            <a:avLst>
              <a:gd name="adj1" fmla="val -48731"/>
              <a:gd name="adj2" fmla="val 5431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50000"/>
              </a:spcBef>
              <a:spcAft>
                <a:spcPct val="0"/>
              </a:spcAft>
            </a:pPr>
            <a:endParaRPr lang="en-US" b="1">
              <a:solidFill>
                <a:srgbClr val="000000"/>
              </a:solidFill>
            </a:endParaRPr>
          </a:p>
        </p:txBody>
      </p:sp>
      <p:sp>
        <p:nvSpPr>
          <p:cNvPr id="136219" name="AutoShape 27"/>
          <p:cNvSpPr>
            <a:spLocks noChangeArrowheads="1"/>
          </p:cNvSpPr>
          <p:nvPr/>
        </p:nvSpPr>
        <p:spPr bwMode="auto">
          <a:xfrm>
            <a:off x="3429000" y="609600"/>
            <a:ext cx="5562600" cy="1447800"/>
          </a:xfrm>
          <a:prstGeom prst="wedgeRoundRectCallout">
            <a:avLst>
              <a:gd name="adj1" fmla="val -80708"/>
              <a:gd name="adj2" fmla="val 6019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a:solidFill>
                <a:srgbClr val="000000"/>
              </a:solidFill>
            </a:endParaRPr>
          </a:p>
        </p:txBody>
      </p:sp>
      <p:sp>
        <p:nvSpPr>
          <p:cNvPr id="136220" name="Text Box 28"/>
          <p:cNvSpPr txBox="1">
            <a:spLocks noChangeArrowheads="1"/>
          </p:cNvSpPr>
          <p:nvPr/>
        </p:nvSpPr>
        <p:spPr bwMode="auto">
          <a:xfrm>
            <a:off x="3581400" y="838200"/>
            <a:ext cx="5257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0000"/>
                </a:solidFill>
                <a:latin typeface="Arial Black" pitchFamily="34" charset="0"/>
              </a:rPr>
              <a:t>From now on respirators will be required for all welding operations.</a:t>
            </a:r>
          </a:p>
        </p:txBody>
      </p:sp>
    </p:spTree>
    <p:extLst>
      <p:ext uri="{BB962C8B-B14F-4D97-AF65-F5344CB8AC3E}">
        <p14:creationId xmlns:p14="http://schemas.microsoft.com/office/powerpoint/2010/main" val="23261524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Engineering Controls First!</a:t>
            </a:r>
          </a:p>
        </p:txBody>
      </p:sp>
      <p:pic>
        <p:nvPicPr>
          <p:cNvPr id="28676"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657600" y="1371600"/>
            <a:ext cx="4972050" cy="4508500"/>
          </a:xfrm>
          <a:noFill/>
          <a:ln/>
        </p:spPr>
      </p:pic>
      <p:pic>
        <p:nvPicPr>
          <p:cNvPr id="28680" name="Picture 8" descr="appl_svetsbord%20jpg"/>
          <p:cNvPicPr>
            <a:picLocks noGrp="1"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1219200" y="1219200"/>
            <a:ext cx="2085975" cy="5257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5334488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Respirators are a LAST resort! </a:t>
            </a:r>
          </a:p>
        </p:txBody>
      </p:sp>
      <p:sp>
        <p:nvSpPr>
          <p:cNvPr id="45059" name="Rectangle 3"/>
          <p:cNvSpPr>
            <a:spLocks noGrp="1" noChangeArrowheads="1"/>
          </p:cNvSpPr>
          <p:nvPr>
            <p:ph type="body" idx="1"/>
          </p:nvPr>
        </p:nvSpPr>
        <p:spPr>
          <a:xfrm>
            <a:off x="457200" y="1600200"/>
            <a:ext cx="8229600" cy="3886200"/>
          </a:xfrm>
        </p:spPr>
        <p:txBody>
          <a:bodyPr/>
          <a:lstStyle/>
          <a:p>
            <a:pPr>
              <a:lnSpc>
                <a:spcPct val="90000"/>
              </a:lnSpc>
            </a:pPr>
            <a:r>
              <a:rPr lang="en-US" sz="2400" b="1"/>
              <a:t>1910.1026(f)(1)(i)</a:t>
            </a:r>
            <a:r>
              <a:rPr lang="en-US" sz="2400"/>
              <a:t> … the employer shall use </a:t>
            </a:r>
            <a:r>
              <a:rPr lang="en-US" sz="2400" u="sng"/>
              <a:t>engineering and work practice controls</a:t>
            </a:r>
            <a:r>
              <a:rPr lang="en-US" sz="2400"/>
              <a:t> to reduce and maintain employee exposure to chromium (VI) to or below the PEL unless the employer can demonstrate that such controls are not feasible. Wherever feasible engineering and work practice controls are not sufficient to reduce employee exposure to or below the PEL, the employer shall use them to reduce employee exposure to the lowest levels achievable, and shall supplement them by the use of respiratory protection that complies with the requirements of paragraph (g) of this section. </a:t>
            </a:r>
          </a:p>
        </p:txBody>
      </p:sp>
    </p:spTree>
    <p:extLst>
      <p:ext uri="{BB962C8B-B14F-4D97-AF65-F5344CB8AC3E}">
        <p14:creationId xmlns:p14="http://schemas.microsoft.com/office/powerpoint/2010/main" val="243983196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2340" name="Picture 4" descr="MC900037039[1]"/>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20663" y="457200"/>
            <a:ext cx="2252662" cy="2743200"/>
          </a:xfrm>
          <a:prstGeom prst="rect">
            <a:avLst/>
          </a:prstGeom>
          <a:noFill/>
          <a:extLst>
            <a:ext uri="{909E8E84-426E-40DD-AFC4-6F175D3DCCD1}">
              <a14:hiddenFill xmlns:a14="http://schemas.microsoft.com/office/drawing/2010/main">
                <a:solidFill>
                  <a:srgbClr val="FFFFFF"/>
                </a:solidFill>
              </a14:hiddenFill>
            </a:ext>
          </a:extLst>
        </p:spPr>
      </p:pic>
      <p:sp>
        <p:nvSpPr>
          <p:cNvPr id="142342" name="AutoShape 6"/>
          <p:cNvSpPr>
            <a:spLocks noChangeArrowheads="1"/>
          </p:cNvSpPr>
          <p:nvPr/>
        </p:nvSpPr>
        <p:spPr bwMode="auto">
          <a:xfrm>
            <a:off x="3429000" y="609600"/>
            <a:ext cx="5562600" cy="1447800"/>
          </a:xfrm>
          <a:prstGeom prst="wedgeRoundRectCallout">
            <a:avLst>
              <a:gd name="adj1" fmla="val -82963"/>
              <a:gd name="adj2" fmla="val 3684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a:solidFill>
                <a:srgbClr val="000000"/>
              </a:solidFill>
            </a:endParaRPr>
          </a:p>
        </p:txBody>
      </p:sp>
      <p:sp>
        <p:nvSpPr>
          <p:cNvPr id="142343" name="Text Box 7"/>
          <p:cNvSpPr txBox="1">
            <a:spLocks noChangeArrowheads="1"/>
          </p:cNvSpPr>
          <p:nvPr/>
        </p:nvSpPr>
        <p:spPr bwMode="auto">
          <a:xfrm>
            <a:off x="3581400" y="762000"/>
            <a:ext cx="52578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b="1">
                <a:solidFill>
                  <a:srgbClr val="000000"/>
                </a:solidFill>
              </a:rPr>
              <a:t>From now on, we’ll divide up the dirty welding jobs so everyone shares the risk and nobody’s exposure is too high.</a:t>
            </a:r>
          </a:p>
        </p:txBody>
      </p:sp>
      <p:pic>
        <p:nvPicPr>
          <p:cNvPr id="142344" name="Picture 8" descr="MC900195986[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flipH="1">
            <a:off x="6629400" y="2362200"/>
            <a:ext cx="2379663" cy="2108200"/>
          </a:xfrm>
          <a:prstGeom prst="rect">
            <a:avLst/>
          </a:prstGeom>
          <a:noFill/>
          <a:extLst>
            <a:ext uri="{909E8E84-426E-40DD-AFC4-6F175D3DCCD1}">
              <a14:hiddenFill xmlns:a14="http://schemas.microsoft.com/office/drawing/2010/main">
                <a:solidFill>
                  <a:srgbClr val="FFFFFF"/>
                </a:solidFill>
              </a14:hiddenFill>
            </a:ext>
          </a:extLst>
        </p:spPr>
      </p:pic>
      <p:sp>
        <p:nvSpPr>
          <p:cNvPr id="142345" name="AutoShape 9"/>
          <p:cNvSpPr>
            <a:spLocks noChangeArrowheads="1"/>
          </p:cNvSpPr>
          <p:nvPr/>
        </p:nvSpPr>
        <p:spPr bwMode="auto">
          <a:xfrm>
            <a:off x="4038600" y="2514600"/>
            <a:ext cx="1981200" cy="1066800"/>
          </a:xfrm>
          <a:prstGeom prst="wedgeRoundRectCallout">
            <a:avLst>
              <a:gd name="adj1" fmla="val 124199"/>
              <a:gd name="adj2" fmla="val 5356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r>
              <a:rPr lang="en-US" sz="2800">
                <a:solidFill>
                  <a:srgbClr val="000000"/>
                </a:solidFill>
              </a:rPr>
              <a:t>Not So Fast.</a:t>
            </a:r>
          </a:p>
        </p:txBody>
      </p:sp>
      <p:sp>
        <p:nvSpPr>
          <p:cNvPr id="142346" name="Rectangle 10"/>
          <p:cNvSpPr>
            <a:spLocks noChangeArrowheads="1"/>
          </p:cNvSpPr>
          <p:nvPr/>
        </p:nvSpPr>
        <p:spPr bwMode="auto">
          <a:xfrm>
            <a:off x="381000" y="4495800"/>
            <a:ext cx="73914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800" b="1">
                <a:solidFill>
                  <a:srgbClr val="FFFFFF"/>
                </a:solidFill>
              </a:rPr>
              <a:t>1910.1026(f)(2)</a:t>
            </a:r>
            <a:r>
              <a:rPr lang="en-US" sz="2800">
                <a:solidFill>
                  <a:srgbClr val="FFFFFF"/>
                </a:solidFill>
              </a:rPr>
              <a:t> </a:t>
            </a:r>
            <a:r>
              <a:rPr lang="en-US" sz="2800" b="1" i="1">
                <a:solidFill>
                  <a:srgbClr val="FFFFFF"/>
                </a:solidFill>
              </a:rPr>
              <a:t>Prohibition of rotation</a:t>
            </a:r>
            <a:r>
              <a:rPr lang="en-US" sz="2800">
                <a:solidFill>
                  <a:srgbClr val="FFFFFF"/>
                </a:solidFill>
              </a:rPr>
              <a:t>. The employer shall not rotate employees to different jobs to achieve compliance with the PEL.</a:t>
            </a:r>
          </a:p>
        </p:txBody>
      </p:sp>
    </p:spTree>
    <p:extLst>
      <p:ext uri="{BB962C8B-B14F-4D97-AF65-F5344CB8AC3E}">
        <p14:creationId xmlns:p14="http://schemas.microsoft.com/office/powerpoint/2010/main" val="30894871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t>NEXT STEPS</a:t>
            </a:r>
          </a:p>
        </p:txBody>
      </p:sp>
      <p:sp>
        <p:nvSpPr>
          <p:cNvPr id="140291" name="Rectangle 3"/>
          <p:cNvSpPr>
            <a:spLocks noGrp="1" noChangeArrowheads="1"/>
          </p:cNvSpPr>
          <p:nvPr>
            <p:ph type="body" idx="1"/>
          </p:nvPr>
        </p:nvSpPr>
        <p:spPr/>
        <p:txBody>
          <a:bodyPr/>
          <a:lstStyle/>
          <a:p>
            <a:pPr marL="609600" indent="-609600">
              <a:buFontTx/>
              <a:buAutoNum type="arabicPeriod"/>
            </a:pPr>
            <a:r>
              <a:rPr lang="en-US"/>
              <a:t>Use the survey to evaluate welding safety at the plants you represent </a:t>
            </a:r>
          </a:p>
          <a:p>
            <a:pPr marL="609600" indent="-609600">
              <a:buFontTx/>
              <a:buAutoNum type="arabicPeriod"/>
            </a:pPr>
            <a:r>
              <a:rPr lang="en-US"/>
              <a:t>Ensure monitoring is done properly with union participation</a:t>
            </a:r>
          </a:p>
          <a:p>
            <a:pPr marL="609600" indent="-609600">
              <a:buFontTx/>
              <a:buAutoNum type="arabicPeriod"/>
            </a:pPr>
            <a:r>
              <a:rPr lang="en-US"/>
              <a:t>Keep focus on engineering controls and worker participation</a:t>
            </a:r>
          </a:p>
          <a:p>
            <a:pPr marL="609600" indent="-609600">
              <a:buFontTx/>
              <a:buAutoNum type="arabicPeriod"/>
            </a:pPr>
            <a:r>
              <a:rPr lang="en-US"/>
              <a:t>Use the UFCW OSH Dept. as a resource</a:t>
            </a:r>
          </a:p>
          <a:p>
            <a:pPr marL="609600" indent="-609600">
              <a:buFontTx/>
              <a:buAutoNum type="arabicPeriod"/>
            </a:pPr>
            <a:endParaRPr lang="en-US"/>
          </a:p>
          <a:p>
            <a:pPr marL="609600" indent="-609600">
              <a:buFontTx/>
              <a:buAutoNum type="arabicPeriod"/>
            </a:pPr>
            <a:endParaRPr lang="en-US"/>
          </a:p>
          <a:p>
            <a:pPr marL="609600" indent="-609600">
              <a:buFontTx/>
              <a:buAutoNum type="arabicPeriod"/>
            </a:pPr>
            <a:endParaRPr lang="en-US"/>
          </a:p>
        </p:txBody>
      </p:sp>
    </p:spTree>
    <p:extLst>
      <p:ext uri="{BB962C8B-B14F-4D97-AF65-F5344CB8AC3E}">
        <p14:creationId xmlns:p14="http://schemas.microsoft.com/office/powerpoint/2010/main" val="1519296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UFCW Welding Survey</a:t>
            </a:r>
          </a:p>
        </p:txBody>
      </p:sp>
      <p:sp>
        <p:nvSpPr>
          <p:cNvPr id="47109" name="Rectangle 5"/>
          <p:cNvSpPr>
            <a:spLocks noGrp="1" noChangeArrowheads="1"/>
          </p:cNvSpPr>
          <p:nvPr>
            <p:ph type="body" idx="1"/>
          </p:nvPr>
        </p:nvSpPr>
        <p:spPr/>
        <p:txBody>
          <a:bodyPr/>
          <a:lstStyle/>
          <a:p>
            <a:r>
              <a:rPr lang="en-US"/>
              <a:t>Are UFCW members exposed to hex-chrome?</a:t>
            </a:r>
          </a:p>
          <a:p>
            <a:r>
              <a:rPr lang="en-US"/>
              <a:t>Do our members understand the hazards and the OSHA requirements?</a:t>
            </a:r>
          </a:p>
          <a:p>
            <a:r>
              <a:rPr lang="en-US"/>
              <a:t>Are employers complying with the hex-chrome standard?</a:t>
            </a:r>
          </a:p>
          <a:p>
            <a:r>
              <a:rPr lang="en-US"/>
              <a:t>What controls are in place?</a:t>
            </a:r>
          </a:p>
          <a:p>
            <a:r>
              <a:rPr lang="en-US"/>
              <a:t>How well are controls working?</a:t>
            </a:r>
          </a:p>
        </p:txBody>
      </p:sp>
    </p:spTree>
    <p:extLst>
      <p:ext uri="{BB962C8B-B14F-4D97-AF65-F5344CB8AC3E}">
        <p14:creationId xmlns:p14="http://schemas.microsoft.com/office/powerpoint/2010/main" val="45892373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p:cNvGraphicFramePr>
            <a:graphicFrameLocks noGrp="1" noChangeAspect="1"/>
          </p:cNvGraphicFramePr>
          <p:nvPr>
            <p:ph sz="half" idx="4294967295"/>
          </p:nvPr>
        </p:nvGraphicFramePr>
        <p:xfrm>
          <a:off x="0" y="2752725"/>
          <a:ext cx="4038600" cy="2220913"/>
        </p:xfrm>
        <a:graphic>
          <a:graphicData uri="http://schemas.openxmlformats.org/presentationml/2006/ole">
            <mc:AlternateContent xmlns:mc="http://schemas.openxmlformats.org/markup-compatibility/2006">
              <mc:Choice xmlns:v="urn:schemas-microsoft-com:vml" Requires="v">
                <p:oleObj spid="_x0000_s1044" name="Chart" r:id="rId4" imgW="8229600" imgH="4524375" progId="MSGraph.Chart.8">
                  <p:embed followColorScheme="full"/>
                </p:oleObj>
              </mc:Choice>
              <mc:Fallback>
                <p:oleObj name="Chart" r:id="rId4" imgW="8229600" imgH="4524375" progId="MSGraph.Chart.8">
                  <p:embed followColorScheme="full"/>
                  <p:pic>
                    <p:nvPicPr>
                      <p:cNvPr id="0" name=""/>
                      <p:cNvPicPr>
                        <a:picLocks noChangeAspect="1" noChangeArrowheads="1"/>
                      </p:cNvPicPr>
                      <p:nvPr/>
                    </p:nvPicPr>
                    <p:blipFill>
                      <a:blip r:embed="rId5"/>
                      <a:srcRect/>
                      <a:stretch>
                        <a:fillRect/>
                      </a:stretch>
                    </p:blipFill>
                    <p:spPr bwMode="auto">
                      <a:xfrm>
                        <a:off x="0" y="2752725"/>
                        <a:ext cx="4038600" cy="2220913"/>
                      </a:xfrm>
                      <a:prstGeom prst="rect">
                        <a:avLst/>
                      </a:prstGeom>
                    </p:spPr>
                  </p:pic>
                </p:oleObj>
              </mc:Fallback>
            </mc:AlternateContent>
          </a:graphicData>
        </a:graphic>
      </p:graphicFrame>
      <p:graphicFrame>
        <p:nvGraphicFramePr>
          <p:cNvPr id="8195" name="Object 3"/>
          <p:cNvGraphicFramePr>
            <a:graphicFrameLocks noChangeAspect="1"/>
          </p:cNvGraphicFramePr>
          <p:nvPr/>
        </p:nvGraphicFramePr>
        <p:xfrm>
          <a:off x="533400" y="415925"/>
          <a:ext cx="8001000" cy="6442075"/>
        </p:xfrm>
        <a:graphic>
          <a:graphicData uri="http://schemas.openxmlformats.org/presentationml/2006/ole">
            <mc:AlternateContent xmlns:mc="http://schemas.openxmlformats.org/markup-compatibility/2006">
              <mc:Choice xmlns:v="urn:schemas-microsoft-com:vml" Requires="v">
                <p:oleObj spid="_x0000_s1045" name="Chart" r:id="rId6" imgW="9525000" imgH="5010150" progId="Excel.Chart.8">
                  <p:embed/>
                </p:oleObj>
              </mc:Choice>
              <mc:Fallback>
                <p:oleObj name="Chart" r:id="rId6" imgW="9525000" imgH="5010150" progId="Excel.Chart.8">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415925"/>
                        <a:ext cx="8001000" cy="644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6" name="Text Box 4"/>
          <p:cNvSpPr txBox="1">
            <a:spLocks noChangeArrowheads="1"/>
          </p:cNvSpPr>
          <p:nvPr/>
        </p:nvSpPr>
        <p:spPr bwMode="auto">
          <a:xfrm>
            <a:off x="381000" y="1828800"/>
            <a:ext cx="1828800" cy="290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1600" b="1">
                <a:solidFill>
                  <a:srgbClr val="BBE0E3"/>
                </a:solidFill>
              </a:rPr>
              <a:t>Thank you!</a:t>
            </a:r>
          </a:p>
          <a:p>
            <a:pPr fontAlgn="base">
              <a:spcBef>
                <a:spcPct val="50000"/>
              </a:spcBef>
              <a:spcAft>
                <a:spcPct val="0"/>
              </a:spcAft>
            </a:pPr>
            <a:r>
              <a:rPr lang="en-US" sz="1600" b="1">
                <a:solidFill>
                  <a:srgbClr val="BBE0E3"/>
                </a:solidFill>
              </a:rPr>
              <a:t>Local 2</a:t>
            </a:r>
          </a:p>
          <a:p>
            <a:pPr fontAlgn="base">
              <a:spcBef>
                <a:spcPct val="50000"/>
              </a:spcBef>
              <a:spcAft>
                <a:spcPct val="0"/>
              </a:spcAft>
            </a:pPr>
            <a:r>
              <a:rPr lang="en-US" sz="1600" b="1">
                <a:solidFill>
                  <a:srgbClr val="BBE0E3"/>
                </a:solidFill>
              </a:rPr>
              <a:t>Local 22</a:t>
            </a:r>
          </a:p>
          <a:p>
            <a:pPr fontAlgn="base">
              <a:spcBef>
                <a:spcPct val="50000"/>
              </a:spcBef>
              <a:spcAft>
                <a:spcPct val="0"/>
              </a:spcAft>
            </a:pPr>
            <a:r>
              <a:rPr lang="en-US" sz="1600" b="1">
                <a:solidFill>
                  <a:srgbClr val="BBE0E3"/>
                </a:solidFill>
              </a:rPr>
              <a:t>Local 227</a:t>
            </a:r>
          </a:p>
          <a:p>
            <a:pPr fontAlgn="base">
              <a:spcBef>
                <a:spcPct val="50000"/>
              </a:spcBef>
              <a:spcAft>
                <a:spcPct val="0"/>
              </a:spcAft>
            </a:pPr>
            <a:r>
              <a:rPr lang="en-US" sz="1600" b="1">
                <a:solidFill>
                  <a:srgbClr val="BBE0E3"/>
                </a:solidFill>
              </a:rPr>
              <a:t>Local 1776</a:t>
            </a:r>
          </a:p>
          <a:p>
            <a:pPr fontAlgn="base">
              <a:spcBef>
                <a:spcPct val="50000"/>
              </a:spcBef>
              <a:spcAft>
                <a:spcPct val="0"/>
              </a:spcAft>
            </a:pPr>
            <a:r>
              <a:rPr lang="en-US" sz="1600" b="1">
                <a:solidFill>
                  <a:srgbClr val="BBE0E3"/>
                </a:solidFill>
              </a:rPr>
              <a:t>Local 38</a:t>
            </a:r>
          </a:p>
          <a:p>
            <a:pPr fontAlgn="base">
              <a:spcBef>
                <a:spcPct val="50000"/>
              </a:spcBef>
              <a:spcAft>
                <a:spcPct val="0"/>
              </a:spcAft>
            </a:pPr>
            <a:r>
              <a:rPr lang="en-US" sz="1600" b="1">
                <a:solidFill>
                  <a:srgbClr val="BBE0E3"/>
                </a:solidFill>
              </a:rPr>
              <a:t>Local 400</a:t>
            </a:r>
          </a:p>
          <a:p>
            <a:pPr fontAlgn="base">
              <a:spcBef>
                <a:spcPct val="50000"/>
              </a:spcBef>
              <a:spcAft>
                <a:spcPct val="0"/>
              </a:spcAft>
            </a:pPr>
            <a:r>
              <a:rPr lang="en-US" sz="1600" b="1">
                <a:solidFill>
                  <a:srgbClr val="BBE0E3"/>
                </a:solidFill>
              </a:rPr>
              <a:t>Local 700</a:t>
            </a:r>
          </a:p>
        </p:txBody>
      </p:sp>
    </p:spTree>
    <p:extLst>
      <p:ext uri="{BB962C8B-B14F-4D97-AF65-F5344CB8AC3E}">
        <p14:creationId xmlns:p14="http://schemas.microsoft.com/office/powerpoint/2010/main" val="289518723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t>UFCW Welding Survey</a:t>
            </a:r>
          </a:p>
        </p:txBody>
      </p:sp>
      <p:sp>
        <p:nvSpPr>
          <p:cNvPr id="126979" name="Rectangle 3"/>
          <p:cNvSpPr>
            <a:spLocks noGrp="1" noChangeArrowheads="1"/>
          </p:cNvSpPr>
          <p:nvPr>
            <p:ph type="body" idx="1"/>
          </p:nvPr>
        </p:nvSpPr>
        <p:spPr/>
        <p:txBody>
          <a:bodyPr/>
          <a:lstStyle/>
          <a:p>
            <a:r>
              <a:rPr lang="en-US"/>
              <a:t>Are UFCW members exposed to hex-chrome? </a:t>
            </a:r>
          </a:p>
          <a:p>
            <a:r>
              <a:rPr lang="en-US" sz="3600">
                <a:solidFill>
                  <a:srgbClr val="FFFF66"/>
                </a:solidFill>
              </a:rPr>
              <a:t>Yes – 99% of the plants that responded do stainless steel welding</a:t>
            </a:r>
          </a:p>
        </p:txBody>
      </p:sp>
    </p:spTree>
    <p:extLst>
      <p:ext uri="{BB962C8B-B14F-4D97-AF65-F5344CB8AC3E}">
        <p14:creationId xmlns:p14="http://schemas.microsoft.com/office/powerpoint/2010/main" val="106782201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t>UFCW Welding Survey</a:t>
            </a:r>
          </a:p>
        </p:txBody>
      </p:sp>
      <p:sp>
        <p:nvSpPr>
          <p:cNvPr id="125955" name="Rectangle 3"/>
          <p:cNvSpPr>
            <a:spLocks noGrp="1" noChangeArrowheads="1"/>
          </p:cNvSpPr>
          <p:nvPr>
            <p:ph type="body" idx="1"/>
          </p:nvPr>
        </p:nvSpPr>
        <p:spPr/>
        <p:txBody>
          <a:bodyPr/>
          <a:lstStyle/>
          <a:p>
            <a:r>
              <a:rPr lang="en-US"/>
              <a:t>Do our members understand the hazards and the OSHA requirements?</a:t>
            </a:r>
          </a:p>
          <a:p>
            <a:r>
              <a:rPr lang="en-US">
                <a:solidFill>
                  <a:srgbClr val="FFFF66"/>
                </a:solidFill>
              </a:rPr>
              <a:t>NO! Most of the welders who responded to the survey had not received any training on hex-chrome or the OSHA requirements.</a:t>
            </a:r>
          </a:p>
        </p:txBody>
      </p:sp>
    </p:spTree>
    <p:extLst>
      <p:ext uri="{BB962C8B-B14F-4D97-AF65-F5344CB8AC3E}">
        <p14:creationId xmlns:p14="http://schemas.microsoft.com/office/powerpoint/2010/main" val="1546580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UFCW Welding Survey</a:t>
            </a:r>
          </a:p>
        </p:txBody>
      </p:sp>
      <p:sp>
        <p:nvSpPr>
          <p:cNvPr id="128003" name="Rectangle 3"/>
          <p:cNvSpPr>
            <a:spLocks noGrp="1" noChangeArrowheads="1"/>
          </p:cNvSpPr>
          <p:nvPr>
            <p:ph type="body" idx="1"/>
          </p:nvPr>
        </p:nvSpPr>
        <p:spPr/>
        <p:txBody>
          <a:bodyPr/>
          <a:lstStyle/>
          <a:p>
            <a:r>
              <a:rPr lang="en-US" dirty="0"/>
              <a:t>Are employers complying with the hex-chrome standard?</a:t>
            </a:r>
          </a:p>
          <a:p>
            <a:r>
              <a:rPr lang="en-US" dirty="0">
                <a:solidFill>
                  <a:srgbClr val="FFFF66"/>
                </a:solidFill>
              </a:rPr>
              <a:t>NO! Most employers have NOT done monitoring.</a:t>
            </a:r>
          </a:p>
          <a:p>
            <a:r>
              <a:rPr lang="en-US" dirty="0">
                <a:solidFill>
                  <a:srgbClr val="FFFF66"/>
                </a:solidFill>
              </a:rPr>
              <a:t>NO! Most employers have not taken proper steps to control exposures.</a:t>
            </a:r>
          </a:p>
          <a:p>
            <a:endParaRPr lang="en-US" dirty="0">
              <a:solidFill>
                <a:srgbClr val="FFFF66"/>
              </a:solidFill>
            </a:endParaRPr>
          </a:p>
        </p:txBody>
      </p:sp>
    </p:spTree>
    <p:extLst>
      <p:ext uri="{BB962C8B-B14F-4D97-AF65-F5344CB8AC3E}">
        <p14:creationId xmlns:p14="http://schemas.microsoft.com/office/powerpoint/2010/main" val="758393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20" name="Picture 8" descr="MC900215420[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57200" y="457200"/>
            <a:ext cx="2255838" cy="3500438"/>
          </a:xfrm>
          <a:prstGeom prst="rect">
            <a:avLst/>
          </a:prstGeom>
          <a:noFill/>
          <a:extLst>
            <a:ext uri="{909E8E84-426E-40DD-AFC4-6F175D3DCCD1}">
              <a14:hiddenFill xmlns:a14="http://schemas.microsoft.com/office/drawing/2010/main">
                <a:solidFill>
                  <a:srgbClr val="FFFFFF"/>
                </a:solidFill>
              </a14:hiddenFill>
            </a:ext>
          </a:extLst>
        </p:spPr>
      </p:pic>
      <p:sp>
        <p:nvSpPr>
          <p:cNvPr id="141322" name="Text Box 10"/>
          <p:cNvSpPr txBox="1">
            <a:spLocks noChangeArrowheads="1"/>
          </p:cNvSpPr>
          <p:nvPr/>
        </p:nvSpPr>
        <p:spPr bwMode="auto">
          <a:xfrm>
            <a:off x="3124200" y="1066800"/>
            <a:ext cx="5334000" cy="252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FFFF"/>
                </a:solidFill>
              </a:rPr>
              <a:t>Only one of the surveyed plants used the OSHA-required procedure for cleaning contaminated weld dust</a:t>
            </a:r>
          </a:p>
        </p:txBody>
      </p:sp>
      <p:sp>
        <p:nvSpPr>
          <p:cNvPr id="141323" name="Rectangle 11"/>
          <p:cNvSpPr>
            <a:spLocks noChangeArrowheads="1"/>
          </p:cNvSpPr>
          <p:nvPr/>
        </p:nvSpPr>
        <p:spPr bwMode="auto">
          <a:xfrm>
            <a:off x="762000" y="4110038"/>
            <a:ext cx="7848600" cy="2109787"/>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50000"/>
              </a:spcBef>
              <a:spcAft>
                <a:spcPct val="0"/>
              </a:spcAft>
            </a:pPr>
            <a:r>
              <a:rPr lang="en-US" sz="2400" b="1">
                <a:solidFill>
                  <a:srgbClr val="FFFF66"/>
                </a:solidFill>
              </a:rPr>
              <a:t>1910.1026(j)(2)(i) </a:t>
            </a:r>
            <a:endParaRPr lang="en-US" sz="2400">
              <a:solidFill>
                <a:srgbClr val="FFFF66"/>
              </a:solidFill>
            </a:endParaRPr>
          </a:p>
          <a:p>
            <a:pPr fontAlgn="base">
              <a:spcBef>
                <a:spcPct val="50000"/>
              </a:spcBef>
              <a:spcAft>
                <a:spcPct val="0"/>
              </a:spcAft>
            </a:pPr>
            <a:r>
              <a:rPr lang="en-US" sz="2400">
                <a:solidFill>
                  <a:srgbClr val="FFFF66"/>
                </a:solidFill>
              </a:rPr>
              <a:t>The employer shall ensure that surfaces contaminated with chromium (VI) are cleaned by HEPA-filter vacuuming or other methods that minimize the likelihood of exposure to chromium (VI).</a:t>
            </a:r>
          </a:p>
        </p:txBody>
      </p:sp>
    </p:spTree>
    <p:extLst>
      <p:ext uri="{BB962C8B-B14F-4D97-AF65-F5344CB8AC3E}">
        <p14:creationId xmlns:p14="http://schemas.microsoft.com/office/powerpoint/2010/main" val="438880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9" name="Picture 5" descr="MC900078711[1]"/>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38200" y="2362200"/>
            <a:ext cx="1622425" cy="3933825"/>
          </a:xfrm>
          <a:prstGeom prst="rect">
            <a:avLst/>
          </a:prstGeom>
          <a:noFill/>
          <a:extLst>
            <a:ext uri="{909E8E84-426E-40DD-AFC4-6F175D3DCCD1}">
              <a14:hiddenFill xmlns:a14="http://schemas.microsoft.com/office/drawing/2010/main">
                <a:solidFill>
                  <a:srgbClr val="FFFFFF"/>
                </a:solidFill>
              </a14:hiddenFill>
            </a:ext>
          </a:extLst>
        </p:spPr>
      </p:pic>
      <p:sp>
        <p:nvSpPr>
          <p:cNvPr id="129030" name="AutoShape 6"/>
          <p:cNvSpPr>
            <a:spLocks noChangeArrowheads="1"/>
          </p:cNvSpPr>
          <p:nvPr/>
        </p:nvSpPr>
        <p:spPr bwMode="auto">
          <a:xfrm>
            <a:off x="2286000" y="304800"/>
            <a:ext cx="6096000" cy="2743200"/>
          </a:xfrm>
          <a:prstGeom prst="cloudCallout">
            <a:avLst>
              <a:gd name="adj1" fmla="val -49505"/>
              <a:gd name="adj2" fmla="val 47167"/>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en-US">
              <a:solidFill>
                <a:srgbClr val="000000"/>
              </a:solidFill>
            </a:endParaRPr>
          </a:p>
        </p:txBody>
      </p:sp>
      <p:sp>
        <p:nvSpPr>
          <p:cNvPr id="129031" name="Text Box 7"/>
          <p:cNvSpPr txBox="1">
            <a:spLocks noChangeArrowheads="1"/>
          </p:cNvSpPr>
          <p:nvPr/>
        </p:nvSpPr>
        <p:spPr bwMode="auto">
          <a:xfrm>
            <a:off x="3124200" y="838200"/>
            <a:ext cx="43434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4000" b="1">
                <a:solidFill>
                  <a:srgbClr val="000000"/>
                </a:solidFill>
              </a:rPr>
              <a:t>OK, So where do we start?</a:t>
            </a:r>
          </a:p>
        </p:txBody>
      </p:sp>
    </p:spTree>
    <p:extLst>
      <p:ext uri="{BB962C8B-B14F-4D97-AF65-F5344CB8AC3E}">
        <p14:creationId xmlns:p14="http://schemas.microsoft.com/office/powerpoint/2010/main" val="139381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UFCW Standard Presentation Template">
  <a:themeElements>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UFCW Standard Presentation Template">
      <a:majorFont>
        <a:latin typeface="Flexur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FCW Standard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FCW Standard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FCW Standard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FCW Standard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FCW Standard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FCW Standard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FCW Standard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FCW Standard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FCW Standard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FCW Standard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FCW Standard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61C4E4D48AFF4C9947BDEDC2A95707" ma:contentTypeVersion="18" ma:contentTypeDescription="Create a new document." ma:contentTypeScope="" ma:versionID="7b2e87c2b94f91443edda5edf59f131b">
  <xsd:schema xmlns:xsd="http://www.w3.org/2001/XMLSchema" xmlns:xs="http://www.w3.org/2001/XMLSchema" xmlns:p="http://schemas.microsoft.com/office/2006/metadata/properties" xmlns:ns1="http://schemas.microsoft.com/sharepoint/v3" xmlns:ns3="0a41bae8-1d52-41d9-bc97-d51e2450aecf" xmlns:ns4="http://schemas.microsoft.com/sharepoint/v4" targetNamespace="http://schemas.microsoft.com/office/2006/metadata/properties" ma:root="true" ma:fieldsID="ebdb4f7dd67829e8b0a9b0dcbc12952b" ns1:_="" ns3:_="" ns4:_="">
    <xsd:import namespace="http://schemas.microsoft.com/sharepoint/v3"/>
    <xsd:import namespace="0a41bae8-1d52-41d9-bc97-d51e2450aecf"/>
    <xsd:import namespace="http://schemas.microsoft.com/sharepoint/v4"/>
    <xsd:element name="properties">
      <xsd:complexType>
        <xsd:sequence>
          <xsd:element name="documentManagement">
            <xsd:complexType>
              <xsd:all>
                <xsd:element ref="ns3:TaxKeywordTaxHTField" minOccurs="0"/>
                <xsd:element ref="ns3:TaxCatchAll" minOccurs="0"/>
                <xsd:element ref="ns1:EmailSender" minOccurs="0"/>
                <xsd:element ref="ns1:EmailTo" minOccurs="0"/>
                <xsd:element ref="ns1:EmailCc" minOccurs="0"/>
                <xsd:element ref="ns1:EmailFrom" minOccurs="0"/>
                <xsd:element ref="ns1:EmailSubject" minOccurs="0"/>
                <xsd:element ref="ns4:EmailHeaders" minOccurs="0"/>
                <xsd:element ref="ns3:_dlc_DocId" minOccurs="0"/>
                <xsd:element ref="ns3:_dlc_DocIdUrl" minOccurs="0"/>
                <xsd:element ref="ns3:_dlc_DocIdPersistId" minOccurs="0"/>
                <xsd:element ref="ns3:mf4392735a5b421a864f48412de7af0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mailSender" ma:index="14" nillable="true" ma:displayName="E-Mail Sender" ma:hidden="true" ma:internalName="EmailSender">
      <xsd:simpleType>
        <xsd:restriction base="dms:Note">
          <xsd:maxLength value="255"/>
        </xsd:restriction>
      </xsd:simpleType>
    </xsd:element>
    <xsd:element name="EmailTo" ma:index="15" nillable="true" ma:displayName="E-Mail To" ma:hidden="true" ma:internalName="EmailTo">
      <xsd:simpleType>
        <xsd:restriction base="dms:Note">
          <xsd:maxLength value="255"/>
        </xsd:restriction>
      </xsd:simpleType>
    </xsd:element>
    <xsd:element name="EmailCc" ma:index="16" nillable="true" ma:displayName="E-Mail Cc" ma:hidden="true" ma:internalName="EmailCc">
      <xsd:simpleType>
        <xsd:restriction base="dms:Note">
          <xsd:maxLength value="255"/>
        </xsd:restriction>
      </xsd:simpleType>
    </xsd:element>
    <xsd:element name="EmailFrom" ma:index="17" nillable="true" ma:displayName="E-Mail From" ma:hidden="true" ma:internalName="EmailFrom">
      <xsd:simpleType>
        <xsd:restriction base="dms:Text"/>
      </xsd:simpleType>
    </xsd:element>
    <xsd:element name="EmailSubject" ma:index="18" nillable="true" ma:displayName="E-Mail Subject" ma:hidden="true" ma:internalName="EmailSubjec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41bae8-1d52-41d9-bc97-d51e2450aecf" elementFormDefault="qualified">
    <xsd:import namespace="http://schemas.microsoft.com/office/2006/documentManagement/types"/>
    <xsd:import namespace="http://schemas.microsoft.com/office/infopath/2007/PartnerControls"/>
    <xsd:element name="TaxKeywordTaxHTField" ma:index="12" nillable="true" ma:taxonomy="true" ma:internalName="TaxKeywordTaxHTField" ma:taxonomyFieldName="TaxKeyword" ma:displayName="Enterprise Keywords" ma:fieldId="{23f27201-bee3-471e-b2e7-b64fd8b7ca38}" ma:taxonomyMulti="true" ma:sspId="a1efd1b3-b7ae-4789-9947-abc2d21263a6"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04ce148a-ea59-4bf9-be44-d87e32a46e5d}" ma:internalName="TaxCatchAll" ma:showField="CatchAllData" ma:web="0a41bae8-1d52-41d9-bc97-d51e2450aecf">
      <xsd:complexType>
        <xsd:complexContent>
          <xsd:extension base="dms:MultiChoiceLookup">
            <xsd:sequence>
              <xsd:element name="Value" type="dms:Lookup" maxOccurs="unbounded" minOccurs="0" nillable="true"/>
            </xsd:sequence>
          </xsd:extension>
        </xsd:complexContent>
      </xsd:complex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mf4392735a5b421a864f48412de7af0d" ma:index="24" nillable="true" ma:taxonomy="true" ma:internalName="mf4392735a5b421a864f48412de7af0d" ma:taxonomyFieldName="Local_x0020_Number" ma:displayName="Local Number" ma:indexed="true" ma:default="" ma:fieldId="{6f439273-5a5b-421a-864f-48412de7af0d}" ma:sspId="a1efd1b3-b7ae-4789-9947-abc2d21263a6" ma:termSetId="42c272d0-7249-461a-a618-04ab94c7b24e"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EmailHeaders" ma:index="19" nillable="true" ma:displayName="E-Mail Headers" ma:hidden="true" ma:internalName="EmailHeader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9" ma:displayName="Subject"/>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mf4392735a5b421a864f48412de7af0d xmlns="0a41bae8-1d52-41d9-bc97-d51e2450aecf">
      <Terms xmlns="http://schemas.microsoft.com/office/infopath/2007/PartnerControls"/>
    </mf4392735a5b421a864f48412de7af0d>
    <EmailTo xmlns="http://schemas.microsoft.com/sharepoint/v3" xsi:nil="true"/>
    <TaxKeywordTaxHTField xmlns="0a41bae8-1d52-41d9-bc97-d51e2450aecf">
      <Terms xmlns="http://schemas.microsoft.com/office/infopath/2007/PartnerControls"/>
    </TaxKeywordTaxHTField>
    <EmailHeaders xmlns="http://schemas.microsoft.com/sharepoint/v4" xsi:nil="true"/>
    <EmailSender xmlns="http://schemas.microsoft.com/sharepoint/v3" xsi:nil="true"/>
    <EmailFrom xmlns="http://schemas.microsoft.com/sharepoint/v3" xsi:nil="true"/>
    <TaxCatchAll xmlns="0a41bae8-1d52-41d9-bc97-d51e2450aecf"/>
    <EmailSubject xmlns="http://schemas.microsoft.com/sharepoint/v3" xsi:nil="true"/>
    <EmailCc xmlns="http://schemas.microsoft.com/sharepoint/v3" xsi:nil="true"/>
    <_dlc_DocId xmlns="0a41bae8-1d52-41d9-bc97-d51e2450aecf">VKX2R6JRHTNK-4-505606</_dlc_DocId>
    <_dlc_DocIdUrl xmlns="0a41bae8-1d52-41d9-bc97-d51e2450aecf">
      <Url>https://sharepoint.ufcw.org/_layouts/DocIdRedir.aspx?ID=VKX2R6JRHTNK-4-505606</Url>
      <Description>VKX2R6JRHTNK-4-505606</Description>
    </_dlc_DocIdUrl>
  </documentManagement>
</p:properties>
</file>

<file path=customXml/itemProps1.xml><?xml version="1.0" encoding="utf-8"?>
<ds:datastoreItem xmlns:ds="http://schemas.openxmlformats.org/officeDocument/2006/customXml" ds:itemID="{BCBE8D57-3FFD-4889-8BC6-978D0A8624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a41bae8-1d52-41d9-bc97-d51e2450aec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8757DF-B1AB-4337-A444-91C503C2FFE9}">
  <ds:schemaRefs>
    <ds:schemaRef ds:uri="http://schemas.microsoft.com/sharepoint/events"/>
  </ds:schemaRefs>
</ds:datastoreItem>
</file>

<file path=customXml/itemProps3.xml><?xml version="1.0" encoding="utf-8"?>
<ds:datastoreItem xmlns:ds="http://schemas.openxmlformats.org/officeDocument/2006/customXml" ds:itemID="{1D7463F1-8225-44CC-B7D4-17264763823B}">
  <ds:schemaRefs>
    <ds:schemaRef ds:uri="http://schemas.microsoft.com/office/2006/metadata/customXsn"/>
  </ds:schemaRefs>
</ds:datastoreItem>
</file>

<file path=customXml/itemProps4.xml><?xml version="1.0" encoding="utf-8"?>
<ds:datastoreItem xmlns:ds="http://schemas.openxmlformats.org/officeDocument/2006/customXml" ds:itemID="{816619D1-A70A-4670-A838-8DB6D120BA43}">
  <ds:schemaRefs>
    <ds:schemaRef ds:uri="http://schemas.microsoft.com/sharepoint/v3/contenttype/forms"/>
  </ds:schemaRefs>
</ds:datastoreItem>
</file>

<file path=customXml/itemProps5.xml><?xml version="1.0" encoding="utf-8"?>
<ds:datastoreItem xmlns:ds="http://schemas.openxmlformats.org/officeDocument/2006/customXml" ds:itemID="{724552CC-6D06-41E4-9923-4CDE98DBAA39}">
  <ds:schemaRefs>
    <ds:schemaRef ds:uri="http://schemas.openxmlformats.org/package/2006/metadata/core-properties"/>
    <ds:schemaRef ds:uri="http://schemas.microsoft.com/office/2006/documentManagement/types"/>
    <ds:schemaRef ds:uri="http://purl.org/dc/terms/"/>
    <ds:schemaRef ds:uri="http://purl.org/dc/dcmitype/"/>
    <ds:schemaRef ds:uri="http://schemas.microsoft.com/office/infopath/2007/PartnerControls"/>
    <ds:schemaRef ds:uri="http://schemas.microsoft.com/sharepoint/v4"/>
    <ds:schemaRef ds:uri="0a41bae8-1d52-41d9-bc97-d51e2450aecf"/>
    <ds:schemaRef ds:uri="http://schemas.microsoft.com/office/2006/metadata/properties"/>
    <ds:schemaRef ds:uri="http://schemas.microsoft.com/sharepoint/v3"/>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11</TotalTime>
  <Words>1655</Words>
  <Application>Microsoft Office PowerPoint</Application>
  <PresentationFormat>On-screen Show (4:3)</PresentationFormat>
  <Paragraphs>132</Paragraphs>
  <Slides>25</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UFCW Standard Presentation Template</vt:lpstr>
      <vt:lpstr>Chart</vt:lpstr>
      <vt:lpstr>Protecting welders from hex-chrome</vt:lpstr>
      <vt:lpstr>The cancer hazard from hex-chrome is real</vt:lpstr>
      <vt:lpstr>UFCW Welding Survey</vt:lpstr>
      <vt:lpstr>PowerPoint Presentation</vt:lpstr>
      <vt:lpstr>UFCW Welding Survey</vt:lpstr>
      <vt:lpstr>UFCW Welding Survey</vt:lpstr>
      <vt:lpstr>UFCW Welding Survey</vt:lpstr>
      <vt:lpstr>PowerPoint Presentation</vt:lpstr>
      <vt:lpstr>PowerPoint Presentation</vt:lpstr>
      <vt:lpstr>PowerPoint Presentation</vt:lpstr>
      <vt:lpstr>Strategies for Different Scenarios</vt:lpstr>
      <vt:lpstr>Welding in Confined Spaces</vt:lpstr>
      <vt:lpstr>Historical Monitoring Data or Objective Data</vt:lpstr>
      <vt:lpstr>Dedicated Welders</vt:lpstr>
      <vt:lpstr>PowerPoint Presentation</vt:lpstr>
      <vt:lpstr>The company has plans to do exposure monitoring </vt:lpstr>
      <vt:lpstr>PowerPoint Presentation</vt:lpstr>
      <vt:lpstr>The company has already done monitoring and everything is FINE</vt:lpstr>
      <vt:lpstr>PowerPoint Presentation</vt:lpstr>
      <vt:lpstr>The Company is not Aware of the Standard</vt:lpstr>
      <vt:lpstr>PowerPoint Presentation</vt:lpstr>
      <vt:lpstr>Engineering Controls First!</vt:lpstr>
      <vt:lpstr>Respirators are a LAST resort! </vt:lpstr>
      <vt:lpstr>PowerPoint Presentation</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welders from hex-chrome</dc:title>
  <dc:subject>Hex-Chrome</dc:subject>
  <dc:creator>UFCWuser</dc:creator>
  <dc:description>OSHA approved 9.13.12 for use under OSHA Grant#22246</dc:description>
  <cp:lastModifiedBy>Vosburgh, Linda - OSHA</cp:lastModifiedBy>
  <cp:revision>8</cp:revision>
  <dcterms:created xsi:type="dcterms:W3CDTF">2012-08-22T14:21:11Z</dcterms:created>
  <dcterms:modified xsi:type="dcterms:W3CDTF">2014-02-19T17:07:40Z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0x010100FB61C4E4D48AFF4C9947BDEDC2A95707</vt:lpwstr>
  </property>
  <property fmtid="{D5CDD505-2E9C-101B-9397-08002B2CF9AE}" pid="3" name="TaxKeyword">
    <vt:lpwstr/>
  </property>
  <property fmtid="{D5CDD505-2E9C-101B-9397-08002B2CF9AE}" pid="4" name="_dlc_DocIdItemGuid">
    <vt:lpwstr>8b61c66a-250c-419d-bbec-2e36fd2fe6f0</vt:lpwstr>
  </property>
</Properties>
</file>