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2" r:id="rId3"/>
    <p:sldMasterId id="2147483674" r:id="rId4"/>
    <p:sldMasterId id="2147483730" r:id="rId5"/>
  </p:sldMasterIdLst>
  <p:notesMasterIdLst>
    <p:notesMasterId r:id="rId46"/>
  </p:notesMasterIdLst>
  <p:sldIdLst>
    <p:sldId id="308" r:id="rId6"/>
    <p:sldId id="316" r:id="rId7"/>
    <p:sldId id="262" r:id="rId8"/>
    <p:sldId id="320" r:id="rId9"/>
    <p:sldId id="312" r:id="rId10"/>
    <p:sldId id="310" r:id="rId11"/>
    <p:sldId id="270" r:id="rId12"/>
    <p:sldId id="317" r:id="rId13"/>
    <p:sldId id="269" r:id="rId14"/>
    <p:sldId id="271" r:id="rId15"/>
    <p:sldId id="272" r:id="rId16"/>
    <p:sldId id="297" r:id="rId17"/>
    <p:sldId id="266" r:id="rId18"/>
    <p:sldId id="303" r:id="rId19"/>
    <p:sldId id="264" r:id="rId20"/>
    <p:sldId id="307" r:id="rId21"/>
    <p:sldId id="273" r:id="rId22"/>
    <p:sldId id="301" r:id="rId23"/>
    <p:sldId id="275" r:id="rId24"/>
    <p:sldId id="276" r:id="rId25"/>
    <p:sldId id="277" r:id="rId26"/>
    <p:sldId id="278" r:id="rId27"/>
    <p:sldId id="279" r:id="rId28"/>
    <p:sldId id="306"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57" r:id="rId44"/>
    <p:sldId id="29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6699"/>
    <a:srgbClr val="FFFF00"/>
    <a:srgbClr val="77933C"/>
    <a:srgbClr val="33993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autoAdjust="0"/>
    <p:restoredTop sz="83558" autoAdjust="0"/>
  </p:normalViewPr>
  <p:slideViewPr>
    <p:cSldViewPr>
      <p:cViewPr varScale="1">
        <p:scale>
          <a:sx n="73" d="100"/>
          <a:sy n="73" d="100"/>
        </p:scale>
        <p:origin x="-1272"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63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1C8DFC2-1318-419B-A6E1-5D226486FA45}" type="slidenum">
              <a:rPr lang="en-US"/>
              <a:pPr>
                <a:defRPr/>
              </a:pPr>
              <a:t>‹#›</a:t>
            </a:fld>
            <a:endParaRPr lang="en-US"/>
          </a:p>
        </p:txBody>
      </p:sp>
    </p:spTree>
    <p:extLst>
      <p:ext uri="{BB962C8B-B14F-4D97-AF65-F5344CB8AC3E}">
        <p14:creationId xmlns:p14="http://schemas.microsoft.com/office/powerpoint/2010/main" val="2270907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MCN has permission to use photo</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32CBE1-F08D-489B-934E-0BBDF4078A24}" type="slidenum">
              <a:rPr lang="en-US" altLang="en-US" smtClean="0"/>
              <a:pPr eaLnBrk="1" hangingPunct="1"/>
              <a:t>3</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MCN has permission to use photo</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61E276-0A02-4000-ABE0-D1836B11DB48}" type="slidenum">
              <a:rPr lang="en-US" altLang="en-US" smtClean="0"/>
              <a:pPr eaLnBrk="1" hangingPunct="1"/>
              <a:t>23</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MCN has permission to use photo</a:t>
            </a:r>
          </a:p>
        </p:txBody>
      </p:sp>
      <p:sp>
        <p:nvSpPr>
          <p:cNvPr id="675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D177FD1-9B5E-42B0-838B-CBC11E62FDC6}" type="slidenum">
              <a:rPr lang="en-US" altLang="en-US" sz="1200"/>
              <a:pPr algn="r" eaLnBrk="1" hangingPunct="1"/>
              <a:t>24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MCN has permission to use photo</a:t>
            </a:r>
          </a:p>
          <a:p>
            <a:r>
              <a:rPr lang="en-US" altLang="en-US" smtClean="0"/>
              <a:t>An important part of the cholinesterase protocol is to </a:t>
            </a:r>
            <a:r>
              <a:rPr lang="en-US" altLang="en-US" u="sng" smtClean="0"/>
              <a:t>Review work practices</a:t>
            </a:r>
            <a:r>
              <a:rPr lang="en-US" altLang="en-US" smtClean="0"/>
              <a:t>.  The work practices that need to be evaluated and discussed are:</a:t>
            </a:r>
          </a:p>
          <a:p>
            <a:r>
              <a:rPr lang="en-US" altLang="en-US" smtClean="0"/>
              <a:t>- Understanding the label – the label provides the information needed to wear appropriate  personal protective equipment</a:t>
            </a:r>
          </a:p>
          <a:p>
            <a:pPr>
              <a:buFontTx/>
              <a:buChar char="-"/>
            </a:pPr>
            <a:r>
              <a:rPr lang="en-US" altLang="en-US" smtClean="0"/>
              <a:t>Wearing the protective equipment recommended on the label including making sure the personal protective equipment is the right fit. (gloves, respirator) </a:t>
            </a:r>
          </a:p>
          <a:p>
            <a:pPr>
              <a:buFontTx/>
              <a:buChar char="-"/>
            </a:pPr>
            <a:r>
              <a:rPr lang="en-US" altLang="en-US" smtClean="0"/>
              <a:t>- Pesticide handling practices to reduce risks of exposures </a:t>
            </a:r>
          </a:p>
          <a:p>
            <a:pPr>
              <a:buFontTx/>
              <a:buChar char="-"/>
            </a:pPr>
            <a:r>
              <a:rPr lang="en-US" altLang="en-US" smtClean="0"/>
              <a:t>- when there are chemical spills -  take the appropriate precautions </a:t>
            </a:r>
          </a:p>
          <a:p>
            <a:pPr>
              <a:buFontTx/>
              <a:buChar char="-"/>
            </a:pPr>
            <a:r>
              <a:rPr lang="en-US" altLang="en-US" smtClean="0"/>
              <a:t>-  report symptoms to employer and/or  health care professional so appropriate follow can occur in a timely manner</a:t>
            </a:r>
          </a:p>
          <a:p>
            <a:pPr>
              <a:buFontTx/>
              <a:buChar char="-"/>
            </a:pPr>
            <a:r>
              <a:rPr lang="en-US" altLang="en-US" smtClean="0"/>
              <a:t>- reporting exposure to employer/ health care provider and other agencies as appropriate</a:t>
            </a:r>
          </a:p>
          <a:p>
            <a:endParaRPr lang="en-US" altLang="en-US" smtClean="0"/>
          </a:p>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30100F-70FF-40D8-871A-4F455B78839A}" type="slidenum">
              <a:rPr lang="en-US" altLang="en-US" smtClean="0"/>
              <a:pPr eaLnBrk="1" hangingPunct="1"/>
              <a:t>25</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7ADDA0-C134-4177-A8B1-DA304F00F331}" type="slidenum">
              <a:rPr lang="en-US" altLang="en-US" smtClean="0"/>
              <a:pPr eaLnBrk="1" hangingPunct="1"/>
              <a:t>26</a:t>
            </a:fld>
            <a:endParaRPr lang="en-US" alt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MCN has permission to use photo</a:t>
            </a:r>
          </a:p>
          <a:p>
            <a:pPr eaLnBrk="1" hangingPunct="1"/>
            <a:r>
              <a:rPr lang="en-US" altLang="en-US" smtClean="0"/>
              <a:t>For the clinicians in the audience, let’s just review your role.  One of the points we have not made thus far is that the clinician plays a critical role in making sure suspected and confirmed pesticide exposures are not only identified but also reported. In most cases you are the first line in the identification of symptoms and determining the appropriate course of treatment and follow up. Reporting is also an important role – in fact in over 30 states there is a law requiring clinicians to report suspected and confirmed pesticide exposures This has a very important impact on the kinds of pesticides that remain on the market. The good thing is there is no need to be expert on this topic and there are plenty of resources.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D1C556-CA1C-4D9F-BB25-C3E1BBF90FD9}" type="slidenum">
              <a:rPr lang="en-US" altLang="en-US" smtClean="0"/>
              <a:pPr eaLnBrk="1" hangingPunct="1"/>
              <a:t>27</a:t>
            </a:fld>
            <a:endParaRPr lang="en-US" alt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MCN has permission to use photo</a:t>
            </a:r>
          </a:p>
          <a:p>
            <a:pPr eaLnBrk="1" hangingPunct="1"/>
            <a:r>
              <a:rPr lang="en-US" altLang="en-US" smtClean="0"/>
              <a:t>EOH = Environmental and Occupation Health </a:t>
            </a:r>
          </a:p>
          <a:p>
            <a:pPr eaLnBrk="1" hangingPunct="1"/>
            <a:r>
              <a:rPr lang="en-US" altLang="en-US" smtClean="0"/>
              <a:t>EPA has partnered with the Migrant Clinicians Network to develop a very simple program for frontline clinicians. The have trained hundreds of clinicians and the have a number of resources on this topic.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EB4A614-DA21-46AE-B9B9-9B4CB3693710}" type="slidenum">
              <a:rPr lang="en-US" altLang="en-US" smtClean="0"/>
              <a:pPr eaLnBrk="1" hangingPunct="1"/>
              <a:t>28</a:t>
            </a:fld>
            <a:endParaRPr lang="en-US" altLang="en-US" smtClean="0"/>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D1B9735D-2608-4DDC-B8F3-BA0F9A2E7754}" type="slidenum">
              <a:rPr lang="en-US" altLang="en-US" sz="1200"/>
              <a:pPr algn="r" eaLnBrk="1" hangingPunct="1"/>
              <a:t>28</a:t>
            </a:fld>
            <a:endParaRPr lang="en-US" altLang="en-US" sz="1200"/>
          </a:p>
        </p:txBody>
      </p:sp>
      <p:sp>
        <p:nvSpPr>
          <p:cNvPr id="71684" name="Rectangle 2"/>
          <p:cNvSpPr>
            <a:spLocks noRo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pPr eaLnBrk="1" hangingPunct="1">
              <a:spcBef>
                <a:spcPct val="0"/>
              </a:spcBef>
            </a:pPr>
            <a:r>
              <a:rPr lang="en-US" altLang="en-US" smtClean="0"/>
              <a:t>MCN’s Pesticide Exposure Reporting Map offers a user-friendly tool to access information to report suspected pesticide exposures to the proper surveillance agency. To navigate to the map from the MCN homepage, click on [Issues We Face] and then click on [Environmental and Occupational Health] in the drop down bar. Next, click on [Pesticides] located in the left hand bar, and then click on [Report Pesticide Exposures].</a:t>
            </a:r>
          </a:p>
          <a:p>
            <a:pPr eaLnBrk="1" hangingPunct="1">
              <a:spcBef>
                <a:spcPct val="0"/>
              </a:spcBef>
            </a:pPr>
            <a:endParaRPr lang="en-US" altLang="en-US" smtClean="0"/>
          </a:p>
          <a:p>
            <a:pPr eaLnBrk="1" hangingPunct="1">
              <a:spcBef>
                <a:spcPct val="0"/>
              </a:spcBef>
            </a:pPr>
            <a:r>
              <a:rPr lang="en-US" altLang="en-US" smtClean="0"/>
              <a:t>The data contained in the map includes pesticide reporting requirements for each state (denoted by color), the proper agency and contact information to help clinicians easily report and the allowable timeframe by law to report pesticide exposures.  </a:t>
            </a:r>
          </a:p>
          <a:p>
            <a:pPr eaLnBrk="1" hangingPunct="1">
              <a:spcBef>
                <a:spcPct val="0"/>
              </a:spcBef>
            </a:pPr>
            <a:r>
              <a:rPr lang="en-US" altLang="en-US" smtClean="0"/>
              <a:t>Using Nebraska as an example, we will see the information the map is able to provide us.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6677C6-000D-45BF-8301-4EBE5B3D0F2E}" type="slidenum">
              <a:rPr lang="en-US" altLang="en-US" smtClean="0"/>
              <a:pPr eaLnBrk="1" hangingPunct="1"/>
              <a:t>29</a:t>
            </a:fld>
            <a:endParaRPr lang="en-US" altLang="en-US" smtClean="0"/>
          </a:p>
        </p:txBody>
      </p:sp>
      <p:sp>
        <p:nvSpPr>
          <p:cNvPr id="727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48418E52-38EE-4180-AB21-C8510C51AB9E}" type="slidenum">
              <a:rPr lang="en-US" altLang="en-US" sz="1200"/>
              <a:pPr algn="r" eaLnBrk="1" hangingPunct="1"/>
              <a:t>29</a:t>
            </a:fld>
            <a:endParaRPr lang="en-US" altLang="en-US" sz="1200"/>
          </a:p>
        </p:txBody>
      </p:sp>
      <p:sp>
        <p:nvSpPr>
          <p:cNvPr id="72708" name="Rectangle 2"/>
          <p:cNvSpPr>
            <a:spLocks noRot="1" noChangeArrowheads="1" noTextEdit="1"/>
          </p:cNvSpPr>
          <p:nvPr>
            <p:ph type="sldImg"/>
          </p:nvPr>
        </p:nvSpPr>
        <p:spPr>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pPr eaLnBrk="1" hangingPunct="1">
              <a:spcBef>
                <a:spcPct val="0"/>
              </a:spcBef>
            </a:pPr>
            <a:r>
              <a:rPr lang="en-US" altLang="en-US" smtClean="0"/>
              <a:t>After selecting the appropriate state, a window will appear containing information about how and where to report pesticide exposures in a given state. Nebraska, for example, is a state which requires clinicians to report any pesticide-related exposures. In Nebraska, reports of pesticide exposures are to be made to the Department of Health and Human Services, Regulation and Licensure division. Any additional information available about pesticide reporting protocol in a particular state is also contained on this screen. As indicated in the ‘Additional Info’ section for Nebraska, some reports of pesticide exposures are to be made to local health departments if the area is served by an approved local full-time health service whose health director has specified this method of reporting. In all other areas, the reports are to be made directly to NDHHS as previously indicated. </a:t>
            </a:r>
          </a:p>
          <a:p>
            <a:pPr eaLnBrk="1" hangingPunct="1">
              <a:spcBef>
                <a:spcPct val="0"/>
              </a:spcBef>
            </a:pPr>
            <a:r>
              <a:rPr lang="en-US" altLang="en-US" smtClean="0"/>
              <a:t>This screen also has information about Worker Protection Standard enforcement procedures in each state. For each state, a Field Sanitation Enforcement Agency will be listed, in addition to the appropriate agency to which you can make referrals if you encounter a suspected WPS violation.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EPA (United States Environmental Protection Agency)</a:t>
            </a:r>
          </a:p>
          <a:p>
            <a:endParaRPr lang="en-US" altLang="en-US" smtClean="0"/>
          </a:p>
          <a:p>
            <a:r>
              <a:rPr lang="en-US" altLang="en-US" smtClean="0"/>
              <a:t>The mission of EPA is to protect human health and the environment.</a:t>
            </a:r>
          </a:p>
          <a:p>
            <a:r>
              <a:rPr lang="en-US" altLang="en-US" smtClean="0"/>
              <a:t>EPA's purpose is to ensure that:</a:t>
            </a:r>
          </a:p>
          <a:p>
            <a:r>
              <a:rPr lang="en-US" altLang="en-US" smtClean="0"/>
              <a:t>all Americans are protected from significant risks to human health and the environment where they live, learn and work;</a:t>
            </a:r>
          </a:p>
          <a:p>
            <a:r>
              <a:rPr lang="en-US" altLang="en-US" smtClean="0"/>
              <a:t>When Congress writes an environmental law, the EPA implements it by writing regulations. Often, they set national standards that states and tribes enforce through their own regulations. If they fail to meet the national standards, the EPA  can help them. The EPA also enforces their own regulation, and help companies understand the requirements</a:t>
            </a:r>
          </a:p>
          <a:p>
            <a:endParaRPr lang="en-US" altLang="en-US" smtClean="0"/>
          </a:p>
          <a:p>
            <a:endParaRPr lang="en-US" alt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0FB251E-1F5C-4E3F-AA89-70A0C91F4C9F}" type="slidenum">
              <a:rPr lang="en-US" altLang="en-US" smtClean="0"/>
              <a:pPr eaLnBrk="1" hangingPunct="1"/>
              <a:t>30</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Photo AgriSafe Network – permission to use:</a:t>
            </a:r>
          </a:p>
          <a:p>
            <a:r>
              <a:rPr lang="en-US" altLang="en-US" smtClean="0"/>
              <a:t>Part of review of Review of Work Practices</a:t>
            </a:r>
          </a:p>
          <a:p>
            <a:r>
              <a:rPr lang="en-US" altLang="en-US" smtClean="0"/>
              <a:t> </a:t>
            </a:r>
          </a:p>
          <a:p>
            <a:r>
              <a:rPr lang="en-US" altLang="en-US" smtClean="0"/>
              <a:t>Prevent exposure.  </a:t>
            </a:r>
          </a:p>
          <a:p>
            <a:pPr>
              <a:buFontTx/>
              <a:buChar char="-"/>
            </a:pPr>
            <a:r>
              <a:rPr lang="en-US" altLang="en-US" smtClean="0"/>
              <a:t>Educate about the label </a:t>
            </a:r>
          </a:p>
          <a:p>
            <a:pPr>
              <a:buFontTx/>
              <a:buChar char="-"/>
            </a:pPr>
            <a:r>
              <a:rPr lang="en-US" altLang="en-US" smtClean="0"/>
              <a:t>  follow label directions for preventing exposure </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B44D93-6CBD-4EF4-848C-263C87B44ADC}" type="slidenum">
              <a:rPr lang="en-US" altLang="en-US" smtClean="0"/>
              <a:pPr eaLnBrk="1" hangingPunct="1"/>
              <a:t>31</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Review of what the label looks like </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0B3B4A-0290-4BD4-B88E-1B613A9218D3}" type="slidenum">
              <a:rPr lang="en-US" altLang="en-US" smtClean="0"/>
              <a:pPr eaLnBrk="1" hangingPunct="1"/>
              <a:t>32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Matt Kiefer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1665FE-7AB4-465A-A9ED-2AFE78388AFF}" type="slidenum">
              <a:rPr lang="en-US" altLang="en-US" smtClean="0"/>
              <a:pPr eaLnBrk="1" hangingPunct="1"/>
              <a:t>10</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All photos from AgriSafe </a:t>
            </a:r>
          </a:p>
          <a:p>
            <a:r>
              <a:rPr lang="en-US" altLang="en-US" smtClean="0"/>
              <a:t>Work Practices </a:t>
            </a:r>
          </a:p>
          <a:p>
            <a:pPr>
              <a:buFontTx/>
              <a:buChar char="-"/>
            </a:pPr>
            <a:r>
              <a:rPr lang="en-US" altLang="en-US" smtClean="0"/>
              <a:t>Appropriate use of the right Personal Protective Equipment </a:t>
            </a:r>
          </a:p>
          <a:p>
            <a:pPr>
              <a:buFontTx/>
              <a:buChar char="-"/>
            </a:pPr>
            <a:r>
              <a:rPr lang="en-US" altLang="en-US" smtClean="0"/>
              <a:t> Head to Toe Protection as indicated by the label </a:t>
            </a:r>
          </a:p>
          <a:p>
            <a:pPr>
              <a:buFontTx/>
              <a:buChar char="-"/>
            </a:pPr>
            <a:r>
              <a:rPr lang="en-US" altLang="en-US" smtClean="0"/>
              <a:t>Determine where to find PPE in your area – provide that information to clients </a:t>
            </a:r>
          </a:p>
          <a:p>
            <a:pPr lvl="1">
              <a:buFontTx/>
              <a:buChar char="-"/>
            </a:pPr>
            <a:r>
              <a:rPr lang="en-US" altLang="en-US" smtClean="0"/>
              <a:t>Available from AgrSafe Network.org</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5AC6AE-661E-4D32-A946-BCBF27132E29}" type="slidenum">
              <a:rPr lang="en-US" altLang="en-US" smtClean="0"/>
              <a:pPr eaLnBrk="1" hangingPunct="1"/>
              <a:t>33</a:t>
            </a:fld>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Reducing Chemical Risk  </a:t>
            </a:r>
          </a:p>
          <a:p>
            <a:pPr>
              <a:buFontTx/>
              <a:buChar char="-"/>
            </a:pPr>
            <a:r>
              <a:rPr lang="en-US" altLang="en-US" smtClean="0"/>
              <a:t>Examples of PPE that are used to Reduce Chemical / Pesticide risk </a:t>
            </a:r>
          </a:p>
          <a:p>
            <a:pPr>
              <a:buFontTx/>
              <a:buChar char="-"/>
            </a:pPr>
            <a:r>
              <a:rPr lang="en-US" altLang="en-US" smtClean="0"/>
              <a:t>OSHA standards will reference the NIOSH and ANSI standards </a:t>
            </a:r>
          </a:p>
          <a:p>
            <a:pPr>
              <a:buFontTx/>
              <a:buChar char="-"/>
            </a:pPr>
            <a:r>
              <a:rPr lang="en-US" altLang="en-US" smtClean="0"/>
              <a:t>Be sure to wear NIOSH and ANSI (American National Standards Institute) approved PPE</a:t>
            </a:r>
          </a:p>
          <a:p>
            <a:pPr>
              <a:buFontTx/>
              <a:buChar char="-"/>
            </a:pPr>
            <a:r>
              <a:rPr lang="en-US" altLang="en-US" smtClean="0"/>
              <a:t>OSHA standards are law – where NIOSH and ANSI are consensus standards</a:t>
            </a:r>
          </a:p>
          <a:p>
            <a:pPr>
              <a:buFontTx/>
              <a:buChar char="-"/>
            </a:pPr>
            <a:r>
              <a:rPr lang="en-US" altLang="en-US" smtClean="0"/>
              <a:t> 	OSHA Standard for PPE is  Agriculture standards 29CFR1928</a:t>
            </a:r>
          </a:p>
          <a:p>
            <a:pPr>
              <a:buFontTx/>
              <a:buChar char="-"/>
            </a:pPr>
            <a:r>
              <a:rPr lang="en-US" altLang="en-US" smtClean="0"/>
              <a:t> 	General 29CFR 1910.132 – 139 sub part H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204050-D53A-4A3D-873B-0B3C25828BC2}" type="slidenum">
              <a:rPr lang="en-US" altLang="en-US" smtClean="0"/>
              <a:pPr eaLnBrk="1" hangingPunct="1"/>
              <a:t>34</a:t>
            </a:fld>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A1EA1E-3852-4CF6-B2C9-B821E37586AD}" type="slidenum">
              <a:rPr lang="en-US" altLang="en-US" smtClean="0"/>
              <a:pPr eaLnBrk="1" hangingPunct="1"/>
              <a:t>35</a:t>
            </a:fld>
            <a:endParaRPr lang="en-US" altLang="en-US" smtClean="0"/>
          </a:p>
        </p:txBody>
      </p:sp>
      <p:sp>
        <p:nvSpPr>
          <p:cNvPr id="78851" name="Slide Image Placeholder 1"/>
          <p:cNvSpPr>
            <a:spLocks noGrp="1" noRot="1" noChangeAspect="1" noTextEdit="1"/>
          </p:cNvSpPr>
          <p:nvPr>
            <p:ph type="sldImg"/>
          </p:nvPr>
        </p:nvSpPr>
        <p:spPr>
          <a:ln/>
        </p:spPr>
      </p:sp>
      <p:sp>
        <p:nvSpPr>
          <p:cNvPr id="788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7885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8AC30631-0ABD-42A4-8617-807E49A687DA}" type="slidenum">
              <a:rPr lang="en-US" altLang="en-US" sz="1200">
                <a:solidFill>
                  <a:srgbClr val="000000"/>
                </a:solidFill>
                <a:latin typeface="Times New Roman" pitchFamily="18" charset="0"/>
              </a:rPr>
              <a:pPr algn="r" eaLnBrk="1" hangingPunct="1"/>
              <a:t>35</a:t>
            </a:fld>
            <a:endParaRPr lang="en-US" altLang="en-US" sz="1200">
              <a:solidFill>
                <a:srgbClr val="000000"/>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75F9C6-6B2B-4F6E-8590-82F83BA37238}" type="slidenum">
              <a:rPr lang="en-US" altLang="en-US" smtClean="0"/>
              <a:pPr eaLnBrk="1" hangingPunct="1"/>
              <a:t>36</a:t>
            </a:fld>
            <a:endParaRPr lang="en-US" altLang="en-US" smtClean="0"/>
          </a:p>
        </p:txBody>
      </p:sp>
      <p:sp>
        <p:nvSpPr>
          <p:cNvPr id="79875" name="Slide Image Placeholder 1"/>
          <p:cNvSpPr>
            <a:spLocks noGrp="1" noRot="1" noChangeAspect="1" noTextEdit="1"/>
          </p:cNvSpPr>
          <p:nvPr>
            <p:ph type="sldImg"/>
          </p:nvPr>
        </p:nvSpPr>
        <p:spPr>
          <a:ln/>
        </p:spPr>
      </p:sp>
      <p:sp>
        <p:nvSpPr>
          <p:cNvPr id="798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pPr eaLnBrk="1" hangingPunct="1">
              <a:spcBef>
                <a:spcPct val="0"/>
              </a:spcBef>
            </a:pPr>
            <a:r>
              <a:rPr lang="en-US" altLang="en-US" smtClean="0"/>
              <a:t>Eliminate picture that was here due to global harmonization which just came out </a:t>
            </a:r>
          </a:p>
        </p:txBody>
      </p:sp>
      <p:sp>
        <p:nvSpPr>
          <p:cNvPr id="798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0E80C457-CD9D-47CD-95A4-654507DD51F1}" type="slidenum">
              <a:rPr lang="en-US" altLang="en-US" sz="1200">
                <a:latin typeface="Times New Roman" pitchFamily="18" charset="0"/>
              </a:rPr>
              <a:pPr algn="r" eaLnBrk="1" hangingPunct="1"/>
              <a:t>36</a:t>
            </a:fld>
            <a:endParaRPr lang="en-US" alt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1B0D28-7F21-4197-A89A-A8817C0E2C3C}" type="slidenum">
              <a:rPr lang="en-US" altLang="en-US" smtClean="0"/>
              <a:pPr eaLnBrk="1" hangingPunct="1"/>
              <a:t>37</a:t>
            </a:fld>
            <a:endParaRPr lang="en-US" altLang="en-US" smtClean="0"/>
          </a:p>
        </p:txBody>
      </p:sp>
      <p:sp>
        <p:nvSpPr>
          <p:cNvPr id="80899" name="Slide Image Placeholder 1"/>
          <p:cNvSpPr>
            <a:spLocks noGrp="1" noRot="1" noChangeAspect="1" noTextEdit="1"/>
          </p:cNvSpPr>
          <p:nvPr>
            <p:ph type="sldImg"/>
          </p:nvPr>
        </p:nvSpPr>
        <p:spPr>
          <a:ln/>
        </p:spPr>
      </p:sp>
      <p:sp>
        <p:nvSpPr>
          <p:cNvPr id="8090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p>
            <a:pPr eaLnBrk="1" hangingPunct="1">
              <a:spcBef>
                <a:spcPct val="0"/>
              </a:spcBef>
            </a:pPr>
            <a:endParaRPr lang="en-US" altLang="en-US" smtClean="0"/>
          </a:p>
        </p:txBody>
      </p:sp>
      <p:sp>
        <p:nvSpPr>
          <p:cNvPr id="8090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7812E249-1B5E-4C08-A370-043461CEE2EB}" type="slidenum">
              <a:rPr lang="en-US" altLang="en-US" sz="1200">
                <a:solidFill>
                  <a:srgbClr val="000000"/>
                </a:solidFill>
                <a:latin typeface="Times New Roman" pitchFamily="18" charset="0"/>
              </a:rPr>
              <a:pPr algn="r" eaLnBrk="1" hangingPunct="1"/>
              <a:t>37</a:t>
            </a:fld>
            <a:endParaRPr lang="en-US" altLang="en-US" sz="1200">
              <a:solidFill>
                <a:srgbClr val="000000"/>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Protocol  and algorithm are available in PDF format</a:t>
            </a:r>
          </a:p>
          <a:p>
            <a:r>
              <a:rPr lang="en-US" altLang="en-US" smtClean="0"/>
              <a:t>EPA Recognition and Management of Pesticide Poisonings is free of charge – contact EPA to have mailed – can also download on line.  Will be updated soon. The new edition covers about 1,500 pesticide products in an easy-to-use format. Toxicology, signs and symptoms of poisoning, and treatment are covered in 19 chapters on major types of pesticides. </a:t>
            </a:r>
          </a:p>
          <a:p>
            <a:r>
              <a:rPr lang="en-US" altLang="en-US" smtClean="0"/>
              <a:t>Handbook of Pesticide Toxicology:</a:t>
            </a:r>
          </a:p>
          <a:p>
            <a:r>
              <a:rPr lang="en-US" altLang="en-US" smtClean="0"/>
              <a:t>EPA Pesticide Guidelines:</a:t>
            </a:r>
          </a:p>
          <a:p>
            <a:r>
              <a:rPr lang="en-US" altLang="en-US" smtClean="0"/>
              <a:t>Resources are available online MCN web site and AgriSafe Network Website </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02676B-2280-4DEE-AA4E-15C8DAEC0D50}" type="slidenum">
              <a:rPr lang="en-US" altLang="en-US" smtClean="0"/>
              <a:pPr eaLnBrk="1" hangingPunct="1"/>
              <a:t>38</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2573CA-28A4-490E-A2D6-CABF9195DB24}" type="slidenum">
              <a:rPr lang="en-US" altLang="en-US" smtClean="0"/>
              <a:pPr eaLnBrk="1" hangingPunct="1"/>
              <a:t>39</a:t>
            </a:fld>
            <a:endParaRPr lang="en-US" altLang="en-US" smtClean="0"/>
          </a:p>
        </p:txBody>
      </p:sp>
      <p:sp>
        <p:nvSpPr>
          <p:cNvPr id="82947" name="Slide Image Placeholder 1"/>
          <p:cNvSpPr>
            <a:spLocks noGrp="1" noRot="1" noChangeAspect="1" noTextEdit="1"/>
          </p:cNvSpPr>
          <p:nvPr>
            <p:ph type="sldImg"/>
          </p:nvPr>
        </p:nvSpPr>
        <p:spPr>
          <a:ln/>
        </p:spPr>
      </p:sp>
      <p:sp>
        <p:nvSpPr>
          <p:cNvPr id="829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endParaRPr lang="en-US" altLang="en-US" smtClean="0"/>
          </a:p>
        </p:txBody>
      </p:sp>
      <p:sp>
        <p:nvSpPr>
          <p:cNvPr id="829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6B84D1B1-06E4-46A8-A7C5-7D87A71FDE51}" type="slidenum">
              <a:rPr lang="en-US" altLang="en-US" sz="1200">
                <a:ea typeface="ＭＳ Ｐゴシック" pitchFamily="34" charset="-128"/>
              </a:rPr>
              <a:pPr algn="r" eaLnBrk="1" hangingPunct="1"/>
              <a:t>39</a:t>
            </a:fld>
            <a:endParaRPr lang="en-US" altLang="en-US" sz="120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Material possible from </a:t>
            </a:r>
          </a:p>
          <a:p>
            <a:r>
              <a:rPr lang="en-US" altLang="en-US" smtClean="0"/>
              <a:t>US Dept of Health and Human Services</a:t>
            </a:r>
          </a:p>
          <a:p>
            <a:r>
              <a:rPr lang="en-US" altLang="en-US" smtClean="0"/>
              <a:t>EPA</a:t>
            </a:r>
          </a:p>
          <a:p>
            <a:r>
              <a:rPr lang="en-US" altLang="en-US" smtClean="0"/>
              <a:t>OSHA </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58D0B7-F6EE-4D78-93E9-A13C74CA3400}" type="slidenum">
              <a:rPr lang="en-US" altLang="en-US" smtClean="0"/>
              <a:pPr eaLnBrk="1" hangingPunct="1"/>
              <a:t>40</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 – Matt Kiefer </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B40FF5-B3FD-430E-91BF-A353971EC72A}" type="slidenum">
              <a:rPr lang="en-US" altLang="en-US" smtClean="0"/>
              <a:pPr eaLnBrk="1" hangingPunct="1"/>
              <a:t>12</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Sources for the LD 50:</a:t>
            </a:r>
          </a:p>
          <a:p>
            <a:r>
              <a:rPr lang="en-US" altLang="en-US" smtClean="0"/>
              <a:t>Furman J. </a:t>
            </a:r>
            <a:r>
              <a:rPr lang="en-US" altLang="en-US" i="1" smtClean="0"/>
              <a:t>Cholinesterase Monitoring for Agricultural Pesticide Handlers: Guidelines for Health Care Providers in Washington State</a:t>
            </a:r>
            <a:r>
              <a:rPr lang="en-US" altLang="en-US" smtClean="0"/>
              <a:t>. Olympia, Washington: Washington State Department of Labor and Industries, Division of Occupational Safety and Health; January, 2010. </a:t>
            </a:r>
          </a:p>
          <a:p>
            <a:r>
              <a:rPr lang="en-US" altLang="en-US" smtClean="0"/>
              <a:t>Cholinesterase Health Monitoring Program for USDA Employees. (2004). </a:t>
            </a:r>
            <a:r>
              <a:rPr lang="en-US" altLang="en-US" i="1" smtClean="0"/>
              <a:t>Cholinesterase Testing Program</a:t>
            </a:r>
            <a:r>
              <a:rPr lang="en-US" altLang="en-US" smtClean="0"/>
              <a:t>. Washington, DC: U.S. Department of Agriculture: Animal, Plant and Health Inspection Service. </a:t>
            </a:r>
          </a:p>
          <a:p>
            <a:r>
              <a:rPr lang="en-US" altLang="en-US" smtClean="0"/>
              <a:t>The Scientific Advisory Committee for Cholinesterase Monitoring formed under RCW 49.17.288. </a:t>
            </a:r>
            <a:r>
              <a:rPr lang="en-US" altLang="en-US" i="1" smtClean="0"/>
              <a:t>Cholinesterase Monitoring</a:t>
            </a:r>
          </a:p>
          <a:p>
            <a:r>
              <a:rPr lang="en-US" altLang="en-US" i="1" smtClean="0"/>
              <a:t>of Pesticide Handlers in Agriculture: 2004 – 2006</a:t>
            </a:r>
            <a:r>
              <a:rPr lang="en-US" altLang="en-US" smtClean="0"/>
              <a:t>. Final Report to the Washington Department of Labor and Industries, November 1, 2006.</a:t>
            </a:r>
          </a:p>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D4C9D33-57FC-483D-8DB0-2CEA2E081D07}" type="slidenum">
              <a:rPr lang="en-US" altLang="en-US" smtClean="0"/>
              <a:pPr eaLnBrk="1" hangingPunct="1"/>
              <a:t>13</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MCN has permission to use photo</a:t>
            </a:r>
          </a:p>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67AFF3-406F-42BA-ACD6-2C56ED7F16EA}" type="slidenum">
              <a:rPr lang="en-US" altLang="en-US" smtClean="0"/>
              <a:pPr eaLnBrk="1" hangingPunct="1"/>
              <a:t>14</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We developed this protocol after review of 7 different protocols and came up with one national standard. </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61AC-794E-4752-A739-DB4A08ECF8F0}" type="slidenum">
              <a:rPr lang="en-US" altLang="en-US" smtClean="0"/>
              <a:pPr eaLnBrk="1" hangingPunct="1"/>
              <a:t>15</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AgriSafe photo with known source of photograph and permission to use photo </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76B30D-169C-48D9-B32A-B51CF0A2BAF6}" type="slidenum">
              <a:rPr lang="en-US" altLang="en-US" smtClean="0"/>
              <a:pPr eaLnBrk="1" hangingPunct="1"/>
              <a:t>18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How long after halting exposure – because this is a “working baseline” - As long as you can – workers are in the field so halt the exposure as long as possible –no set time frame. </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A9203D-B15B-4175-BD9E-368BD1300728}" type="slidenum">
              <a:rPr lang="en-US" altLang="en-US" smtClean="0"/>
              <a:pPr eaLnBrk="1" hangingPunct="1"/>
              <a:t>20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pre  exposure</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51B359-9DA6-4D9F-88E1-C76B8A4198FA}" type="slidenum">
              <a:rPr lang="en-US" altLang="en-US" smtClean="0"/>
              <a:pPr eaLnBrk="1" hangingPunct="1"/>
              <a:t>22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8A97D1-3814-4A0F-A01C-9C4DEE08B421}" type="slidenum">
              <a:rPr lang="en-US"/>
              <a:pPr>
                <a:defRPr/>
              </a:pPr>
              <a:t>‹#›</a:t>
            </a:fld>
            <a:endParaRPr lang="en-US"/>
          </a:p>
        </p:txBody>
      </p:sp>
    </p:spTree>
    <p:extLst>
      <p:ext uri="{BB962C8B-B14F-4D97-AF65-F5344CB8AC3E}">
        <p14:creationId xmlns:p14="http://schemas.microsoft.com/office/powerpoint/2010/main" val="425095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558C2B-4058-43E5-AA64-C2EE5F959BF5}" type="slidenum">
              <a:rPr lang="en-US"/>
              <a:pPr>
                <a:defRPr/>
              </a:pPr>
              <a:t>‹#›</a:t>
            </a:fld>
            <a:endParaRPr lang="en-US"/>
          </a:p>
        </p:txBody>
      </p:sp>
    </p:spTree>
    <p:extLst>
      <p:ext uri="{BB962C8B-B14F-4D97-AF65-F5344CB8AC3E}">
        <p14:creationId xmlns:p14="http://schemas.microsoft.com/office/powerpoint/2010/main" val="172801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FBB894-BF54-4B13-88D3-8C700EA4D254}" type="slidenum">
              <a:rPr lang="en-US"/>
              <a:pPr>
                <a:defRPr/>
              </a:pPr>
              <a:t>‹#›</a:t>
            </a:fld>
            <a:endParaRPr lang="en-US"/>
          </a:p>
        </p:txBody>
      </p:sp>
    </p:spTree>
    <p:extLst>
      <p:ext uri="{BB962C8B-B14F-4D97-AF65-F5344CB8AC3E}">
        <p14:creationId xmlns:p14="http://schemas.microsoft.com/office/powerpoint/2010/main" val="3517360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9C63B3-56D6-41E2-A6D9-28A34F0FCA5E}" type="slidenum">
              <a:rPr lang="en-US"/>
              <a:pPr>
                <a:defRPr/>
              </a:pPr>
              <a:t>‹#›</a:t>
            </a:fld>
            <a:endParaRPr lang="en-US"/>
          </a:p>
        </p:txBody>
      </p:sp>
    </p:spTree>
    <p:extLst>
      <p:ext uri="{BB962C8B-B14F-4D97-AF65-F5344CB8AC3E}">
        <p14:creationId xmlns:p14="http://schemas.microsoft.com/office/powerpoint/2010/main" val="33048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A4D0EF-8E2B-41BD-9C42-6151B91ACB18}" type="slidenum">
              <a:rPr lang="en-US"/>
              <a:pPr>
                <a:defRPr/>
              </a:pPr>
              <a:t>‹#›</a:t>
            </a:fld>
            <a:endParaRPr lang="en-US"/>
          </a:p>
        </p:txBody>
      </p:sp>
    </p:spTree>
    <p:extLst>
      <p:ext uri="{BB962C8B-B14F-4D97-AF65-F5344CB8AC3E}">
        <p14:creationId xmlns:p14="http://schemas.microsoft.com/office/powerpoint/2010/main" val="157243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634E1E-DD86-43B9-92A5-BD46EE78043D}" type="slidenum">
              <a:rPr lang="en-US"/>
              <a:pPr>
                <a:defRPr/>
              </a:pPr>
              <a:t>‹#›</a:t>
            </a:fld>
            <a:endParaRPr lang="en-US"/>
          </a:p>
        </p:txBody>
      </p:sp>
    </p:spTree>
    <p:extLst>
      <p:ext uri="{BB962C8B-B14F-4D97-AF65-F5344CB8AC3E}">
        <p14:creationId xmlns:p14="http://schemas.microsoft.com/office/powerpoint/2010/main" val="391844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25BF3E64-0293-4D58-8DFB-1BC720465BA1}" type="datetimeFigureOut">
              <a:rPr lang="en-US"/>
              <a:pPr>
                <a:defRPr/>
              </a:pPr>
              <a:t>12/20/2013</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7C3B8A56-A5DF-4C78-A75F-9C093C786164}" type="slidenum">
              <a:rPr lang="en-US"/>
              <a:pPr>
                <a:defRPr/>
              </a:pPr>
              <a:t>‹#›</a:t>
            </a:fld>
            <a:endParaRPr lang="en-US" dirty="0"/>
          </a:p>
        </p:txBody>
      </p:sp>
    </p:spTree>
    <p:extLst>
      <p:ext uri="{BB962C8B-B14F-4D97-AF65-F5344CB8AC3E}">
        <p14:creationId xmlns:p14="http://schemas.microsoft.com/office/powerpoint/2010/main" val="3300531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2EFFE22-501B-485B-9512-D81875D3C526}" type="datetimeFigureOut">
              <a:rPr lang="en-US"/>
              <a:pPr>
                <a:defRPr/>
              </a:pPr>
              <a:t>12/20/2013</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4DB7FAD-F34A-4169-B682-355CF72D8A15}" type="slidenum">
              <a:rPr lang="en-US"/>
              <a:pPr>
                <a:defRPr/>
              </a:pPr>
              <a:t>‹#›</a:t>
            </a:fld>
            <a:endParaRPr lang="en-US" dirty="0"/>
          </a:p>
        </p:txBody>
      </p:sp>
    </p:spTree>
    <p:extLst>
      <p:ext uri="{BB962C8B-B14F-4D97-AF65-F5344CB8AC3E}">
        <p14:creationId xmlns:p14="http://schemas.microsoft.com/office/powerpoint/2010/main" val="160461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70F6F6A8-147F-46B1-BE96-91694556A9B7}"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FDF83A08-44A8-4F0C-B22B-809D8AD3088A}" type="slidenum">
              <a:rPr lang="en-US"/>
              <a:pPr>
                <a:defRPr/>
              </a:pPr>
              <a:t>‹#›</a:t>
            </a:fld>
            <a:endParaRPr lang="en-US"/>
          </a:p>
        </p:txBody>
      </p:sp>
    </p:spTree>
    <p:extLst>
      <p:ext uri="{BB962C8B-B14F-4D97-AF65-F5344CB8AC3E}">
        <p14:creationId xmlns:p14="http://schemas.microsoft.com/office/powerpoint/2010/main" val="3878248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450B9C30-FA1C-4F9B-AF1C-105BCFB5DBE6}"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BDCA463-23E6-4CA5-99C3-ACA5BB4509DF}" type="slidenum">
              <a:rPr lang="en-US"/>
              <a:pPr>
                <a:defRPr/>
              </a:pPr>
              <a:t>‹#›</a:t>
            </a:fld>
            <a:endParaRPr lang="en-US"/>
          </a:p>
        </p:txBody>
      </p:sp>
    </p:spTree>
    <p:extLst>
      <p:ext uri="{BB962C8B-B14F-4D97-AF65-F5344CB8AC3E}">
        <p14:creationId xmlns:p14="http://schemas.microsoft.com/office/powerpoint/2010/main" val="99220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B78A68D0-E9F1-4689-B873-7BEA15F05AC6}" type="datetimeFigureOut">
              <a:rPr lang="en-US"/>
              <a:pPr>
                <a:defRPr/>
              </a:pPr>
              <a:t>12/20/2013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FB403A7-71D6-491F-83D7-C81FBCEA0884}" type="slidenum">
              <a:rPr lang="en-US"/>
              <a:pPr>
                <a:defRPr/>
              </a:pPr>
              <a:t>‹#›</a:t>
            </a:fld>
            <a:endParaRPr lang="en-US"/>
          </a:p>
        </p:txBody>
      </p:sp>
    </p:spTree>
    <p:extLst>
      <p:ext uri="{BB962C8B-B14F-4D97-AF65-F5344CB8AC3E}">
        <p14:creationId xmlns:p14="http://schemas.microsoft.com/office/powerpoint/2010/main" val="239201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56C725-42A4-4864-9CFE-3677B333C9ED}" type="slidenum">
              <a:rPr lang="en-US"/>
              <a:pPr>
                <a:defRPr/>
              </a:pPr>
              <a:t>‹#›</a:t>
            </a:fld>
            <a:endParaRPr lang="en-US"/>
          </a:p>
        </p:txBody>
      </p:sp>
    </p:spTree>
    <p:extLst>
      <p:ext uri="{BB962C8B-B14F-4D97-AF65-F5344CB8AC3E}">
        <p14:creationId xmlns:p14="http://schemas.microsoft.com/office/powerpoint/2010/main" val="4411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1AF571-F8D8-42FF-BFEF-1AEEF667D3D1}" type="slidenum">
              <a:rPr lang="en-US"/>
              <a:pPr>
                <a:defRPr/>
              </a:pPr>
              <a:t>‹#›</a:t>
            </a:fld>
            <a:endParaRPr lang="en-US"/>
          </a:p>
        </p:txBody>
      </p:sp>
    </p:spTree>
    <p:extLst>
      <p:ext uri="{BB962C8B-B14F-4D97-AF65-F5344CB8AC3E}">
        <p14:creationId xmlns:p14="http://schemas.microsoft.com/office/powerpoint/2010/main" val="59199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5EAA98-710A-4C98-9333-75BFD3EFB2FE}" type="slidenum">
              <a:rPr lang="en-US"/>
              <a:pPr>
                <a:defRPr/>
              </a:pPr>
              <a:t>‹#›</a:t>
            </a:fld>
            <a:endParaRPr lang="en-US"/>
          </a:p>
        </p:txBody>
      </p:sp>
    </p:spTree>
    <p:extLst>
      <p:ext uri="{BB962C8B-B14F-4D97-AF65-F5344CB8AC3E}">
        <p14:creationId xmlns:p14="http://schemas.microsoft.com/office/powerpoint/2010/main" val="254579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D3BC348-7A66-4E30-9780-8780B99EE045}" type="slidenum">
              <a:rPr lang="en-US"/>
              <a:pPr>
                <a:defRPr/>
              </a:pPr>
              <a:t>‹#›</a:t>
            </a:fld>
            <a:endParaRPr lang="en-US"/>
          </a:p>
        </p:txBody>
      </p:sp>
    </p:spTree>
    <p:extLst>
      <p:ext uri="{BB962C8B-B14F-4D97-AF65-F5344CB8AC3E}">
        <p14:creationId xmlns:p14="http://schemas.microsoft.com/office/powerpoint/2010/main" val="419697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D87710-5FB5-426B-96AE-D5FDB1C879BA}" type="slidenum">
              <a:rPr lang="en-US"/>
              <a:pPr>
                <a:defRPr/>
              </a:pPr>
              <a:t>‹#›</a:t>
            </a:fld>
            <a:endParaRPr lang="en-US"/>
          </a:p>
        </p:txBody>
      </p:sp>
    </p:spTree>
    <p:extLst>
      <p:ext uri="{BB962C8B-B14F-4D97-AF65-F5344CB8AC3E}">
        <p14:creationId xmlns:p14="http://schemas.microsoft.com/office/powerpoint/2010/main" val="36123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8E6892-13C7-4B87-BA08-1196D9E14153}" type="slidenum">
              <a:rPr lang="en-US"/>
              <a:pPr>
                <a:defRPr/>
              </a:pPr>
              <a:t>‹#›</a:t>
            </a:fld>
            <a:endParaRPr lang="en-US"/>
          </a:p>
        </p:txBody>
      </p:sp>
    </p:spTree>
    <p:extLst>
      <p:ext uri="{BB962C8B-B14F-4D97-AF65-F5344CB8AC3E}">
        <p14:creationId xmlns:p14="http://schemas.microsoft.com/office/powerpoint/2010/main" val="43290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58E311-7DC7-4F1A-93E2-E2325A2086CF}" type="slidenum">
              <a:rPr lang="en-US"/>
              <a:pPr>
                <a:defRPr/>
              </a:pPr>
              <a:t>‹#›</a:t>
            </a:fld>
            <a:endParaRPr lang="en-US"/>
          </a:p>
        </p:txBody>
      </p:sp>
    </p:spTree>
    <p:extLst>
      <p:ext uri="{BB962C8B-B14F-4D97-AF65-F5344CB8AC3E}">
        <p14:creationId xmlns:p14="http://schemas.microsoft.com/office/powerpoint/2010/main" val="263848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6FCEA9-F0CB-4D15-B79E-417EBE7AA611}" type="slidenum">
              <a:rPr lang="en-US"/>
              <a:pPr>
                <a:defRPr/>
              </a:pPr>
              <a:t>‹#›</a:t>
            </a:fld>
            <a:endParaRPr lang="en-US"/>
          </a:p>
        </p:txBody>
      </p:sp>
    </p:spTree>
    <p:extLst>
      <p:ext uri="{BB962C8B-B14F-4D97-AF65-F5344CB8AC3E}">
        <p14:creationId xmlns:p14="http://schemas.microsoft.com/office/powerpoint/2010/main" val="403677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B1E4A35-059E-4203-9736-28EC2B0DF7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3CB50293-5F12-440A-B1B5-5FCFA02CAE05}" type="datetimeFigureOut">
              <a:rPr lang="en-US"/>
              <a:pPr>
                <a:defRPr/>
              </a:pPr>
              <a:t>12/20/2013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2C3E15F0-3A4F-47F6-9142-6966D88069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2EE88A5F-A085-4903-9964-75AC06FABACC}"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FBE27262-5003-491C-B5F9-BB6DD59063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05EBBDD6-B8D6-45AF-A32D-5F2F8A508069}"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7F1101C2-131D-4969-A7D4-6BE4D9B638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A7731090-E2F1-4C65-A063-61BE9BAE81D1}" type="datetimeFigureOut">
              <a:rPr lang="en-US"/>
              <a:pPr>
                <a:defRPr/>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498F0F64-B488-4F25-B94F-76520DA584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hyperlink" Target="http://images.search.yahoo.com/images/view;_ylt=A2KJkK60Am1POkYASIOJzbkF;_ylu=X3oDMTBlMTQ4cGxyBHNlYwNzcgRzbGsDaW1n?back=http%3A%2F%2Fimages.search.yahoo.com%2Fsearch%2Fimages%3Fp%3Dsafe%2Bworkplace%26fr%3Dyfp-t-435%26fr2%3Dpiv-web%26tab%3Dorganic%26ri%3D6&amp;w=591&amp;h=472&amp;imgurl=www.emsandassociates.ie%2Fassets%2Fimages%2FOHS%2520Images%2FWork%2520Safe%2520Triangle.jpg&amp;rurl=http%3A%2F%2Fwww.emsandassociates.ie%2FTraining-Courses%2FWorkplace-Safety-FETAC-Level-4&amp;size=51.1+KB&amp;name=EMS+and+Associates+health+and+safety+consultants+-+Workplace+Safety+...&amp;p=safe+workplace&amp;oid=bcdf27a156d445d9bc97ed3c886ab5d7&amp;fr2=piv-web&amp;fr=yfp-t-435&amp;tt=EMS%2Band%2BAssociates%2Bhealth%2Band%2Bsafety%2Bconsultants%2B-%2BWorkplace%2BSafety%2B...&amp;b=0&amp;ni=32&amp;no=6&amp;tab=organic&amp;ts=&amp;sigr=12ean4dk0&amp;sigb=137ihrilj&amp;sigi=12d5scdcb&amp;.crumb=HHXnbcqF.Hk"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migrantclinician.org/nutsandboltsresources" TargetMode="External"/><Relationship Id="rId4" Type="http://schemas.openxmlformats.org/officeDocument/2006/relationships/image" Target="../media/image44.jpeg"/></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2133600"/>
            <a:ext cx="7924800" cy="2590800"/>
          </a:xfrm>
        </p:spPr>
        <p:txBody>
          <a:bodyPr/>
          <a:lstStyle/>
          <a:p>
            <a:pPr eaLnBrk="1" hangingPunct="1"/>
            <a:r>
              <a:rPr lang="en-US" altLang="en-US" smtClean="0"/>
              <a:t/>
            </a:r>
            <a:br>
              <a:rPr lang="en-US" altLang="en-US" smtClean="0"/>
            </a:br>
            <a:r>
              <a:rPr lang="en-US" altLang="en-US" smtClean="0"/>
              <a:t>      Cholinesterase Monitoring</a:t>
            </a:r>
          </a:p>
        </p:txBody>
      </p:sp>
      <p:sp>
        <p:nvSpPr>
          <p:cNvPr id="4" name="Rectangle 3"/>
          <p:cNvSpPr/>
          <p:nvPr/>
        </p:nvSpPr>
        <p:spPr>
          <a:xfrm>
            <a:off x="1905000" y="5867400"/>
            <a:ext cx="6553200" cy="577850"/>
          </a:xfrm>
          <a:prstGeom prst="rect">
            <a:avLst/>
          </a:prstGeom>
        </p:spPr>
        <p:txBody>
          <a:bodyPr>
            <a:spAutoFit/>
          </a:bodyPr>
          <a:lstStyle/>
          <a:p>
            <a:pPr fontAlgn="auto">
              <a:spcBef>
                <a:spcPts val="0"/>
              </a:spcBef>
              <a:spcAft>
                <a:spcPts val="0"/>
              </a:spcAft>
              <a:defRPr/>
            </a:pPr>
            <a:r>
              <a:rPr lang="en-US" sz="1050" dirty="0">
                <a:solidFill>
                  <a:prstClr val="black"/>
                </a:solidFill>
                <a:latin typeface="Calibri"/>
              </a:rPr>
              <a:t>This material was produced under a grant (SH22284SH1)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pPr eaLnBrk="1" hangingPunct="1"/>
            <a:r>
              <a:rPr lang="en-US" altLang="en-US" sz="4000" smtClean="0"/>
              <a:t>Toxicity of Cholinesterase Inhibitors </a:t>
            </a:r>
            <a:br>
              <a:rPr lang="en-US" altLang="en-US" sz="4000" smtClean="0"/>
            </a:br>
            <a:r>
              <a:rPr lang="en-US" altLang="en-US" sz="4000" smtClean="0"/>
              <a:t>Organophosphates /Carbamates</a:t>
            </a:r>
          </a:p>
        </p:txBody>
      </p:sp>
      <p:sp>
        <p:nvSpPr>
          <p:cNvPr id="22531" name="Content Placeholder 2"/>
          <p:cNvSpPr>
            <a:spLocks noGrp="1"/>
          </p:cNvSpPr>
          <p:nvPr>
            <p:ph idx="4294967295"/>
          </p:nvPr>
        </p:nvSpPr>
        <p:spPr>
          <a:xfrm>
            <a:off x="685800" y="1752600"/>
            <a:ext cx="3657600" cy="4525963"/>
          </a:xfrm>
        </p:spPr>
        <p:txBody>
          <a:bodyPr/>
          <a:lstStyle/>
          <a:p>
            <a:pPr marL="633413" indent="-581025" eaLnBrk="1" hangingPunct="1">
              <a:lnSpc>
                <a:spcPct val="70000"/>
              </a:lnSpc>
              <a:buFontTx/>
              <a:buNone/>
            </a:pPr>
            <a:r>
              <a:rPr lang="en-US" altLang="en-US" sz="3000" b="1" smtClean="0"/>
              <a:t>Muscarinic SXs</a:t>
            </a:r>
            <a:endParaRPr lang="en-US" altLang="en-US" sz="2000" b="1" smtClean="0"/>
          </a:p>
          <a:p>
            <a:pPr marL="633413" indent="-581025" eaLnBrk="1" hangingPunct="1">
              <a:lnSpc>
                <a:spcPct val="70000"/>
              </a:lnSpc>
              <a:spcAft>
                <a:spcPct val="10000"/>
              </a:spcAft>
              <a:buFont typeface="Wingdings" pitchFamily="2" charset="2"/>
              <a:buChar char="§"/>
            </a:pPr>
            <a:r>
              <a:rPr lang="en-US" altLang="en-US" sz="3000" b="1" smtClean="0"/>
              <a:t>M</a:t>
            </a:r>
            <a:r>
              <a:rPr lang="en-US" altLang="en-US" sz="3000" smtClean="0"/>
              <a:t>iosis</a:t>
            </a:r>
          </a:p>
          <a:p>
            <a:pPr marL="633413" indent="-581025" eaLnBrk="1" hangingPunct="1">
              <a:lnSpc>
                <a:spcPct val="70000"/>
              </a:lnSpc>
              <a:spcAft>
                <a:spcPct val="10000"/>
              </a:spcAft>
              <a:buFont typeface="Wingdings" pitchFamily="2" charset="2"/>
              <a:buChar char="§"/>
            </a:pPr>
            <a:r>
              <a:rPr lang="en-US" altLang="en-US" sz="3000" b="1" smtClean="0"/>
              <a:t>D</a:t>
            </a:r>
            <a:r>
              <a:rPr lang="en-US" altLang="en-US" sz="3000" smtClean="0"/>
              <a:t>iaphoresis</a:t>
            </a:r>
          </a:p>
          <a:p>
            <a:pPr marL="633413" indent="-581025" eaLnBrk="1" hangingPunct="1">
              <a:lnSpc>
                <a:spcPct val="70000"/>
              </a:lnSpc>
              <a:spcAft>
                <a:spcPct val="10000"/>
              </a:spcAft>
              <a:buFont typeface="Wingdings" pitchFamily="2" charset="2"/>
              <a:buChar char="§"/>
            </a:pPr>
            <a:r>
              <a:rPr lang="en-US" altLang="en-US" sz="3000" b="1" smtClean="0"/>
              <a:t>S</a:t>
            </a:r>
            <a:r>
              <a:rPr lang="en-US" altLang="en-US" sz="3000" smtClean="0"/>
              <a:t>alivation</a:t>
            </a:r>
          </a:p>
          <a:p>
            <a:pPr marL="633413" indent="-581025" eaLnBrk="1" hangingPunct="1">
              <a:lnSpc>
                <a:spcPct val="70000"/>
              </a:lnSpc>
              <a:spcAft>
                <a:spcPct val="10000"/>
              </a:spcAft>
              <a:buFont typeface="Wingdings" pitchFamily="2" charset="2"/>
              <a:buChar char="§"/>
            </a:pPr>
            <a:r>
              <a:rPr lang="en-US" altLang="en-US" sz="3000" b="1" smtClean="0"/>
              <a:t>L</a:t>
            </a:r>
            <a:r>
              <a:rPr lang="en-US" altLang="en-US" sz="3000" smtClean="0"/>
              <a:t>acrimation</a:t>
            </a:r>
          </a:p>
          <a:p>
            <a:pPr marL="633413" indent="-581025" eaLnBrk="1" hangingPunct="1">
              <a:lnSpc>
                <a:spcPct val="70000"/>
              </a:lnSpc>
              <a:spcAft>
                <a:spcPct val="10000"/>
              </a:spcAft>
              <a:buFont typeface="Wingdings" pitchFamily="2" charset="2"/>
              <a:buChar char="§"/>
            </a:pPr>
            <a:r>
              <a:rPr lang="en-US" altLang="en-US" sz="3000" b="1" smtClean="0"/>
              <a:t>U</a:t>
            </a:r>
            <a:r>
              <a:rPr lang="en-US" altLang="en-US" sz="3000" smtClean="0"/>
              <a:t>rination</a:t>
            </a:r>
          </a:p>
          <a:p>
            <a:pPr marL="633413" indent="-581025" eaLnBrk="1" hangingPunct="1">
              <a:lnSpc>
                <a:spcPct val="70000"/>
              </a:lnSpc>
              <a:spcAft>
                <a:spcPct val="10000"/>
              </a:spcAft>
              <a:buFont typeface="Wingdings" pitchFamily="2" charset="2"/>
              <a:buChar char="§"/>
            </a:pPr>
            <a:r>
              <a:rPr lang="en-US" altLang="en-US" sz="3000" b="1" smtClean="0"/>
              <a:t>D</a:t>
            </a:r>
            <a:r>
              <a:rPr lang="en-US" altLang="en-US" sz="3000" smtClean="0"/>
              <a:t>efecation</a:t>
            </a:r>
          </a:p>
          <a:p>
            <a:pPr marL="633413" indent="-581025" eaLnBrk="1" hangingPunct="1">
              <a:lnSpc>
                <a:spcPct val="70000"/>
              </a:lnSpc>
              <a:spcAft>
                <a:spcPct val="10000"/>
              </a:spcAft>
              <a:buFont typeface="Wingdings" pitchFamily="2" charset="2"/>
              <a:buChar char="§"/>
            </a:pPr>
            <a:r>
              <a:rPr lang="en-US" altLang="en-US" sz="3000" b="1" smtClean="0"/>
              <a:t>G</a:t>
            </a:r>
            <a:r>
              <a:rPr lang="en-US" altLang="en-US" sz="3000" smtClean="0"/>
              <a:t>astroenteric cramping</a:t>
            </a:r>
          </a:p>
          <a:p>
            <a:pPr marL="633413" indent="-581025" eaLnBrk="1" hangingPunct="1">
              <a:lnSpc>
                <a:spcPct val="70000"/>
              </a:lnSpc>
              <a:spcAft>
                <a:spcPct val="10000"/>
              </a:spcAft>
              <a:buFont typeface="Wingdings" pitchFamily="2" charset="2"/>
              <a:buChar char="§"/>
            </a:pPr>
            <a:r>
              <a:rPr lang="en-US" altLang="en-US" sz="3000" b="1" smtClean="0"/>
              <a:t>E</a:t>
            </a:r>
            <a:r>
              <a:rPr lang="en-US" altLang="en-US" sz="3000" smtClean="0"/>
              <a:t>messis</a:t>
            </a:r>
          </a:p>
          <a:p>
            <a:pPr marL="633413" indent="-581025" eaLnBrk="1" hangingPunct="1">
              <a:lnSpc>
                <a:spcPct val="80000"/>
              </a:lnSpc>
              <a:spcAft>
                <a:spcPct val="10000"/>
              </a:spcAft>
            </a:pPr>
            <a:endParaRPr lang="en-US" altLang="en-US" sz="3000" smtClean="0"/>
          </a:p>
        </p:txBody>
      </p:sp>
      <p:sp>
        <p:nvSpPr>
          <p:cNvPr id="22532" name="Content Placeholder 2"/>
          <p:cNvSpPr txBox="1">
            <a:spLocks/>
          </p:cNvSpPr>
          <p:nvPr/>
        </p:nvSpPr>
        <p:spPr bwMode="auto">
          <a:xfrm>
            <a:off x="4724400" y="1722438"/>
            <a:ext cx="3733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09588" indent="-509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en-US" altLang="en-US" sz="3200" b="1"/>
              <a:t>Nicotinic SXs</a:t>
            </a:r>
          </a:p>
          <a:p>
            <a:pPr eaLnBrk="1" hangingPunct="1">
              <a:lnSpc>
                <a:spcPct val="90000"/>
              </a:lnSpc>
              <a:spcBef>
                <a:spcPct val="20000"/>
              </a:spcBef>
              <a:buFontTx/>
              <a:buChar char="•"/>
            </a:pPr>
            <a:r>
              <a:rPr lang="en-US" altLang="en-US" sz="3200" b="1"/>
              <a:t>D</a:t>
            </a:r>
            <a:r>
              <a:rPr lang="en-US" altLang="en-US" sz="3200"/>
              <a:t>iaphoresis</a:t>
            </a:r>
          </a:p>
          <a:p>
            <a:pPr eaLnBrk="1" hangingPunct="1">
              <a:lnSpc>
                <a:spcPct val="90000"/>
              </a:lnSpc>
              <a:spcBef>
                <a:spcPct val="20000"/>
              </a:spcBef>
              <a:buFontTx/>
              <a:buChar char="•"/>
            </a:pPr>
            <a:r>
              <a:rPr lang="en-US" altLang="en-US" sz="3200" b="1"/>
              <a:t>S</a:t>
            </a:r>
            <a:r>
              <a:rPr lang="en-US" altLang="en-US" sz="3200"/>
              <a:t>alivation</a:t>
            </a:r>
          </a:p>
          <a:p>
            <a:pPr eaLnBrk="1" hangingPunct="1">
              <a:lnSpc>
                <a:spcPct val="90000"/>
              </a:lnSpc>
              <a:spcBef>
                <a:spcPct val="20000"/>
              </a:spcBef>
              <a:buFontTx/>
              <a:buChar char="•"/>
            </a:pPr>
            <a:r>
              <a:rPr lang="en-US" altLang="en-US" sz="3200" b="1"/>
              <a:t>H</a:t>
            </a:r>
            <a:r>
              <a:rPr lang="en-US" altLang="en-US" sz="3200"/>
              <a:t>eadaches</a:t>
            </a:r>
          </a:p>
          <a:p>
            <a:pPr eaLnBrk="1" hangingPunct="1">
              <a:lnSpc>
                <a:spcPct val="90000"/>
              </a:lnSpc>
              <a:spcBef>
                <a:spcPct val="20000"/>
              </a:spcBef>
              <a:buFontTx/>
              <a:buChar char="•"/>
            </a:pPr>
            <a:r>
              <a:rPr lang="en-US" altLang="en-US" sz="3200" b="1"/>
              <a:t>W</a:t>
            </a:r>
            <a:r>
              <a:rPr lang="en-US" altLang="en-US" sz="3200"/>
              <a:t>eakness</a:t>
            </a:r>
          </a:p>
          <a:p>
            <a:pPr eaLnBrk="1" hangingPunct="1">
              <a:lnSpc>
                <a:spcPct val="90000"/>
              </a:lnSpc>
              <a:spcBef>
                <a:spcPct val="20000"/>
              </a:spcBef>
              <a:buFontTx/>
              <a:buChar char="•"/>
            </a:pPr>
            <a:r>
              <a:rPr lang="en-US" altLang="en-US" sz="3200" b="1"/>
              <a:t>N</a:t>
            </a:r>
            <a:r>
              <a:rPr lang="en-US" altLang="en-US" sz="3200"/>
              <a:t>ausea</a:t>
            </a:r>
          </a:p>
          <a:p>
            <a:pPr eaLnBrk="1" hangingPunct="1">
              <a:lnSpc>
                <a:spcPct val="90000"/>
              </a:lnSpc>
              <a:spcBef>
                <a:spcPct val="20000"/>
              </a:spcBef>
              <a:buFontTx/>
              <a:buChar char="•"/>
            </a:pPr>
            <a:r>
              <a:rPr lang="en-US" altLang="en-US" sz="3200" b="1"/>
              <a:t>R</a:t>
            </a:r>
            <a:r>
              <a:rPr lang="en-US" altLang="en-US" sz="3200"/>
              <a:t>esp Paralysis</a:t>
            </a:r>
          </a:p>
          <a:p>
            <a:pPr eaLnBrk="1" hangingPunct="1">
              <a:lnSpc>
                <a:spcPct val="90000"/>
              </a:lnSpc>
              <a:spcBef>
                <a:spcPct val="20000"/>
              </a:spcBef>
              <a:buFontTx/>
              <a:buChar char="•"/>
            </a:pPr>
            <a:r>
              <a:rPr lang="en-US" altLang="en-US" sz="3200" b="1"/>
              <a:t>F</a:t>
            </a:r>
            <a:r>
              <a:rPr lang="en-US" altLang="en-US" sz="3200"/>
              <a:t>asciculations</a:t>
            </a:r>
          </a:p>
          <a:p>
            <a:pPr eaLnBrk="1" hangingPunct="1">
              <a:spcBef>
                <a:spcPct val="20000"/>
              </a:spcBef>
              <a:buFont typeface="Arial" charset="0"/>
              <a:buChar char="•"/>
            </a:pPr>
            <a:endParaRPr lang="en-US" altLang="en-US"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533400" y="914400"/>
            <a:ext cx="8229600" cy="1143000"/>
          </a:xfrm>
        </p:spPr>
        <p:txBody>
          <a:bodyPr/>
          <a:lstStyle/>
          <a:p>
            <a:pPr eaLnBrk="1" hangingPunct="1"/>
            <a:r>
              <a:rPr lang="en-US" altLang="en-US" sz="5400" smtClean="0"/>
              <a:t>Miosis:</a:t>
            </a:r>
            <a:br>
              <a:rPr lang="en-US" altLang="en-US" sz="5400" smtClean="0"/>
            </a:br>
            <a:r>
              <a:rPr lang="en-US" altLang="en-US" sz="5400" smtClean="0"/>
              <a:t>a characteristic of OP and Carbamate poisoning</a:t>
            </a:r>
          </a:p>
        </p:txBody>
      </p:sp>
      <p:pic>
        <p:nvPicPr>
          <p:cNvPr id="23555" name="Picture 4" descr="eyes"/>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495800" y="3200400"/>
            <a:ext cx="4648200" cy="2884488"/>
          </a:xfrm>
          <a:noFill/>
        </p:spPr>
      </p:pic>
      <p:pic>
        <p:nvPicPr>
          <p:cNvPr id="23556" name="Picture 5" descr="mi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4495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457200" y="152400"/>
            <a:ext cx="8229600" cy="1143000"/>
          </a:xfrm>
        </p:spPr>
        <p:txBody>
          <a:bodyPr/>
          <a:lstStyle/>
          <a:p>
            <a:pPr eaLnBrk="1" hangingPunct="1"/>
            <a:r>
              <a:rPr lang="en-US" altLang="en-US" sz="4000" smtClean="0">
                <a:solidFill>
                  <a:schemeClr val="tx1"/>
                </a:solidFill>
              </a:rPr>
              <a:t>Route and Toxicity</a:t>
            </a:r>
            <a:br>
              <a:rPr lang="en-US" altLang="en-US" sz="4000" smtClean="0">
                <a:solidFill>
                  <a:schemeClr val="tx1"/>
                </a:solidFill>
              </a:rPr>
            </a:br>
            <a:r>
              <a:rPr lang="en-US" altLang="en-US" sz="4000" smtClean="0">
                <a:solidFill>
                  <a:schemeClr val="tx1"/>
                </a:solidFill>
              </a:rPr>
              <a:t>Oral vs. Dermal LD</a:t>
            </a:r>
            <a:r>
              <a:rPr lang="en-US" altLang="en-US" sz="4000" baseline="-25000" smtClean="0">
                <a:solidFill>
                  <a:schemeClr val="tx1"/>
                </a:solidFill>
              </a:rPr>
              <a:t>50</a:t>
            </a:r>
            <a:r>
              <a:rPr lang="en-US" altLang="en-US" sz="4000" smtClean="0">
                <a:solidFill>
                  <a:schemeClr val="tx1"/>
                </a:solidFill>
              </a:rPr>
              <a:t> of some OPs</a:t>
            </a:r>
          </a:p>
        </p:txBody>
      </p:sp>
      <p:graphicFrame>
        <p:nvGraphicFramePr>
          <p:cNvPr id="13373" name="Group 61"/>
          <p:cNvGraphicFramePr>
            <a:graphicFrameLocks noGrp="1"/>
          </p:cNvGraphicFramePr>
          <p:nvPr/>
        </p:nvGraphicFramePr>
        <p:xfrm>
          <a:off x="0" y="1524000"/>
          <a:ext cx="9144000" cy="5051423"/>
        </p:xfrm>
        <a:graphic>
          <a:graphicData uri="http://schemas.openxmlformats.org/drawingml/2006/table">
            <a:tbl>
              <a:tblPr/>
              <a:tblGrid>
                <a:gridCol w="3810000"/>
                <a:gridCol w="2057400"/>
                <a:gridCol w="2133600"/>
                <a:gridCol w="1143000"/>
              </a:tblGrid>
              <a:tr h="7011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chemeClr val="bg1"/>
                          </a:solidFill>
                          <a:effectLst/>
                          <a:latin typeface="Arial" charset="0"/>
                        </a:rPr>
                        <a:t>Organophosphate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chemeClr val="bg1"/>
                          </a:solidFill>
                          <a:effectLst/>
                          <a:latin typeface="Arial" charset="0"/>
                        </a:rPr>
                        <a:t>Oral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chemeClr val="bg1"/>
                          </a:solidFill>
                          <a:effectLst/>
                          <a:latin typeface="Arial" charset="0"/>
                        </a:rPr>
                        <a:t>Dermal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bg1"/>
                          </a:solidFill>
                          <a:effectLst/>
                          <a:latin typeface="Arial" charset="0"/>
                        </a:rPr>
                        <a:t>Dermal/Oral</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465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Phorate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 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6 mg/kg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Azinphos-Methyl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 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220 mg/kg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Methamidaphos (rat)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32 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94 mg/kg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Oxydemeton (rat)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75 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250 mg/kg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4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Diazinon (rat)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108 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900 mg/kg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9</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Phosalone (rat)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130 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1500 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Chlorpyrifos (rat)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155 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202 mg/kg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Malathion (rat)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1375 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4444 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1"/>
                          </a:solidFill>
                          <a:effectLst/>
                          <a:latin typeface="Arial" charset="0"/>
                        </a:rPr>
                        <a:t>Aldecarb (rat)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0.5mg/kg</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3.5 mg/kg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3</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Spra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0338"/>
            <a:ext cx="9144000" cy="288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idx="4294967295"/>
          </p:nvPr>
        </p:nvSpPr>
        <p:spPr>
          <a:xfrm>
            <a:off x="381000" y="0"/>
            <a:ext cx="8229600" cy="914400"/>
          </a:xfrm>
        </p:spPr>
        <p:txBody>
          <a:bodyPr/>
          <a:lstStyle/>
          <a:p>
            <a:pPr eaLnBrk="1" hangingPunct="1"/>
            <a:r>
              <a:rPr lang="en-US" altLang="en-US" smtClean="0"/>
              <a:t>Pesticide Exposure Health Risk</a:t>
            </a:r>
          </a:p>
        </p:txBody>
      </p:sp>
      <p:sp>
        <p:nvSpPr>
          <p:cNvPr id="25604" name="Content Placeholder 2"/>
          <p:cNvSpPr>
            <a:spLocks noGrp="1"/>
          </p:cNvSpPr>
          <p:nvPr>
            <p:ph idx="4294967295"/>
          </p:nvPr>
        </p:nvSpPr>
        <p:spPr>
          <a:xfrm>
            <a:off x="228600" y="990600"/>
            <a:ext cx="8915400" cy="4754563"/>
          </a:xfrm>
        </p:spPr>
        <p:txBody>
          <a:bodyPr/>
          <a:lstStyle/>
          <a:p>
            <a:pPr eaLnBrk="1" hangingPunct="1"/>
            <a:r>
              <a:rPr lang="en-US" altLang="en-US" sz="3000" smtClean="0"/>
              <a:t>Some of the most toxic pesticides are insecticides </a:t>
            </a:r>
          </a:p>
          <a:p>
            <a:pPr eaLnBrk="1" hangingPunct="1"/>
            <a:r>
              <a:rPr lang="en-US" altLang="en-US" sz="3000" smtClean="0"/>
              <a:t>Some of the most toxic insecticides are cholinesterase inhibitors</a:t>
            </a:r>
            <a:r>
              <a:rPr lang="en-US" altLang="en-US" smtClean="0"/>
              <a:t> </a:t>
            </a:r>
            <a:r>
              <a:rPr lang="en-US" altLang="en-US" sz="2800" smtClean="0"/>
              <a:t>(LD</a:t>
            </a:r>
            <a:r>
              <a:rPr lang="en-US" altLang="en-US" sz="2800" baseline="-25000" smtClean="0"/>
              <a:t>50</a:t>
            </a:r>
            <a:r>
              <a:rPr lang="en-US" altLang="en-US" sz="2800" smtClean="0"/>
              <a:t> 0.5 -1000 mg/kg)</a:t>
            </a:r>
          </a:p>
          <a:p>
            <a:pPr eaLnBrk="1" hangingPunct="1"/>
            <a:r>
              <a:rPr lang="en-US" altLang="en-US" sz="3000" smtClean="0"/>
              <a:t>Organophosphates (OP) and N-methyl – carbamates are the insecticidal cholinesterase inhibitors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3200400" y="381000"/>
            <a:ext cx="5562600" cy="1143000"/>
          </a:xfrm>
        </p:spPr>
        <p:txBody>
          <a:bodyPr/>
          <a:lstStyle/>
          <a:p>
            <a:r>
              <a:rPr lang="en-US" altLang="en-US" sz="4000" smtClean="0"/>
              <a:t>Benefits of Che Monitoring</a:t>
            </a:r>
          </a:p>
        </p:txBody>
      </p:sp>
      <p:sp>
        <p:nvSpPr>
          <p:cNvPr id="26627" name="Content Placeholder 3"/>
          <p:cNvSpPr>
            <a:spLocks noGrp="1"/>
          </p:cNvSpPr>
          <p:nvPr>
            <p:ph idx="1"/>
          </p:nvPr>
        </p:nvSpPr>
        <p:spPr>
          <a:xfrm>
            <a:off x="3352800" y="1905000"/>
            <a:ext cx="5791200" cy="4953000"/>
          </a:xfrm>
        </p:spPr>
        <p:txBody>
          <a:bodyPr/>
          <a:lstStyle/>
          <a:p>
            <a:r>
              <a:rPr lang="en-US" altLang="en-US" sz="2800" smtClean="0"/>
              <a:t>Remove overexposed workers before illness begins</a:t>
            </a:r>
          </a:p>
          <a:p>
            <a:r>
              <a:rPr lang="en-US" altLang="en-US" sz="2800" smtClean="0"/>
              <a:t>Identify failures in worker protection</a:t>
            </a:r>
          </a:p>
          <a:p>
            <a:r>
              <a:rPr lang="en-US" altLang="en-US" sz="2800" smtClean="0"/>
              <a:t>Raise awareness of hazards of chemicals monitored</a:t>
            </a:r>
          </a:p>
          <a:p>
            <a:r>
              <a:rPr lang="en-US" altLang="en-US" sz="2800" smtClean="0"/>
              <a:t>Diagnose acute overexposure </a:t>
            </a:r>
          </a:p>
          <a:p>
            <a:r>
              <a:rPr lang="en-US" altLang="en-US" sz="2800" smtClean="0"/>
              <a:t>Drives the financial equation toward safer chemicals</a:t>
            </a:r>
          </a:p>
        </p:txBody>
      </p:sp>
      <p:sp>
        <p:nvSpPr>
          <p:cNvPr id="26628" name="Text Box 6"/>
          <p:cNvSpPr txBox="1">
            <a:spLocks noChangeArrowheads="1"/>
          </p:cNvSpPr>
          <p:nvPr/>
        </p:nvSpPr>
        <p:spPr bwMode="auto">
          <a:xfrm>
            <a:off x="0" y="6613525"/>
            <a:ext cx="152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000">
                <a:solidFill>
                  <a:schemeClr val="bg1"/>
                </a:solidFill>
              </a:rPr>
              <a:t>© E. Zurowesete</a:t>
            </a:r>
          </a:p>
        </p:txBody>
      </p:sp>
      <p:pic>
        <p:nvPicPr>
          <p:cNvPr id="26629" name="Picture 9" descr="tomato harve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57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0"/>
          <p:cNvSpPr txBox="1">
            <a:spLocks noChangeArrowheads="1"/>
          </p:cNvSpPr>
          <p:nvPr/>
        </p:nvSpPr>
        <p:spPr bwMode="auto">
          <a:xfrm>
            <a:off x="3048000" y="6583363"/>
            <a:ext cx="3292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 E. Zuroweste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1752600" y="273050"/>
            <a:ext cx="5562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a:t>Cholinesterase Protocol for Healthcare Providers</a:t>
            </a:r>
            <a:r>
              <a:rPr lang="en-US" altLang="en-US" sz="2800"/>
              <a:t> </a:t>
            </a:r>
          </a:p>
        </p:txBody>
      </p:sp>
      <p:sp>
        <p:nvSpPr>
          <p:cNvPr id="27651" name="Rectangle 6"/>
          <p:cNvSpPr>
            <a:spLocks noGrp="1" noChangeArrowheads="1"/>
          </p:cNvSpPr>
          <p:nvPr>
            <p:ph type="body" sz="half" idx="4294967295"/>
          </p:nvPr>
        </p:nvSpPr>
        <p:spPr>
          <a:xfrm>
            <a:off x="457200" y="2286000"/>
            <a:ext cx="4572000" cy="3840163"/>
          </a:xfrm>
        </p:spPr>
        <p:txBody>
          <a:bodyPr/>
          <a:lstStyle/>
          <a:p>
            <a:r>
              <a:rPr lang="en-US" altLang="en-US" sz="2400" smtClean="0"/>
              <a:t>Whom to Test?</a:t>
            </a:r>
          </a:p>
          <a:p>
            <a:r>
              <a:rPr lang="en-US" altLang="en-US" sz="2400" smtClean="0"/>
              <a:t>Testing</a:t>
            </a:r>
          </a:p>
          <a:p>
            <a:r>
              <a:rPr lang="en-US" altLang="en-US" sz="2400" smtClean="0"/>
              <a:t>Post Exposure Testing</a:t>
            </a:r>
          </a:p>
          <a:p>
            <a:r>
              <a:rPr lang="en-US" altLang="en-US" sz="2400" smtClean="0"/>
              <a:t>Medical Removal</a:t>
            </a:r>
          </a:p>
          <a:p>
            <a:r>
              <a:rPr lang="en-US" altLang="en-US" sz="2400" smtClean="0"/>
              <a:t>Level of Return to Handling</a:t>
            </a:r>
          </a:p>
          <a:p>
            <a:r>
              <a:rPr lang="en-US" altLang="en-US" sz="2400" smtClean="0"/>
              <a:t>Review of Handling Practices</a:t>
            </a:r>
          </a:p>
        </p:txBody>
      </p:sp>
      <p:pic>
        <p:nvPicPr>
          <p:cNvPr id="27652" name="Picture 4" descr="June 2012 protocol jpe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1447800"/>
            <a:ext cx="388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p:cNvSpPr>
          <p:nvPr/>
        </p:nvSpPr>
        <p:spPr bwMode="auto">
          <a:xfrm>
            <a:off x="457200" y="15240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600">
                <a:solidFill>
                  <a:schemeClr val="tx2"/>
                </a:solidFill>
              </a:rPr>
              <a:t>Cholinesterase Algorithm</a:t>
            </a:r>
          </a:p>
        </p:txBody>
      </p:sp>
      <p:pic>
        <p:nvPicPr>
          <p:cNvPr id="28675" name="Picture 4" descr="Clipboard0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tra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0"/>
            <a:ext cx="584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p:cNvSpPr>
            <a:spLocks noGrp="1"/>
          </p:cNvSpPr>
          <p:nvPr>
            <p:ph type="title"/>
          </p:nvPr>
        </p:nvSpPr>
        <p:spPr>
          <a:xfrm>
            <a:off x="152400" y="76200"/>
            <a:ext cx="4267200" cy="1143000"/>
          </a:xfrm>
        </p:spPr>
        <p:txBody>
          <a:bodyPr/>
          <a:lstStyle/>
          <a:p>
            <a:pPr eaLnBrk="1" hangingPunct="1"/>
            <a:r>
              <a:rPr lang="en-US" altLang="en-US" sz="4000" smtClean="0"/>
              <a:t>Who to Monitor?</a:t>
            </a:r>
          </a:p>
        </p:txBody>
      </p:sp>
      <p:sp>
        <p:nvSpPr>
          <p:cNvPr id="29700" name="Rectangle 6"/>
          <p:cNvSpPr>
            <a:spLocks noGrp="1" noChangeArrowheads="1"/>
          </p:cNvSpPr>
          <p:nvPr>
            <p:ph type="body" sz="half" idx="1"/>
          </p:nvPr>
        </p:nvSpPr>
        <p:spPr>
          <a:xfrm>
            <a:off x="-304800" y="1295400"/>
            <a:ext cx="4648200" cy="4525963"/>
          </a:xfrm>
        </p:spPr>
        <p:txBody>
          <a:bodyPr/>
          <a:lstStyle/>
          <a:p>
            <a:pPr lvl="1" eaLnBrk="1" hangingPunct="1">
              <a:buFont typeface="Wingdings" pitchFamily="2" charset="2"/>
              <a:buChar char="§"/>
            </a:pPr>
            <a:r>
              <a:rPr lang="en-US" altLang="en-US" sz="3200" smtClean="0"/>
              <a:t>Individuals who </a:t>
            </a:r>
            <a:r>
              <a:rPr lang="en-US" altLang="en-US" sz="3200" b="1" smtClean="0"/>
              <a:t>apply</a:t>
            </a:r>
            <a:r>
              <a:rPr lang="en-US" altLang="en-US" sz="3200" smtClean="0"/>
              <a:t> Class I or II Organophosphate  pesticides or Organophosphates and N-methyl-Carbamates</a:t>
            </a:r>
          </a:p>
          <a:p>
            <a:pPr lvl="1" eaLnBrk="1" hangingPunct="1">
              <a:buFont typeface="Wingdings" pitchFamily="2" charset="2"/>
              <a:buChar char="§"/>
            </a:pPr>
            <a:r>
              <a:rPr lang="en-US" altLang="en-US" sz="3200" smtClean="0"/>
              <a:t>Working 30 or more hours within any 30-day period</a:t>
            </a:r>
          </a:p>
          <a:p>
            <a:pPr eaLnBrk="1" hangingPunct="1"/>
            <a:endParaRPr lang="en-US" altLang="en-US"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Mix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19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body" idx="1"/>
          </p:nvPr>
        </p:nvSpPr>
        <p:spPr>
          <a:xfrm>
            <a:off x="4876800" y="1752600"/>
            <a:ext cx="4267200" cy="4343400"/>
          </a:xfrm>
        </p:spPr>
        <p:txBody>
          <a:bodyPr/>
          <a:lstStyle/>
          <a:p>
            <a:pPr eaLnBrk="1" fontAlgn="auto" hangingPunct="1">
              <a:spcAft>
                <a:spcPts val="0"/>
              </a:spcAft>
              <a:buFont typeface="Arial" pitchFamily="34" charset="0"/>
              <a:buChar char="•"/>
              <a:defRPr/>
            </a:pPr>
            <a:r>
              <a:rPr lang="en-US" sz="2000" dirty="0" smtClean="0"/>
              <a:t>Inhibition of cholinesterase by </a:t>
            </a:r>
            <a:r>
              <a:rPr lang="en-US" sz="2000" dirty="0" err="1" smtClean="0"/>
              <a:t>carbamates</a:t>
            </a:r>
            <a:r>
              <a:rPr lang="en-US" sz="2000" dirty="0" smtClean="0"/>
              <a:t>, while potentially serious, is less persistent and probably will not be detected by regular monitoring. If an applicator is exposed only to </a:t>
            </a:r>
            <a:r>
              <a:rPr lang="en-US" sz="2000" dirty="0" err="1" smtClean="0"/>
              <a:t>carbamates</a:t>
            </a:r>
            <a:r>
              <a:rPr lang="en-US" sz="2000" dirty="0" smtClean="0"/>
              <a:t> and not OPs,</a:t>
            </a:r>
          </a:p>
          <a:p>
            <a:pPr eaLnBrk="1" fontAlgn="auto" hangingPunct="1">
              <a:spcAft>
                <a:spcPts val="0"/>
              </a:spcAft>
              <a:buFont typeface="Arial" pitchFamily="34" charset="0"/>
              <a:buChar char="•"/>
              <a:defRPr/>
            </a:pPr>
            <a:endParaRPr lang="en-US" sz="2000" dirty="0" smtClean="0"/>
          </a:p>
          <a:p>
            <a:pPr eaLnBrk="1" fontAlgn="auto" hangingPunct="1">
              <a:spcAft>
                <a:spcPts val="0"/>
              </a:spcAft>
              <a:buFont typeface="Arial" pitchFamily="34" charset="0"/>
              <a:buChar char="•"/>
              <a:defRPr/>
            </a:pPr>
            <a:r>
              <a:rPr lang="en-US" sz="2000" dirty="0" smtClean="0"/>
              <a:t>Cholinesterase monitoring may provide a false sense of security because the extent of inhibition from each exposure</a:t>
            </a:r>
          </a:p>
          <a:p>
            <a:pPr marL="0" indent="0" eaLnBrk="1" hangingPunct="1">
              <a:buFontTx/>
              <a:buNone/>
              <a:defRPr/>
            </a:pPr>
            <a:endParaRPr lang="en-US" sz="2400" dirty="0" smtClean="0"/>
          </a:p>
        </p:txBody>
      </p:sp>
      <p:sp>
        <p:nvSpPr>
          <p:cNvPr id="30724" name="Rectangle 2"/>
          <p:cNvSpPr>
            <a:spLocks noGrp="1" noChangeArrowheads="1"/>
          </p:cNvSpPr>
          <p:nvPr>
            <p:ph type="title"/>
          </p:nvPr>
        </p:nvSpPr>
        <p:spPr>
          <a:xfrm>
            <a:off x="5334000" y="457200"/>
            <a:ext cx="3276600" cy="838200"/>
          </a:xfrm>
        </p:spPr>
        <p:txBody>
          <a:bodyPr/>
          <a:lstStyle/>
          <a:p>
            <a:pPr eaLnBrk="1" hangingPunct="1"/>
            <a:r>
              <a:rPr lang="en-US" altLang="en-US" sz="3600" smtClean="0"/>
              <a:t>Why Not Carbamates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descr="Nee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idx="4294967295"/>
          </p:nvPr>
        </p:nvSpPr>
        <p:spPr>
          <a:xfrm>
            <a:off x="381000" y="2286000"/>
            <a:ext cx="8229600" cy="1143000"/>
          </a:xfrm>
        </p:spPr>
        <p:txBody>
          <a:bodyPr/>
          <a:lstStyle/>
          <a:p>
            <a:pPr eaLnBrk="1" hangingPunct="1"/>
            <a:r>
              <a:rPr lang="en-US" altLang="en-US" smtClean="0"/>
              <a:t>What to Measure</a:t>
            </a:r>
          </a:p>
        </p:txBody>
      </p:sp>
      <p:sp>
        <p:nvSpPr>
          <p:cNvPr id="31748" name="Content Placeholder 2"/>
          <p:cNvSpPr>
            <a:spLocks noGrp="1"/>
          </p:cNvSpPr>
          <p:nvPr>
            <p:ph idx="4294967295"/>
          </p:nvPr>
        </p:nvSpPr>
        <p:spPr>
          <a:xfrm>
            <a:off x="304800" y="3505200"/>
            <a:ext cx="8458200" cy="2819400"/>
          </a:xfrm>
        </p:spPr>
        <p:txBody>
          <a:bodyPr/>
          <a:lstStyle/>
          <a:p>
            <a:pPr eaLnBrk="1" hangingPunct="1">
              <a:buFont typeface="Wingdings 2" pitchFamily="18" charset="2"/>
              <a:buChar char=""/>
            </a:pPr>
            <a:r>
              <a:rPr lang="en-US" altLang="en-US" sz="2800" smtClean="0"/>
              <a:t>Measure both acetylcholinesterase (red blood cell cholinesterase-AChE) and butyryl cholinesterase (plasma cholinesterase-PChE)</a:t>
            </a:r>
          </a:p>
          <a:p>
            <a:pPr eaLnBrk="1" hangingPunct="1">
              <a:buFont typeface="Wingdings 2" pitchFamily="18" charset="2"/>
              <a:buChar char=""/>
            </a:pPr>
            <a:r>
              <a:rPr lang="en-US" altLang="en-US" sz="2800" smtClean="0"/>
              <a:t>Use the same laboratory and the same methodology for all testing so that results may be accurately compared. Repeat baselines yearly</a:t>
            </a:r>
          </a:p>
          <a:p>
            <a:pPr eaLnBrk="1" hangingPunct="1"/>
            <a:endParaRPr lang="en-US" altLang="en-US"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Disclaimers</a:t>
            </a:r>
          </a:p>
        </p:txBody>
      </p:sp>
      <p:sp>
        <p:nvSpPr>
          <p:cNvPr id="3" name="Content Placeholder 2"/>
          <p:cNvSpPr>
            <a:spLocks noGrp="1"/>
          </p:cNvSpPr>
          <p:nvPr>
            <p:ph idx="1"/>
          </p:nvPr>
        </p:nvSpPr>
        <p:spPr>
          <a:xfrm>
            <a:off x="1752600" y="2057400"/>
            <a:ext cx="6934200" cy="4068763"/>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solidFill>
                  <a:srgbClr val="000000"/>
                </a:solidFill>
              </a:rPr>
              <a:t>This material was produced under a grant (</a:t>
            </a:r>
            <a:r>
              <a:rPr lang="en-US" i="1" dirty="0" smtClean="0">
                <a:solidFill>
                  <a:srgbClr val="000000"/>
                </a:solidFill>
              </a:rPr>
              <a:t>SH22284SH1</a:t>
            </a:r>
            <a:r>
              <a:rPr lang="en-US" dirty="0" smtClean="0">
                <a:solidFill>
                  <a:srgbClr val="000000"/>
                </a:solidFill>
              </a:rPr>
              <a:t>) from the Occupational Safety and Health Administration, U.S. Department of Labor. It does not necessarily  reflect the views or policies of the U.S. Department of Labor, nor does the mention of trade names, commercial products, or organization imply endorsement by the U.S. Government.</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blood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4114800"/>
            <a:ext cx="91249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idx="4294967295"/>
          </p:nvPr>
        </p:nvSpPr>
        <p:spPr>
          <a:xfrm>
            <a:off x="228600" y="0"/>
            <a:ext cx="8229600" cy="1143000"/>
          </a:xfrm>
        </p:spPr>
        <p:txBody>
          <a:bodyPr/>
          <a:lstStyle/>
          <a:p>
            <a:pPr eaLnBrk="1" hangingPunct="1"/>
            <a:r>
              <a:rPr lang="en-US" altLang="en-US" smtClean="0"/>
              <a:t>Working Baseline Guidelines </a:t>
            </a:r>
          </a:p>
        </p:txBody>
      </p:sp>
      <p:sp>
        <p:nvSpPr>
          <p:cNvPr id="32772" name="Content Placeholder 2"/>
          <p:cNvSpPr>
            <a:spLocks noGrp="1"/>
          </p:cNvSpPr>
          <p:nvPr>
            <p:ph idx="4294967295"/>
          </p:nvPr>
        </p:nvSpPr>
        <p:spPr>
          <a:xfrm>
            <a:off x="0" y="1143000"/>
            <a:ext cx="9144000" cy="4373563"/>
          </a:xfrm>
        </p:spPr>
        <p:txBody>
          <a:bodyPr/>
          <a:lstStyle/>
          <a:p>
            <a:pPr lvl="1" eaLnBrk="1" hangingPunct="1">
              <a:buFont typeface="Wingdings 2" pitchFamily="18" charset="2"/>
              <a:buChar char=""/>
            </a:pPr>
            <a:r>
              <a:rPr lang="en-US" altLang="en-US" sz="3000" smtClean="0"/>
              <a:t>Perform a 2nd baseline after halting exposure.  If values differ by more than 10%, obtain a third baseline. </a:t>
            </a:r>
          </a:p>
          <a:p>
            <a:pPr lvl="1" eaLnBrk="1" hangingPunct="1">
              <a:buFont typeface="Wingdings 2" pitchFamily="18" charset="2"/>
              <a:buChar char=""/>
            </a:pPr>
            <a:r>
              <a:rPr lang="en-US" altLang="en-US" sz="3000" smtClean="0"/>
              <a:t>The highest value should be used as the baseline. </a:t>
            </a:r>
          </a:p>
          <a:p>
            <a:pPr lvl="1" eaLnBrk="1" hangingPunct="1">
              <a:buFont typeface="Wingdings 2" pitchFamily="18" charset="2"/>
              <a:buChar char=""/>
            </a:pPr>
            <a:r>
              <a:rPr lang="en-US" altLang="en-US" sz="3000" smtClean="0"/>
              <a:t>Attempt to obtain longest non exposure interval before baseline testing.</a:t>
            </a:r>
          </a:p>
          <a:p>
            <a:pPr eaLnBrk="1" hangingPunct="1"/>
            <a:endParaRPr lang="en-US" altLang="en-US" sz="3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7200" y="228600"/>
            <a:ext cx="8229600" cy="1143000"/>
          </a:xfrm>
        </p:spPr>
        <p:txBody>
          <a:bodyPr/>
          <a:lstStyle/>
          <a:p>
            <a:pPr eaLnBrk="1" hangingPunct="1"/>
            <a:r>
              <a:rPr lang="en-US" altLang="en-US" smtClean="0"/>
              <a:t>AChE versus PChE</a:t>
            </a:r>
          </a:p>
        </p:txBody>
      </p:sp>
      <p:sp>
        <p:nvSpPr>
          <p:cNvPr id="33795" name="Content Placeholder 2"/>
          <p:cNvSpPr>
            <a:spLocks noGrp="1"/>
          </p:cNvSpPr>
          <p:nvPr>
            <p:ph idx="4294967295"/>
          </p:nvPr>
        </p:nvSpPr>
        <p:spPr>
          <a:xfrm>
            <a:off x="457200" y="1371600"/>
            <a:ext cx="8382000" cy="4525963"/>
          </a:xfrm>
        </p:spPr>
        <p:txBody>
          <a:bodyPr/>
          <a:lstStyle/>
          <a:p>
            <a:pPr eaLnBrk="1" hangingPunct="1">
              <a:buFont typeface="Wingdings 2" pitchFamily="18" charset="2"/>
              <a:buChar char=""/>
            </a:pPr>
            <a:r>
              <a:rPr lang="en-US" altLang="en-US" sz="2800" smtClean="0"/>
              <a:t>Red blood cell turnover is slow (about 3 months)</a:t>
            </a:r>
          </a:p>
          <a:p>
            <a:pPr lvl="1" eaLnBrk="1" hangingPunct="1">
              <a:buFont typeface="Wingdings" pitchFamily="2" charset="2"/>
              <a:buChar char="Ø"/>
            </a:pPr>
            <a:r>
              <a:rPr lang="en-US" altLang="en-US" sz="2000" smtClean="0"/>
              <a:t> AChE measurements reflect this slow replacement rate.  100/120= 0.83%  recovery per day</a:t>
            </a:r>
          </a:p>
          <a:p>
            <a:pPr lvl="1" eaLnBrk="1" hangingPunct="1">
              <a:buFont typeface="Wingdings 2" pitchFamily="18" charset="2"/>
              <a:buChar char=""/>
            </a:pPr>
            <a:endParaRPr lang="en-US" altLang="en-US" sz="2000" smtClean="0"/>
          </a:p>
          <a:p>
            <a:pPr eaLnBrk="1" hangingPunct="1">
              <a:buFont typeface="Wingdings 2" pitchFamily="18" charset="2"/>
              <a:buChar char=""/>
            </a:pPr>
            <a:r>
              <a:rPr lang="en-US" altLang="en-US" sz="2800" smtClean="0"/>
              <a:t>PChE turnover is quicker. Estimates are about 1.2% recovery per day</a:t>
            </a:r>
            <a:r>
              <a:rPr lang="en-US" altLang="en-US" sz="2400" smtClean="0"/>
              <a:t>  </a:t>
            </a:r>
          </a:p>
          <a:p>
            <a:pPr lvl="1" eaLnBrk="1" hangingPunct="1">
              <a:buFont typeface="Wingdings" pitchFamily="2" charset="2"/>
              <a:buChar char="Ø"/>
            </a:pPr>
            <a:r>
              <a:rPr lang="en-US" altLang="en-US" sz="2000" smtClean="0"/>
              <a:t>PChE is a more sensitive to certain organophosphates. </a:t>
            </a:r>
          </a:p>
          <a:p>
            <a:pPr lvl="1" eaLnBrk="1" hangingPunct="1">
              <a:buFont typeface="Wingdings 2" pitchFamily="18" charset="2"/>
              <a:buChar char=""/>
            </a:pPr>
            <a:endParaRPr lang="en-US" altLang="en-US" sz="2000" smtClean="0"/>
          </a:p>
          <a:p>
            <a:pPr eaLnBrk="1" hangingPunct="1">
              <a:buFont typeface="Wingdings 2" pitchFamily="18" charset="2"/>
              <a:buChar char=""/>
            </a:pPr>
            <a:r>
              <a:rPr lang="en-US" altLang="en-US" sz="2800" smtClean="0"/>
              <a:t>Obtain a baseline reading of both measures during the non-exposed period, at least 30 days since the last exposure to OP pesticides. Two baseline values ideal. Average the values.</a:t>
            </a:r>
            <a:r>
              <a:rPr lang="en-US" altLang="en-US" sz="2800" smtClean="0">
                <a:solidFill>
                  <a:srgbClr val="FFFF00"/>
                </a:solidFill>
              </a:rPr>
              <a:t> </a:t>
            </a:r>
          </a:p>
          <a:p>
            <a:pPr eaLnBrk="1" hangingPunct="1">
              <a:buFontTx/>
              <a:buNone/>
            </a:pPr>
            <a:endParaRPr lang="en-US" altLang="en-US" sz="2800" smtClean="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304800"/>
            <a:ext cx="8229600" cy="1143000"/>
          </a:xfrm>
        </p:spPr>
        <p:txBody>
          <a:bodyPr/>
          <a:lstStyle/>
          <a:p>
            <a:pPr eaLnBrk="1" hangingPunct="1"/>
            <a:r>
              <a:rPr lang="en-US" altLang="en-US" smtClean="0"/>
              <a:t>Post Exposure Testing Guidelines</a:t>
            </a:r>
          </a:p>
        </p:txBody>
      </p:sp>
      <p:sp>
        <p:nvSpPr>
          <p:cNvPr id="34819" name="Content Placeholder 2"/>
          <p:cNvSpPr>
            <a:spLocks noGrp="1"/>
          </p:cNvSpPr>
          <p:nvPr>
            <p:ph idx="4294967295"/>
          </p:nvPr>
        </p:nvSpPr>
        <p:spPr>
          <a:xfrm>
            <a:off x="1066800" y="1752600"/>
            <a:ext cx="7315200" cy="4419600"/>
          </a:xfrm>
        </p:spPr>
        <p:txBody>
          <a:bodyPr/>
          <a:lstStyle/>
          <a:p>
            <a:pPr eaLnBrk="1" hangingPunct="1">
              <a:buFont typeface="Wingdings 2" pitchFamily="18" charset="2"/>
              <a:buChar char=""/>
            </a:pPr>
            <a:r>
              <a:rPr lang="en-US" altLang="en-US" smtClean="0"/>
              <a:t>Ideal: Test within 3 days of any 30-day period in which individual has met or exceeded handling hours threshold.</a:t>
            </a:r>
          </a:p>
          <a:p>
            <a:pPr eaLnBrk="1" hangingPunct="1">
              <a:buFont typeface="Wingdings 2" pitchFamily="18" charset="2"/>
              <a:buChar char=""/>
            </a:pPr>
            <a:r>
              <a:rPr lang="en-US" altLang="en-US" smtClean="0"/>
              <a:t>Compare each reading to individual’s baseline and calculate per cent of activity relative to baseline.</a:t>
            </a:r>
          </a:p>
          <a:p>
            <a:pPr eaLnBrk="1" hangingPunct="1">
              <a:buFont typeface="Wingdings 2" pitchFamily="18" charset="2"/>
              <a:buChar char=""/>
            </a:pPr>
            <a:r>
              <a:rPr lang="en-US" altLang="en-US" smtClean="0"/>
              <a:t>% act.= BL act – PE act/BL act x100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403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idx="4294967295"/>
          </p:nvPr>
        </p:nvSpPr>
        <p:spPr>
          <a:xfrm>
            <a:off x="0" y="152400"/>
            <a:ext cx="5257800" cy="1143000"/>
          </a:xfrm>
        </p:spPr>
        <p:txBody>
          <a:bodyPr/>
          <a:lstStyle/>
          <a:p>
            <a:pPr eaLnBrk="1" hangingPunct="1"/>
            <a:r>
              <a:rPr lang="en-US" altLang="en-US" sz="4800" smtClean="0"/>
              <a:t>Action Levels</a:t>
            </a:r>
          </a:p>
        </p:txBody>
      </p:sp>
      <p:sp>
        <p:nvSpPr>
          <p:cNvPr id="35844" name="Content Placeholder 2"/>
          <p:cNvSpPr>
            <a:spLocks noGrp="1"/>
          </p:cNvSpPr>
          <p:nvPr>
            <p:ph idx="4294967295"/>
          </p:nvPr>
        </p:nvSpPr>
        <p:spPr>
          <a:xfrm>
            <a:off x="152400" y="1600200"/>
            <a:ext cx="5257800" cy="4525963"/>
          </a:xfrm>
        </p:spPr>
        <p:txBody>
          <a:bodyPr/>
          <a:lstStyle/>
          <a:p>
            <a:pPr eaLnBrk="1" hangingPunct="1">
              <a:buFont typeface="Wingdings 2" pitchFamily="18" charset="2"/>
              <a:buChar char=""/>
            </a:pPr>
            <a:r>
              <a:rPr lang="en-US" altLang="en-US" smtClean="0"/>
              <a:t>Evaluate Work Place</a:t>
            </a:r>
          </a:p>
          <a:p>
            <a:pPr lvl="1" eaLnBrk="1" hangingPunct="1">
              <a:buFont typeface="Wingdings" pitchFamily="2" charset="2"/>
              <a:buNone/>
            </a:pPr>
            <a:r>
              <a:rPr lang="en-US" altLang="en-US" sz="2400" smtClean="0"/>
              <a:t>   &gt;20% decrease from baseline in AChE or PChE  = Evaluate work practices</a:t>
            </a:r>
          </a:p>
          <a:p>
            <a:pPr eaLnBrk="1" hangingPunct="1">
              <a:buFont typeface="Wingdings 2" pitchFamily="18" charset="2"/>
              <a:buChar char=""/>
            </a:pPr>
            <a:r>
              <a:rPr lang="en-US" altLang="en-US" smtClean="0"/>
              <a:t>Medical Removal</a:t>
            </a:r>
          </a:p>
          <a:p>
            <a:pPr lvl="1" eaLnBrk="1" hangingPunct="1">
              <a:buFont typeface="Wingdings" pitchFamily="2" charset="2"/>
              <a:buNone/>
            </a:pPr>
            <a:r>
              <a:rPr lang="en-US" altLang="en-US" sz="2400" smtClean="0"/>
              <a:t>    &gt;30% decrease in AchE </a:t>
            </a:r>
            <a:r>
              <a:rPr lang="en-US" altLang="en-US" sz="2400" i="1" smtClean="0"/>
              <a:t>or &gt;</a:t>
            </a:r>
            <a:r>
              <a:rPr lang="en-US" altLang="en-US" sz="2400" smtClean="0"/>
              <a:t>40% decrease in PChE </a:t>
            </a:r>
          </a:p>
          <a:p>
            <a:pPr lvl="1" eaLnBrk="1" hangingPunct="1">
              <a:buFont typeface="Wingdings" pitchFamily="2" charset="2"/>
              <a:buChar char="Ø"/>
            </a:pPr>
            <a:r>
              <a:rPr lang="en-US" altLang="en-US" sz="2000" smtClean="0"/>
              <a:t>Remove worker from exposure to OPs and carbamates until levels return to within 80% of baseline</a:t>
            </a:r>
          </a:p>
          <a:p>
            <a:pPr eaLnBrk="1" hangingPunct="1"/>
            <a:endParaRPr lang="en-US" altLang="en-US" smtClean="0"/>
          </a:p>
        </p:txBody>
      </p:sp>
      <p:sp>
        <p:nvSpPr>
          <p:cNvPr id="35845" name="Rectangle 5"/>
          <p:cNvSpPr>
            <a:spLocks noChangeArrowheads="1"/>
          </p:cNvSpPr>
          <p:nvPr/>
        </p:nvSpPr>
        <p:spPr bwMode="auto">
          <a:xfrm>
            <a:off x="7267575" y="6491288"/>
            <a:ext cx="1876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 earldotter.com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3810000" y="0"/>
            <a:ext cx="5029200" cy="1143000"/>
          </a:xfrm>
        </p:spPr>
        <p:txBody>
          <a:bodyPr/>
          <a:lstStyle/>
          <a:p>
            <a:pPr eaLnBrk="1" hangingPunct="1"/>
            <a:r>
              <a:rPr lang="en-US" altLang="en-US" smtClean="0"/>
              <a:t>Return to Work</a:t>
            </a:r>
          </a:p>
        </p:txBody>
      </p:sp>
      <p:sp>
        <p:nvSpPr>
          <p:cNvPr id="36867" name="Content Placeholder 2"/>
          <p:cNvSpPr>
            <a:spLocks noGrp="1"/>
          </p:cNvSpPr>
          <p:nvPr>
            <p:ph idx="4294967295"/>
          </p:nvPr>
        </p:nvSpPr>
        <p:spPr>
          <a:xfrm>
            <a:off x="3505200" y="1295400"/>
            <a:ext cx="5638800" cy="5029200"/>
          </a:xfrm>
        </p:spPr>
        <p:txBody>
          <a:bodyPr/>
          <a:lstStyle/>
          <a:p>
            <a:pPr eaLnBrk="1" hangingPunct="1">
              <a:buFont typeface="Wingdings 2" pitchFamily="18" charset="2"/>
              <a:buChar char=""/>
            </a:pPr>
            <a:r>
              <a:rPr lang="en-US" altLang="en-US" sz="2800" b="1" smtClean="0"/>
              <a:t>Level to Return to Work</a:t>
            </a:r>
            <a:r>
              <a:rPr lang="en-US" altLang="en-US" sz="2400" b="1" smtClean="0"/>
              <a:t> </a:t>
            </a:r>
          </a:p>
          <a:p>
            <a:pPr lvl="1" eaLnBrk="1" hangingPunct="1">
              <a:buFont typeface="Wingdings" pitchFamily="2" charset="2"/>
              <a:buChar char="Ø"/>
            </a:pPr>
            <a:r>
              <a:rPr lang="en-US" altLang="en-US" sz="2400" smtClean="0"/>
              <a:t>Return to work when test result is  greater than or equal to  80% of baseline.</a:t>
            </a:r>
          </a:p>
          <a:p>
            <a:pPr eaLnBrk="1" hangingPunct="1">
              <a:buFont typeface="Wingdings 2" pitchFamily="18" charset="2"/>
              <a:buChar char=""/>
            </a:pPr>
            <a:r>
              <a:rPr lang="en-US" altLang="en-US" sz="2800" b="1" smtClean="0"/>
              <a:t>Retest for Return to Work </a:t>
            </a:r>
          </a:p>
          <a:p>
            <a:pPr lvl="1" eaLnBrk="1" hangingPunct="1">
              <a:buFont typeface="Wingdings" pitchFamily="2" charset="2"/>
              <a:buChar char="Ø"/>
            </a:pPr>
            <a:r>
              <a:rPr lang="en-US" altLang="en-US" sz="2400" smtClean="0"/>
              <a:t>Days to repeat test is determined by degree of ChE activity  reduction. </a:t>
            </a:r>
          </a:p>
          <a:p>
            <a:pPr lvl="1" eaLnBrk="1" hangingPunct="1">
              <a:buFont typeface="Wingdings" pitchFamily="2" charset="2"/>
              <a:buChar char="Ø"/>
            </a:pPr>
            <a:r>
              <a:rPr lang="en-US" altLang="en-US" sz="2400" smtClean="0"/>
              <a:t> RBC:  (% depression - 20)  /0.83  = # of days to repeat test</a:t>
            </a:r>
          </a:p>
          <a:p>
            <a:pPr lvl="1" eaLnBrk="1" hangingPunct="1">
              <a:buFont typeface="Wingdings" pitchFamily="2" charset="2"/>
              <a:buChar char="Ø"/>
            </a:pPr>
            <a:r>
              <a:rPr lang="en-US" altLang="en-US" sz="2400" smtClean="0"/>
              <a:t> plasma:  (% depression - 20) / 1.2 = # of days to repeat test</a:t>
            </a:r>
          </a:p>
        </p:txBody>
      </p:sp>
      <p:pic>
        <p:nvPicPr>
          <p:cNvPr id="36868" name="Picture 5" descr="ChemicalPou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9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2895600" y="0"/>
            <a:ext cx="5867400" cy="1143000"/>
          </a:xfrm>
        </p:spPr>
        <p:txBody>
          <a:bodyPr/>
          <a:lstStyle/>
          <a:p>
            <a:pPr eaLnBrk="1" hangingPunct="1"/>
            <a:r>
              <a:rPr lang="en-US" altLang="en-US" sz="4000" smtClean="0"/>
              <a:t>Review Work Practices </a:t>
            </a:r>
          </a:p>
        </p:txBody>
      </p:sp>
      <p:sp>
        <p:nvSpPr>
          <p:cNvPr id="37891" name="Content Placeholder 2"/>
          <p:cNvSpPr>
            <a:spLocks noGrp="1"/>
          </p:cNvSpPr>
          <p:nvPr>
            <p:ph idx="4294967295"/>
          </p:nvPr>
        </p:nvSpPr>
        <p:spPr>
          <a:xfrm>
            <a:off x="2514600" y="1371600"/>
            <a:ext cx="6400800" cy="4525963"/>
          </a:xfrm>
        </p:spPr>
        <p:txBody>
          <a:bodyPr/>
          <a:lstStyle/>
          <a:p>
            <a:pPr eaLnBrk="1" hangingPunct="1">
              <a:buFont typeface="Wingdings 2" pitchFamily="18" charset="2"/>
              <a:buChar char=""/>
            </a:pPr>
            <a:r>
              <a:rPr lang="en-US" altLang="en-US" sz="3000" smtClean="0"/>
              <a:t>Review work practices when test result is less than 80% of baseline.</a:t>
            </a:r>
            <a:r>
              <a:rPr lang="en-US" altLang="en-US" sz="1000" smtClean="0"/>
              <a:t>	</a:t>
            </a:r>
          </a:p>
          <a:p>
            <a:pPr lvl="1" eaLnBrk="1" hangingPunct="1">
              <a:buFont typeface="Wingdings" pitchFamily="2" charset="2"/>
              <a:buChar char="Ø"/>
            </a:pPr>
            <a:r>
              <a:rPr lang="en-US" altLang="en-US" sz="2600" smtClean="0"/>
              <a:t>Reading and understanding label</a:t>
            </a:r>
          </a:p>
          <a:p>
            <a:pPr lvl="1" eaLnBrk="1" hangingPunct="1">
              <a:buFont typeface="Wingdings" pitchFamily="2" charset="2"/>
              <a:buChar char="Ø"/>
            </a:pPr>
            <a:r>
              <a:rPr lang="en-US" altLang="en-US" sz="2600" smtClean="0"/>
              <a:t>Use of personal protective equipment</a:t>
            </a:r>
          </a:p>
          <a:p>
            <a:pPr lvl="1" eaLnBrk="1" hangingPunct="1">
              <a:buFont typeface="Wingdings" pitchFamily="2" charset="2"/>
              <a:buChar char="Ø"/>
            </a:pPr>
            <a:r>
              <a:rPr lang="en-US" altLang="en-US" sz="2600" smtClean="0"/>
              <a:t>Pesticide handling practices</a:t>
            </a:r>
          </a:p>
          <a:p>
            <a:pPr lvl="1" eaLnBrk="1" hangingPunct="1">
              <a:buFont typeface="Wingdings" pitchFamily="2" charset="2"/>
              <a:buChar char="Ø"/>
            </a:pPr>
            <a:r>
              <a:rPr lang="en-US" altLang="en-US" sz="2600" smtClean="0"/>
              <a:t>Precautions taken with chemical spills</a:t>
            </a:r>
          </a:p>
          <a:p>
            <a:pPr lvl="1" eaLnBrk="1" hangingPunct="1">
              <a:buFont typeface="Wingdings" pitchFamily="2" charset="2"/>
              <a:buChar char="Ø"/>
            </a:pPr>
            <a:r>
              <a:rPr lang="en-US" altLang="en-US" sz="2600" smtClean="0"/>
              <a:t>Reporting symptoms</a:t>
            </a:r>
          </a:p>
          <a:p>
            <a:pPr lvl="1" eaLnBrk="1" hangingPunct="1">
              <a:buFont typeface="Wingdings" pitchFamily="2" charset="2"/>
              <a:buChar char="Ø"/>
            </a:pPr>
            <a:r>
              <a:rPr lang="en-US" altLang="en-US" sz="2600" smtClean="0"/>
              <a:t>Reporting exposures</a:t>
            </a:r>
            <a:r>
              <a:rPr lang="en-US" altLang="en-US" smtClean="0"/>
              <a:t> </a:t>
            </a:r>
          </a:p>
        </p:txBody>
      </p:sp>
      <p:pic>
        <p:nvPicPr>
          <p:cNvPr id="37892" name="Picture 4" descr="Digg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33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p:cNvSpPr>
            <a:spLocks noChangeArrowheads="1"/>
          </p:cNvSpPr>
          <p:nvPr/>
        </p:nvSpPr>
        <p:spPr bwMode="auto">
          <a:xfrm>
            <a:off x="0" y="6491288"/>
            <a:ext cx="1876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 earldotter.com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Injured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96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title"/>
          </p:nvPr>
        </p:nvSpPr>
        <p:spPr>
          <a:xfrm>
            <a:off x="228600" y="381000"/>
            <a:ext cx="5105400" cy="1143000"/>
          </a:xfrm>
        </p:spPr>
        <p:txBody>
          <a:bodyPr/>
          <a:lstStyle/>
          <a:p>
            <a:pPr eaLnBrk="1" hangingPunct="1"/>
            <a:r>
              <a:rPr lang="en-US" altLang="en-US" smtClean="0"/>
              <a:t>Role of Clinician</a:t>
            </a:r>
          </a:p>
        </p:txBody>
      </p:sp>
      <p:sp>
        <p:nvSpPr>
          <p:cNvPr id="38916" name="Rectangle 3"/>
          <p:cNvSpPr>
            <a:spLocks noGrp="1" noChangeArrowheads="1"/>
          </p:cNvSpPr>
          <p:nvPr>
            <p:ph type="body" idx="1"/>
          </p:nvPr>
        </p:nvSpPr>
        <p:spPr>
          <a:xfrm>
            <a:off x="228600" y="1600200"/>
            <a:ext cx="5257800" cy="4876800"/>
          </a:xfrm>
        </p:spPr>
        <p:txBody>
          <a:bodyPr/>
          <a:lstStyle/>
          <a:p>
            <a:pPr eaLnBrk="1" hangingPunct="1">
              <a:buFont typeface="Wingdings 2" pitchFamily="18" charset="2"/>
              <a:buChar char=""/>
            </a:pPr>
            <a:r>
              <a:rPr lang="en-US" altLang="en-US" sz="2400" smtClean="0"/>
              <a:t>Monitor Cholinesterase levels</a:t>
            </a:r>
          </a:p>
          <a:p>
            <a:pPr eaLnBrk="1" hangingPunct="1">
              <a:buFont typeface="Wingdings 2" pitchFamily="18" charset="2"/>
              <a:buChar char=""/>
            </a:pPr>
            <a:r>
              <a:rPr lang="en-US" altLang="en-US" sz="2400" smtClean="0"/>
              <a:t>Understand signs and symptoms  </a:t>
            </a:r>
          </a:p>
          <a:p>
            <a:pPr eaLnBrk="1" hangingPunct="1">
              <a:buFont typeface="Wingdings 2" pitchFamily="18" charset="2"/>
              <a:buChar char=""/>
            </a:pPr>
            <a:r>
              <a:rPr lang="en-US" altLang="en-US" sz="2400" smtClean="0"/>
              <a:t>Review protective measures with patient</a:t>
            </a:r>
          </a:p>
          <a:p>
            <a:pPr eaLnBrk="1" hangingPunct="1">
              <a:buFont typeface="Wingdings 2" pitchFamily="18" charset="2"/>
              <a:buChar char=""/>
            </a:pPr>
            <a:r>
              <a:rPr lang="en-US" altLang="en-US" sz="2400" smtClean="0"/>
              <a:t>Review protective measures with employer </a:t>
            </a:r>
          </a:p>
          <a:p>
            <a:pPr eaLnBrk="1" hangingPunct="1">
              <a:buFont typeface="Wingdings 2" pitchFamily="18" charset="2"/>
              <a:buChar char=""/>
            </a:pPr>
            <a:r>
              <a:rPr lang="en-US" altLang="en-US" sz="2400" smtClean="0"/>
              <a:t>Report</a:t>
            </a:r>
          </a:p>
          <a:p>
            <a:pPr eaLnBrk="1" hangingPunct="1">
              <a:buFont typeface="Wingdings 2" pitchFamily="18" charset="2"/>
              <a:buChar char=""/>
            </a:pPr>
            <a:r>
              <a:rPr lang="en-US" altLang="en-US" sz="2400" smtClean="0"/>
              <a:t>Remember – No need to be an expert</a:t>
            </a:r>
          </a:p>
          <a:p>
            <a:pPr lvl="1" eaLnBrk="1" hangingPunct="1">
              <a:buFont typeface="Wingdings" pitchFamily="2" charset="2"/>
              <a:buChar char="Ø"/>
            </a:pPr>
            <a:r>
              <a:rPr lang="en-US" altLang="en-US" sz="2400" smtClean="0"/>
              <a:t>Plenty of resources!</a:t>
            </a:r>
          </a:p>
        </p:txBody>
      </p:sp>
      <p:sp>
        <p:nvSpPr>
          <p:cNvPr id="38917" name="Rectangle 5"/>
          <p:cNvSpPr>
            <a:spLocks noChangeArrowheads="1"/>
          </p:cNvSpPr>
          <p:nvPr/>
        </p:nvSpPr>
        <p:spPr bwMode="auto">
          <a:xfrm>
            <a:off x="7267575" y="6491288"/>
            <a:ext cx="1876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 earldotter.com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MikeRow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7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rrowheads="1"/>
          </p:cNvSpPr>
          <p:nvPr>
            <p:ph type="title" idx="4294967295"/>
          </p:nvPr>
        </p:nvSpPr>
        <p:spPr>
          <a:xfrm>
            <a:off x="3352800" y="0"/>
            <a:ext cx="5791200" cy="1143000"/>
          </a:xfrm>
        </p:spPr>
        <p:txBody>
          <a:bodyPr/>
          <a:lstStyle/>
          <a:p>
            <a:pPr eaLnBrk="1" hangingPunct="1"/>
            <a:r>
              <a:rPr lang="en-US" altLang="en-US" sz="3200" smtClean="0"/>
              <a:t>MCN’s Environmental and Occupational Health Program</a:t>
            </a:r>
          </a:p>
        </p:txBody>
      </p:sp>
      <p:sp>
        <p:nvSpPr>
          <p:cNvPr id="39940" name="Rectangle 3"/>
          <p:cNvSpPr>
            <a:spLocks noGrp="1" noChangeArrowheads="1"/>
          </p:cNvSpPr>
          <p:nvPr>
            <p:ph type="body" idx="4294967295"/>
          </p:nvPr>
        </p:nvSpPr>
        <p:spPr>
          <a:xfrm>
            <a:off x="3962400" y="1447800"/>
            <a:ext cx="5181600" cy="4876800"/>
          </a:xfrm>
        </p:spPr>
        <p:txBody>
          <a:bodyPr/>
          <a:lstStyle/>
          <a:p>
            <a:pPr eaLnBrk="1" hangingPunct="1">
              <a:lnSpc>
                <a:spcPct val="90000"/>
              </a:lnSpc>
              <a:buClr>
                <a:schemeClr val="tx1"/>
              </a:buClr>
              <a:buFontTx/>
              <a:buNone/>
            </a:pPr>
            <a:r>
              <a:rPr lang="en-US" altLang="en-US" smtClean="0"/>
              <a:t>SIMPLE, Flexible, Effective</a:t>
            </a:r>
          </a:p>
          <a:p>
            <a:pPr eaLnBrk="1" hangingPunct="1">
              <a:lnSpc>
                <a:spcPct val="90000"/>
              </a:lnSpc>
              <a:buClr>
                <a:schemeClr val="tx1"/>
              </a:buClr>
              <a:buFontTx/>
              <a:buNone/>
            </a:pPr>
            <a:endParaRPr lang="en-US" altLang="en-US" sz="2000" smtClean="0"/>
          </a:p>
          <a:p>
            <a:pPr eaLnBrk="1" hangingPunct="1">
              <a:lnSpc>
                <a:spcPct val="90000"/>
              </a:lnSpc>
              <a:buClr>
                <a:schemeClr val="tx1"/>
              </a:buClr>
              <a:buFont typeface="Wingdings 2" pitchFamily="18" charset="2"/>
              <a:buChar char=""/>
            </a:pPr>
            <a:r>
              <a:rPr lang="en-US" altLang="en-US" smtClean="0"/>
              <a:t>Partnerships with Health Centers</a:t>
            </a:r>
          </a:p>
          <a:p>
            <a:pPr eaLnBrk="1" hangingPunct="1">
              <a:lnSpc>
                <a:spcPct val="90000"/>
              </a:lnSpc>
              <a:buClr>
                <a:schemeClr val="tx1"/>
              </a:buClr>
              <a:buFont typeface="Wingdings 2" pitchFamily="18" charset="2"/>
              <a:buChar char=""/>
            </a:pPr>
            <a:r>
              <a:rPr lang="en-US" altLang="en-US" smtClean="0"/>
              <a:t>Practical Training for Primary Care Providers</a:t>
            </a:r>
          </a:p>
          <a:p>
            <a:pPr eaLnBrk="1" hangingPunct="1">
              <a:lnSpc>
                <a:spcPct val="90000"/>
              </a:lnSpc>
              <a:buClr>
                <a:schemeClr val="tx1"/>
              </a:buClr>
              <a:buFont typeface="Wingdings 2" pitchFamily="18" charset="2"/>
              <a:buChar char=""/>
            </a:pPr>
            <a:r>
              <a:rPr lang="en-US" altLang="en-US" smtClean="0"/>
              <a:t>Resources</a:t>
            </a:r>
          </a:p>
          <a:p>
            <a:pPr eaLnBrk="1" hangingPunct="1">
              <a:lnSpc>
                <a:spcPct val="90000"/>
              </a:lnSpc>
              <a:buClr>
                <a:schemeClr val="tx1"/>
              </a:buClr>
              <a:buFont typeface="Wingdings 2" pitchFamily="18" charset="2"/>
              <a:buChar char=""/>
            </a:pPr>
            <a:r>
              <a:rPr lang="en-US" altLang="en-US" smtClean="0"/>
              <a:t>Connecting Primary Care to Occupational and Environmental Medicine</a:t>
            </a:r>
          </a:p>
          <a:p>
            <a:pPr eaLnBrk="1" hangingPunct="1">
              <a:lnSpc>
                <a:spcPct val="90000"/>
              </a:lnSpc>
              <a:buClr>
                <a:schemeClr val="tx1"/>
              </a:buClr>
              <a:buFont typeface="Wingdings 2" pitchFamily="18" charset="2"/>
              <a:buChar char=""/>
            </a:pPr>
            <a:r>
              <a:rPr lang="en-US" altLang="en-US" smtClean="0"/>
              <a:t>Technical Assistance</a:t>
            </a:r>
          </a:p>
          <a:p>
            <a:pPr marL="1082675" lvl="1" eaLnBrk="1" hangingPunct="1">
              <a:lnSpc>
                <a:spcPct val="90000"/>
              </a:lnSpc>
            </a:pPr>
            <a:endParaRPr lang="en-US" altLang="en-US" smtClean="0"/>
          </a:p>
        </p:txBody>
      </p:sp>
      <p:sp>
        <p:nvSpPr>
          <p:cNvPr id="39941" name="Text Box 5"/>
          <p:cNvSpPr txBox="1">
            <a:spLocks noChangeArrowheads="1"/>
          </p:cNvSpPr>
          <p:nvPr/>
        </p:nvSpPr>
        <p:spPr bwMode="auto">
          <a:xfrm>
            <a:off x="0" y="6553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400">
                <a:solidFill>
                  <a:schemeClr val="bg1"/>
                </a:solidFill>
                <a:cs typeface="Arial" charset="0"/>
              </a:rPr>
              <a:t>© earldotter.com</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esticide Map with Side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0825"/>
            <a:ext cx="81534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Oval 5"/>
          <p:cNvSpPr>
            <a:spLocks noChangeArrowheads="1"/>
          </p:cNvSpPr>
          <p:nvPr/>
        </p:nvSpPr>
        <p:spPr bwMode="auto">
          <a:xfrm>
            <a:off x="381000" y="3581400"/>
            <a:ext cx="2057400" cy="1219200"/>
          </a:xfrm>
          <a:prstGeom prst="ellipse">
            <a:avLst/>
          </a:prstGeom>
          <a:noFill/>
          <a:ln w="444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0964" name="Oval 8"/>
          <p:cNvSpPr>
            <a:spLocks noChangeArrowheads="1"/>
          </p:cNvSpPr>
          <p:nvPr/>
        </p:nvSpPr>
        <p:spPr bwMode="auto">
          <a:xfrm>
            <a:off x="5486400" y="3733800"/>
            <a:ext cx="762000" cy="381000"/>
          </a:xfrm>
          <a:prstGeom prst="ellipse">
            <a:avLst/>
          </a:prstGeom>
          <a:noFill/>
          <a:ln w="3492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0965" name="Rectangle 9"/>
          <p:cNvSpPr>
            <a:spLocks noGrp="1" noChangeArrowheads="1"/>
          </p:cNvSpPr>
          <p:nvPr>
            <p:ph type="title" idx="4294967295"/>
          </p:nvPr>
        </p:nvSpPr>
        <p:spPr>
          <a:xfrm>
            <a:off x="304800" y="304800"/>
            <a:ext cx="8610600" cy="1143000"/>
          </a:xfrm>
        </p:spPr>
        <p:txBody>
          <a:bodyPr/>
          <a:lstStyle/>
          <a:p>
            <a:pPr eaLnBrk="1" hangingPunct="1"/>
            <a:r>
              <a:rPr lang="en-US" altLang="en-US" sz="3200" smtClean="0"/>
              <a:t>MCN’s Pesticide Exposure Reporting Map</a:t>
            </a:r>
            <a:br>
              <a:rPr lang="en-US" altLang="en-US" sz="3200" smtClean="0"/>
            </a:br>
            <a:r>
              <a:rPr lang="en-US" altLang="en-US" sz="3200" smtClean="0"/>
              <a:t>www.migrantclinician.org</a:t>
            </a:r>
            <a:r>
              <a:rPr lang="en-US" altLang="en-US" sz="4000" smtClean="0"/>
              <a:t> </a:t>
            </a:r>
          </a:p>
        </p:txBody>
      </p:sp>
      <p:sp>
        <p:nvSpPr>
          <p:cNvPr id="40966" name="Oval 12"/>
          <p:cNvSpPr>
            <a:spLocks noChangeArrowheads="1"/>
          </p:cNvSpPr>
          <p:nvPr/>
        </p:nvSpPr>
        <p:spPr bwMode="auto">
          <a:xfrm>
            <a:off x="457200" y="1676400"/>
            <a:ext cx="1371600" cy="2286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idx="4294967295"/>
          </p:nvPr>
        </p:nvSpPr>
        <p:spPr/>
        <p:txBody>
          <a:bodyPr/>
          <a:lstStyle/>
          <a:p>
            <a:pPr eaLnBrk="1" hangingPunct="1"/>
            <a:r>
              <a:rPr lang="en-US" altLang="en-US" smtClean="0"/>
              <a:t>Pesticide Reporting Information</a:t>
            </a:r>
          </a:p>
        </p:txBody>
      </p:sp>
      <p:pic>
        <p:nvPicPr>
          <p:cNvPr id="41987" name="Picture 6" descr="Nebraska Reporting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2517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0" y="228600"/>
            <a:ext cx="3810000" cy="457200"/>
          </a:xfrm>
        </p:spPr>
        <p:txBody>
          <a:bodyPr/>
          <a:lstStyle/>
          <a:p>
            <a:pPr eaLnBrk="1" hangingPunct="1"/>
            <a:r>
              <a:rPr lang="en-US" altLang="en-US" sz="4000" smtClean="0"/>
              <a:t>Objectives</a:t>
            </a:r>
          </a:p>
        </p:txBody>
      </p:sp>
      <p:sp>
        <p:nvSpPr>
          <p:cNvPr id="15363" name="Content Placeholder 4"/>
          <p:cNvSpPr>
            <a:spLocks noGrp="1"/>
          </p:cNvSpPr>
          <p:nvPr>
            <p:ph idx="4294967295"/>
          </p:nvPr>
        </p:nvSpPr>
        <p:spPr>
          <a:xfrm>
            <a:off x="4114800" y="914400"/>
            <a:ext cx="4800600" cy="4525963"/>
          </a:xfrm>
        </p:spPr>
        <p:txBody>
          <a:bodyPr/>
          <a:lstStyle/>
          <a:p>
            <a:pPr marL="352425" indent="-352425" eaLnBrk="1" hangingPunct="1">
              <a:lnSpc>
                <a:spcPct val="80000"/>
              </a:lnSpc>
              <a:spcAft>
                <a:spcPct val="35000"/>
              </a:spcAft>
              <a:buFontTx/>
              <a:buAutoNum type="arabicPeriod"/>
            </a:pPr>
            <a:r>
              <a:rPr lang="en-US" altLang="en-US" sz="2200" smtClean="0"/>
              <a:t>Assess the human health importance of cholinesterase screening.   </a:t>
            </a:r>
          </a:p>
          <a:p>
            <a:pPr marL="352425" indent="-352425" eaLnBrk="1" hangingPunct="1">
              <a:lnSpc>
                <a:spcPct val="80000"/>
              </a:lnSpc>
              <a:spcAft>
                <a:spcPct val="35000"/>
              </a:spcAft>
              <a:buFontTx/>
              <a:buAutoNum type="arabicPeriod"/>
            </a:pPr>
            <a:r>
              <a:rPr lang="en-US" altLang="en-US" sz="2200" smtClean="0"/>
              <a:t>Identify which types of pesticides require cholinesterase screening and the people most likely to be exposed to those pesticides.</a:t>
            </a:r>
          </a:p>
          <a:p>
            <a:pPr marL="352425" indent="-352425" eaLnBrk="1" hangingPunct="1">
              <a:lnSpc>
                <a:spcPct val="80000"/>
              </a:lnSpc>
              <a:spcAft>
                <a:spcPct val="35000"/>
              </a:spcAft>
              <a:buFontTx/>
              <a:buAutoNum type="arabicPeriod"/>
            </a:pPr>
            <a:r>
              <a:rPr lang="en-US" altLang="en-US" sz="2200" smtClean="0"/>
              <a:t>Analyze screening protocols including baseline testing, laboratory specifics, and follow up for applicability to clinic sites.</a:t>
            </a:r>
          </a:p>
          <a:p>
            <a:pPr marL="352425" indent="-352425" eaLnBrk="1" hangingPunct="1">
              <a:lnSpc>
                <a:spcPct val="80000"/>
              </a:lnSpc>
              <a:spcAft>
                <a:spcPct val="35000"/>
              </a:spcAft>
              <a:buFontTx/>
              <a:buAutoNum type="arabicPeriod"/>
            </a:pPr>
            <a:r>
              <a:rPr lang="en-US" altLang="en-US" sz="2200" smtClean="0"/>
              <a:t>Evaluate appropriate testing and follow up for acute exposures. </a:t>
            </a:r>
          </a:p>
          <a:p>
            <a:pPr marL="352425" indent="-352425" eaLnBrk="1" hangingPunct="1">
              <a:lnSpc>
                <a:spcPct val="80000"/>
              </a:lnSpc>
              <a:spcAft>
                <a:spcPct val="35000"/>
              </a:spcAft>
              <a:buFontTx/>
              <a:buAutoNum type="arabicPeriod"/>
            </a:pPr>
            <a:r>
              <a:rPr lang="en-US" altLang="en-US" sz="2200" smtClean="0"/>
              <a:t>Discuss roles and responsibilities of providers in screening, prevention, treatment and follow-up of pesticide exposures.</a:t>
            </a:r>
          </a:p>
        </p:txBody>
      </p:sp>
      <p:pic>
        <p:nvPicPr>
          <p:cNvPr id="15364" name="Picture 5" descr="MaineM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9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ChangeArrowheads="1"/>
          </p:cNvSpPr>
          <p:nvPr/>
        </p:nvSpPr>
        <p:spPr bwMode="auto">
          <a:xfrm>
            <a:off x="0" y="6491288"/>
            <a:ext cx="1876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solidFill>
                  <a:schemeClr val="bg1"/>
                </a:solidFill>
              </a:rPr>
              <a:t>© earldotter.com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4"/>
          <p:cNvSpPr>
            <a:spLocks noGrp="1"/>
          </p:cNvSpPr>
          <p:nvPr>
            <p:ph idx="4294967295"/>
          </p:nvPr>
        </p:nvSpPr>
        <p:spPr/>
        <p:txBody>
          <a:bodyPr/>
          <a:lstStyle/>
          <a:p>
            <a:pPr marL="0" indent="0" eaLnBrk="1" hangingPunct="1">
              <a:lnSpc>
                <a:spcPct val="90000"/>
              </a:lnSpc>
              <a:buFontTx/>
              <a:buNone/>
            </a:pPr>
            <a:r>
              <a:rPr lang="en-US" altLang="en-US" sz="2600" smtClean="0"/>
              <a:t>Regulation aimed at reducing the risk of pesticides and injuries among agricultural workers and pesticide handlers.</a:t>
            </a:r>
          </a:p>
          <a:p>
            <a:pPr marL="0" indent="0" eaLnBrk="1" hangingPunct="1">
              <a:lnSpc>
                <a:spcPct val="90000"/>
              </a:lnSpc>
              <a:buFontTx/>
              <a:buNone/>
            </a:pPr>
            <a:endParaRPr lang="en-US" altLang="en-US" sz="1000" smtClean="0"/>
          </a:p>
          <a:p>
            <a:pPr marL="0" indent="0" eaLnBrk="1" hangingPunct="1">
              <a:lnSpc>
                <a:spcPct val="90000"/>
              </a:lnSpc>
              <a:buFont typeface="Wingdings 2" pitchFamily="18" charset="2"/>
              <a:buChar char=""/>
            </a:pPr>
            <a:r>
              <a:rPr lang="en-US" altLang="en-US" sz="2600" smtClean="0"/>
              <a:t>   Contains requirements for:</a:t>
            </a:r>
          </a:p>
          <a:p>
            <a:pPr lvl="1" eaLnBrk="1" hangingPunct="1">
              <a:lnSpc>
                <a:spcPct val="90000"/>
              </a:lnSpc>
              <a:buFont typeface="Wingdings" pitchFamily="2" charset="2"/>
              <a:buChar char="Ø"/>
            </a:pPr>
            <a:r>
              <a:rPr lang="en-US" altLang="en-US" sz="1900" smtClean="0"/>
              <a:t>pesticide safety training	</a:t>
            </a:r>
          </a:p>
          <a:p>
            <a:pPr lvl="1" eaLnBrk="1" hangingPunct="1">
              <a:lnSpc>
                <a:spcPct val="90000"/>
              </a:lnSpc>
              <a:buFont typeface="Wingdings" pitchFamily="2" charset="2"/>
              <a:buChar char="Ø"/>
            </a:pPr>
            <a:r>
              <a:rPr lang="en-US" altLang="en-US" sz="1900" smtClean="0"/>
              <a:t>notification of pesticide applications</a:t>
            </a:r>
          </a:p>
          <a:p>
            <a:pPr lvl="1" eaLnBrk="1" hangingPunct="1">
              <a:lnSpc>
                <a:spcPct val="90000"/>
              </a:lnSpc>
              <a:buFont typeface="Wingdings" pitchFamily="2" charset="2"/>
              <a:buChar char="Ø"/>
            </a:pPr>
            <a:r>
              <a:rPr lang="en-US" altLang="en-US" sz="1900" smtClean="0"/>
              <a:t>use of PPE</a:t>
            </a:r>
          </a:p>
          <a:p>
            <a:pPr lvl="1" eaLnBrk="1" hangingPunct="1">
              <a:lnSpc>
                <a:spcPct val="90000"/>
              </a:lnSpc>
              <a:buFont typeface="Wingdings" pitchFamily="2" charset="2"/>
              <a:buChar char="Ø"/>
            </a:pPr>
            <a:r>
              <a:rPr lang="en-US" altLang="en-US" sz="1900" smtClean="0"/>
              <a:t>restricted entry after pesticide application</a:t>
            </a:r>
          </a:p>
          <a:p>
            <a:pPr lvl="1" eaLnBrk="1" hangingPunct="1">
              <a:lnSpc>
                <a:spcPct val="90000"/>
              </a:lnSpc>
              <a:buFont typeface="Wingdings" pitchFamily="2" charset="2"/>
              <a:buChar char="Ø"/>
            </a:pPr>
            <a:r>
              <a:rPr lang="en-US" altLang="en-US" sz="1900" smtClean="0"/>
              <a:t>decontamination supplies </a:t>
            </a:r>
          </a:p>
          <a:p>
            <a:pPr lvl="1" eaLnBrk="1" hangingPunct="1">
              <a:lnSpc>
                <a:spcPct val="90000"/>
              </a:lnSpc>
              <a:buFont typeface="Wingdings" pitchFamily="2" charset="2"/>
              <a:buChar char="Ø"/>
            </a:pPr>
            <a:r>
              <a:rPr lang="en-US" altLang="en-US" sz="1900" smtClean="0"/>
              <a:t>emergency medical assistance </a:t>
            </a:r>
          </a:p>
          <a:p>
            <a:pPr lvl="1" eaLnBrk="1" hangingPunct="1">
              <a:lnSpc>
                <a:spcPct val="90000"/>
              </a:lnSpc>
              <a:buFontTx/>
              <a:buNone/>
            </a:pPr>
            <a:endParaRPr lang="en-US" altLang="en-US" sz="1900" smtClean="0"/>
          </a:p>
          <a:p>
            <a:pPr lvl="1" eaLnBrk="1" hangingPunct="1">
              <a:lnSpc>
                <a:spcPct val="90000"/>
              </a:lnSpc>
              <a:buFontTx/>
              <a:buNone/>
            </a:pPr>
            <a:endParaRPr lang="en-US" altLang="en-US" sz="2200" i="1" smtClean="0"/>
          </a:p>
          <a:p>
            <a:pPr marL="0" indent="0" eaLnBrk="1" hangingPunct="1">
              <a:lnSpc>
                <a:spcPct val="90000"/>
              </a:lnSpc>
            </a:pPr>
            <a:endParaRPr lang="en-US" altLang="en-US" sz="3000" smtClean="0"/>
          </a:p>
        </p:txBody>
      </p:sp>
      <p:sp>
        <p:nvSpPr>
          <p:cNvPr id="43011" name="Title 3"/>
          <p:cNvSpPr>
            <a:spLocks noGrp="1"/>
          </p:cNvSpPr>
          <p:nvPr>
            <p:ph type="title" idx="4294967295"/>
          </p:nvPr>
        </p:nvSpPr>
        <p:spPr>
          <a:xfrm>
            <a:off x="152400" y="228600"/>
            <a:ext cx="8686800" cy="1143000"/>
          </a:xfrm>
        </p:spPr>
        <p:txBody>
          <a:bodyPr/>
          <a:lstStyle/>
          <a:p>
            <a:pPr eaLnBrk="1" hangingPunct="1"/>
            <a:r>
              <a:rPr lang="en-US" altLang="en-US" smtClean="0"/>
              <a:t>EPA Worker Protection Standard</a:t>
            </a:r>
          </a:p>
        </p:txBody>
      </p:sp>
      <p:pic>
        <p:nvPicPr>
          <p:cNvPr id="43012" name="Picture 4" descr="gemplers-wps-sign-D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19400"/>
            <a:ext cx="23622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5"/>
          <p:cNvSpPr>
            <a:spLocks noChangeArrowheads="1"/>
          </p:cNvSpPr>
          <p:nvPr/>
        </p:nvSpPr>
        <p:spPr bwMode="auto">
          <a:xfrm>
            <a:off x="838200" y="59436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Information available at www.epa.gov</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fieldspra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idx="4294967295"/>
          </p:nvPr>
        </p:nvSpPr>
        <p:spPr>
          <a:xfrm>
            <a:off x="381000" y="228600"/>
            <a:ext cx="8229600" cy="715963"/>
          </a:xfrm>
        </p:spPr>
        <p:txBody>
          <a:bodyPr/>
          <a:lstStyle/>
          <a:p>
            <a:pPr eaLnBrk="1" hangingPunct="1"/>
            <a:r>
              <a:rPr lang="en-US" altLang="en-US" sz="4800" smtClean="0"/>
              <a:t>Prevent Exposure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body" sz="half" idx="1"/>
          </p:nvPr>
        </p:nvSpPr>
        <p:spPr>
          <a:xfrm>
            <a:off x="0" y="1219200"/>
            <a:ext cx="3657600" cy="5516563"/>
          </a:xfrm>
        </p:spPr>
        <p:txBody>
          <a:bodyPr/>
          <a:lstStyle/>
          <a:p>
            <a:pPr eaLnBrk="1" hangingPunct="1">
              <a:buFont typeface="Wingdings 2" pitchFamily="18" charset="2"/>
              <a:buChar char=""/>
            </a:pPr>
            <a:r>
              <a:rPr lang="en-US" altLang="en-US" sz="2400" smtClean="0"/>
              <a:t>Read the Label</a:t>
            </a:r>
          </a:p>
          <a:p>
            <a:pPr lvl="1" eaLnBrk="1" hangingPunct="1">
              <a:buFont typeface="Wingdings" pitchFamily="2" charset="2"/>
              <a:buChar char="Ø"/>
            </a:pPr>
            <a:r>
              <a:rPr lang="en-US" altLang="en-US" sz="2000" smtClean="0"/>
              <a:t>Look for "precautionary statement”  which describes how poisonous the product is and how to best protect yourself</a:t>
            </a:r>
          </a:p>
          <a:p>
            <a:pPr lvl="1" eaLnBrk="1" hangingPunct="1">
              <a:buFont typeface="Wingdings" pitchFamily="2" charset="2"/>
              <a:buChar char="Ø"/>
            </a:pPr>
            <a:r>
              <a:rPr lang="en-US" altLang="en-US" sz="2000" smtClean="0"/>
              <a:t>Use of Restricted Pesticides requires specialized training and certification</a:t>
            </a:r>
          </a:p>
          <a:p>
            <a:pPr eaLnBrk="1" hangingPunct="1">
              <a:buFont typeface="Wingdings 2" pitchFamily="18" charset="2"/>
              <a:buChar char=""/>
            </a:pPr>
            <a:r>
              <a:rPr lang="en-US" altLang="en-US" sz="2400" smtClean="0"/>
              <a:t>Partner with organization offering the Pesticide Applicator Training</a:t>
            </a:r>
          </a:p>
        </p:txBody>
      </p:sp>
      <p:sp>
        <p:nvSpPr>
          <p:cNvPr id="45059" name="Rectangle 6"/>
          <p:cNvSpPr>
            <a:spLocks noGrp="1" noChangeArrowheads="1"/>
          </p:cNvSpPr>
          <p:nvPr>
            <p:ph sz="half" idx="2"/>
          </p:nvPr>
        </p:nvSpPr>
        <p:spPr/>
        <p:txBody>
          <a:bodyPr/>
          <a:lstStyle/>
          <a:p>
            <a:pPr eaLnBrk="1" hangingPunct="1"/>
            <a:endParaRPr lang="en-US" altLang="en-US" sz="2800" smtClean="0"/>
          </a:p>
        </p:txBody>
      </p:sp>
      <p:pic>
        <p:nvPicPr>
          <p:cNvPr id="45060" name="Picture 4" descr="802486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1143000"/>
            <a:ext cx="525780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itle 1"/>
          <p:cNvSpPr>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400">
                <a:solidFill>
                  <a:schemeClr val="tx2"/>
                </a:solidFill>
              </a:rPr>
              <a:t>Education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304800"/>
            <a:ext cx="8229600" cy="1143000"/>
          </a:xfrm>
        </p:spPr>
        <p:txBody>
          <a:bodyPr/>
          <a:lstStyle/>
          <a:p>
            <a:pPr eaLnBrk="1" hangingPunct="1"/>
            <a:r>
              <a:rPr lang="en-US" altLang="en-US" smtClean="0"/>
              <a:t>Personal Protective Equipment </a:t>
            </a:r>
          </a:p>
        </p:txBody>
      </p:sp>
      <p:sp>
        <p:nvSpPr>
          <p:cNvPr id="46083" name="Content Placeholder 2"/>
          <p:cNvSpPr>
            <a:spLocks noGrp="1"/>
          </p:cNvSpPr>
          <p:nvPr>
            <p:ph idx="4294967295"/>
          </p:nvPr>
        </p:nvSpPr>
        <p:spPr>
          <a:xfrm>
            <a:off x="609600" y="1600200"/>
            <a:ext cx="5105400" cy="914400"/>
          </a:xfrm>
        </p:spPr>
        <p:txBody>
          <a:bodyPr/>
          <a:lstStyle/>
          <a:p>
            <a:pPr eaLnBrk="1" hangingPunct="1">
              <a:buFontTx/>
              <a:buNone/>
            </a:pPr>
            <a:r>
              <a:rPr lang="en-US" altLang="en-US" smtClean="0"/>
              <a:t>Head to Toe Protection</a:t>
            </a:r>
          </a:p>
          <a:p>
            <a:pPr lvl="1" eaLnBrk="1" hangingPunct="1"/>
            <a:endParaRPr lang="en-US" altLang="en-US" smtClean="0"/>
          </a:p>
          <a:p>
            <a:pPr lvl="1" eaLnBrk="1" hangingPunct="1"/>
            <a:endParaRPr lang="en-US" altLang="en-US" smtClean="0"/>
          </a:p>
          <a:p>
            <a:pPr lvl="1" eaLnBrk="1" hangingPunct="1">
              <a:buFontTx/>
              <a:buNone/>
            </a:pPr>
            <a:endParaRPr lang="en-US" altLang="en-US" smtClean="0"/>
          </a:p>
          <a:p>
            <a:pPr eaLnBrk="1" hangingPunct="1"/>
            <a:endParaRPr lang="en-US" altLang="en-US" smtClean="0"/>
          </a:p>
        </p:txBody>
      </p:sp>
      <p:pic>
        <p:nvPicPr>
          <p:cNvPr id="46084" name="Content Placeholder 3" descr="DSCF019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Content Placeholder 7" descr="P319009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191000"/>
            <a:ext cx="32004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362200"/>
            <a:ext cx="508000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3"/>
          <p:cNvSpPr>
            <a:spLocks noGrp="1"/>
          </p:cNvSpPr>
          <p:nvPr>
            <p:ph type="title" idx="4294967295"/>
          </p:nvPr>
        </p:nvSpPr>
        <p:spPr>
          <a:xfrm>
            <a:off x="457200" y="274638"/>
            <a:ext cx="6858000" cy="1143000"/>
          </a:xfrm>
        </p:spPr>
        <p:txBody>
          <a:bodyPr/>
          <a:lstStyle/>
          <a:p>
            <a:pPr eaLnBrk="1" hangingPunct="1"/>
            <a:r>
              <a:rPr lang="en-US" altLang="en-US" smtClean="0"/>
              <a:t>Reduce Chemical Risk</a:t>
            </a:r>
          </a:p>
        </p:txBody>
      </p:sp>
      <p:sp>
        <p:nvSpPr>
          <p:cNvPr id="47107" name="Content Placeholder 4"/>
          <p:cNvSpPr>
            <a:spLocks noGrp="1"/>
          </p:cNvSpPr>
          <p:nvPr>
            <p:ph idx="4294967295"/>
          </p:nvPr>
        </p:nvSpPr>
        <p:spPr>
          <a:xfrm>
            <a:off x="609600" y="1371600"/>
            <a:ext cx="6781800" cy="4525963"/>
          </a:xfrm>
        </p:spPr>
        <p:txBody>
          <a:bodyPr/>
          <a:lstStyle/>
          <a:p>
            <a:pPr eaLnBrk="1" hangingPunct="1">
              <a:lnSpc>
                <a:spcPct val="80000"/>
              </a:lnSpc>
              <a:buFont typeface="Wingdings 2" pitchFamily="18" charset="2"/>
              <a:buChar char=""/>
            </a:pPr>
            <a:r>
              <a:rPr lang="en-US" altLang="en-US" sz="2400" smtClean="0"/>
              <a:t>Wear head protection – waterproof disposable hood or plastic wide brim hat</a:t>
            </a:r>
          </a:p>
          <a:p>
            <a:pPr eaLnBrk="1" hangingPunct="1">
              <a:lnSpc>
                <a:spcPct val="80000"/>
              </a:lnSpc>
              <a:buFont typeface="Wingdings 2" pitchFamily="18" charset="2"/>
              <a:buChar char=""/>
            </a:pPr>
            <a:r>
              <a:rPr lang="en-US" altLang="en-US" sz="2400" smtClean="0"/>
              <a:t>Wear unlined, chemical resistant gloves (neoprene and nitrile are best) – </a:t>
            </a:r>
            <a:r>
              <a:rPr lang="en-US" altLang="en-US" sz="2400" i="1" smtClean="0"/>
              <a:t>do not wear cotton or leather</a:t>
            </a:r>
          </a:p>
          <a:p>
            <a:pPr eaLnBrk="1" hangingPunct="1">
              <a:lnSpc>
                <a:spcPct val="80000"/>
              </a:lnSpc>
              <a:buFont typeface="Wingdings 2" pitchFamily="18" charset="2"/>
              <a:buChar char=""/>
            </a:pPr>
            <a:r>
              <a:rPr lang="en-US" altLang="en-US" sz="2400" smtClean="0"/>
              <a:t>Chemical resistant aprons </a:t>
            </a:r>
          </a:p>
          <a:p>
            <a:pPr eaLnBrk="1" hangingPunct="1">
              <a:lnSpc>
                <a:spcPct val="80000"/>
              </a:lnSpc>
              <a:buFont typeface="Wingdings 2" pitchFamily="18" charset="2"/>
              <a:buChar char=""/>
            </a:pPr>
            <a:r>
              <a:rPr lang="en-US" altLang="en-US" sz="2400" smtClean="0"/>
              <a:t>Unlined rubber neoprene or PVC boots or shoes willing to discard</a:t>
            </a:r>
          </a:p>
          <a:p>
            <a:pPr eaLnBrk="1" hangingPunct="1">
              <a:lnSpc>
                <a:spcPct val="80000"/>
              </a:lnSpc>
              <a:buFont typeface="Wingdings 2" pitchFamily="18" charset="2"/>
              <a:buChar char=""/>
            </a:pPr>
            <a:r>
              <a:rPr lang="en-US" altLang="en-US" sz="2400" smtClean="0"/>
              <a:t>Wear eye protection – goggles with indirect vent and fog- free lenses</a:t>
            </a:r>
          </a:p>
          <a:p>
            <a:pPr eaLnBrk="1" hangingPunct="1">
              <a:lnSpc>
                <a:spcPct val="80000"/>
              </a:lnSpc>
              <a:buFont typeface="Wingdings 2" pitchFamily="18" charset="2"/>
              <a:buChar char=""/>
            </a:pPr>
            <a:r>
              <a:rPr lang="en-US" altLang="en-US" sz="2400" smtClean="0"/>
              <a:t>Disposable coveralls such as Tyvex or long sleeved shirts and pants </a:t>
            </a:r>
          </a:p>
          <a:p>
            <a:pPr eaLnBrk="1" hangingPunct="1">
              <a:lnSpc>
                <a:spcPct val="80000"/>
              </a:lnSpc>
              <a:buFont typeface="Wingdings 2" pitchFamily="18" charset="2"/>
              <a:buChar char=""/>
            </a:pPr>
            <a:r>
              <a:rPr lang="en-US" altLang="en-US" sz="2400" smtClean="0"/>
              <a:t>If label says wear a respirator – wear one</a:t>
            </a:r>
          </a:p>
          <a:p>
            <a:pPr eaLnBrk="1" hangingPunct="1">
              <a:lnSpc>
                <a:spcPct val="80000"/>
              </a:lnSpc>
              <a:buFontTx/>
              <a:buNone/>
            </a:pPr>
            <a:r>
              <a:rPr lang="en-US" altLang="en-US" sz="1800" smtClean="0"/>
              <a:t>		</a:t>
            </a:r>
            <a:br>
              <a:rPr lang="en-US" altLang="en-US" sz="1800" smtClean="0"/>
            </a:br>
            <a:r>
              <a:rPr lang="en-US" altLang="en-US" sz="1800" smtClean="0"/>
              <a:t>OSHA Standards: Agriculture Standards 29CFR1928 and </a:t>
            </a:r>
          </a:p>
          <a:p>
            <a:pPr eaLnBrk="1" hangingPunct="1">
              <a:lnSpc>
                <a:spcPct val="80000"/>
              </a:lnSpc>
              <a:buFontTx/>
              <a:buNone/>
            </a:pPr>
            <a:r>
              <a:rPr lang="en-US" altLang="en-US" sz="1800" smtClean="0"/>
              <a:t>		General Industry 29CFR 1910.132-139</a:t>
            </a:r>
          </a:p>
          <a:p>
            <a:pPr eaLnBrk="1" hangingPunct="1">
              <a:lnSpc>
                <a:spcPct val="80000"/>
              </a:lnSpc>
              <a:buFont typeface="Wingdings 2" pitchFamily="18" charset="2"/>
              <a:buChar char=""/>
            </a:pPr>
            <a:endParaRPr lang="en-US" altLang="en-US" sz="2400" smtClean="0"/>
          </a:p>
        </p:txBody>
      </p:sp>
      <p:pic>
        <p:nvPicPr>
          <p:cNvPr id="47108" name="Picture 5" descr="Ironclad Mach-5 Glo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876800"/>
            <a:ext cx="147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3M 6000 Series Half Mask Respi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276600"/>
            <a:ext cx="147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9" descr="MSA Flexi-Chem IV Safety Gogg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1905000"/>
            <a:ext cx="147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1" descr="Servus XTP Chemical Resistant High Boot - Size 7 - Clea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381000"/>
            <a:ext cx="14763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thumbnail">
            <a:hlinkClick r:id="rId3" tooltip="EMS and Associates health and safety consultants - Workplace Safety ..."/>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4419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ontent Placeholder 1"/>
          <p:cNvSpPr>
            <a:spLocks noGrp="1"/>
          </p:cNvSpPr>
          <p:nvPr>
            <p:ph idx="4294967295"/>
          </p:nvPr>
        </p:nvSpPr>
        <p:spPr>
          <a:xfrm>
            <a:off x="3810000" y="1676400"/>
            <a:ext cx="4648200" cy="3733800"/>
          </a:xfrm>
        </p:spPr>
        <p:txBody>
          <a:bodyPr/>
          <a:lstStyle/>
          <a:p>
            <a:pPr eaLnBrk="1" hangingPunct="1">
              <a:buFont typeface="Wingdings 2" pitchFamily="18" charset="2"/>
              <a:buNone/>
            </a:pPr>
            <a:r>
              <a:rPr lang="en-US" altLang="en-US" smtClean="0"/>
              <a:t>You have the right to:</a:t>
            </a:r>
          </a:p>
          <a:p>
            <a:pPr eaLnBrk="1" hangingPunct="1">
              <a:buFont typeface="Wingdings 2" pitchFamily="18" charset="2"/>
              <a:buNone/>
            </a:pPr>
            <a:endParaRPr lang="en-US" altLang="en-US" sz="1200" smtClean="0"/>
          </a:p>
          <a:p>
            <a:pPr lvl="1" eaLnBrk="1" hangingPunct="1">
              <a:buFont typeface="Wingdings" pitchFamily="2" charset="2"/>
              <a:buChar char="Ø"/>
            </a:pPr>
            <a:r>
              <a:rPr lang="en-US" altLang="en-US" sz="2400" smtClean="0"/>
              <a:t>A safe and healthful workplace </a:t>
            </a:r>
            <a:endParaRPr lang="en-US" altLang="en-US" sz="2400" b="1" smtClean="0"/>
          </a:p>
          <a:p>
            <a:pPr lvl="1" eaLnBrk="1" hangingPunct="1">
              <a:buFont typeface="Wingdings" pitchFamily="2" charset="2"/>
              <a:buChar char="Ø"/>
            </a:pPr>
            <a:r>
              <a:rPr lang="en-US" altLang="en-US" sz="2400" smtClean="0"/>
              <a:t>Know about hazardous chemicals</a:t>
            </a:r>
            <a:endParaRPr lang="en-US" altLang="en-US" sz="2400" b="1" smtClean="0"/>
          </a:p>
          <a:p>
            <a:pPr lvl="1" eaLnBrk="1" hangingPunct="1">
              <a:buFont typeface="Wingdings" pitchFamily="2" charset="2"/>
              <a:buChar char="Ø"/>
            </a:pPr>
            <a:r>
              <a:rPr lang="en-US" altLang="en-US" sz="2400" smtClean="0"/>
              <a:t>Information about injuries and illnesses in your workplace </a:t>
            </a:r>
            <a:endParaRPr lang="en-US" altLang="en-US" sz="2400" b="1" smtClean="0"/>
          </a:p>
          <a:p>
            <a:pPr lvl="1" eaLnBrk="1" hangingPunct="1">
              <a:buFont typeface="Wingdings" pitchFamily="2" charset="2"/>
              <a:buChar char="Ø"/>
            </a:pPr>
            <a:r>
              <a:rPr lang="en-US" altLang="en-US" sz="2400" smtClean="0"/>
              <a:t>Complain or request hazard correction from employer </a:t>
            </a:r>
            <a:endParaRPr lang="en-US" altLang="en-US" sz="2400" b="1" smtClean="0"/>
          </a:p>
          <a:p>
            <a:pPr eaLnBrk="1" hangingPunct="1"/>
            <a:endParaRPr lang="en-US" altLang="en-US" sz="2400" smtClean="0"/>
          </a:p>
        </p:txBody>
      </p:sp>
      <p:sp>
        <p:nvSpPr>
          <p:cNvPr id="48132" name="Title 2"/>
          <p:cNvSpPr>
            <a:spLocks noGrp="1"/>
          </p:cNvSpPr>
          <p:nvPr>
            <p:ph type="title" idx="4294967295"/>
          </p:nvPr>
        </p:nvSpPr>
        <p:spPr>
          <a:xfrm>
            <a:off x="0" y="304800"/>
            <a:ext cx="8763000" cy="1143000"/>
          </a:xfrm>
        </p:spPr>
        <p:txBody>
          <a:bodyPr/>
          <a:lstStyle/>
          <a:p>
            <a:pPr eaLnBrk="1" hangingPunct="1"/>
            <a:r>
              <a:rPr lang="en-US" altLang="en-US" sz="4000" b="1" smtClean="0"/>
              <a:t>Employee Rights and Responsibilities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4294967295"/>
          </p:nvPr>
        </p:nvSpPr>
        <p:spPr>
          <a:xfrm>
            <a:off x="838200" y="1676400"/>
            <a:ext cx="7467600" cy="4525963"/>
          </a:xfrm>
        </p:spPr>
        <p:txBody>
          <a:bodyPr/>
          <a:lstStyle/>
          <a:p>
            <a:pPr eaLnBrk="1" hangingPunct="1">
              <a:buFontTx/>
              <a:buNone/>
            </a:pPr>
            <a:r>
              <a:rPr lang="en-US" altLang="en-US" sz="2800" smtClean="0"/>
              <a:t>You have the right to:</a:t>
            </a:r>
            <a:endParaRPr lang="en-US" altLang="en-US" smtClean="0"/>
          </a:p>
          <a:p>
            <a:pPr lvl="1" eaLnBrk="1" hangingPunct="1">
              <a:buFont typeface="Wingdings" pitchFamily="2" charset="2"/>
              <a:buChar char="Ø"/>
            </a:pPr>
            <a:r>
              <a:rPr lang="en-US" altLang="en-US" smtClean="0"/>
              <a:t>Training</a:t>
            </a:r>
            <a:endParaRPr lang="en-US" altLang="en-US" b="1" smtClean="0"/>
          </a:p>
          <a:p>
            <a:pPr lvl="1" eaLnBrk="1" hangingPunct="1">
              <a:buFont typeface="Wingdings" pitchFamily="2" charset="2"/>
              <a:buChar char="Ø"/>
            </a:pPr>
            <a:r>
              <a:rPr lang="en-US" altLang="en-US" smtClean="0"/>
              <a:t>Hazard exposure and medical records</a:t>
            </a:r>
            <a:endParaRPr lang="en-US" altLang="en-US" b="1" smtClean="0"/>
          </a:p>
          <a:p>
            <a:pPr lvl="1" eaLnBrk="1" hangingPunct="1">
              <a:buFont typeface="Wingdings" pitchFamily="2" charset="2"/>
              <a:buChar char="Ø"/>
            </a:pPr>
            <a:r>
              <a:rPr lang="en-US" altLang="en-US" smtClean="0"/>
              <a:t>File a complaint with OSHA</a:t>
            </a:r>
            <a:endParaRPr lang="en-US" altLang="en-US" b="1" smtClean="0"/>
          </a:p>
          <a:p>
            <a:pPr lvl="1" eaLnBrk="1" hangingPunct="1">
              <a:buFont typeface="Wingdings" pitchFamily="2" charset="2"/>
              <a:buChar char="Ø"/>
            </a:pPr>
            <a:r>
              <a:rPr lang="en-US" altLang="en-US" smtClean="0"/>
              <a:t>Participate in an OSHA inspection</a:t>
            </a:r>
            <a:endParaRPr lang="en-US" altLang="en-US" b="1" smtClean="0"/>
          </a:p>
          <a:p>
            <a:pPr lvl="1" eaLnBrk="1" hangingPunct="1">
              <a:buFont typeface="Wingdings" pitchFamily="2" charset="2"/>
              <a:buChar char="Ø"/>
            </a:pPr>
            <a:r>
              <a:rPr lang="en-US" altLang="en-US" smtClean="0"/>
              <a:t>Be free from retaliation for exercising safety and health rights</a:t>
            </a:r>
          </a:p>
        </p:txBody>
      </p:sp>
      <p:sp>
        <p:nvSpPr>
          <p:cNvPr id="49155" name="Title 2"/>
          <p:cNvSpPr>
            <a:spLocks noGrp="1"/>
          </p:cNvSpPr>
          <p:nvPr>
            <p:ph type="title" idx="4294967295"/>
          </p:nvPr>
        </p:nvSpPr>
        <p:spPr>
          <a:xfrm>
            <a:off x="457200" y="228600"/>
            <a:ext cx="8229600" cy="1143000"/>
          </a:xfrm>
        </p:spPr>
        <p:txBody>
          <a:bodyPr/>
          <a:lstStyle/>
          <a:p>
            <a:pPr eaLnBrk="1" hangingPunct="1"/>
            <a:r>
              <a:rPr lang="en-US" altLang="en-US" sz="4000" b="1" smtClean="0"/>
              <a:t>Employee Rights and Responsibilities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4294967295"/>
          </p:nvPr>
        </p:nvSpPr>
        <p:spPr>
          <a:xfrm>
            <a:off x="381000" y="1828800"/>
            <a:ext cx="8305800" cy="4525963"/>
          </a:xfrm>
        </p:spPr>
        <p:txBody>
          <a:bodyPr/>
          <a:lstStyle/>
          <a:p>
            <a:pPr eaLnBrk="1" hangingPunct="1">
              <a:buFont typeface="Wingdings 2" pitchFamily="18" charset="2"/>
              <a:buChar char=""/>
            </a:pPr>
            <a:r>
              <a:rPr lang="en-US" altLang="en-US" sz="2600" smtClean="0"/>
              <a:t>OSHA website: </a:t>
            </a:r>
            <a:r>
              <a:rPr lang="en-US" altLang="en-US" sz="2600" smtClean="0">
                <a:solidFill>
                  <a:srgbClr val="0070C0"/>
                </a:solidFill>
                <a:hlinkClick r:id="rId3"/>
              </a:rPr>
              <a:t>www.osha.gov</a:t>
            </a:r>
            <a:r>
              <a:rPr lang="en-US" altLang="en-US" sz="2600" smtClean="0">
                <a:solidFill>
                  <a:srgbClr val="0070C0"/>
                </a:solidFill>
              </a:rPr>
              <a:t> </a:t>
            </a:r>
            <a:r>
              <a:rPr lang="en-US" altLang="en-US" sz="2600" smtClean="0"/>
              <a:t>and OSHA offices: Call or Write (800-321-OSHA) </a:t>
            </a:r>
          </a:p>
          <a:p>
            <a:pPr eaLnBrk="1" hangingPunct="1">
              <a:buFont typeface="Wingdings 2" pitchFamily="18" charset="2"/>
              <a:buChar char=""/>
            </a:pPr>
            <a:r>
              <a:rPr lang="en-US" altLang="en-US" sz="2600" smtClean="0"/>
              <a:t>Compliance Assistance Specialists in the area offices </a:t>
            </a:r>
          </a:p>
          <a:p>
            <a:pPr eaLnBrk="1" hangingPunct="1">
              <a:buFont typeface="Wingdings 2" pitchFamily="18" charset="2"/>
              <a:buChar char=""/>
            </a:pPr>
            <a:r>
              <a:rPr lang="en-US" altLang="en-US" sz="2600" smtClean="0"/>
              <a:t>National Institute for Occupational Safety and Health (NIOSH) – OSHA’s sister agency</a:t>
            </a:r>
          </a:p>
          <a:p>
            <a:pPr eaLnBrk="1" hangingPunct="1">
              <a:buFont typeface="Wingdings 2" pitchFamily="18" charset="2"/>
              <a:buChar char=""/>
            </a:pPr>
            <a:r>
              <a:rPr lang="en-US" altLang="en-US" sz="2600" smtClean="0"/>
              <a:t>OSHA Training Institute Education Centers</a:t>
            </a:r>
          </a:p>
          <a:p>
            <a:pPr eaLnBrk="1" hangingPunct="1">
              <a:buFont typeface="Wingdings 2" pitchFamily="18" charset="2"/>
              <a:buChar char=""/>
            </a:pPr>
            <a:r>
              <a:rPr lang="en-US" altLang="en-US" sz="2600" smtClean="0"/>
              <a:t>Doctors, nurses, other health care providers</a:t>
            </a:r>
          </a:p>
          <a:p>
            <a:pPr eaLnBrk="1" hangingPunct="1">
              <a:buFont typeface="Wingdings 2" pitchFamily="18" charset="2"/>
              <a:buChar char=""/>
            </a:pPr>
            <a:r>
              <a:rPr lang="en-US" altLang="en-US" sz="2600" smtClean="0"/>
              <a:t>Public libraries</a:t>
            </a:r>
          </a:p>
          <a:p>
            <a:pPr eaLnBrk="1" hangingPunct="1">
              <a:buFont typeface="Wingdings 2" pitchFamily="18" charset="2"/>
              <a:buChar char=""/>
            </a:pPr>
            <a:r>
              <a:rPr lang="en-US" altLang="en-US" sz="2600" smtClean="0"/>
              <a:t>Other local, community-based resources</a:t>
            </a:r>
          </a:p>
        </p:txBody>
      </p:sp>
      <p:sp>
        <p:nvSpPr>
          <p:cNvPr id="50179" name="Title 2"/>
          <p:cNvSpPr>
            <a:spLocks noGrp="1"/>
          </p:cNvSpPr>
          <p:nvPr>
            <p:ph type="title" idx="4294967295"/>
          </p:nvPr>
        </p:nvSpPr>
        <p:spPr>
          <a:xfrm>
            <a:off x="304800" y="381000"/>
            <a:ext cx="8229600" cy="1143000"/>
          </a:xfrm>
        </p:spPr>
        <p:txBody>
          <a:bodyPr/>
          <a:lstStyle/>
          <a:p>
            <a:pPr eaLnBrk="1" hangingPunct="1"/>
            <a:r>
              <a:rPr lang="en-US" altLang="en-US" sz="4000" b="1" smtClean="0"/>
              <a:t>Employee Rights and Responsibilities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a:xfrm>
            <a:off x="457200" y="304800"/>
            <a:ext cx="8229600" cy="1143000"/>
          </a:xfrm>
        </p:spPr>
        <p:txBody>
          <a:bodyPr/>
          <a:lstStyle/>
          <a:p>
            <a:pPr eaLnBrk="1" hangingPunct="1"/>
            <a:r>
              <a:rPr lang="en-US" altLang="en-US" smtClean="0"/>
              <a:t>Resources</a:t>
            </a:r>
            <a:r>
              <a:rPr lang="en-US" altLang="en-US" i="1" smtClean="0"/>
              <a:t> </a:t>
            </a:r>
          </a:p>
        </p:txBody>
      </p:sp>
      <p:sp>
        <p:nvSpPr>
          <p:cNvPr id="51203" name="Rectangle 3"/>
          <p:cNvSpPr>
            <a:spLocks noGrp="1" noChangeArrowheads="1"/>
          </p:cNvSpPr>
          <p:nvPr>
            <p:ph type="body" idx="1"/>
          </p:nvPr>
        </p:nvSpPr>
        <p:spPr>
          <a:xfrm>
            <a:off x="304800" y="1524000"/>
            <a:ext cx="4724400" cy="4724400"/>
          </a:xfrm>
        </p:spPr>
        <p:txBody>
          <a:bodyPr/>
          <a:lstStyle/>
          <a:p>
            <a:pPr eaLnBrk="1" hangingPunct="1">
              <a:lnSpc>
                <a:spcPct val="90000"/>
              </a:lnSpc>
              <a:buFont typeface="Wingdings 2" pitchFamily="18" charset="2"/>
              <a:buChar char=""/>
            </a:pPr>
            <a:r>
              <a:rPr lang="en-US" altLang="en-US" sz="2800" smtClean="0"/>
              <a:t>ChE Protocol</a:t>
            </a:r>
          </a:p>
          <a:p>
            <a:pPr eaLnBrk="1" hangingPunct="1">
              <a:lnSpc>
                <a:spcPct val="90000"/>
              </a:lnSpc>
              <a:buFont typeface="Wingdings 2" pitchFamily="18" charset="2"/>
              <a:buChar char=""/>
            </a:pPr>
            <a:r>
              <a:rPr lang="en-US" altLang="en-US" sz="2800" smtClean="0"/>
              <a:t>ChE Algorithm</a:t>
            </a:r>
          </a:p>
          <a:p>
            <a:pPr eaLnBrk="1" hangingPunct="1">
              <a:lnSpc>
                <a:spcPct val="90000"/>
              </a:lnSpc>
              <a:buFont typeface="Wingdings 2" pitchFamily="18" charset="2"/>
              <a:buChar char=""/>
            </a:pPr>
            <a:r>
              <a:rPr lang="en-US" altLang="en-US" sz="2800" smtClean="0"/>
              <a:t>EPA’s </a:t>
            </a:r>
            <a:r>
              <a:rPr lang="en-US" altLang="en-US" sz="2800" i="1" smtClean="0"/>
              <a:t>Recognition and Management of Pesticide Poisonings</a:t>
            </a:r>
          </a:p>
          <a:p>
            <a:pPr eaLnBrk="1" hangingPunct="1">
              <a:lnSpc>
                <a:spcPct val="90000"/>
              </a:lnSpc>
              <a:buFont typeface="Wingdings 2" pitchFamily="18" charset="2"/>
              <a:buChar char=""/>
            </a:pPr>
            <a:r>
              <a:rPr lang="en-US" altLang="en-US" sz="2800" i="1" smtClean="0"/>
              <a:t>Handbook of Pesticide Toxicology,</a:t>
            </a:r>
            <a:r>
              <a:rPr lang="en-US" altLang="en-US" sz="2800" smtClean="0"/>
              <a:t>1991</a:t>
            </a:r>
          </a:p>
          <a:p>
            <a:pPr eaLnBrk="1" hangingPunct="1">
              <a:lnSpc>
                <a:spcPct val="90000"/>
              </a:lnSpc>
              <a:buFont typeface="Wingdings 2" pitchFamily="18" charset="2"/>
              <a:buChar char=""/>
            </a:pPr>
            <a:r>
              <a:rPr lang="en-US" altLang="en-US" sz="2800" smtClean="0"/>
              <a:t>EPA</a:t>
            </a:r>
            <a:r>
              <a:rPr lang="en-US" altLang="en-US" sz="2800" i="1" smtClean="0"/>
              <a:t> Pesticide</a:t>
            </a:r>
            <a:r>
              <a:rPr lang="en-US" altLang="en-US" sz="2800" smtClean="0"/>
              <a:t> </a:t>
            </a:r>
            <a:r>
              <a:rPr lang="en-US" altLang="en-US" sz="2800" i="1" smtClean="0"/>
              <a:t>Guidelines</a:t>
            </a:r>
            <a:endParaRPr lang="en-US" altLang="en-US" sz="2800" smtClean="0"/>
          </a:p>
          <a:p>
            <a:pPr eaLnBrk="1" hangingPunct="1">
              <a:lnSpc>
                <a:spcPct val="90000"/>
              </a:lnSpc>
              <a:buFont typeface="Wingdings 2" pitchFamily="18" charset="2"/>
              <a:buChar char=""/>
            </a:pPr>
            <a:r>
              <a:rPr lang="en-US" altLang="en-US" sz="2800" smtClean="0"/>
              <a:t>www.epa.gov/pesticides/</a:t>
            </a:r>
          </a:p>
          <a:p>
            <a:pPr eaLnBrk="1" hangingPunct="1">
              <a:lnSpc>
                <a:spcPct val="90000"/>
              </a:lnSpc>
              <a:buFont typeface="Wingdings 2" pitchFamily="18" charset="2"/>
              <a:buChar char=""/>
            </a:pPr>
            <a:r>
              <a:rPr lang="en-US" altLang="en-US" sz="2800" smtClean="0"/>
              <a:t>www.osha.gov</a:t>
            </a:r>
          </a:p>
          <a:p>
            <a:pPr eaLnBrk="1" hangingPunct="1">
              <a:lnSpc>
                <a:spcPct val="90000"/>
              </a:lnSpc>
              <a:buFont typeface="Wingdings 2" pitchFamily="18" charset="2"/>
              <a:buNone/>
            </a:pPr>
            <a:endParaRPr lang="en-US" altLang="en-US" sz="2800" smtClean="0"/>
          </a:p>
          <a:p>
            <a:pPr eaLnBrk="1" hangingPunct="1">
              <a:lnSpc>
                <a:spcPct val="90000"/>
              </a:lnSpc>
              <a:buFont typeface="Wingdings 2" pitchFamily="18" charset="2"/>
              <a:buChar char=""/>
            </a:pPr>
            <a:endParaRPr lang="en-US" altLang="en-US" sz="2800" smtClean="0"/>
          </a:p>
          <a:p>
            <a:pPr eaLnBrk="1" hangingPunct="1">
              <a:lnSpc>
                <a:spcPct val="90000"/>
              </a:lnSpc>
              <a:buFont typeface="Wingdings 2" pitchFamily="18" charset="2"/>
              <a:buNone/>
            </a:pPr>
            <a:endParaRPr lang="en-US" altLang="en-US" sz="2800" smtClean="0"/>
          </a:p>
        </p:txBody>
      </p:sp>
      <p:pic>
        <p:nvPicPr>
          <p:cNvPr id="51204" name="Picture 4" descr="Practice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26781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Recogn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
            <a:ext cx="1627188"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9"/>
          <p:cNvSpPr>
            <a:spLocks noChangeArrowheads="1"/>
          </p:cNvSpPr>
          <p:nvPr/>
        </p:nvSpPr>
        <p:spPr bwMode="auto">
          <a:xfrm>
            <a:off x="304800" y="6491288"/>
            <a:ext cx="661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All Resources: </a:t>
            </a:r>
            <a:r>
              <a:rPr lang="en-US" altLang="en-US">
                <a:hlinkClick r:id="rId5"/>
              </a:rPr>
              <a:t>www.migrantclinician.org/nutsandboltsresources</a:t>
            </a:r>
            <a:endParaRPr lang="en-US" altLang="en-US"/>
          </a:p>
          <a:p>
            <a:pPr eaLnBrk="1" hangingPunct="1"/>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3395663"/>
            <a:ext cx="9144000" cy="3462337"/>
          </a:xfrm>
          <a:prstGeom prst="rect">
            <a:avLst/>
          </a:prstGeom>
          <a:noFill/>
          <a:ln w="9525" algn="ctr">
            <a:noFill/>
            <a:miter lim="800000"/>
            <a:headEnd/>
            <a:tailEnd/>
          </a:ln>
        </p:spPr>
        <p:txBody>
          <a:bodyPr anchor="ctr"/>
          <a:lstStyle/>
          <a:p>
            <a:pPr algn="ctr" defTabSz="457200">
              <a:defRPr/>
            </a:pPr>
            <a:endParaRPr lang="en-US" dirty="0">
              <a:solidFill>
                <a:schemeClr val="dk1"/>
              </a:solidFill>
              <a:latin typeface="+mn-lt"/>
            </a:endParaRPr>
          </a:p>
        </p:txBody>
      </p:sp>
      <p:sp>
        <p:nvSpPr>
          <p:cNvPr id="11" name="Rectangle 10"/>
          <p:cNvSpPr>
            <a:spLocks/>
          </p:cNvSpPr>
          <p:nvPr/>
        </p:nvSpPr>
        <p:spPr bwMode="auto">
          <a:xfrm>
            <a:off x="0" y="3662363"/>
            <a:ext cx="9144000" cy="3195637"/>
          </a:xfrm>
          <a:prstGeom prst="rect">
            <a:avLst/>
          </a:prstGeom>
          <a:noFill/>
          <a:ln w="9525" algn="ctr">
            <a:noFill/>
            <a:miter lim="800000"/>
            <a:headEnd/>
            <a:tailEnd/>
          </a:ln>
        </p:spPr>
        <p:txBody>
          <a:bodyPr anchor="ctr"/>
          <a:lstStyle/>
          <a:p>
            <a:pPr algn="ctr" defTabSz="457200">
              <a:defRPr/>
            </a:pPr>
            <a:endParaRPr lang="en-US" dirty="0">
              <a:solidFill>
                <a:schemeClr val="dk1"/>
              </a:solidFill>
              <a:latin typeface="+mn-lt"/>
            </a:endParaRPr>
          </a:p>
        </p:txBody>
      </p:sp>
      <p:sp>
        <p:nvSpPr>
          <p:cNvPr id="12" name="Rectangle 11"/>
          <p:cNvSpPr/>
          <p:nvPr/>
        </p:nvSpPr>
        <p:spPr>
          <a:xfrm>
            <a:off x="0" y="3810000"/>
            <a:ext cx="5486400" cy="3048000"/>
          </a:xfrm>
          <a:prstGeom prst="rect">
            <a:avLst/>
          </a:prstGeom>
          <a:solidFill>
            <a:schemeClr val="accent3">
              <a:lumMod val="75000"/>
            </a:schemeClr>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dirty="0"/>
          </a:p>
        </p:txBody>
      </p:sp>
      <p:sp>
        <p:nvSpPr>
          <p:cNvPr id="52229" name="Title 1"/>
          <p:cNvSpPr>
            <a:spLocks noGrp="1"/>
          </p:cNvSpPr>
          <p:nvPr>
            <p:ph type="ctrTitle" idx="4294967295"/>
          </p:nvPr>
        </p:nvSpPr>
        <p:spPr>
          <a:xfrm>
            <a:off x="0" y="4495800"/>
            <a:ext cx="5257800" cy="1263650"/>
          </a:xfrm>
        </p:spPr>
        <p:txBody>
          <a:bodyPr/>
          <a:lstStyle/>
          <a:p>
            <a:pPr eaLnBrk="1" hangingPunct="1"/>
            <a:r>
              <a:rPr lang="en-US" altLang="en-US" sz="3200" b="1" smtClean="0"/>
              <a:t/>
            </a:r>
            <a:br>
              <a:rPr lang="en-US" altLang="en-US" sz="3200" b="1" smtClean="0"/>
            </a:br>
            <a:r>
              <a:rPr lang="en-US" altLang="en-US" sz="3200" b="1" smtClean="0"/>
              <a:t>The Nuts and Bolts of Cholinesterase Monitoring for Farmers, Ranchers and Agricultural Workers</a:t>
            </a:r>
            <a:br>
              <a:rPr lang="en-US" altLang="en-US" sz="3200" b="1" smtClean="0"/>
            </a:br>
            <a:r>
              <a:rPr lang="en-US" altLang="en-US" sz="1600" b="1" smtClean="0"/>
              <a:t>March 28, 2012</a:t>
            </a:r>
          </a:p>
        </p:txBody>
      </p:sp>
      <p:pic>
        <p:nvPicPr>
          <p:cNvPr id="52230" name="Picture 11" descr="big logo path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10400" y="6477000"/>
            <a:ext cx="914400"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9" descr="Agrisaf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01000" y="6435725"/>
            <a:ext cx="11430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33" descr="NFMC"/>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62600" y="6477000"/>
            <a:ext cx="1295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3" name="Picture 13" descr="PesticideSpray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1371600" y="0"/>
            <a:ext cx="8229600" cy="1143000"/>
          </a:xfrm>
        </p:spPr>
        <p:txBody>
          <a:bodyPr/>
          <a:lstStyle/>
          <a:p>
            <a:pPr eaLnBrk="1" hangingPunct="1"/>
            <a:r>
              <a:rPr lang="en-US" altLang="en-US" sz="3600" smtClean="0"/>
              <a:t>Pesticide Exposure Health Risk</a:t>
            </a:r>
          </a:p>
        </p:txBody>
      </p:sp>
      <p:sp>
        <p:nvSpPr>
          <p:cNvPr id="16387" name="Content Placeholder 2"/>
          <p:cNvSpPr>
            <a:spLocks noGrp="1"/>
          </p:cNvSpPr>
          <p:nvPr>
            <p:ph idx="1"/>
          </p:nvPr>
        </p:nvSpPr>
        <p:spPr>
          <a:xfrm>
            <a:off x="1676400" y="1600200"/>
            <a:ext cx="7010400" cy="4525963"/>
          </a:xfrm>
        </p:spPr>
        <p:txBody>
          <a:bodyPr/>
          <a:lstStyle/>
          <a:p>
            <a:pPr eaLnBrk="1" hangingPunct="1"/>
            <a:r>
              <a:rPr lang="en-US" altLang="en-US" sz="2800" smtClean="0"/>
              <a:t>Pesticides can cause serous health problems if they are not handled properly </a:t>
            </a:r>
          </a:p>
          <a:p>
            <a:pPr eaLnBrk="1" hangingPunct="1"/>
            <a:r>
              <a:rPr lang="en-US" altLang="en-US" sz="2800" smtClean="0"/>
              <a:t>Pesticides enter the body through the mouth, nose, skin and eyes.</a:t>
            </a:r>
          </a:p>
          <a:p>
            <a:pPr eaLnBrk="1" hangingPunct="1"/>
            <a:r>
              <a:rPr lang="en-US" altLang="en-US" sz="2800" smtClean="0"/>
              <a:t>Certain pesticides can accumulate in the body, damaging the respiratory and nervous systems. </a:t>
            </a:r>
          </a:p>
          <a:p>
            <a:pPr lvl="1" eaLnBrk="1" hangingPunct="1">
              <a:buFont typeface="Wingdings" pitchFamily="2" charset="2"/>
              <a:buChar char="Ø"/>
            </a:pPr>
            <a:r>
              <a:rPr lang="en-US" altLang="en-US" smtClean="0"/>
              <a:t>Cholinesterase testing may be necessary</a:t>
            </a:r>
          </a:p>
          <a:p>
            <a:pPr eaLnBrk="1" hangingPunct="1"/>
            <a:endParaRPr lang="en-US"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9"/>
          <p:cNvSpPr>
            <a:spLocks noGrp="1" noChangeArrowheads="1"/>
          </p:cNvSpPr>
          <p:nvPr>
            <p:ph type="title"/>
          </p:nvPr>
        </p:nvSpPr>
        <p:spPr>
          <a:xfrm>
            <a:off x="457200" y="304800"/>
            <a:ext cx="8229600" cy="1143000"/>
          </a:xfrm>
        </p:spPr>
        <p:txBody>
          <a:bodyPr/>
          <a:lstStyle/>
          <a:p>
            <a:pPr eaLnBrk="1" hangingPunct="1"/>
            <a:r>
              <a:rPr lang="en-US" altLang="en-US" smtClean="0"/>
              <a:t>Disclaimers</a:t>
            </a:r>
          </a:p>
        </p:txBody>
      </p:sp>
      <p:sp>
        <p:nvSpPr>
          <p:cNvPr id="53251" name="Rectangle 10"/>
          <p:cNvSpPr>
            <a:spLocks noGrp="1" noChangeArrowheads="1"/>
          </p:cNvSpPr>
          <p:nvPr>
            <p:ph type="body" idx="1"/>
          </p:nvPr>
        </p:nvSpPr>
        <p:spPr/>
        <p:txBody>
          <a:bodyPr/>
          <a:lstStyle/>
          <a:p>
            <a:pPr eaLnBrk="1" hangingPunct="1"/>
            <a:r>
              <a:rPr lang="en-US" altLang="en-US" sz="1600" smtClean="0"/>
              <a:t>This material was made possible, in part, from Grant Number U30CS09742 from the US Department of Health and Human Services, Bureau of Primary Health Care, Health Resources Services Administration. Its contents are solely the responsibility of the authors and do not necessarily represent the official views of the US Department of Health and Human Services.</a:t>
            </a:r>
          </a:p>
          <a:p>
            <a:pPr eaLnBrk="1" hangingPunct="1"/>
            <a:endParaRPr lang="en-US" altLang="en-US" sz="1600" smtClean="0"/>
          </a:p>
          <a:p>
            <a:pPr eaLnBrk="1" hangingPunct="1"/>
            <a:r>
              <a:rPr lang="en-US" altLang="en-US" sz="1600" smtClean="0"/>
              <a:t>This material was produced, in part, under Assistance Agreement No. X883487601 awarded by the U.S. Environmental Protection Agency. It has not been formally reviewed by EPA. EPA does not endorse any products or commercial services mentioned in this product. </a:t>
            </a:r>
          </a:p>
          <a:p>
            <a:pPr eaLnBrk="1" hangingPunct="1"/>
            <a:endParaRPr lang="en-US" altLang="en-US" sz="1600" smtClean="0"/>
          </a:p>
          <a:p>
            <a:pPr eaLnBrk="1" hangingPunct="1"/>
            <a:r>
              <a:rPr lang="en-US" altLang="en-US" sz="1600" smtClean="0"/>
              <a:t>This material was produced, in part, under grant SH-22284-11-60-F-19 from the Occupational Safety and Health Administration, U.S. Department of Labor. It does not necessarily reflect the views or policies of the U.S. Department of Labor, nor does mention of trade names, commercial products, or organizations imply endorsement by the U.S. Government. </a:t>
            </a:r>
          </a:p>
          <a:p>
            <a:pPr eaLnBrk="1" hangingPunct="1"/>
            <a:endParaRPr lang="en-US" altLang="en-US" sz="1600" smtClean="0"/>
          </a:p>
          <a:p>
            <a:pPr eaLnBrk="1" hangingPunct="1"/>
            <a:endParaRPr lang="en-US" altLang="en-US" sz="1600" smtClean="0"/>
          </a:p>
          <a:p>
            <a:pPr eaLnBrk="1" hangingPunct="1"/>
            <a:endParaRPr lang="en-US" altLang="en-US" sz="1400" smtClean="0"/>
          </a:p>
          <a:p>
            <a:pPr eaLnBrk="1" hangingPunct="1"/>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5400" y="0"/>
            <a:ext cx="8153400" cy="914400"/>
          </a:xfrm>
        </p:spPr>
        <p:txBody>
          <a:bodyPr rtlCol="0">
            <a:normAutofit/>
          </a:bodyPr>
          <a:lstStyle/>
          <a:p>
            <a:pPr eaLnBrk="1" fontAlgn="auto" hangingPunct="1">
              <a:spcAft>
                <a:spcPts val="0"/>
              </a:spcAft>
              <a:defRPr/>
            </a:pPr>
            <a:r>
              <a:rPr lang="en-US" sz="3600" dirty="0" smtClean="0">
                <a:effectLst>
                  <a:outerShdw blurRad="38100" dist="38100" dir="2700000" algn="tl">
                    <a:srgbClr val="C0C0C0"/>
                  </a:outerShdw>
                </a:effectLst>
                <a:latin typeface="Arial" pitchFamily="34" charset="0"/>
                <a:cs typeface="Arial" pitchFamily="34" charset="0"/>
              </a:rPr>
              <a:t>    Occupational Health Services</a:t>
            </a:r>
          </a:p>
        </p:txBody>
      </p:sp>
      <p:sp>
        <p:nvSpPr>
          <p:cNvPr id="17411" name="Rectangle 3"/>
          <p:cNvSpPr>
            <a:spLocks noGrp="1" noChangeArrowheads="1"/>
          </p:cNvSpPr>
          <p:nvPr>
            <p:ph idx="1"/>
          </p:nvPr>
        </p:nvSpPr>
        <p:spPr>
          <a:xfrm>
            <a:off x="1524000" y="1676400"/>
            <a:ext cx="3657600" cy="3886200"/>
          </a:xfrm>
        </p:spPr>
        <p:txBody>
          <a:bodyPr/>
          <a:lstStyle/>
          <a:p>
            <a:pPr eaLnBrk="1" hangingPunct="1">
              <a:buFontTx/>
              <a:buNone/>
            </a:pPr>
            <a:r>
              <a:rPr lang="en-US" altLang="en-US" sz="2000" b="1" smtClean="0"/>
              <a:t>	</a:t>
            </a:r>
            <a:r>
              <a:rPr lang="en-US" altLang="en-US" sz="2400" b="1" smtClean="0">
                <a:latin typeface="Arial" charset="0"/>
                <a:cs typeface="Arial" charset="0"/>
              </a:rPr>
              <a:t>Agricultural Specific Screening Services</a:t>
            </a:r>
            <a:endParaRPr lang="en-US" altLang="en-US" sz="2400" smtClean="0">
              <a:latin typeface="Arial" charset="0"/>
              <a:cs typeface="Arial" charset="0"/>
            </a:endParaRPr>
          </a:p>
          <a:p>
            <a:pPr lvl="1" eaLnBrk="1" hangingPunct="1">
              <a:spcBef>
                <a:spcPct val="45000"/>
              </a:spcBef>
            </a:pPr>
            <a:r>
              <a:rPr lang="en-US" altLang="en-US" sz="1600" smtClean="0">
                <a:latin typeface="Arial" charset="0"/>
                <a:cs typeface="Arial" charset="0"/>
              </a:rPr>
              <a:t>Occupational History</a:t>
            </a:r>
          </a:p>
          <a:p>
            <a:pPr lvl="1" eaLnBrk="1" hangingPunct="1">
              <a:spcBef>
                <a:spcPct val="45000"/>
              </a:spcBef>
            </a:pPr>
            <a:r>
              <a:rPr lang="en-US" altLang="en-US" sz="1600" smtClean="0">
                <a:latin typeface="Arial" charset="0"/>
                <a:cs typeface="Arial" charset="0"/>
              </a:rPr>
              <a:t>Lung Function screening</a:t>
            </a:r>
          </a:p>
          <a:p>
            <a:pPr lvl="1" eaLnBrk="1" hangingPunct="1">
              <a:spcBef>
                <a:spcPct val="45000"/>
              </a:spcBef>
            </a:pPr>
            <a:r>
              <a:rPr lang="en-US" altLang="en-US" sz="1600" smtClean="0">
                <a:latin typeface="Arial" charset="0"/>
                <a:cs typeface="Arial" charset="0"/>
              </a:rPr>
              <a:t>Hearing Test </a:t>
            </a:r>
          </a:p>
          <a:p>
            <a:pPr lvl="1" eaLnBrk="1" hangingPunct="1">
              <a:spcBef>
                <a:spcPct val="45000"/>
              </a:spcBef>
            </a:pPr>
            <a:r>
              <a:rPr lang="en-US" altLang="en-US" sz="1600" smtClean="0">
                <a:latin typeface="Arial" charset="0"/>
                <a:cs typeface="Arial" charset="0"/>
              </a:rPr>
              <a:t>Skin Cancer Screening</a:t>
            </a:r>
          </a:p>
          <a:p>
            <a:pPr lvl="1" eaLnBrk="1" hangingPunct="1">
              <a:spcBef>
                <a:spcPct val="45000"/>
              </a:spcBef>
            </a:pPr>
            <a:r>
              <a:rPr lang="en-US" altLang="en-US" sz="1600" smtClean="0">
                <a:latin typeface="Arial" charset="0"/>
                <a:cs typeface="Arial" charset="0"/>
              </a:rPr>
              <a:t>Back/Spine Lifting Safety Assessment  </a:t>
            </a:r>
          </a:p>
          <a:p>
            <a:pPr lvl="1" eaLnBrk="1" hangingPunct="1">
              <a:spcBef>
                <a:spcPct val="45000"/>
              </a:spcBef>
            </a:pPr>
            <a:r>
              <a:rPr lang="en-US" altLang="en-US" sz="1600" smtClean="0">
                <a:solidFill>
                  <a:srgbClr val="FF0000"/>
                </a:solidFill>
                <a:latin typeface="Arial" charset="0"/>
                <a:cs typeface="Arial" charset="0"/>
              </a:rPr>
              <a:t>Cholinesterase</a:t>
            </a:r>
          </a:p>
          <a:p>
            <a:pPr lvl="1" eaLnBrk="1" hangingPunct="1">
              <a:spcBef>
                <a:spcPct val="45000"/>
              </a:spcBef>
            </a:pPr>
            <a:r>
              <a:rPr lang="en-US" altLang="en-US" sz="1600" smtClean="0">
                <a:latin typeface="Arial" charset="0"/>
                <a:cs typeface="Arial" charset="0"/>
              </a:rPr>
              <a:t>Tetanus Immunization</a:t>
            </a:r>
            <a:r>
              <a:rPr lang="en-US" altLang="en-US" sz="1800" smtClean="0">
                <a:latin typeface="Arial" charset="0"/>
                <a:cs typeface="Arial" charset="0"/>
              </a:rPr>
              <a:t>                                                                               </a:t>
            </a:r>
          </a:p>
        </p:txBody>
      </p:sp>
      <p:sp>
        <p:nvSpPr>
          <p:cNvPr id="17412" name="Rectangle 4"/>
          <p:cNvSpPr txBox="1">
            <a:spLocks noChangeArrowheads="1"/>
          </p:cNvSpPr>
          <p:nvPr/>
        </p:nvSpPr>
        <p:spPr bwMode="auto">
          <a:xfrm>
            <a:off x="5181600" y="1676400"/>
            <a:ext cx="3352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2400" b="1">
                <a:solidFill>
                  <a:srgbClr val="000000"/>
                </a:solidFill>
                <a:cs typeface="Arial" charset="0"/>
              </a:rPr>
              <a:t>	General Health Screening Services</a:t>
            </a:r>
            <a:endParaRPr lang="en-US" altLang="en-US" sz="2400">
              <a:solidFill>
                <a:srgbClr val="000000"/>
              </a:solidFill>
              <a:cs typeface="Arial" charset="0"/>
            </a:endParaRPr>
          </a:p>
          <a:p>
            <a:pPr lvl="1" eaLnBrk="1" hangingPunct="1">
              <a:spcBef>
                <a:spcPct val="20000"/>
              </a:spcBef>
              <a:buFont typeface="Arial" charset="0"/>
              <a:buChar char="–"/>
            </a:pPr>
            <a:r>
              <a:rPr lang="en-US" altLang="en-US" sz="1600">
                <a:solidFill>
                  <a:srgbClr val="000000"/>
                </a:solidFill>
                <a:cs typeface="Arial" charset="0"/>
              </a:rPr>
              <a:t>Height/weight evaluation</a:t>
            </a:r>
          </a:p>
          <a:p>
            <a:pPr lvl="1" eaLnBrk="1" hangingPunct="1">
              <a:spcBef>
                <a:spcPct val="20000"/>
              </a:spcBef>
              <a:buFont typeface="Arial" charset="0"/>
              <a:buChar char="–"/>
            </a:pPr>
            <a:r>
              <a:rPr lang="en-US" altLang="en-US" sz="1600">
                <a:solidFill>
                  <a:srgbClr val="000000"/>
                </a:solidFill>
                <a:cs typeface="Arial" charset="0"/>
              </a:rPr>
              <a:t>Blood Pressure</a:t>
            </a:r>
          </a:p>
          <a:p>
            <a:pPr lvl="1" eaLnBrk="1" hangingPunct="1">
              <a:spcBef>
                <a:spcPct val="20000"/>
              </a:spcBef>
              <a:buFont typeface="Arial" charset="0"/>
              <a:buChar char="–"/>
            </a:pPr>
            <a:r>
              <a:rPr lang="en-US" altLang="en-US" sz="1600">
                <a:solidFill>
                  <a:srgbClr val="000000"/>
                </a:solidFill>
                <a:cs typeface="Arial" charset="0"/>
              </a:rPr>
              <a:t>Cholesterol</a:t>
            </a:r>
          </a:p>
          <a:p>
            <a:pPr lvl="1" eaLnBrk="1" hangingPunct="1">
              <a:spcBef>
                <a:spcPct val="20000"/>
              </a:spcBef>
              <a:buFont typeface="Arial" charset="0"/>
              <a:buChar char="–"/>
            </a:pPr>
            <a:endParaRPr lang="en-US" altLang="en-US" sz="1600">
              <a:solidFill>
                <a:srgbClr val="000000"/>
              </a:solidFill>
              <a:latin typeface="Calibri" pitchFamily="34" charset="0"/>
            </a:endParaRPr>
          </a:p>
        </p:txBody>
      </p:sp>
      <p:pic>
        <p:nvPicPr>
          <p:cNvPr id="17413" name="Picture 6" descr="DSCF0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76625"/>
            <a:ext cx="324802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5"/>
          <p:cNvSpPr txBox="1">
            <a:spLocks noChangeArrowheads="1"/>
          </p:cNvSpPr>
          <p:nvPr/>
        </p:nvSpPr>
        <p:spPr bwMode="auto">
          <a:xfrm>
            <a:off x="5105400" y="6096000"/>
            <a:ext cx="3733800" cy="654050"/>
          </a:xfrm>
          <a:prstGeom prst="rect">
            <a:avLst/>
          </a:prstGeom>
          <a:solidFill>
            <a:srgbClr val="FFCC66"/>
          </a:solidFill>
          <a:ln w="9525">
            <a:miter lim="800000"/>
            <a:headEnd/>
            <a:tailEnd/>
          </a:ln>
          <a:scene3d>
            <a:camera prst="legacyPerspectiveTop"/>
            <a:lightRig rig="legacyFlat3" dir="b"/>
          </a:scene3d>
          <a:sp3d extrusionH="887400" prstMaterial="legacyMatte">
            <a:bevelT w="13500" h="13500" prst="angle"/>
            <a:bevelB w="13500" h="13500" prst="angle"/>
            <a:extrusionClr>
              <a:srgbClr val="FFCC66"/>
            </a:extrusionClr>
          </a:sp3d>
        </p:spPr>
        <p:txBody>
          <a:bodyPr>
            <a:spAutoFit/>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kumimoji="1" lang="en-US" altLang="en-US" b="1">
                <a:solidFill>
                  <a:srgbClr val="000000"/>
                </a:solidFill>
                <a:cs typeface="Arial" charset="0"/>
              </a:rPr>
              <a:t>Referral to Health Care Providers</a:t>
            </a:r>
            <a:endParaRPr kumimoji="1" lang="en-US" altLang="en-US">
              <a:solidFill>
                <a:srgbClr val="000000"/>
              </a:solidFill>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8434" name="Picture 8" descr="DSCF023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905000"/>
            <a:ext cx="3429000" cy="2286000"/>
          </a:xfrm>
        </p:spPr>
      </p:pic>
      <p:sp>
        <p:nvSpPr>
          <p:cNvPr id="4" name="Rectangle 2"/>
          <p:cNvSpPr>
            <a:spLocks noGrp="1" noChangeArrowheads="1"/>
          </p:cNvSpPr>
          <p:nvPr>
            <p:ph type="title"/>
          </p:nvPr>
        </p:nvSpPr>
        <p:spPr>
          <a:xfrm>
            <a:off x="457200" y="-152400"/>
            <a:ext cx="8229600" cy="1143000"/>
          </a:xfrm>
        </p:spPr>
        <p:txBody>
          <a:bodyPr rtlCol="0">
            <a:normAutofit/>
          </a:bodyPr>
          <a:lstStyle/>
          <a:p>
            <a:pPr eaLnBrk="1" fontAlgn="auto" hangingPunct="1">
              <a:spcAft>
                <a:spcPts val="0"/>
              </a:spcAft>
              <a:defRPr/>
            </a:pPr>
            <a:r>
              <a:rPr lang="en-US" sz="4000" dirty="0" smtClean="0">
                <a:effectLst>
                  <a:outerShdw blurRad="38100" dist="38100" dir="2700000" algn="tl">
                    <a:srgbClr val="C0C0C0"/>
                  </a:outerShdw>
                </a:effectLst>
                <a:latin typeface="Arial" pitchFamily="34" charset="0"/>
                <a:cs typeface="Arial" pitchFamily="34" charset="0"/>
              </a:rPr>
              <a:t>Prevention</a:t>
            </a:r>
          </a:p>
        </p:txBody>
      </p:sp>
      <p:sp>
        <p:nvSpPr>
          <p:cNvPr id="18436" name="Rectangle 9"/>
          <p:cNvSpPr>
            <a:spLocks noChangeArrowheads="1"/>
          </p:cNvSpPr>
          <p:nvPr/>
        </p:nvSpPr>
        <p:spPr bwMode="auto">
          <a:xfrm>
            <a:off x="1905000" y="3505200"/>
            <a:ext cx="327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cs typeface="Arial" charset="0"/>
              </a:rPr>
              <a:t>Cholesterol and</a:t>
            </a:r>
          </a:p>
          <a:p>
            <a:pPr algn="ctr" eaLnBrk="1" hangingPunct="1"/>
            <a:r>
              <a:rPr lang="en-US" altLang="en-US">
                <a:solidFill>
                  <a:srgbClr val="FFFFFF"/>
                </a:solidFill>
                <a:cs typeface="Arial" charset="0"/>
              </a:rPr>
              <a:t> </a:t>
            </a:r>
            <a:r>
              <a:rPr lang="en-US" altLang="en-US" b="1">
                <a:solidFill>
                  <a:srgbClr val="FF0000"/>
                </a:solidFill>
                <a:cs typeface="Arial" charset="0"/>
              </a:rPr>
              <a:t>Cholinesterase Screening</a:t>
            </a:r>
          </a:p>
        </p:txBody>
      </p:sp>
      <p:pic>
        <p:nvPicPr>
          <p:cNvPr id="18437" name="Picture 3" descr="img006"/>
          <p:cNvPicPr>
            <a:picLocks noChangeAspect="1" noChangeArrowheads="1"/>
          </p:cNvPicPr>
          <p:nvPr/>
        </p:nvPicPr>
        <p:blipFill>
          <a:blip r:embed="rId4" cstate="email">
            <a:extLst>
              <a:ext uri="{28A0092B-C50C-407E-A947-70E740481C1C}">
                <a14:useLocalDpi xmlns:a14="http://schemas.microsoft.com/office/drawing/2010/main" val="0"/>
              </a:ext>
            </a:extLst>
          </a:blip>
          <a:srcRect b="-4276"/>
          <a:stretch>
            <a:fillRect/>
          </a:stretch>
        </p:blipFill>
        <p:spPr bwMode="auto">
          <a:xfrm>
            <a:off x="5410200" y="1905000"/>
            <a:ext cx="3429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6"/>
          <p:cNvSpPr>
            <a:spLocks noChangeArrowheads="1"/>
          </p:cNvSpPr>
          <p:nvPr/>
        </p:nvSpPr>
        <p:spPr bwMode="auto">
          <a:xfrm>
            <a:off x="5638800" y="3657600"/>
            <a:ext cx="302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cs typeface="Arial" charset="0"/>
              </a:rPr>
              <a:t>Pulmonary Function Testing</a:t>
            </a:r>
          </a:p>
        </p:txBody>
      </p:sp>
      <p:pic>
        <p:nvPicPr>
          <p:cNvPr id="18439" name="Picture 12" descr="DSCF03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4267200"/>
            <a:ext cx="3429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13"/>
          <p:cNvSpPr txBox="1">
            <a:spLocks noChangeArrowheads="1"/>
          </p:cNvSpPr>
          <p:nvPr/>
        </p:nvSpPr>
        <p:spPr bwMode="auto">
          <a:xfrm>
            <a:off x="1981200" y="6019800"/>
            <a:ext cx="325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a:solidFill>
                  <a:srgbClr val="FFFFFF"/>
                </a:solidFill>
                <a:cs typeface="Arial" charset="0"/>
              </a:rPr>
              <a:t>Hearing Testing</a:t>
            </a:r>
          </a:p>
        </p:txBody>
      </p:sp>
      <p:pic>
        <p:nvPicPr>
          <p:cNvPr id="18441" name="Picture 10" descr="DSCF0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267200"/>
            <a:ext cx="35052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11"/>
          <p:cNvSpPr>
            <a:spLocks noChangeArrowheads="1"/>
          </p:cNvSpPr>
          <p:nvPr/>
        </p:nvSpPr>
        <p:spPr bwMode="auto">
          <a:xfrm>
            <a:off x="5334000" y="6019800"/>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solidFill>
                  <a:srgbClr val="FFFFFF"/>
                </a:solidFill>
                <a:cs typeface="Arial" charset="0"/>
              </a:rPr>
              <a:t>Blood Pressure Height-Weight Evaluation and other Vital Signs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57200" y="0"/>
            <a:ext cx="8229600" cy="914400"/>
          </a:xfrm>
        </p:spPr>
        <p:txBody>
          <a:bodyPr/>
          <a:lstStyle/>
          <a:p>
            <a:pPr eaLnBrk="1" hangingPunct="1"/>
            <a:r>
              <a:rPr lang="en-US" altLang="en-US" smtClean="0"/>
              <a:t>What is Cholinesterase?</a:t>
            </a:r>
          </a:p>
        </p:txBody>
      </p:sp>
      <p:pic>
        <p:nvPicPr>
          <p:cNvPr id="19459" name="Picture 4" descr="che inhibition nerve ending(SH)"/>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919163"/>
            <a:ext cx="9144000" cy="5938837"/>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1143000"/>
          </a:xfrm>
        </p:spPr>
        <p:txBody>
          <a:bodyPr/>
          <a:lstStyle/>
          <a:p>
            <a:pPr eaLnBrk="1" hangingPunct="1"/>
            <a:r>
              <a:rPr lang="en-US" altLang="en-US" smtClean="0"/>
              <a:t>           What is cholinesterase?</a:t>
            </a:r>
          </a:p>
        </p:txBody>
      </p:sp>
      <p:sp>
        <p:nvSpPr>
          <p:cNvPr id="3" name="Content Placeholder 2"/>
          <p:cNvSpPr>
            <a:spLocks noGrp="1"/>
          </p:cNvSpPr>
          <p:nvPr>
            <p:ph idx="1"/>
          </p:nvPr>
        </p:nvSpPr>
        <p:spPr>
          <a:xfrm>
            <a:off x="1447800" y="1600200"/>
            <a:ext cx="7239000" cy="4525963"/>
          </a:xfrm>
        </p:spPr>
        <p:txBody>
          <a:bodyPr rtlCol="0">
            <a:normAutofit fontScale="92500" lnSpcReduction="10000"/>
          </a:bodyPr>
          <a:lstStyle/>
          <a:p>
            <a:pPr eaLnBrk="1" fontAlgn="auto" hangingPunct="1">
              <a:spcAft>
                <a:spcPts val="0"/>
              </a:spcAft>
              <a:buFont typeface="Arial" pitchFamily="34" charset="0"/>
              <a:buNone/>
              <a:defRPr/>
            </a:pPr>
            <a:r>
              <a:rPr lang="en-US" sz="2400" dirty="0" smtClean="0"/>
              <a:t>. </a:t>
            </a:r>
          </a:p>
          <a:p>
            <a:pPr eaLnBrk="1" fontAlgn="auto" hangingPunct="1">
              <a:spcAft>
                <a:spcPts val="0"/>
              </a:spcAft>
              <a:buFont typeface="Arial" pitchFamily="34" charset="0"/>
              <a:buChar char="•"/>
              <a:defRPr/>
            </a:pPr>
            <a:r>
              <a:rPr lang="en-US" sz="2400" dirty="0" smtClean="0"/>
              <a:t>Cholinesterase is an enzyme necessary for proper nerve impulse transmission. </a:t>
            </a:r>
          </a:p>
          <a:p>
            <a:pPr eaLnBrk="1" fontAlgn="auto" hangingPunct="1">
              <a:spcAft>
                <a:spcPts val="0"/>
              </a:spcAft>
              <a:buFont typeface="Arial" pitchFamily="34" charset="0"/>
              <a:buChar char="•"/>
              <a:defRPr/>
            </a:pPr>
            <a:r>
              <a:rPr lang="en-US" sz="2400" dirty="0" smtClean="0"/>
              <a:t>If the </a:t>
            </a:r>
            <a:r>
              <a:rPr lang="en-US" sz="2400" dirty="0" smtClean="0"/>
              <a:t>amount of this enzyme is reduced below a critical level, nerve impulses to the  muscles can no longer be controlled, resulting in serious consequences and even death.</a:t>
            </a:r>
          </a:p>
          <a:p>
            <a:pPr eaLnBrk="1" fontAlgn="auto" hangingPunct="1">
              <a:spcAft>
                <a:spcPts val="0"/>
              </a:spcAft>
              <a:buFont typeface="Arial" pitchFamily="34" charset="0"/>
              <a:buChar char="•"/>
              <a:defRPr/>
            </a:pPr>
            <a:r>
              <a:rPr lang="en-US" sz="2400" dirty="0" smtClean="0"/>
              <a:t>Depression of cholinesterase below the critical level may occur from a single large exposure, such as spilling the concentrate insecticide on yourself, or from a series of</a:t>
            </a:r>
          </a:p>
          <a:p>
            <a:pPr eaLnBrk="1" fontAlgn="auto" hangingPunct="1">
              <a:spcAft>
                <a:spcPts val="0"/>
              </a:spcAft>
              <a:buFont typeface="Arial" pitchFamily="34" charset="0"/>
              <a:buChar char="•"/>
              <a:defRPr/>
            </a:pPr>
            <a:r>
              <a:rPr lang="en-US" sz="2400" dirty="0" smtClean="0"/>
              <a:t>small exposures over a long period of time, such as applying these materials throughout an entire growing season.</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None/>
              <a:defRPr/>
            </a:pP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304800"/>
            <a:ext cx="8229600" cy="1143000"/>
          </a:xfrm>
        </p:spPr>
        <p:txBody>
          <a:bodyPr/>
          <a:lstStyle/>
          <a:p>
            <a:pPr eaLnBrk="1" hangingPunct="1"/>
            <a:r>
              <a:rPr lang="en-US" altLang="en-US" smtClean="0"/>
              <a:t>Plasma and Acetyl cholinesterase</a:t>
            </a:r>
          </a:p>
        </p:txBody>
      </p:sp>
      <p:sp>
        <p:nvSpPr>
          <p:cNvPr id="21507" name="Content Placeholder 2"/>
          <p:cNvSpPr>
            <a:spLocks noGrp="1"/>
          </p:cNvSpPr>
          <p:nvPr>
            <p:ph sz="half" idx="4294967295"/>
          </p:nvPr>
        </p:nvSpPr>
        <p:spPr>
          <a:xfrm>
            <a:off x="457200" y="1600200"/>
            <a:ext cx="4038600" cy="4525963"/>
          </a:xfrm>
        </p:spPr>
        <p:txBody>
          <a:bodyPr/>
          <a:lstStyle/>
          <a:p>
            <a:pPr eaLnBrk="1" hangingPunct="1"/>
            <a:endParaRPr lang="en-US" altLang="en-US" sz="2800" smtClean="0"/>
          </a:p>
        </p:txBody>
      </p:sp>
      <p:sp>
        <p:nvSpPr>
          <p:cNvPr id="21508" name="Content Placeholder 3"/>
          <p:cNvSpPr>
            <a:spLocks noGrp="1"/>
          </p:cNvSpPr>
          <p:nvPr>
            <p:ph sz="half" idx="4294967295"/>
          </p:nvPr>
        </p:nvSpPr>
        <p:spPr>
          <a:xfrm>
            <a:off x="4648200" y="1600200"/>
            <a:ext cx="4038600" cy="4525963"/>
          </a:xfrm>
        </p:spPr>
        <p:txBody>
          <a:bodyPr/>
          <a:lstStyle/>
          <a:p>
            <a:pPr eaLnBrk="1" hangingPunct="1"/>
            <a:endParaRPr lang="en-US" altLang="en-US" sz="2800" smtClean="0"/>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 y="1524000"/>
            <a:ext cx="45942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236" y="1524000"/>
            <a:ext cx="438308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1220</TotalTime>
  <Words>2888</Words>
  <Application>Microsoft Office PowerPoint</Application>
  <PresentationFormat>On-screen Show (4:3)</PresentationFormat>
  <Paragraphs>371</Paragraphs>
  <Slides>40</Slides>
  <Notes>27</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40</vt:i4>
      </vt:variant>
    </vt:vector>
  </HeadingPairs>
  <TitlesOfParts>
    <vt:vector size="51" baseType="lpstr">
      <vt:lpstr>Arial</vt:lpstr>
      <vt:lpstr>Calibri</vt:lpstr>
      <vt:lpstr>Wingdings</vt:lpstr>
      <vt:lpstr>Wingdings 2</vt:lpstr>
      <vt:lpstr>Times New Roman</vt:lpstr>
      <vt:lpstr>ＭＳ Ｐゴシック</vt:lpstr>
      <vt:lpstr>Default Design</vt:lpstr>
      <vt:lpstr>Office Theme</vt:lpstr>
      <vt:lpstr>3_Office Theme</vt:lpstr>
      <vt:lpstr>4_Office Theme</vt:lpstr>
      <vt:lpstr>5_Office Theme</vt:lpstr>
      <vt:lpstr>       Cholinesterase Monitoring</vt:lpstr>
      <vt:lpstr>Disclaimers</vt:lpstr>
      <vt:lpstr>Objectives</vt:lpstr>
      <vt:lpstr>Pesticide Exposure Health Risk</vt:lpstr>
      <vt:lpstr>    Occupational Health Services</vt:lpstr>
      <vt:lpstr>Prevention</vt:lpstr>
      <vt:lpstr>What is Cholinesterase?</vt:lpstr>
      <vt:lpstr>           What is cholinesterase?</vt:lpstr>
      <vt:lpstr>Plasma and Acetyl cholinesterase</vt:lpstr>
      <vt:lpstr>Toxicity of Cholinesterase Inhibitors  Organophosphates /Carbamates</vt:lpstr>
      <vt:lpstr>Miosis: a characteristic of OP and Carbamate poisoning</vt:lpstr>
      <vt:lpstr>Route and Toxicity Oral vs. Dermal LD50 of some OPs</vt:lpstr>
      <vt:lpstr>Pesticide Exposure Health Risk</vt:lpstr>
      <vt:lpstr>Benefits of Che Monitoring</vt:lpstr>
      <vt:lpstr>PowerPoint Presentation</vt:lpstr>
      <vt:lpstr>PowerPoint Presentation</vt:lpstr>
      <vt:lpstr>Who to Monitor?</vt:lpstr>
      <vt:lpstr>Why Not Carbamates</vt:lpstr>
      <vt:lpstr>What to Measure</vt:lpstr>
      <vt:lpstr>Working Baseline Guidelines </vt:lpstr>
      <vt:lpstr>AChE versus PChE</vt:lpstr>
      <vt:lpstr>Post Exposure Testing Guidelines</vt:lpstr>
      <vt:lpstr>Action Levels</vt:lpstr>
      <vt:lpstr>Return to Work</vt:lpstr>
      <vt:lpstr>Review Work Practices </vt:lpstr>
      <vt:lpstr>Role of Clinician</vt:lpstr>
      <vt:lpstr>MCN’s Environmental and Occupational Health Program</vt:lpstr>
      <vt:lpstr>MCN’s Pesticide Exposure Reporting Map www.migrantclinician.org </vt:lpstr>
      <vt:lpstr>Pesticide Reporting Information</vt:lpstr>
      <vt:lpstr>EPA Worker Protection Standard</vt:lpstr>
      <vt:lpstr>Prevent Exposure</vt:lpstr>
      <vt:lpstr>PowerPoint Presentation</vt:lpstr>
      <vt:lpstr>Personal Protective Equipment </vt:lpstr>
      <vt:lpstr>Reduce Chemical Risk</vt:lpstr>
      <vt:lpstr>Employee Rights and Responsibilities</vt:lpstr>
      <vt:lpstr>Employee Rights and Responsibilities</vt:lpstr>
      <vt:lpstr>Employee Rights and Responsibilities</vt:lpstr>
      <vt:lpstr>Resources </vt:lpstr>
      <vt:lpstr> The Nuts and Bolts of Cholinesterase Monitoring for Farmers, Ranchers and Agricultural Workers March 28, 2012</vt:lpstr>
      <vt:lpstr>Disclaimers</vt:lpstr>
    </vt:vector>
  </TitlesOfParts>
  <Company>Migrant Clinicians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Migrant Clinicians Network</dc:title>
  <dc:creator>Jillian Hopewell</dc:creator>
  <cp:lastModifiedBy>Vosburgh, Linda - OSHA</cp:lastModifiedBy>
  <cp:revision>85</cp:revision>
  <dcterms:created xsi:type="dcterms:W3CDTF">2011-02-23T17:05:34Z</dcterms:created>
  <dcterms:modified xsi:type="dcterms:W3CDTF">2013-12-20T15:47:48Z</dcterms:modified>
</cp:coreProperties>
</file>