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5" r:id="rId1"/>
  </p:sldMasterIdLst>
  <p:notesMasterIdLst>
    <p:notesMasterId r:id="rId79"/>
  </p:notesMasterIdLst>
  <p:handoutMasterIdLst>
    <p:handoutMasterId r:id="rId80"/>
  </p:handoutMasterIdLst>
  <p:sldIdLst>
    <p:sldId id="381" r:id="rId2"/>
    <p:sldId id="413" r:id="rId3"/>
    <p:sldId id="383" r:id="rId4"/>
    <p:sldId id="384" r:id="rId5"/>
    <p:sldId id="385" r:id="rId6"/>
    <p:sldId id="411" r:id="rId7"/>
    <p:sldId id="260" r:id="rId8"/>
    <p:sldId id="259" r:id="rId9"/>
    <p:sldId id="261" r:id="rId10"/>
    <p:sldId id="334" r:id="rId11"/>
    <p:sldId id="314" r:id="rId12"/>
    <p:sldId id="295" r:id="rId13"/>
    <p:sldId id="315" r:id="rId14"/>
    <p:sldId id="297" r:id="rId15"/>
    <p:sldId id="299" r:id="rId16"/>
    <p:sldId id="300" r:id="rId17"/>
    <p:sldId id="302" r:id="rId18"/>
    <p:sldId id="33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04" r:id="rId33"/>
    <p:sldId id="336" r:id="rId34"/>
    <p:sldId id="337" r:id="rId35"/>
    <p:sldId id="338" r:id="rId36"/>
    <p:sldId id="339" r:id="rId37"/>
    <p:sldId id="370" r:id="rId38"/>
    <p:sldId id="372" r:id="rId39"/>
    <p:sldId id="371" r:id="rId40"/>
    <p:sldId id="375" r:id="rId41"/>
    <p:sldId id="374" r:id="rId42"/>
    <p:sldId id="373" r:id="rId43"/>
    <p:sldId id="377" r:id="rId44"/>
    <p:sldId id="376" r:id="rId45"/>
    <p:sldId id="378" r:id="rId46"/>
    <p:sldId id="306" r:id="rId47"/>
    <p:sldId id="380" r:id="rId48"/>
    <p:sldId id="280" r:id="rId49"/>
    <p:sldId id="268" r:id="rId50"/>
    <p:sldId id="399" r:id="rId51"/>
    <p:sldId id="400" r:id="rId52"/>
    <p:sldId id="269" r:id="rId53"/>
    <p:sldId id="270" r:id="rId54"/>
    <p:sldId id="273" r:id="rId55"/>
    <p:sldId id="274" r:id="rId56"/>
    <p:sldId id="318" r:id="rId57"/>
    <p:sldId id="343" r:id="rId58"/>
    <p:sldId id="287" r:id="rId59"/>
    <p:sldId id="271" r:id="rId60"/>
    <p:sldId id="272" r:id="rId61"/>
    <p:sldId id="276" r:id="rId62"/>
    <p:sldId id="401" r:id="rId63"/>
    <p:sldId id="402" r:id="rId64"/>
    <p:sldId id="403" r:id="rId65"/>
    <p:sldId id="404" r:id="rId66"/>
    <p:sldId id="405" r:id="rId67"/>
    <p:sldId id="308" r:id="rId68"/>
    <p:sldId id="310" r:id="rId69"/>
    <p:sldId id="309" r:id="rId70"/>
    <p:sldId id="311" r:id="rId71"/>
    <p:sldId id="312" r:id="rId72"/>
    <p:sldId id="313" r:id="rId73"/>
    <p:sldId id="406" r:id="rId74"/>
    <p:sldId id="407" r:id="rId75"/>
    <p:sldId id="408" r:id="rId76"/>
    <p:sldId id="409" r:id="rId77"/>
    <p:sldId id="330" r:id="rId78"/>
  </p:sldIdLst>
  <p:sldSz cx="9144000" cy="6858000" type="screen4x3"/>
  <p:notesSz cx="7073900" cy="9194800"/>
  <p:defaultTextStyle>
    <a:defPPr>
      <a:defRPr lang="en-US"/>
    </a:defPPr>
    <a:lvl1pPr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1pPr>
    <a:lvl2pPr marL="4572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2pPr>
    <a:lvl3pPr marL="9144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3pPr>
    <a:lvl4pPr marL="13716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4pPr>
    <a:lvl5pPr marL="1828800" algn="l" rtl="0" eaLnBrk="0" fontAlgn="base" hangingPunct="0">
      <a:spcBef>
        <a:spcPct val="20000"/>
      </a:spcBef>
      <a:spcAft>
        <a:spcPct val="0"/>
      </a:spcAft>
      <a:buClr>
        <a:schemeClr val="accent2"/>
      </a:buClr>
      <a:buSzPct val="75000"/>
      <a:buFont typeface="Monotype Sorts" pitchFamily="2" charset="2"/>
      <a:defRPr sz="3200" kern="1200">
        <a:solidFill>
          <a:schemeClr val="bg2"/>
        </a:solidFill>
        <a:latin typeface="Times New Roman" charset="0"/>
        <a:ea typeface="+mn-ea"/>
        <a:cs typeface="+mn-cs"/>
      </a:defRPr>
    </a:lvl5pPr>
    <a:lvl6pPr marL="2286000" algn="l" defTabSz="914400" rtl="0" eaLnBrk="1" latinLnBrk="0" hangingPunct="1">
      <a:defRPr sz="3200" kern="1200">
        <a:solidFill>
          <a:schemeClr val="bg2"/>
        </a:solidFill>
        <a:latin typeface="Times New Roman" charset="0"/>
        <a:ea typeface="+mn-ea"/>
        <a:cs typeface="+mn-cs"/>
      </a:defRPr>
    </a:lvl6pPr>
    <a:lvl7pPr marL="2743200" algn="l" defTabSz="914400" rtl="0" eaLnBrk="1" latinLnBrk="0" hangingPunct="1">
      <a:defRPr sz="3200" kern="1200">
        <a:solidFill>
          <a:schemeClr val="bg2"/>
        </a:solidFill>
        <a:latin typeface="Times New Roman" charset="0"/>
        <a:ea typeface="+mn-ea"/>
        <a:cs typeface="+mn-cs"/>
      </a:defRPr>
    </a:lvl7pPr>
    <a:lvl8pPr marL="3200400" algn="l" defTabSz="914400" rtl="0" eaLnBrk="1" latinLnBrk="0" hangingPunct="1">
      <a:defRPr sz="3200" kern="1200">
        <a:solidFill>
          <a:schemeClr val="bg2"/>
        </a:solidFill>
        <a:latin typeface="Times New Roman" charset="0"/>
        <a:ea typeface="+mn-ea"/>
        <a:cs typeface="+mn-cs"/>
      </a:defRPr>
    </a:lvl8pPr>
    <a:lvl9pPr marL="3657600" algn="l" defTabSz="914400" rtl="0" eaLnBrk="1" latinLnBrk="0" hangingPunct="1">
      <a:defRPr sz="3200" kern="1200">
        <a:solidFill>
          <a:schemeClr val="bg2"/>
        </a:solidFill>
        <a:latin typeface="Times New Roman" charset="0"/>
        <a:ea typeface="+mn-ea"/>
        <a:cs typeface="+mn-cs"/>
      </a:defRPr>
    </a:lvl9pPr>
  </p:defaultTextStyle>
  <p:extLst>
    <p:ext uri="{521415D9-36F7-43E2-AB2F-B90AF26B5E84}">
      <p14:sectionLst xmlns:p14="http://schemas.microsoft.com/office/powerpoint/2010/main">
        <p14:section name="Default Section" id="{E6B50403-0B89-49F8-8712-EADD42545442}">
          <p14:sldIdLst>
            <p14:sldId id="381"/>
            <p14:sldId id="413"/>
            <p14:sldId id="383"/>
            <p14:sldId id="384"/>
            <p14:sldId id="385"/>
            <p14:sldId id="411"/>
            <p14:sldId id="260"/>
            <p14:sldId id="259"/>
            <p14:sldId id="261"/>
            <p14:sldId id="334"/>
            <p14:sldId id="314"/>
            <p14:sldId id="295"/>
            <p14:sldId id="315"/>
            <p14:sldId id="297"/>
            <p14:sldId id="299"/>
            <p14:sldId id="300"/>
            <p14:sldId id="302"/>
            <p14:sldId id="335"/>
            <p14:sldId id="386"/>
            <p14:sldId id="387"/>
            <p14:sldId id="388"/>
            <p14:sldId id="389"/>
            <p14:sldId id="390"/>
            <p14:sldId id="391"/>
            <p14:sldId id="392"/>
            <p14:sldId id="393"/>
            <p14:sldId id="394"/>
            <p14:sldId id="395"/>
            <p14:sldId id="396"/>
            <p14:sldId id="397"/>
            <p14:sldId id="398"/>
            <p14:sldId id="304"/>
            <p14:sldId id="336"/>
            <p14:sldId id="337"/>
            <p14:sldId id="338"/>
            <p14:sldId id="339"/>
            <p14:sldId id="370"/>
            <p14:sldId id="372"/>
            <p14:sldId id="371"/>
            <p14:sldId id="375"/>
            <p14:sldId id="374"/>
            <p14:sldId id="373"/>
            <p14:sldId id="377"/>
            <p14:sldId id="376"/>
            <p14:sldId id="378"/>
            <p14:sldId id="306"/>
            <p14:sldId id="380"/>
            <p14:sldId id="280"/>
            <p14:sldId id="268"/>
            <p14:sldId id="399"/>
            <p14:sldId id="400"/>
            <p14:sldId id="269"/>
            <p14:sldId id="270"/>
            <p14:sldId id="273"/>
            <p14:sldId id="274"/>
            <p14:sldId id="318"/>
            <p14:sldId id="343"/>
            <p14:sldId id="287"/>
            <p14:sldId id="271"/>
            <p14:sldId id="272"/>
            <p14:sldId id="276"/>
            <p14:sldId id="401"/>
            <p14:sldId id="402"/>
            <p14:sldId id="403"/>
            <p14:sldId id="404"/>
            <p14:sldId id="405"/>
            <p14:sldId id="308"/>
            <p14:sldId id="310"/>
            <p14:sldId id="309"/>
            <p14:sldId id="311"/>
            <p14:sldId id="312"/>
            <p14:sldId id="313"/>
            <p14:sldId id="406"/>
            <p14:sldId id="407"/>
            <p14:sldId id="408"/>
            <p14:sldId id="409"/>
            <p14:sldId id="330"/>
          </p14:sldIdLst>
        </p14:section>
        <p14:section name="Untitled Section" id="{36237C94-5FEA-4FDA-9D40-6969555AB9B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96">
          <p15:clr>
            <a:srgbClr val="A4A3A4"/>
          </p15:clr>
        </p15:guide>
        <p15:guide id="2" pos="22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33"/>
    <a:srgbClr val="000000"/>
    <a:srgbClr val="C0C0C0"/>
    <a:srgbClr val="339933"/>
    <a:srgbClr val="00FF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77578" autoAdjust="0"/>
  </p:normalViewPr>
  <p:slideViewPr>
    <p:cSldViewPr>
      <p:cViewPr varScale="1">
        <p:scale>
          <a:sx n="68" d="100"/>
          <a:sy n="68" d="100"/>
        </p:scale>
        <p:origin x="-1410" y="-90"/>
      </p:cViewPr>
      <p:guideLst>
        <p:guide orient="horz" pos="2160"/>
        <p:guide pos="2880"/>
      </p:guideLst>
    </p:cSldViewPr>
  </p:slideViewPr>
  <p:outlineViewPr>
    <p:cViewPr>
      <p:scale>
        <a:sx n="33" d="100"/>
        <a:sy n="33" d="100"/>
      </p:scale>
      <p:origin x="0" y="16218"/>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6216"/>
    </p:cViewPr>
  </p:sorterViewPr>
  <p:notesViewPr>
    <p:cSldViewPr>
      <p:cViewPr varScale="1">
        <p:scale>
          <a:sx n="40" d="100"/>
          <a:sy n="40" d="100"/>
        </p:scale>
        <p:origin x="-1518" y="-102"/>
      </p:cViewPr>
      <p:guideLst>
        <p:guide orient="horz" pos="2896"/>
        <p:guide pos="22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slide" Target="slides/slide57.xml"/><Relationship Id="rId1"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65463" cy="465138"/>
          </a:xfrm>
          <a:prstGeom prst="rect">
            <a:avLst/>
          </a:prstGeom>
          <a:noFill/>
          <a:ln w="12700">
            <a:noFill/>
            <a:miter lim="800000"/>
            <a:headEnd type="none" w="sm" len="sm"/>
            <a:tailEnd type="none" w="sm" len="sm"/>
          </a:ln>
          <a:effectLst/>
        </p:spPr>
        <p:txBody>
          <a:bodyPr vert="horz" wrap="square" lIns="93619" tIns="46809" rIns="93619" bIns="46809" numCol="1" anchor="t" anchorCtr="0" compatLnSpc="1">
            <a:prstTxWarp prst="textNoShape">
              <a:avLst/>
            </a:prstTxWarp>
          </a:bodyPr>
          <a:lstStyle>
            <a:lvl1pPr defTabSz="936625">
              <a:spcBef>
                <a:spcPct val="0"/>
              </a:spcBef>
              <a:buClrTx/>
              <a:buSzTx/>
              <a:buFontTx/>
              <a:buNone/>
              <a:defRPr sz="1200" b="1">
                <a:solidFill>
                  <a:schemeClr val="tx1"/>
                </a:solidFill>
                <a:effectLst>
                  <a:outerShdw blurRad="38100" dist="38100" dir="2700000" algn="tl">
                    <a:srgbClr val="C0C0C0"/>
                  </a:outerShdw>
                </a:effectLst>
                <a:latin typeface="Arial" charset="0"/>
              </a:defRPr>
            </a:lvl1pPr>
          </a:lstStyle>
          <a:p>
            <a:pPr>
              <a:defRPr/>
            </a:pPr>
            <a:endParaRPr lang="en-US"/>
          </a:p>
        </p:txBody>
      </p:sp>
      <p:sp>
        <p:nvSpPr>
          <p:cNvPr id="27651" name="Rectangle 3"/>
          <p:cNvSpPr>
            <a:spLocks noGrp="1" noChangeArrowheads="1"/>
          </p:cNvSpPr>
          <p:nvPr>
            <p:ph type="dt" sz="quarter" idx="1"/>
          </p:nvPr>
        </p:nvSpPr>
        <p:spPr bwMode="auto">
          <a:xfrm>
            <a:off x="4008438" y="0"/>
            <a:ext cx="3065462" cy="465138"/>
          </a:xfrm>
          <a:prstGeom prst="rect">
            <a:avLst/>
          </a:prstGeom>
          <a:noFill/>
          <a:ln w="12700">
            <a:noFill/>
            <a:miter lim="800000"/>
            <a:headEnd type="none" w="sm" len="sm"/>
            <a:tailEnd type="none" w="sm" len="sm"/>
          </a:ln>
          <a:effectLst/>
        </p:spPr>
        <p:txBody>
          <a:bodyPr vert="horz" wrap="square" lIns="93619" tIns="46809" rIns="93619" bIns="46809" numCol="1" anchor="t" anchorCtr="0" compatLnSpc="1">
            <a:prstTxWarp prst="textNoShape">
              <a:avLst/>
            </a:prstTxWarp>
          </a:bodyPr>
          <a:lstStyle>
            <a:lvl1pPr algn="r" defTabSz="936625">
              <a:spcBef>
                <a:spcPct val="0"/>
              </a:spcBef>
              <a:buClrTx/>
              <a:buSzTx/>
              <a:buFontTx/>
              <a:buNone/>
              <a:defRPr sz="1200" b="1">
                <a:solidFill>
                  <a:schemeClr val="tx1"/>
                </a:solidFill>
                <a:effectLst>
                  <a:outerShdw blurRad="38100" dist="38100" dir="2700000" algn="tl">
                    <a:srgbClr val="C0C0C0"/>
                  </a:outerShdw>
                </a:effectLst>
                <a:latin typeface="Arial" charset="0"/>
              </a:defRPr>
            </a:lvl1pPr>
          </a:lstStyle>
          <a:p>
            <a:pPr>
              <a:defRPr/>
            </a:pPr>
            <a:endParaRPr lang="en-US"/>
          </a:p>
        </p:txBody>
      </p:sp>
    </p:spTree>
    <p:extLst>
      <p:ext uri="{BB962C8B-B14F-4D97-AF65-F5344CB8AC3E}">
        <p14:creationId xmlns:p14="http://schemas.microsoft.com/office/powerpoint/2010/main" val="247305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554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272&amp;src_anchor_name=1910.272(g)(1)(ii)"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endParaRPr lang="en-US" dirty="0"/>
          </a:p>
        </p:txBody>
      </p:sp>
    </p:spTree>
    <p:extLst>
      <p:ext uri="{BB962C8B-B14F-4D97-AF65-F5344CB8AC3E}">
        <p14:creationId xmlns:p14="http://schemas.microsoft.com/office/powerpoint/2010/main" val="118805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Source:</a:t>
            </a:r>
          </a:p>
          <a:p>
            <a:r>
              <a:rPr lang="en-US" dirty="0" smtClean="0"/>
              <a:t>Averaged over an 8 hour period</a:t>
            </a:r>
            <a:endParaRPr lang="en-US" dirty="0"/>
          </a:p>
        </p:txBody>
      </p:sp>
    </p:spTree>
    <p:extLst>
      <p:ext uri="{BB962C8B-B14F-4D97-AF65-F5344CB8AC3E}">
        <p14:creationId xmlns:p14="http://schemas.microsoft.com/office/powerpoint/2010/main" val="397795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EC0630C-EEAA-4A97-9401-E293840CD05B}" type="slidenum">
              <a:rPr lang="de-DE" sz="1200" smtClean="0"/>
              <a:pPr eaLnBrk="1" hangingPunct="1"/>
              <a:t>19</a:t>
            </a:fld>
            <a:endParaRPr lang="de-DE" sz="1200" smtClean="0"/>
          </a:p>
        </p:txBody>
      </p:sp>
      <p:sp>
        <p:nvSpPr>
          <p:cNvPr id="101379" name="Rectangle 2"/>
          <p:cNvSpPr>
            <a:spLocks noGrp="1" noRot="1" noChangeAspect="1" noChangeArrowheads="1" noTextEdit="1"/>
          </p:cNvSpPr>
          <p:nvPr>
            <p:ph type="sldImg"/>
          </p:nvPr>
        </p:nvSpPr>
        <p:spPr>
          <a:xfrm>
            <a:off x="1239838" y="688975"/>
            <a:ext cx="4597400" cy="3448050"/>
          </a:xfrm>
          <a:prstGeom prst="rect">
            <a:avLst/>
          </a:prstGeom>
          <a:ln/>
        </p:spPr>
      </p:sp>
      <p:sp>
        <p:nvSpPr>
          <p:cNvPr id="101380"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As you can see by the chart you can be buried waist deep in 15 seconds and completely </a:t>
            </a:r>
            <a:r>
              <a:rPr lang="en-US" dirty="0" err="1" smtClean="0"/>
              <a:t>submergered</a:t>
            </a:r>
            <a:r>
              <a:rPr lang="en-US" dirty="0" smtClean="0"/>
              <a:t> in 30 seconds</a:t>
            </a:r>
          </a:p>
          <a:p>
            <a:pPr eaLnBrk="1" hangingPunct="1"/>
            <a:r>
              <a:rPr lang="en-US" dirty="0" smtClean="0"/>
              <a:t>Permission to use this chart by </a:t>
            </a:r>
            <a:r>
              <a:rPr lang="en-US" dirty="0" err="1" smtClean="0"/>
              <a:t>Dr</a:t>
            </a:r>
            <a:r>
              <a:rPr lang="en-US" dirty="0" smtClean="0"/>
              <a:t> Chuck Schwab</a:t>
            </a:r>
          </a:p>
          <a:p>
            <a:pPr eaLnBrk="1" hangingPunct="1"/>
            <a:r>
              <a:rPr lang="en-US" dirty="0" smtClean="0"/>
              <a:t>Bury you with in minutes</a:t>
            </a:r>
          </a:p>
        </p:txBody>
      </p:sp>
    </p:spTree>
    <p:extLst>
      <p:ext uri="{BB962C8B-B14F-4D97-AF65-F5344CB8AC3E}">
        <p14:creationId xmlns:p14="http://schemas.microsoft.com/office/powerpoint/2010/main" val="293067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6C499C49-73BB-4944-A8EE-B34AC96E51F1}" type="slidenum">
              <a:rPr lang="de-DE" sz="1200" smtClean="0"/>
              <a:pPr eaLnBrk="1" hangingPunct="1"/>
              <a:t>20</a:t>
            </a:fld>
            <a:endParaRPr lang="de-DE" sz="1200" smtClean="0"/>
          </a:p>
        </p:txBody>
      </p:sp>
      <p:sp>
        <p:nvSpPr>
          <p:cNvPr id="102403" name="Rectangle 2"/>
          <p:cNvSpPr>
            <a:spLocks noGrp="1" noRot="1" noChangeAspect="1" noChangeArrowheads="1" noTextEdit="1"/>
          </p:cNvSpPr>
          <p:nvPr>
            <p:ph type="sldImg"/>
          </p:nvPr>
        </p:nvSpPr>
        <p:spPr>
          <a:xfrm>
            <a:off x="1239838" y="688975"/>
            <a:ext cx="4597400" cy="3448050"/>
          </a:xfrm>
          <a:prstGeom prst="rect">
            <a:avLst/>
          </a:prstGeom>
          <a:ln/>
        </p:spPr>
      </p:sp>
      <p:sp>
        <p:nvSpPr>
          <p:cNvPr id="102404"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that you need 325 </a:t>
            </a:r>
            <a:r>
              <a:rPr lang="en-US" dirty="0" err="1" smtClean="0"/>
              <a:t>lbs</a:t>
            </a:r>
            <a:r>
              <a:rPr lang="en-US" dirty="0" smtClean="0"/>
              <a:t> of pressure to pull a 165 </a:t>
            </a:r>
            <a:r>
              <a:rPr lang="en-US" dirty="0" err="1" smtClean="0"/>
              <a:t>lb</a:t>
            </a:r>
            <a:r>
              <a:rPr lang="en-US" dirty="0" smtClean="0"/>
              <a:t> person trapped to their waist. You will injure a person trying to pull them out of the grain. Permission to use this chart by </a:t>
            </a:r>
            <a:r>
              <a:rPr lang="en-US" dirty="0" err="1" smtClean="0"/>
              <a:t>Dr</a:t>
            </a:r>
            <a:r>
              <a:rPr lang="en-US" dirty="0" smtClean="0"/>
              <a:t> Chuck Schwab</a:t>
            </a:r>
          </a:p>
          <a:p>
            <a:pPr eaLnBrk="1" hangingPunct="1"/>
            <a:endParaRPr lang="en-US" dirty="0" smtClean="0"/>
          </a:p>
        </p:txBody>
      </p:sp>
    </p:spTree>
    <p:extLst>
      <p:ext uri="{BB962C8B-B14F-4D97-AF65-F5344CB8AC3E}">
        <p14:creationId xmlns:p14="http://schemas.microsoft.com/office/powerpoint/2010/main" val="97667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CF8F475-3766-471C-AD45-E2FD4B2E9C51}" type="slidenum">
              <a:rPr lang="de-DE" sz="1200" smtClean="0"/>
              <a:pPr eaLnBrk="1" hangingPunct="1"/>
              <a:t>21</a:t>
            </a:fld>
            <a:endParaRPr lang="de-DE" sz="1200" smtClean="0"/>
          </a:p>
        </p:txBody>
      </p:sp>
      <p:sp>
        <p:nvSpPr>
          <p:cNvPr id="103427"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3428"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This represents standing on top of the grain with the auger running (next slide)</a:t>
            </a:r>
          </a:p>
          <a:p>
            <a:pPr eaLnBrk="1" hangingPunct="1"/>
            <a:r>
              <a:rPr lang="en-US" dirty="0" smtClean="0"/>
              <a:t>Slide is used with permission</a:t>
            </a:r>
            <a:r>
              <a:rPr lang="en-US" baseline="0" dirty="0" smtClean="0"/>
              <a:t> of GSI INC</a:t>
            </a:r>
            <a:endParaRPr lang="en-US" dirty="0" smtClean="0"/>
          </a:p>
        </p:txBody>
      </p:sp>
    </p:spTree>
    <p:extLst>
      <p:ext uri="{BB962C8B-B14F-4D97-AF65-F5344CB8AC3E}">
        <p14:creationId xmlns:p14="http://schemas.microsoft.com/office/powerpoint/2010/main" val="207467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026EAE83-336E-4A60-94E3-36016D00F83A}" type="slidenum">
              <a:rPr lang="de-DE" sz="1200" smtClean="0"/>
              <a:pPr eaLnBrk="1" hangingPunct="1"/>
              <a:t>22</a:t>
            </a:fld>
            <a:endParaRPr lang="de-DE" sz="1200" smtClean="0"/>
          </a:p>
        </p:txBody>
      </p:sp>
      <p:sp>
        <p:nvSpPr>
          <p:cNvPr id="104451"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4452"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 he victim being the heaviest object in the bin sinks to the middle following the path of the grain to the auger.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68140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D26C01D-8514-4FF4-957E-0F4C5C8732E2}" type="slidenum">
              <a:rPr lang="de-DE" sz="1200" smtClean="0"/>
              <a:pPr eaLnBrk="1" hangingPunct="1"/>
              <a:t>23</a:t>
            </a:fld>
            <a:endParaRPr lang="de-DE" sz="1200" smtClean="0"/>
          </a:p>
        </p:txBody>
      </p:sp>
      <p:sp>
        <p:nvSpPr>
          <p:cNvPr id="105475"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5476"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slide represent engulfment by crusted grain, where the grain is crusted at the top but fed out from the bottom of the bin.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370635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E0998278-7FF7-4BF5-BB24-325B512334B7}" type="slidenum">
              <a:rPr lang="de-DE" sz="1200" smtClean="0"/>
              <a:pPr eaLnBrk="1" hangingPunct="1"/>
              <a:t>24</a:t>
            </a:fld>
            <a:endParaRPr lang="de-DE" sz="1200" smtClean="0"/>
          </a:p>
        </p:txBody>
      </p:sp>
      <p:sp>
        <p:nvSpPr>
          <p:cNvPr id="106499"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6500"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victim walked across the crusted or bridged grain and it collapses upon them engulfing them.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129679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4D91178D-57F5-437B-A8E3-7BFD21F1E4C0}" type="slidenum">
              <a:rPr lang="de-DE" sz="1200" smtClean="0"/>
              <a:pPr eaLnBrk="1" hangingPunct="1"/>
              <a:t>25</a:t>
            </a:fld>
            <a:endParaRPr lang="de-DE" sz="1200" smtClean="0"/>
          </a:p>
        </p:txBody>
      </p:sp>
      <p:sp>
        <p:nvSpPr>
          <p:cNvPr id="107523"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7524"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Grain avalanche is the third way a victim can become entrapped by being inside the bin trying to loose the grain from the side of the bin.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07323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81225DE-E5AE-47DA-BA12-6A3EBAEAC539}" type="slidenum">
              <a:rPr lang="de-DE" sz="1200" smtClean="0"/>
              <a:pPr eaLnBrk="1" hangingPunct="1"/>
              <a:t>26</a:t>
            </a:fld>
            <a:endParaRPr lang="de-DE" sz="1200" smtClean="0"/>
          </a:p>
        </p:txBody>
      </p:sp>
      <p:sp>
        <p:nvSpPr>
          <p:cNvPr id="108547"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8548"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When they loosen the out of condition grain it collapses upon them engulfing the victim. 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616330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BE16878-B7B0-4421-B4B6-DE71D7821043}" type="slidenum">
              <a:rPr lang="de-DE" sz="1200" smtClean="0"/>
              <a:pPr eaLnBrk="1" hangingPunct="1"/>
              <a:t>27</a:t>
            </a:fld>
            <a:endParaRPr lang="de-DE" sz="1200" smtClean="0"/>
          </a:p>
        </p:txBody>
      </p:sp>
      <p:sp>
        <p:nvSpPr>
          <p:cNvPr id="109571"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09572"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Sending people into the bin for rescue could be dangerous for the victim</a:t>
            </a:r>
            <a:r>
              <a:rPr lang="en-US" baseline="0" dirty="0" smtClean="0"/>
              <a:t> and rescuer.</a:t>
            </a:r>
            <a:r>
              <a:rPr lang="en-US" dirty="0" smtClean="0"/>
              <a:t> Slide is used with permission</a:t>
            </a:r>
            <a:r>
              <a:rPr lang="en-US" baseline="0" dirty="0" smtClean="0"/>
              <a:t> of GSI INC</a:t>
            </a:r>
            <a:endParaRPr lang="en-US" dirty="0" smtClean="0"/>
          </a:p>
          <a:p>
            <a:pPr eaLnBrk="1" hangingPunct="1"/>
            <a:r>
              <a:rPr lang="en-US" dirty="0" smtClean="0"/>
              <a:t> </a:t>
            </a:r>
          </a:p>
        </p:txBody>
      </p:sp>
    </p:spTree>
    <p:extLst>
      <p:ext uri="{BB962C8B-B14F-4D97-AF65-F5344CB8AC3E}">
        <p14:creationId xmlns:p14="http://schemas.microsoft.com/office/powerpoint/2010/main" val="139794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3474601D-38BD-4930-A424-15D49952BDED}" type="slidenum">
              <a:rPr lang="de-DE" sz="1200" smtClean="0"/>
              <a:pPr eaLnBrk="1" hangingPunct="1"/>
              <a:t>3</a:t>
            </a:fld>
            <a:endParaRPr lang="de-DE" sz="1200" smtClean="0"/>
          </a:p>
        </p:txBody>
      </p:sp>
      <p:sp>
        <p:nvSpPr>
          <p:cNvPr id="96259" name="Rectangle 2"/>
          <p:cNvSpPr>
            <a:spLocks noChangeArrowheads="1"/>
          </p:cNvSpPr>
          <p:nvPr/>
        </p:nvSpPr>
        <p:spPr bwMode="auto">
          <a:xfrm>
            <a:off x="4008543"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3"/>
          <p:cNvSpPr>
            <a:spLocks noChangeArrowheads="1"/>
          </p:cNvSpPr>
          <p:nvPr/>
        </p:nvSpPr>
        <p:spPr bwMode="auto">
          <a:xfrm>
            <a:off x="4008543"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5</a:t>
            </a:r>
          </a:p>
        </p:txBody>
      </p:sp>
      <p:sp>
        <p:nvSpPr>
          <p:cNvPr id="96261" name="Rectangle 4"/>
          <p:cNvSpPr>
            <a:spLocks noChangeArrowheads="1"/>
          </p:cNvSpPr>
          <p:nvPr/>
        </p:nvSpPr>
        <p:spPr bwMode="auto">
          <a:xfrm>
            <a:off x="0"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2" name="Rectangle 5"/>
          <p:cNvSpPr>
            <a:spLocks noChangeArrowheads="1"/>
          </p:cNvSpPr>
          <p:nvPr/>
        </p:nvSpPr>
        <p:spPr bwMode="auto">
          <a:xfrm>
            <a:off x="0"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3" name="Rectangle 6"/>
          <p:cNvSpPr>
            <a:spLocks noGrp="1" noRot="1" noChangeAspect="1" noChangeArrowheads="1" noTextEdit="1"/>
          </p:cNvSpPr>
          <p:nvPr>
            <p:ph type="sldImg"/>
          </p:nvPr>
        </p:nvSpPr>
        <p:spPr>
          <a:xfrm>
            <a:off x="1247775" y="695325"/>
            <a:ext cx="4579938" cy="3435350"/>
          </a:xfrm>
          <a:prstGeom prst="rect">
            <a:avLst/>
          </a:prstGeom>
          <a:solidFill>
            <a:srgbClr val="FFFFFF"/>
          </a:solidFill>
          <a:ln w="12700" cap="flat"/>
        </p:spPr>
      </p:sp>
      <p:sp>
        <p:nvSpPr>
          <p:cNvPr id="96264" name="Rectangle 7"/>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t>Here in the US it include about 2% of the population and we are seeing a shift from the family farm to larger production units. </a:t>
            </a:r>
          </a:p>
          <a:p>
            <a:pPr eaLnBrk="1" hangingPunct="1"/>
            <a:endParaRPr lang="en-US" dirty="0" smtClean="0"/>
          </a:p>
          <a:p>
            <a:pPr eaLnBrk="1" hangingPunct="1"/>
            <a:r>
              <a:rPr lang="en-US" dirty="0" smtClean="0"/>
              <a:t>Reference:</a:t>
            </a:r>
            <a:r>
              <a:rPr lang="en-US" baseline="0" dirty="0" smtClean="0"/>
              <a:t> http://www.epa.gov/oecaagct/ag101/demographics.html</a:t>
            </a:r>
            <a:endParaRPr lang="en-US" dirty="0" smtClean="0"/>
          </a:p>
        </p:txBody>
      </p:sp>
    </p:spTree>
    <p:extLst>
      <p:ext uri="{BB962C8B-B14F-4D97-AF65-F5344CB8AC3E}">
        <p14:creationId xmlns:p14="http://schemas.microsoft.com/office/powerpoint/2010/main" val="159998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2B92D21B-8C2E-4780-BABA-5643AE30BA40}" type="slidenum">
              <a:rPr lang="de-DE" sz="1200" smtClean="0"/>
              <a:pPr eaLnBrk="1" hangingPunct="1"/>
              <a:t>28</a:t>
            </a:fld>
            <a:endParaRPr lang="de-DE" sz="1200" smtClean="0"/>
          </a:p>
        </p:txBody>
      </p:sp>
      <p:sp>
        <p:nvSpPr>
          <p:cNvPr id="110595"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0596"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Stop the auger using Lock out tag out procedures. Slide is used with permission</a:t>
            </a:r>
            <a:r>
              <a:rPr lang="en-US" baseline="0" dirty="0" smtClean="0"/>
              <a:t> of GSI INC</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smtClean="0">
                <a:hlinkClick r:id="rId3"/>
              </a:rPr>
              <a:t>1910.272(g)(1)(ii)</a:t>
            </a:r>
            <a:endParaRPr lang="en-US" dirty="0" smtClean="0"/>
          </a:p>
          <a:p>
            <a:pPr eaLnBrk="1" hangingPunct="1"/>
            <a:endParaRPr lang="en-US" dirty="0" smtClean="0"/>
          </a:p>
        </p:txBody>
      </p:sp>
    </p:spTree>
    <p:extLst>
      <p:ext uri="{BB962C8B-B14F-4D97-AF65-F5344CB8AC3E}">
        <p14:creationId xmlns:p14="http://schemas.microsoft.com/office/powerpoint/2010/main" val="285003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4DE8E3D6-D7F1-4463-B01C-AFD152BA5F8B}" type="slidenum">
              <a:rPr lang="de-DE" sz="1200" smtClean="0"/>
              <a:pPr eaLnBrk="1" hangingPunct="1"/>
              <a:t>29</a:t>
            </a:fld>
            <a:endParaRPr lang="de-DE" sz="1200" smtClean="0"/>
          </a:p>
        </p:txBody>
      </p:sp>
      <p:sp>
        <p:nvSpPr>
          <p:cNvPr id="111619"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1620"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If possible start the aeration system.</a:t>
            </a:r>
          </a:p>
          <a:p>
            <a:pPr eaLnBrk="1" hangingPunct="1"/>
            <a:r>
              <a:rPr lang="en-US" dirty="0" smtClean="0"/>
              <a:t>The electrical panel must be labeled to shut off the auger and turn on the aerations system</a:t>
            </a:r>
          </a:p>
          <a:p>
            <a:pPr eaLnBrk="1" hangingPunct="1"/>
            <a:r>
              <a:rPr lang="en-US" dirty="0" smtClean="0"/>
              <a:t>If the panel is not labeled you </a:t>
            </a:r>
            <a:r>
              <a:rPr lang="en-US" b="1" u="sng" dirty="0" smtClean="0"/>
              <a:t>MUST</a:t>
            </a:r>
            <a:r>
              <a:rPr lang="en-US" dirty="0" smtClean="0"/>
              <a:t> Lock out and Tag out the whole system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1487475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5B99239-4BA5-487F-A40C-D887DE5A7B0B}" type="slidenum">
              <a:rPr lang="de-DE" sz="1200" smtClean="0"/>
              <a:pPr eaLnBrk="1" hangingPunct="1"/>
              <a:t>30</a:t>
            </a:fld>
            <a:endParaRPr lang="de-DE" sz="1200" smtClean="0"/>
          </a:p>
        </p:txBody>
      </p:sp>
      <p:sp>
        <p:nvSpPr>
          <p:cNvPr id="112643"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2644"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Mutual aid</a:t>
            </a:r>
          </a:p>
          <a:p>
            <a:pPr eaLnBrk="1" hangingPunct="1"/>
            <a:r>
              <a:rPr lang="en-US" dirty="0" smtClean="0"/>
              <a:t>Confined Space team</a:t>
            </a:r>
          </a:p>
          <a:p>
            <a:pPr eaLnBrk="1" hangingPunct="1"/>
            <a:r>
              <a:rPr lang="en-US" dirty="0" smtClean="0"/>
              <a:t>High Angle rescue team</a:t>
            </a:r>
          </a:p>
          <a:p>
            <a:pPr eaLnBrk="1" hangingPunct="1"/>
            <a:r>
              <a:rPr lang="en-US" dirty="0" smtClean="0"/>
              <a:t>More man power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Slide is used with permission</a:t>
            </a:r>
            <a:r>
              <a:rPr lang="en-US" baseline="0" dirty="0" smtClean="0"/>
              <a:t> of GSI INC</a:t>
            </a:r>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66419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0CB47218-DF80-4013-95AC-83D20F6219CF}" type="slidenum">
              <a:rPr lang="de-DE" sz="1200" smtClean="0"/>
              <a:pPr eaLnBrk="1" hangingPunct="1"/>
              <a:t>31</a:t>
            </a:fld>
            <a:endParaRPr lang="de-DE" sz="1200" smtClean="0"/>
          </a:p>
        </p:txBody>
      </p:sp>
      <p:sp>
        <p:nvSpPr>
          <p:cNvPr id="113667" name="Rectangle 2"/>
          <p:cNvSpPr>
            <a:spLocks noGrp="1" noRot="1" noChangeAspect="1" noChangeArrowheads="1" noTextEdit="1"/>
          </p:cNvSpPr>
          <p:nvPr>
            <p:ph type="sldImg"/>
          </p:nvPr>
        </p:nvSpPr>
        <p:spPr>
          <a:xfrm>
            <a:off x="1241425" y="690563"/>
            <a:ext cx="4592638" cy="3444875"/>
          </a:xfrm>
          <a:prstGeom prst="rect">
            <a:avLst/>
          </a:prstGeom>
          <a:ln w="12700" cap="flat">
            <a:solidFill>
              <a:schemeClr val="tx1"/>
            </a:solidFill>
          </a:ln>
        </p:spPr>
      </p:sp>
      <p:sp>
        <p:nvSpPr>
          <p:cNvPr id="113668"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2" rIns="93463" bIns="46732"/>
          <a:lstStyle/>
          <a:p>
            <a:pPr eaLnBrk="1" hangingPunct="1"/>
            <a:r>
              <a:rPr lang="en-US" dirty="0" smtClean="0"/>
              <a:t>The rescuers must be tied off and have a helper at the door of the bin.</a:t>
            </a:r>
          </a:p>
          <a:p>
            <a:pPr eaLnBrk="1" hangingPunct="1"/>
            <a:r>
              <a:rPr lang="en-US" dirty="0" smtClean="0"/>
              <a:t>Care must be used when entering the bin as to not put more pressure on the victim or cause the grain to cone in around the victim.</a:t>
            </a:r>
          </a:p>
          <a:p>
            <a:pPr eaLnBrk="1" hangingPunct="1"/>
            <a:r>
              <a:rPr lang="en-US" dirty="0" smtClean="0"/>
              <a:t>If you are not trained</a:t>
            </a:r>
            <a:r>
              <a:rPr lang="en-US" baseline="0" dirty="0" smtClean="0"/>
              <a:t> in emergency response you should back out, call 911 and provide information to rescuers as they arrive on scene.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Slide is used with permission</a:t>
            </a:r>
            <a:r>
              <a:rPr lang="en-US" baseline="0" dirty="0" smtClean="0"/>
              <a:t> of GSI INC</a:t>
            </a:r>
            <a:endParaRPr lang="en-US" dirty="0" smtClean="0"/>
          </a:p>
          <a:p>
            <a:pPr eaLnBrk="1" hangingPunct="1"/>
            <a:endParaRPr lang="en-US" dirty="0" smtClean="0"/>
          </a:p>
        </p:txBody>
      </p:sp>
    </p:spTree>
    <p:extLst>
      <p:ext uri="{BB962C8B-B14F-4D97-AF65-F5344CB8AC3E}">
        <p14:creationId xmlns:p14="http://schemas.microsoft.com/office/powerpoint/2010/main" val="2608565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endParaRPr lang="en-US" dirty="0"/>
          </a:p>
        </p:txBody>
      </p:sp>
    </p:spTree>
    <p:extLst>
      <p:ext uri="{BB962C8B-B14F-4D97-AF65-F5344CB8AC3E}">
        <p14:creationId xmlns:p14="http://schemas.microsoft.com/office/powerpoint/2010/main" val="362929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endParaRPr lang="en-US" dirty="0"/>
          </a:p>
        </p:txBody>
      </p:sp>
    </p:spTree>
    <p:extLst>
      <p:ext uri="{BB962C8B-B14F-4D97-AF65-F5344CB8AC3E}">
        <p14:creationId xmlns:p14="http://schemas.microsoft.com/office/powerpoint/2010/main" val="2711732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p>
          <a:p>
            <a:r>
              <a:rPr lang="en-US" dirty="0" smtClean="0"/>
              <a:t>Still will want to test oxygen level during your time in the space</a:t>
            </a:r>
            <a:endParaRPr lang="en-US" dirty="0"/>
          </a:p>
        </p:txBody>
      </p:sp>
    </p:spTree>
    <p:extLst>
      <p:ext uri="{BB962C8B-B14F-4D97-AF65-F5344CB8AC3E}">
        <p14:creationId xmlns:p14="http://schemas.microsoft.com/office/powerpoint/2010/main" val="71602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146</a:t>
            </a:r>
            <a:endParaRPr lang="en-US" dirty="0"/>
          </a:p>
        </p:txBody>
      </p:sp>
    </p:spTree>
    <p:extLst>
      <p:ext uri="{BB962C8B-B14F-4D97-AF65-F5344CB8AC3E}">
        <p14:creationId xmlns:p14="http://schemas.microsoft.com/office/powerpoint/2010/main" val="3693481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556F5D8A-DFA6-4741-A956-55DD9FF9B1A1}" type="slidenum">
              <a:rPr lang="de-DE" sz="1200" smtClean="0"/>
              <a:pPr eaLnBrk="1" hangingPunct="1"/>
              <a:t>50</a:t>
            </a:fld>
            <a:endParaRPr lang="de-DE" sz="1200" smtClean="0"/>
          </a:p>
        </p:txBody>
      </p:sp>
      <p:sp>
        <p:nvSpPr>
          <p:cNvPr id="130051" name="Rectangle 2"/>
          <p:cNvSpPr>
            <a:spLocks noGrp="1" noRot="1" noChangeAspect="1" noChangeArrowheads="1" noTextEdit="1"/>
          </p:cNvSpPr>
          <p:nvPr>
            <p:ph type="sldImg"/>
          </p:nvPr>
        </p:nvSpPr>
        <p:spPr>
          <a:xfrm>
            <a:off x="1238250" y="688975"/>
            <a:ext cx="4598988" cy="3449638"/>
          </a:xfrm>
          <a:prstGeom prst="rect">
            <a:avLst/>
          </a:prstGeom>
          <a:ln/>
        </p:spPr>
      </p:sp>
      <p:sp>
        <p:nvSpPr>
          <p:cNvPr id="130052"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the OSHA regulations to Lock out Tag out</a:t>
            </a:r>
          </a:p>
        </p:txBody>
      </p:sp>
    </p:spTree>
    <p:extLst>
      <p:ext uri="{BB962C8B-B14F-4D97-AF65-F5344CB8AC3E}">
        <p14:creationId xmlns:p14="http://schemas.microsoft.com/office/powerpoint/2010/main" val="101583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1CB13B6E-0F88-4530-88D7-B4E68111589E}" type="slidenum">
              <a:rPr lang="de-DE" sz="1200" smtClean="0"/>
              <a:pPr eaLnBrk="1" hangingPunct="1"/>
              <a:t>51</a:t>
            </a:fld>
            <a:endParaRPr lang="de-DE" sz="1200" smtClean="0"/>
          </a:p>
        </p:txBody>
      </p:sp>
      <p:sp>
        <p:nvSpPr>
          <p:cNvPr id="131075" name="Rectangle 2"/>
          <p:cNvSpPr>
            <a:spLocks noGrp="1" noRot="1" noChangeAspect="1" noChangeArrowheads="1" noTextEdit="1"/>
          </p:cNvSpPr>
          <p:nvPr>
            <p:ph type="sldImg"/>
          </p:nvPr>
        </p:nvSpPr>
        <p:spPr>
          <a:xfrm>
            <a:off x="1239838" y="688975"/>
            <a:ext cx="4597400" cy="3448050"/>
          </a:xfrm>
          <a:prstGeom prst="rect">
            <a:avLst/>
          </a:prstGeom>
          <a:ln/>
        </p:spPr>
      </p:sp>
      <p:sp>
        <p:nvSpPr>
          <p:cNvPr id="131076" name="Rectangle 3"/>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Most farm electrical systems are not what you would call up to code. You may have to shut off power to the farm to be sure the bin is off.</a:t>
            </a:r>
          </a:p>
          <a:p>
            <a:pPr eaLnBrk="1" hangingPunct="1"/>
            <a:r>
              <a:rPr lang="en-US" dirty="0" smtClean="0"/>
              <a:t>Photo courtesy</a:t>
            </a:r>
            <a:r>
              <a:rPr lang="en-US" baseline="0" dirty="0" smtClean="0"/>
              <a:t> of GSI INC.</a:t>
            </a:r>
            <a:endParaRPr lang="en-US" dirty="0" smtClean="0"/>
          </a:p>
        </p:txBody>
      </p:sp>
    </p:spTree>
    <p:extLst>
      <p:ext uri="{BB962C8B-B14F-4D97-AF65-F5344CB8AC3E}">
        <p14:creationId xmlns:p14="http://schemas.microsoft.com/office/powerpoint/2010/main" val="407922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xfrm>
            <a:off x="4006906" y="8733176"/>
            <a:ext cx="3065357" cy="4600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AFCD2A8F-76CF-4478-9CCB-EA29B782D816}" type="slidenum">
              <a:rPr lang="de-DE" sz="1200" smtClean="0"/>
              <a:pPr eaLnBrk="1" hangingPunct="1"/>
              <a:t>4</a:t>
            </a:fld>
            <a:endParaRPr lang="de-DE" sz="1200" smtClean="0"/>
          </a:p>
        </p:txBody>
      </p:sp>
      <p:sp>
        <p:nvSpPr>
          <p:cNvPr id="97283" name="Rectangle 2"/>
          <p:cNvSpPr>
            <a:spLocks noChangeArrowheads="1"/>
          </p:cNvSpPr>
          <p:nvPr/>
        </p:nvSpPr>
        <p:spPr bwMode="auto">
          <a:xfrm>
            <a:off x="4008543"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4" name="Rectangle 3"/>
          <p:cNvSpPr>
            <a:spLocks noChangeArrowheads="1"/>
          </p:cNvSpPr>
          <p:nvPr/>
        </p:nvSpPr>
        <p:spPr bwMode="auto">
          <a:xfrm>
            <a:off x="4008543"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7</a:t>
            </a:r>
          </a:p>
        </p:txBody>
      </p:sp>
      <p:sp>
        <p:nvSpPr>
          <p:cNvPr id="97285" name="Rectangle 4"/>
          <p:cNvSpPr>
            <a:spLocks noChangeArrowheads="1"/>
          </p:cNvSpPr>
          <p:nvPr/>
        </p:nvSpPr>
        <p:spPr bwMode="auto">
          <a:xfrm>
            <a:off x="0" y="8734747"/>
            <a:ext cx="3065357" cy="4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6" name="Rectangle 5"/>
          <p:cNvSpPr>
            <a:spLocks noChangeArrowheads="1"/>
          </p:cNvSpPr>
          <p:nvPr/>
        </p:nvSpPr>
        <p:spPr bwMode="auto">
          <a:xfrm>
            <a:off x="0" y="0"/>
            <a:ext cx="3065357" cy="46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7" name="Rectangle 6"/>
          <p:cNvSpPr>
            <a:spLocks noGrp="1" noRot="1" noChangeAspect="1" noChangeArrowheads="1" noTextEdit="1"/>
          </p:cNvSpPr>
          <p:nvPr>
            <p:ph type="sldImg"/>
          </p:nvPr>
        </p:nvSpPr>
        <p:spPr>
          <a:xfrm>
            <a:off x="1247775" y="695325"/>
            <a:ext cx="4579938" cy="3435350"/>
          </a:xfrm>
          <a:prstGeom prst="rect">
            <a:avLst/>
          </a:prstGeom>
          <a:solidFill>
            <a:srgbClr val="FFFFFF"/>
          </a:solidFill>
          <a:ln w="12700" cap="flat"/>
        </p:spPr>
      </p:sp>
      <p:sp>
        <p:nvSpPr>
          <p:cNvPr id="97288" name="Rectangle 7"/>
          <p:cNvSpPr>
            <a:spLocks noGrp="1" noChangeArrowheads="1"/>
          </p:cNvSpPr>
          <p:nvPr>
            <p:ph type="body" idx="1"/>
          </p:nvPr>
        </p:nvSpPr>
        <p:spPr>
          <a:xfrm>
            <a:off x="707390" y="4368159"/>
            <a:ext cx="5659120" cy="4137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t>Here in the US are injuries and fatality numbers are getting better but</a:t>
            </a:r>
          </a:p>
          <a:p>
            <a:pPr eaLnBrk="1" hangingPunct="1"/>
            <a:r>
              <a:rPr lang="en-US" dirty="0" smtClean="0"/>
              <a:t>Voluntary standard for tractor manufactures to install ROPS since 1985</a:t>
            </a:r>
          </a:p>
          <a:p>
            <a:pPr eaLnBrk="1" hangingPunct="1"/>
            <a:endParaRPr lang="en-US" dirty="0" smtClean="0"/>
          </a:p>
          <a:p>
            <a:pPr eaLnBrk="1" hangingPunct="1"/>
            <a:r>
              <a:rPr lang="en-US" dirty="0" smtClean="0"/>
              <a:t>26.8 deaths per 100,000 workers</a:t>
            </a:r>
          </a:p>
          <a:p>
            <a:pPr eaLnBrk="1" hangingPunct="1"/>
            <a:r>
              <a:rPr lang="en-US" dirty="0" smtClean="0"/>
              <a:t>Reference: </a:t>
            </a:r>
            <a:r>
              <a:rPr lang="en-US" i="1" dirty="0" smtClean="0"/>
              <a:t>www.bls.gov/news.release/pdf/</a:t>
            </a:r>
            <a:r>
              <a:rPr lang="en-US" b="1" i="1" dirty="0" smtClean="0"/>
              <a:t>cfoi</a:t>
            </a:r>
            <a:r>
              <a:rPr lang="en-US" i="1" dirty="0" smtClean="0"/>
              <a:t>.pdf</a:t>
            </a:r>
            <a:endParaRPr lang="en-US" dirty="0" smtClean="0"/>
          </a:p>
        </p:txBody>
      </p:sp>
    </p:spTree>
    <p:extLst>
      <p:ext uri="{BB962C8B-B14F-4D97-AF65-F5344CB8AC3E}">
        <p14:creationId xmlns:p14="http://schemas.microsoft.com/office/powerpoint/2010/main" val="1474952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The 4 gas detector needs to be tested regularly</a:t>
            </a:r>
            <a:r>
              <a:rPr lang="en-US" baseline="0" dirty="0" smtClean="0"/>
              <a:t>. Bump test (Calibration) before every use. Follow manufactures recommendation. </a:t>
            </a:r>
            <a:endParaRPr lang="en-US" dirty="0"/>
          </a:p>
        </p:txBody>
      </p:sp>
    </p:spTree>
    <p:extLst>
      <p:ext uri="{BB962C8B-B14F-4D97-AF65-F5344CB8AC3E}">
        <p14:creationId xmlns:p14="http://schemas.microsoft.com/office/powerpoint/2010/main" val="812812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Picture is from the National Education Center for Agricultural Safety. Permission given to use photo</a:t>
            </a:r>
            <a:endParaRPr lang="en-US" dirty="0"/>
          </a:p>
        </p:txBody>
      </p:sp>
    </p:spTree>
    <p:extLst>
      <p:ext uri="{BB962C8B-B14F-4D97-AF65-F5344CB8AC3E}">
        <p14:creationId xmlns:p14="http://schemas.microsoft.com/office/powerpoint/2010/main" val="2220514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146</a:t>
            </a:r>
            <a:endParaRPr lang="en-US" dirty="0"/>
          </a:p>
        </p:txBody>
      </p:sp>
    </p:spTree>
    <p:extLst>
      <p:ext uri="{BB962C8B-B14F-4D97-AF65-F5344CB8AC3E}">
        <p14:creationId xmlns:p14="http://schemas.microsoft.com/office/powerpoint/2010/main" val="2341568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endParaRPr lang="en-US" dirty="0"/>
          </a:p>
        </p:txBody>
      </p:sp>
    </p:spTree>
    <p:extLst>
      <p:ext uri="{BB962C8B-B14F-4D97-AF65-F5344CB8AC3E}">
        <p14:creationId xmlns:p14="http://schemas.microsoft.com/office/powerpoint/2010/main" val="3842983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272</a:t>
            </a:r>
          </a:p>
          <a:p>
            <a:r>
              <a:rPr lang="en-US" dirty="0" smtClean="0"/>
              <a:t>Do not dry sweep</a:t>
            </a:r>
            <a:endParaRPr lang="en-US" dirty="0"/>
          </a:p>
        </p:txBody>
      </p:sp>
    </p:spTree>
    <p:extLst>
      <p:ext uri="{BB962C8B-B14F-4D97-AF65-F5344CB8AC3E}">
        <p14:creationId xmlns:p14="http://schemas.microsoft.com/office/powerpoint/2010/main" val="487934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endParaRPr lang="en-US" dirty="0"/>
          </a:p>
        </p:txBody>
      </p:sp>
    </p:spTree>
    <p:extLst>
      <p:ext uri="{BB962C8B-B14F-4D97-AF65-F5344CB8AC3E}">
        <p14:creationId xmlns:p14="http://schemas.microsoft.com/office/powerpoint/2010/main" val="4133192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Photo is from a NECAS training at the Epworth Iowa Fire department. Permission given for the use of the photo.</a:t>
            </a:r>
            <a:endParaRPr lang="en-US" dirty="0"/>
          </a:p>
        </p:txBody>
      </p:sp>
    </p:spTree>
    <p:extLst>
      <p:ext uri="{BB962C8B-B14F-4D97-AF65-F5344CB8AC3E}">
        <p14:creationId xmlns:p14="http://schemas.microsoft.com/office/powerpoint/2010/main" val="4171763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0F6F67D0-6D55-4736-9A12-B0DA94B5241E}" type="slidenum">
              <a:rPr lang="en-US" smtClean="0"/>
              <a:pPr eaLnBrk="1" hangingPunct="1"/>
              <a:t>73</a:t>
            </a:fld>
            <a:endParaRPr lang="en-US" smtClean="0"/>
          </a:p>
        </p:txBody>
      </p:sp>
      <p:sp>
        <p:nvSpPr>
          <p:cNvPr id="7171" name="Slide Image Placeholder 1"/>
          <p:cNvSpPr>
            <a:spLocks noGrp="1" noRot="1" noChangeAspect="1" noTextEdit="1"/>
          </p:cNvSpPr>
          <p:nvPr>
            <p:ph type="sldImg"/>
          </p:nvPr>
        </p:nvSpPr>
        <p:spPr>
          <a:xfrm>
            <a:off x="1238250" y="688975"/>
            <a:ext cx="4597400" cy="3448050"/>
          </a:xfrm>
          <a:prstGeom prst="rect">
            <a:avLst/>
          </a:prstGeom>
          <a:ln/>
        </p:spPr>
      </p:sp>
      <p:sp>
        <p:nvSpPr>
          <p:cNvPr id="7172"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4006906" y="8733464"/>
            <a:ext cx="3065357"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B33FEE04-6BD7-4D19-B23E-28E47E8C9DF1}" type="slidenum">
              <a:rPr lang="en-US" sz="1200">
                <a:solidFill>
                  <a:srgbClr val="000000"/>
                </a:solidFill>
                <a:latin typeface="Times New Roman" pitchFamily="18" charset="0"/>
              </a:rPr>
              <a:pPr algn="r" eaLnBrk="1" hangingPunct="1"/>
              <a:t>73</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776186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F3C82053-C57C-4E0B-928D-3ACB48698F00}" type="slidenum">
              <a:rPr lang="en-US" smtClean="0"/>
              <a:pPr eaLnBrk="1" hangingPunct="1"/>
              <a:t>74</a:t>
            </a:fld>
            <a:endParaRPr lang="en-US" smtClean="0"/>
          </a:p>
        </p:txBody>
      </p:sp>
      <p:sp>
        <p:nvSpPr>
          <p:cNvPr id="8195" name="Slide Image Placeholder 1"/>
          <p:cNvSpPr>
            <a:spLocks noGrp="1" noRot="1" noChangeAspect="1" noTextEdit="1"/>
          </p:cNvSpPr>
          <p:nvPr>
            <p:ph type="sldImg"/>
          </p:nvPr>
        </p:nvSpPr>
        <p:spPr>
          <a:xfrm>
            <a:off x="1238250" y="688975"/>
            <a:ext cx="4597400" cy="3448050"/>
          </a:xfrm>
          <a:prstGeom prst="rect">
            <a:avLst/>
          </a:prstGeom>
          <a:ln/>
        </p:spPr>
      </p:sp>
      <p:sp>
        <p:nvSpPr>
          <p:cNvPr id="8196"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dirty="0" smtClean="0"/>
          </a:p>
        </p:txBody>
      </p:sp>
      <p:sp>
        <p:nvSpPr>
          <p:cNvPr id="8197" name="Slide Number Placeholder 3"/>
          <p:cNvSpPr txBox="1">
            <a:spLocks noGrp="1"/>
          </p:cNvSpPr>
          <p:nvPr/>
        </p:nvSpPr>
        <p:spPr bwMode="auto">
          <a:xfrm>
            <a:off x="4006906" y="8733464"/>
            <a:ext cx="3065357"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16DE3925-E614-4232-84AF-9942741C9FE9}" type="slidenum">
              <a:rPr lang="en-US" sz="1200">
                <a:latin typeface="Times New Roman" pitchFamily="18" charset="0"/>
              </a:rPr>
              <a:pPr algn="r" eaLnBrk="1" hangingPunct="1"/>
              <a:t>74</a:t>
            </a:fld>
            <a:endParaRPr lang="en-US" sz="1200">
              <a:latin typeface="Times New Roman" pitchFamily="18" charset="0"/>
            </a:endParaRPr>
          </a:p>
        </p:txBody>
      </p:sp>
    </p:spTree>
    <p:extLst>
      <p:ext uri="{BB962C8B-B14F-4D97-AF65-F5344CB8AC3E}">
        <p14:creationId xmlns:p14="http://schemas.microsoft.com/office/powerpoint/2010/main" val="2854954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48FFB65E-14E8-41BA-9BF3-E4C61B275422}" type="slidenum">
              <a:rPr lang="en-US" smtClean="0"/>
              <a:pPr eaLnBrk="1" hangingPunct="1"/>
              <a:t>75</a:t>
            </a:fld>
            <a:endParaRPr lang="en-US" smtClean="0"/>
          </a:p>
        </p:txBody>
      </p:sp>
      <p:sp>
        <p:nvSpPr>
          <p:cNvPr id="9219" name="Slide Image Placeholder 1"/>
          <p:cNvSpPr>
            <a:spLocks noGrp="1" noRot="1" noChangeAspect="1" noTextEdit="1"/>
          </p:cNvSpPr>
          <p:nvPr>
            <p:ph type="sldImg"/>
          </p:nvPr>
        </p:nvSpPr>
        <p:spPr>
          <a:xfrm>
            <a:off x="1238250" y="688975"/>
            <a:ext cx="4597400" cy="3448050"/>
          </a:xfrm>
          <a:prstGeom prst="rect">
            <a:avLst/>
          </a:prstGeom>
          <a:ln/>
        </p:spPr>
      </p:sp>
      <p:sp>
        <p:nvSpPr>
          <p:cNvPr id="9220"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p>
        </p:txBody>
      </p:sp>
      <p:sp>
        <p:nvSpPr>
          <p:cNvPr id="9221" name="Slide Number Placeholder 3"/>
          <p:cNvSpPr txBox="1">
            <a:spLocks noGrp="1"/>
          </p:cNvSpPr>
          <p:nvPr/>
        </p:nvSpPr>
        <p:spPr bwMode="auto">
          <a:xfrm>
            <a:off x="4006906" y="8733464"/>
            <a:ext cx="3065357" cy="45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2523336-A254-4733-BA89-B6466DCC0412}" type="slidenum">
              <a:rPr lang="en-US" sz="1200">
                <a:solidFill>
                  <a:srgbClr val="000000"/>
                </a:solidFill>
                <a:latin typeface="Times New Roman" pitchFamily="18" charset="0"/>
              </a:rPr>
              <a:pPr algn="r" eaLnBrk="1" hangingPunct="1"/>
              <a:t>75</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75201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Reference: </a:t>
            </a:r>
            <a:r>
              <a:rPr lang="en-US" i="1" dirty="0" smtClean="0"/>
              <a:t>www.bls.gov/news.release/pdf/</a:t>
            </a:r>
            <a:r>
              <a:rPr lang="en-US" b="1" i="1" dirty="0" smtClean="0"/>
              <a:t>cfoi</a:t>
            </a:r>
            <a:r>
              <a:rPr lang="en-US" i="1" dirty="0" smtClean="0"/>
              <a:t>.pdf</a:t>
            </a:r>
            <a:endParaRPr lang="en-US" dirty="0"/>
          </a:p>
        </p:txBody>
      </p:sp>
    </p:spTree>
    <p:extLst>
      <p:ext uri="{BB962C8B-B14F-4D97-AF65-F5344CB8AC3E}">
        <p14:creationId xmlns:p14="http://schemas.microsoft.com/office/powerpoint/2010/main" val="1490522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238250" y="688975"/>
            <a:ext cx="4597400" cy="3448050"/>
          </a:xfrm>
          <a:prstGeom prst="rect">
            <a:avLst/>
          </a:prstGeom>
          <a:ln/>
        </p:spPr>
      </p:sp>
      <p:sp>
        <p:nvSpPr>
          <p:cNvPr id="10243" name="Notes Placeholder 2"/>
          <p:cNvSpPr>
            <a:spLocks noGrp="1"/>
          </p:cNvSpPr>
          <p:nvPr>
            <p:ph type="body" idx="1"/>
          </p:nvPr>
        </p:nvSpPr>
        <p:spPr>
          <a:xfrm>
            <a:off x="707390" y="4367530"/>
            <a:ext cx="5659120" cy="41376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r>
              <a:rPr lang="en-US" smtClean="0"/>
              <a:t>Material possible from </a:t>
            </a:r>
          </a:p>
          <a:p>
            <a:r>
              <a:rPr lang="en-US" smtClean="0"/>
              <a:t>US Dept of Health and Human Services</a:t>
            </a:r>
          </a:p>
          <a:p>
            <a:r>
              <a:rPr lang="en-US" smtClean="0"/>
              <a:t>EPA</a:t>
            </a:r>
          </a:p>
          <a:p>
            <a:r>
              <a:rPr lang="en-US" smtClean="0"/>
              <a:t>OSHA </a:t>
            </a:r>
          </a:p>
        </p:txBody>
      </p:sp>
      <p:sp>
        <p:nvSpPr>
          <p:cNvPr id="10244" name="Slide Number Placeholder 3"/>
          <p:cNvSpPr>
            <a:spLocks noGrp="1"/>
          </p:cNvSpPr>
          <p:nvPr>
            <p:ph type="sldNum" sz="quarter" idx="5"/>
          </p:nvPr>
        </p:nvSpPr>
        <p:spPr>
          <a:xfrm>
            <a:off x="4006906" y="8733464"/>
            <a:ext cx="3065357" cy="459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EF3982F7-3372-49CC-A42E-F7A36FF6C944}" type="slidenum">
              <a:rPr lang="en-US" smtClean="0"/>
              <a:pPr eaLnBrk="1" hangingPunct="1"/>
              <a:t>76</a:t>
            </a:fld>
            <a:endParaRPr lang="en-US" smtClean="0"/>
          </a:p>
        </p:txBody>
      </p:sp>
    </p:spTree>
    <p:extLst>
      <p:ext uri="{BB962C8B-B14F-4D97-AF65-F5344CB8AC3E}">
        <p14:creationId xmlns:p14="http://schemas.microsoft.com/office/powerpoint/2010/main" val="384407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sz="1200" kern="1200" dirty="0" smtClean="0">
                <a:solidFill>
                  <a:schemeClr val="tx1"/>
                </a:solidFill>
                <a:effectLst/>
                <a:latin typeface="Times New Roman" charset="0"/>
                <a:ea typeface="+mn-ea"/>
                <a:cs typeface="+mn-cs"/>
              </a:rPr>
              <a:t>From the OSHA General Industry Standard 29 CFR 190.146’</a:t>
            </a:r>
            <a:endParaRPr lang="en-US" dirty="0"/>
          </a:p>
        </p:txBody>
      </p:sp>
    </p:spTree>
    <p:extLst>
      <p:ext uri="{BB962C8B-B14F-4D97-AF65-F5344CB8AC3E}">
        <p14:creationId xmlns:p14="http://schemas.microsoft.com/office/powerpoint/2010/main" val="37913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OSHA General Industry standard 29 CFR 1910.146</a:t>
            </a:r>
          </a:p>
          <a:p>
            <a:endParaRPr lang="en-US" dirty="0"/>
          </a:p>
        </p:txBody>
      </p:sp>
    </p:spTree>
    <p:extLst>
      <p:ext uri="{BB962C8B-B14F-4D97-AF65-F5344CB8AC3E}">
        <p14:creationId xmlns:p14="http://schemas.microsoft.com/office/powerpoint/2010/main" val="285957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Source: NIOSH</a:t>
            </a:r>
            <a:endParaRPr lang="en-US" dirty="0"/>
          </a:p>
        </p:txBody>
      </p:sp>
    </p:spTree>
    <p:extLst>
      <p:ext uri="{BB962C8B-B14F-4D97-AF65-F5344CB8AC3E}">
        <p14:creationId xmlns:p14="http://schemas.microsoft.com/office/powerpoint/2010/main" val="310827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err="1" smtClean="0"/>
              <a:t>Source:NIOSH</a:t>
            </a:r>
            <a:endParaRPr lang="en-US" dirty="0"/>
          </a:p>
        </p:txBody>
      </p:sp>
    </p:spTree>
    <p:extLst>
      <p:ext uri="{BB962C8B-B14F-4D97-AF65-F5344CB8AC3E}">
        <p14:creationId xmlns:p14="http://schemas.microsoft.com/office/powerpoint/2010/main" val="352519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688975"/>
            <a:ext cx="4597400" cy="3448050"/>
          </a:xfrm>
          <a:prstGeom prst="rect">
            <a:avLst/>
          </a:prstGeom>
          <a:noFill/>
          <a:ln w="12700">
            <a:solidFill>
              <a:prstClr val="black"/>
            </a:solidFill>
          </a:ln>
        </p:spPr>
      </p:sp>
      <p:sp>
        <p:nvSpPr>
          <p:cNvPr id="3" name="Notes Placeholder 2"/>
          <p:cNvSpPr>
            <a:spLocks noGrp="1"/>
          </p:cNvSpPr>
          <p:nvPr>
            <p:ph type="body" idx="1"/>
          </p:nvPr>
        </p:nvSpPr>
        <p:spPr>
          <a:xfrm>
            <a:off x="708025" y="4367213"/>
            <a:ext cx="5657850" cy="4138612"/>
          </a:xfrm>
          <a:prstGeom prst="rect">
            <a:avLst/>
          </a:prstGeom>
        </p:spPr>
        <p:txBody>
          <a:bodyPr/>
          <a:lstStyle/>
          <a:p>
            <a:r>
              <a:rPr lang="en-US" dirty="0" smtClean="0"/>
              <a:t>Source: http://www.google.com/search?q=NIOSH+Oxygen+Deficient+Atmospheres+chart&amp;ie=utf-8&amp;oe=utf-8&amp;aq=t&amp;rls=org.mozilla:en-US:official&amp;client=firefox-a</a:t>
            </a:r>
            <a:endParaRPr lang="en-US" dirty="0"/>
          </a:p>
        </p:txBody>
      </p:sp>
    </p:spTree>
    <p:extLst>
      <p:ext uri="{BB962C8B-B14F-4D97-AF65-F5344CB8AC3E}">
        <p14:creationId xmlns:p14="http://schemas.microsoft.com/office/powerpoint/2010/main" val="79893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132624-6688-42E7-8136-B804FFC00532}" type="slidenum">
              <a:rPr lang="en-US" smtClean="0"/>
              <a:pPr>
                <a:defRPr/>
              </a:pPr>
              <a:t>‹#›</a:t>
            </a:fld>
            <a:endParaRPr lang="en-US"/>
          </a:p>
        </p:txBody>
      </p:sp>
    </p:spTree>
    <p:extLst>
      <p:ext uri="{BB962C8B-B14F-4D97-AF65-F5344CB8AC3E}">
        <p14:creationId xmlns:p14="http://schemas.microsoft.com/office/powerpoint/2010/main" val="403150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694D36-36FA-4D2E-B38D-B6E77FB76C75}" type="slidenum">
              <a:rPr lang="en-US" smtClean="0"/>
              <a:pPr>
                <a:defRPr/>
              </a:pPr>
              <a:t>‹#›</a:t>
            </a:fld>
            <a:endParaRPr lang="en-US"/>
          </a:p>
        </p:txBody>
      </p:sp>
    </p:spTree>
    <p:extLst>
      <p:ext uri="{BB962C8B-B14F-4D97-AF65-F5344CB8AC3E}">
        <p14:creationId xmlns:p14="http://schemas.microsoft.com/office/powerpoint/2010/main" val="336066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C73C03-4997-4643-A371-4013C7815EBE}" type="slidenum">
              <a:rPr lang="en-US" smtClean="0"/>
              <a:pPr>
                <a:defRPr/>
              </a:pPr>
              <a:t>‹#›</a:t>
            </a:fld>
            <a:endParaRPr lang="en-US"/>
          </a:p>
        </p:txBody>
      </p:sp>
    </p:spTree>
    <p:extLst>
      <p:ext uri="{BB962C8B-B14F-4D97-AF65-F5344CB8AC3E}">
        <p14:creationId xmlns:p14="http://schemas.microsoft.com/office/powerpoint/2010/main" val="230924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67271A8-CFEC-4BA1-B9AB-088F34C94D0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A05F35EC-F0F8-449C-9C99-AEB1C2893C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64A4C1-5F3F-4284-BC10-F19C7BC77DBD}" type="slidenum">
              <a:rPr lang="en-US" smtClean="0"/>
              <a:pPr>
                <a:defRPr/>
              </a:pPr>
              <a:t>‹#›</a:t>
            </a:fld>
            <a:endParaRPr lang="en-US"/>
          </a:p>
        </p:txBody>
      </p:sp>
    </p:spTree>
    <p:extLst>
      <p:ext uri="{BB962C8B-B14F-4D97-AF65-F5344CB8AC3E}">
        <p14:creationId xmlns:p14="http://schemas.microsoft.com/office/powerpoint/2010/main" val="117334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1D9410-930C-40B6-A419-9B50794CB396}" type="slidenum">
              <a:rPr lang="en-US" smtClean="0"/>
              <a:pPr>
                <a:defRPr/>
              </a:pPr>
              <a:t>‹#›</a:t>
            </a:fld>
            <a:endParaRPr lang="en-US"/>
          </a:p>
        </p:txBody>
      </p:sp>
    </p:spTree>
    <p:extLst>
      <p:ext uri="{BB962C8B-B14F-4D97-AF65-F5344CB8AC3E}">
        <p14:creationId xmlns:p14="http://schemas.microsoft.com/office/powerpoint/2010/main" val="967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A03303-8501-47B3-9CB2-1BFB0113DA99}" type="slidenum">
              <a:rPr lang="en-US" smtClean="0"/>
              <a:pPr>
                <a:defRPr/>
              </a:pPr>
              <a:t>‹#›</a:t>
            </a:fld>
            <a:endParaRPr lang="en-US"/>
          </a:p>
        </p:txBody>
      </p:sp>
    </p:spTree>
    <p:extLst>
      <p:ext uri="{BB962C8B-B14F-4D97-AF65-F5344CB8AC3E}">
        <p14:creationId xmlns:p14="http://schemas.microsoft.com/office/powerpoint/2010/main" val="265861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F16253-0E64-4173-A0A6-557CB6E5EB71}" type="slidenum">
              <a:rPr lang="en-US" smtClean="0"/>
              <a:pPr>
                <a:defRPr/>
              </a:pPr>
              <a:t>‹#›</a:t>
            </a:fld>
            <a:endParaRPr lang="en-US"/>
          </a:p>
        </p:txBody>
      </p:sp>
    </p:spTree>
    <p:extLst>
      <p:ext uri="{BB962C8B-B14F-4D97-AF65-F5344CB8AC3E}">
        <p14:creationId xmlns:p14="http://schemas.microsoft.com/office/powerpoint/2010/main" val="22799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3DDCAE0-2338-466A-9694-E130CE570D0F}" type="slidenum">
              <a:rPr lang="en-US" smtClean="0"/>
              <a:pPr>
                <a:defRPr/>
              </a:pPr>
              <a:t>‹#›</a:t>
            </a:fld>
            <a:endParaRPr lang="en-US"/>
          </a:p>
        </p:txBody>
      </p:sp>
    </p:spTree>
    <p:extLst>
      <p:ext uri="{BB962C8B-B14F-4D97-AF65-F5344CB8AC3E}">
        <p14:creationId xmlns:p14="http://schemas.microsoft.com/office/powerpoint/2010/main" val="383873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03BB4B-AA93-4A6D-8319-F2BA8FE71D0E}" type="slidenum">
              <a:rPr lang="en-US" smtClean="0"/>
              <a:pPr>
                <a:defRPr/>
              </a:pPr>
              <a:t>‹#›</a:t>
            </a:fld>
            <a:endParaRPr lang="en-US"/>
          </a:p>
        </p:txBody>
      </p:sp>
    </p:spTree>
    <p:extLst>
      <p:ext uri="{BB962C8B-B14F-4D97-AF65-F5344CB8AC3E}">
        <p14:creationId xmlns:p14="http://schemas.microsoft.com/office/powerpoint/2010/main" val="45339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FA0EC6-3E8C-4641-BA28-8CD70C957C54}" type="slidenum">
              <a:rPr lang="en-US" smtClean="0"/>
              <a:pPr>
                <a:defRPr/>
              </a:pPr>
              <a:t>‹#›</a:t>
            </a:fld>
            <a:endParaRPr lang="en-US"/>
          </a:p>
        </p:txBody>
      </p:sp>
    </p:spTree>
    <p:extLst>
      <p:ext uri="{BB962C8B-B14F-4D97-AF65-F5344CB8AC3E}">
        <p14:creationId xmlns:p14="http://schemas.microsoft.com/office/powerpoint/2010/main" val="136249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7C47C3-9A64-4E62-B02E-F6E28D486AD1}" type="slidenum">
              <a:rPr lang="en-US" smtClean="0"/>
              <a:pPr>
                <a:defRPr/>
              </a:pPr>
              <a:t>‹#›</a:t>
            </a:fld>
            <a:endParaRPr lang="en-US"/>
          </a:p>
        </p:txBody>
      </p:sp>
    </p:spTree>
    <p:extLst>
      <p:ext uri="{BB962C8B-B14F-4D97-AF65-F5344CB8AC3E}">
        <p14:creationId xmlns:p14="http://schemas.microsoft.com/office/powerpoint/2010/main" val="210782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7EFD99-5E4D-44FE-A905-927129229DDB}" type="slidenum">
              <a:rPr lang="en-US" smtClean="0"/>
              <a:pPr>
                <a:defRPr/>
              </a:pPr>
              <a:t>‹#›</a:t>
            </a:fld>
            <a:endParaRPr lang="en-US"/>
          </a:p>
        </p:txBody>
      </p:sp>
    </p:spTree>
    <p:extLst>
      <p:ext uri="{BB962C8B-B14F-4D97-AF65-F5344CB8AC3E}">
        <p14:creationId xmlns:p14="http://schemas.microsoft.com/office/powerpoint/2010/main" val="210263017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6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6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7.bin"/><Relationship Id="rId4" Type="http://schemas.openxmlformats.org/officeDocument/2006/relationships/image" Target="../media/image33.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5.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1219200" y="0"/>
            <a:ext cx="7696200" cy="1981200"/>
          </a:xfrm>
          <a:gradFill rotWithShape="0">
            <a:gsLst>
              <a:gs pos="0">
                <a:srgbClr val="FFCC00"/>
              </a:gs>
              <a:gs pos="100000">
                <a:srgbClr val="FFFBEA"/>
              </a:gs>
            </a:gsLst>
            <a:lin ang="0" scaled="1"/>
          </a:gradFill>
        </p:spPr>
        <p:txBody>
          <a:bodyPr/>
          <a:lstStyle/>
          <a:p>
            <a:pPr eaLnBrk="1" hangingPunct="1"/>
            <a:r>
              <a:rPr lang="en-US" dirty="0" smtClean="0">
                <a:solidFill>
                  <a:schemeClr val="tx1"/>
                </a:solidFill>
              </a:rPr>
              <a:t>Grain Handling</a:t>
            </a:r>
            <a:br>
              <a:rPr lang="en-US" dirty="0" smtClean="0">
                <a:solidFill>
                  <a:schemeClr val="tx1"/>
                </a:solidFill>
              </a:rPr>
            </a:br>
            <a:r>
              <a:rPr lang="en-US" dirty="0" smtClean="0">
                <a:solidFill>
                  <a:schemeClr val="tx1"/>
                </a:solidFill>
              </a:rPr>
              <a:t>29 CFR 1910.272</a:t>
            </a:r>
          </a:p>
        </p:txBody>
      </p:sp>
      <p:sp>
        <p:nvSpPr>
          <p:cNvPr id="2" name="Rectangle 1"/>
          <p:cNvSpPr/>
          <p:nvPr/>
        </p:nvSpPr>
        <p:spPr>
          <a:xfrm>
            <a:off x="1828800" y="4373940"/>
            <a:ext cx="5715000" cy="1569660"/>
          </a:xfrm>
          <a:prstGeom prst="rect">
            <a:avLst/>
          </a:prstGeom>
        </p:spPr>
        <p:txBody>
          <a:bodyPr wrap="square">
            <a:spAutoFit/>
          </a:bodyPr>
          <a:lstStyle/>
          <a:p>
            <a:pPr marL="342900" lvl="0" indent="-342900" eaLnBrk="1" hangingPunct="1">
              <a:buClr>
                <a:srgbClr val="FFFF00"/>
              </a:buClr>
              <a:buFont typeface="Monotype Sorts" pitchFamily="2" charset="2"/>
              <a:buChar char="l"/>
            </a:pPr>
            <a:r>
              <a:rPr lang="en-US" sz="1600" b="1" kern="0" dirty="0">
                <a:solidFill>
                  <a:srgbClr val="000000"/>
                </a:solidFill>
                <a:latin typeface="Times New Roman"/>
              </a:rPr>
              <a:t>This material was produced under a grant </a:t>
            </a:r>
            <a:r>
              <a:rPr lang="en-US" sz="1600" b="1" kern="0" dirty="0" smtClean="0">
                <a:solidFill>
                  <a:srgbClr val="000000"/>
                </a:solidFill>
                <a:latin typeface="Times New Roman"/>
              </a:rPr>
              <a:t>(</a:t>
            </a:r>
            <a:r>
              <a:rPr lang="en-US" sz="1600" b="1" dirty="0">
                <a:solidFill>
                  <a:schemeClr val="tx1"/>
                </a:solidFill>
              </a:rPr>
              <a:t>SH22284SH1</a:t>
            </a:r>
            <a:r>
              <a:rPr lang="en-US" sz="1600" b="1" kern="0" dirty="0" smtClean="0">
                <a:solidFill>
                  <a:schemeClr val="tx1"/>
                </a:solidFill>
                <a:latin typeface="Times New Roman"/>
              </a:rPr>
              <a:t>)</a:t>
            </a:r>
            <a:r>
              <a:rPr lang="en-US" sz="1600" b="1" kern="0" dirty="0" smtClean="0">
                <a:solidFill>
                  <a:srgbClr val="000000"/>
                </a:solidFill>
                <a:latin typeface="Times New Roman"/>
              </a:rPr>
              <a:t> </a:t>
            </a:r>
            <a:r>
              <a:rPr lang="en-US" sz="1600" b="1" kern="0" dirty="0">
                <a:solidFill>
                  <a:srgbClr val="000000"/>
                </a:solidFill>
                <a:latin typeface="Times New Roman"/>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257036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304800"/>
            <a:ext cx="7772400" cy="1143000"/>
          </a:xfrm>
        </p:spPr>
        <p:txBody>
          <a:bodyPr/>
          <a:lstStyle/>
          <a:p>
            <a:pPr>
              <a:defRPr/>
            </a:pPr>
            <a:r>
              <a:rPr lang="en-US" sz="6600" b="1" smtClean="0">
                <a:solidFill>
                  <a:srgbClr val="FF0033"/>
                </a:solidFill>
              </a:rPr>
              <a:t>IDLH</a:t>
            </a:r>
          </a:p>
        </p:txBody>
      </p:sp>
      <p:sp>
        <p:nvSpPr>
          <p:cNvPr id="22531" name="Rectangle 3"/>
          <p:cNvSpPr>
            <a:spLocks noGrp="1" noChangeArrowheads="1"/>
          </p:cNvSpPr>
          <p:nvPr>
            <p:ph idx="1"/>
          </p:nvPr>
        </p:nvSpPr>
        <p:spPr>
          <a:xfrm>
            <a:off x="685800" y="1676400"/>
            <a:ext cx="7772400" cy="4953000"/>
          </a:xfrm>
        </p:spPr>
        <p:txBody>
          <a:bodyPr/>
          <a:lstStyle/>
          <a:p>
            <a:pPr>
              <a:buFont typeface="Monotype Sorts" pitchFamily="2" charset="2"/>
              <a:buNone/>
            </a:pPr>
            <a:r>
              <a:rPr lang="en-US" dirty="0" smtClean="0">
                <a:solidFill>
                  <a:schemeClr val="bg2"/>
                </a:solidFill>
              </a:rPr>
              <a:t>	</a:t>
            </a:r>
            <a:r>
              <a:rPr lang="en-US" sz="4000" dirty="0" smtClean="0"/>
              <a:t>No person shall:</a:t>
            </a:r>
          </a:p>
          <a:p>
            <a:pPr>
              <a:buFont typeface="Monotype Sorts" pitchFamily="2" charset="2"/>
              <a:buNone/>
            </a:pPr>
            <a:r>
              <a:rPr lang="en-US" sz="4000" dirty="0" smtClean="0"/>
              <a:t>	Enter – Work – or Remain</a:t>
            </a:r>
          </a:p>
          <a:p>
            <a:pPr>
              <a:buFont typeface="Monotype Sorts" pitchFamily="2" charset="2"/>
              <a:buNone/>
            </a:pPr>
            <a:r>
              <a:rPr lang="en-US" sz="4000" dirty="0" smtClean="0"/>
              <a:t>	in an IDLH condition until such time that the condition has been eliminated or controlled.</a:t>
            </a:r>
          </a:p>
          <a:p>
            <a:pPr>
              <a:buFont typeface="Monotype Sorts" pitchFamily="2" charset="2"/>
              <a:buNone/>
            </a:pPr>
            <a:endParaRPr lang="en-US" sz="4000" dirty="0"/>
          </a:p>
          <a:p>
            <a:pPr>
              <a:buFont typeface="Monotype Sorts" pitchFamily="2" charset="2"/>
              <a:buNone/>
            </a:pPr>
            <a:r>
              <a:rPr lang="en-US" sz="2400" dirty="0" smtClean="0"/>
              <a:t>Source: CDC/NIOSH</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ln>
            <a:solidFill>
              <a:schemeClr val="bg2"/>
            </a:solidFill>
          </a:ln>
        </p:spPr>
        <p:txBody>
          <a:bodyPr/>
          <a:lstStyle/>
          <a:p>
            <a:pPr>
              <a:defRPr/>
            </a:pPr>
            <a:r>
              <a:rPr lang="en-US" dirty="0" smtClean="0"/>
              <a:t>Confined Space - Hazards</a:t>
            </a:r>
            <a:endParaRPr lang="en-US" dirty="0" smtClean="0">
              <a:effectLst>
                <a:outerShdw blurRad="38100" dist="38100" dir="2700000" algn="tl">
                  <a:srgbClr val="FFFFFF"/>
                </a:outerShdw>
              </a:effectLst>
            </a:endParaRPr>
          </a:p>
        </p:txBody>
      </p:sp>
      <p:sp>
        <p:nvSpPr>
          <p:cNvPr id="23555" name="Rectangle 3"/>
          <p:cNvSpPr>
            <a:spLocks noGrp="1" noChangeArrowheads="1"/>
          </p:cNvSpPr>
          <p:nvPr>
            <p:ph sz="half" idx="1"/>
          </p:nvPr>
        </p:nvSpPr>
        <p:spPr/>
        <p:txBody>
          <a:bodyPr/>
          <a:lstStyle/>
          <a:p>
            <a:pPr algn="ctr">
              <a:buFont typeface="Monotype Sorts" pitchFamily="2" charset="2"/>
              <a:buNone/>
            </a:pPr>
            <a:r>
              <a:rPr lang="en-US" sz="5400" dirty="0" smtClean="0">
                <a:solidFill>
                  <a:srgbClr val="339933"/>
                </a:solidFill>
              </a:rPr>
              <a:t>O</a:t>
            </a:r>
            <a:r>
              <a:rPr lang="en-US" sz="4000" dirty="0" smtClean="0">
                <a:solidFill>
                  <a:srgbClr val="339933"/>
                </a:solidFill>
              </a:rPr>
              <a:t>2</a:t>
            </a:r>
            <a:endParaRPr lang="en-US" sz="4000" dirty="0" smtClean="0">
              <a:solidFill>
                <a:schemeClr val="bg2"/>
              </a:solidFill>
            </a:endParaRPr>
          </a:p>
          <a:p>
            <a:pPr>
              <a:buFont typeface="Monotype Sorts" pitchFamily="2" charset="2"/>
              <a:buNone/>
            </a:pPr>
            <a:r>
              <a:rPr lang="en-US" sz="3200" dirty="0" smtClean="0">
                <a:solidFill>
                  <a:schemeClr val="bg2"/>
                </a:solidFill>
              </a:rPr>
              <a:t>	</a:t>
            </a:r>
            <a:r>
              <a:rPr lang="en-US" dirty="0" smtClean="0"/>
              <a:t>All living creatures require oxygen to live.  One of the primary hazards of entering confined spaces is oxygen deficiency.</a:t>
            </a:r>
            <a:endParaRPr lang="en-US" sz="5400" dirty="0" smtClean="0"/>
          </a:p>
        </p:txBody>
      </p:sp>
      <p:sp>
        <p:nvSpPr>
          <p:cNvPr id="23556" name="Rectangle 4"/>
          <p:cNvSpPr>
            <a:spLocks noGrp="1" noChangeArrowheads="1"/>
          </p:cNvSpPr>
          <p:nvPr>
            <p:ph sz="half" idx="2"/>
          </p:nvPr>
        </p:nvSpPr>
        <p:spPr/>
        <p:txBody>
          <a:bodyPr/>
          <a:lstStyle/>
          <a:p>
            <a:pPr>
              <a:buFont typeface="Monotype Sorts" pitchFamily="2" charset="2"/>
              <a:buNone/>
            </a:pPr>
            <a:r>
              <a:rPr lang="en-US" dirty="0" smtClean="0"/>
              <a:t>	When oxygen is present in concentrations less than 19.5% the atmosphere is said to be oxygen deficient.</a:t>
            </a:r>
          </a:p>
          <a:p>
            <a:pPr algn="ctr">
              <a:buFont typeface="Monotype Sorts" pitchFamily="2" charset="2"/>
              <a:buNone/>
            </a:pPr>
            <a:r>
              <a:rPr lang="en-US" sz="5400" dirty="0" smtClean="0">
                <a:solidFill>
                  <a:srgbClr val="00B050"/>
                </a:solidFill>
              </a:rPr>
              <a:t>O</a:t>
            </a:r>
            <a:r>
              <a:rPr lang="en-US" sz="4000" dirty="0" smtClean="0">
                <a:solidFill>
                  <a:srgbClr val="00B050"/>
                </a:solidFill>
              </a:rPr>
              <a:t>2</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228600"/>
            <a:ext cx="7772400" cy="1143000"/>
          </a:xfrm>
        </p:spPr>
        <p:txBody>
          <a:bodyPr/>
          <a:lstStyle/>
          <a:p>
            <a:pPr>
              <a:defRPr/>
            </a:pPr>
            <a:r>
              <a:rPr lang="en-US" sz="4000" dirty="0" smtClean="0"/>
              <a:t>Oxygen Deficient Atmospheres</a:t>
            </a:r>
          </a:p>
        </p:txBody>
      </p:sp>
      <p:sp>
        <p:nvSpPr>
          <p:cNvPr id="24579" name="Rectangle 3"/>
          <p:cNvSpPr>
            <a:spLocks noGrp="1" noChangeArrowheads="1"/>
          </p:cNvSpPr>
          <p:nvPr>
            <p:ph idx="1"/>
          </p:nvPr>
        </p:nvSpPr>
        <p:spPr>
          <a:xfrm>
            <a:off x="685800" y="1524000"/>
            <a:ext cx="7772400" cy="4572000"/>
          </a:xfrm>
        </p:spPr>
        <p:txBody>
          <a:bodyPr>
            <a:normAutofit lnSpcReduction="10000"/>
          </a:bodyPr>
          <a:lstStyle/>
          <a:p>
            <a:pPr>
              <a:lnSpc>
                <a:spcPct val="90000"/>
              </a:lnSpc>
              <a:buFont typeface="Monotype Sorts" pitchFamily="2" charset="2"/>
              <a:buNone/>
            </a:pPr>
            <a:r>
              <a:rPr lang="en-US" sz="2800" dirty="0" smtClean="0"/>
              <a:t>19.5%	Minimum acceptable oxygen level.</a:t>
            </a:r>
          </a:p>
          <a:p>
            <a:pPr>
              <a:lnSpc>
                <a:spcPct val="90000"/>
              </a:lnSpc>
              <a:buFont typeface="Monotype Sorts" pitchFamily="2" charset="2"/>
              <a:buNone/>
            </a:pPr>
            <a:r>
              <a:rPr lang="en-US" sz="2800" dirty="0" smtClean="0"/>
              <a:t>15 – 19%	Decreased ability to work strenuously.</a:t>
            </a:r>
          </a:p>
          <a:p>
            <a:pPr>
              <a:lnSpc>
                <a:spcPct val="90000"/>
              </a:lnSpc>
              <a:buFont typeface="Monotype Sorts" pitchFamily="2" charset="2"/>
              <a:buNone/>
            </a:pPr>
            <a:r>
              <a:rPr lang="en-US" sz="2800" dirty="0" smtClean="0"/>
              <a:t>			Impaired coordination.</a:t>
            </a:r>
          </a:p>
          <a:p>
            <a:pPr>
              <a:lnSpc>
                <a:spcPct val="90000"/>
              </a:lnSpc>
              <a:buFont typeface="Monotype Sorts" pitchFamily="2" charset="2"/>
              <a:buNone/>
            </a:pPr>
            <a:r>
              <a:rPr lang="en-US" sz="2800" dirty="0" smtClean="0"/>
              <a:t>12 – 14%	Respiration increases - Poor Judgment.</a:t>
            </a:r>
          </a:p>
          <a:p>
            <a:pPr>
              <a:lnSpc>
                <a:spcPct val="90000"/>
              </a:lnSpc>
              <a:buFont typeface="Monotype Sorts" pitchFamily="2" charset="2"/>
              <a:buNone/>
            </a:pPr>
            <a:r>
              <a:rPr lang="en-US" sz="2800" dirty="0" smtClean="0"/>
              <a:t>10 – 12% 	Respiration increases – Lips Blue.</a:t>
            </a:r>
          </a:p>
          <a:p>
            <a:pPr>
              <a:lnSpc>
                <a:spcPct val="90000"/>
              </a:lnSpc>
              <a:buFont typeface="Monotype Sorts" pitchFamily="2" charset="2"/>
              <a:buNone/>
            </a:pPr>
            <a:r>
              <a:rPr lang="en-US" sz="2800" dirty="0" smtClean="0"/>
              <a:t>  8 – 10%	Mental failure – Fainting, Nausea, 			Unconscious, Vomiting.</a:t>
            </a:r>
          </a:p>
          <a:p>
            <a:pPr>
              <a:lnSpc>
                <a:spcPct val="90000"/>
              </a:lnSpc>
              <a:buFont typeface="Monotype Sorts" pitchFamily="2" charset="2"/>
              <a:buNone/>
            </a:pPr>
            <a:r>
              <a:rPr lang="en-US" sz="2800" dirty="0" smtClean="0"/>
              <a:t>  6 – 8%	Possible </a:t>
            </a:r>
            <a:r>
              <a:rPr lang="en-US" sz="2800" dirty="0"/>
              <a:t>recovery 4-5 </a:t>
            </a:r>
            <a:r>
              <a:rPr lang="en-US" sz="2800" dirty="0" smtClean="0"/>
              <a:t>minutes, 50    			percent fatal after 6 </a:t>
            </a:r>
            <a:r>
              <a:rPr lang="en-US" sz="2800" dirty="0" smtClean="0"/>
              <a:t>minutes, fatal </a:t>
            </a:r>
            <a:r>
              <a:rPr lang="en-US" sz="2800" dirty="0"/>
              <a:t>after </a:t>
            </a:r>
            <a:r>
              <a:rPr lang="en-US" sz="2800" dirty="0" smtClean="0"/>
              <a:t>		8 </a:t>
            </a:r>
            <a:r>
              <a:rPr lang="en-US" sz="2800" dirty="0"/>
              <a:t>minutes </a:t>
            </a:r>
            <a:r>
              <a:rPr lang="en-US" sz="2800" dirty="0" smtClean="0"/>
              <a:t>		</a:t>
            </a:r>
          </a:p>
          <a:p>
            <a:pPr>
              <a:lnSpc>
                <a:spcPct val="90000"/>
              </a:lnSpc>
              <a:buFont typeface="Monotype Sorts" pitchFamily="2" charset="2"/>
              <a:buNone/>
            </a:pPr>
            <a:r>
              <a:rPr lang="en-US" sz="2800" dirty="0" smtClean="0"/>
              <a:t>  4 – 6%	Coma in 40 seconds – Death.</a:t>
            </a:r>
          </a:p>
        </p:txBody>
      </p:sp>
      <p:sp>
        <p:nvSpPr>
          <p:cNvPr id="2" name="TextBox 1"/>
          <p:cNvSpPr txBox="1"/>
          <p:nvPr/>
        </p:nvSpPr>
        <p:spPr>
          <a:xfrm>
            <a:off x="457200" y="6324600"/>
            <a:ext cx="5943600" cy="369332"/>
          </a:xfrm>
          <a:prstGeom prst="rect">
            <a:avLst/>
          </a:prstGeom>
          <a:noFill/>
        </p:spPr>
        <p:txBody>
          <a:bodyPr wrap="square" rtlCol="0">
            <a:spAutoFit/>
          </a:bodyPr>
          <a:lstStyle/>
          <a:p>
            <a:r>
              <a:rPr lang="en-US" sz="1800" dirty="0" smtClean="0">
                <a:solidFill>
                  <a:schemeClr val="tx1"/>
                </a:solidFill>
              </a:rPr>
              <a:t>Source: NIOSH Datasheet</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152400"/>
            <a:ext cx="7772400" cy="1143000"/>
          </a:xfrm>
        </p:spPr>
        <p:txBody>
          <a:bodyPr/>
          <a:lstStyle/>
          <a:p>
            <a:pPr>
              <a:defRPr/>
            </a:pPr>
            <a:r>
              <a:rPr lang="en-US" dirty="0" smtClean="0"/>
              <a:t>Confined Space - Hazards</a:t>
            </a:r>
            <a:endParaRPr lang="en-US" dirty="0" smtClean="0">
              <a:effectLst>
                <a:outerShdw blurRad="38100" dist="38100" dir="2700000" algn="tl">
                  <a:srgbClr val="FFFFFF"/>
                </a:outerShdw>
              </a:effectLst>
            </a:endParaRPr>
          </a:p>
        </p:txBody>
      </p:sp>
      <p:sp>
        <p:nvSpPr>
          <p:cNvPr id="26627" name="Rectangle 3"/>
          <p:cNvSpPr>
            <a:spLocks noGrp="1" noChangeArrowheads="1"/>
          </p:cNvSpPr>
          <p:nvPr>
            <p:ph idx="1"/>
          </p:nvPr>
        </p:nvSpPr>
        <p:spPr>
          <a:xfrm>
            <a:off x="685800" y="1371600"/>
            <a:ext cx="7772400" cy="4724400"/>
          </a:xfrm>
        </p:spPr>
        <p:txBody>
          <a:bodyPr/>
          <a:lstStyle/>
          <a:p>
            <a:pPr>
              <a:lnSpc>
                <a:spcPct val="90000"/>
              </a:lnSpc>
              <a:buFont typeface="Monotype Sorts" pitchFamily="2" charset="2"/>
              <a:buNone/>
            </a:pPr>
            <a:r>
              <a:rPr lang="en-US" dirty="0" smtClean="0">
                <a:solidFill>
                  <a:schemeClr val="bg2"/>
                </a:solidFill>
              </a:rPr>
              <a:t>	</a:t>
            </a:r>
            <a:r>
              <a:rPr lang="en-US" dirty="0" smtClean="0"/>
              <a:t>Oxygen deficiency can be caused by several different processes:</a:t>
            </a:r>
          </a:p>
          <a:p>
            <a:pPr>
              <a:lnSpc>
                <a:spcPct val="90000"/>
              </a:lnSpc>
              <a:buFont typeface="Monotype Sorts" pitchFamily="2" charset="2"/>
              <a:buNone/>
            </a:pPr>
            <a:r>
              <a:rPr lang="en-US" dirty="0" smtClean="0"/>
              <a:t>	</a:t>
            </a:r>
            <a:r>
              <a:rPr lang="en-US" u="sng" dirty="0" smtClean="0"/>
              <a:t>Consumption:</a:t>
            </a:r>
            <a:r>
              <a:rPr lang="en-US" dirty="0" smtClean="0"/>
              <a:t> oxygen is used up by the person who is in the confined space and is turned into carbon dioxide.</a:t>
            </a:r>
          </a:p>
          <a:p>
            <a:pPr>
              <a:lnSpc>
                <a:spcPct val="90000"/>
              </a:lnSpc>
              <a:buFont typeface="Monotype Sorts" pitchFamily="2" charset="2"/>
              <a:buNone/>
            </a:pPr>
            <a:r>
              <a:rPr lang="en-US" dirty="0" smtClean="0"/>
              <a:t>	</a:t>
            </a:r>
            <a:r>
              <a:rPr lang="en-US" u="sng" dirty="0" smtClean="0"/>
              <a:t>Displacement:</a:t>
            </a:r>
            <a:r>
              <a:rPr lang="en-US" dirty="0" smtClean="0"/>
              <a:t> denser materials push the oxygen out of the confined space.</a:t>
            </a:r>
          </a:p>
          <a:p>
            <a:pPr>
              <a:lnSpc>
                <a:spcPct val="90000"/>
              </a:lnSpc>
              <a:buFont typeface="Monotype Sorts" pitchFamily="2" charset="2"/>
              <a:buNone/>
            </a:pPr>
            <a:r>
              <a:rPr lang="en-US" dirty="0" smtClean="0"/>
              <a:t>	</a:t>
            </a:r>
            <a:r>
              <a:rPr lang="en-US" u="sng" dirty="0" smtClean="0"/>
              <a:t>Reaction:</a:t>
            </a:r>
            <a:r>
              <a:rPr lang="en-US" dirty="0" smtClean="0"/>
              <a:t> oxygen reacts with other materials to make other compounds. </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mtClean="0">
                <a:solidFill>
                  <a:schemeClr val="hlink"/>
                </a:solidFill>
              </a:rPr>
              <a:t>Flammable Atmospheres</a:t>
            </a:r>
          </a:p>
        </p:txBody>
      </p:sp>
      <p:sp>
        <p:nvSpPr>
          <p:cNvPr id="28675" name="Rectangle 3"/>
          <p:cNvSpPr>
            <a:spLocks noGrp="1" noChangeArrowheads="1"/>
          </p:cNvSpPr>
          <p:nvPr>
            <p:ph sz="half" idx="1"/>
          </p:nvPr>
        </p:nvSpPr>
        <p:spPr/>
        <p:txBody>
          <a:bodyPr/>
          <a:lstStyle/>
          <a:p>
            <a:pPr>
              <a:buFont typeface="Monotype Sorts" pitchFamily="2" charset="2"/>
              <a:buNone/>
            </a:pPr>
            <a:r>
              <a:rPr lang="en-US" dirty="0" smtClean="0"/>
              <a:t>Factors Needed:</a:t>
            </a:r>
          </a:p>
          <a:p>
            <a:pPr>
              <a:buClr>
                <a:schemeClr val="bg1"/>
              </a:buClr>
              <a:buFont typeface="Wingdings" pitchFamily="2" charset="2"/>
              <a:buChar char="Ø"/>
            </a:pPr>
            <a:r>
              <a:rPr lang="en-US" dirty="0" smtClean="0"/>
              <a:t>Sufficient oxygen content</a:t>
            </a:r>
          </a:p>
          <a:p>
            <a:pPr>
              <a:buClr>
                <a:schemeClr val="bg1"/>
              </a:buClr>
              <a:buFont typeface="Wingdings" pitchFamily="2" charset="2"/>
              <a:buChar char="Ø"/>
            </a:pPr>
            <a:r>
              <a:rPr lang="en-US" dirty="0" smtClean="0"/>
              <a:t>Flammable gas or vapor present</a:t>
            </a:r>
          </a:p>
          <a:p>
            <a:pPr>
              <a:buClr>
                <a:schemeClr val="bg1"/>
              </a:buClr>
              <a:buFont typeface="Wingdings" pitchFamily="2" charset="2"/>
              <a:buChar char="Ø"/>
            </a:pPr>
            <a:r>
              <a:rPr lang="en-US" dirty="0" smtClean="0"/>
              <a:t>Proper air/gas mixture to cause fire or explosion</a:t>
            </a:r>
          </a:p>
        </p:txBody>
      </p:sp>
      <p:sp>
        <p:nvSpPr>
          <p:cNvPr id="28676" name="Rectangle 5"/>
          <p:cNvSpPr>
            <a:spLocks noGrp="1" noChangeArrowheads="1"/>
          </p:cNvSpPr>
          <p:nvPr>
            <p:ph sz="half" idx="2"/>
          </p:nvPr>
        </p:nvSpPr>
        <p:spPr/>
        <p:txBody>
          <a:bodyPr/>
          <a:lstStyle/>
          <a:p>
            <a:pPr>
              <a:buFont typeface="Monotype Sorts" pitchFamily="2" charset="2"/>
              <a:buNone/>
            </a:pPr>
            <a:r>
              <a:rPr lang="en-US" dirty="0" smtClean="0"/>
              <a:t>Typical Ignition Sources:</a:t>
            </a:r>
          </a:p>
          <a:p>
            <a:pPr>
              <a:buClr>
                <a:schemeClr val="bg1"/>
              </a:buClr>
              <a:buFont typeface="Wingdings" pitchFamily="2" charset="2"/>
              <a:buChar char="Ø"/>
            </a:pPr>
            <a:r>
              <a:rPr lang="en-US" dirty="0" smtClean="0"/>
              <a:t>Sparking or electric tools</a:t>
            </a:r>
          </a:p>
          <a:p>
            <a:pPr>
              <a:buClr>
                <a:schemeClr val="bg1"/>
              </a:buClr>
              <a:buFont typeface="Wingdings" pitchFamily="2" charset="2"/>
              <a:buChar char="Ø"/>
            </a:pPr>
            <a:r>
              <a:rPr lang="en-US" dirty="0" smtClean="0"/>
              <a:t>Static Electricity</a:t>
            </a:r>
          </a:p>
          <a:p>
            <a:pPr>
              <a:buClr>
                <a:schemeClr val="bg1"/>
              </a:buClr>
              <a:buFont typeface="Wingdings" pitchFamily="2" charset="2"/>
              <a:buChar char="Ø"/>
            </a:pPr>
            <a:r>
              <a:rPr lang="en-US" dirty="0" smtClean="0"/>
              <a:t>Welding/Cutting Operations</a:t>
            </a:r>
          </a:p>
          <a:p>
            <a:pPr>
              <a:buClr>
                <a:schemeClr val="bg1"/>
              </a:buClr>
              <a:buFont typeface="Wingdings" pitchFamily="2" charset="2"/>
              <a:buChar char="Ø"/>
            </a:pPr>
            <a:r>
              <a:rPr lang="en-US" dirty="0" smtClean="0"/>
              <a:t>Smoking</a:t>
            </a:r>
          </a:p>
          <a:p>
            <a:pPr>
              <a:buClr>
                <a:schemeClr val="bg1"/>
              </a:buClr>
              <a:buFont typeface="Wingdings" pitchFamily="2" charset="2"/>
              <a:buChar char="Ø"/>
            </a:pPr>
            <a:r>
              <a:rPr lang="en-US" dirty="0" smtClean="0"/>
              <a:t>Ignition source from outside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304800"/>
            <a:ext cx="7772400" cy="762000"/>
          </a:xfrm>
        </p:spPr>
        <p:txBody>
          <a:bodyPr/>
          <a:lstStyle/>
          <a:p>
            <a:pPr>
              <a:defRPr/>
            </a:pPr>
            <a:r>
              <a:rPr lang="en-US" smtClean="0">
                <a:solidFill>
                  <a:srgbClr val="339933"/>
                </a:solidFill>
              </a:rPr>
              <a:t>Toxic Atmospheres</a:t>
            </a:r>
          </a:p>
        </p:txBody>
      </p:sp>
      <p:sp>
        <p:nvSpPr>
          <p:cNvPr id="29699" name="Rectangle 3"/>
          <p:cNvSpPr>
            <a:spLocks noGrp="1" noChangeArrowheads="1"/>
          </p:cNvSpPr>
          <p:nvPr>
            <p:ph idx="1"/>
          </p:nvPr>
        </p:nvSpPr>
        <p:spPr>
          <a:xfrm>
            <a:off x="609600" y="1143000"/>
            <a:ext cx="7772400" cy="4648200"/>
          </a:xfrm>
        </p:spPr>
        <p:txBody>
          <a:bodyPr/>
          <a:lstStyle/>
          <a:p>
            <a:pPr algn="ctr">
              <a:buFont typeface="Monotype Sorts" pitchFamily="2" charset="2"/>
              <a:buNone/>
            </a:pPr>
            <a:r>
              <a:rPr lang="en-US" dirty="0" smtClean="0"/>
              <a:t>Toxic atmospheres can be caused by:</a:t>
            </a:r>
          </a:p>
          <a:p>
            <a:pPr lvl="1">
              <a:buClr>
                <a:schemeClr val="hlink"/>
              </a:buClr>
              <a:buFont typeface="Wingdings" pitchFamily="2" charset="2"/>
              <a:buNone/>
            </a:pPr>
            <a:r>
              <a:rPr lang="en-US" dirty="0" smtClean="0"/>
              <a:t>		Product stored in a confined space.</a:t>
            </a:r>
          </a:p>
          <a:p>
            <a:pPr lvl="3">
              <a:buClr>
                <a:schemeClr val="hlink"/>
              </a:buClr>
              <a:buFont typeface="Wingdings" pitchFamily="2" charset="2"/>
              <a:buChar char="§"/>
            </a:pPr>
            <a:r>
              <a:rPr lang="en-US" dirty="0" smtClean="0"/>
              <a:t>Gases released drying grain.</a:t>
            </a:r>
          </a:p>
          <a:p>
            <a:pPr lvl="3">
              <a:buClr>
                <a:schemeClr val="hlink"/>
              </a:buClr>
              <a:buFont typeface="Wingdings" pitchFamily="2" charset="2"/>
              <a:buChar char="§"/>
            </a:pPr>
            <a:r>
              <a:rPr lang="en-US" dirty="0" smtClean="0"/>
              <a:t>Decomposition of materials stored.</a:t>
            </a:r>
          </a:p>
          <a:p>
            <a:pPr lvl="3">
              <a:buClr>
                <a:schemeClr val="hlink"/>
              </a:buClr>
              <a:buFont typeface="Wingdings" pitchFamily="2" charset="2"/>
              <a:buChar char="§"/>
            </a:pPr>
            <a:r>
              <a:rPr lang="en-US" dirty="0" smtClean="0"/>
              <a:t>Gases released when cleaning.</a:t>
            </a:r>
          </a:p>
          <a:p>
            <a:pPr lvl="3">
              <a:buClr>
                <a:schemeClr val="hlink"/>
              </a:buClr>
              <a:buFont typeface="Wingdings" pitchFamily="2" charset="2"/>
              <a:buChar char="§"/>
            </a:pPr>
            <a:r>
              <a:rPr lang="en-US" dirty="0" smtClean="0"/>
              <a:t>Oxidation of metals</a:t>
            </a:r>
          </a:p>
          <a:p>
            <a:pPr lvl="3">
              <a:buClr>
                <a:schemeClr val="hlink"/>
              </a:buClr>
              <a:buFont typeface="Wingdings" pitchFamily="2" charset="2"/>
              <a:buNone/>
            </a:pPr>
            <a:endParaRPr lang="en-US" sz="1000" dirty="0" smtClean="0"/>
          </a:p>
          <a:p>
            <a:pPr lvl="1">
              <a:buClr>
                <a:schemeClr val="hlink"/>
              </a:buClr>
              <a:buFont typeface="Wingdings" pitchFamily="2" charset="2"/>
              <a:buNone/>
            </a:pPr>
            <a:r>
              <a:rPr lang="en-US" dirty="0" smtClean="0"/>
              <a:t>		Work Performed in a confined space.</a:t>
            </a:r>
          </a:p>
          <a:p>
            <a:pPr lvl="3">
              <a:buClr>
                <a:schemeClr val="hlink"/>
              </a:buClr>
              <a:buFont typeface="Wingdings" pitchFamily="2" charset="2"/>
              <a:buChar char="§"/>
            </a:pPr>
            <a:r>
              <a:rPr lang="en-US" dirty="0" smtClean="0"/>
              <a:t>Welding, cutting, painting, scraping, sanding, etc.</a:t>
            </a:r>
          </a:p>
          <a:p>
            <a:pPr lvl="3">
              <a:buClr>
                <a:schemeClr val="hlink"/>
              </a:buClr>
              <a:buFont typeface="Wingdings" pitchFamily="2" charset="2"/>
              <a:buNone/>
            </a:pPr>
            <a:endParaRPr lang="en-US" sz="1000" dirty="0" smtClean="0"/>
          </a:p>
          <a:p>
            <a:pPr lvl="2">
              <a:buClr>
                <a:schemeClr val="hlink"/>
              </a:buClr>
              <a:buFont typeface="Wingdings" pitchFamily="2" charset="2"/>
              <a:buNone/>
            </a:pPr>
            <a:r>
              <a:rPr lang="en-US" sz="2800" dirty="0" smtClean="0"/>
              <a:t>Toxic materials adjacent to a confined space.</a:t>
            </a:r>
          </a:p>
          <a:p>
            <a:pPr lvl="1"/>
            <a:endParaRPr lang="en-US" dirty="0" smtClean="0"/>
          </a:p>
          <a:p>
            <a:pPr lvl="1">
              <a:buFontTx/>
              <a:buNone/>
            </a:pPr>
            <a:endParaRPr lang="en-US" dirty="0" smtClean="0"/>
          </a:p>
        </p:txBody>
      </p:sp>
    </p:spTree>
  </p:cSld>
  <p:clrMapOvr>
    <a:masterClrMapping/>
  </p:clrMapOvr>
  <p:transition spd="med">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228600"/>
            <a:ext cx="8915400" cy="1143000"/>
          </a:xfrm>
        </p:spPr>
        <p:txBody>
          <a:bodyPr/>
          <a:lstStyle/>
          <a:p>
            <a:pPr algn="l">
              <a:defRPr/>
            </a:pPr>
            <a:r>
              <a:rPr lang="en-US" sz="4000" smtClean="0">
                <a:solidFill>
                  <a:srgbClr val="339933"/>
                </a:solidFill>
              </a:rPr>
              <a:t>Toxic Atmosphere - Carbon Monoxide</a:t>
            </a:r>
          </a:p>
        </p:txBody>
      </p:sp>
      <p:sp>
        <p:nvSpPr>
          <p:cNvPr id="30723" name="Rectangle 3"/>
          <p:cNvSpPr>
            <a:spLocks noGrp="1" noChangeArrowheads="1"/>
          </p:cNvSpPr>
          <p:nvPr>
            <p:ph idx="1"/>
          </p:nvPr>
        </p:nvSpPr>
        <p:spPr>
          <a:xfrm>
            <a:off x="685800" y="1219200"/>
            <a:ext cx="7772400" cy="4876800"/>
          </a:xfrm>
        </p:spPr>
        <p:txBody>
          <a:bodyPr/>
          <a:lstStyle/>
          <a:p>
            <a:pPr>
              <a:buClr>
                <a:schemeClr val="hlink"/>
              </a:buClr>
              <a:buFont typeface="Wingdings" pitchFamily="2" charset="2"/>
              <a:buChar char="Ø"/>
            </a:pPr>
            <a:r>
              <a:rPr lang="en-US" sz="2400" dirty="0" smtClean="0"/>
              <a:t>Odorless, Colorless Gas.</a:t>
            </a:r>
          </a:p>
          <a:p>
            <a:pPr>
              <a:buClr>
                <a:schemeClr val="hlink"/>
              </a:buClr>
              <a:buFont typeface="Wingdings" pitchFamily="2" charset="2"/>
              <a:buChar char="Ø"/>
            </a:pPr>
            <a:r>
              <a:rPr lang="en-US" sz="2400" dirty="0" smtClean="0"/>
              <a:t>Is a Combustion By-Product.</a:t>
            </a:r>
          </a:p>
          <a:p>
            <a:pPr>
              <a:buClr>
                <a:schemeClr val="hlink"/>
              </a:buClr>
              <a:buFont typeface="Wingdings" pitchFamily="2" charset="2"/>
              <a:buChar char="Ø"/>
            </a:pPr>
            <a:r>
              <a:rPr lang="en-US" sz="2400" dirty="0" smtClean="0"/>
              <a:t>People can quickly collapse at high concentrations</a:t>
            </a:r>
            <a:r>
              <a:rPr lang="en-US" sz="2400" dirty="0" smtClean="0">
                <a:solidFill>
                  <a:schemeClr val="bg2"/>
                </a:solidFill>
              </a:rPr>
              <a:t>.</a:t>
            </a:r>
          </a:p>
        </p:txBody>
      </p:sp>
      <p:graphicFrame>
        <p:nvGraphicFramePr>
          <p:cNvPr id="72317" name="Group 637"/>
          <p:cNvGraphicFramePr>
            <a:graphicFrameLocks noGrp="1"/>
          </p:cNvGraphicFramePr>
          <p:nvPr>
            <p:extLst>
              <p:ext uri="{D42A27DB-BD31-4B8C-83A1-F6EECF244321}">
                <p14:modId xmlns:p14="http://schemas.microsoft.com/office/powerpoint/2010/main" val="482119135"/>
              </p:ext>
            </p:extLst>
          </p:nvPr>
        </p:nvGraphicFramePr>
        <p:xfrm>
          <a:off x="1828800" y="2667000"/>
          <a:ext cx="5257800" cy="3200655"/>
        </p:xfrm>
        <a:graphic>
          <a:graphicData uri="http://schemas.openxmlformats.org/drawingml/2006/table">
            <a:tbl>
              <a:tblPr/>
              <a:tblGrid>
                <a:gridCol w="1641475"/>
                <a:gridCol w="3616325"/>
              </a:tblGrid>
              <a:tr h="3778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Times New Roman" charset="0"/>
                        </a:rPr>
                        <a:t>PPM</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Times New Roman" charset="0"/>
                        </a:rPr>
                        <a:t>Effect</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667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50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OSHA Permissible Exposure Level</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200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Slight headache, discomfort</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5243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600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Headache, discomfort</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5402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1000 – 2000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Confusion, nausea, headache Tendency to stagger</a:t>
                      </a:r>
                    </a:p>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Slight heart palpitation</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r h="4619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smtClean="0">
                          <a:ln>
                            <a:noFill/>
                          </a:ln>
                          <a:solidFill>
                            <a:schemeClr val="tx1"/>
                          </a:solidFill>
                          <a:effectLst/>
                          <a:latin typeface="Times New Roman" charset="0"/>
                        </a:rPr>
                        <a:t>2000 - 2500</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1800" b="0" i="0" u="none" strike="noStrike" cap="none" normalizeH="0" baseline="0" dirty="0" smtClean="0">
                          <a:ln>
                            <a:noFill/>
                          </a:ln>
                          <a:solidFill>
                            <a:schemeClr val="tx1"/>
                          </a:solidFill>
                          <a:effectLst/>
                          <a:latin typeface="Times New Roman" charset="0"/>
                        </a:rPr>
                        <a:t>Unconsciousness (potentially fatal)</a:t>
                      </a:r>
                    </a:p>
                  </a:txBody>
                  <a:tcP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28600"/>
            <a:ext cx="7772400" cy="1143000"/>
          </a:xfrm>
        </p:spPr>
        <p:txBody>
          <a:bodyPr/>
          <a:lstStyle/>
          <a:p>
            <a:pPr>
              <a:defRPr/>
            </a:pPr>
            <a:r>
              <a:rPr lang="en-US" dirty="0" smtClean="0"/>
              <a:t>Temperature Extremes</a:t>
            </a:r>
          </a:p>
        </p:txBody>
      </p:sp>
      <p:sp>
        <p:nvSpPr>
          <p:cNvPr id="31747" name="Rectangle 3"/>
          <p:cNvSpPr>
            <a:spLocks noGrp="1" noChangeArrowheads="1"/>
          </p:cNvSpPr>
          <p:nvPr>
            <p:ph idx="1"/>
          </p:nvPr>
        </p:nvSpPr>
        <p:spPr>
          <a:xfrm>
            <a:off x="685800" y="1371600"/>
            <a:ext cx="7772400" cy="4724400"/>
          </a:xfrm>
        </p:spPr>
        <p:txBody>
          <a:bodyPr/>
          <a:lstStyle/>
          <a:p>
            <a:pPr>
              <a:lnSpc>
                <a:spcPct val="90000"/>
              </a:lnSpc>
              <a:buClr>
                <a:schemeClr val="hlink"/>
              </a:buClr>
              <a:buFont typeface="Wingdings" pitchFamily="2" charset="2"/>
              <a:buChar char="Ø"/>
            </a:pPr>
            <a:r>
              <a:rPr lang="en-US" dirty="0" smtClean="0"/>
              <a:t>Extremely hot or cold outside temperatures can magnify the temperature inside the confined space.</a:t>
            </a:r>
          </a:p>
          <a:p>
            <a:pPr>
              <a:lnSpc>
                <a:spcPct val="90000"/>
              </a:lnSpc>
              <a:buClr>
                <a:schemeClr val="hlink"/>
              </a:buClr>
              <a:buFont typeface="Wingdings" pitchFamily="2" charset="2"/>
              <a:buChar char="Ø"/>
            </a:pPr>
            <a:r>
              <a:rPr lang="en-US" dirty="0" smtClean="0"/>
              <a:t>Steam cleaning can increase temperatures within a confined space.</a:t>
            </a:r>
          </a:p>
          <a:p>
            <a:pPr>
              <a:lnSpc>
                <a:spcPct val="90000"/>
              </a:lnSpc>
              <a:buClr>
                <a:schemeClr val="hlink"/>
              </a:buClr>
              <a:buFont typeface="Wingdings" pitchFamily="2" charset="2"/>
              <a:buChar char="Ø"/>
            </a:pPr>
            <a:r>
              <a:rPr lang="en-US" dirty="0" smtClean="0"/>
              <a:t>Humidity factors can affect workers.</a:t>
            </a:r>
          </a:p>
          <a:p>
            <a:pPr>
              <a:lnSpc>
                <a:spcPct val="90000"/>
              </a:lnSpc>
              <a:buClr>
                <a:schemeClr val="hlink"/>
              </a:buClr>
              <a:buFont typeface="Wingdings" pitchFamily="2" charset="2"/>
              <a:buChar char="Ø"/>
            </a:pPr>
            <a:r>
              <a:rPr lang="en-US" dirty="0" smtClean="0"/>
              <a:t>Work process inside the confined space can increase temperature extremes.</a:t>
            </a:r>
          </a:p>
          <a:p>
            <a:pPr>
              <a:lnSpc>
                <a:spcPct val="90000"/>
              </a:lnSpc>
              <a:buClr>
                <a:schemeClr val="hlink"/>
              </a:buClr>
              <a:buFont typeface="Wingdings" pitchFamily="2" charset="2"/>
              <a:buChar char="Ø"/>
            </a:pPr>
            <a:r>
              <a:rPr lang="en-US" dirty="0" smtClean="0"/>
              <a:t>Wearing PPE can overheat the body.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dirty="0" smtClean="0"/>
              <a:t>Temperature Extremes</a:t>
            </a:r>
          </a:p>
        </p:txBody>
      </p:sp>
      <p:sp>
        <p:nvSpPr>
          <p:cNvPr id="32771" name="Rectangle 3"/>
          <p:cNvSpPr>
            <a:spLocks noGrp="1" noChangeArrowheads="1"/>
          </p:cNvSpPr>
          <p:nvPr>
            <p:ph sz="half" idx="1"/>
          </p:nvPr>
        </p:nvSpPr>
        <p:spPr/>
        <p:txBody>
          <a:bodyPr/>
          <a:lstStyle/>
          <a:p>
            <a:pPr>
              <a:buFont typeface="Monotype Sorts" pitchFamily="2" charset="2"/>
              <a:buNone/>
            </a:pPr>
            <a:r>
              <a:rPr lang="en-US" dirty="0" smtClean="0">
                <a:solidFill>
                  <a:schemeClr val="bg2"/>
                </a:solidFill>
              </a:rPr>
              <a:t>	</a:t>
            </a:r>
            <a:r>
              <a:rPr lang="en-US" sz="3600" dirty="0" smtClean="0"/>
              <a:t>Attendant needs to keep a close watch on Entrant/Worker.</a:t>
            </a:r>
          </a:p>
        </p:txBody>
      </p:sp>
      <p:sp>
        <p:nvSpPr>
          <p:cNvPr id="32772" name="Rectangle 4"/>
          <p:cNvSpPr>
            <a:spLocks noGrp="1" noChangeArrowheads="1"/>
          </p:cNvSpPr>
          <p:nvPr>
            <p:ph sz="half" idx="2"/>
          </p:nvPr>
        </p:nvSpPr>
        <p:spPr/>
        <p:txBody>
          <a:bodyPr/>
          <a:lstStyle/>
          <a:p>
            <a:pPr>
              <a:buFont typeface="Monotype Sorts" pitchFamily="2" charset="2"/>
              <a:buNone/>
            </a:pPr>
            <a:r>
              <a:rPr lang="en-US" dirty="0" smtClean="0">
                <a:solidFill>
                  <a:schemeClr val="bg2"/>
                </a:solidFill>
              </a:rPr>
              <a:t>	</a:t>
            </a:r>
            <a:r>
              <a:rPr lang="en-US" sz="3600" dirty="0" smtClean="0"/>
              <a:t>Worker will need frequent rest and water breaks.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296001326"/>
              </p:ext>
            </p:extLst>
          </p:nvPr>
        </p:nvGraphicFramePr>
        <p:xfrm>
          <a:off x="175260" y="457200"/>
          <a:ext cx="8641080" cy="5760720"/>
        </p:xfrm>
        <a:graphic>
          <a:graphicData uri="http://schemas.openxmlformats.org/presentationml/2006/ole">
            <mc:AlternateContent xmlns:mc="http://schemas.openxmlformats.org/markup-compatibility/2006">
              <mc:Choice xmlns:v="urn:schemas-microsoft-com:vml" Requires="v">
                <p:oleObj spid="_x0000_s6191" name="Slide" r:id="rId4" imgW="4962166" imgH="3308666" progId="PowerPoint.Slide.8">
                  <p:embed/>
                </p:oleObj>
              </mc:Choice>
              <mc:Fallback>
                <p:oleObj name="Slide" r:id="rId4" imgW="4962166" imgH="3308666" progId="PowerPoint.Slide.8">
                  <p:embed/>
                  <p:pic>
                    <p:nvPicPr>
                      <p:cNvPr id="0" name=""/>
                      <p:cNvPicPr>
                        <a:picLocks noChangeAspect="1" noChangeArrowheads="1"/>
                      </p:cNvPicPr>
                      <p:nvPr/>
                    </p:nvPicPr>
                    <p:blipFill>
                      <a:blip r:embed="rId5"/>
                      <a:srcRect/>
                      <a:stretch>
                        <a:fillRect/>
                      </a:stretch>
                    </p:blipFill>
                    <p:spPr bwMode="auto">
                      <a:xfrm>
                        <a:off x="175260" y="457200"/>
                        <a:ext cx="8641080"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381000" y="38862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lgn="l">
              <a:spcBef>
                <a:spcPct val="50000"/>
              </a:spcBef>
            </a:pPr>
            <a:endParaRPr lang="en-US" sz="6000" b="1">
              <a:latin typeface="Times New Roman" pitchFamily="18" charset="0"/>
            </a:endParaRPr>
          </a:p>
        </p:txBody>
      </p:sp>
      <p:sp>
        <p:nvSpPr>
          <p:cNvPr id="2" name="TextBox 1"/>
          <p:cNvSpPr txBox="1"/>
          <p:nvPr/>
        </p:nvSpPr>
        <p:spPr>
          <a:xfrm>
            <a:off x="1143000" y="6477000"/>
            <a:ext cx="6705600" cy="307777"/>
          </a:xfrm>
          <a:prstGeom prst="rect">
            <a:avLst/>
          </a:prstGeom>
          <a:noFill/>
        </p:spPr>
        <p:txBody>
          <a:bodyPr wrap="square" rtlCol="0">
            <a:spAutoFit/>
          </a:bodyPr>
          <a:lstStyle/>
          <a:p>
            <a:r>
              <a:rPr lang="en-US" sz="1400" dirty="0" smtClean="0">
                <a:solidFill>
                  <a:schemeClr val="tx1"/>
                </a:solidFill>
              </a:rPr>
              <a:t>Information from Dr. Charles Schwab, Iowa State University</a:t>
            </a:r>
            <a:endParaRPr lang="en-US" sz="1400" dirty="0">
              <a:solidFill>
                <a:schemeClr val="tx1"/>
              </a:solidFill>
            </a:endParaRPr>
          </a:p>
        </p:txBody>
      </p:sp>
    </p:spTree>
    <p:extLst>
      <p:ext uri="{BB962C8B-B14F-4D97-AF65-F5344CB8AC3E}">
        <p14:creationId xmlns:p14="http://schemas.microsoft.com/office/powerpoint/2010/main" val="33378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the conclusion of this presentation, participants will:</a:t>
            </a:r>
          </a:p>
          <a:p>
            <a:pPr lvl="1">
              <a:buFont typeface="Wingdings" pitchFamily="2" charset="2"/>
              <a:buChar char="Ø"/>
            </a:pPr>
            <a:r>
              <a:rPr lang="en-US" dirty="0" smtClean="0"/>
              <a:t>Be able to identify hazards associated with confined space work in the grain industry</a:t>
            </a:r>
          </a:p>
          <a:p>
            <a:pPr lvl="1">
              <a:buFont typeface="Wingdings" pitchFamily="2" charset="2"/>
              <a:buChar char="Ø"/>
            </a:pPr>
            <a:r>
              <a:rPr lang="en-US" dirty="0" smtClean="0"/>
              <a:t>Understand  the process for confined space entry and lock out procedures </a:t>
            </a:r>
          </a:p>
          <a:p>
            <a:pPr lvl="1">
              <a:buFont typeface="Wingdings" pitchFamily="2" charset="2"/>
              <a:buChar char="Ø"/>
            </a:pPr>
            <a:r>
              <a:rPr lang="en-US" dirty="0" smtClean="0"/>
              <a:t>Be able to discuss the confined space housekeeping procedures involved in grain handling</a:t>
            </a:r>
          </a:p>
          <a:p>
            <a:pPr lvl="1">
              <a:buFont typeface="Wingdings" pitchFamily="2" charset="2"/>
              <a:buChar char="Ø"/>
            </a:pPr>
            <a:r>
              <a:rPr lang="en-US" dirty="0" smtClean="0"/>
              <a:t>Know where to look for OSHA references and resources related to confined space entry in the grain industry </a:t>
            </a:r>
          </a:p>
          <a:p>
            <a:pPr lvl="1">
              <a:buFont typeface="Wingdings" pitchFamily="2" charset="2"/>
              <a:buChar char="Ø"/>
            </a:pPr>
            <a:endParaRPr lang="en-US" dirty="0" smtClean="0"/>
          </a:p>
          <a:p>
            <a:pPr lvl="1">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2</a:t>
            </a:fld>
            <a:endParaRPr lang="en-US"/>
          </a:p>
        </p:txBody>
      </p:sp>
    </p:spTree>
    <p:extLst>
      <p:ext uri="{BB962C8B-B14F-4D97-AF65-F5344CB8AC3E}">
        <p14:creationId xmlns:p14="http://schemas.microsoft.com/office/powerpoint/2010/main" val="2101285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127000"/>
          <a:ext cx="9144000" cy="6096000"/>
        </p:xfrm>
        <a:graphic>
          <a:graphicData uri="http://schemas.openxmlformats.org/presentationml/2006/ole">
            <mc:AlternateContent xmlns:mc="http://schemas.openxmlformats.org/markup-compatibility/2006">
              <mc:Choice xmlns:v="urn:schemas-microsoft-com:vml" Requires="v">
                <p:oleObj spid="_x0000_s7215" name="Slide" r:id="rId4" imgW="5145197" imgH="3430395" progId="PowerPoint.Slide.8">
                  <p:embed/>
                </p:oleObj>
              </mc:Choice>
              <mc:Fallback>
                <p:oleObj name="Slide" r:id="rId4" imgW="5145197" imgH="343039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7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3"/>
          <p:cNvSpPr txBox="1">
            <a:spLocks noChangeArrowheads="1"/>
          </p:cNvSpPr>
          <p:nvPr/>
        </p:nvSpPr>
        <p:spPr bwMode="auto">
          <a:xfrm>
            <a:off x="381000" y="38862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lgn="l">
              <a:spcBef>
                <a:spcPct val="50000"/>
              </a:spcBef>
            </a:pPr>
            <a:endParaRPr lang="en-US" sz="6000" b="1">
              <a:latin typeface="Times New Roman" pitchFamily="18" charset="0"/>
            </a:endParaRPr>
          </a:p>
        </p:txBody>
      </p:sp>
      <p:sp>
        <p:nvSpPr>
          <p:cNvPr id="3" name="Rectangle 2"/>
          <p:cNvSpPr/>
          <p:nvPr/>
        </p:nvSpPr>
        <p:spPr>
          <a:xfrm>
            <a:off x="2286000" y="6397823"/>
            <a:ext cx="4572000" cy="307777"/>
          </a:xfrm>
          <a:prstGeom prst="rect">
            <a:avLst/>
          </a:prstGeom>
        </p:spPr>
        <p:txBody>
          <a:bodyPr>
            <a:spAutoFit/>
          </a:bodyPr>
          <a:lstStyle/>
          <a:p>
            <a:r>
              <a:rPr lang="en-US" sz="1400" dirty="0">
                <a:solidFill>
                  <a:schemeClr val="tx1"/>
                </a:solidFill>
              </a:rPr>
              <a:t>Information from Dr. Charles Schwab, Iowa State University</a:t>
            </a:r>
          </a:p>
        </p:txBody>
      </p:sp>
    </p:spTree>
    <p:extLst>
      <p:ext uri="{BB962C8B-B14F-4D97-AF65-F5344CB8AC3E}">
        <p14:creationId xmlns:p14="http://schemas.microsoft.com/office/powerpoint/2010/main" val="328370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2239963" y="541338"/>
            <a:ext cx="6142037" cy="6075362"/>
            <a:chOff x="705" y="341"/>
            <a:chExt cx="4353" cy="3827"/>
          </a:xfrm>
        </p:grpSpPr>
        <p:sp>
          <p:nvSpPr>
            <p:cNvPr id="15365" name="Rectangle 3" descr="90%"/>
            <p:cNvSpPr>
              <a:spLocks noChangeArrowheads="1"/>
            </p:cNvSpPr>
            <p:nvPr/>
          </p:nvSpPr>
          <p:spPr bwMode="auto">
            <a:xfrm>
              <a:off x="1222" y="1391"/>
              <a:ext cx="3746" cy="2570"/>
            </a:xfrm>
            <a:prstGeom prst="rect">
              <a:avLst/>
            </a:prstGeom>
            <a:pattFill prst="pct90">
              <a:fgClr>
                <a:srgbClr val="EBF50A"/>
              </a:fgClr>
              <a:bgClr>
                <a:schemeClr val="bg1"/>
              </a:bgClr>
            </a:pattFill>
            <a:ln w="12700">
              <a:solidFill>
                <a:srgbClr val="EBF50A"/>
              </a:solidFill>
              <a:miter lim="800000"/>
              <a:headEnd/>
              <a:tailEnd/>
            </a:ln>
          </p:spPr>
          <p:txBody>
            <a:bodyPr wrap="none" anchor="ctr"/>
            <a:lstStyle/>
            <a:p>
              <a:endParaRPr lang="en-US"/>
            </a:p>
          </p:txBody>
        </p:sp>
        <p:sp>
          <p:nvSpPr>
            <p:cNvPr id="15366" name="AutoShape 4" descr="90%"/>
            <p:cNvSpPr>
              <a:spLocks noChangeArrowheads="1"/>
            </p:cNvSpPr>
            <p:nvPr/>
          </p:nvSpPr>
          <p:spPr bwMode="auto">
            <a:xfrm rot="-5400000">
              <a:off x="3459" y="1230"/>
              <a:ext cx="1378" cy="1646"/>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7" name="AutoShape 5" descr="90%"/>
            <p:cNvSpPr>
              <a:spLocks noChangeArrowheads="1"/>
            </p:cNvSpPr>
            <p:nvPr/>
          </p:nvSpPr>
          <p:spPr bwMode="auto">
            <a:xfrm>
              <a:off x="1218" y="1364"/>
              <a:ext cx="1647" cy="137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8" name="Rectangle 6"/>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5369" name="Group 7"/>
            <p:cNvGrpSpPr>
              <a:grpSpLocks/>
            </p:cNvGrpSpPr>
            <p:nvPr/>
          </p:nvGrpSpPr>
          <p:grpSpPr bwMode="auto">
            <a:xfrm>
              <a:off x="767" y="3776"/>
              <a:ext cx="2611" cy="342"/>
              <a:chOff x="767" y="3776"/>
              <a:chExt cx="2611" cy="342"/>
            </a:xfrm>
          </p:grpSpPr>
          <p:sp>
            <p:nvSpPr>
              <p:cNvPr id="15459" name="Rectangle 8"/>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460" name="Rectangle 9"/>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461" name="Rectangle 10"/>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5462" name="AutoShape 11"/>
              <p:cNvSpPr>
                <a:spLocks noChangeArrowheads="1"/>
              </p:cNvSpPr>
              <p:nvPr/>
            </p:nvSpPr>
            <p:spPr bwMode="auto">
              <a:xfrm>
                <a:off x="307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 name="AutoShape 12"/>
              <p:cNvSpPr>
                <a:spLocks noChangeArrowheads="1"/>
              </p:cNvSpPr>
              <p:nvPr/>
            </p:nvSpPr>
            <p:spPr bwMode="auto">
              <a:xfrm>
                <a:off x="317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4" name="AutoShape 13"/>
              <p:cNvSpPr>
                <a:spLocks noChangeArrowheads="1"/>
              </p:cNvSpPr>
              <p:nvPr/>
            </p:nvSpPr>
            <p:spPr bwMode="auto">
              <a:xfrm>
                <a:off x="296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5" name="Line 14"/>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66" name="AutoShape 15"/>
              <p:cNvSpPr>
                <a:spLocks noChangeArrowheads="1"/>
              </p:cNvSpPr>
              <p:nvPr/>
            </p:nvSpPr>
            <p:spPr bwMode="auto">
              <a:xfrm>
                <a:off x="90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 name="AutoShape 16"/>
              <p:cNvSpPr>
                <a:spLocks noChangeArrowheads="1"/>
              </p:cNvSpPr>
              <p:nvPr/>
            </p:nvSpPr>
            <p:spPr bwMode="auto">
              <a:xfrm>
                <a:off x="101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 name="AutoShape 17"/>
              <p:cNvSpPr>
                <a:spLocks noChangeArrowheads="1"/>
              </p:cNvSpPr>
              <p:nvPr/>
            </p:nvSpPr>
            <p:spPr bwMode="auto">
              <a:xfrm>
                <a:off x="111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9" name="AutoShape 18"/>
              <p:cNvSpPr>
                <a:spLocks noChangeArrowheads="1"/>
              </p:cNvSpPr>
              <p:nvPr/>
            </p:nvSpPr>
            <p:spPr bwMode="auto">
              <a:xfrm>
                <a:off x="1218"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0" name="AutoShape 19"/>
              <p:cNvSpPr>
                <a:spLocks noChangeArrowheads="1"/>
              </p:cNvSpPr>
              <p:nvPr/>
            </p:nvSpPr>
            <p:spPr bwMode="auto">
              <a:xfrm>
                <a:off x="1321"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1" name="AutoShape 20"/>
              <p:cNvSpPr>
                <a:spLocks noChangeArrowheads="1"/>
              </p:cNvSpPr>
              <p:nvPr/>
            </p:nvSpPr>
            <p:spPr bwMode="auto">
              <a:xfrm>
                <a:off x="1424"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2" name="AutoShape 21"/>
              <p:cNvSpPr>
                <a:spLocks noChangeArrowheads="1"/>
              </p:cNvSpPr>
              <p:nvPr/>
            </p:nvSpPr>
            <p:spPr bwMode="auto">
              <a:xfrm>
                <a:off x="1527"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3" name="AutoShape 22"/>
              <p:cNvSpPr>
                <a:spLocks noChangeArrowheads="1"/>
              </p:cNvSpPr>
              <p:nvPr/>
            </p:nvSpPr>
            <p:spPr bwMode="auto">
              <a:xfrm>
                <a:off x="1630"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4" name="AutoShape 23"/>
              <p:cNvSpPr>
                <a:spLocks noChangeArrowheads="1"/>
              </p:cNvSpPr>
              <p:nvPr/>
            </p:nvSpPr>
            <p:spPr bwMode="auto">
              <a:xfrm>
                <a:off x="1733"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5" name="AutoShape 24"/>
              <p:cNvSpPr>
                <a:spLocks noChangeArrowheads="1"/>
              </p:cNvSpPr>
              <p:nvPr/>
            </p:nvSpPr>
            <p:spPr bwMode="auto">
              <a:xfrm>
                <a:off x="1836"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6" name="AutoShape 25"/>
              <p:cNvSpPr>
                <a:spLocks noChangeArrowheads="1"/>
              </p:cNvSpPr>
              <p:nvPr/>
            </p:nvSpPr>
            <p:spPr bwMode="auto">
              <a:xfrm>
                <a:off x="1939"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7" name="AutoShape 26"/>
              <p:cNvSpPr>
                <a:spLocks noChangeArrowheads="1"/>
              </p:cNvSpPr>
              <p:nvPr/>
            </p:nvSpPr>
            <p:spPr bwMode="auto">
              <a:xfrm>
                <a:off x="2042"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8" name="AutoShape 27"/>
              <p:cNvSpPr>
                <a:spLocks noChangeArrowheads="1"/>
              </p:cNvSpPr>
              <p:nvPr/>
            </p:nvSpPr>
            <p:spPr bwMode="auto">
              <a:xfrm>
                <a:off x="2145"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9" name="AutoShape 28"/>
              <p:cNvSpPr>
                <a:spLocks noChangeArrowheads="1"/>
              </p:cNvSpPr>
              <p:nvPr/>
            </p:nvSpPr>
            <p:spPr bwMode="auto">
              <a:xfrm>
                <a:off x="2248"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0" name="AutoShape 29"/>
              <p:cNvSpPr>
                <a:spLocks noChangeArrowheads="1"/>
              </p:cNvSpPr>
              <p:nvPr/>
            </p:nvSpPr>
            <p:spPr bwMode="auto">
              <a:xfrm>
                <a:off x="2351"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1" name="AutoShape 30"/>
              <p:cNvSpPr>
                <a:spLocks noChangeArrowheads="1"/>
              </p:cNvSpPr>
              <p:nvPr/>
            </p:nvSpPr>
            <p:spPr bwMode="auto">
              <a:xfrm>
                <a:off x="2454"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2" name="AutoShape 31"/>
              <p:cNvSpPr>
                <a:spLocks noChangeArrowheads="1"/>
              </p:cNvSpPr>
              <p:nvPr/>
            </p:nvSpPr>
            <p:spPr bwMode="auto">
              <a:xfrm>
                <a:off x="2557"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3" name="AutoShape 32"/>
              <p:cNvSpPr>
                <a:spLocks noChangeArrowheads="1"/>
              </p:cNvSpPr>
              <p:nvPr/>
            </p:nvSpPr>
            <p:spPr bwMode="auto">
              <a:xfrm>
                <a:off x="2660"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4" name="AutoShape 33"/>
              <p:cNvSpPr>
                <a:spLocks noChangeArrowheads="1"/>
              </p:cNvSpPr>
              <p:nvPr/>
            </p:nvSpPr>
            <p:spPr bwMode="auto">
              <a:xfrm>
                <a:off x="2763"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85" name="AutoShape 34"/>
              <p:cNvSpPr>
                <a:spLocks noChangeArrowheads="1"/>
              </p:cNvSpPr>
              <p:nvPr/>
            </p:nvSpPr>
            <p:spPr bwMode="auto">
              <a:xfrm>
                <a:off x="2866" y="3857"/>
                <a:ext cx="106" cy="14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370" name="AutoShape 35"/>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5371" name="Group 36"/>
            <p:cNvGrpSpPr>
              <a:grpSpLocks/>
            </p:cNvGrpSpPr>
            <p:nvPr/>
          </p:nvGrpSpPr>
          <p:grpSpPr bwMode="auto">
            <a:xfrm>
              <a:off x="2847" y="428"/>
              <a:ext cx="411" cy="965"/>
              <a:chOff x="2847" y="428"/>
              <a:chExt cx="411" cy="965"/>
            </a:xfrm>
          </p:grpSpPr>
          <p:grpSp>
            <p:nvGrpSpPr>
              <p:cNvPr id="15380" name="Group 37"/>
              <p:cNvGrpSpPr>
                <a:grpSpLocks/>
              </p:cNvGrpSpPr>
              <p:nvPr/>
            </p:nvGrpSpPr>
            <p:grpSpPr bwMode="auto">
              <a:xfrm>
                <a:off x="3074" y="428"/>
                <a:ext cx="121" cy="176"/>
                <a:chOff x="3074" y="428"/>
                <a:chExt cx="121" cy="176"/>
              </a:xfrm>
            </p:grpSpPr>
            <p:sp>
              <p:nvSpPr>
                <p:cNvPr id="15436" name="Freeform 38"/>
                <p:cNvSpPr>
                  <a:spLocks/>
                </p:cNvSpPr>
                <p:nvPr/>
              </p:nvSpPr>
              <p:spPr bwMode="auto">
                <a:xfrm>
                  <a:off x="3074" y="42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5437" name="Freeform 39"/>
                <p:cNvSpPr>
                  <a:spLocks/>
                </p:cNvSpPr>
                <p:nvPr/>
              </p:nvSpPr>
              <p:spPr bwMode="auto">
                <a:xfrm>
                  <a:off x="3078" y="49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5438" name="Freeform 40"/>
                <p:cNvSpPr>
                  <a:spLocks/>
                </p:cNvSpPr>
                <p:nvPr/>
              </p:nvSpPr>
              <p:spPr bwMode="auto">
                <a:xfrm>
                  <a:off x="3078" y="49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9" name="Freeform 41"/>
                <p:cNvSpPr>
                  <a:spLocks/>
                </p:cNvSpPr>
                <p:nvPr/>
              </p:nvSpPr>
              <p:spPr bwMode="auto">
                <a:xfrm>
                  <a:off x="3133" y="53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0" name="Freeform 42"/>
                <p:cNvSpPr>
                  <a:spLocks/>
                </p:cNvSpPr>
                <p:nvPr/>
              </p:nvSpPr>
              <p:spPr bwMode="auto">
                <a:xfrm>
                  <a:off x="3132" y="51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1" name="Freeform 43"/>
                <p:cNvSpPr>
                  <a:spLocks/>
                </p:cNvSpPr>
                <p:nvPr/>
              </p:nvSpPr>
              <p:spPr bwMode="auto">
                <a:xfrm>
                  <a:off x="3135" y="52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2" name="Freeform 44"/>
                <p:cNvSpPr>
                  <a:spLocks/>
                </p:cNvSpPr>
                <p:nvPr/>
              </p:nvSpPr>
              <p:spPr bwMode="auto">
                <a:xfrm>
                  <a:off x="3086" y="51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3" name="Freeform 45"/>
                <p:cNvSpPr>
                  <a:spLocks/>
                </p:cNvSpPr>
                <p:nvPr/>
              </p:nvSpPr>
              <p:spPr bwMode="auto">
                <a:xfrm>
                  <a:off x="3101" y="54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4" name="Freeform 46"/>
                <p:cNvSpPr>
                  <a:spLocks/>
                </p:cNvSpPr>
                <p:nvPr/>
              </p:nvSpPr>
              <p:spPr bwMode="auto">
                <a:xfrm>
                  <a:off x="3106" y="52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5" name="Freeform 47"/>
                <p:cNvSpPr>
                  <a:spLocks/>
                </p:cNvSpPr>
                <p:nvPr/>
              </p:nvSpPr>
              <p:spPr bwMode="auto">
                <a:xfrm>
                  <a:off x="3100" y="51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6" name="Freeform 48"/>
                <p:cNvSpPr>
                  <a:spLocks/>
                </p:cNvSpPr>
                <p:nvPr/>
              </p:nvSpPr>
              <p:spPr bwMode="auto">
                <a:xfrm>
                  <a:off x="3114" y="52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7" name="Freeform 49"/>
                <p:cNvSpPr>
                  <a:spLocks/>
                </p:cNvSpPr>
                <p:nvPr/>
              </p:nvSpPr>
              <p:spPr bwMode="auto">
                <a:xfrm>
                  <a:off x="3096" y="51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8" name="Freeform 50"/>
                <p:cNvSpPr>
                  <a:spLocks/>
                </p:cNvSpPr>
                <p:nvPr/>
              </p:nvSpPr>
              <p:spPr bwMode="auto">
                <a:xfrm>
                  <a:off x="3107" y="56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49" name="Freeform 51"/>
                <p:cNvSpPr>
                  <a:spLocks/>
                </p:cNvSpPr>
                <p:nvPr/>
              </p:nvSpPr>
              <p:spPr bwMode="auto">
                <a:xfrm>
                  <a:off x="3103" y="46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0" name="Freeform 52"/>
                <p:cNvSpPr>
                  <a:spLocks/>
                </p:cNvSpPr>
                <p:nvPr/>
              </p:nvSpPr>
              <p:spPr bwMode="auto">
                <a:xfrm>
                  <a:off x="3097" y="47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1" name="Freeform 53"/>
                <p:cNvSpPr>
                  <a:spLocks/>
                </p:cNvSpPr>
                <p:nvPr/>
              </p:nvSpPr>
              <p:spPr bwMode="auto">
                <a:xfrm>
                  <a:off x="3141" y="47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2" name="Freeform 54"/>
                <p:cNvSpPr>
                  <a:spLocks/>
                </p:cNvSpPr>
                <p:nvPr/>
              </p:nvSpPr>
              <p:spPr bwMode="auto">
                <a:xfrm>
                  <a:off x="3178" y="46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3" name="Freeform 55"/>
                <p:cNvSpPr>
                  <a:spLocks/>
                </p:cNvSpPr>
                <p:nvPr/>
              </p:nvSpPr>
              <p:spPr bwMode="auto">
                <a:xfrm>
                  <a:off x="3122" y="57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5454" name="Freeform 56"/>
                <p:cNvSpPr>
                  <a:spLocks/>
                </p:cNvSpPr>
                <p:nvPr/>
              </p:nvSpPr>
              <p:spPr bwMode="auto">
                <a:xfrm>
                  <a:off x="3106" y="55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5" name="Freeform 57"/>
                <p:cNvSpPr>
                  <a:spLocks/>
                </p:cNvSpPr>
                <p:nvPr/>
              </p:nvSpPr>
              <p:spPr bwMode="auto">
                <a:xfrm>
                  <a:off x="3075" y="49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6" name="Freeform 58"/>
                <p:cNvSpPr>
                  <a:spLocks/>
                </p:cNvSpPr>
                <p:nvPr/>
              </p:nvSpPr>
              <p:spPr bwMode="auto">
                <a:xfrm>
                  <a:off x="3078" y="48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7" name="Freeform 59"/>
                <p:cNvSpPr>
                  <a:spLocks/>
                </p:cNvSpPr>
                <p:nvPr/>
              </p:nvSpPr>
              <p:spPr bwMode="auto">
                <a:xfrm>
                  <a:off x="3086" y="49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58" name="Freeform 60"/>
                <p:cNvSpPr>
                  <a:spLocks/>
                </p:cNvSpPr>
                <p:nvPr/>
              </p:nvSpPr>
              <p:spPr bwMode="auto">
                <a:xfrm>
                  <a:off x="3113" y="55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381" name="Freeform 61"/>
              <p:cNvSpPr>
                <a:spLocks/>
              </p:cNvSpPr>
              <p:nvPr/>
            </p:nvSpPr>
            <p:spPr bwMode="auto">
              <a:xfrm>
                <a:off x="2921" y="74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5382" name="Group 62"/>
              <p:cNvGrpSpPr>
                <a:grpSpLocks/>
              </p:cNvGrpSpPr>
              <p:nvPr/>
            </p:nvGrpSpPr>
            <p:grpSpPr bwMode="auto">
              <a:xfrm>
                <a:off x="3096" y="1259"/>
                <a:ext cx="136" cy="134"/>
                <a:chOff x="3096" y="1259"/>
                <a:chExt cx="136" cy="134"/>
              </a:xfrm>
            </p:grpSpPr>
            <p:grpSp>
              <p:nvGrpSpPr>
                <p:cNvPr id="15427" name="Group 63"/>
                <p:cNvGrpSpPr>
                  <a:grpSpLocks/>
                </p:cNvGrpSpPr>
                <p:nvPr/>
              </p:nvGrpSpPr>
              <p:grpSpPr bwMode="auto">
                <a:xfrm>
                  <a:off x="3096" y="1329"/>
                  <a:ext cx="59" cy="64"/>
                  <a:chOff x="3096" y="1329"/>
                  <a:chExt cx="59" cy="64"/>
                </a:xfrm>
              </p:grpSpPr>
              <p:sp>
                <p:nvSpPr>
                  <p:cNvPr id="15433" name="Freeform 64"/>
                  <p:cNvSpPr>
                    <a:spLocks/>
                  </p:cNvSpPr>
                  <p:nvPr/>
                </p:nvSpPr>
                <p:spPr bwMode="auto">
                  <a:xfrm>
                    <a:off x="3096" y="132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4" name="Freeform 65"/>
                  <p:cNvSpPr>
                    <a:spLocks/>
                  </p:cNvSpPr>
                  <p:nvPr/>
                </p:nvSpPr>
                <p:spPr bwMode="auto">
                  <a:xfrm>
                    <a:off x="3100" y="137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5" name="Freeform 66"/>
                  <p:cNvSpPr>
                    <a:spLocks/>
                  </p:cNvSpPr>
                  <p:nvPr/>
                </p:nvSpPr>
                <p:spPr bwMode="auto">
                  <a:xfrm>
                    <a:off x="3123" y="136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28" name="Group 67"/>
                <p:cNvGrpSpPr>
                  <a:grpSpLocks/>
                </p:cNvGrpSpPr>
                <p:nvPr/>
              </p:nvGrpSpPr>
              <p:grpSpPr bwMode="auto">
                <a:xfrm>
                  <a:off x="3160" y="1259"/>
                  <a:ext cx="72" cy="106"/>
                  <a:chOff x="3160" y="1259"/>
                  <a:chExt cx="72" cy="106"/>
                </a:xfrm>
              </p:grpSpPr>
              <p:sp>
                <p:nvSpPr>
                  <p:cNvPr id="15429" name="Freeform 68"/>
                  <p:cNvSpPr>
                    <a:spLocks/>
                  </p:cNvSpPr>
                  <p:nvPr/>
                </p:nvSpPr>
                <p:spPr bwMode="auto">
                  <a:xfrm>
                    <a:off x="3160" y="125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430" name="Group 69"/>
                  <p:cNvGrpSpPr>
                    <a:grpSpLocks/>
                  </p:cNvGrpSpPr>
                  <p:nvPr/>
                </p:nvGrpSpPr>
                <p:grpSpPr bwMode="auto">
                  <a:xfrm>
                    <a:off x="3160" y="1287"/>
                    <a:ext cx="72" cy="78"/>
                    <a:chOff x="3160" y="1287"/>
                    <a:chExt cx="72" cy="78"/>
                  </a:xfrm>
                </p:grpSpPr>
                <p:sp>
                  <p:nvSpPr>
                    <p:cNvPr id="15431" name="Freeform 70"/>
                    <p:cNvSpPr>
                      <a:spLocks/>
                    </p:cNvSpPr>
                    <p:nvPr/>
                  </p:nvSpPr>
                  <p:spPr bwMode="auto">
                    <a:xfrm>
                      <a:off x="3182" y="134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32" name="Freeform 71"/>
                    <p:cNvSpPr>
                      <a:spLocks/>
                    </p:cNvSpPr>
                    <p:nvPr/>
                  </p:nvSpPr>
                  <p:spPr bwMode="auto">
                    <a:xfrm>
                      <a:off x="3160" y="128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5383" name="Group 72"/>
              <p:cNvGrpSpPr>
                <a:grpSpLocks/>
              </p:cNvGrpSpPr>
              <p:nvPr/>
            </p:nvGrpSpPr>
            <p:grpSpPr bwMode="auto">
              <a:xfrm>
                <a:off x="3012" y="841"/>
                <a:ext cx="228" cy="499"/>
                <a:chOff x="3012" y="841"/>
                <a:chExt cx="228" cy="499"/>
              </a:xfrm>
            </p:grpSpPr>
            <p:sp>
              <p:nvSpPr>
                <p:cNvPr id="15415" name="Freeform 73"/>
                <p:cNvSpPr>
                  <a:spLocks/>
                </p:cNvSpPr>
                <p:nvPr/>
              </p:nvSpPr>
              <p:spPr bwMode="auto">
                <a:xfrm>
                  <a:off x="3012" y="84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416" name="Group 74"/>
                <p:cNvGrpSpPr>
                  <a:grpSpLocks/>
                </p:cNvGrpSpPr>
                <p:nvPr/>
              </p:nvGrpSpPr>
              <p:grpSpPr bwMode="auto">
                <a:xfrm>
                  <a:off x="3026" y="900"/>
                  <a:ext cx="214" cy="436"/>
                  <a:chOff x="3026" y="900"/>
                  <a:chExt cx="214" cy="436"/>
                </a:xfrm>
              </p:grpSpPr>
              <p:sp>
                <p:nvSpPr>
                  <p:cNvPr id="15417" name="Freeform 75"/>
                  <p:cNvSpPr>
                    <a:spLocks/>
                  </p:cNvSpPr>
                  <p:nvPr/>
                </p:nvSpPr>
                <p:spPr bwMode="auto">
                  <a:xfrm>
                    <a:off x="3035" y="98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8" name="Freeform 76"/>
                  <p:cNvSpPr>
                    <a:spLocks/>
                  </p:cNvSpPr>
                  <p:nvPr/>
                </p:nvSpPr>
                <p:spPr bwMode="auto">
                  <a:xfrm>
                    <a:off x="3086" y="95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9" name="Freeform 77"/>
                  <p:cNvSpPr>
                    <a:spLocks/>
                  </p:cNvSpPr>
                  <p:nvPr/>
                </p:nvSpPr>
                <p:spPr bwMode="auto">
                  <a:xfrm>
                    <a:off x="3072" y="126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0" name="Freeform 78"/>
                  <p:cNvSpPr>
                    <a:spLocks/>
                  </p:cNvSpPr>
                  <p:nvPr/>
                </p:nvSpPr>
                <p:spPr bwMode="auto">
                  <a:xfrm>
                    <a:off x="3100" y="131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1" name="Freeform 79"/>
                  <p:cNvSpPr>
                    <a:spLocks/>
                  </p:cNvSpPr>
                  <p:nvPr/>
                </p:nvSpPr>
                <p:spPr bwMode="auto">
                  <a:xfrm>
                    <a:off x="3083" y="92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2" name="Freeform 80"/>
                  <p:cNvSpPr>
                    <a:spLocks/>
                  </p:cNvSpPr>
                  <p:nvPr/>
                </p:nvSpPr>
                <p:spPr bwMode="auto">
                  <a:xfrm>
                    <a:off x="3166" y="119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3" name="Freeform 81"/>
                  <p:cNvSpPr>
                    <a:spLocks/>
                  </p:cNvSpPr>
                  <p:nvPr/>
                </p:nvSpPr>
                <p:spPr bwMode="auto">
                  <a:xfrm>
                    <a:off x="3173" y="90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4" name="Freeform 82"/>
                  <p:cNvSpPr>
                    <a:spLocks/>
                  </p:cNvSpPr>
                  <p:nvPr/>
                </p:nvSpPr>
                <p:spPr bwMode="auto">
                  <a:xfrm>
                    <a:off x="3200" y="90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5" name="Freeform 83"/>
                  <p:cNvSpPr>
                    <a:spLocks/>
                  </p:cNvSpPr>
                  <p:nvPr/>
                </p:nvSpPr>
                <p:spPr bwMode="auto">
                  <a:xfrm>
                    <a:off x="3026" y="92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26" name="Freeform 84"/>
                  <p:cNvSpPr>
                    <a:spLocks/>
                  </p:cNvSpPr>
                  <p:nvPr/>
                </p:nvSpPr>
                <p:spPr bwMode="auto">
                  <a:xfrm>
                    <a:off x="3186" y="129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5384" name="Freeform 85"/>
              <p:cNvSpPr>
                <a:spLocks/>
              </p:cNvSpPr>
              <p:nvPr/>
            </p:nvSpPr>
            <p:spPr bwMode="auto">
              <a:xfrm>
                <a:off x="2934" y="58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5385" name="Freeform 86"/>
              <p:cNvSpPr>
                <a:spLocks/>
              </p:cNvSpPr>
              <p:nvPr/>
            </p:nvSpPr>
            <p:spPr bwMode="auto">
              <a:xfrm>
                <a:off x="3182" y="69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6" name="Freeform 87"/>
              <p:cNvSpPr>
                <a:spLocks/>
              </p:cNvSpPr>
              <p:nvPr/>
            </p:nvSpPr>
            <p:spPr bwMode="auto">
              <a:xfrm>
                <a:off x="3172" y="67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7" name="Freeform 88"/>
              <p:cNvSpPr>
                <a:spLocks/>
              </p:cNvSpPr>
              <p:nvPr/>
            </p:nvSpPr>
            <p:spPr bwMode="auto">
              <a:xfrm>
                <a:off x="3177" y="67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8" name="Freeform 89"/>
              <p:cNvSpPr>
                <a:spLocks/>
              </p:cNvSpPr>
              <p:nvPr/>
            </p:nvSpPr>
            <p:spPr bwMode="auto">
              <a:xfrm>
                <a:off x="3228" y="65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89" name="Freeform 90"/>
              <p:cNvSpPr>
                <a:spLocks/>
              </p:cNvSpPr>
              <p:nvPr/>
            </p:nvSpPr>
            <p:spPr bwMode="auto">
              <a:xfrm>
                <a:off x="3212" y="62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0" name="Freeform 91"/>
              <p:cNvSpPr>
                <a:spLocks/>
              </p:cNvSpPr>
              <p:nvPr/>
            </p:nvSpPr>
            <p:spPr bwMode="auto">
              <a:xfrm>
                <a:off x="3203" y="61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1" name="Freeform 92"/>
              <p:cNvSpPr>
                <a:spLocks/>
              </p:cNvSpPr>
              <p:nvPr/>
            </p:nvSpPr>
            <p:spPr bwMode="auto">
              <a:xfrm>
                <a:off x="3217" y="61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2" name="Freeform 93"/>
              <p:cNvSpPr>
                <a:spLocks/>
              </p:cNvSpPr>
              <p:nvPr/>
            </p:nvSpPr>
            <p:spPr bwMode="auto">
              <a:xfrm>
                <a:off x="2940" y="74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3" name="Freeform 94"/>
              <p:cNvSpPr>
                <a:spLocks/>
              </p:cNvSpPr>
              <p:nvPr/>
            </p:nvSpPr>
            <p:spPr bwMode="auto">
              <a:xfrm>
                <a:off x="2994" y="73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94" name="Freeform 95"/>
              <p:cNvSpPr>
                <a:spLocks/>
              </p:cNvSpPr>
              <p:nvPr/>
            </p:nvSpPr>
            <p:spPr bwMode="auto">
              <a:xfrm>
                <a:off x="3012" y="80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395" name="Group 96"/>
              <p:cNvGrpSpPr>
                <a:grpSpLocks/>
              </p:cNvGrpSpPr>
              <p:nvPr/>
            </p:nvGrpSpPr>
            <p:grpSpPr bwMode="auto">
              <a:xfrm>
                <a:off x="3006" y="513"/>
                <a:ext cx="219" cy="188"/>
                <a:chOff x="3006" y="513"/>
                <a:chExt cx="219" cy="188"/>
              </a:xfrm>
            </p:grpSpPr>
            <p:sp>
              <p:nvSpPr>
                <p:cNvPr id="15407" name="Freeform 97"/>
                <p:cNvSpPr>
                  <a:spLocks/>
                </p:cNvSpPr>
                <p:nvPr/>
              </p:nvSpPr>
              <p:spPr bwMode="auto">
                <a:xfrm>
                  <a:off x="3006" y="513"/>
                  <a:ext cx="219" cy="188"/>
                </a:xfrm>
                <a:custGeom>
                  <a:avLst/>
                  <a:gdLst>
                    <a:gd name="T0" fmla="*/ 7 w 219"/>
                    <a:gd name="T1" fmla="*/ 10 h 188"/>
                    <a:gd name="T2" fmla="*/ 3 w 219"/>
                    <a:gd name="T3" fmla="*/ 4 h 188"/>
                    <a:gd name="T4" fmla="*/ 5 w 219"/>
                    <a:gd name="T5" fmla="*/ 0 h 188"/>
                    <a:gd name="T6" fmla="*/ 25 w 219"/>
                    <a:gd name="T7" fmla="*/ 3 h 188"/>
                    <a:gd name="T8" fmla="*/ 36 w 219"/>
                    <a:gd name="T9" fmla="*/ 8 h 188"/>
                    <a:gd name="T10" fmla="*/ 50 w 219"/>
                    <a:gd name="T11" fmla="*/ 15 h 188"/>
                    <a:gd name="T12" fmla="*/ 54 w 219"/>
                    <a:gd name="T13" fmla="*/ 18 h 188"/>
                    <a:gd name="T14" fmla="*/ 61 w 219"/>
                    <a:gd name="T15" fmla="*/ 21 h 188"/>
                    <a:gd name="T16" fmla="*/ 68 w 219"/>
                    <a:gd name="T17" fmla="*/ 32 h 188"/>
                    <a:gd name="T18" fmla="*/ 83 w 219"/>
                    <a:gd name="T19" fmla="*/ 47 h 188"/>
                    <a:gd name="T20" fmla="*/ 101 w 219"/>
                    <a:gd name="T21" fmla="*/ 58 h 188"/>
                    <a:gd name="T22" fmla="*/ 115 w 219"/>
                    <a:gd name="T23" fmla="*/ 65 h 188"/>
                    <a:gd name="T24" fmla="*/ 136 w 219"/>
                    <a:gd name="T25" fmla="*/ 73 h 188"/>
                    <a:gd name="T26" fmla="*/ 170 w 219"/>
                    <a:gd name="T27" fmla="*/ 89 h 188"/>
                    <a:gd name="T28" fmla="*/ 202 w 219"/>
                    <a:gd name="T29" fmla="*/ 114 h 188"/>
                    <a:gd name="T30" fmla="*/ 215 w 219"/>
                    <a:gd name="T31" fmla="*/ 148 h 188"/>
                    <a:gd name="T32" fmla="*/ 217 w 219"/>
                    <a:gd name="T33" fmla="*/ 178 h 188"/>
                    <a:gd name="T34" fmla="*/ 195 w 219"/>
                    <a:gd name="T35" fmla="*/ 175 h 188"/>
                    <a:gd name="T36" fmla="*/ 136 w 219"/>
                    <a:gd name="T37" fmla="*/ 140 h 188"/>
                    <a:gd name="T38" fmla="*/ 87 w 219"/>
                    <a:gd name="T39" fmla="*/ 86 h 188"/>
                    <a:gd name="T40" fmla="*/ 60 w 219"/>
                    <a:gd name="T41" fmla="*/ 74 h 188"/>
                    <a:gd name="T42" fmla="*/ 39 w 219"/>
                    <a:gd name="T43" fmla="*/ 70 h 188"/>
                    <a:gd name="T44" fmla="*/ 33 w 219"/>
                    <a:gd name="T45" fmla="*/ 81 h 188"/>
                    <a:gd name="T46" fmla="*/ 30 w 219"/>
                    <a:gd name="T47" fmla="*/ 68 h 188"/>
                    <a:gd name="T48" fmla="*/ 29 w 219"/>
                    <a:gd name="T49" fmla="*/ 66 h 188"/>
                    <a:gd name="T50" fmla="*/ 26 w 219"/>
                    <a:gd name="T51" fmla="*/ 63 h 188"/>
                    <a:gd name="T52" fmla="*/ 28 w 219"/>
                    <a:gd name="T53" fmla="*/ 53 h 188"/>
                    <a:gd name="T54" fmla="*/ 20 w 219"/>
                    <a:gd name="T55" fmla="*/ 51 h 188"/>
                    <a:gd name="T56" fmla="*/ 18 w 219"/>
                    <a:gd name="T57" fmla="*/ 44 h 188"/>
                    <a:gd name="T58" fmla="*/ 26 w 219"/>
                    <a:gd name="T59" fmla="*/ 37 h 188"/>
                    <a:gd name="T60" fmla="*/ 37 w 219"/>
                    <a:gd name="T61" fmla="*/ 30 h 188"/>
                    <a:gd name="T62" fmla="*/ 25 w 219"/>
                    <a:gd name="T63" fmla="*/ 24 h 188"/>
                    <a:gd name="T64" fmla="*/ 9 w 219"/>
                    <a:gd name="T65" fmla="*/ 23 h 188"/>
                    <a:gd name="T66" fmla="*/ 0 w 219"/>
                    <a:gd name="T67" fmla="*/ 20 h 188"/>
                    <a:gd name="T68" fmla="*/ 3 w 219"/>
                    <a:gd name="T69" fmla="*/ 12 h 188"/>
                    <a:gd name="T70" fmla="*/ 14 w 219"/>
                    <a:gd name="T71" fmla="*/ 1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188"/>
                    <a:gd name="T110" fmla="*/ 219 w 219"/>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188">
                      <a:moveTo>
                        <a:pt x="14" y="12"/>
                      </a:moveTo>
                      <a:lnTo>
                        <a:pt x="7" y="10"/>
                      </a:lnTo>
                      <a:lnTo>
                        <a:pt x="3" y="7"/>
                      </a:lnTo>
                      <a:lnTo>
                        <a:pt x="3" y="4"/>
                      </a:lnTo>
                      <a:lnTo>
                        <a:pt x="4" y="1"/>
                      </a:lnTo>
                      <a:lnTo>
                        <a:pt x="5" y="0"/>
                      </a:lnTo>
                      <a:lnTo>
                        <a:pt x="14" y="1"/>
                      </a:lnTo>
                      <a:lnTo>
                        <a:pt x="25" y="3"/>
                      </a:lnTo>
                      <a:lnTo>
                        <a:pt x="30" y="5"/>
                      </a:lnTo>
                      <a:lnTo>
                        <a:pt x="36" y="8"/>
                      </a:lnTo>
                      <a:lnTo>
                        <a:pt x="42" y="11"/>
                      </a:lnTo>
                      <a:lnTo>
                        <a:pt x="50" y="15"/>
                      </a:lnTo>
                      <a:lnTo>
                        <a:pt x="51" y="17"/>
                      </a:lnTo>
                      <a:lnTo>
                        <a:pt x="54" y="18"/>
                      </a:lnTo>
                      <a:lnTo>
                        <a:pt x="57" y="18"/>
                      </a:lnTo>
                      <a:lnTo>
                        <a:pt x="61" y="21"/>
                      </a:lnTo>
                      <a:lnTo>
                        <a:pt x="63" y="23"/>
                      </a:lnTo>
                      <a:lnTo>
                        <a:pt x="68" y="32"/>
                      </a:lnTo>
                      <a:lnTo>
                        <a:pt x="73" y="38"/>
                      </a:lnTo>
                      <a:lnTo>
                        <a:pt x="83" y="47"/>
                      </a:lnTo>
                      <a:lnTo>
                        <a:pt x="94" y="56"/>
                      </a:lnTo>
                      <a:lnTo>
                        <a:pt x="101" y="58"/>
                      </a:lnTo>
                      <a:lnTo>
                        <a:pt x="108" y="60"/>
                      </a:lnTo>
                      <a:lnTo>
                        <a:pt x="115" y="65"/>
                      </a:lnTo>
                      <a:lnTo>
                        <a:pt x="123" y="70"/>
                      </a:lnTo>
                      <a:lnTo>
                        <a:pt x="136" y="73"/>
                      </a:lnTo>
                      <a:lnTo>
                        <a:pt x="154" y="81"/>
                      </a:lnTo>
                      <a:lnTo>
                        <a:pt x="170" y="89"/>
                      </a:lnTo>
                      <a:lnTo>
                        <a:pt x="187" y="99"/>
                      </a:lnTo>
                      <a:lnTo>
                        <a:pt x="202" y="114"/>
                      </a:lnTo>
                      <a:lnTo>
                        <a:pt x="213" y="131"/>
                      </a:lnTo>
                      <a:lnTo>
                        <a:pt x="215" y="148"/>
                      </a:lnTo>
                      <a:lnTo>
                        <a:pt x="218" y="166"/>
                      </a:lnTo>
                      <a:lnTo>
                        <a:pt x="217" y="178"/>
                      </a:lnTo>
                      <a:lnTo>
                        <a:pt x="212" y="187"/>
                      </a:lnTo>
                      <a:lnTo>
                        <a:pt x="195" y="175"/>
                      </a:lnTo>
                      <a:lnTo>
                        <a:pt x="164" y="157"/>
                      </a:lnTo>
                      <a:lnTo>
                        <a:pt x="136" y="140"/>
                      </a:lnTo>
                      <a:lnTo>
                        <a:pt x="108" y="103"/>
                      </a:lnTo>
                      <a:lnTo>
                        <a:pt x="87" y="86"/>
                      </a:lnTo>
                      <a:lnTo>
                        <a:pt x="73" y="75"/>
                      </a:lnTo>
                      <a:lnTo>
                        <a:pt x="60" y="74"/>
                      </a:lnTo>
                      <a:lnTo>
                        <a:pt x="47" y="68"/>
                      </a:lnTo>
                      <a:lnTo>
                        <a:pt x="39" y="70"/>
                      </a:lnTo>
                      <a:lnTo>
                        <a:pt x="39" y="77"/>
                      </a:lnTo>
                      <a:lnTo>
                        <a:pt x="33" y="81"/>
                      </a:lnTo>
                      <a:lnTo>
                        <a:pt x="30" y="78"/>
                      </a:lnTo>
                      <a:lnTo>
                        <a:pt x="30" y="68"/>
                      </a:lnTo>
                      <a:lnTo>
                        <a:pt x="33" y="63"/>
                      </a:lnTo>
                      <a:lnTo>
                        <a:pt x="29" y="66"/>
                      </a:lnTo>
                      <a:lnTo>
                        <a:pt x="27" y="65"/>
                      </a:lnTo>
                      <a:lnTo>
                        <a:pt x="26" y="63"/>
                      </a:lnTo>
                      <a:lnTo>
                        <a:pt x="27" y="60"/>
                      </a:lnTo>
                      <a:lnTo>
                        <a:pt x="28" y="53"/>
                      </a:lnTo>
                      <a:lnTo>
                        <a:pt x="23" y="53"/>
                      </a:lnTo>
                      <a:lnTo>
                        <a:pt x="20" y="51"/>
                      </a:lnTo>
                      <a:lnTo>
                        <a:pt x="18" y="47"/>
                      </a:lnTo>
                      <a:lnTo>
                        <a:pt x="18" y="44"/>
                      </a:lnTo>
                      <a:lnTo>
                        <a:pt x="20" y="40"/>
                      </a:lnTo>
                      <a:lnTo>
                        <a:pt x="26" y="37"/>
                      </a:lnTo>
                      <a:lnTo>
                        <a:pt x="36" y="33"/>
                      </a:lnTo>
                      <a:lnTo>
                        <a:pt x="37" y="30"/>
                      </a:lnTo>
                      <a:lnTo>
                        <a:pt x="30" y="25"/>
                      </a:lnTo>
                      <a:lnTo>
                        <a:pt x="25" y="24"/>
                      </a:lnTo>
                      <a:lnTo>
                        <a:pt x="17" y="24"/>
                      </a:lnTo>
                      <a:lnTo>
                        <a:pt x="9" y="23"/>
                      </a:lnTo>
                      <a:lnTo>
                        <a:pt x="2" y="22"/>
                      </a:lnTo>
                      <a:lnTo>
                        <a:pt x="0" y="20"/>
                      </a:lnTo>
                      <a:lnTo>
                        <a:pt x="1" y="15"/>
                      </a:lnTo>
                      <a:lnTo>
                        <a:pt x="3" y="12"/>
                      </a:lnTo>
                      <a:lnTo>
                        <a:pt x="6" y="12"/>
                      </a:lnTo>
                      <a:lnTo>
                        <a:pt x="14" y="12"/>
                      </a:lnTo>
                    </a:path>
                  </a:pathLst>
                </a:custGeom>
                <a:solidFill>
                  <a:srgbClr val="A05000"/>
                </a:solidFill>
                <a:ln w="12700" cap="rnd">
                  <a:solidFill>
                    <a:srgbClr val="402000"/>
                  </a:solidFill>
                  <a:round/>
                  <a:headEnd/>
                  <a:tailEnd/>
                </a:ln>
              </p:spPr>
              <p:txBody>
                <a:bodyPr/>
                <a:lstStyle/>
                <a:p>
                  <a:endParaRPr lang="en-US"/>
                </a:p>
              </p:txBody>
            </p:sp>
            <p:sp>
              <p:nvSpPr>
                <p:cNvPr id="15408" name="Freeform 98"/>
                <p:cNvSpPr>
                  <a:spLocks/>
                </p:cNvSpPr>
                <p:nvPr/>
              </p:nvSpPr>
              <p:spPr bwMode="auto">
                <a:xfrm>
                  <a:off x="3008" y="523"/>
                  <a:ext cx="55" cy="17"/>
                </a:xfrm>
                <a:custGeom>
                  <a:avLst/>
                  <a:gdLst>
                    <a:gd name="T0" fmla="*/ 0 w 55"/>
                    <a:gd name="T1" fmla="*/ 7 h 17"/>
                    <a:gd name="T2" fmla="*/ 4 w 55"/>
                    <a:gd name="T3" fmla="*/ 10 h 17"/>
                    <a:gd name="T4" fmla="*/ 5 w 55"/>
                    <a:gd name="T5" fmla="*/ 5 h 17"/>
                    <a:gd name="T6" fmla="*/ 10 w 55"/>
                    <a:gd name="T7" fmla="*/ 7 h 17"/>
                    <a:gd name="T8" fmla="*/ 13 w 55"/>
                    <a:gd name="T9" fmla="*/ 5 h 17"/>
                    <a:gd name="T10" fmla="*/ 26 w 55"/>
                    <a:gd name="T11" fmla="*/ 7 h 17"/>
                    <a:gd name="T12" fmla="*/ 33 w 55"/>
                    <a:gd name="T13" fmla="*/ 5 h 17"/>
                    <a:gd name="T14" fmla="*/ 40 w 55"/>
                    <a:gd name="T15" fmla="*/ 7 h 17"/>
                    <a:gd name="T16" fmla="*/ 47 w 55"/>
                    <a:gd name="T17" fmla="*/ 10 h 17"/>
                    <a:gd name="T18" fmla="*/ 51 w 55"/>
                    <a:gd name="T19" fmla="*/ 13 h 17"/>
                    <a:gd name="T20" fmla="*/ 52 w 55"/>
                    <a:gd name="T21" fmla="*/ 16 h 17"/>
                    <a:gd name="T22" fmla="*/ 54 w 55"/>
                    <a:gd name="T23" fmla="*/ 13 h 17"/>
                    <a:gd name="T24" fmla="*/ 48 w 55"/>
                    <a:gd name="T25" fmla="*/ 8 h 17"/>
                    <a:gd name="T26" fmla="*/ 46 w 55"/>
                    <a:gd name="T27" fmla="*/ 5 h 17"/>
                    <a:gd name="T28" fmla="*/ 32 w 55"/>
                    <a:gd name="T29" fmla="*/ 2 h 17"/>
                    <a:gd name="T30" fmla="*/ 30 w 55"/>
                    <a:gd name="T31" fmla="*/ 0 h 17"/>
                    <a:gd name="T32" fmla="*/ 22 w 55"/>
                    <a:gd name="T33" fmla="*/ 0 h 17"/>
                    <a:gd name="T34" fmla="*/ 15 w 55"/>
                    <a:gd name="T35" fmla="*/ 2 h 17"/>
                    <a:gd name="T36" fmla="*/ 12 w 55"/>
                    <a:gd name="T37" fmla="*/ 2 h 17"/>
                    <a:gd name="T38" fmla="*/ 7 w 55"/>
                    <a:gd name="T39" fmla="*/ 1 h 17"/>
                    <a:gd name="T40" fmla="*/ 3 w 55"/>
                    <a:gd name="T41" fmla="*/ 1 h 17"/>
                    <a:gd name="T42" fmla="*/ 0 w 55"/>
                    <a:gd name="T43" fmla="*/ 4 h 17"/>
                    <a:gd name="T44" fmla="*/ 0 w 5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7"/>
                      </a:moveTo>
                      <a:lnTo>
                        <a:pt x="4" y="10"/>
                      </a:lnTo>
                      <a:lnTo>
                        <a:pt x="5" y="5"/>
                      </a:lnTo>
                      <a:lnTo>
                        <a:pt x="10" y="7"/>
                      </a:lnTo>
                      <a:lnTo>
                        <a:pt x="13" y="5"/>
                      </a:lnTo>
                      <a:lnTo>
                        <a:pt x="26" y="7"/>
                      </a:lnTo>
                      <a:lnTo>
                        <a:pt x="33" y="5"/>
                      </a:lnTo>
                      <a:lnTo>
                        <a:pt x="40" y="7"/>
                      </a:lnTo>
                      <a:lnTo>
                        <a:pt x="47" y="10"/>
                      </a:lnTo>
                      <a:lnTo>
                        <a:pt x="51" y="13"/>
                      </a:lnTo>
                      <a:lnTo>
                        <a:pt x="52" y="16"/>
                      </a:lnTo>
                      <a:lnTo>
                        <a:pt x="54" y="13"/>
                      </a:lnTo>
                      <a:lnTo>
                        <a:pt x="48" y="8"/>
                      </a:lnTo>
                      <a:lnTo>
                        <a:pt x="46" y="5"/>
                      </a:lnTo>
                      <a:lnTo>
                        <a:pt x="32" y="2"/>
                      </a:lnTo>
                      <a:lnTo>
                        <a:pt x="30" y="0"/>
                      </a:lnTo>
                      <a:lnTo>
                        <a:pt x="22" y="0"/>
                      </a:lnTo>
                      <a:lnTo>
                        <a:pt x="15" y="2"/>
                      </a:lnTo>
                      <a:lnTo>
                        <a:pt x="12" y="2"/>
                      </a:lnTo>
                      <a:lnTo>
                        <a:pt x="7" y="1"/>
                      </a:lnTo>
                      <a:lnTo>
                        <a:pt x="3"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9" name="Freeform 99"/>
                <p:cNvSpPr>
                  <a:spLocks/>
                </p:cNvSpPr>
                <p:nvPr/>
              </p:nvSpPr>
              <p:spPr bwMode="auto">
                <a:xfrm>
                  <a:off x="3010" y="513"/>
                  <a:ext cx="25" cy="17"/>
                </a:xfrm>
                <a:custGeom>
                  <a:avLst/>
                  <a:gdLst>
                    <a:gd name="T0" fmla="*/ 1 w 25"/>
                    <a:gd name="T1" fmla="*/ 12 h 17"/>
                    <a:gd name="T2" fmla="*/ 2 w 25"/>
                    <a:gd name="T3" fmla="*/ 9 h 17"/>
                    <a:gd name="T4" fmla="*/ 4 w 25"/>
                    <a:gd name="T5" fmla="*/ 9 h 17"/>
                    <a:gd name="T6" fmla="*/ 5 w 25"/>
                    <a:gd name="T7" fmla="*/ 3 h 17"/>
                    <a:gd name="T8" fmla="*/ 7 w 25"/>
                    <a:gd name="T9" fmla="*/ 6 h 17"/>
                    <a:gd name="T10" fmla="*/ 9 w 25"/>
                    <a:gd name="T11" fmla="*/ 12 h 17"/>
                    <a:gd name="T12" fmla="*/ 11 w 25"/>
                    <a:gd name="T13" fmla="*/ 6 h 17"/>
                    <a:gd name="T14" fmla="*/ 16 w 25"/>
                    <a:gd name="T15" fmla="*/ 12 h 17"/>
                    <a:gd name="T16" fmla="*/ 24 w 25"/>
                    <a:gd name="T17" fmla="*/ 16 h 17"/>
                    <a:gd name="T18" fmla="*/ 22 w 25"/>
                    <a:gd name="T19" fmla="*/ 6 h 17"/>
                    <a:gd name="T20" fmla="*/ 11 w 25"/>
                    <a:gd name="T21" fmla="*/ 3 h 17"/>
                    <a:gd name="T22" fmla="*/ 5 w 25"/>
                    <a:gd name="T23" fmla="*/ 0 h 17"/>
                    <a:gd name="T24" fmla="*/ 1 w 25"/>
                    <a:gd name="T25" fmla="*/ 0 h 17"/>
                    <a:gd name="T26" fmla="*/ 0 w 25"/>
                    <a:gd name="T27" fmla="*/ 6 h 17"/>
                    <a:gd name="T28" fmla="*/ 1 w 25"/>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1" y="12"/>
                      </a:moveTo>
                      <a:lnTo>
                        <a:pt x="2" y="9"/>
                      </a:lnTo>
                      <a:lnTo>
                        <a:pt x="4" y="9"/>
                      </a:lnTo>
                      <a:lnTo>
                        <a:pt x="5" y="3"/>
                      </a:lnTo>
                      <a:lnTo>
                        <a:pt x="7" y="6"/>
                      </a:lnTo>
                      <a:lnTo>
                        <a:pt x="9" y="12"/>
                      </a:lnTo>
                      <a:lnTo>
                        <a:pt x="11" y="6"/>
                      </a:lnTo>
                      <a:lnTo>
                        <a:pt x="16" y="12"/>
                      </a:lnTo>
                      <a:lnTo>
                        <a:pt x="24" y="16"/>
                      </a:lnTo>
                      <a:lnTo>
                        <a:pt x="22" y="6"/>
                      </a:lnTo>
                      <a:lnTo>
                        <a:pt x="11" y="3"/>
                      </a:lnTo>
                      <a:lnTo>
                        <a:pt x="5"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0" name="Freeform 100"/>
                <p:cNvSpPr>
                  <a:spLocks/>
                </p:cNvSpPr>
                <p:nvPr/>
              </p:nvSpPr>
              <p:spPr bwMode="auto">
                <a:xfrm>
                  <a:off x="3024" y="54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1 w 17"/>
                    <a:gd name="T13" fmla="*/ 16 h 17"/>
                    <a:gd name="T14" fmla="*/ 0 w 17"/>
                    <a:gd name="T15" fmla="*/ 11 h 17"/>
                    <a:gd name="T16" fmla="*/ 4 w 17"/>
                    <a:gd name="T17" fmla="*/ 6 h 17"/>
                    <a:gd name="T18" fmla="*/ 9 w 17"/>
                    <a:gd name="T19" fmla="*/ 1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1" y="16"/>
                      </a:lnTo>
                      <a:lnTo>
                        <a:pt x="0" y="11"/>
                      </a:lnTo>
                      <a:lnTo>
                        <a:pt x="4" y="6"/>
                      </a:lnTo>
                      <a:lnTo>
                        <a:pt x="9" y="1"/>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1" name="Freeform 101"/>
                <p:cNvSpPr>
                  <a:spLocks/>
                </p:cNvSpPr>
                <p:nvPr/>
              </p:nvSpPr>
              <p:spPr bwMode="auto">
                <a:xfrm>
                  <a:off x="3034" y="549"/>
                  <a:ext cx="17" cy="28"/>
                </a:xfrm>
                <a:custGeom>
                  <a:avLst/>
                  <a:gdLst>
                    <a:gd name="T0" fmla="*/ 11 w 17"/>
                    <a:gd name="T1" fmla="*/ 0 h 28"/>
                    <a:gd name="T2" fmla="*/ 13 w 17"/>
                    <a:gd name="T3" fmla="*/ 5 h 28"/>
                    <a:gd name="T4" fmla="*/ 16 w 17"/>
                    <a:gd name="T5" fmla="*/ 8 h 28"/>
                    <a:gd name="T6" fmla="*/ 10 w 17"/>
                    <a:gd name="T7" fmla="*/ 13 h 28"/>
                    <a:gd name="T8" fmla="*/ 10 w 17"/>
                    <a:gd name="T9" fmla="*/ 17 h 28"/>
                    <a:gd name="T10" fmla="*/ 4 w 17"/>
                    <a:gd name="T11" fmla="*/ 21 h 28"/>
                    <a:gd name="T12" fmla="*/ 1 w 17"/>
                    <a:gd name="T13" fmla="*/ 27 h 28"/>
                    <a:gd name="T14" fmla="*/ 0 w 17"/>
                    <a:gd name="T15" fmla="*/ 26 h 28"/>
                    <a:gd name="T16" fmla="*/ 1 w 17"/>
                    <a:gd name="T17" fmla="*/ 18 h 28"/>
                    <a:gd name="T18" fmla="*/ 2 w 17"/>
                    <a:gd name="T19" fmla="*/ 11 h 28"/>
                    <a:gd name="T20" fmla="*/ 7 w 17"/>
                    <a:gd name="T21" fmla="*/ 5 h 28"/>
                    <a:gd name="T22" fmla="*/ 11 w 1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1" y="0"/>
                      </a:moveTo>
                      <a:lnTo>
                        <a:pt x="13" y="5"/>
                      </a:lnTo>
                      <a:lnTo>
                        <a:pt x="16" y="8"/>
                      </a:lnTo>
                      <a:lnTo>
                        <a:pt x="10" y="13"/>
                      </a:lnTo>
                      <a:lnTo>
                        <a:pt x="10" y="17"/>
                      </a:lnTo>
                      <a:lnTo>
                        <a:pt x="4" y="21"/>
                      </a:lnTo>
                      <a:lnTo>
                        <a:pt x="1" y="27"/>
                      </a:lnTo>
                      <a:lnTo>
                        <a:pt x="0" y="26"/>
                      </a:lnTo>
                      <a:lnTo>
                        <a:pt x="1" y="18"/>
                      </a:lnTo>
                      <a:lnTo>
                        <a:pt x="2" y="11"/>
                      </a:lnTo>
                      <a:lnTo>
                        <a:pt x="7" y="5"/>
                      </a:lnTo>
                      <a:lnTo>
                        <a:pt x="11"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2" name="Freeform 102"/>
                <p:cNvSpPr>
                  <a:spLocks/>
                </p:cNvSpPr>
                <p:nvPr/>
              </p:nvSpPr>
              <p:spPr bwMode="auto">
                <a:xfrm>
                  <a:off x="3037" y="564"/>
                  <a:ext cx="17" cy="28"/>
                </a:xfrm>
                <a:custGeom>
                  <a:avLst/>
                  <a:gdLst>
                    <a:gd name="T0" fmla="*/ 16 w 17"/>
                    <a:gd name="T1" fmla="*/ 0 h 28"/>
                    <a:gd name="T2" fmla="*/ 14 w 17"/>
                    <a:gd name="T3" fmla="*/ 2 h 28"/>
                    <a:gd name="T4" fmla="*/ 14 w 17"/>
                    <a:gd name="T5" fmla="*/ 7 h 28"/>
                    <a:gd name="T6" fmla="*/ 9 w 17"/>
                    <a:gd name="T7" fmla="*/ 10 h 28"/>
                    <a:gd name="T8" fmla="*/ 6 w 17"/>
                    <a:gd name="T9" fmla="*/ 14 h 28"/>
                    <a:gd name="T10" fmla="*/ 3 w 17"/>
                    <a:gd name="T11" fmla="*/ 20 h 28"/>
                    <a:gd name="T12" fmla="*/ 2 w 17"/>
                    <a:gd name="T13" fmla="*/ 27 h 28"/>
                    <a:gd name="T14" fmla="*/ 0 w 17"/>
                    <a:gd name="T15" fmla="*/ 25 h 28"/>
                    <a:gd name="T16" fmla="*/ 0 w 17"/>
                    <a:gd name="T17" fmla="*/ 21 h 28"/>
                    <a:gd name="T18" fmla="*/ 1 w 17"/>
                    <a:gd name="T19" fmla="*/ 14 h 28"/>
                    <a:gd name="T20" fmla="*/ 3 w 17"/>
                    <a:gd name="T21" fmla="*/ 12 h 28"/>
                    <a:gd name="T22" fmla="*/ 5 w 17"/>
                    <a:gd name="T23" fmla="*/ 8 h 28"/>
                    <a:gd name="T24" fmla="*/ 9 w 17"/>
                    <a:gd name="T25" fmla="*/ 3 h 28"/>
                    <a:gd name="T26" fmla="*/ 16 w 17"/>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8"/>
                    <a:gd name="T44" fmla="*/ 17 w 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8">
                      <a:moveTo>
                        <a:pt x="16" y="0"/>
                      </a:moveTo>
                      <a:lnTo>
                        <a:pt x="14" y="2"/>
                      </a:lnTo>
                      <a:lnTo>
                        <a:pt x="14" y="7"/>
                      </a:lnTo>
                      <a:lnTo>
                        <a:pt x="9" y="10"/>
                      </a:lnTo>
                      <a:lnTo>
                        <a:pt x="6" y="14"/>
                      </a:lnTo>
                      <a:lnTo>
                        <a:pt x="3" y="20"/>
                      </a:lnTo>
                      <a:lnTo>
                        <a:pt x="2" y="27"/>
                      </a:lnTo>
                      <a:lnTo>
                        <a:pt x="0" y="25"/>
                      </a:lnTo>
                      <a:lnTo>
                        <a:pt x="0" y="21"/>
                      </a:lnTo>
                      <a:lnTo>
                        <a:pt x="1" y="14"/>
                      </a:lnTo>
                      <a:lnTo>
                        <a:pt x="3" y="12"/>
                      </a:lnTo>
                      <a:lnTo>
                        <a:pt x="5" y="8"/>
                      </a:lnTo>
                      <a:lnTo>
                        <a:pt x="9" y="3"/>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3" name="Freeform 103"/>
                <p:cNvSpPr>
                  <a:spLocks/>
                </p:cNvSpPr>
                <p:nvPr/>
              </p:nvSpPr>
              <p:spPr bwMode="auto">
                <a:xfrm>
                  <a:off x="3094" y="569"/>
                  <a:ext cx="17" cy="17"/>
                </a:xfrm>
                <a:custGeom>
                  <a:avLst/>
                  <a:gdLst>
                    <a:gd name="T0" fmla="*/ 2 w 17"/>
                    <a:gd name="T1" fmla="*/ 0 h 17"/>
                    <a:gd name="T2" fmla="*/ 2 w 17"/>
                    <a:gd name="T3" fmla="*/ 8 h 17"/>
                    <a:gd name="T4" fmla="*/ 0 w 17"/>
                    <a:gd name="T5" fmla="*/ 16 h 17"/>
                    <a:gd name="T6" fmla="*/ 13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8"/>
                      </a:lnTo>
                      <a:lnTo>
                        <a:pt x="0" y="16"/>
                      </a:lnTo>
                      <a:lnTo>
                        <a:pt x="13"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14" name="Freeform 104"/>
                <p:cNvSpPr>
                  <a:spLocks/>
                </p:cNvSpPr>
                <p:nvPr/>
              </p:nvSpPr>
              <p:spPr bwMode="auto">
                <a:xfrm>
                  <a:off x="3138" y="588"/>
                  <a:ext cx="58" cy="32"/>
                </a:xfrm>
                <a:custGeom>
                  <a:avLst/>
                  <a:gdLst>
                    <a:gd name="T0" fmla="*/ 0 w 58"/>
                    <a:gd name="T1" fmla="*/ 0 h 32"/>
                    <a:gd name="T2" fmla="*/ 13 w 58"/>
                    <a:gd name="T3" fmla="*/ 11 h 32"/>
                    <a:gd name="T4" fmla="*/ 28 w 58"/>
                    <a:gd name="T5" fmla="*/ 14 h 32"/>
                    <a:gd name="T6" fmla="*/ 46 w 58"/>
                    <a:gd name="T7" fmla="*/ 23 h 32"/>
                    <a:gd name="T8" fmla="*/ 57 w 58"/>
                    <a:gd name="T9" fmla="*/ 31 h 32"/>
                    <a:gd name="T10" fmla="*/ 45 w 58"/>
                    <a:gd name="T11" fmla="*/ 20 h 32"/>
                    <a:gd name="T12" fmla="*/ 33 w 58"/>
                    <a:gd name="T13" fmla="*/ 12 h 32"/>
                    <a:gd name="T14" fmla="*/ 19 w 58"/>
                    <a:gd name="T15" fmla="*/ 7 h 32"/>
                    <a:gd name="T16" fmla="*/ 11 w 58"/>
                    <a:gd name="T17" fmla="*/ 4 h 32"/>
                    <a:gd name="T18" fmla="*/ 0 w 5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2"/>
                    <a:gd name="T32" fmla="*/ 58 w 5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2">
                      <a:moveTo>
                        <a:pt x="0" y="0"/>
                      </a:moveTo>
                      <a:lnTo>
                        <a:pt x="13" y="11"/>
                      </a:lnTo>
                      <a:lnTo>
                        <a:pt x="28" y="14"/>
                      </a:lnTo>
                      <a:lnTo>
                        <a:pt x="46" y="23"/>
                      </a:lnTo>
                      <a:lnTo>
                        <a:pt x="57" y="31"/>
                      </a:lnTo>
                      <a:lnTo>
                        <a:pt x="45" y="20"/>
                      </a:lnTo>
                      <a:lnTo>
                        <a:pt x="33" y="12"/>
                      </a:lnTo>
                      <a:lnTo>
                        <a:pt x="19" y="7"/>
                      </a:lnTo>
                      <a:lnTo>
                        <a:pt x="11"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396" name="Freeform 105"/>
              <p:cNvSpPr>
                <a:spLocks/>
              </p:cNvSpPr>
              <p:nvPr/>
            </p:nvSpPr>
            <p:spPr bwMode="auto">
              <a:xfrm>
                <a:off x="2847" y="58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5397" name="Group 106"/>
              <p:cNvGrpSpPr>
                <a:grpSpLocks/>
              </p:cNvGrpSpPr>
              <p:nvPr/>
            </p:nvGrpSpPr>
            <p:grpSpPr bwMode="auto">
              <a:xfrm>
                <a:off x="2848" y="585"/>
                <a:ext cx="22" cy="56"/>
                <a:chOff x="2848" y="585"/>
                <a:chExt cx="22" cy="56"/>
              </a:xfrm>
            </p:grpSpPr>
            <p:sp>
              <p:nvSpPr>
                <p:cNvPr id="15405" name="Freeform 107"/>
                <p:cNvSpPr>
                  <a:spLocks/>
                </p:cNvSpPr>
                <p:nvPr/>
              </p:nvSpPr>
              <p:spPr bwMode="auto">
                <a:xfrm>
                  <a:off x="2853" y="58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6" name="Freeform 108"/>
                <p:cNvSpPr>
                  <a:spLocks/>
                </p:cNvSpPr>
                <p:nvPr/>
              </p:nvSpPr>
              <p:spPr bwMode="auto">
                <a:xfrm>
                  <a:off x="2848" y="58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5398" name="Freeform 109"/>
              <p:cNvSpPr>
                <a:spLocks/>
              </p:cNvSpPr>
              <p:nvPr/>
            </p:nvSpPr>
            <p:spPr bwMode="auto">
              <a:xfrm>
                <a:off x="2879" y="60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5399" name="Group 110"/>
              <p:cNvGrpSpPr>
                <a:grpSpLocks/>
              </p:cNvGrpSpPr>
              <p:nvPr/>
            </p:nvGrpSpPr>
            <p:grpSpPr bwMode="auto">
              <a:xfrm>
                <a:off x="2874" y="623"/>
                <a:ext cx="42" cy="23"/>
                <a:chOff x="2874" y="623"/>
                <a:chExt cx="42" cy="23"/>
              </a:xfrm>
            </p:grpSpPr>
            <p:sp>
              <p:nvSpPr>
                <p:cNvPr id="15403" name="Freeform 111"/>
                <p:cNvSpPr>
                  <a:spLocks/>
                </p:cNvSpPr>
                <p:nvPr/>
              </p:nvSpPr>
              <p:spPr bwMode="auto">
                <a:xfrm>
                  <a:off x="2874" y="62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4" name="Freeform 112"/>
                <p:cNvSpPr>
                  <a:spLocks/>
                </p:cNvSpPr>
                <p:nvPr/>
              </p:nvSpPr>
              <p:spPr bwMode="auto">
                <a:xfrm>
                  <a:off x="2887" y="62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5400" name="Group 113"/>
              <p:cNvGrpSpPr>
                <a:grpSpLocks/>
              </p:cNvGrpSpPr>
              <p:nvPr/>
            </p:nvGrpSpPr>
            <p:grpSpPr bwMode="auto">
              <a:xfrm>
                <a:off x="2905" y="676"/>
                <a:ext cx="61" cy="99"/>
                <a:chOff x="2905" y="676"/>
                <a:chExt cx="61" cy="99"/>
              </a:xfrm>
            </p:grpSpPr>
            <p:sp>
              <p:nvSpPr>
                <p:cNvPr id="15401" name="Freeform 114"/>
                <p:cNvSpPr>
                  <a:spLocks/>
                </p:cNvSpPr>
                <p:nvPr/>
              </p:nvSpPr>
              <p:spPr bwMode="auto">
                <a:xfrm>
                  <a:off x="2905" y="67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402" name="Freeform 115"/>
                <p:cNvSpPr>
                  <a:spLocks/>
                </p:cNvSpPr>
                <p:nvPr/>
              </p:nvSpPr>
              <p:spPr bwMode="auto">
                <a:xfrm>
                  <a:off x="2936" y="71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5372" name="Group 116"/>
            <p:cNvGrpSpPr>
              <a:grpSpLocks/>
            </p:cNvGrpSpPr>
            <p:nvPr/>
          </p:nvGrpSpPr>
          <p:grpSpPr bwMode="auto">
            <a:xfrm>
              <a:off x="1967" y="437"/>
              <a:ext cx="1100" cy="960"/>
              <a:chOff x="1967" y="437"/>
              <a:chExt cx="1100" cy="960"/>
            </a:xfrm>
          </p:grpSpPr>
          <p:sp>
            <p:nvSpPr>
              <p:cNvPr id="15378" name="Arc 117"/>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9" name="Line 118"/>
              <p:cNvSpPr>
                <a:spLocks noChangeShapeType="1"/>
              </p:cNvSpPr>
              <p:nvPr/>
            </p:nvSpPr>
            <p:spPr bwMode="auto">
              <a:xfrm>
                <a:off x="1967" y="1007"/>
                <a:ext cx="0" cy="39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373" name="Group 119"/>
            <p:cNvGrpSpPr>
              <a:grpSpLocks/>
            </p:cNvGrpSpPr>
            <p:nvPr/>
          </p:nvGrpSpPr>
          <p:grpSpPr bwMode="auto">
            <a:xfrm>
              <a:off x="705" y="1205"/>
              <a:ext cx="500" cy="2424"/>
              <a:chOff x="705" y="1205"/>
              <a:chExt cx="500" cy="2424"/>
            </a:xfrm>
          </p:grpSpPr>
          <p:sp>
            <p:nvSpPr>
              <p:cNvPr id="15374" name="Rectangle 120"/>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5" name="Line 121"/>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6" name="Line 122"/>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123"/>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5363" name="Rectangle 124"/>
          <p:cNvSpPr>
            <a:spLocks noGrp="1" noChangeArrowheads="1"/>
          </p:cNvSpPr>
          <p:nvPr>
            <p:ph type="title"/>
          </p:nvPr>
        </p:nvSpPr>
        <p:spPr>
          <a:xfrm>
            <a:off x="533400" y="639762"/>
            <a:ext cx="3535363" cy="2332037"/>
          </a:xfrm>
        </p:spPr>
        <p:txBody>
          <a:bodyPr>
            <a:normAutofit/>
          </a:bodyPr>
          <a:lstStyle/>
          <a:p>
            <a:pPr eaLnBrk="1" hangingPunct="1"/>
            <a:r>
              <a:rPr lang="en-US" sz="3200" dirty="0" smtClean="0"/>
              <a:t>Three main reasons people get trapped in grain</a:t>
            </a:r>
          </a:p>
        </p:txBody>
      </p:sp>
      <p:sp>
        <p:nvSpPr>
          <p:cNvPr id="15364" name="Rectangle 125"/>
          <p:cNvSpPr>
            <a:spLocks noChangeArrowheads="1"/>
          </p:cNvSpPr>
          <p:nvPr/>
        </p:nvSpPr>
        <p:spPr bwMode="auto">
          <a:xfrm>
            <a:off x="4114800" y="25908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1. Flowing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Tree>
    <p:extLst>
      <p:ext uri="{BB962C8B-B14F-4D97-AF65-F5344CB8AC3E}">
        <p14:creationId xmlns:p14="http://schemas.microsoft.com/office/powerpoint/2010/main" val="23172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2386013" y="769938"/>
            <a:ext cx="5767387" cy="5859462"/>
            <a:chOff x="966" y="341"/>
            <a:chExt cx="4088" cy="3691"/>
          </a:xfrm>
        </p:grpSpPr>
        <p:sp>
          <p:nvSpPr>
            <p:cNvPr id="16389" name="Rectangle 3" descr="90%"/>
            <p:cNvSpPr>
              <a:spLocks noChangeArrowheads="1"/>
            </p:cNvSpPr>
            <p:nvPr/>
          </p:nvSpPr>
          <p:spPr bwMode="auto">
            <a:xfrm>
              <a:off x="1492" y="1315"/>
              <a:ext cx="3491" cy="1115"/>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90" name="Rectangle 4"/>
            <p:cNvSpPr>
              <a:spLocks noChangeArrowheads="1"/>
            </p:cNvSpPr>
            <p:nvPr/>
          </p:nvSpPr>
          <p:spPr bwMode="auto">
            <a:xfrm>
              <a:off x="1414" y="3605"/>
              <a:ext cx="3629"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AutoShape 5"/>
            <p:cNvSpPr>
              <a:spLocks noChangeArrowheads="1"/>
            </p:cNvSpPr>
            <p:nvPr/>
          </p:nvSpPr>
          <p:spPr bwMode="auto">
            <a:xfrm rot="10800000" flipH="1">
              <a:off x="1989" y="1313"/>
              <a:ext cx="249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2" name="Rectangle 6"/>
            <p:cNvSpPr>
              <a:spLocks noChangeArrowheads="1"/>
            </p:cNvSpPr>
            <p:nvPr/>
          </p:nvSpPr>
          <p:spPr bwMode="auto">
            <a:xfrm>
              <a:off x="1030" y="3663"/>
              <a:ext cx="2181"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Rectangle 7"/>
            <p:cNvSpPr>
              <a:spLocks noChangeArrowheads="1"/>
            </p:cNvSpPr>
            <p:nvPr/>
          </p:nvSpPr>
          <p:spPr bwMode="auto">
            <a:xfrm>
              <a:off x="3016" y="3619"/>
              <a:ext cx="390"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4" name="Rectangle 8"/>
            <p:cNvSpPr>
              <a:spLocks noChangeArrowheads="1"/>
            </p:cNvSpPr>
            <p:nvPr/>
          </p:nvSpPr>
          <p:spPr bwMode="auto">
            <a:xfrm>
              <a:off x="1034" y="3839"/>
              <a:ext cx="208"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6395" name="AutoShape 9"/>
            <p:cNvSpPr>
              <a:spLocks noChangeArrowheads="1"/>
            </p:cNvSpPr>
            <p:nvPr/>
          </p:nvSpPr>
          <p:spPr bwMode="auto">
            <a:xfrm>
              <a:off x="3115"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396" name="AutoShape 10"/>
            <p:cNvSpPr>
              <a:spLocks noChangeArrowheads="1"/>
            </p:cNvSpPr>
            <p:nvPr/>
          </p:nvSpPr>
          <p:spPr bwMode="auto">
            <a:xfrm>
              <a:off x="3211"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397" name="AutoShape 11"/>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398" name="Line 12"/>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399" name="AutoShape 13"/>
            <p:cNvSpPr>
              <a:spLocks noChangeArrowheads="1"/>
            </p:cNvSpPr>
            <p:nvPr/>
          </p:nvSpPr>
          <p:spPr bwMode="auto">
            <a:xfrm>
              <a:off x="1099" y="3695"/>
              <a:ext cx="98" cy="126"/>
            </a:xfrm>
            <a:prstGeom prst="parallelogram">
              <a:avLst>
                <a:gd name="adj" fmla="val 24995"/>
              </a:avLst>
            </a:prstGeom>
            <a:solidFill>
              <a:srgbClr val="EAEC5E"/>
            </a:solidFill>
            <a:ln w="12700">
              <a:solidFill>
                <a:schemeClr val="bg2"/>
              </a:solidFill>
              <a:miter lim="800000"/>
              <a:headEnd/>
              <a:tailEnd/>
            </a:ln>
          </p:spPr>
          <p:txBody>
            <a:bodyPr wrap="none" anchor="ctr"/>
            <a:lstStyle/>
            <a:p>
              <a:endParaRPr lang="en-US"/>
            </a:p>
          </p:txBody>
        </p:sp>
        <p:sp>
          <p:nvSpPr>
            <p:cNvPr id="16400" name="AutoShape 14"/>
            <p:cNvSpPr>
              <a:spLocks noChangeArrowheads="1"/>
            </p:cNvSpPr>
            <p:nvPr/>
          </p:nvSpPr>
          <p:spPr bwMode="auto">
            <a:xfrm>
              <a:off x="1195" y="3695"/>
              <a:ext cx="98" cy="126"/>
            </a:xfrm>
            <a:prstGeom prst="parallelogram">
              <a:avLst>
                <a:gd name="adj" fmla="val 24995"/>
              </a:avLst>
            </a:prstGeom>
            <a:solidFill>
              <a:srgbClr val="EAEC5E"/>
            </a:solidFill>
            <a:ln w="12700">
              <a:solidFill>
                <a:schemeClr val="bg2"/>
              </a:solidFill>
              <a:miter lim="800000"/>
              <a:headEnd/>
              <a:tailEnd/>
            </a:ln>
          </p:spPr>
          <p:txBody>
            <a:bodyPr wrap="none" anchor="ctr"/>
            <a:lstStyle/>
            <a:p>
              <a:endParaRPr lang="en-US"/>
            </a:p>
          </p:txBody>
        </p:sp>
        <p:sp>
          <p:nvSpPr>
            <p:cNvPr id="16401" name="AutoShape 15"/>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2" name="AutoShape 16"/>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3" name="AutoShape 17"/>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4" name="AutoShape 18"/>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5" name="AutoShape 19"/>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6" name="AutoShape 20"/>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7" name="AutoShape 21"/>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8" name="AutoShape 22"/>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09" name="AutoShape 23"/>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0" name="AutoShape 24"/>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1" name="AutoShape 25"/>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2" name="AutoShape 26"/>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3" name="AutoShape 27"/>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4" name="AutoShape 28"/>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5" name="AutoShape 29"/>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6" name="AutoShape 30"/>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7" name="AutoShape 31"/>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8" name="AutoShape 32"/>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6419" name="Rectangle 33"/>
            <p:cNvSpPr>
              <a:spLocks noChangeArrowheads="1"/>
            </p:cNvSpPr>
            <p:nvPr/>
          </p:nvSpPr>
          <p:spPr bwMode="auto">
            <a:xfrm>
              <a:off x="3060" y="3640"/>
              <a:ext cx="312"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0" name="AutoShape 34"/>
            <p:cNvSpPr>
              <a:spLocks noChangeArrowheads="1"/>
            </p:cNvSpPr>
            <p:nvPr/>
          </p:nvSpPr>
          <p:spPr bwMode="auto">
            <a:xfrm>
              <a:off x="1427" y="341"/>
              <a:ext cx="3627"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6421" name="Group 35"/>
            <p:cNvGrpSpPr>
              <a:grpSpLocks/>
            </p:cNvGrpSpPr>
            <p:nvPr/>
          </p:nvGrpSpPr>
          <p:grpSpPr bwMode="auto">
            <a:xfrm>
              <a:off x="985" y="1180"/>
              <a:ext cx="500" cy="2412"/>
              <a:chOff x="985" y="1180"/>
              <a:chExt cx="500" cy="2412"/>
            </a:xfrm>
          </p:grpSpPr>
          <p:sp>
            <p:nvSpPr>
              <p:cNvPr id="16489" name="Rectangle 36"/>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90" name="Line 37"/>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91" name="Line 38"/>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92" name="Line 39"/>
              <p:cNvSpPr>
                <a:spLocks noChangeShapeType="1"/>
              </p:cNvSpPr>
              <p:nvPr/>
            </p:nvSpPr>
            <p:spPr bwMode="auto">
              <a:xfrm>
                <a:off x="1407" y="1765"/>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422" name="AutoShape 40"/>
            <p:cNvSpPr>
              <a:spLocks noChangeArrowheads="1"/>
            </p:cNvSpPr>
            <p:nvPr/>
          </p:nvSpPr>
          <p:spPr bwMode="auto">
            <a:xfrm rot="10800000" flipH="1" flipV="1">
              <a:off x="1083" y="3828"/>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EAEC5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423" name="Group 41"/>
            <p:cNvGrpSpPr>
              <a:grpSpLocks/>
            </p:cNvGrpSpPr>
            <p:nvPr/>
          </p:nvGrpSpPr>
          <p:grpSpPr bwMode="auto">
            <a:xfrm>
              <a:off x="2091" y="412"/>
              <a:ext cx="1100" cy="960"/>
              <a:chOff x="2091" y="412"/>
              <a:chExt cx="1100" cy="960"/>
            </a:xfrm>
          </p:grpSpPr>
          <p:sp>
            <p:nvSpPr>
              <p:cNvPr id="16487" name="Arc 42"/>
              <p:cNvSpPr>
                <a:spLocks/>
              </p:cNvSpPr>
              <p:nvPr/>
            </p:nvSpPr>
            <p:spPr bwMode="auto">
              <a:xfrm>
                <a:off x="2091" y="412"/>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8" name="Line 43"/>
              <p:cNvSpPr>
                <a:spLocks noChangeShapeType="1"/>
              </p:cNvSpPr>
              <p:nvPr/>
            </p:nvSpPr>
            <p:spPr bwMode="auto">
              <a:xfrm>
                <a:off x="2091" y="982"/>
                <a:ext cx="0" cy="39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6424" name="AutoShape 44" descr="90%"/>
            <p:cNvSpPr>
              <a:spLocks noChangeArrowheads="1"/>
            </p:cNvSpPr>
            <p:nvPr/>
          </p:nvSpPr>
          <p:spPr bwMode="auto">
            <a:xfrm>
              <a:off x="1956" y="1315"/>
              <a:ext cx="1557" cy="1162"/>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25" name="AutoShape 45" descr="90%"/>
            <p:cNvSpPr>
              <a:spLocks noChangeArrowheads="1"/>
            </p:cNvSpPr>
            <p:nvPr/>
          </p:nvSpPr>
          <p:spPr bwMode="auto">
            <a:xfrm rot="-5400000">
              <a:off x="3231" y="1129"/>
              <a:ext cx="1162"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426" name="Group 46"/>
            <p:cNvGrpSpPr>
              <a:grpSpLocks/>
            </p:cNvGrpSpPr>
            <p:nvPr/>
          </p:nvGrpSpPr>
          <p:grpSpPr bwMode="auto">
            <a:xfrm>
              <a:off x="2988" y="1950"/>
              <a:ext cx="457" cy="520"/>
              <a:chOff x="2988" y="1950"/>
              <a:chExt cx="457" cy="520"/>
            </a:xfrm>
          </p:grpSpPr>
          <p:sp>
            <p:nvSpPr>
              <p:cNvPr id="16428" name="Freeform 47"/>
              <p:cNvSpPr>
                <a:spLocks/>
              </p:cNvSpPr>
              <p:nvPr/>
            </p:nvSpPr>
            <p:spPr bwMode="auto">
              <a:xfrm>
                <a:off x="3181" y="2445"/>
                <a:ext cx="219" cy="25"/>
              </a:xfrm>
              <a:custGeom>
                <a:avLst/>
                <a:gdLst>
                  <a:gd name="T0" fmla="*/ 2 w 219"/>
                  <a:gd name="T1" fmla="*/ 0 h 25"/>
                  <a:gd name="T2" fmla="*/ 0 w 219"/>
                  <a:gd name="T3" fmla="*/ 24 h 25"/>
                  <a:gd name="T4" fmla="*/ 217 w 219"/>
                  <a:gd name="T5" fmla="*/ 24 h 25"/>
                  <a:gd name="T6" fmla="*/ 218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16429" name="Group 48"/>
              <p:cNvGrpSpPr>
                <a:grpSpLocks/>
              </p:cNvGrpSpPr>
              <p:nvPr/>
            </p:nvGrpSpPr>
            <p:grpSpPr bwMode="auto">
              <a:xfrm>
                <a:off x="3085" y="2128"/>
                <a:ext cx="360" cy="334"/>
                <a:chOff x="3085" y="2128"/>
                <a:chExt cx="360" cy="334"/>
              </a:xfrm>
            </p:grpSpPr>
            <p:sp>
              <p:nvSpPr>
                <p:cNvPr id="16476" name="Freeform 49"/>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16477" name="Freeform 50"/>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8" name="Freeform 51"/>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9" name="Freeform 52"/>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0" name="Freeform 53"/>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1" name="Freeform 54"/>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2" name="Freeform 55"/>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3" name="Freeform 56"/>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4" name="Freeform 57"/>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5" name="Freeform 58"/>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86" name="Freeform 59"/>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30" name="Group 60"/>
              <p:cNvGrpSpPr>
                <a:grpSpLocks/>
              </p:cNvGrpSpPr>
              <p:nvPr/>
            </p:nvGrpSpPr>
            <p:grpSpPr bwMode="auto">
              <a:xfrm>
                <a:off x="3241" y="1950"/>
                <a:ext cx="133" cy="195"/>
                <a:chOff x="3241" y="1950"/>
                <a:chExt cx="133" cy="195"/>
              </a:xfrm>
            </p:grpSpPr>
            <p:sp>
              <p:nvSpPr>
                <p:cNvPr id="16453" name="Freeform 61"/>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16454" name="Freeform 62"/>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16455" name="Freeform 63"/>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6" name="Freeform 64"/>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7" name="Freeform 65"/>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8" name="Freeform 66"/>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9" name="Freeform 67"/>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0" name="Freeform 68"/>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1" name="Freeform 69"/>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2" name="Freeform 70"/>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3" name="Freeform 71"/>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4" name="Freeform 72"/>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5" name="Freeform 73"/>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6" name="Freeform 74"/>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7" name="Freeform 75"/>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8" name="Freeform 76"/>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69" name="Freeform 77"/>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0" name="Freeform 78"/>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16471" name="Freeform 79"/>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2" name="Freeform 80"/>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3" name="Freeform 81"/>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4" name="Freeform 82"/>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75" name="Freeform 83"/>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31" name="Group 84"/>
              <p:cNvGrpSpPr>
                <a:grpSpLocks/>
              </p:cNvGrpSpPr>
              <p:nvPr/>
            </p:nvGrpSpPr>
            <p:grpSpPr bwMode="auto">
              <a:xfrm>
                <a:off x="3165" y="2044"/>
                <a:ext cx="243" cy="209"/>
                <a:chOff x="3165" y="2044"/>
                <a:chExt cx="243" cy="209"/>
              </a:xfrm>
            </p:grpSpPr>
            <p:sp>
              <p:nvSpPr>
                <p:cNvPr id="16445" name="Freeform 85"/>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16446" name="Freeform 86"/>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7" name="Freeform 87"/>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8" name="Freeform 88"/>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9" name="Freeform 89"/>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0" name="Freeform 90"/>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1" name="Freeform 91"/>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52" name="Freeform 92"/>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432" name="Freeform 93"/>
              <p:cNvSpPr>
                <a:spLocks/>
              </p:cNvSpPr>
              <p:nvPr/>
            </p:nvSpPr>
            <p:spPr bwMode="auto">
              <a:xfrm>
                <a:off x="3070" y="2301"/>
                <a:ext cx="86" cy="98"/>
              </a:xfrm>
              <a:custGeom>
                <a:avLst/>
                <a:gdLst>
                  <a:gd name="T0" fmla="*/ 0 w 86"/>
                  <a:gd name="T1" fmla="*/ 27 h 98"/>
                  <a:gd name="T2" fmla="*/ 8 w 86"/>
                  <a:gd name="T3" fmla="*/ 51 h 98"/>
                  <a:gd name="T4" fmla="*/ 13 w 86"/>
                  <a:gd name="T5" fmla="*/ 67 h 98"/>
                  <a:gd name="T6" fmla="*/ 17 w 86"/>
                  <a:gd name="T7" fmla="*/ 73 h 98"/>
                  <a:gd name="T8" fmla="*/ 23 w 86"/>
                  <a:gd name="T9" fmla="*/ 78 h 98"/>
                  <a:gd name="T10" fmla="*/ 32 w 86"/>
                  <a:gd name="T11" fmla="*/ 84 h 98"/>
                  <a:gd name="T12" fmla="*/ 37 w 86"/>
                  <a:gd name="T13" fmla="*/ 88 h 98"/>
                  <a:gd name="T14" fmla="*/ 46 w 86"/>
                  <a:gd name="T15" fmla="*/ 93 h 98"/>
                  <a:gd name="T16" fmla="*/ 53 w 86"/>
                  <a:gd name="T17" fmla="*/ 94 h 98"/>
                  <a:gd name="T18" fmla="*/ 60 w 86"/>
                  <a:gd name="T19" fmla="*/ 95 h 98"/>
                  <a:gd name="T20" fmla="*/ 63 w 86"/>
                  <a:gd name="T21" fmla="*/ 95 h 98"/>
                  <a:gd name="T22" fmla="*/ 69 w 86"/>
                  <a:gd name="T23" fmla="*/ 97 h 98"/>
                  <a:gd name="T24" fmla="*/ 74 w 86"/>
                  <a:gd name="T25" fmla="*/ 96 h 98"/>
                  <a:gd name="T26" fmla="*/ 78 w 86"/>
                  <a:gd name="T27" fmla="*/ 90 h 98"/>
                  <a:gd name="T28" fmla="*/ 79 w 86"/>
                  <a:gd name="T29" fmla="*/ 86 h 98"/>
                  <a:gd name="T30" fmla="*/ 82 w 86"/>
                  <a:gd name="T31" fmla="*/ 83 h 98"/>
                  <a:gd name="T32" fmla="*/ 83 w 86"/>
                  <a:gd name="T33" fmla="*/ 74 h 98"/>
                  <a:gd name="T34" fmla="*/ 85 w 86"/>
                  <a:gd name="T35" fmla="*/ 60 h 98"/>
                  <a:gd name="T36" fmla="*/ 85 w 86"/>
                  <a:gd name="T37" fmla="*/ 51 h 98"/>
                  <a:gd name="T38" fmla="*/ 83 w 86"/>
                  <a:gd name="T39" fmla="*/ 45 h 98"/>
                  <a:gd name="T40" fmla="*/ 80 w 86"/>
                  <a:gd name="T41" fmla="*/ 40 h 98"/>
                  <a:gd name="T42" fmla="*/ 70 w 86"/>
                  <a:gd name="T43" fmla="*/ 32 h 98"/>
                  <a:gd name="T44" fmla="*/ 62 w 86"/>
                  <a:gd name="T45" fmla="*/ 28 h 98"/>
                  <a:gd name="T46" fmla="*/ 55 w 86"/>
                  <a:gd name="T47" fmla="*/ 24 h 98"/>
                  <a:gd name="T48" fmla="*/ 50 w 86"/>
                  <a:gd name="T49" fmla="*/ 22 h 98"/>
                  <a:gd name="T50" fmla="*/ 45 w 86"/>
                  <a:gd name="T51" fmla="*/ 19 h 98"/>
                  <a:gd name="T52" fmla="*/ 36 w 86"/>
                  <a:gd name="T53" fmla="*/ 9 h 98"/>
                  <a:gd name="T54" fmla="*/ 28 w 86"/>
                  <a:gd name="T55" fmla="*/ 2 h 98"/>
                  <a:gd name="T56" fmla="*/ 26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16433" name="Group 94"/>
              <p:cNvGrpSpPr>
                <a:grpSpLocks/>
              </p:cNvGrpSpPr>
              <p:nvPr/>
            </p:nvGrpSpPr>
            <p:grpSpPr bwMode="auto">
              <a:xfrm>
                <a:off x="2988" y="2125"/>
                <a:ext cx="154" cy="274"/>
                <a:chOff x="2988" y="2125"/>
                <a:chExt cx="154" cy="274"/>
              </a:xfrm>
            </p:grpSpPr>
            <p:sp>
              <p:nvSpPr>
                <p:cNvPr id="16434" name="Freeform 95"/>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16435" name="Group 96"/>
                <p:cNvGrpSpPr>
                  <a:grpSpLocks/>
                </p:cNvGrpSpPr>
                <p:nvPr/>
              </p:nvGrpSpPr>
              <p:grpSpPr bwMode="auto">
                <a:xfrm>
                  <a:off x="2989" y="2125"/>
                  <a:ext cx="23" cy="62"/>
                  <a:chOff x="2989" y="2125"/>
                  <a:chExt cx="23" cy="62"/>
                </a:xfrm>
              </p:grpSpPr>
              <p:sp>
                <p:nvSpPr>
                  <p:cNvPr id="16443" name="Freeform 97"/>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4" name="Freeform 98"/>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6436" name="Freeform 99"/>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6437" name="Group 100"/>
                <p:cNvGrpSpPr>
                  <a:grpSpLocks/>
                </p:cNvGrpSpPr>
                <p:nvPr/>
              </p:nvGrpSpPr>
              <p:grpSpPr bwMode="auto">
                <a:xfrm>
                  <a:off x="3018" y="2167"/>
                  <a:ext cx="47" cy="23"/>
                  <a:chOff x="3018" y="2167"/>
                  <a:chExt cx="47" cy="23"/>
                </a:xfrm>
              </p:grpSpPr>
              <p:sp>
                <p:nvSpPr>
                  <p:cNvPr id="16441" name="Freeform 101"/>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2" name="Freeform 102"/>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6438" name="Group 103"/>
                <p:cNvGrpSpPr>
                  <a:grpSpLocks/>
                </p:cNvGrpSpPr>
                <p:nvPr/>
              </p:nvGrpSpPr>
              <p:grpSpPr bwMode="auto">
                <a:xfrm>
                  <a:off x="3053" y="2226"/>
                  <a:ext cx="67" cy="110"/>
                  <a:chOff x="3053" y="2226"/>
                  <a:chExt cx="67" cy="110"/>
                </a:xfrm>
              </p:grpSpPr>
              <p:sp>
                <p:nvSpPr>
                  <p:cNvPr id="16439" name="Freeform 104"/>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440" name="Freeform 105"/>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6427" name="Rectangle 106" descr="90%"/>
            <p:cNvSpPr>
              <a:spLocks noChangeArrowheads="1"/>
            </p:cNvSpPr>
            <p:nvPr/>
          </p:nvSpPr>
          <p:spPr bwMode="auto">
            <a:xfrm>
              <a:off x="1492" y="2430"/>
              <a:ext cx="3491" cy="1175"/>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6388" name="Rectangle 108"/>
          <p:cNvSpPr>
            <a:spLocks noChangeArrowheads="1"/>
          </p:cNvSpPr>
          <p:nvPr/>
        </p:nvSpPr>
        <p:spPr bwMode="auto">
          <a:xfrm>
            <a:off x="4191000" y="47244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1. Flowing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Tree>
    <p:extLst>
      <p:ext uri="{BB962C8B-B14F-4D97-AF65-F5344CB8AC3E}">
        <p14:creationId xmlns:p14="http://schemas.microsoft.com/office/powerpoint/2010/main" val="272334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2392363" y="541338"/>
            <a:ext cx="6142037" cy="6165850"/>
            <a:chOff x="705" y="341"/>
            <a:chExt cx="4353" cy="3884"/>
          </a:xfrm>
        </p:grpSpPr>
        <p:sp>
          <p:nvSpPr>
            <p:cNvPr id="17413" name="AutoShape 3"/>
            <p:cNvSpPr>
              <a:spLocks noChangeArrowheads="1"/>
            </p:cNvSpPr>
            <p:nvPr/>
          </p:nvSpPr>
          <p:spPr bwMode="auto">
            <a:xfrm rot="10800000" flipH="1">
              <a:off x="1239" y="1534"/>
              <a:ext cx="3748" cy="1597"/>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4" name="Rectangle 4" descr="90%"/>
            <p:cNvSpPr>
              <a:spLocks noChangeArrowheads="1"/>
            </p:cNvSpPr>
            <p:nvPr/>
          </p:nvSpPr>
          <p:spPr bwMode="auto">
            <a:xfrm>
              <a:off x="1222" y="3017"/>
              <a:ext cx="3746" cy="944"/>
            </a:xfrm>
            <a:prstGeom prst="rect">
              <a:avLst/>
            </a:prstGeom>
            <a:pattFill prst="pct90">
              <a:fgClr>
                <a:srgbClr val="EBF50A"/>
              </a:fgClr>
              <a:bgClr>
                <a:schemeClr val="bg1"/>
              </a:bgClr>
            </a:pattFill>
            <a:ln w="12700">
              <a:solidFill>
                <a:srgbClr val="EBF50A"/>
              </a:solidFill>
              <a:miter lim="800000"/>
              <a:headEnd/>
              <a:tailEnd/>
            </a:ln>
          </p:spPr>
          <p:txBody>
            <a:bodyPr wrap="none" anchor="ctr"/>
            <a:lstStyle/>
            <a:p>
              <a:endParaRPr lang="en-US"/>
            </a:p>
          </p:txBody>
        </p:sp>
        <p:sp>
          <p:nvSpPr>
            <p:cNvPr id="17415" name="AutoShape 5" descr="90%"/>
            <p:cNvSpPr>
              <a:spLocks noChangeArrowheads="1"/>
            </p:cNvSpPr>
            <p:nvPr/>
          </p:nvSpPr>
          <p:spPr bwMode="auto">
            <a:xfrm rot="-5400000">
              <a:off x="3254" y="1331"/>
              <a:ext cx="1684" cy="1750"/>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6" name="AutoShape 6" descr="90%"/>
            <p:cNvSpPr>
              <a:spLocks noChangeArrowheads="1"/>
            </p:cNvSpPr>
            <p:nvPr/>
          </p:nvSpPr>
          <p:spPr bwMode="auto">
            <a:xfrm>
              <a:off x="1218" y="1364"/>
              <a:ext cx="1931" cy="1673"/>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7417" name="Group 7"/>
            <p:cNvGrpSpPr>
              <a:grpSpLocks/>
            </p:cNvGrpSpPr>
            <p:nvPr/>
          </p:nvGrpSpPr>
          <p:grpSpPr bwMode="auto">
            <a:xfrm>
              <a:off x="1217" y="1754"/>
              <a:ext cx="1814" cy="2213"/>
              <a:chOff x="1217" y="1754"/>
              <a:chExt cx="1814" cy="2213"/>
            </a:xfrm>
          </p:grpSpPr>
          <p:sp>
            <p:nvSpPr>
              <p:cNvPr id="17542" name="Arc 8"/>
              <p:cNvSpPr>
                <a:spLocks/>
              </p:cNvSpPr>
              <p:nvPr/>
            </p:nvSpPr>
            <p:spPr bwMode="auto">
              <a:xfrm>
                <a:off x="1217" y="1980"/>
                <a:ext cx="1814" cy="1986"/>
              </a:xfrm>
              <a:custGeom>
                <a:avLst/>
                <a:gdLst>
                  <a:gd name="T0" fmla="*/ 0 w 21612"/>
                  <a:gd name="T1" fmla="*/ 0 h 21600"/>
                  <a:gd name="T2" fmla="*/ 0 w 21612"/>
                  <a:gd name="T3" fmla="*/ 0 h 21600"/>
                  <a:gd name="T4" fmla="*/ 0 w 21612"/>
                  <a:gd name="T5" fmla="*/ 0 h 21600"/>
                  <a:gd name="T6" fmla="*/ 0 60000 65536"/>
                  <a:gd name="T7" fmla="*/ 0 60000 65536"/>
                  <a:gd name="T8" fmla="*/ 0 60000 65536"/>
                  <a:gd name="T9" fmla="*/ 0 w 21612"/>
                  <a:gd name="T10" fmla="*/ 0 h 21600"/>
                  <a:gd name="T11" fmla="*/ 21612 w 21612"/>
                  <a:gd name="T12" fmla="*/ 21600 h 21600"/>
                </a:gdLst>
                <a:ahLst/>
                <a:cxnLst>
                  <a:cxn ang="T6">
                    <a:pos x="T0" y="T1"/>
                  </a:cxn>
                  <a:cxn ang="T7">
                    <a:pos x="T2" y="T3"/>
                  </a:cxn>
                  <a:cxn ang="T8">
                    <a:pos x="T4" y="T5"/>
                  </a:cxn>
                </a:cxnLst>
                <a:rect l="T9" t="T10" r="T11" b="T12"/>
                <a:pathLst>
                  <a:path w="21612" h="21600" fill="none" extrusionOk="0">
                    <a:moveTo>
                      <a:pt x="0" y="0"/>
                    </a:moveTo>
                    <a:cubicBezTo>
                      <a:pt x="4" y="0"/>
                      <a:pt x="8" y="-1"/>
                      <a:pt x="12" y="0"/>
                    </a:cubicBezTo>
                    <a:cubicBezTo>
                      <a:pt x="11941" y="0"/>
                      <a:pt x="21612" y="9670"/>
                      <a:pt x="21612" y="21600"/>
                    </a:cubicBezTo>
                  </a:path>
                  <a:path w="21612" h="21600" stroke="0" extrusionOk="0">
                    <a:moveTo>
                      <a:pt x="0" y="0"/>
                    </a:moveTo>
                    <a:cubicBezTo>
                      <a:pt x="4" y="0"/>
                      <a:pt x="8" y="-1"/>
                      <a:pt x="12" y="0"/>
                    </a:cubicBezTo>
                    <a:cubicBezTo>
                      <a:pt x="11941" y="0"/>
                      <a:pt x="21612" y="9670"/>
                      <a:pt x="21612" y="21600"/>
                    </a:cubicBezTo>
                    <a:lnTo>
                      <a:pt x="12"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3" name="Arc 9"/>
              <p:cNvSpPr>
                <a:spLocks/>
              </p:cNvSpPr>
              <p:nvPr/>
            </p:nvSpPr>
            <p:spPr bwMode="auto">
              <a:xfrm>
                <a:off x="1238" y="1859"/>
                <a:ext cx="1652" cy="21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5" y="0"/>
                      <a:pt x="21594" y="9664"/>
                      <a:pt x="21599" y="21590"/>
                    </a:cubicBezTo>
                  </a:path>
                  <a:path w="21600" h="21600" stroke="0" extrusionOk="0">
                    <a:moveTo>
                      <a:pt x="-1" y="0"/>
                    </a:moveTo>
                    <a:cubicBezTo>
                      <a:pt x="11925" y="0"/>
                      <a:pt x="21594" y="9664"/>
                      <a:pt x="21599" y="2159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4" name="Arc 10"/>
              <p:cNvSpPr>
                <a:spLocks/>
              </p:cNvSpPr>
              <p:nvPr/>
            </p:nvSpPr>
            <p:spPr bwMode="auto">
              <a:xfrm>
                <a:off x="1227" y="1832"/>
                <a:ext cx="1462" cy="213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5" y="0"/>
                      <a:pt x="21594" y="9664"/>
                      <a:pt x="21599" y="21590"/>
                    </a:cubicBezTo>
                  </a:path>
                  <a:path w="21600" h="21600" stroke="0" extrusionOk="0">
                    <a:moveTo>
                      <a:pt x="-1" y="0"/>
                    </a:moveTo>
                    <a:cubicBezTo>
                      <a:pt x="11925" y="0"/>
                      <a:pt x="21594" y="9664"/>
                      <a:pt x="21599" y="2159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5" name="Arc 11"/>
              <p:cNvSpPr>
                <a:spLocks/>
              </p:cNvSpPr>
              <p:nvPr/>
            </p:nvSpPr>
            <p:spPr bwMode="auto">
              <a:xfrm>
                <a:off x="1217" y="1754"/>
                <a:ext cx="1173" cy="22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18" name="Arc 12"/>
            <p:cNvSpPr>
              <a:spLocks/>
            </p:cNvSpPr>
            <p:nvPr/>
          </p:nvSpPr>
          <p:spPr bwMode="auto">
            <a:xfrm>
              <a:off x="3186" y="2138"/>
              <a:ext cx="1783" cy="18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Arc 13"/>
            <p:cNvSpPr>
              <a:spLocks/>
            </p:cNvSpPr>
            <p:nvPr/>
          </p:nvSpPr>
          <p:spPr bwMode="auto">
            <a:xfrm>
              <a:off x="3330" y="1970"/>
              <a:ext cx="1618" cy="199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89"/>
                  </a:moveTo>
                  <a:cubicBezTo>
                    <a:pt x="6" y="9669"/>
                    <a:pt x="9667" y="7"/>
                    <a:pt x="21587" y="0"/>
                  </a:cubicBezTo>
                </a:path>
                <a:path w="21600" h="21600" stroke="0" extrusionOk="0">
                  <a:moveTo>
                    <a:pt x="0" y="21589"/>
                  </a:moveTo>
                  <a:cubicBezTo>
                    <a:pt x="6" y="9669"/>
                    <a:pt x="9667" y="7"/>
                    <a:pt x="21587" y="0"/>
                  </a:cubicBezTo>
                  <a:lnTo>
                    <a:pt x="21600" y="21600"/>
                  </a:lnTo>
                  <a:lnTo>
                    <a:pt x="0" y="21589"/>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0" name="Arc 14"/>
            <p:cNvSpPr>
              <a:spLocks/>
            </p:cNvSpPr>
            <p:nvPr/>
          </p:nvSpPr>
          <p:spPr bwMode="auto">
            <a:xfrm>
              <a:off x="3444" y="1800"/>
              <a:ext cx="1515" cy="21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70"/>
                    <a:pt x="9666" y="7"/>
                    <a:pt x="21586" y="0"/>
                  </a:cubicBezTo>
                </a:path>
                <a:path w="21600" h="21600" stroke="0" extrusionOk="0">
                  <a:moveTo>
                    <a:pt x="0" y="21590"/>
                  </a:moveTo>
                  <a:cubicBezTo>
                    <a:pt x="5" y="9670"/>
                    <a:pt x="9666" y="7"/>
                    <a:pt x="21586"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1" name="Arc 15"/>
            <p:cNvSpPr>
              <a:spLocks/>
            </p:cNvSpPr>
            <p:nvPr/>
          </p:nvSpPr>
          <p:spPr bwMode="auto">
            <a:xfrm>
              <a:off x="3754"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2" name="Rectangle 16"/>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3" name="Rectangle 17"/>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4" name="Rectangle 18"/>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7425" name="Rectangle 19"/>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26" name="AutoShape 20"/>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427" name="Group 21"/>
            <p:cNvGrpSpPr>
              <a:grpSpLocks/>
            </p:cNvGrpSpPr>
            <p:nvPr/>
          </p:nvGrpSpPr>
          <p:grpSpPr bwMode="auto">
            <a:xfrm>
              <a:off x="2847" y="428"/>
              <a:ext cx="411" cy="965"/>
              <a:chOff x="2847" y="428"/>
              <a:chExt cx="411" cy="965"/>
            </a:xfrm>
          </p:grpSpPr>
          <p:grpSp>
            <p:nvGrpSpPr>
              <p:cNvPr id="17463" name="Group 22"/>
              <p:cNvGrpSpPr>
                <a:grpSpLocks/>
              </p:cNvGrpSpPr>
              <p:nvPr/>
            </p:nvGrpSpPr>
            <p:grpSpPr bwMode="auto">
              <a:xfrm>
                <a:off x="3074" y="428"/>
                <a:ext cx="121" cy="176"/>
                <a:chOff x="3074" y="428"/>
                <a:chExt cx="121" cy="176"/>
              </a:xfrm>
            </p:grpSpPr>
            <p:sp>
              <p:nvSpPr>
                <p:cNvPr id="17519" name="Freeform 23"/>
                <p:cNvSpPr>
                  <a:spLocks/>
                </p:cNvSpPr>
                <p:nvPr/>
              </p:nvSpPr>
              <p:spPr bwMode="auto">
                <a:xfrm>
                  <a:off x="3074" y="42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7520" name="Freeform 24"/>
                <p:cNvSpPr>
                  <a:spLocks/>
                </p:cNvSpPr>
                <p:nvPr/>
              </p:nvSpPr>
              <p:spPr bwMode="auto">
                <a:xfrm>
                  <a:off x="3078" y="49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7521" name="Freeform 25"/>
                <p:cNvSpPr>
                  <a:spLocks/>
                </p:cNvSpPr>
                <p:nvPr/>
              </p:nvSpPr>
              <p:spPr bwMode="auto">
                <a:xfrm>
                  <a:off x="3078" y="49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2" name="Freeform 26"/>
                <p:cNvSpPr>
                  <a:spLocks/>
                </p:cNvSpPr>
                <p:nvPr/>
              </p:nvSpPr>
              <p:spPr bwMode="auto">
                <a:xfrm>
                  <a:off x="3133" y="53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3" name="Freeform 27"/>
                <p:cNvSpPr>
                  <a:spLocks/>
                </p:cNvSpPr>
                <p:nvPr/>
              </p:nvSpPr>
              <p:spPr bwMode="auto">
                <a:xfrm>
                  <a:off x="3132" y="51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4" name="Freeform 28"/>
                <p:cNvSpPr>
                  <a:spLocks/>
                </p:cNvSpPr>
                <p:nvPr/>
              </p:nvSpPr>
              <p:spPr bwMode="auto">
                <a:xfrm>
                  <a:off x="3135" y="52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5" name="Freeform 29"/>
                <p:cNvSpPr>
                  <a:spLocks/>
                </p:cNvSpPr>
                <p:nvPr/>
              </p:nvSpPr>
              <p:spPr bwMode="auto">
                <a:xfrm>
                  <a:off x="3086" y="51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6" name="Freeform 30"/>
                <p:cNvSpPr>
                  <a:spLocks/>
                </p:cNvSpPr>
                <p:nvPr/>
              </p:nvSpPr>
              <p:spPr bwMode="auto">
                <a:xfrm>
                  <a:off x="3101" y="54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7" name="Freeform 31"/>
                <p:cNvSpPr>
                  <a:spLocks/>
                </p:cNvSpPr>
                <p:nvPr/>
              </p:nvSpPr>
              <p:spPr bwMode="auto">
                <a:xfrm>
                  <a:off x="3106" y="52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8" name="Freeform 32"/>
                <p:cNvSpPr>
                  <a:spLocks/>
                </p:cNvSpPr>
                <p:nvPr/>
              </p:nvSpPr>
              <p:spPr bwMode="auto">
                <a:xfrm>
                  <a:off x="3100" y="51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29" name="Freeform 33"/>
                <p:cNvSpPr>
                  <a:spLocks/>
                </p:cNvSpPr>
                <p:nvPr/>
              </p:nvSpPr>
              <p:spPr bwMode="auto">
                <a:xfrm>
                  <a:off x="3114" y="52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0" name="Freeform 34"/>
                <p:cNvSpPr>
                  <a:spLocks/>
                </p:cNvSpPr>
                <p:nvPr/>
              </p:nvSpPr>
              <p:spPr bwMode="auto">
                <a:xfrm>
                  <a:off x="3096" y="51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1" name="Freeform 35"/>
                <p:cNvSpPr>
                  <a:spLocks/>
                </p:cNvSpPr>
                <p:nvPr/>
              </p:nvSpPr>
              <p:spPr bwMode="auto">
                <a:xfrm>
                  <a:off x="3107" y="56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2" name="Freeform 36"/>
                <p:cNvSpPr>
                  <a:spLocks/>
                </p:cNvSpPr>
                <p:nvPr/>
              </p:nvSpPr>
              <p:spPr bwMode="auto">
                <a:xfrm>
                  <a:off x="3103" y="46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3" name="Freeform 37"/>
                <p:cNvSpPr>
                  <a:spLocks/>
                </p:cNvSpPr>
                <p:nvPr/>
              </p:nvSpPr>
              <p:spPr bwMode="auto">
                <a:xfrm>
                  <a:off x="3097" y="47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4" name="Freeform 38"/>
                <p:cNvSpPr>
                  <a:spLocks/>
                </p:cNvSpPr>
                <p:nvPr/>
              </p:nvSpPr>
              <p:spPr bwMode="auto">
                <a:xfrm>
                  <a:off x="3141" y="47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5" name="Freeform 39"/>
                <p:cNvSpPr>
                  <a:spLocks/>
                </p:cNvSpPr>
                <p:nvPr/>
              </p:nvSpPr>
              <p:spPr bwMode="auto">
                <a:xfrm>
                  <a:off x="3178" y="46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6" name="Freeform 40"/>
                <p:cNvSpPr>
                  <a:spLocks/>
                </p:cNvSpPr>
                <p:nvPr/>
              </p:nvSpPr>
              <p:spPr bwMode="auto">
                <a:xfrm>
                  <a:off x="3122" y="57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7537" name="Freeform 41"/>
                <p:cNvSpPr>
                  <a:spLocks/>
                </p:cNvSpPr>
                <p:nvPr/>
              </p:nvSpPr>
              <p:spPr bwMode="auto">
                <a:xfrm>
                  <a:off x="3106" y="55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8" name="Freeform 42"/>
                <p:cNvSpPr>
                  <a:spLocks/>
                </p:cNvSpPr>
                <p:nvPr/>
              </p:nvSpPr>
              <p:spPr bwMode="auto">
                <a:xfrm>
                  <a:off x="3075" y="49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39" name="Freeform 43"/>
                <p:cNvSpPr>
                  <a:spLocks/>
                </p:cNvSpPr>
                <p:nvPr/>
              </p:nvSpPr>
              <p:spPr bwMode="auto">
                <a:xfrm>
                  <a:off x="3078" y="48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40" name="Freeform 44"/>
                <p:cNvSpPr>
                  <a:spLocks/>
                </p:cNvSpPr>
                <p:nvPr/>
              </p:nvSpPr>
              <p:spPr bwMode="auto">
                <a:xfrm>
                  <a:off x="3086" y="49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41" name="Freeform 45"/>
                <p:cNvSpPr>
                  <a:spLocks/>
                </p:cNvSpPr>
                <p:nvPr/>
              </p:nvSpPr>
              <p:spPr bwMode="auto">
                <a:xfrm>
                  <a:off x="3113" y="55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64" name="Freeform 46"/>
              <p:cNvSpPr>
                <a:spLocks/>
              </p:cNvSpPr>
              <p:nvPr/>
            </p:nvSpPr>
            <p:spPr bwMode="auto">
              <a:xfrm>
                <a:off x="2921" y="74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7465" name="Group 47"/>
              <p:cNvGrpSpPr>
                <a:grpSpLocks/>
              </p:cNvGrpSpPr>
              <p:nvPr/>
            </p:nvGrpSpPr>
            <p:grpSpPr bwMode="auto">
              <a:xfrm>
                <a:off x="3096" y="1259"/>
                <a:ext cx="136" cy="134"/>
                <a:chOff x="3096" y="1259"/>
                <a:chExt cx="136" cy="134"/>
              </a:xfrm>
            </p:grpSpPr>
            <p:grpSp>
              <p:nvGrpSpPr>
                <p:cNvPr id="17510" name="Group 48"/>
                <p:cNvGrpSpPr>
                  <a:grpSpLocks/>
                </p:cNvGrpSpPr>
                <p:nvPr/>
              </p:nvGrpSpPr>
              <p:grpSpPr bwMode="auto">
                <a:xfrm>
                  <a:off x="3096" y="1329"/>
                  <a:ext cx="59" cy="64"/>
                  <a:chOff x="3096" y="1329"/>
                  <a:chExt cx="59" cy="64"/>
                </a:xfrm>
              </p:grpSpPr>
              <p:sp>
                <p:nvSpPr>
                  <p:cNvPr id="17516" name="Freeform 49"/>
                  <p:cNvSpPr>
                    <a:spLocks/>
                  </p:cNvSpPr>
                  <p:nvPr/>
                </p:nvSpPr>
                <p:spPr bwMode="auto">
                  <a:xfrm>
                    <a:off x="3096" y="132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7" name="Freeform 50"/>
                  <p:cNvSpPr>
                    <a:spLocks/>
                  </p:cNvSpPr>
                  <p:nvPr/>
                </p:nvSpPr>
                <p:spPr bwMode="auto">
                  <a:xfrm>
                    <a:off x="3100" y="137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8" name="Freeform 51"/>
                  <p:cNvSpPr>
                    <a:spLocks/>
                  </p:cNvSpPr>
                  <p:nvPr/>
                </p:nvSpPr>
                <p:spPr bwMode="auto">
                  <a:xfrm>
                    <a:off x="3123" y="136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511" name="Group 52"/>
                <p:cNvGrpSpPr>
                  <a:grpSpLocks/>
                </p:cNvGrpSpPr>
                <p:nvPr/>
              </p:nvGrpSpPr>
              <p:grpSpPr bwMode="auto">
                <a:xfrm>
                  <a:off x="3160" y="1259"/>
                  <a:ext cx="72" cy="106"/>
                  <a:chOff x="3160" y="1259"/>
                  <a:chExt cx="72" cy="106"/>
                </a:xfrm>
              </p:grpSpPr>
              <p:sp>
                <p:nvSpPr>
                  <p:cNvPr id="17512" name="Freeform 53"/>
                  <p:cNvSpPr>
                    <a:spLocks/>
                  </p:cNvSpPr>
                  <p:nvPr/>
                </p:nvSpPr>
                <p:spPr bwMode="auto">
                  <a:xfrm>
                    <a:off x="3160" y="125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513" name="Group 54"/>
                  <p:cNvGrpSpPr>
                    <a:grpSpLocks/>
                  </p:cNvGrpSpPr>
                  <p:nvPr/>
                </p:nvGrpSpPr>
                <p:grpSpPr bwMode="auto">
                  <a:xfrm>
                    <a:off x="3160" y="1287"/>
                    <a:ext cx="72" cy="78"/>
                    <a:chOff x="3160" y="1287"/>
                    <a:chExt cx="72" cy="78"/>
                  </a:xfrm>
                </p:grpSpPr>
                <p:sp>
                  <p:nvSpPr>
                    <p:cNvPr id="17514" name="Freeform 55"/>
                    <p:cNvSpPr>
                      <a:spLocks/>
                    </p:cNvSpPr>
                    <p:nvPr/>
                  </p:nvSpPr>
                  <p:spPr bwMode="auto">
                    <a:xfrm>
                      <a:off x="3182" y="134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15" name="Freeform 56"/>
                    <p:cNvSpPr>
                      <a:spLocks/>
                    </p:cNvSpPr>
                    <p:nvPr/>
                  </p:nvSpPr>
                  <p:spPr bwMode="auto">
                    <a:xfrm>
                      <a:off x="3160" y="128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7466" name="Group 57"/>
              <p:cNvGrpSpPr>
                <a:grpSpLocks/>
              </p:cNvGrpSpPr>
              <p:nvPr/>
            </p:nvGrpSpPr>
            <p:grpSpPr bwMode="auto">
              <a:xfrm>
                <a:off x="3012" y="841"/>
                <a:ext cx="228" cy="499"/>
                <a:chOff x="3012" y="841"/>
                <a:chExt cx="228" cy="499"/>
              </a:xfrm>
            </p:grpSpPr>
            <p:sp>
              <p:nvSpPr>
                <p:cNvPr id="17498" name="Freeform 58"/>
                <p:cNvSpPr>
                  <a:spLocks/>
                </p:cNvSpPr>
                <p:nvPr/>
              </p:nvSpPr>
              <p:spPr bwMode="auto">
                <a:xfrm>
                  <a:off x="3012" y="84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99" name="Group 59"/>
                <p:cNvGrpSpPr>
                  <a:grpSpLocks/>
                </p:cNvGrpSpPr>
                <p:nvPr/>
              </p:nvGrpSpPr>
              <p:grpSpPr bwMode="auto">
                <a:xfrm>
                  <a:off x="3026" y="900"/>
                  <a:ext cx="214" cy="436"/>
                  <a:chOff x="3026" y="900"/>
                  <a:chExt cx="214" cy="436"/>
                </a:xfrm>
              </p:grpSpPr>
              <p:sp>
                <p:nvSpPr>
                  <p:cNvPr id="17500" name="Freeform 60"/>
                  <p:cNvSpPr>
                    <a:spLocks/>
                  </p:cNvSpPr>
                  <p:nvPr/>
                </p:nvSpPr>
                <p:spPr bwMode="auto">
                  <a:xfrm>
                    <a:off x="3035" y="98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1" name="Freeform 61"/>
                  <p:cNvSpPr>
                    <a:spLocks/>
                  </p:cNvSpPr>
                  <p:nvPr/>
                </p:nvSpPr>
                <p:spPr bwMode="auto">
                  <a:xfrm>
                    <a:off x="3086" y="95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2" name="Freeform 62"/>
                  <p:cNvSpPr>
                    <a:spLocks/>
                  </p:cNvSpPr>
                  <p:nvPr/>
                </p:nvSpPr>
                <p:spPr bwMode="auto">
                  <a:xfrm>
                    <a:off x="3072" y="126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3" name="Freeform 63"/>
                  <p:cNvSpPr>
                    <a:spLocks/>
                  </p:cNvSpPr>
                  <p:nvPr/>
                </p:nvSpPr>
                <p:spPr bwMode="auto">
                  <a:xfrm>
                    <a:off x="3100" y="131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4" name="Freeform 64"/>
                  <p:cNvSpPr>
                    <a:spLocks/>
                  </p:cNvSpPr>
                  <p:nvPr/>
                </p:nvSpPr>
                <p:spPr bwMode="auto">
                  <a:xfrm>
                    <a:off x="3083" y="92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5" name="Freeform 65"/>
                  <p:cNvSpPr>
                    <a:spLocks/>
                  </p:cNvSpPr>
                  <p:nvPr/>
                </p:nvSpPr>
                <p:spPr bwMode="auto">
                  <a:xfrm>
                    <a:off x="3166" y="119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6" name="Freeform 66"/>
                  <p:cNvSpPr>
                    <a:spLocks/>
                  </p:cNvSpPr>
                  <p:nvPr/>
                </p:nvSpPr>
                <p:spPr bwMode="auto">
                  <a:xfrm>
                    <a:off x="3173" y="90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7" name="Freeform 67"/>
                  <p:cNvSpPr>
                    <a:spLocks/>
                  </p:cNvSpPr>
                  <p:nvPr/>
                </p:nvSpPr>
                <p:spPr bwMode="auto">
                  <a:xfrm>
                    <a:off x="3200" y="90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8" name="Freeform 68"/>
                  <p:cNvSpPr>
                    <a:spLocks/>
                  </p:cNvSpPr>
                  <p:nvPr/>
                </p:nvSpPr>
                <p:spPr bwMode="auto">
                  <a:xfrm>
                    <a:off x="3026" y="92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09" name="Freeform 69"/>
                  <p:cNvSpPr>
                    <a:spLocks/>
                  </p:cNvSpPr>
                  <p:nvPr/>
                </p:nvSpPr>
                <p:spPr bwMode="auto">
                  <a:xfrm>
                    <a:off x="3186" y="129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7467" name="Freeform 70"/>
              <p:cNvSpPr>
                <a:spLocks/>
              </p:cNvSpPr>
              <p:nvPr/>
            </p:nvSpPr>
            <p:spPr bwMode="auto">
              <a:xfrm>
                <a:off x="2934" y="58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7468" name="Freeform 71"/>
              <p:cNvSpPr>
                <a:spLocks/>
              </p:cNvSpPr>
              <p:nvPr/>
            </p:nvSpPr>
            <p:spPr bwMode="auto">
              <a:xfrm>
                <a:off x="3182" y="69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69" name="Freeform 72"/>
              <p:cNvSpPr>
                <a:spLocks/>
              </p:cNvSpPr>
              <p:nvPr/>
            </p:nvSpPr>
            <p:spPr bwMode="auto">
              <a:xfrm>
                <a:off x="3172" y="67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0" name="Freeform 73"/>
              <p:cNvSpPr>
                <a:spLocks/>
              </p:cNvSpPr>
              <p:nvPr/>
            </p:nvSpPr>
            <p:spPr bwMode="auto">
              <a:xfrm>
                <a:off x="3177" y="67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1" name="Freeform 74"/>
              <p:cNvSpPr>
                <a:spLocks/>
              </p:cNvSpPr>
              <p:nvPr/>
            </p:nvSpPr>
            <p:spPr bwMode="auto">
              <a:xfrm>
                <a:off x="3228" y="65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2" name="Freeform 75"/>
              <p:cNvSpPr>
                <a:spLocks/>
              </p:cNvSpPr>
              <p:nvPr/>
            </p:nvSpPr>
            <p:spPr bwMode="auto">
              <a:xfrm>
                <a:off x="3212" y="62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3" name="Freeform 76"/>
              <p:cNvSpPr>
                <a:spLocks/>
              </p:cNvSpPr>
              <p:nvPr/>
            </p:nvSpPr>
            <p:spPr bwMode="auto">
              <a:xfrm>
                <a:off x="3203" y="61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4" name="Freeform 77"/>
              <p:cNvSpPr>
                <a:spLocks/>
              </p:cNvSpPr>
              <p:nvPr/>
            </p:nvSpPr>
            <p:spPr bwMode="auto">
              <a:xfrm>
                <a:off x="3217" y="61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5" name="Freeform 78"/>
              <p:cNvSpPr>
                <a:spLocks/>
              </p:cNvSpPr>
              <p:nvPr/>
            </p:nvSpPr>
            <p:spPr bwMode="auto">
              <a:xfrm>
                <a:off x="2940" y="74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6" name="Freeform 79"/>
              <p:cNvSpPr>
                <a:spLocks/>
              </p:cNvSpPr>
              <p:nvPr/>
            </p:nvSpPr>
            <p:spPr bwMode="auto">
              <a:xfrm>
                <a:off x="2994" y="73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77" name="Freeform 80"/>
              <p:cNvSpPr>
                <a:spLocks/>
              </p:cNvSpPr>
              <p:nvPr/>
            </p:nvSpPr>
            <p:spPr bwMode="auto">
              <a:xfrm>
                <a:off x="3012" y="80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78" name="Group 81"/>
              <p:cNvGrpSpPr>
                <a:grpSpLocks/>
              </p:cNvGrpSpPr>
              <p:nvPr/>
            </p:nvGrpSpPr>
            <p:grpSpPr bwMode="auto">
              <a:xfrm>
                <a:off x="3006" y="513"/>
                <a:ext cx="219" cy="188"/>
                <a:chOff x="3006" y="513"/>
                <a:chExt cx="219" cy="188"/>
              </a:xfrm>
            </p:grpSpPr>
            <p:sp>
              <p:nvSpPr>
                <p:cNvPr id="17490" name="Freeform 82"/>
                <p:cNvSpPr>
                  <a:spLocks/>
                </p:cNvSpPr>
                <p:nvPr/>
              </p:nvSpPr>
              <p:spPr bwMode="auto">
                <a:xfrm>
                  <a:off x="3006" y="513"/>
                  <a:ext cx="219" cy="188"/>
                </a:xfrm>
                <a:custGeom>
                  <a:avLst/>
                  <a:gdLst>
                    <a:gd name="T0" fmla="*/ 7 w 219"/>
                    <a:gd name="T1" fmla="*/ 10 h 188"/>
                    <a:gd name="T2" fmla="*/ 3 w 219"/>
                    <a:gd name="T3" fmla="*/ 4 h 188"/>
                    <a:gd name="T4" fmla="*/ 5 w 219"/>
                    <a:gd name="T5" fmla="*/ 0 h 188"/>
                    <a:gd name="T6" fmla="*/ 25 w 219"/>
                    <a:gd name="T7" fmla="*/ 3 h 188"/>
                    <a:gd name="T8" fmla="*/ 36 w 219"/>
                    <a:gd name="T9" fmla="*/ 8 h 188"/>
                    <a:gd name="T10" fmla="*/ 50 w 219"/>
                    <a:gd name="T11" fmla="*/ 15 h 188"/>
                    <a:gd name="T12" fmla="*/ 54 w 219"/>
                    <a:gd name="T13" fmla="*/ 18 h 188"/>
                    <a:gd name="T14" fmla="*/ 61 w 219"/>
                    <a:gd name="T15" fmla="*/ 21 h 188"/>
                    <a:gd name="T16" fmla="*/ 68 w 219"/>
                    <a:gd name="T17" fmla="*/ 32 h 188"/>
                    <a:gd name="T18" fmla="*/ 83 w 219"/>
                    <a:gd name="T19" fmla="*/ 47 h 188"/>
                    <a:gd name="T20" fmla="*/ 101 w 219"/>
                    <a:gd name="T21" fmla="*/ 58 h 188"/>
                    <a:gd name="T22" fmla="*/ 115 w 219"/>
                    <a:gd name="T23" fmla="*/ 65 h 188"/>
                    <a:gd name="T24" fmla="*/ 136 w 219"/>
                    <a:gd name="T25" fmla="*/ 73 h 188"/>
                    <a:gd name="T26" fmla="*/ 170 w 219"/>
                    <a:gd name="T27" fmla="*/ 89 h 188"/>
                    <a:gd name="T28" fmla="*/ 202 w 219"/>
                    <a:gd name="T29" fmla="*/ 114 h 188"/>
                    <a:gd name="T30" fmla="*/ 215 w 219"/>
                    <a:gd name="T31" fmla="*/ 148 h 188"/>
                    <a:gd name="T32" fmla="*/ 217 w 219"/>
                    <a:gd name="T33" fmla="*/ 178 h 188"/>
                    <a:gd name="T34" fmla="*/ 195 w 219"/>
                    <a:gd name="T35" fmla="*/ 175 h 188"/>
                    <a:gd name="T36" fmla="*/ 136 w 219"/>
                    <a:gd name="T37" fmla="*/ 140 h 188"/>
                    <a:gd name="T38" fmla="*/ 87 w 219"/>
                    <a:gd name="T39" fmla="*/ 86 h 188"/>
                    <a:gd name="T40" fmla="*/ 60 w 219"/>
                    <a:gd name="T41" fmla="*/ 74 h 188"/>
                    <a:gd name="T42" fmla="*/ 39 w 219"/>
                    <a:gd name="T43" fmla="*/ 70 h 188"/>
                    <a:gd name="T44" fmla="*/ 33 w 219"/>
                    <a:gd name="T45" fmla="*/ 81 h 188"/>
                    <a:gd name="T46" fmla="*/ 30 w 219"/>
                    <a:gd name="T47" fmla="*/ 68 h 188"/>
                    <a:gd name="T48" fmla="*/ 29 w 219"/>
                    <a:gd name="T49" fmla="*/ 66 h 188"/>
                    <a:gd name="T50" fmla="*/ 26 w 219"/>
                    <a:gd name="T51" fmla="*/ 63 h 188"/>
                    <a:gd name="T52" fmla="*/ 28 w 219"/>
                    <a:gd name="T53" fmla="*/ 53 h 188"/>
                    <a:gd name="T54" fmla="*/ 20 w 219"/>
                    <a:gd name="T55" fmla="*/ 51 h 188"/>
                    <a:gd name="T56" fmla="*/ 18 w 219"/>
                    <a:gd name="T57" fmla="*/ 44 h 188"/>
                    <a:gd name="T58" fmla="*/ 26 w 219"/>
                    <a:gd name="T59" fmla="*/ 37 h 188"/>
                    <a:gd name="T60" fmla="*/ 37 w 219"/>
                    <a:gd name="T61" fmla="*/ 30 h 188"/>
                    <a:gd name="T62" fmla="*/ 25 w 219"/>
                    <a:gd name="T63" fmla="*/ 24 h 188"/>
                    <a:gd name="T64" fmla="*/ 9 w 219"/>
                    <a:gd name="T65" fmla="*/ 23 h 188"/>
                    <a:gd name="T66" fmla="*/ 0 w 219"/>
                    <a:gd name="T67" fmla="*/ 20 h 188"/>
                    <a:gd name="T68" fmla="*/ 3 w 219"/>
                    <a:gd name="T69" fmla="*/ 12 h 188"/>
                    <a:gd name="T70" fmla="*/ 14 w 219"/>
                    <a:gd name="T71" fmla="*/ 12 h 1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
                    <a:gd name="T109" fmla="*/ 0 h 188"/>
                    <a:gd name="T110" fmla="*/ 219 w 219"/>
                    <a:gd name="T111" fmla="*/ 188 h 1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 h="188">
                      <a:moveTo>
                        <a:pt x="14" y="12"/>
                      </a:moveTo>
                      <a:lnTo>
                        <a:pt x="7" y="10"/>
                      </a:lnTo>
                      <a:lnTo>
                        <a:pt x="3" y="7"/>
                      </a:lnTo>
                      <a:lnTo>
                        <a:pt x="3" y="4"/>
                      </a:lnTo>
                      <a:lnTo>
                        <a:pt x="4" y="1"/>
                      </a:lnTo>
                      <a:lnTo>
                        <a:pt x="5" y="0"/>
                      </a:lnTo>
                      <a:lnTo>
                        <a:pt x="14" y="1"/>
                      </a:lnTo>
                      <a:lnTo>
                        <a:pt x="25" y="3"/>
                      </a:lnTo>
                      <a:lnTo>
                        <a:pt x="30" y="5"/>
                      </a:lnTo>
                      <a:lnTo>
                        <a:pt x="36" y="8"/>
                      </a:lnTo>
                      <a:lnTo>
                        <a:pt x="42" y="11"/>
                      </a:lnTo>
                      <a:lnTo>
                        <a:pt x="50" y="15"/>
                      </a:lnTo>
                      <a:lnTo>
                        <a:pt x="51" y="17"/>
                      </a:lnTo>
                      <a:lnTo>
                        <a:pt x="54" y="18"/>
                      </a:lnTo>
                      <a:lnTo>
                        <a:pt x="57" y="18"/>
                      </a:lnTo>
                      <a:lnTo>
                        <a:pt x="61" y="21"/>
                      </a:lnTo>
                      <a:lnTo>
                        <a:pt x="63" y="23"/>
                      </a:lnTo>
                      <a:lnTo>
                        <a:pt x="68" y="32"/>
                      </a:lnTo>
                      <a:lnTo>
                        <a:pt x="73" y="38"/>
                      </a:lnTo>
                      <a:lnTo>
                        <a:pt x="83" y="47"/>
                      </a:lnTo>
                      <a:lnTo>
                        <a:pt x="94" y="56"/>
                      </a:lnTo>
                      <a:lnTo>
                        <a:pt x="101" y="58"/>
                      </a:lnTo>
                      <a:lnTo>
                        <a:pt x="108" y="60"/>
                      </a:lnTo>
                      <a:lnTo>
                        <a:pt x="115" y="65"/>
                      </a:lnTo>
                      <a:lnTo>
                        <a:pt x="123" y="70"/>
                      </a:lnTo>
                      <a:lnTo>
                        <a:pt x="136" y="73"/>
                      </a:lnTo>
                      <a:lnTo>
                        <a:pt x="154" y="81"/>
                      </a:lnTo>
                      <a:lnTo>
                        <a:pt x="170" y="89"/>
                      </a:lnTo>
                      <a:lnTo>
                        <a:pt x="187" y="99"/>
                      </a:lnTo>
                      <a:lnTo>
                        <a:pt x="202" y="114"/>
                      </a:lnTo>
                      <a:lnTo>
                        <a:pt x="213" y="131"/>
                      </a:lnTo>
                      <a:lnTo>
                        <a:pt x="215" y="148"/>
                      </a:lnTo>
                      <a:lnTo>
                        <a:pt x="218" y="166"/>
                      </a:lnTo>
                      <a:lnTo>
                        <a:pt x="217" y="178"/>
                      </a:lnTo>
                      <a:lnTo>
                        <a:pt x="212" y="187"/>
                      </a:lnTo>
                      <a:lnTo>
                        <a:pt x="195" y="175"/>
                      </a:lnTo>
                      <a:lnTo>
                        <a:pt x="164" y="157"/>
                      </a:lnTo>
                      <a:lnTo>
                        <a:pt x="136" y="140"/>
                      </a:lnTo>
                      <a:lnTo>
                        <a:pt x="108" y="103"/>
                      </a:lnTo>
                      <a:lnTo>
                        <a:pt x="87" y="86"/>
                      </a:lnTo>
                      <a:lnTo>
                        <a:pt x="73" y="75"/>
                      </a:lnTo>
                      <a:lnTo>
                        <a:pt x="60" y="74"/>
                      </a:lnTo>
                      <a:lnTo>
                        <a:pt x="47" y="68"/>
                      </a:lnTo>
                      <a:lnTo>
                        <a:pt x="39" y="70"/>
                      </a:lnTo>
                      <a:lnTo>
                        <a:pt x="39" y="77"/>
                      </a:lnTo>
                      <a:lnTo>
                        <a:pt x="33" y="81"/>
                      </a:lnTo>
                      <a:lnTo>
                        <a:pt x="30" y="78"/>
                      </a:lnTo>
                      <a:lnTo>
                        <a:pt x="30" y="68"/>
                      </a:lnTo>
                      <a:lnTo>
                        <a:pt x="33" y="63"/>
                      </a:lnTo>
                      <a:lnTo>
                        <a:pt x="29" y="66"/>
                      </a:lnTo>
                      <a:lnTo>
                        <a:pt x="27" y="65"/>
                      </a:lnTo>
                      <a:lnTo>
                        <a:pt x="26" y="63"/>
                      </a:lnTo>
                      <a:lnTo>
                        <a:pt x="27" y="60"/>
                      </a:lnTo>
                      <a:lnTo>
                        <a:pt x="28" y="53"/>
                      </a:lnTo>
                      <a:lnTo>
                        <a:pt x="23" y="53"/>
                      </a:lnTo>
                      <a:lnTo>
                        <a:pt x="20" y="51"/>
                      </a:lnTo>
                      <a:lnTo>
                        <a:pt x="18" y="47"/>
                      </a:lnTo>
                      <a:lnTo>
                        <a:pt x="18" y="44"/>
                      </a:lnTo>
                      <a:lnTo>
                        <a:pt x="20" y="40"/>
                      </a:lnTo>
                      <a:lnTo>
                        <a:pt x="26" y="37"/>
                      </a:lnTo>
                      <a:lnTo>
                        <a:pt x="36" y="33"/>
                      </a:lnTo>
                      <a:lnTo>
                        <a:pt x="37" y="30"/>
                      </a:lnTo>
                      <a:lnTo>
                        <a:pt x="30" y="25"/>
                      </a:lnTo>
                      <a:lnTo>
                        <a:pt x="25" y="24"/>
                      </a:lnTo>
                      <a:lnTo>
                        <a:pt x="17" y="24"/>
                      </a:lnTo>
                      <a:lnTo>
                        <a:pt x="9" y="23"/>
                      </a:lnTo>
                      <a:lnTo>
                        <a:pt x="2" y="22"/>
                      </a:lnTo>
                      <a:lnTo>
                        <a:pt x="0" y="20"/>
                      </a:lnTo>
                      <a:lnTo>
                        <a:pt x="1" y="15"/>
                      </a:lnTo>
                      <a:lnTo>
                        <a:pt x="3" y="12"/>
                      </a:lnTo>
                      <a:lnTo>
                        <a:pt x="6" y="12"/>
                      </a:lnTo>
                      <a:lnTo>
                        <a:pt x="14" y="12"/>
                      </a:lnTo>
                    </a:path>
                  </a:pathLst>
                </a:custGeom>
                <a:solidFill>
                  <a:srgbClr val="A05000"/>
                </a:solidFill>
                <a:ln w="12700" cap="rnd">
                  <a:solidFill>
                    <a:srgbClr val="402000"/>
                  </a:solidFill>
                  <a:round/>
                  <a:headEnd/>
                  <a:tailEnd/>
                </a:ln>
              </p:spPr>
              <p:txBody>
                <a:bodyPr/>
                <a:lstStyle/>
                <a:p>
                  <a:endParaRPr lang="en-US"/>
                </a:p>
              </p:txBody>
            </p:sp>
            <p:sp>
              <p:nvSpPr>
                <p:cNvPr id="17491" name="Freeform 83"/>
                <p:cNvSpPr>
                  <a:spLocks/>
                </p:cNvSpPr>
                <p:nvPr/>
              </p:nvSpPr>
              <p:spPr bwMode="auto">
                <a:xfrm>
                  <a:off x="3008" y="523"/>
                  <a:ext cx="55" cy="17"/>
                </a:xfrm>
                <a:custGeom>
                  <a:avLst/>
                  <a:gdLst>
                    <a:gd name="T0" fmla="*/ 0 w 55"/>
                    <a:gd name="T1" fmla="*/ 7 h 17"/>
                    <a:gd name="T2" fmla="*/ 4 w 55"/>
                    <a:gd name="T3" fmla="*/ 10 h 17"/>
                    <a:gd name="T4" fmla="*/ 5 w 55"/>
                    <a:gd name="T5" fmla="*/ 5 h 17"/>
                    <a:gd name="T6" fmla="*/ 10 w 55"/>
                    <a:gd name="T7" fmla="*/ 7 h 17"/>
                    <a:gd name="T8" fmla="*/ 13 w 55"/>
                    <a:gd name="T9" fmla="*/ 5 h 17"/>
                    <a:gd name="T10" fmla="*/ 26 w 55"/>
                    <a:gd name="T11" fmla="*/ 7 h 17"/>
                    <a:gd name="T12" fmla="*/ 33 w 55"/>
                    <a:gd name="T13" fmla="*/ 5 h 17"/>
                    <a:gd name="T14" fmla="*/ 40 w 55"/>
                    <a:gd name="T15" fmla="*/ 7 h 17"/>
                    <a:gd name="T16" fmla="*/ 47 w 55"/>
                    <a:gd name="T17" fmla="*/ 10 h 17"/>
                    <a:gd name="T18" fmla="*/ 51 w 55"/>
                    <a:gd name="T19" fmla="*/ 13 h 17"/>
                    <a:gd name="T20" fmla="*/ 52 w 55"/>
                    <a:gd name="T21" fmla="*/ 16 h 17"/>
                    <a:gd name="T22" fmla="*/ 54 w 55"/>
                    <a:gd name="T23" fmla="*/ 13 h 17"/>
                    <a:gd name="T24" fmla="*/ 48 w 55"/>
                    <a:gd name="T25" fmla="*/ 8 h 17"/>
                    <a:gd name="T26" fmla="*/ 46 w 55"/>
                    <a:gd name="T27" fmla="*/ 5 h 17"/>
                    <a:gd name="T28" fmla="*/ 32 w 55"/>
                    <a:gd name="T29" fmla="*/ 2 h 17"/>
                    <a:gd name="T30" fmla="*/ 30 w 55"/>
                    <a:gd name="T31" fmla="*/ 0 h 17"/>
                    <a:gd name="T32" fmla="*/ 22 w 55"/>
                    <a:gd name="T33" fmla="*/ 0 h 17"/>
                    <a:gd name="T34" fmla="*/ 15 w 55"/>
                    <a:gd name="T35" fmla="*/ 2 h 17"/>
                    <a:gd name="T36" fmla="*/ 12 w 55"/>
                    <a:gd name="T37" fmla="*/ 2 h 17"/>
                    <a:gd name="T38" fmla="*/ 7 w 55"/>
                    <a:gd name="T39" fmla="*/ 1 h 17"/>
                    <a:gd name="T40" fmla="*/ 3 w 55"/>
                    <a:gd name="T41" fmla="*/ 1 h 17"/>
                    <a:gd name="T42" fmla="*/ 0 w 55"/>
                    <a:gd name="T43" fmla="*/ 4 h 17"/>
                    <a:gd name="T44" fmla="*/ 0 w 5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7"/>
                      </a:moveTo>
                      <a:lnTo>
                        <a:pt x="4" y="10"/>
                      </a:lnTo>
                      <a:lnTo>
                        <a:pt x="5" y="5"/>
                      </a:lnTo>
                      <a:lnTo>
                        <a:pt x="10" y="7"/>
                      </a:lnTo>
                      <a:lnTo>
                        <a:pt x="13" y="5"/>
                      </a:lnTo>
                      <a:lnTo>
                        <a:pt x="26" y="7"/>
                      </a:lnTo>
                      <a:lnTo>
                        <a:pt x="33" y="5"/>
                      </a:lnTo>
                      <a:lnTo>
                        <a:pt x="40" y="7"/>
                      </a:lnTo>
                      <a:lnTo>
                        <a:pt x="47" y="10"/>
                      </a:lnTo>
                      <a:lnTo>
                        <a:pt x="51" y="13"/>
                      </a:lnTo>
                      <a:lnTo>
                        <a:pt x="52" y="16"/>
                      </a:lnTo>
                      <a:lnTo>
                        <a:pt x="54" y="13"/>
                      </a:lnTo>
                      <a:lnTo>
                        <a:pt x="48" y="8"/>
                      </a:lnTo>
                      <a:lnTo>
                        <a:pt x="46" y="5"/>
                      </a:lnTo>
                      <a:lnTo>
                        <a:pt x="32" y="2"/>
                      </a:lnTo>
                      <a:lnTo>
                        <a:pt x="30" y="0"/>
                      </a:lnTo>
                      <a:lnTo>
                        <a:pt x="22" y="0"/>
                      </a:lnTo>
                      <a:lnTo>
                        <a:pt x="15" y="2"/>
                      </a:lnTo>
                      <a:lnTo>
                        <a:pt x="12" y="2"/>
                      </a:lnTo>
                      <a:lnTo>
                        <a:pt x="7" y="1"/>
                      </a:lnTo>
                      <a:lnTo>
                        <a:pt x="3"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2" name="Freeform 84"/>
                <p:cNvSpPr>
                  <a:spLocks/>
                </p:cNvSpPr>
                <p:nvPr/>
              </p:nvSpPr>
              <p:spPr bwMode="auto">
                <a:xfrm>
                  <a:off x="3010" y="513"/>
                  <a:ext cx="25" cy="17"/>
                </a:xfrm>
                <a:custGeom>
                  <a:avLst/>
                  <a:gdLst>
                    <a:gd name="T0" fmla="*/ 1 w 25"/>
                    <a:gd name="T1" fmla="*/ 12 h 17"/>
                    <a:gd name="T2" fmla="*/ 2 w 25"/>
                    <a:gd name="T3" fmla="*/ 9 h 17"/>
                    <a:gd name="T4" fmla="*/ 4 w 25"/>
                    <a:gd name="T5" fmla="*/ 9 h 17"/>
                    <a:gd name="T6" fmla="*/ 5 w 25"/>
                    <a:gd name="T7" fmla="*/ 3 h 17"/>
                    <a:gd name="T8" fmla="*/ 7 w 25"/>
                    <a:gd name="T9" fmla="*/ 6 h 17"/>
                    <a:gd name="T10" fmla="*/ 9 w 25"/>
                    <a:gd name="T11" fmla="*/ 12 h 17"/>
                    <a:gd name="T12" fmla="*/ 11 w 25"/>
                    <a:gd name="T13" fmla="*/ 6 h 17"/>
                    <a:gd name="T14" fmla="*/ 16 w 25"/>
                    <a:gd name="T15" fmla="*/ 12 h 17"/>
                    <a:gd name="T16" fmla="*/ 24 w 25"/>
                    <a:gd name="T17" fmla="*/ 16 h 17"/>
                    <a:gd name="T18" fmla="*/ 22 w 25"/>
                    <a:gd name="T19" fmla="*/ 6 h 17"/>
                    <a:gd name="T20" fmla="*/ 11 w 25"/>
                    <a:gd name="T21" fmla="*/ 3 h 17"/>
                    <a:gd name="T22" fmla="*/ 5 w 25"/>
                    <a:gd name="T23" fmla="*/ 0 h 17"/>
                    <a:gd name="T24" fmla="*/ 1 w 25"/>
                    <a:gd name="T25" fmla="*/ 0 h 17"/>
                    <a:gd name="T26" fmla="*/ 0 w 25"/>
                    <a:gd name="T27" fmla="*/ 6 h 17"/>
                    <a:gd name="T28" fmla="*/ 1 w 25"/>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7"/>
                    <a:gd name="T47" fmla="*/ 25 w 25"/>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7">
                      <a:moveTo>
                        <a:pt x="1" y="12"/>
                      </a:moveTo>
                      <a:lnTo>
                        <a:pt x="2" y="9"/>
                      </a:lnTo>
                      <a:lnTo>
                        <a:pt x="4" y="9"/>
                      </a:lnTo>
                      <a:lnTo>
                        <a:pt x="5" y="3"/>
                      </a:lnTo>
                      <a:lnTo>
                        <a:pt x="7" y="6"/>
                      </a:lnTo>
                      <a:lnTo>
                        <a:pt x="9" y="12"/>
                      </a:lnTo>
                      <a:lnTo>
                        <a:pt x="11" y="6"/>
                      </a:lnTo>
                      <a:lnTo>
                        <a:pt x="16" y="12"/>
                      </a:lnTo>
                      <a:lnTo>
                        <a:pt x="24" y="16"/>
                      </a:lnTo>
                      <a:lnTo>
                        <a:pt x="22" y="6"/>
                      </a:lnTo>
                      <a:lnTo>
                        <a:pt x="11" y="3"/>
                      </a:lnTo>
                      <a:lnTo>
                        <a:pt x="5"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3" name="Freeform 85"/>
                <p:cNvSpPr>
                  <a:spLocks/>
                </p:cNvSpPr>
                <p:nvPr/>
              </p:nvSpPr>
              <p:spPr bwMode="auto">
                <a:xfrm>
                  <a:off x="3024" y="54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1 w 17"/>
                    <a:gd name="T13" fmla="*/ 16 h 17"/>
                    <a:gd name="T14" fmla="*/ 0 w 17"/>
                    <a:gd name="T15" fmla="*/ 11 h 17"/>
                    <a:gd name="T16" fmla="*/ 4 w 17"/>
                    <a:gd name="T17" fmla="*/ 6 h 17"/>
                    <a:gd name="T18" fmla="*/ 9 w 17"/>
                    <a:gd name="T19" fmla="*/ 1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1" y="16"/>
                      </a:lnTo>
                      <a:lnTo>
                        <a:pt x="0" y="11"/>
                      </a:lnTo>
                      <a:lnTo>
                        <a:pt x="4" y="6"/>
                      </a:lnTo>
                      <a:lnTo>
                        <a:pt x="9" y="1"/>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4" name="Freeform 86"/>
                <p:cNvSpPr>
                  <a:spLocks/>
                </p:cNvSpPr>
                <p:nvPr/>
              </p:nvSpPr>
              <p:spPr bwMode="auto">
                <a:xfrm>
                  <a:off x="3034" y="549"/>
                  <a:ext cx="17" cy="28"/>
                </a:xfrm>
                <a:custGeom>
                  <a:avLst/>
                  <a:gdLst>
                    <a:gd name="T0" fmla="*/ 11 w 17"/>
                    <a:gd name="T1" fmla="*/ 0 h 28"/>
                    <a:gd name="T2" fmla="*/ 13 w 17"/>
                    <a:gd name="T3" fmla="*/ 5 h 28"/>
                    <a:gd name="T4" fmla="*/ 16 w 17"/>
                    <a:gd name="T5" fmla="*/ 8 h 28"/>
                    <a:gd name="T6" fmla="*/ 10 w 17"/>
                    <a:gd name="T7" fmla="*/ 13 h 28"/>
                    <a:gd name="T8" fmla="*/ 10 w 17"/>
                    <a:gd name="T9" fmla="*/ 17 h 28"/>
                    <a:gd name="T10" fmla="*/ 4 w 17"/>
                    <a:gd name="T11" fmla="*/ 21 h 28"/>
                    <a:gd name="T12" fmla="*/ 1 w 17"/>
                    <a:gd name="T13" fmla="*/ 27 h 28"/>
                    <a:gd name="T14" fmla="*/ 0 w 17"/>
                    <a:gd name="T15" fmla="*/ 26 h 28"/>
                    <a:gd name="T16" fmla="*/ 1 w 17"/>
                    <a:gd name="T17" fmla="*/ 18 h 28"/>
                    <a:gd name="T18" fmla="*/ 2 w 17"/>
                    <a:gd name="T19" fmla="*/ 11 h 28"/>
                    <a:gd name="T20" fmla="*/ 7 w 17"/>
                    <a:gd name="T21" fmla="*/ 5 h 28"/>
                    <a:gd name="T22" fmla="*/ 11 w 17"/>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8"/>
                    <a:gd name="T38" fmla="*/ 17 w 17"/>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8">
                      <a:moveTo>
                        <a:pt x="11" y="0"/>
                      </a:moveTo>
                      <a:lnTo>
                        <a:pt x="13" y="5"/>
                      </a:lnTo>
                      <a:lnTo>
                        <a:pt x="16" y="8"/>
                      </a:lnTo>
                      <a:lnTo>
                        <a:pt x="10" y="13"/>
                      </a:lnTo>
                      <a:lnTo>
                        <a:pt x="10" y="17"/>
                      </a:lnTo>
                      <a:lnTo>
                        <a:pt x="4" y="21"/>
                      </a:lnTo>
                      <a:lnTo>
                        <a:pt x="1" y="27"/>
                      </a:lnTo>
                      <a:lnTo>
                        <a:pt x="0" y="26"/>
                      </a:lnTo>
                      <a:lnTo>
                        <a:pt x="1" y="18"/>
                      </a:lnTo>
                      <a:lnTo>
                        <a:pt x="2" y="11"/>
                      </a:lnTo>
                      <a:lnTo>
                        <a:pt x="7" y="5"/>
                      </a:lnTo>
                      <a:lnTo>
                        <a:pt x="11"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5" name="Freeform 87"/>
                <p:cNvSpPr>
                  <a:spLocks/>
                </p:cNvSpPr>
                <p:nvPr/>
              </p:nvSpPr>
              <p:spPr bwMode="auto">
                <a:xfrm>
                  <a:off x="3037" y="564"/>
                  <a:ext cx="17" cy="28"/>
                </a:xfrm>
                <a:custGeom>
                  <a:avLst/>
                  <a:gdLst>
                    <a:gd name="T0" fmla="*/ 16 w 17"/>
                    <a:gd name="T1" fmla="*/ 0 h 28"/>
                    <a:gd name="T2" fmla="*/ 14 w 17"/>
                    <a:gd name="T3" fmla="*/ 2 h 28"/>
                    <a:gd name="T4" fmla="*/ 14 w 17"/>
                    <a:gd name="T5" fmla="*/ 7 h 28"/>
                    <a:gd name="T6" fmla="*/ 9 w 17"/>
                    <a:gd name="T7" fmla="*/ 10 h 28"/>
                    <a:gd name="T8" fmla="*/ 6 w 17"/>
                    <a:gd name="T9" fmla="*/ 14 h 28"/>
                    <a:gd name="T10" fmla="*/ 3 w 17"/>
                    <a:gd name="T11" fmla="*/ 20 h 28"/>
                    <a:gd name="T12" fmla="*/ 2 w 17"/>
                    <a:gd name="T13" fmla="*/ 27 h 28"/>
                    <a:gd name="T14" fmla="*/ 0 w 17"/>
                    <a:gd name="T15" fmla="*/ 25 h 28"/>
                    <a:gd name="T16" fmla="*/ 0 w 17"/>
                    <a:gd name="T17" fmla="*/ 21 h 28"/>
                    <a:gd name="T18" fmla="*/ 1 w 17"/>
                    <a:gd name="T19" fmla="*/ 14 h 28"/>
                    <a:gd name="T20" fmla="*/ 3 w 17"/>
                    <a:gd name="T21" fmla="*/ 12 h 28"/>
                    <a:gd name="T22" fmla="*/ 5 w 17"/>
                    <a:gd name="T23" fmla="*/ 8 h 28"/>
                    <a:gd name="T24" fmla="*/ 9 w 17"/>
                    <a:gd name="T25" fmla="*/ 3 h 28"/>
                    <a:gd name="T26" fmla="*/ 16 w 17"/>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8"/>
                    <a:gd name="T44" fmla="*/ 17 w 1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8">
                      <a:moveTo>
                        <a:pt x="16" y="0"/>
                      </a:moveTo>
                      <a:lnTo>
                        <a:pt x="14" y="2"/>
                      </a:lnTo>
                      <a:lnTo>
                        <a:pt x="14" y="7"/>
                      </a:lnTo>
                      <a:lnTo>
                        <a:pt x="9" y="10"/>
                      </a:lnTo>
                      <a:lnTo>
                        <a:pt x="6" y="14"/>
                      </a:lnTo>
                      <a:lnTo>
                        <a:pt x="3" y="20"/>
                      </a:lnTo>
                      <a:lnTo>
                        <a:pt x="2" y="27"/>
                      </a:lnTo>
                      <a:lnTo>
                        <a:pt x="0" y="25"/>
                      </a:lnTo>
                      <a:lnTo>
                        <a:pt x="0" y="21"/>
                      </a:lnTo>
                      <a:lnTo>
                        <a:pt x="1" y="14"/>
                      </a:lnTo>
                      <a:lnTo>
                        <a:pt x="3" y="12"/>
                      </a:lnTo>
                      <a:lnTo>
                        <a:pt x="5" y="8"/>
                      </a:lnTo>
                      <a:lnTo>
                        <a:pt x="9" y="3"/>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6" name="Freeform 88"/>
                <p:cNvSpPr>
                  <a:spLocks/>
                </p:cNvSpPr>
                <p:nvPr/>
              </p:nvSpPr>
              <p:spPr bwMode="auto">
                <a:xfrm>
                  <a:off x="3094" y="569"/>
                  <a:ext cx="17" cy="17"/>
                </a:xfrm>
                <a:custGeom>
                  <a:avLst/>
                  <a:gdLst>
                    <a:gd name="T0" fmla="*/ 2 w 17"/>
                    <a:gd name="T1" fmla="*/ 0 h 17"/>
                    <a:gd name="T2" fmla="*/ 2 w 17"/>
                    <a:gd name="T3" fmla="*/ 8 h 17"/>
                    <a:gd name="T4" fmla="*/ 0 w 17"/>
                    <a:gd name="T5" fmla="*/ 16 h 17"/>
                    <a:gd name="T6" fmla="*/ 13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8"/>
                      </a:lnTo>
                      <a:lnTo>
                        <a:pt x="0" y="16"/>
                      </a:lnTo>
                      <a:lnTo>
                        <a:pt x="13"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97" name="Freeform 89"/>
                <p:cNvSpPr>
                  <a:spLocks/>
                </p:cNvSpPr>
                <p:nvPr/>
              </p:nvSpPr>
              <p:spPr bwMode="auto">
                <a:xfrm>
                  <a:off x="3138" y="588"/>
                  <a:ext cx="58" cy="32"/>
                </a:xfrm>
                <a:custGeom>
                  <a:avLst/>
                  <a:gdLst>
                    <a:gd name="T0" fmla="*/ 0 w 58"/>
                    <a:gd name="T1" fmla="*/ 0 h 32"/>
                    <a:gd name="T2" fmla="*/ 13 w 58"/>
                    <a:gd name="T3" fmla="*/ 11 h 32"/>
                    <a:gd name="T4" fmla="*/ 28 w 58"/>
                    <a:gd name="T5" fmla="*/ 14 h 32"/>
                    <a:gd name="T6" fmla="*/ 46 w 58"/>
                    <a:gd name="T7" fmla="*/ 23 h 32"/>
                    <a:gd name="T8" fmla="*/ 57 w 58"/>
                    <a:gd name="T9" fmla="*/ 31 h 32"/>
                    <a:gd name="T10" fmla="*/ 45 w 58"/>
                    <a:gd name="T11" fmla="*/ 20 h 32"/>
                    <a:gd name="T12" fmla="*/ 33 w 58"/>
                    <a:gd name="T13" fmla="*/ 12 h 32"/>
                    <a:gd name="T14" fmla="*/ 19 w 58"/>
                    <a:gd name="T15" fmla="*/ 7 h 32"/>
                    <a:gd name="T16" fmla="*/ 11 w 58"/>
                    <a:gd name="T17" fmla="*/ 4 h 32"/>
                    <a:gd name="T18" fmla="*/ 0 w 58"/>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32"/>
                    <a:gd name="T32" fmla="*/ 58 w 5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32">
                      <a:moveTo>
                        <a:pt x="0" y="0"/>
                      </a:moveTo>
                      <a:lnTo>
                        <a:pt x="13" y="11"/>
                      </a:lnTo>
                      <a:lnTo>
                        <a:pt x="28" y="14"/>
                      </a:lnTo>
                      <a:lnTo>
                        <a:pt x="46" y="23"/>
                      </a:lnTo>
                      <a:lnTo>
                        <a:pt x="57" y="31"/>
                      </a:lnTo>
                      <a:lnTo>
                        <a:pt x="45" y="20"/>
                      </a:lnTo>
                      <a:lnTo>
                        <a:pt x="33" y="12"/>
                      </a:lnTo>
                      <a:lnTo>
                        <a:pt x="19" y="7"/>
                      </a:lnTo>
                      <a:lnTo>
                        <a:pt x="11"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79" name="Freeform 90"/>
              <p:cNvSpPr>
                <a:spLocks/>
              </p:cNvSpPr>
              <p:nvPr/>
            </p:nvSpPr>
            <p:spPr bwMode="auto">
              <a:xfrm>
                <a:off x="2847" y="58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7480" name="Group 91"/>
              <p:cNvGrpSpPr>
                <a:grpSpLocks/>
              </p:cNvGrpSpPr>
              <p:nvPr/>
            </p:nvGrpSpPr>
            <p:grpSpPr bwMode="auto">
              <a:xfrm>
                <a:off x="2848" y="585"/>
                <a:ext cx="22" cy="56"/>
                <a:chOff x="2848" y="585"/>
                <a:chExt cx="22" cy="56"/>
              </a:xfrm>
            </p:grpSpPr>
            <p:sp>
              <p:nvSpPr>
                <p:cNvPr id="17488" name="Freeform 92"/>
                <p:cNvSpPr>
                  <a:spLocks/>
                </p:cNvSpPr>
                <p:nvPr/>
              </p:nvSpPr>
              <p:spPr bwMode="auto">
                <a:xfrm>
                  <a:off x="2853" y="58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89" name="Freeform 93"/>
                <p:cNvSpPr>
                  <a:spLocks/>
                </p:cNvSpPr>
                <p:nvPr/>
              </p:nvSpPr>
              <p:spPr bwMode="auto">
                <a:xfrm>
                  <a:off x="2848" y="58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7481" name="Freeform 94"/>
              <p:cNvSpPr>
                <a:spLocks/>
              </p:cNvSpPr>
              <p:nvPr/>
            </p:nvSpPr>
            <p:spPr bwMode="auto">
              <a:xfrm>
                <a:off x="2879" y="60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7482" name="Group 95"/>
              <p:cNvGrpSpPr>
                <a:grpSpLocks/>
              </p:cNvGrpSpPr>
              <p:nvPr/>
            </p:nvGrpSpPr>
            <p:grpSpPr bwMode="auto">
              <a:xfrm>
                <a:off x="2874" y="623"/>
                <a:ext cx="42" cy="23"/>
                <a:chOff x="2874" y="623"/>
                <a:chExt cx="42" cy="23"/>
              </a:xfrm>
            </p:grpSpPr>
            <p:sp>
              <p:nvSpPr>
                <p:cNvPr id="17486" name="Freeform 96"/>
                <p:cNvSpPr>
                  <a:spLocks/>
                </p:cNvSpPr>
                <p:nvPr/>
              </p:nvSpPr>
              <p:spPr bwMode="auto">
                <a:xfrm>
                  <a:off x="2874" y="62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87" name="Freeform 97"/>
                <p:cNvSpPr>
                  <a:spLocks/>
                </p:cNvSpPr>
                <p:nvPr/>
              </p:nvSpPr>
              <p:spPr bwMode="auto">
                <a:xfrm>
                  <a:off x="2887" y="62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7483" name="Group 98"/>
              <p:cNvGrpSpPr>
                <a:grpSpLocks/>
              </p:cNvGrpSpPr>
              <p:nvPr/>
            </p:nvGrpSpPr>
            <p:grpSpPr bwMode="auto">
              <a:xfrm>
                <a:off x="2905" y="676"/>
                <a:ext cx="61" cy="99"/>
                <a:chOff x="2905" y="676"/>
                <a:chExt cx="61" cy="99"/>
              </a:xfrm>
            </p:grpSpPr>
            <p:sp>
              <p:nvSpPr>
                <p:cNvPr id="17484" name="Freeform 99"/>
                <p:cNvSpPr>
                  <a:spLocks/>
                </p:cNvSpPr>
                <p:nvPr/>
              </p:nvSpPr>
              <p:spPr bwMode="auto">
                <a:xfrm>
                  <a:off x="2905" y="67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485" name="Freeform 100"/>
                <p:cNvSpPr>
                  <a:spLocks/>
                </p:cNvSpPr>
                <p:nvPr/>
              </p:nvSpPr>
              <p:spPr bwMode="auto">
                <a:xfrm>
                  <a:off x="2936" y="71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7428" name="Arc 101"/>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429" name="Group 102"/>
            <p:cNvGrpSpPr>
              <a:grpSpLocks/>
            </p:cNvGrpSpPr>
            <p:nvPr/>
          </p:nvGrpSpPr>
          <p:grpSpPr bwMode="auto">
            <a:xfrm>
              <a:off x="767" y="3857"/>
              <a:ext cx="2592" cy="145"/>
              <a:chOff x="767" y="3857"/>
              <a:chExt cx="2592" cy="145"/>
            </a:xfrm>
          </p:grpSpPr>
          <p:sp>
            <p:nvSpPr>
              <p:cNvPr id="17439" name="Line 103"/>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0" name="AutoShape 104"/>
              <p:cNvSpPr>
                <a:spLocks noChangeArrowheads="1"/>
              </p:cNvSpPr>
              <p:nvPr/>
            </p:nvSpPr>
            <p:spPr bwMode="auto">
              <a:xfrm>
                <a:off x="90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1" name="AutoShape 105"/>
              <p:cNvSpPr>
                <a:spLocks noChangeArrowheads="1"/>
              </p:cNvSpPr>
              <p:nvPr/>
            </p:nvSpPr>
            <p:spPr bwMode="auto">
              <a:xfrm>
                <a:off x="101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2" name="AutoShape 106"/>
              <p:cNvSpPr>
                <a:spLocks noChangeArrowheads="1"/>
              </p:cNvSpPr>
              <p:nvPr/>
            </p:nvSpPr>
            <p:spPr bwMode="auto">
              <a:xfrm>
                <a:off x="111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3" name="AutoShape 107"/>
              <p:cNvSpPr>
                <a:spLocks noChangeArrowheads="1"/>
              </p:cNvSpPr>
              <p:nvPr/>
            </p:nvSpPr>
            <p:spPr bwMode="auto">
              <a:xfrm>
                <a:off x="121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4" name="AutoShape 108"/>
              <p:cNvSpPr>
                <a:spLocks noChangeArrowheads="1"/>
              </p:cNvSpPr>
              <p:nvPr/>
            </p:nvSpPr>
            <p:spPr bwMode="auto">
              <a:xfrm>
                <a:off x="132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5" name="AutoShape 109"/>
              <p:cNvSpPr>
                <a:spLocks noChangeArrowheads="1"/>
              </p:cNvSpPr>
              <p:nvPr/>
            </p:nvSpPr>
            <p:spPr bwMode="auto">
              <a:xfrm>
                <a:off x="142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6" name="AutoShape 110"/>
              <p:cNvSpPr>
                <a:spLocks noChangeArrowheads="1"/>
              </p:cNvSpPr>
              <p:nvPr/>
            </p:nvSpPr>
            <p:spPr bwMode="auto">
              <a:xfrm>
                <a:off x="152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7" name="AutoShape 111"/>
              <p:cNvSpPr>
                <a:spLocks noChangeArrowheads="1"/>
              </p:cNvSpPr>
              <p:nvPr/>
            </p:nvSpPr>
            <p:spPr bwMode="auto">
              <a:xfrm>
                <a:off x="163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8" name="AutoShape 112"/>
              <p:cNvSpPr>
                <a:spLocks noChangeArrowheads="1"/>
              </p:cNvSpPr>
              <p:nvPr/>
            </p:nvSpPr>
            <p:spPr bwMode="auto">
              <a:xfrm>
                <a:off x="173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49" name="AutoShape 113"/>
              <p:cNvSpPr>
                <a:spLocks noChangeArrowheads="1"/>
              </p:cNvSpPr>
              <p:nvPr/>
            </p:nvSpPr>
            <p:spPr bwMode="auto">
              <a:xfrm>
                <a:off x="183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0" name="AutoShape 114"/>
              <p:cNvSpPr>
                <a:spLocks noChangeArrowheads="1"/>
              </p:cNvSpPr>
              <p:nvPr/>
            </p:nvSpPr>
            <p:spPr bwMode="auto">
              <a:xfrm>
                <a:off x="193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1" name="AutoShape 115"/>
              <p:cNvSpPr>
                <a:spLocks noChangeArrowheads="1"/>
              </p:cNvSpPr>
              <p:nvPr/>
            </p:nvSpPr>
            <p:spPr bwMode="auto">
              <a:xfrm>
                <a:off x="204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2" name="AutoShape 116"/>
              <p:cNvSpPr>
                <a:spLocks noChangeArrowheads="1"/>
              </p:cNvSpPr>
              <p:nvPr/>
            </p:nvSpPr>
            <p:spPr bwMode="auto">
              <a:xfrm>
                <a:off x="214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3" name="AutoShape 117"/>
              <p:cNvSpPr>
                <a:spLocks noChangeArrowheads="1"/>
              </p:cNvSpPr>
              <p:nvPr/>
            </p:nvSpPr>
            <p:spPr bwMode="auto">
              <a:xfrm>
                <a:off x="224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4" name="AutoShape 118"/>
              <p:cNvSpPr>
                <a:spLocks noChangeArrowheads="1"/>
              </p:cNvSpPr>
              <p:nvPr/>
            </p:nvSpPr>
            <p:spPr bwMode="auto">
              <a:xfrm>
                <a:off x="235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5" name="AutoShape 119"/>
              <p:cNvSpPr>
                <a:spLocks noChangeArrowheads="1"/>
              </p:cNvSpPr>
              <p:nvPr/>
            </p:nvSpPr>
            <p:spPr bwMode="auto">
              <a:xfrm>
                <a:off x="245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6" name="AutoShape 120"/>
              <p:cNvSpPr>
                <a:spLocks noChangeArrowheads="1"/>
              </p:cNvSpPr>
              <p:nvPr/>
            </p:nvSpPr>
            <p:spPr bwMode="auto">
              <a:xfrm>
                <a:off x="255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7" name="AutoShape 121"/>
              <p:cNvSpPr>
                <a:spLocks noChangeArrowheads="1"/>
              </p:cNvSpPr>
              <p:nvPr/>
            </p:nvSpPr>
            <p:spPr bwMode="auto">
              <a:xfrm>
                <a:off x="266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8" name="AutoShape 122"/>
              <p:cNvSpPr>
                <a:spLocks noChangeArrowheads="1"/>
              </p:cNvSpPr>
              <p:nvPr/>
            </p:nvSpPr>
            <p:spPr bwMode="auto">
              <a:xfrm>
                <a:off x="276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59" name="AutoShape 123"/>
              <p:cNvSpPr>
                <a:spLocks noChangeArrowheads="1"/>
              </p:cNvSpPr>
              <p:nvPr/>
            </p:nvSpPr>
            <p:spPr bwMode="auto">
              <a:xfrm>
                <a:off x="286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60" name="AutoShape 124"/>
              <p:cNvSpPr>
                <a:spLocks noChangeArrowheads="1"/>
              </p:cNvSpPr>
              <p:nvPr/>
            </p:nvSpPr>
            <p:spPr bwMode="auto">
              <a:xfrm>
                <a:off x="307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61" name="AutoShape 125"/>
              <p:cNvSpPr>
                <a:spLocks noChangeArrowheads="1"/>
              </p:cNvSpPr>
              <p:nvPr/>
            </p:nvSpPr>
            <p:spPr bwMode="auto">
              <a:xfrm>
                <a:off x="317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7462" name="AutoShape 126"/>
              <p:cNvSpPr>
                <a:spLocks noChangeArrowheads="1"/>
              </p:cNvSpPr>
              <p:nvPr/>
            </p:nvSpPr>
            <p:spPr bwMode="auto">
              <a:xfrm>
                <a:off x="296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grpSp>
        <p:sp>
          <p:nvSpPr>
            <p:cNvPr id="17430" name="AutoShape 127"/>
            <p:cNvSpPr>
              <a:spLocks noChangeArrowheads="1"/>
            </p:cNvSpPr>
            <p:nvPr/>
          </p:nvSpPr>
          <p:spPr bwMode="auto">
            <a:xfrm rot="10800000" flipH="1" flipV="1">
              <a:off x="899"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1" name="Rectangle 128"/>
            <p:cNvSpPr>
              <a:spLocks noChangeArrowheads="1"/>
            </p:cNvSpPr>
            <p:nvPr/>
          </p:nvSpPr>
          <p:spPr bwMode="auto">
            <a:xfrm>
              <a:off x="2993"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2" name="Rectangle 129" descr="90%"/>
            <p:cNvSpPr>
              <a:spLocks noChangeArrowheads="1"/>
            </p:cNvSpPr>
            <p:nvPr/>
          </p:nvSpPr>
          <p:spPr bwMode="auto">
            <a:xfrm>
              <a:off x="1217" y="1388"/>
              <a:ext cx="3756" cy="144"/>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33" name="Line 130"/>
            <p:cNvSpPr>
              <a:spLocks noChangeShapeType="1"/>
            </p:cNvSpPr>
            <p:nvPr/>
          </p:nvSpPr>
          <p:spPr bwMode="auto">
            <a:xfrm>
              <a:off x="1967"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7434" name="Group 131"/>
            <p:cNvGrpSpPr>
              <a:grpSpLocks/>
            </p:cNvGrpSpPr>
            <p:nvPr/>
          </p:nvGrpSpPr>
          <p:grpSpPr bwMode="auto">
            <a:xfrm>
              <a:off x="705" y="1205"/>
              <a:ext cx="500" cy="2424"/>
              <a:chOff x="705" y="1205"/>
              <a:chExt cx="500" cy="2424"/>
            </a:xfrm>
          </p:grpSpPr>
          <p:sp>
            <p:nvSpPr>
              <p:cNvPr id="17435" name="Rectangle 132"/>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36" name="Line 133"/>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37" name="Line 134"/>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38" name="Line 135"/>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7412" name="Rectangle 137"/>
          <p:cNvSpPr>
            <a:spLocks noChangeArrowheads="1"/>
          </p:cNvSpPr>
          <p:nvPr/>
        </p:nvSpPr>
        <p:spPr bwMode="auto">
          <a:xfrm>
            <a:off x="4419600" y="23622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2. Crusted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Tree>
    <p:extLst>
      <p:ext uri="{BB962C8B-B14F-4D97-AF65-F5344CB8AC3E}">
        <p14:creationId xmlns:p14="http://schemas.microsoft.com/office/powerpoint/2010/main" val="289673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5" name="Group 3"/>
          <p:cNvGrpSpPr>
            <a:grpSpLocks/>
          </p:cNvGrpSpPr>
          <p:nvPr/>
        </p:nvGrpSpPr>
        <p:grpSpPr bwMode="auto">
          <a:xfrm>
            <a:off x="2368550" y="541338"/>
            <a:ext cx="6142038" cy="6138862"/>
            <a:chOff x="705" y="341"/>
            <a:chExt cx="4353" cy="3867"/>
          </a:xfrm>
        </p:grpSpPr>
        <p:sp>
          <p:nvSpPr>
            <p:cNvPr id="18437" name="AutoShape 4" descr="90%"/>
            <p:cNvSpPr>
              <a:spLocks noChangeArrowheads="1"/>
            </p:cNvSpPr>
            <p:nvPr/>
          </p:nvSpPr>
          <p:spPr bwMode="auto">
            <a:xfrm rot="-5400000">
              <a:off x="3459" y="1230"/>
              <a:ext cx="1378" cy="1646"/>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38" name="AutoShape 5"/>
            <p:cNvSpPr>
              <a:spLocks noChangeArrowheads="1"/>
            </p:cNvSpPr>
            <p:nvPr/>
          </p:nvSpPr>
          <p:spPr bwMode="auto">
            <a:xfrm rot="10800000" flipH="1">
              <a:off x="1218" y="1378"/>
              <a:ext cx="3748" cy="1597"/>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8439" name="Group 6"/>
            <p:cNvGrpSpPr>
              <a:grpSpLocks/>
            </p:cNvGrpSpPr>
            <p:nvPr/>
          </p:nvGrpSpPr>
          <p:grpSpPr bwMode="auto">
            <a:xfrm>
              <a:off x="2775" y="2276"/>
              <a:ext cx="491" cy="593"/>
              <a:chOff x="2775" y="2276"/>
              <a:chExt cx="491" cy="593"/>
            </a:xfrm>
          </p:grpSpPr>
          <p:sp>
            <p:nvSpPr>
              <p:cNvPr id="18493" name="Freeform 7"/>
              <p:cNvSpPr>
                <a:spLocks/>
              </p:cNvSpPr>
              <p:nvPr/>
            </p:nvSpPr>
            <p:spPr bwMode="auto">
              <a:xfrm>
                <a:off x="2983" y="2840"/>
                <a:ext cx="234" cy="29"/>
              </a:xfrm>
              <a:custGeom>
                <a:avLst/>
                <a:gdLst>
                  <a:gd name="T0" fmla="*/ 2 w 234"/>
                  <a:gd name="T1" fmla="*/ 0 h 29"/>
                  <a:gd name="T2" fmla="*/ 0 w 234"/>
                  <a:gd name="T3" fmla="*/ 28 h 29"/>
                  <a:gd name="T4" fmla="*/ 232 w 234"/>
                  <a:gd name="T5" fmla="*/ 28 h 29"/>
                  <a:gd name="T6" fmla="*/ 233 w 234"/>
                  <a:gd name="T7" fmla="*/ 5 h 29"/>
                  <a:gd name="T8" fmla="*/ 2 w 234"/>
                  <a:gd name="T9" fmla="*/ 0 h 29"/>
                  <a:gd name="T10" fmla="*/ 0 60000 65536"/>
                  <a:gd name="T11" fmla="*/ 0 60000 65536"/>
                  <a:gd name="T12" fmla="*/ 0 60000 65536"/>
                  <a:gd name="T13" fmla="*/ 0 60000 65536"/>
                  <a:gd name="T14" fmla="*/ 0 60000 65536"/>
                  <a:gd name="T15" fmla="*/ 0 w 234"/>
                  <a:gd name="T16" fmla="*/ 0 h 29"/>
                  <a:gd name="T17" fmla="*/ 234 w 234"/>
                  <a:gd name="T18" fmla="*/ 29 h 29"/>
                </a:gdLst>
                <a:ahLst/>
                <a:cxnLst>
                  <a:cxn ang="T10">
                    <a:pos x="T0" y="T1"/>
                  </a:cxn>
                  <a:cxn ang="T11">
                    <a:pos x="T2" y="T3"/>
                  </a:cxn>
                  <a:cxn ang="T12">
                    <a:pos x="T4" y="T5"/>
                  </a:cxn>
                  <a:cxn ang="T13">
                    <a:pos x="T6" y="T7"/>
                  </a:cxn>
                  <a:cxn ang="T14">
                    <a:pos x="T8" y="T9"/>
                  </a:cxn>
                </a:cxnLst>
                <a:rect l="T15" t="T16" r="T17" b="T18"/>
                <a:pathLst>
                  <a:path w="234" h="29">
                    <a:moveTo>
                      <a:pt x="2" y="0"/>
                    </a:moveTo>
                    <a:lnTo>
                      <a:pt x="0" y="28"/>
                    </a:lnTo>
                    <a:lnTo>
                      <a:pt x="232" y="28"/>
                    </a:lnTo>
                    <a:lnTo>
                      <a:pt x="233" y="5"/>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18494" name="Group 8"/>
              <p:cNvGrpSpPr>
                <a:grpSpLocks/>
              </p:cNvGrpSpPr>
              <p:nvPr/>
            </p:nvGrpSpPr>
            <p:grpSpPr bwMode="auto">
              <a:xfrm>
                <a:off x="2880" y="2479"/>
                <a:ext cx="386" cy="380"/>
                <a:chOff x="2880" y="2479"/>
                <a:chExt cx="386" cy="380"/>
              </a:xfrm>
            </p:grpSpPr>
            <p:sp>
              <p:nvSpPr>
                <p:cNvPr id="18541" name="Freeform 9"/>
                <p:cNvSpPr>
                  <a:spLocks/>
                </p:cNvSpPr>
                <p:nvPr/>
              </p:nvSpPr>
              <p:spPr bwMode="auto">
                <a:xfrm>
                  <a:off x="2880" y="2479"/>
                  <a:ext cx="386" cy="380"/>
                </a:xfrm>
                <a:custGeom>
                  <a:avLst/>
                  <a:gdLst>
                    <a:gd name="T0" fmla="*/ 87 w 386"/>
                    <a:gd name="T1" fmla="*/ 252 h 380"/>
                    <a:gd name="T2" fmla="*/ 78 w 386"/>
                    <a:gd name="T3" fmla="*/ 256 h 380"/>
                    <a:gd name="T4" fmla="*/ 3 w 386"/>
                    <a:gd name="T5" fmla="*/ 230 h 380"/>
                    <a:gd name="T6" fmla="*/ 0 w 386"/>
                    <a:gd name="T7" fmla="*/ 213 h 380"/>
                    <a:gd name="T8" fmla="*/ 12 w 386"/>
                    <a:gd name="T9" fmla="*/ 196 h 380"/>
                    <a:gd name="T10" fmla="*/ 28 w 386"/>
                    <a:gd name="T11" fmla="*/ 166 h 380"/>
                    <a:gd name="T12" fmla="*/ 66 w 386"/>
                    <a:gd name="T13" fmla="*/ 93 h 380"/>
                    <a:gd name="T14" fmla="*/ 74 w 386"/>
                    <a:gd name="T15" fmla="*/ 59 h 380"/>
                    <a:gd name="T16" fmla="*/ 85 w 386"/>
                    <a:gd name="T17" fmla="*/ 52 h 380"/>
                    <a:gd name="T18" fmla="*/ 105 w 386"/>
                    <a:gd name="T19" fmla="*/ 46 h 380"/>
                    <a:gd name="T20" fmla="*/ 128 w 386"/>
                    <a:gd name="T21" fmla="*/ 40 h 380"/>
                    <a:gd name="T22" fmla="*/ 150 w 386"/>
                    <a:gd name="T23" fmla="*/ 25 h 380"/>
                    <a:gd name="T24" fmla="*/ 185 w 386"/>
                    <a:gd name="T25" fmla="*/ 17 h 380"/>
                    <a:gd name="T26" fmla="*/ 200 w 386"/>
                    <a:gd name="T27" fmla="*/ 0 h 380"/>
                    <a:gd name="T28" fmla="*/ 272 w 386"/>
                    <a:gd name="T29" fmla="*/ 2 h 380"/>
                    <a:gd name="T30" fmla="*/ 282 w 386"/>
                    <a:gd name="T31" fmla="*/ 14 h 380"/>
                    <a:gd name="T32" fmla="*/ 291 w 386"/>
                    <a:gd name="T33" fmla="*/ 22 h 380"/>
                    <a:gd name="T34" fmla="*/ 297 w 386"/>
                    <a:gd name="T35" fmla="*/ 20 h 380"/>
                    <a:gd name="T36" fmla="*/ 306 w 386"/>
                    <a:gd name="T37" fmla="*/ 25 h 380"/>
                    <a:gd name="T38" fmla="*/ 315 w 386"/>
                    <a:gd name="T39" fmla="*/ 20 h 380"/>
                    <a:gd name="T40" fmla="*/ 335 w 386"/>
                    <a:gd name="T41" fmla="*/ 20 h 380"/>
                    <a:gd name="T42" fmla="*/ 348 w 386"/>
                    <a:gd name="T43" fmla="*/ 25 h 380"/>
                    <a:gd name="T44" fmla="*/ 370 w 386"/>
                    <a:gd name="T45" fmla="*/ 40 h 380"/>
                    <a:gd name="T46" fmla="*/ 379 w 386"/>
                    <a:gd name="T47" fmla="*/ 54 h 380"/>
                    <a:gd name="T48" fmla="*/ 379 w 386"/>
                    <a:gd name="T49" fmla="*/ 68 h 380"/>
                    <a:gd name="T50" fmla="*/ 379 w 386"/>
                    <a:gd name="T51" fmla="*/ 76 h 380"/>
                    <a:gd name="T52" fmla="*/ 382 w 386"/>
                    <a:gd name="T53" fmla="*/ 89 h 380"/>
                    <a:gd name="T54" fmla="*/ 385 w 386"/>
                    <a:gd name="T55" fmla="*/ 107 h 380"/>
                    <a:gd name="T56" fmla="*/ 382 w 386"/>
                    <a:gd name="T57" fmla="*/ 127 h 380"/>
                    <a:gd name="T58" fmla="*/ 382 w 386"/>
                    <a:gd name="T59" fmla="*/ 133 h 380"/>
                    <a:gd name="T60" fmla="*/ 367 w 386"/>
                    <a:gd name="T61" fmla="*/ 135 h 380"/>
                    <a:gd name="T62" fmla="*/ 364 w 386"/>
                    <a:gd name="T63" fmla="*/ 151 h 380"/>
                    <a:gd name="T64" fmla="*/ 357 w 386"/>
                    <a:gd name="T65" fmla="*/ 172 h 380"/>
                    <a:gd name="T66" fmla="*/ 355 w 386"/>
                    <a:gd name="T67" fmla="*/ 214 h 380"/>
                    <a:gd name="T68" fmla="*/ 358 w 386"/>
                    <a:gd name="T69" fmla="*/ 256 h 380"/>
                    <a:gd name="T70" fmla="*/ 354 w 386"/>
                    <a:gd name="T71" fmla="*/ 292 h 380"/>
                    <a:gd name="T72" fmla="*/ 344 w 386"/>
                    <a:gd name="T73" fmla="*/ 323 h 380"/>
                    <a:gd name="T74" fmla="*/ 354 w 386"/>
                    <a:gd name="T75" fmla="*/ 353 h 380"/>
                    <a:gd name="T76" fmla="*/ 347 w 386"/>
                    <a:gd name="T77" fmla="*/ 367 h 380"/>
                    <a:gd name="T78" fmla="*/ 316 w 386"/>
                    <a:gd name="T79" fmla="*/ 376 h 380"/>
                    <a:gd name="T80" fmla="*/ 282 w 386"/>
                    <a:gd name="T81" fmla="*/ 376 h 380"/>
                    <a:gd name="T82" fmla="*/ 236 w 386"/>
                    <a:gd name="T83" fmla="*/ 379 h 380"/>
                    <a:gd name="T84" fmla="*/ 197 w 386"/>
                    <a:gd name="T85" fmla="*/ 376 h 380"/>
                    <a:gd name="T86" fmla="*/ 174 w 386"/>
                    <a:gd name="T87" fmla="*/ 368 h 380"/>
                    <a:gd name="T88" fmla="*/ 152 w 386"/>
                    <a:gd name="T89" fmla="*/ 368 h 380"/>
                    <a:gd name="T90" fmla="*/ 141 w 386"/>
                    <a:gd name="T91" fmla="*/ 371 h 380"/>
                    <a:gd name="T92" fmla="*/ 109 w 386"/>
                    <a:gd name="T93" fmla="*/ 359 h 380"/>
                    <a:gd name="T94" fmla="*/ 94 w 386"/>
                    <a:gd name="T95" fmla="*/ 362 h 380"/>
                    <a:gd name="T96" fmla="*/ 84 w 386"/>
                    <a:gd name="T97" fmla="*/ 346 h 380"/>
                    <a:gd name="T98" fmla="*/ 90 w 386"/>
                    <a:gd name="T99" fmla="*/ 317 h 380"/>
                    <a:gd name="T100" fmla="*/ 90 w 386"/>
                    <a:gd name="T101" fmla="*/ 311 h 380"/>
                    <a:gd name="T102" fmla="*/ 102 w 386"/>
                    <a:gd name="T103" fmla="*/ 273 h 380"/>
                    <a:gd name="T104" fmla="*/ 87 w 386"/>
                    <a:gd name="T105" fmla="*/ 252 h 3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6"/>
                    <a:gd name="T160" fmla="*/ 0 h 380"/>
                    <a:gd name="T161" fmla="*/ 386 w 386"/>
                    <a:gd name="T162" fmla="*/ 380 h 3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6" h="380">
                      <a:moveTo>
                        <a:pt x="87" y="252"/>
                      </a:moveTo>
                      <a:lnTo>
                        <a:pt x="78" y="256"/>
                      </a:lnTo>
                      <a:lnTo>
                        <a:pt x="3" y="230"/>
                      </a:lnTo>
                      <a:lnTo>
                        <a:pt x="0" y="213"/>
                      </a:lnTo>
                      <a:lnTo>
                        <a:pt x="12" y="196"/>
                      </a:lnTo>
                      <a:lnTo>
                        <a:pt x="28" y="166"/>
                      </a:lnTo>
                      <a:lnTo>
                        <a:pt x="66" y="93"/>
                      </a:lnTo>
                      <a:lnTo>
                        <a:pt x="74" y="59"/>
                      </a:lnTo>
                      <a:lnTo>
                        <a:pt x="85" y="52"/>
                      </a:lnTo>
                      <a:lnTo>
                        <a:pt x="105" y="46"/>
                      </a:lnTo>
                      <a:lnTo>
                        <a:pt x="128" y="40"/>
                      </a:lnTo>
                      <a:lnTo>
                        <a:pt x="150" y="25"/>
                      </a:lnTo>
                      <a:lnTo>
                        <a:pt x="185" y="17"/>
                      </a:lnTo>
                      <a:lnTo>
                        <a:pt x="200" y="0"/>
                      </a:lnTo>
                      <a:lnTo>
                        <a:pt x="272" y="2"/>
                      </a:lnTo>
                      <a:lnTo>
                        <a:pt x="282" y="14"/>
                      </a:lnTo>
                      <a:lnTo>
                        <a:pt x="291" y="22"/>
                      </a:lnTo>
                      <a:lnTo>
                        <a:pt x="297" y="20"/>
                      </a:lnTo>
                      <a:lnTo>
                        <a:pt x="306" y="25"/>
                      </a:lnTo>
                      <a:lnTo>
                        <a:pt x="315" y="20"/>
                      </a:lnTo>
                      <a:lnTo>
                        <a:pt x="335" y="20"/>
                      </a:lnTo>
                      <a:lnTo>
                        <a:pt x="348" y="25"/>
                      </a:lnTo>
                      <a:lnTo>
                        <a:pt x="370" y="40"/>
                      </a:lnTo>
                      <a:lnTo>
                        <a:pt x="379" y="54"/>
                      </a:lnTo>
                      <a:lnTo>
                        <a:pt x="379" y="68"/>
                      </a:lnTo>
                      <a:lnTo>
                        <a:pt x="379" y="76"/>
                      </a:lnTo>
                      <a:lnTo>
                        <a:pt x="382" y="89"/>
                      </a:lnTo>
                      <a:lnTo>
                        <a:pt x="385" y="107"/>
                      </a:lnTo>
                      <a:lnTo>
                        <a:pt x="382" y="127"/>
                      </a:lnTo>
                      <a:lnTo>
                        <a:pt x="382" y="133"/>
                      </a:lnTo>
                      <a:lnTo>
                        <a:pt x="367" y="135"/>
                      </a:lnTo>
                      <a:lnTo>
                        <a:pt x="364" y="151"/>
                      </a:lnTo>
                      <a:lnTo>
                        <a:pt x="357" y="172"/>
                      </a:lnTo>
                      <a:lnTo>
                        <a:pt x="355" y="214"/>
                      </a:lnTo>
                      <a:lnTo>
                        <a:pt x="358" y="256"/>
                      </a:lnTo>
                      <a:lnTo>
                        <a:pt x="354" y="292"/>
                      </a:lnTo>
                      <a:lnTo>
                        <a:pt x="344" y="323"/>
                      </a:lnTo>
                      <a:lnTo>
                        <a:pt x="354" y="353"/>
                      </a:lnTo>
                      <a:lnTo>
                        <a:pt x="347" y="367"/>
                      </a:lnTo>
                      <a:lnTo>
                        <a:pt x="316" y="376"/>
                      </a:lnTo>
                      <a:lnTo>
                        <a:pt x="282" y="376"/>
                      </a:lnTo>
                      <a:lnTo>
                        <a:pt x="236" y="379"/>
                      </a:lnTo>
                      <a:lnTo>
                        <a:pt x="197" y="376"/>
                      </a:lnTo>
                      <a:lnTo>
                        <a:pt x="174" y="368"/>
                      </a:lnTo>
                      <a:lnTo>
                        <a:pt x="152" y="368"/>
                      </a:lnTo>
                      <a:lnTo>
                        <a:pt x="141" y="371"/>
                      </a:lnTo>
                      <a:lnTo>
                        <a:pt x="109" y="359"/>
                      </a:lnTo>
                      <a:lnTo>
                        <a:pt x="94" y="362"/>
                      </a:lnTo>
                      <a:lnTo>
                        <a:pt x="84" y="346"/>
                      </a:lnTo>
                      <a:lnTo>
                        <a:pt x="90" y="317"/>
                      </a:lnTo>
                      <a:lnTo>
                        <a:pt x="90" y="311"/>
                      </a:lnTo>
                      <a:lnTo>
                        <a:pt x="102" y="273"/>
                      </a:lnTo>
                      <a:lnTo>
                        <a:pt x="87" y="252"/>
                      </a:lnTo>
                    </a:path>
                  </a:pathLst>
                </a:custGeom>
                <a:solidFill>
                  <a:srgbClr val="00C0C0"/>
                </a:solidFill>
                <a:ln w="12700" cap="rnd">
                  <a:solidFill>
                    <a:srgbClr val="004040"/>
                  </a:solidFill>
                  <a:round/>
                  <a:headEnd/>
                  <a:tailEnd/>
                </a:ln>
              </p:spPr>
              <p:txBody>
                <a:bodyPr/>
                <a:lstStyle/>
                <a:p>
                  <a:endParaRPr lang="en-US"/>
                </a:p>
              </p:txBody>
            </p:sp>
            <p:sp>
              <p:nvSpPr>
                <p:cNvPr id="18542" name="Freeform 10"/>
                <p:cNvSpPr>
                  <a:spLocks/>
                </p:cNvSpPr>
                <p:nvPr/>
              </p:nvSpPr>
              <p:spPr bwMode="auto">
                <a:xfrm>
                  <a:off x="3176" y="2613"/>
                  <a:ext cx="70" cy="127"/>
                </a:xfrm>
                <a:custGeom>
                  <a:avLst/>
                  <a:gdLst>
                    <a:gd name="T0" fmla="*/ 7 w 70"/>
                    <a:gd name="T1" fmla="*/ 6 h 127"/>
                    <a:gd name="T2" fmla="*/ 20 w 70"/>
                    <a:gd name="T3" fmla="*/ 15 h 127"/>
                    <a:gd name="T4" fmla="*/ 28 w 70"/>
                    <a:gd name="T5" fmla="*/ 15 h 127"/>
                    <a:gd name="T6" fmla="*/ 41 w 70"/>
                    <a:gd name="T7" fmla="*/ 12 h 127"/>
                    <a:gd name="T8" fmla="*/ 59 w 70"/>
                    <a:gd name="T9" fmla="*/ 0 h 127"/>
                    <a:gd name="T10" fmla="*/ 69 w 70"/>
                    <a:gd name="T11" fmla="*/ 0 h 127"/>
                    <a:gd name="T12" fmla="*/ 63 w 70"/>
                    <a:gd name="T13" fmla="*/ 25 h 127"/>
                    <a:gd name="T14" fmla="*/ 59 w 70"/>
                    <a:gd name="T15" fmla="*/ 36 h 127"/>
                    <a:gd name="T16" fmla="*/ 59 w 70"/>
                    <a:gd name="T17" fmla="*/ 51 h 127"/>
                    <a:gd name="T18" fmla="*/ 56 w 70"/>
                    <a:gd name="T19" fmla="*/ 70 h 127"/>
                    <a:gd name="T20" fmla="*/ 56 w 70"/>
                    <a:gd name="T21" fmla="*/ 81 h 127"/>
                    <a:gd name="T22" fmla="*/ 59 w 70"/>
                    <a:gd name="T23" fmla="*/ 108 h 127"/>
                    <a:gd name="T24" fmla="*/ 58 w 70"/>
                    <a:gd name="T25" fmla="*/ 126 h 127"/>
                    <a:gd name="T26" fmla="*/ 54 w 70"/>
                    <a:gd name="T27" fmla="*/ 111 h 127"/>
                    <a:gd name="T28" fmla="*/ 51 w 70"/>
                    <a:gd name="T29" fmla="*/ 88 h 127"/>
                    <a:gd name="T30" fmla="*/ 45 w 70"/>
                    <a:gd name="T31" fmla="*/ 68 h 127"/>
                    <a:gd name="T32" fmla="*/ 42 w 70"/>
                    <a:gd name="T33" fmla="*/ 50 h 127"/>
                    <a:gd name="T34" fmla="*/ 40 w 70"/>
                    <a:gd name="T35" fmla="*/ 53 h 127"/>
                    <a:gd name="T36" fmla="*/ 31 w 70"/>
                    <a:gd name="T37" fmla="*/ 44 h 127"/>
                    <a:gd name="T38" fmla="*/ 35 w 70"/>
                    <a:gd name="T39" fmla="*/ 58 h 127"/>
                    <a:gd name="T40" fmla="*/ 34 w 70"/>
                    <a:gd name="T41" fmla="*/ 73 h 127"/>
                    <a:gd name="T42" fmla="*/ 36 w 70"/>
                    <a:gd name="T43" fmla="*/ 88 h 127"/>
                    <a:gd name="T44" fmla="*/ 37 w 70"/>
                    <a:gd name="T45" fmla="*/ 111 h 127"/>
                    <a:gd name="T46" fmla="*/ 33 w 70"/>
                    <a:gd name="T47" fmla="*/ 99 h 127"/>
                    <a:gd name="T48" fmla="*/ 31 w 70"/>
                    <a:gd name="T49" fmla="*/ 84 h 127"/>
                    <a:gd name="T50" fmla="*/ 31 w 70"/>
                    <a:gd name="T51" fmla="*/ 77 h 127"/>
                    <a:gd name="T52" fmla="*/ 27 w 70"/>
                    <a:gd name="T53" fmla="*/ 65 h 127"/>
                    <a:gd name="T54" fmla="*/ 20 w 70"/>
                    <a:gd name="T55" fmla="*/ 54 h 127"/>
                    <a:gd name="T56" fmla="*/ 18 w 70"/>
                    <a:gd name="T57" fmla="*/ 61 h 127"/>
                    <a:gd name="T58" fmla="*/ 14 w 70"/>
                    <a:gd name="T59" fmla="*/ 96 h 127"/>
                    <a:gd name="T60" fmla="*/ 0 w 70"/>
                    <a:gd name="T61" fmla="*/ 119 h 127"/>
                    <a:gd name="T62" fmla="*/ 9 w 70"/>
                    <a:gd name="T63" fmla="*/ 90 h 127"/>
                    <a:gd name="T64" fmla="*/ 13 w 70"/>
                    <a:gd name="T65" fmla="*/ 63 h 127"/>
                    <a:gd name="T66" fmla="*/ 14 w 70"/>
                    <a:gd name="T67" fmla="*/ 52 h 127"/>
                    <a:gd name="T68" fmla="*/ 15 w 70"/>
                    <a:gd name="T69" fmla="*/ 36 h 127"/>
                    <a:gd name="T70" fmla="*/ 15 w 70"/>
                    <a:gd name="T71" fmla="*/ 27 h 127"/>
                    <a:gd name="T72" fmla="*/ 13 w 70"/>
                    <a:gd name="T73" fmla="*/ 15 h 127"/>
                    <a:gd name="T74" fmla="*/ 7 w 70"/>
                    <a:gd name="T75" fmla="*/ 6 h 1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27"/>
                    <a:gd name="T116" fmla="*/ 70 w 70"/>
                    <a:gd name="T117" fmla="*/ 127 h 12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27">
                      <a:moveTo>
                        <a:pt x="7" y="6"/>
                      </a:moveTo>
                      <a:lnTo>
                        <a:pt x="20" y="15"/>
                      </a:lnTo>
                      <a:lnTo>
                        <a:pt x="28" y="15"/>
                      </a:lnTo>
                      <a:lnTo>
                        <a:pt x="41" y="12"/>
                      </a:lnTo>
                      <a:lnTo>
                        <a:pt x="59" y="0"/>
                      </a:lnTo>
                      <a:lnTo>
                        <a:pt x="69" y="0"/>
                      </a:lnTo>
                      <a:lnTo>
                        <a:pt x="63" y="25"/>
                      </a:lnTo>
                      <a:lnTo>
                        <a:pt x="59" y="36"/>
                      </a:lnTo>
                      <a:lnTo>
                        <a:pt x="59" y="51"/>
                      </a:lnTo>
                      <a:lnTo>
                        <a:pt x="56" y="70"/>
                      </a:lnTo>
                      <a:lnTo>
                        <a:pt x="56" y="81"/>
                      </a:lnTo>
                      <a:lnTo>
                        <a:pt x="59" y="108"/>
                      </a:lnTo>
                      <a:lnTo>
                        <a:pt x="58" y="126"/>
                      </a:lnTo>
                      <a:lnTo>
                        <a:pt x="54" y="111"/>
                      </a:lnTo>
                      <a:lnTo>
                        <a:pt x="51" y="88"/>
                      </a:lnTo>
                      <a:lnTo>
                        <a:pt x="45" y="68"/>
                      </a:lnTo>
                      <a:lnTo>
                        <a:pt x="42" y="50"/>
                      </a:lnTo>
                      <a:lnTo>
                        <a:pt x="40" y="53"/>
                      </a:lnTo>
                      <a:lnTo>
                        <a:pt x="31" y="44"/>
                      </a:lnTo>
                      <a:lnTo>
                        <a:pt x="35" y="58"/>
                      </a:lnTo>
                      <a:lnTo>
                        <a:pt x="34" y="73"/>
                      </a:lnTo>
                      <a:lnTo>
                        <a:pt x="36" y="88"/>
                      </a:lnTo>
                      <a:lnTo>
                        <a:pt x="37" y="111"/>
                      </a:lnTo>
                      <a:lnTo>
                        <a:pt x="33" y="99"/>
                      </a:lnTo>
                      <a:lnTo>
                        <a:pt x="31" y="84"/>
                      </a:lnTo>
                      <a:lnTo>
                        <a:pt x="31" y="77"/>
                      </a:lnTo>
                      <a:lnTo>
                        <a:pt x="27" y="65"/>
                      </a:lnTo>
                      <a:lnTo>
                        <a:pt x="20" y="54"/>
                      </a:lnTo>
                      <a:lnTo>
                        <a:pt x="18" y="61"/>
                      </a:lnTo>
                      <a:lnTo>
                        <a:pt x="14" y="96"/>
                      </a:lnTo>
                      <a:lnTo>
                        <a:pt x="0" y="119"/>
                      </a:lnTo>
                      <a:lnTo>
                        <a:pt x="9" y="90"/>
                      </a:lnTo>
                      <a:lnTo>
                        <a:pt x="13" y="63"/>
                      </a:lnTo>
                      <a:lnTo>
                        <a:pt x="14" y="52"/>
                      </a:lnTo>
                      <a:lnTo>
                        <a:pt x="15" y="36"/>
                      </a:lnTo>
                      <a:lnTo>
                        <a:pt x="15" y="27"/>
                      </a:lnTo>
                      <a:lnTo>
                        <a:pt x="13" y="15"/>
                      </a:lnTo>
                      <a:lnTo>
                        <a:pt x="7" y="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3" name="Freeform 11"/>
                <p:cNvSpPr>
                  <a:spLocks/>
                </p:cNvSpPr>
                <p:nvPr/>
              </p:nvSpPr>
              <p:spPr bwMode="auto">
                <a:xfrm>
                  <a:off x="3163" y="2591"/>
                  <a:ext cx="17" cy="25"/>
                </a:xfrm>
                <a:custGeom>
                  <a:avLst/>
                  <a:gdLst>
                    <a:gd name="T0" fmla="*/ 1 w 17"/>
                    <a:gd name="T1" fmla="*/ 0 h 25"/>
                    <a:gd name="T2" fmla="*/ 0 w 17"/>
                    <a:gd name="T3" fmla="*/ 11 h 25"/>
                    <a:gd name="T4" fmla="*/ 1 w 17"/>
                    <a:gd name="T5" fmla="*/ 24 h 25"/>
                    <a:gd name="T6" fmla="*/ 16 w 17"/>
                    <a:gd name="T7" fmla="*/ 21 h 25"/>
                    <a:gd name="T8" fmla="*/ 14 w 17"/>
                    <a:gd name="T9" fmla="*/ 12 h 25"/>
                    <a:gd name="T10" fmla="*/ 1 w 17"/>
                    <a:gd name="T11" fmla="*/ 0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 y="0"/>
                      </a:moveTo>
                      <a:lnTo>
                        <a:pt x="0" y="11"/>
                      </a:lnTo>
                      <a:lnTo>
                        <a:pt x="1" y="24"/>
                      </a:lnTo>
                      <a:lnTo>
                        <a:pt x="16" y="21"/>
                      </a:lnTo>
                      <a:lnTo>
                        <a:pt x="14" y="12"/>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4" name="Freeform 12"/>
                <p:cNvSpPr>
                  <a:spLocks/>
                </p:cNvSpPr>
                <p:nvPr/>
              </p:nvSpPr>
              <p:spPr bwMode="auto">
                <a:xfrm>
                  <a:off x="3169" y="2591"/>
                  <a:ext cx="61" cy="29"/>
                </a:xfrm>
                <a:custGeom>
                  <a:avLst/>
                  <a:gdLst>
                    <a:gd name="T0" fmla="*/ 0 w 61"/>
                    <a:gd name="T1" fmla="*/ 0 h 29"/>
                    <a:gd name="T2" fmla="*/ 12 w 61"/>
                    <a:gd name="T3" fmla="*/ 21 h 29"/>
                    <a:gd name="T4" fmla="*/ 21 w 61"/>
                    <a:gd name="T5" fmla="*/ 25 h 29"/>
                    <a:gd name="T6" fmla="*/ 24 w 61"/>
                    <a:gd name="T7" fmla="*/ 20 h 29"/>
                    <a:gd name="T8" fmla="*/ 29 w 61"/>
                    <a:gd name="T9" fmla="*/ 24 h 29"/>
                    <a:gd name="T10" fmla="*/ 38 w 61"/>
                    <a:gd name="T11" fmla="*/ 27 h 29"/>
                    <a:gd name="T12" fmla="*/ 44 w 61"/>
                    <a:gd name="T13" fmla="*/ 28 h 29"/>
                    <a:gd name="T14" fmla="*/ 51 w 61"/>
                    <a:gd name="T15" fmla="*/ 27 h 29"/>
                    <a:gd name="T16" fmla="*/ 60 w 61"/>
                    <a:gd name="T17" fmla="*/ 22 h 29"/>
                    <a:gd name="T18" fmla="*/ 60 w 61"/>
                    <a:gd name="T19" fmla="*/ 17 h 29"/>
                    <a:gd name="T20" fmla="*/ 53 w 61"/>
                    <a:gd name="T21" fmla="*/ 20 h 29"/>
                    <a:gd name="T22" fmla="*/ 31 w 61"/>
                    <a:gd name="T23" fmla="*/ 11 h 29"/>
                    <a:gd name="T24" fmla="*/ 0 w 61"/>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29"/>
                    <a:gd name="T41" fmla="*/ 61 w 6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29">
                      <a:moveTo>
                        <a:pt x="0" y="0"/>
                      </a:moveTo>
                      <a:lnTo>
                        <a:pt x="12" y="21"/>
                      </a:lnTo>
                      <a:lnTo>
                        <a:pt x="21" y="25"/>
                      </a:lnTo>
                      <a:lnTo>
                        <a:pt x="24" y="20"/>
                      </a:lnTo>
                      <a:lnTo>
                        <a:pt x="29" y="24"/>
                      </a:lnTo>
                      <a:lnTo>
                        <a:pt x="38" y="27"/>
                      </a:lnTo>
                      <a:lnTo>
                        <a:pt x="44" y="28"/>
                      </a:lnTo>
                      <a:lnTo>
                        <a:pt x="51" y="27"/>
                      </a:lnTo>
                      <a:lnTo>
                        <a:pt x="60" y="22"/>
                      </a:lnTo>
                      <a:lnTo>
                        <a:pt x="60" y="17"/>
                      </a:lnTo>
                      <a:lnTo>
                        <a:pt x="53" y="20"/>
                      </a:lnTo>
                      <a:lnTo>
                        <a:pt x="31" y="1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5" name="Freeform 13"/>
                <p:cNvSpPr>
                  <a:spLocks/>
                </p:cNvSpPr>
                <p:nvPr/>
              </p:nvSpPr>
              <p:spPr bwMode="auto">
                <a:xfrm>
                  <a:off x="3230" y="2560"/>
                  <a:ext cx="17" cy="30"/>
                </a:xfrm>
                <a:custGeom>
                  <a:avLst/>
                  <a:gdLst>
                    <a:gd name="T0" fmla="*/ 0 w 17"/>
                    <a:gd name="T1" fmla="*/ 0 h 30"/>
                    <a:gd name="T2" fmla="*/ 0 w 17"/>
                    <a:gd name="T3" fmla="*/ 11 h 30"/>
                    <a:gd name="T4" fmla="*/ 4 w 17"/>
                    <a:gd name="T5" fmla="*/ 12 h 30"/>
                    <a:gd name="T6" fmla="*/ 13 w 17"/>
                    <a:gd name="T7" fmla="*/ 22 h 30"/>
                    <a:gd name="T8" fmla="*/ 16 w 17"/>
                    <a:gd name="T9" fmla="*/ 29 h 30"/>
                    <a:gd name="T10" fmla="*/ 16 w 17"/>
                    <a:gd name="T11" fmla="*/ 17 h 30"/>
                    <a:gd name="T12" fmla="*/ 11 w 17"/>
                    <a:gd name="T13" fmla="*/ 11 h 30"/>
                    <a:gd name="T14" fmla="*/ 0 w 17"/>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0"/>
                    <a:gd name="T26" fmla="*/ 17 w 17"/>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0">
                      <a:moveTo>
                        <a:pt x="0" y="0"/>
                      </a:moveTo>
                      <a:lnTo>
                        <a:pt x="0" y="11"/>
                      </a:lnTo>
                      <a:lnTo>
                        <a:pt x="4" y="12"/>
                      </a:lnTo>
                      <a:lnTo>
                        <a:pt x="13" y="22"/>
                      </a:lnTo>
                      <a:lnTo>
                        <a:pt x="16" y="29"/>
                      </a:lnTo>
                      <a:lnTo>
                        <a:pt x="16" y="17"/>
                      </a:lnTo>
                      <a:lnTo>
                        <a:pt x="11" y="1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6" name="Freeform 14"/>
                <p:cNvSpPr>
                  <a:spLocks/>
                </p:cNvSpPr>
                <p:nvPr/>
              </p:nvSpPr>
              <p:spPr bwMode="auto">
                <a:xfrm>
                  <a:off x="3211" y="2529"/>
                  <a:ext cx="41" cy="53"/>
                </a:xfrm>
                <a:custGeom>
                  <a:avLst/>
                  <a:gdLst>
                    <a:gd name="T0" fmla="*/ 0 w 41"/>
                    <a:gd name="T1" fmla="*/ 0 h 53"/>
                    <a:gd name="T2" fmla="*/ 9 w 41"/>
                    <a:gd name="T3" fmla="*/ 6 h 53"/>
                    <a:gd name="T4" fmla="*/ 12 w 41"/>
                    <a:gd name="T5" fmla="*/ 16 h 53"/>
                    <a:gd name="T6" fmla="*/ 13 w 41"/>
                    <a:gd name="T7" fmla="*/ 14 h 53"/>
                    <a:gd name="T8" fmla="*/ 20 w 41"/>
                    <a:gd name="T9" fmla="*/ 23 h 53"/>
                    <a:gd name="T10" fmla="*/ 24 w 41"/>
                    <a:gd name="T11" fmla="*/ 34 h 53"/>
                    <a:gd name="T12" fmla="*/ 28 w 41"/>
                    <a:gd name="T13" fmla="*/ 40 h 53"/>
                    <a:gd name="T14" fmla="*/ 34 w 41"/>
                    <a:gd name="T15" fmla="*/ 40 h 53"/>
                    <a:gd name="T16" fmla="*/ 36 w 41"/>
                    <a:gd name="T17" fmla="*/ 46 h 53"/>
                    <a:gd name="T18" fmla="*/ 35 w 41"/>
                    <a:gd name="T19" fmla="*/ 52 h 53"/>
                    <a:gd name="T20" fmla="*/ 40 w 41"/>
                    <a:gd name="T21" fmla="*/ 36 h 53"/>
                    <a:gd name="T22" fmla="*/ 39 w 41"/>
                    <a:gd name="T23" fmla="*/ 29 h 53"/>
                    <a:gd name="T24" fmla="*/ 33 w 41"/>
                    <a:gd name="T25" fmla="*/ 20 h 53"/>
                    <a:gd name="T26" fmla="*/ 27 w 41"/>
                    <a:gd name="T27" fmla="*/ 13 h 53"/>
                    <a:gd name="T28" fmla="*/ 17 w 41"/>
                    <a:gd name="T29" fmla="*/ 8 h 53"/>
                    <a:gd name="T30" fmla="*/ 0 w 41"/>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53"/>
                    <a:gd name="T50" fmla="*/ 41 w 41"/>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53">
                      <a:moveTo>
                        <a:pt x="0" y="0"/>
                      </a:moveTo>
                      <a:lnTo>
                        <a:pt x="9" y="6"/>
                      </a:lnTo>
                      <a:lnTo>
                        <a:pt x="12" y="16"/>
                      </a:lnTo>
                      <a:lnTo>
                        <a:pt x="13" y="14"/>
                      </a:lnTo>
                      <a:lnTo>
                        <a:pt x="20" y="23"/>
                      </a:lnTo>
                      <a:lnTo>
                        <a:pt x="24" y="34"/>
                      </a:lnTo>
                      <a:lnTo>
                        <a:pt x="28" y="40"/>
                      </a:lnTo>
                      <a:lnTo>
                        <a:pt x="34" y="40"/>
                      </a:lnTo>
                      <a:lnTo>
                        <a:pt x="36" y="46"/>
                      </a:lnTo>
                      <a:lnTo>
                        <a:pt x="35" y="52"/>
                      </a:lnTo>
                      <a:lnTo>
                        <a:pt x="40" y="36"/>
                      </a:lnTo>
                      <a:lnTo>
                        <a:pt x="39" y="29"/>
                      </a:lnTo>
                      <a:lnTo>
                        <a:pt x="33" y="20"/>
                      </a:lnTo>
                      <a:lnTo>
                        <a:pt x="27" y="13"/>
                      </a:lnTo>
                      <a:lnTo>
                        <a:pt x="17" y="8"/>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7" name="Freeform 15"/>
                <p:cNvSpPr>
                  <a:spLocks/>
                </p:cNvSpPr>
                <p:nvPr/>
              </p:nvSpPr>
              <p:spPr bwMode="auto">
                <a:xfrm>
                  <a:off x="3200" y="2515"/>
                  <a:ext cx="56" cy="47"/>
                </a:xfrm>
                <a:custGeom>
                  <a:avLst/>
                  <a:gdLst>
                    <a:gd name="T0" fmla="*/ 0 w 56"/>
                    <a:gd name="T1" fmla="*/ 0 h 47"/>
                    <a:gd name="T2" fmla="*/ 1 w 56"/>
                    <a:gd name="T3" fmla="*/ 4 h 47"/>
                    <a:gd name="T4" fmla="*/ 10 w 56"/>
                    <a:gd name="T5" fmla="*/ 7 h 47"/>
                    <a:gd name="T6" fmla="*/ 15 w 56"/>
                    <a:gd name="T7" fmla="*/ 7 h 47"/>
                    <a:gd name="T8" fmla="*/ 21 w 56"/>
                    <a:gd name="T9" fmla="*/ 10 h 47"/>
                    <a:gd name="T10" fmla="*/ 29 w 56"/>
                    <a:gd name="T11" fmla="*/ 18 h 47"/>
                    <a:gd name="T12" fmla="*/ 36 w 56"/>
                    <a:gd name="T13" fmla="*/ 21 h 47"/>
                    <a:gd name="T14" fmla="*/ 45 w 56"/>
                    <a:gd name="T15" fmla="*/ 29 h 47"/>
                    <a:gd name="T16" fmla="*/ 49 w 56"/>
                    <a:gd name="T17" fmla="*/ 35 h 47"/>
                    <a:gd name="T18" fmla="*/ 52 w 56"/>
                    <a:gd name="T19" fmla="*/ 46 h 47"/>
                    <a:gd name="T20" fmla="*/ 55 w 56"/>
                    <a:gd name="T21" fmla="*/ 36 h 47"/>
                    <a:gd name="T22" fmla="*/ 52 w 56"/>
                    <a:gd name="T23" fmla="*/ 28 h 47"/>
                    <a:gd name="T24" fmla="*/ 47 w 56"/>
                    <a:gd name="T25" fmla="*/ 20 h 47"/>
                    <a:gd name="T26" fmla="*/ 38 w 56"/>
                    <a:gd name="T27" fmla="*/ 12 h 47"/>
                    <a:gd name="T28" fmla="*/ 26 w 56"/>
                    <a:gd name="T29" fmla="*/ 5 h 47"/>
                    <a:gd name="T30" fmla="*/ 19 w 56"/>
                    <a:gd name="T31" fmla="*/ 1 h 47"/>
                    <a:gd name="T32" fmla="*/ 10 w 56"/>
                    <a:gd name="T33" fmla="*/ 0 h 47"/>
                    <a:gd name="T34" fmla="*/ 0 w 56"/>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7"/>
                    <a:gd name="T56" fmla="*/ 56 w 56"/>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7">
                      <a:moveTo>
                        <a:pt x="0" y="0"/>
                      </a:moveTo>
                      <a:lnTo>
                        <a:pt x="1" y="4"/>
                      </a:lnTo>
                      <a:lnTo>
                        <a:pt x="10" y="7"/>
                      </a:lnTo>
                      <a:lnTo>
                        <a:pt x="15" y="7"/>
                      </a:lnTo>
                      <a:lnTo>
                        <a:pt x="21" y="10"/>
                      </a:lnTo>
                      <a:lnTo>
                        <a:pt x="29" y="18"/>
                      </a:lnTo>
                      <a:lnTo>
                        <a:pt x="36" y="21"/>
                      </a:lnTo>
                      <a:lnTo>
                        <a:pt x="45" y="29"/>
                      </a:lnTo>
                      <a:lnTo>
                        <a:pt x="49" y="35"/>
                      </a:lnTo>
                      <a:lnTo>
                        <a:pt x="52" y="46"/>
                      </a:lnTo>
                      <a:lnTo>
                        <a:pt x="55" y="36"/>
                      </a:lnTo>
                      <a:lnTo>
                        <a:pt x="52" y="28"/>
                      </a:lnTo>
                      <a:lnTo>
                        <a:pt x="47" y="20"/>
                      </a:lnTo>
                      <a:lnTo>
                        <a:pt x="38" y="12"/>
                      </a:lnTo>
                      <a:lnTo>
                        <a:pt x="26" y="5"/>
                      </a:lnTo>
                      <a:lnTo>
                        <a:pt x="19"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8" name="Freeform 16"/>
                <p:cNvSpPr>
                  <a:spLocks/>
                </p:cNvSpPr>
                <p:nvPr/>
              </p:nvSpPr>
              <p:spPr bwMode="auto">
                <a:xfrm>
                  <a:off x="3217" y="2510"/>
                  <a:ext cx="38" cy="27"/>
                </a:xfrm>
                <a:custGeom>
                  <a:avLst/>
                  <a:gdLst>
                    <a:gd name="T0" fmla="*/ 0 w 38"/>
                    <a:gd name="T1" fmla="*/ 0 h 27"/>
                    <a:gd name="T2" fmla="*/ 7 w 38"/>
                    <a:gd name="T3" fmla="*/ 1 h 27"/>
                    <a:gd name="T4" fmla="*/ 14 w 38"/>
                    <a:gd name="T5" fmla="*/ 4 h 27"/>
                    <a:gd name="T6" fmla="*/ 23 w 38"/>
                    <a:gd name="T7" fmla="*/ 10 h 27"/>
                    <a:gd name="T8" fmla="*/ 26 w 38"/>
                    <a:gd name="T9" fmla="*/ 11 h 27"/>
                    <a:gd name="T10" fmla="*/ 31 w 38"/>
                    <a:gd name="T11" fmla="*/ 18 h 27"/>
                    <a:gd name="T12" fmla="*/ 37 w 38"/>
                    <a:gd name="T13" fmla="*/ 26 h 27"/>
                    <a:gd name="T14" fmla="*/ 34 w 38"/>
                    <a:gd name="T15" fmla="*/ 15 h 27"/>
                    <a:gd name="T16" fmla="*/ 28 w 38"/>
                    <a:gd name="T17" fmla="*/ 10 h 27"/>
                    <a:gd name="T18" fmla="*/ 22 w 38"/>
                    <a:gd name="T19" fmla="*/ 5 h 27"/>
                    <a:gd name="T20" fmla="*/ 14 w 38"/>
                    <a:gd name="T21" fmla="*/ 2 h 27"/>
                    <a:gd name="T22" fmla="*/ 0 w 38"/>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7"/>
                    <a:gd name="T38" fmla="*/ 38 w 38"/>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7">
                      <a:moveTo>
                        <a:pt x="0" y="0"/>
                      </a:moveTo>
                      <a:lnTo>
                        <a:pt x="7" y="1"/>
                      </a:lnTo>
                      <a:lnTo>
                        <a:pt x="14" y="4"/>
                      </a:lnTo>
                      <a:lnTo>
                        <a:pt x="23" y="10"/>
                      </a:lnTo>
                      <a:lnTo>
                        <a:pt x="26" y="11"/>
                      </a:lnTo>
                      <a:lnTo>
                        <a:pt x="31" y="18"/>
                      </a:lnTo>
                      <a:lnTo>
                        <a:pt x="37" y="26"/>
                      </a:lnTo>
                      <a:lnTo>
                        <a:pt x="34" y="15"/>
                      </a:lnTo>
                      <a:lnTo>
                        <a:pt x="28" y="10"/>
                      </a:lnTo>
                      <a:lnTo>
                        <a:pt x="22" y="5"/>
                      </a:lnTo>
                      <a:lnTo>
                        <a:pt x="14" y="2"/>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9" name="Freeform 17"/>
                <p:cNvSpPr>
                  <a:spLocks/>
                </p:cNvSpPr>
                <p:nvPr/>
              </p:nvSpPr>
              <p:spPr bwMode="auto">
                <a:xfrm>
                  <a:off x="2886" y="2681"/>
                  <a:ext cx="17" cy="22"/>
                </a:xfrm>
                <a:custGeom>
                  <a:avLst/>
                  <a:gdLst>
                    <a:gd name="T0" fmla="*/ 16 w 17"/>
                    <a:gd name="T1" fmla="*/ 0 h 22"/>
                    <a:gd name="T2" fmla="*/ 1 w 17"/>
                    <a:gd name="T3" fmla="*/ 4 h 22"/>
                    <a:gd name="T4" fmla="*/ 0 w 17"/>
                    <a:gd name="T5" fmla="*/ 7 h 22"/>
                    <a:gd name="T6" fmla="*/ 0 w 17"/>
                    <a:gd name="T7" fmla="*/ 14 h 22"/>
                    <a:gd name="T8" fmla="*/ 0 w 17"/>
                    <a:gd name="T9" fmla="*/ 21 h 22"/>
                    <a:gd name="T10" fmla="*/ 16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6" y="0"/>
                      </a:moveTo>
                      <a:lnTo>
                        <a:pt x="1" y="4"/>
                      </a:lnTo>
                      <a:lnTo>
                        <a:pt x="0" y="7"/>
                      </a:lnTo>
                      <a:lnTo>
                        <a:pt x="0" y="14"/>
                      </a:lnTo>
                      <a:lnTo>
                        <a:pt x="0" y="21"/>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50" name="Freeform 18"/>
                <p:cNvSpPr>
                  <a:spLocks/>
                </p:cNvSpPr>
                <p:nvPr/>
              </p:nvSpPr>
              <p:spPr bwMode="auto">
                <a:xfrm>
                  <a:off x="2950" y="2666"/>
                  <a:ext cx="34" cy="87"/>
                </a:xfrm>
                <a:custGeom>
                  <a:avLst/>
                  <a:gdLst>
                    <a:gd name="T0" fmla="*/ 11 w 34"/>
                    <a:gd name="T1" fmla="*/ 0 h 87"/>
                    <a:gd name="T2" fmla="*/ 10 w 34"/>
                    <a:gd name="T3" fmla="*/ 11 h 87"/>
                    <a:gd name="T4" fmla="*/ 5 w 34"/>
                    <a:gd name="T5" fmla="*/ 12 h 87"/>
                    <a:gd name="T6" fmla="*/ 1 w 34"/>
                    <a:gd name="T7" fmla="*/ 8 h 87"/>
                    <a:gd name="T8" fmla="*/ 0 w 34"/>
                    <a:gd name="T9" fmla="*/ 17 h 87"/>
                    <a:gd name="T10" fmla="*/ 6 w 34"/>
                    <a:gd name="T11" fmla="*/ 27 h 87"/>
                    <a:gd name="T12" fmla="*/ 7 w 34"/>
                    <a:gd name="T13" fmla="*/ 35 h 87"/>
                    <a:gd name="T14" fmla="*/ 1 w 34"/>
                    <a:gd name="T15" fmla="*/ 29 h 87"/>
                    <a:gd name="T16" fmla="*/ 5 w 34"/>
                    <a:gd name="T17" fmla="*/ 43 h 87"/>
                    <a:gd name="T18" fmla="*/ 9 w 34"/>
                    <a:gd name="T19" fmla="*/ 59 h 87"/>
                    <a:gd name="T20" fmla="*/ 9 w 34"/>
                    <a:gd name="T21" fmla="*/ 67 h 87"/>
                    <a:gd name="T22" fmla="*/ 19 w 34"/>
                    <a:gd name="T23" fmla="*/ 64 h 87"/>
                    <a:gd name="T24" fmla="*/ 32 w 34"/>
                    <a:gd name="T25" fmla="*/ 86 h 87"/>
                    <a:gd name="T26" fmla="*/ 30 w 34"/>
                    <a:gd name="T27" fmla="*/ 77 h 87"/>
                    <a:gd name="T28" fmla="*/ 32 w 34"/>
                    <a:gd name="T29" fmla="*/ 64 h 87"/>
                    <a:gd name="T30" fmla="*/ 33 w 34"/>
                    <a:gd name="T31" fmla="*/ 56 h 87"/>
                    <a:gd name="T32" fmla="*/ 26 w 34"/>
                    <a:gd name="T33" fmla="*/ 55 h 87"/>
                    <a:gd name="T34" fmla="*/ 23 w 34"/>
                    <a:gd name="T35" fmla="*/ 50 h 87"/>
                    <a:gd name="T36" fmla="*/ 29 w 34"/>
                    <a:gd name="T37" fmla="*/ 27 h 87"/>
                    <a:gd name="T38" fmla="*/ 11 w 34"/>
                    <a:gd name="T39" fmla="*/ 0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87"/>
                    <a:gd name="T62" fmla="*/ 34 w 34"/>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87">
                      <a:moveTo>
                        <a:pt x="11" y="0"/>
                      </a:moveTo>
                      <a:lnTo>
                        <a:pt x="10" y="11"/>
                      </a:lnTo>
                      <a:lnTo>
                        <a:pt x="5" y="12"/>
                      </a:lnTo>
                      <a:lnTo>
                        <a:pt x="1" y="8"/>
                      </a:lnTo>
                      <a:lnTo>
                        <a:pt x="0" y="17"/>
                      </a:lnTo>
                      <a:lnTo>
                        <a:pt x="6" y="27"/>
                      </a:lnTo>
                      <a:lnTo>
                        <a:pt x="7" y="35"/>
                      </a:lnTo>
                      <a:lnTo>
                        <a:pt x="1" y="29"/>
                      </a:lnTo>
                      <a:lnTo>
                        <a:pt x="5" y="43"/>
                      </a:lnTo>
                      <a:lnTo>
                        <a:pt x="9" y="59"/>
                      </a:lnTo>
                      <a:lnTo>
                        <a:pt x="9" y="67"/>
                      </a:lnTo>
                      <a:lnTo>
                        <a:pt x="19" y="64"/>
                      </a:lnTo>
                      <a:lnTo>
                        <a:pt x="32" y="86"/>
                      </a:lnTo>
                      <a:lnTo>
                        <a:pt x="30" y="77"/>
                      </a:lnTo>
                      <a:lnTo>
                        <a:pt x="32" y="64"/>
                      </a:lnTo>
                      <a:lnTo>
                        <a:pt x="33" y="56"/>
                      </a:lnTo>
                      <a:lnTo>
                        <a:pt x="26" y="55"/>
                      </a:lnTo>
                      <a:lnTo>
                        <a:pt x="23" y="50"/>
                      </a:lnTo>
                      <a:lnTo>
                        <a:pt x="29" y="27"/>
                      </a:lnTo>
                      <a:lnTo>
                        <a:pt x="1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51" name="Freeform 19"/>
                <p:cNvSpPr>
                  <a:spLocks/>
                </p:cNvSpPr>
                <p:nvPr/>
              </p:nvSpPr>
              <p:spPr bwMode="auto">
                <a:xfrm>
                  <a:off x="2973" y="2754"/>
                  <a:ext cx="32" cy="61"/>
                </a:xfrm>
                <a:custGeom>
                  <a:avLst/>
                  <a:gdLst>
                    <a:gd name="T0" fmla="*/ 10 w 32"/>
                    <a:gd name="T1" fmla="*/ 0 h 61"/>
                    <a:gd name="T2" fmla="*/ 13 w 32"/>
                    <a:gd name="T3" fmla="*/ 8 h 61"/>
                    <a:gd name="T4" fmla="*/ 9 w 32"/>
                    <a:gd name="T5" fmla="*/ 22 h 61"/>
                    <a:gd name="T6" fmla="*/ 14 w 32"/>
                    <a:gd name="T7" fmla="*/ 43 h 61"/>
                    <a:gd name="T8" fmla="*/ 31 w 32"/>
                    <a:gd name="T9" fmla="*/ 60 h 61"/>
                    <a:gd name="T10" fmla="*/ 12 w 32"/>
                    <a:gd name="T11" fmla="*/ 38 h 61"/>
                    <a:gd name="T12" fmla="*/ 7 w 32"/>
                    <a:gd name="T13" fmla="*/ 29 h 61"/>
                    <a:gd name="T14" fmla="*/ 0 w 32"/>
                    <a:gd name="T15" fmla="*/ 29 h 61"/>
                    <a:gd name="T16" fmla="*/ 10 w 3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61"/>
                    <a:gd name="T29" fmla="*/ 32 w 3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61">
                      <a:moveTo>
                        <a:pt x="10" y="0"/>
                      </a:moveTo>
                      <a:lnTo>
                        <a:pt x="13" y="8"/>
                      </a:lnTo>
                      <a:lnTo>
                        <a:pt x="9" y="22"/>
                      </a:lnTo>
                      <a:lnTo>
                        <a:pt x="14" y="43"/>
                      </a:lnTo>
                      <a:lnTo>
                        <a:pt x="31" y="60"/>
                      </a:lnTo>
                      <a:lnTo>
                        <a:pt x="12" y="38"/>
                      </a:lnTo>
                      <a:lnTo>
                        <a:pt x="7" y="29"/>
                      </a:lnTo>
                      <a:lnTo>
                        <a:pt x="0" y="29"/>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495" name="Group 20"/>
              <p:cNvGrpSpPr>
                <a:grpSpLocks/>
              </p:cNvGrpSpPr>
              <p:nvPr/>
            </p:nvGrpSpPr>
            <p:grpSpPr bwMode="auto">
              <a:xfrm>
                <a:off x="3047" y="2276"/>
                <a:ext cx="143" cy="222"/>
                <a:chOff x="3047" y="2276"/>
                <a:chExt cx="143" cy="222"/>
              </a:xfrm>
            </p:grpSpPr>
            <p:sp>
              <p:nvSpPr>
                <p:cNvPr id="18518" name="Freeform 21"/>
                <p:cNvSpPr>
                  <a:spLocks/>
                </p:cNvSpPr>
                <p:nvPr/>
              </p:nvSpPr>
              <p:spPr bwMode="auto">
                <a:xfrm>
                  <a:off x="3047" y="2276"/>
                  <a:ext cx="143" cy="114"/>
                </a:xfrm>
                <a:custGeom>
                  <a:avLst/>
                  <a:gdLst>
                    <a:gd name="T0" fmla="*/ 12 w 143"/>
                    <a:gd name="T1" fmla="*/ 102 h 114"/>
                    <a:gd name="T2" fmla="*/ 6 w 143"/>
                    <a:gd name="T3" fmla="*/ 98 h 114"/>
                    <a:gd name="T4" fmla="*/ 2 w 143"/>
                    <a:gd name="T5" fmla="*/ 94 h 114"/>
                    <a:gd name="T6" fmla="*/ 0 w 143"/>
                    <a:gd name="T7" fmla="*/ 88 h 114"/>
                    <a:gd name="T8" fmla="*/ 0 w 143"/>
                    <a:gd name="T9" fmla="*/ 83 h 114"/>
                    <a:gd name="T10" fmla="*/ 4 w 143"/>
                    <a:gd name="T11" fmla="*/ 79 h 114"/>
                    <a:gd name="T12" fmla="*/ 5 w 143"/>
                    <a:gd name="T13" fmla="*/ 68 h 114"/>
                    <a:gd name="T14" fmla="*/ 12 w 143"/>
                    <a:gd name="T15" fmla="*/ 59 h 114"/>
                    <a:gd name="T16" fmla="*/ 14 w 143"/>
                    <a:gd name="T17" fmla="*/ 48 h 114"/>
                    <a:gd name="T18" fmla="*/ 17 w 143"/>
                    <a:gd name="T19" fmla="*/ 38 h 114"/>
                    <a:gd name="T20" fmla="*/ 24 w 143"/>
                    <a:gd name="T21" fmla="*/ 27 h 114"/>
                    <a:gd name="T22" fmla="*/ 29 w 143"/>
                    <a:gd name="T23" fmla="*/ 19 h 114"/>
                    <a:gd name="T24" fmla="*/ 34 w 143"/>
                    <a:gd name="T25" fmla="*/ 12 h 114"/>
                    <a:gd name="T26" fmla="*/ 38 w 143"/>
                    <a:gd name="T27" fmla="*/ 8 h 114"/>
                    <a:gd name="T28" fmla="*/ 47 w 143"/>
                    <a:gd name="T29" fmla="*/ 6 h 114"/>
                    <a:gd name="T30" fmla="*/ 59 w 143"/>
                    <a:gd name="T31" fmla="*/ 2 h 114"/>
                    <a:gd name="T32" fmla="*/ 67 w 143"/>
                    <a:gd name="T33" fmla="*/ 0 h 114"/>
                    <a:gd name="T34" fmla="*/ 72 w 143"/>
                    <a:gd name="T35" fmla="*/ 1 h 114"/>
                    <a:gd name="T36" fmla="*/ 80 w 143"/>
                    <a:gd name="T37" fmla="*/ 1 h 114"/>
                    <a:gd name="T38" fmla="*/ 87 w 143"/>
                    <a:gd name="T39" fmla="*/ 2 h 114"/>
                    <a:gd name="T40" fmla="*/ 95 w 143"/>
                    <a:gd name="T41" fmla="*/ 5 h 114"/>
                    <a:gd name="T42" fmla="*/ 102 w 143"/>
                    <a:gd name="T43" fmla="*/ 6 h 114"/>
                    <a:gd name="T44" fmla="*/ 109 w 143"/>
                    <a:gd name="T45" fmla="*/ 11 h 114"/>
                    <a:gd name="T46" fmla="*/ 117 w 143"/>
                    <a:gd name="T47" fmla="*/ 20 h 114"/>
                    <a:gd name="T48" fmla="*/ 125 w 143"/>
                    <a:gd name="T49" fmla="*/ 31 h 114"/>
                    <a:gd name="T50" fmla="*/ 131 w 143"/>
                    <a:gd name="T51" fmla="*/ 40 h 114"/>
                    <a:gd name="T52" fmla="*/ 135 w 143"/>
                    <a:gd name="T53" fmla="*/ 52 h 114"/>
                    <a:gd name="T54" fmla="*/ 137 w 143"/>
                    <a:gd name="T55" fmla="*/ 64 h 114"/>
                    <a:gd name="T56" fmla="*/ 140 w 143"/>
                    <a:gd name="T57" fmla="*/ 75 h 114"/>
                    <a:gd name="T58" fmla="*/ 142 w 143"/>
                    <a:gd name="T59" fmla="*/ 83 h 114"/>
                    <a:gd name="T60" fmla="*/ 142 w 143"/>
                    <a:gd name="T61" fmla="*/ 92 h 114"/>
                    <a:gd name="T62" fmla="*/ 142 w 143"/>
                    <a:gd name="T63" fmla="*/ 101 h 114"/>
                    <a:gd name="T64" fmla="*/ 141 w 143"/>
                    <a:gd name="T65" fmla="*/ 104 h 114"/>
                    <a:gd name="T66" fmla="*/ 139 w 143"/>
                    <a:gd name="T67" fmla="*/ 108 h 114"/>
                    <a:gd name="T68" fmla="*/ 130 w 143"/>
                    <a:gd name="T69" fmla="*/ 113 h 114"/>
                    <a:gd name="T70" fmla="*/ 12 w 143"/>
                    <a:gd name="T71" fmla="*/ 102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114"/>
                    <a:gd name="T110" fmla="*/ 143 w 143"/>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114">
                      <a:moveTo>
                        <a:pt x="12" y="102"/>
                      </a:moveTo>
                      <a:lnTo>
                        <a:pt x="6" y="98"/>
                      </a:lnTo>
                      <a:lnTo>
                        <a:pt x="2" y="94"/>
                      </a:lnTo>
                      <a:lnTo>
                        <a:pt x="0" y="88"/>
                      </a:lnTo>
                      <a:lnTo>
                        <a:pt x="0" y="83"/>
                      </a:lnTo>
                      <a:lnTo>
                        <a:pt x="4" y="79"/>
                      </a:lnTo>
                      <a:lnTo>
                        <a:pt x="5" y="68"/>
                      </a:lnTo>
                      <a:lnTo>
                        <a:pt x="12" y="59"/>
                      </a:lnTo>
                      <a:lnTo>
                        <a:pt x="14" y="48"/>
                      </a:lnTo>
                      <a:lnTo>
                        <a:pt x="17" y="38"/>
                      </a:lnTo>
                      <a:lnTo>
                        <a:pt x="24" y="27"/>
                      </a:lnTo>
                      <a:lnTo>
                        <a:pt x="29" y="19"/>
                      </a:lnTo>
                      <a:lnTo>
                        <a:pt x="34" y="12"/>
                      </a:lnTo>
                      <a:lnTo>
                        <a:pt x="38" y="8"/>
                      </a:lnTo>
                      <a:lnTo>
                        <a:pt x="47" y="6"/>
                      </a:lnTo>
                      <a:lnTo>
                        <a:pt x="59" y="2"/>
                      </a:lnTo>
                      <a:lnTo>
                        <a:pt x="67" y="0"/>
                      </a:lnTo>
                      <a:lnTo>
                        <a:pt x="72" y="1"/>
                      </a:lnTo>
                      <a:lnTo>
                        <a:pt x="80" y="1"/>
                      </a:lnTo>
                      <a:lnTo>
                        <a:pt x="87" y="2"/>
                      </a:lnTo>
                      <a:lnTo>
                        <a:pt x="95" y="5"/>
                      </a:lnTo>
                      <a:lnTo>
                        <a:pt x="102" y="6"/>
                      </a:lnTo>
                      <a:lnTo>
                        <a:pt x="109" y="11"/>
                      </a:lnTo>
                      <a:lnTo>
                        <a:pt x="117" y="20"/>
                      </a:lnTo>
                      <a:lnTo>
                        <a:pt x="125" y="31"/>
                      </a:lnTo>
                      <a:lnTo>
                        <a:pt x="131" y="40"/>
                      </a:lnTo>
                      <a:lnTo>
                        <a:pt x="135" y="52"/>
                      </a:lnTo>
                      <a:lnTo>
                        <a:pt x="137" y="64"/>
                      </a:lnTo>
                      <a:lnTo>
                        <a:pt x="140" y="75"/>
                      </a:lnTo>
                      <a:lnTo>
                        <a:pt x="142" y="83"/>
                      </a:lnTo>
                      <a:lnTo>
                        <a:pt x="142" y="92"/>
                      </a:lnTo>
                      <a:lnTo>
                        <a:pt x="142" y="101"/>
                      </a:lnTo>
                      <a:lnTo>
                        <a:pt x="141" y="104"/>
                      </a:lnTo>
                      <a:lnTo>
                        <a:pt x="139" y="108"/>
                      </a:lnTo>
                      <a:lnTo>
                        <a:pt x="130" y="113"/>
                      </a:lnTo>
                      <a:lnTo>
                        <a:pt x="12" y="102"/>
                      </a:lnTo>
                    </a:path>
                  </a:pathLst>
                </a:custGeom>
                <a:solidFill>
                  <a:srgbClr val="0000FF"/>
                </a:solidFill>
                <a:ln w="12700" cap="rnd">
                  <a:solidFill>
                    <a:srgbClr val="000000"/>
                  </a:solidFill>
                  <a:round/>
                  <a:headEnd/>
                  <a:tailEnd/>
                </a:ln>
              </p:spPr>
              <p:txBody>
                <a:bodyPr/>
                <a:lstStyle/>
                <a:p>
                  <a:endParaRPr lang="en-US"/>
                </a:p>
              </p:txBody>
            </p:sp>
            <p:sp>
              <p:nvSpPr>
                <p:cNvPr id="18519" name="Freeform 22"/>
                <p:cNvSpPr>
                  <a:spLocks/>
                </p:cNvSpPr>
                <p:nvPr/>
              </p:nvSpPr>
              <p:spPr bwMode="auto">
                <a:xfrm>
                  <a:off x="3051" y="2361"/>
                  <a:ext cx="130" cy="128"/>
                </a:xfrm>
                <a:custGeom>
                  <a:avLst/>
                  <a:gdLst>
                    <a:gd name="T0" fmla="*/ 8 w 130"/>
                    <a:gd name="T1" fmla="*/ 42 h 128"/>
                    <a:gd name="T2" fmla="*/ 8 w 130"/>
                    <a:gd name="T3" fmla="*/ 50 h 128"/>
                    <a:gd name="T4" fmla="*/ 8 w 130"/>
                    <a:gd name="T5" fmla="*/ 60 h 128"/>
                    <a:gd name="T6" fmla="*/ 9 w 130"/>
                    <a:gd name="T7" fmla="*/ 64 h 128"/>
                    <a:gd name="T8" fmla="*/ 10 w 130"/>
                    <a:gd name="T9" fmla="*/ 69 h 128"/>
                    <a:gd name="T10" fmla="*/ 12 w 130"/>
                    <a:gd name="T11" fmla="*/ 71 h 128"/>
                    <a:gd name="T12" fmla="*/ 15 w 130"/>
                    <a:gd name="T13" fmla="*/ 76 h 128"/>
                    <a:gd name="T14" fmla="*/ 15 w 130"/>
                    <a:gd name="T15" fmla="*/ 83 h 128"/>
                    <a:gd name="T16" fmla="*/ 17 w 130"/>
                    <a:gd name="T17" fmla="*/ 91 h 128"/>
                    <a:gd name="T18" fmla="*/ 18 w 130"/>
                    <a:gd name="T19" fmla="*/ 95 h 128"/>
                    <a:gd name="T20" fmla="*/ 19 w 130"/>
                    <a:gd name="T21" fmla="*/ 102 h 128"/>
                    <a:gd name="T22" fmla="*/ 20 w 130"/>
                    <a:gd name="T23" fmla="*/ 111 h 128"/>
                    <a:gd name="T24" fmla="*/ 23 w 130"/>
                    <a:gd name="T25" fmla="*/ 117 h 128"/>
                    <a:gd name="T26" fmla="*/ 33 w 130"/>
                    <a:gd name="T27" fmla="*/ 126 h 128"/>
                    <a:gd name="T28" fmla="*/ 45 w 130"/>
                    <a:gd name="T29" fmla="*/ 127 h 128"/>
                    <a:gd name="T30" fmla="*/ 60 w 130"/>
                    <a:gd name="T31" fmla="*/ 124 h 128"/>
                    <a:gd name="T32" fmla="*/ 80 w 130"/>
                    <a:gd name="T33" fmla="*/ 121 h 128"/>
                    <a:gd name="T34" fmla="*/ 91 w 130"/>
                    <a:gd name="T35" fmla="*/ 116 h 128"/>
                    <a:gd name="T36" fmla="*/ 98 w 130"/>
                    <a:gd name="T37" fmla="*/ 108 h 128"/>
                    <a:gd name="T38" fmla="*/ 102 w 130"/>
                    <a:gd name="T39" fmla="*/ 100 h 128"/>
                    <a:gd name="T40" fmla="*/ 104 w 130"/>
                    <a:gd name="T41" fmla="*/ 93 h 128"/>
                    <a:gd name="T42" fmla="*/ 116 w 130"/>
                    <a:gd name="T43" fmla="*/ 85 h 128"/>
                    <a:gd name="T44" fmla="*/ 126 w 130"/>
                    <a:gd name="T45" fmla="*/ 61 h 128"/>
                    <a:gd name="T46" fmla="*/ 128 w 130"/>
                    <a:gd name="T47" fmla="*/ 54 h 128"/>
                    <a:gd name="T48" fmla="*/ 126 w 130"/>
                    <a:gd name="T49" fmla="*/ 43 h 128"/>
                    <a:gd name="T50" fmla="*/ 128 w 130"/>
                    <a:gd name="T51" fmla="*/ 41 h 128"/>
                    <a:gd name="T52" fmla="*/ 129 w 130"/>
                    <a:gd name="T53" fmla="*/ 37 h 128"/>
                    <a:gd name="T54" fmla="*/ 125 w 130"/>
                    <a:gd name="T55" fmla="*/ 32 h 128"/>
                    <a:gd name="T56" fmla="*/ 124 w 130"/>
                    <a:gd name="T57" fmla="*/ 18 h 128"/>
                    <a:gd name="T58" fmla="*/ 122 w 130"/>
                    <a:gd name="T59" fmla="*/ 12 h 128"/>
                    <a:gd name="T60" fmla="*/ 113 w 130"/>
                    <a:gd name="T61" fmla="*/ 6 h 128"/>
                    <a:gd name="T62" fmla="*/ 102 w 130"/>
                    <a:gd name="T63" fmla="*/ 2 h 128"/>
                    <a:gd name="T64" fmla="*/ 77 w 130"/>
                    <a:gd name="T65" fmla="*/ 0 h 128"/>
                    <a:gd name="T66" fmla="*/ 52 w 130"/>
                    <a:gd name="T67" fmla="*/ 0 h 128"/>
                    <a:gd name="T68" fmla="*/ 27 w 130"/>
                    <a:gd name="T69" fmla="*/ 0 h 128"/>
                    <a:gd name="T70" fmla="*/ 12 w 130"/>
                    <a:gd name="T71" fmla="*/ 0 h 128"/>
                    <a:gd name="T72" fmla="*/ 2 w 130"/>
                    <a:gd name="T73" fmla="*/ 0 h 128"/>
                    <a:gd name="T74" fmla="*/ 0 w 130"/>
                    <a:gd name="T75" fmla="*/ 4 h 128"/>
                    <a:gd name="T76" fmla="*/ 0 w 130"/>
                    <a:gd name="T77" fmla="*/ 9 h 128"/>
                    <a:gd name="T78" fmla="*/ 9 w 130"/>
                    <a:gd name="T79" fmla="*/ 17 h 128"/>
                    <a:gd name="T80" fmla="*/ 6 w 130"/>
                    <a:gd name="T81" fmla="*/ 31 h 128"/>
                    <a:gd name="T82" fmla="*/ 9 w 130"/>
                    <a:gd name="T83" fmla="*/ 31 h 128"/>
                    <a:gd name="T84" fmla="*/ 9 w 130"/>
                    <a:gd name="T85" fmla="*/ 35 h 128"/>
                    <a:gd name="T86" fmla="*/ 8 w 130"/>
                    <a:gd name="T87" fmla="*/ 42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128"/>
                    <a:gd name="T134" fmla="*/ 130 w 130"/>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128">
                      <a:moveTo>
                        <a:pt x="8" y="42"/>
                      </a:moveTo>
                      <a:lnTo>
                        <a:pt x="8" y="50"/>
                      </a:lnTo>
                      <a:lnTo>
                        <a:pt x="8" y="60"/>
                      </a:lnTo>
                      <a:lnTo>
                        <a:pt x="9" y="64"/>
                      </a:lnTo>
                      <a:lnTo>
                        <a:pt x="10" y="69"/>
                      </a:lnTo>
                      <a:lnTo>
                        <a:pt x="12" y="71"/>
                      </a:lnTo>
                      <a:lnTo>
                        <a:pt x="15" y="76"/>
                      </a:lnTo>
                      <a:lnTo>
                        <a:pt x="15" y="83"/>
                      </a:lnTo>
                      <a:lnTo>
                        <a:pt x="17" y="91"/>
                      </a:lnTo>
                      <a:lnTo>
                        <a:pt x="18" y="95"/>
                      </a:lnTo>
                      <a:lnTo>
                        <a:pt x="19" y="102"/>
                      </a:lnTo>
                      <a:lnTo>
                        <a:pt x="20" y="111"/>
                      </a:lnTo>
                      <a:lnTo>
                        <a:pt x="23" y="117"/>
                      </a:lnTo>
                      <a:lnTo>
                        <a:pt x="33" y="126"/>
                      </a:lnTo>
                      <a:lnTo>
                        <a:pt x="45" y="127"/>
                      </a:lnTo>
                      <a:lnTo>
                        <a:pt x="60" y="124"/>
                      </a:lnTo>
                      <a:lnTo>
                        <a:pt x="80" y="121"/>
                      </a:lnTo>
                      <a:lnTo>
                        <a:pt x="91" y="116"/>
                      </a:lnTo>
                      <a:lnTo>
                        <a:pt x="98" y="108"/>
                      </a:lnTo>
                      <a:lnTo>
                        <a:pt x="102" y="100"/>
                      </a:lnTo>
                      <a:lnTo>
                        <a:pt x="104" y="93"/>
                      </a:lnTo>
                      <a:lnTo>
                        <a:pt x="116" y="85"/>
                      </a:lnTo>
                      <a:lnTo>
                        <a:pt x="126" y="61"/>
                      </a:lnTo>
                      <a:lnTo>
                        <a:pt x="128" y="54"/>
                      </a:lnTo>
                      <a:lnTo>
                        <a:pt x="126" y="43"/>
                      </a:lnTo>
                      <a:lnTo>
                        <a:pt x="128" y="41"/>
                      </a:lnTo>
                      <a:lnTo>
                        <a:pt x="129" y="37"/>
                      </a:lnTo>
                      <a:lnTo>
                        <a:pt x="125" y="32"/>
                      </a:lnTo>
                      <a:lnTo>
                        <a:pt x="124" y="18"/>
                      </a:lnTo>
                      <a:lnTo>
                        <a:pt x="122" y="12"/>
                      </a:lnTo>
                      <a:lnTo>
                        <a:pt x="113" y="6"/>
                      </a:lnTo>
                      <a:lnTo>
                        <a:pt x="102" y="2"/>
                      </a:lnTo>
                      <a:lnTo>
                        <a:pt x="77" y="0"/>
                      </a:lnTo>
                      <a:lnTo>
                        <a:pt x="52" y="0"/>
                      </a:lnTo>
                      <a:lnTo>
                        <a:pt x="27" y="0"/>
                      </a:lnTo>
                      <a:lnTo>
                        <a:pt x="12" y="0"/>
                      </a:lnTo>
                      <a:lnTo>
                        <a:pt x="2" y="0"/>
                      </a:lnTo>
                      <a:lnTo>
                        <a:pt x="0" y="4"/>
                      </a:lnTo>
                      <a:lnTo>
                        <a:pt x="0" y="9"/>
                      </a:lnTo>
                      <a:lnTo>
                        <a:pt x="9" y="17"/>
                      </a:lnTo>
                      <a:lnTo>
                        <a:pt x="6" y="31"/>
                      </a:lnTo>
                      <a:lnTo>
                        <a:pt x="9" y="31"/>
                      </a:lnTo>
                      <a:lnTo>
                        <a:pt x="9" y="35"/>
                      </a:lnTo>
                      <a:lnTo>
                        <a:pt x="8" y="42"/>
                      </a:lnTo>
                    </a:path>
                  </a:pathLst>
                </a:custGeom>
                <a:solidFill>
                  <a:srgbClr val="FFC080"/>
                </a:solidFill>
                <a:ln w="12700" cap="rnd">
                  <a:solidFill>
                    <a:srgbClr val="402000"/>
                  </a:solidFill>
                  <a:round/>
                  <a:headEnd/>
                  <a:tailEnd/>
                </a:ln>
              </p:spPr>
              <p:txBody>
                <a:bodyPr/>
                <a:lstStyle/>
                <a:p>
                  <a:endParaRPr lang="en-US"/>
                </a:p>
              </p:txBody>
            </p:sp>
            <p:sp>
              <p:nvSpPr>
                <p:cNvPr id="18520" name="Freeform 23"/>
                <p:cNvSpPr>
                  <a:spLocks/>
                </p:cNvSpPr>
                <p:nvPr/>
              </p:nvSpPr>
              <p:spPr bwMode="auto">
                <a:xfrm>
                  <a:off x="3051" y="2361"/>
                  <a:ext cx="127" cy="122"/>
                </a:xfrm>
                <a:custGeom>
                  <a:avLst/>
                  <a:gdLst>
                    <a:gd name="T0" fmla="*/ 1 w 127"/>
                    <a:gd name="T1" fmla="*/ 8 h 122"/>
                    <a:gd name="T2" fmla="*/ 2 w 127"/>
                    <a:gd name="T3" fmla="*/ 1 h 122"/>
                    <a:gd name="T4" fmla="*/ 59 w 127"/>
                    <a:gd name="T5" fmla="*/ 0 h 122"/>
                    <a:gd name="T6" fmla="*/ 101 w 127"/>
                    <a:gd name="T7" fmla="*/ 3 h 122"/>
                    <a:gd name="T8" fmla="*/ 119 w 127"/>
                    <a:gd name="T9" fmla="*/ 13 h 122"/>
                    <a:gd name="T10" fmla="*/ 122 w 127"/>
                    <a:gd name="T11" fmla="*/ 26 h 122"/>
                    <a:gd name="T12" fmla="*/ 126 w 127"/>
                    <a:gd name="T13" fmla="*/ 36 h 122"/>
                    <a:gd name="T14" fmla="*/ 123 w 127"/>
                    <a:gd name="T15" fmla="*/ 41 h 122"/>
                    <a:gd name="T16" fmla="*/ 124 w 127"/>
                    <a:gd name="T17" fmla="*/ 57 h 122"/>
                    <a:gd name="T18" fmla="*/ 111 w 127"/>
                    <a:gd name="T19" fmla="*/ 83 h 122"/>
                    <a:gd name="T20" fmla="*/ 101 w 127"/>
                    <a:gd name="T21" fmla="*/ 91 h 122"/>
                    <a:gd name="T22" fmla="*/ 90 w 127"/>
                    <a:gd name="T23" fmla="*/ 112 h 122"/>
                    <a:gd name="T24" fmla="*/ 62 w 127"/>
                    <a:gd name="T25" fmla="*/ 121 h 122"/>
                    <a:gd name="T26" fmla="*/ 55 w 127"/>
                    <a:gd name="T27" fmla="*/ 115 h 122"/>
                    <a:gd name="T28" fmla="*/ 53 w 127"/>
                    <a:gd name="T29" fmla="*/ 103 h 122"/>
                    <a:gd name="T30" fmla="*/ 45 w 127"/>
                    <a:gd name="T31" fmla="*/ 101 h 122"/>
                    <a:gd name="T32" fmla="*/ 41 w 127"/>
                    <a:gd name="T33" fmla="*/ 98 h 122"/>
                    <a:gd name="T34" fmla="*/ 51 w 127"/>
                    <a:gd name="T35" fmla="*/ 97 h 122"/>
                    <a:gd name="T36" fmla="*/ 47 w 127"/>
                    <a:gd name="T37" fmla="*/ 93 h 122"/>
                    <a:gd name="T38" fmla="*/ 48 w 127"/>
                    <a:gd name="T39" fmla="*/ 87 h 122"/>
                    <a:gd name="T40" fmla="*/ 51 w 127"/>
                    <a:gd name="T41" fmla="*/ 78 h 122"/>
                    <a:gd name="T42" fmla="*/ 49 w 127"/>
                    <a:gd name="T43" fmla="*/ 73 h 122"/>
                    <a:gd name="T44" fmla="*/ 45 w 127"/>
                    <a:gd name="T45" fmla="*/ 74 h 122"/>
                    <a:gd name="T46" fmla="*/ 45 w 127"/>
                    <a:gd name="T47" fmla="*/ 67 h 122"/>
                    <a:gd name="T48" fmla="*/ 47 w 127"/>
                    <a:gd name="T49" fmla="*/ 65 h 122"/>
                    <a:gd name="T50" fmla="*/ 50 w 127"/>
                    <a:gd name="T51" fmla="*/ 36 h 122"/>
                    <a:gd name="T52" fmla="*/ 52 w 127"/>
                    <a:gd name="T53" fmla="*/ 30 h 122"/>
                    <a:gd name="T54" fmla="*/ 74 w 127"/>
                    <a:gd name="T55" fmla="*/ 25 h 122"/>
                    <a:gd name="T56" fmla="*/ 65 w 127"/>
                    <a:gd name="T57" fmla="*/ 12 h 122"/>
                    <a:gd name="T58" fmla="*/ 44 w 127"/>
                    <a:gd name="T59" fmla="*/ 15 h 122"/>
                    <a:gd name="T60" fmla="*/ 22 w 127"/>
                    <a:gd name="T61" fmla="*/ 14 h 122"/>
                    <a:gd name="T62" fmla="*/ 16 w 127"/>
                    <a:gd name="T63" fmla="*/ 11 h 122"/>
                    <a:gd name="T64" fmla="*/ 16 w 127"/>
                    <a:gd name="T65" fmla="*/ 26 h 122"/>
                    <a:gd name="T66" fmla="*/ 14 w 127"/>
                    <a:gd name="T67" fmla="*/ 31 h 122"/>
                    <a:gd name="T68" fmla="*/ 10 w 127"/>
                    <a:gd name="T69" fmla="*/ 33 h 122"/>
                    <a:gd name="T70" fmla="*/ 6 w 127"/>
                    <a:gd name="T71" fmla="*/ 3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22"/>
                    <a:gd name="T110" fmla="*/ 127 w 12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22">
                      <a:moveTo>
                        <a:pt x="9" y="16"/>
                      </a:moveTo>
                      <a:lnTo>
                        <a:pt x="1" y="8"/>
                      </a:lnTo>
                      <a:lnTo>
                        <a:pt x="0" y="5"/>
                      </a:lnTo>
                      <a:lnTo>
                        <a:pt x="2" y="1"/>
                      </a:lnTo>
                      <a:lnTo>
                        <a:pt x="26" y="0"/>
                      </a:lnTo>
                      <a:lnTo>
                        <a:pt x="59" y="0"/>
                      </a:lnTo>
                      <a:lnTo>
                        <a:pt x="89" y="1"/>
                      </a:lnTo>
                      <a:lnTo>
                        <a:pt x="101" y="3"/>
                      </a:lnTo>
                      <a:lnTo>
                        <a:pt x="112" y="7"/>
                      </a:lnTo>
                      <a:lnTo>
                        <a:pt x="119" y="13"/>
                      </a:lnTo>
                      <a:lnTo>
                        <a:pt x="121" y="16"/>
                      </a:lnTo>
                      <a:lnTo>
                        <a:pt x="122" y="26"/>
                      </a:lnTo>
                      <a:lnTo>
                        <a:pt x="122" y="31"/>
                      </a:lnTo>
                      <a:lnTo>
                        <a:pt x="126" y="36"/>
                      </a:lnTo>
                      <a:lnTo>
                        <a:pt x="125" y="40"/>
                      </a:lnTo>
                      <a:lnTo>
                        <a:pt x="123" y="41"/>
                      </a:lnTo>
                      <a:lnTo>
                        <a:pt x="125" y="52"/>
                      </a:lnTo>
                      <a:lnTo>
                        <a:pt x="124" y="57"/>
                      </a:lnTo>
                      <a:lnTo>
                        <a:pt x="116" y="73"/>
                      </a:lnTo>
                      <a:lnTo>
                        <a:pt x="111" y="83"/>
                      </a:lnTo>
                      <a:lnTo>
                        <a:pt x="103" y="90"/>
                      </a:lnTo>
                      <a:lnTo>
                        <a:pt x="101" y="91"/>
                      </a:lnTo>
                      <a:lnTo>
                        <a:pt x="98" y="101"/>
                      </a:lnTo>
                      <a:lnTo>
                        <a:pt x="90" y="112"/>
                      </a:lnTo>
                      <a:lnTo>
                        <a:pt x="72" y="119"/>
                      </a:lnTo>
                      <a:lnTo>
                        <a:pt x="62" y="121"/>
                      </a:lnTo>
                      <a:lnTo>
                        <a:pt x="52" y="119"/>
                      </a:lnTo>
                      <a:lnTo>
                        <a:pt x="55" y="115"/>
                      </a:lnTo>
                      <a:lnTo>
                        <a:pt x="59" y="108"/>
                      </a:lnTo>
                      <a:lnTo>
                        <a:pt x="53" y="103"/>
                      </a:lnTo>
                      <a:lnTo>
                        <a:pt x="50" y="102"/>
                      </a:lnTo>
                      <a:lnTo>
                        <a:pt x="45" y="101"/>
                      </a:lnTo>
                      <a:lnTo>
                        <a:pt x="40" y="100"/>
                      </a:lnTo>
                      <a:lnTo>
                        <a:pt x="41" y="98"/>
                      </a:lnTo>
                      <a:lnTo>
                        <a:pt x="46" y="98"/>
                      </a:lnTo>
                      <a:lnTo>
                        <a:pt x="51" y="97"/>
                      </a:lnTo>
                      <a:lnTo>
                        <a:pt x="50" y="94"/>
                      </a:lnTo>
                      <a:lnTo>
                        <a:pt x="47" y="93"/>
                      </a:lnTo>
                      <a:lnTo>
                        <a:pt x="46" y="92"/>
                      </a:lnTo>
                      <a:lnTo>
                        <a:pt x="48" y="87"/>
                      </a:lnTo>
                      <a:lnTo>
                        <a:pt x="49" y="78"/>
                      </a:lnTo>
                      <a:lnTo>
                        <a:pt x="51" y="78"/>
                      </a:lnTo>
                      <a:lnTo>
                        <a:pt x="51" y="74"/>
                      </a:lnTo>
                      <a:lnTo>
                        <a:pt x="49" y="73"/>
                      </a:lnTo>
                      <a:lnTo>
                        <a:pt x="47" y="73"/>
                      </a:lnTo>
                      <a:lnTo>
                        <a:pt x="45" y="74"/>
                      </a:lnTo>
                      <a:lnTo>
                        <a:pt x="43" y="73"/>
                      </a:lnTo>
                      <a:lnTo>
                        <a:pt x="45" y="67"/>
                      </a:lnTo>
                      <a:lnTo>
                        <a:pt x="47" y="68"/>
                      </a:lnTo>
                      <a:lnTo>
                        <a:pt x="47" y="65"/>
                      </a:lnTo>
                      <a:lnTo>
                        <a:pt x="46" y="62"/>
                      </a:lnTo>
                      <a:lnTo>
                        <a:pt x="50" y="36"/>
                      </a:lnTo>
                      <a:lnTo>
                        <a:pt x="53" y="32"/>
                      </a:lnTo>
                      <a:lnTo>
                        <a:pt x="52" y="30"/>
                      </a:lnTo>
                      <a:lnTo>
                        <a:pt x="56" y="25"/>
                      </a:lnTo>
                      <a:lnTo>
                        <a:pt x="74" y="25"/>
                      </a:lnTo>
                      <a:lnTo>
                        <a:pt x="63" y="19"/>
                      </a:lnTo>
                      <a:lnTo>
                        <a:pt x="65" y="12"/>
                      </a:lnTo>
                      <a:lnTo>
                        <a:pt x="48" y="11"/>
                      </a:lnTo>
                      <a:lnTo>
                        <a:pt x="44" y="15"/>
                      </a:lnTo>
                      <a:lnTo>
                        <a:pt x="42" y="11"/>
                      </a:lnTo>
                      <a:lnTo>
                        <a:pt x="22" y="14"/>
                      </a:lnTo>
                      <a:lnTo>
                        <a:pt x="17" y="11"/>
                      </a:lnTo>
                      <a:lnTo>
                        <a:pt x="16" y="11"/>
                      </a:lnTo>
                      <a:lnTo>
                        <a:pt x="18" y="15"/>
                      </a:lnTo>
                      <a:lnTo>
                        <a:pt x="16" y="26"/>
                      </a:lnTo>
                      <a:lnTo>
                        <a:pt x="13" y="28"/>
                      </a:lnTo>
                      <a:lnTo>
                        <a:pt x="14" y="31"/>
                      </a:lnTo>
                      <a:lnTo>
                        <a:pt x="9" y="41"/>
                      </a:lnTo>
                      <a:lnTo>
                        <a:pt x="10" y="33"/>
                      </a:lnTo>
                      <a:lnTo>
                        <a:pt x="9" y="30"/>
                      </a:lnTo>
                      <a:lnTo>
                        <a:pt x="6" y="30"/>
                      </a:lnTo>
                      <a:lnTo>
                        <a:pt x="9"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1" name="Freeform 24"/>
                <p:cNvSpPr>
                  <a:spLocks/>
                </p:cNvSpPr>
                <p:nvPr/>
              </p:nvSpPr>
              <p:spPr bwMode="auto">
                <a:xfrm>
                  <a:off x="3117" y="2413"/>
                  <a:ext cx="26" cy="17"/>
                </a:xfrm>
                <a:custGeom>
                  <a:avLst/>
                  <a:gdLst>
                    <a:gd name="T0" fmla="*/ 7 w 26"/>
                    <a:gd name="T1" fmla="*/ 0 h 17"/>
                    <a:gd name="T2" fmla="*/ 8 w 26"/>
                    <a:gd name="T3" fmla="*/ 5 h 17"/>
                    <a:gd name="T4" fmla="*/ 0 w 26"/>
                    <a:gd name="T5" fmla="*/ 10 h 17"/>
                    <a:gd name="T6" fmla="*/ 5 w 26"/>
                    <a:gd name="T7" fmla="*/ 14 h 17"/>
                    <a:gd name="T8" fmla="*/ 7 w 26"/>
                    <a:gd name="T9" fmla="*/ 13 h 17"/>
                    <a:gd name="T10" fmla="*/ 10 w 26"/>
                    <a:gd name="T11" fmla="*/ 13 h 17"/>
                    <a:gd name="T12" fmla="*/ 10 w 26"/>
                    <a:gd name="T13" fmla="*/ 16 h 17"/>
                    <a:gd name="T14" fmla="*/ 16 w 26"/>
                    <a:gd name="T15" fmla="*/ 16 h 17"/>
                    <a:gd name="T16" fmla="*/ 15 w 26"/>
                    <a:gd name="T17" fmla="*/ 14 h 17"/>
                    <a:gd name="T18" fmla="*/ 11 w 26"/>
                    <a:gd name="T19" fmla="*/ 13 h 17"/>
                    <a:gd name="T20" fmla="*/ 19 w 26"/>
                    <a:gd name="T21" fmla="*/ 8 h 17"/>
                    <a:gd name="T22" fmla="*/ 16 w 26"/>
                    <a:gd name="T23" fmla="*/ 5 h 17"/>
                    <a:gd name="T24" fmla="*/ 23 w 26"/>
                    <a:gd name="T25" fmla="*/ 4 h 17"/>
                    <a:gd name="T26" fmla="*/ 25 w 26"/>
                    <a:gd name="T27" fmla="*/ 1 h 17"/>
                    <a:gd name="T28" fmla="*/ 22 w 26"/>
                    <a:gd name="T29" fmla="*/ 1 h 17"/>
                    <a:gd name="T30" fmla="*/ 19 w 26"/>
                    <a:gd name="T31" fmla="*/ 0 h 17"/>
                    <a:gd name="T32" fmla="*/ 12 w 26"/>
                    <a:gd name="T33" fmla="*/ 0 h 17"/>
                    <a:gd name="T34" fmla="*/ 7 w 2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7"/>
                    <a:gd name="T56" fmla="*/ 26 w 2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7">
                      <a:moveTo>
                        <a:pt x="7" y="0"/>
                      </a:moveTo>
                      <a:lnTo>
                        <a:pt x="8" y="5"/>
                      </a:lnTo>
                      <a:lnTo>
                        <a:pt x="0" y="10"/>
                      </a:lnTo>
                      <a:lnTo>
                        <a:pt x="5" y="14"/>
                      </a:lnTo>
                      <a:lnTo>
                        <a:pt x="7" y="13"/>
                      </a:lnTo>
                      <a:lnTo>
                        <a:pt x="10" y="13"/>
                      </a:lnTo>
                      <a:lnTo>
                        <a:pt x="10" y="16"/>
                      </a:lnTo>
                      <a:lnTo>
                        <a:pt x="16" y="16"/>
                      </a:lnTo>
                      <a:lnTo>
                        <a:pt x="15" y="14"/>
                      </a:lnTo>
                      <a:lnTo>
                        <a:pt x="11" y="13"/>
                      </a:lnTo>
                      <a:lnTo>
                        <a:pt x="19" y="8"/>
                      </a:lnTo>
                      <a:lnTo>
                        <a:pt x="16" y="5"/>
                      </a:lnTo>
                      <a:lnTo>
                        <a:pt x="23" y="4"/>
                      </a:lnTo>
                      <a:lnTo>
                        <a:pt x="25" y="1"/>
                      </a:lnTo>
                      <a:lnTo>
                        <a:pt x="22" y="1"/>
                      </a:lnTo>
                      <a:lnTo>
                        <a:pt x="19"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2" name="Freeform 25"/>
                <p:cNvSpPr>
                  <a:spLocks/>
                </p:cNvSpPr>
                <p:nvPr/>
              </p:nvSpPr>
              <p:spPr bwMode="auto">
                <a:xfrm>
                  <a:off x="3116" y="2387"/>
                  <a:ext cx="22" cy="17"/>
                </a:xfrm>
                <a:custGeom>
                  <a:avLst/>
                  <a:gdLst>
                    <a:gd name="T0" fmla="*/ 1 w 22"/>
                    <a:gd name="T1" fmla="*/ 14 h 17"/>
                    <a:gd name="T2" fmla="*/ 0 w 22"/>
                    <a:gd name="T3" fmla="*/ 10 h 17"/>
                    <a:gd name="T4" fmla="*/ 2 w 22"/>
                    <a:gd name="T5" fmla="*/ 1 h 17"/>
                    <a:gd name="T6" fmla="*/ 9 w 22"/>
                    <a:gd name="T7" fmla="*/ 0 h 17"/>
                    <a:gd name="T8" fmla="*/ 15 w 22"/>
                    <a:gd name="T9" fmla="*/ 0 h 17"/>
                    <a:gd name="T10" fmla="*/ 16 w 22"/>
                    <a:gd name="T11" fmla="*/ 2 h 17"/>
                    <a:gd name="T12" fmla="*/ 20 w 22"/>
                    <a:gd name="T13" fmla="*/ 6 h 17"/>
                    <a:gd name="T14" fmla="*/ 21 w 22"/>
                    <a:gd name="T15" fmla="*/ 14 h 17"/>
                    <a:gd name="T16" fmla="*/ 19 w 22"/>
                    <a:gd name="T17" fmla="*/ 13 h 17"/>
                    <a:gd name="T18" fmla="*/ 14 w 22"/>
                    <a:gd name="T19" fmla="*/ 4 h 17"/>
                    <a:gd name="T20" fmla="*/ 11 w 22"/>
                    <a:gd name="T21" fmla="*/ 4 h 17"/>
                    <a:gd name="T22" fmla="*/ 13 w 22"/>
                    <a:gd name="T23" fmla="*/ 10 h 17"/>
                    <a:gd name="T24" fmla="*/ 11 w 22"/>
                    <a:gd name="T25" fmla="*/ 16 h 17"/>
                    <a:gd name="T26" fmla="*/ 8 w 22"/>
                    <a:gd name="T27" fmla="*/ 16 h 17"/>
                    <a:gd name="T28" fmla="*/ 5 w 22"/>
                    <a:gd name="T29" fmla="*/ 14 h 17"/>
                    <a:gd name="T30" fmla="*/ 6 w 22"/>
                    <a:gd name="T31" fmla="*/ 6 h 17"/>
                    <a:gd name="T32" fmla="*/ 1 w 22"/>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7"/>
                    <a:gd name="T53" fmla="*/ 22 w 2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7">
                      <a:moveTo>
                        <a:pt x="1" y="14"/>
                      </a:moveTo>
                      <a:lnTo>
                        <a:pt x="0" y="10"/>
                      </a:lnTo>
                      <a:lnTo>
                        <a:pt x="2" y="1"/>
                      </a:lnTo>
                      <a:lnTo>
                        <a:pt x="9" y="0"/>
                      </a:lnTo>
                      <a:lnTo>
                        <a:pt x="15" y="0"/>
                      </a:lnTo>
                      <a:lnTo>
                        <a:pt x="16" y="2"/>
                      </a:lnTo>
                      <a:lnTo>
                        <a:pt x="20" y="6"/>
                      </a:lnTo>
                      <a:lnTo>
                        <a:pt x="21" y="14"/>
                      </a:lnTo>
                      <a:lnTo>
                        <a:pt x="19" y="13"/>
                      </a:lnTo>
                      <a:lnTo>
                        <a:pt x="14" y="4"/>
                      </a:lnTo>
                      <a:lnTo>
                        <a:pt x="11" y="4"/>
                      </a:lnTo>
                      <a:lnTo>
                        <a:pt x="13" y="10"/>
                      </a:lnTo>
                      <a:lnTo>
                        <a:pt x="11" y="16"/>
                      </a:lnTo>
                      <a:lnTo>
                        <a:pt x="8" y="16"/>
                      </a:lnTo>
                      <a:lnTo>
                        <a:pt x="5" y="14"/>
                      </a:lnTo>
                      <a:lnTo>
                        <a:pt x="6" y="6"/>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3" name="Freeform 26"/>
                <p:cNvSpPr>
                  <a:spLocks/>
                </p:cNvSpPr>
                <p:nvPr/>
              </p:nvSpPr>
              <p:spPr bwMode="auto">
                <a:xfrm>
                  <a:off x="3119" y="2395"/>
                  <a:ext cx="17" cy="17"/>
                </a:xfrm>
                <a:custGeom>
                  <a:avLst/>
                  <a:gdLst>
                    <a:gd name="T0" fmla="*/ 0 w 17"/>
                    <a:gd name="T1" fmla="*/ 12 h 17"/>
                    <a:gd name="T2" fmla="*/ 3 w 17"/>
                    <a:gd name="T3" fmla="*/ 16 h 17"/>
                    <a:gd name="T4" fmla="*/ 7 w 17"/>
                    <a:gd name="T5" fmla="*/ 16 h 17"/>
                    <a:gd name="T6" fmla="*/ 13 w 17"/>
                    <a:gd name="T7" fmla="*/ 14 h 17"/>
                    <a:gd name="T8" fmla="*/ 16 w 17"/>
                    <a:gd name="T9" fmla="*/ 10 h 17"/>
                    <a:gd name="T10" fmla="*/ 10 w 17"/>
                    <a:gd name="T11" fmla="*/ 0 h 17"/>
                    <a:gd name="T12" fmla="*/ 9 w 17"/>
                    <a:gd name="T13" fmla="*/ 2 h 17"/>
                    <a:gd name="T14" fmla="*/ 10 w 17"/>
                    <a:gd name="T15" fmla="*/ 8 h 17"/>
                    <a:gd name="T16" fmla="*/ 8 w 17"/>
                    <a:gd name="T17" fmla="*/ 12 h 17"/>
                    <a:gd name="T18" fmla="*/ 3 w 17"/>
                    <a:gd name="T19" fmla="*/ 10 h 17"/>
                    <a:gd name="T20" fmla="*/ 3 w 17"/>
                    <a:gd name="T21" fmla="*/ 4 h 17"/>
                    <a:gd name="T22" fmla="*/ 0 w 17"/>
                    <a:gd name="T23" fmla="*/ 1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2"/>
                      </a:moveTo>
                      <a:lnTo>
                        <a:pt x="3" y="16"/>
                      </a:lnTo>
                      <a:lnTo>
                        <a:pt x="7" y="16"/>
                      </a:lnTo>
                      <a:lnTo>
                        <a:pt x="13" y="14"/>
                      </a:lnTo>
                      <a:lnTo>
                        <a:pt x="16" y="10"/>
                      </a:lnTo>
                      <a:lnTo>
                        <a:pt x="10" y="0"/>
                      </a:lnTo>
                      <a:lnTo>
                        <a:pt x="9" y="2"/>
                      </a:lnTo>
                      <a:lnTo>
                        <a:pt x="10" y="8"/>
                      </a:lnTo>
                      <a:lnTo>
                        <a:pt x="8" y="12"/>
                      </a:lnTo>
                      <a:lnTo>
                        <a:pt x="3" y="10"/>
                      </a:lnTo>
                      <a:lnTo>
                        <a:pt x="3" y="4"/>
                      </a:lnTo>
                      <a:lnTo>
                        <a:pt x="0" y="12"/>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4" name="Freeform 27"/>
                <p:cNvSpPr>
                  <a:spLocks/>
                </p:cNvSpPr>
                <p:nvPr/>
              </p:nvSpPr>
              <p:spPr bwMode="auto">
                <a:xfrm>
                  <a:off x="3061" y="2385"/>
                  <a:ext cx="30" cy="101"/>
                </a:xfrm>
                <a:custGeom>
                  <a:avLst/>
                  <a:gdLst>
                    <a:gd name="T0" fmla="*/ 15 w 30"/>
                    <a:gd name="T1" fmla="*/ 0 h 101"/>
                    <a:gd name="T2" fmla="*/ 9 w 30"/>
                    <a:gd name="T3" fmla="*/ 1 h 101"/>
                    <a:gd name="T4" fmla="*/ 6 w 30"/>
                    <a:gd name="T5" fmla="*/ 4 h 101"/>
                    <a:gd name="T6" fmla="*/ 6 w 30"/>
                    <a:gd name="T7" fmla="*/ 6 h 101"/>
                    <a:gd name="T8" fmla="*/ 6 w 30"/>
                    <a:gd name="T9" fmla="*/ 9 h 101"/>
                    <a:gd name="T10" fmla="*/ 3 w 30"/>
                    <a:gd name="T11" fmla="*/ 16 h 101"/>
                    <a:gd name="T12" fmla="*/ 1 w 30"/>
                    <a:gd name="T13" fmla="*/ 23 h 101"/>
                    <a:gd name="T14" fmla="*/ 1 w 30"/>
                    <a:gd name="T15" fmla="*/ 28 h 101"/>
                    <a:gd name="T16" fmla="*/ 0 w 30"/>
                    <a:gd name="T17" fmla="*/ 30 h 101"/>
                    <a:gd name="T18" fmla="*/ 0 w 30"/>
                    <a:gd name="T19" fmla="*/ 32 h 101"/>
                    <a:gd name="T20" fmla="*/ 2 w 30"/>
                    <a:gd name="T21" fmla="*/ 33 h 101"/>
                    <a:gd name="T22" fmla="*/ 2 w 30"/>
                    <a:gd name="T23" fmla="*/ 43 h 101"/>
                    <a:gd name="T24" fmla="*/ 6 w 30"/>
                    <a:gd name="T25" fmla="*/ 50 h 101"/>
                    <a:gd name="T26" fmla="*/ 5 w 30"/>
                    <a:gd name="T27" fmla="*/ 58 h 101"/>
                    <a:gd name="T28" fmla="*/ 8 w 30"/>
                    <a:gd name="T29" fmla="*/ 67 h 101"/>
                    <a:gd name="T30" fmla="*/ 9 w 30"/>
                    <a:gd name="T31" fmla="*/ 74 h 101"/>
                    <a:gd name="T32" fmla="*/ 10 w 30"/>
                    <a:gd name="T33" fmla="*/ 82 h 101"/>
                    <a:gd name="T34" fmla="*/ 11 w 30"/>
                    <a:gd name="T35" fmla="*/ 89 h 101"/>
                    <a:gd name="T36" fmla="*/ 21 w 30"/>
                    <a:gd name="T37" fmla="*/ 99 h 101"/>
                    <a:gd name="T38" fmla="*/ 29 w 30"/>
                    <a:gd name="T39" fmla="*/ 100 h 101"/>
                    <a:gd name="T40" fmla="*/ 17 w 30"/>
                    <a:gd name="T41" fmla="*/ 90 h 101"/>
                    <a:gd name="T42" fmla="*/ 16 w 30"/>
                    <a:gd name="T43" fmla="*/ 82 h 101"/>
                    <a:gd name="T44" fmla="*/ 14 w 30"/>
                    <a:gd name="T45" fmla="*/ 76 h 101"/>
                    <a:gd name="T46" fmla="*/ 16 w 30"/>
                    <a:gd name="T47" fmla="*/ 75 h 101"/>
                    <a:gd name="T48" fmla="*/ 17 w 30"/>
                    <a:gd name="T49" fmla="*/ 71 h 101"/>
                    <a:gd name="T50" fmla="*/ 14 w 30"/>
                    <a:gd name="T51" fmla="*/ 70 h 101"/>
                    <a:gd name="T52" fmla="*/ 11 w 30"/>
                    <a:gd name="T53" fmla="*/ 67 h 101"/>
                    <a:gd name="T54" fmla="*/ 11 w 30"/>
                    <a:gd name="T55" fmla="*/ 63 h 101"/>
                    <a:gd name="T56" fmla="*/ 11 w 30"/>
                    <a:gd name="T57" fmla="*/ 60 h 101"/>
                    <a:gd name="T58" fmla="*/ 13 w 30"/>
                    <a:gd name="T59" fmla="*/ 55 h 101"/>
                    <a:gd name="T60" fmla="*/ 13 w 30"/>
                    <a:gd name="T61" fmla="*/ 53 h 101"/>
                    <a:gd name="T62" fmla="*/ 11 w 30"/>
                    <a:gd name="T63" fmla="*/ 50 h 101"/>
                    <a:gd name="T64" fmla="*/ 11 w 30"/>
                    <a:gd name="T65" fmla="*/ 43 h 101"/>
                    <a:gd name="T66" fmla="*/ 12 w 30"/>
                    <a:gd name="T67" fmla="*/ 36 h 101"/>
                    <a:gd name="T68" fmla="*/ 16 w 30"/>
                    <a:gd name="T69" fmla="*/ 32 h 101"/>
                    <a:gd name="T70" fmla="*/ 16 w 30"/>
                    <a:gd name="T71" fmla="*/ 31 h 101"/>
                    <a:gd name="T72" fmla="*/ 17 w 30"/>
                    <a:gd name="T73" fmla="*/ 26 h 101"/>
                    <a:gd name="T74" fmla="*/ 17 w 30"/>
                    <a:gd name="T75" fmla="*/ 24 h 101"/>
                    <a:gd name="T76" fmla="*/ 20 w 30"/>
                    <a:gd name="T77" fmla="*/ 19 h 101"/>
                    <a:gd name="T78" fmla="*/ 21 w 30"/>
                    <a:gd name="T79" fmla="*/ 15 h 101"/>
                    <a:gd name="T80" fmla="*/ 17 w 30"/>
                    <a:gd name="T81" fmla="*/ 15 h 101"/>
                    <a:gd name="T82" fmla="*/ 15 w 30"/>
                    <a:gd name="T83" fmla="*/ 13 h 101"/>
                    <a:gd name="T84" fmla="*/ 11 w 30"/>
                    <a:gd name="T85" fmla="*/ 10 h 101"/>
                    <a:gd name="T86" fmla="*/ 11 w 30"/>
                    <a:gd name="T87" fmla="*/ 7 h 101"/>
                    <a:gd name="T88" fmla="*/ 10 w 30"/>
                    <a:gd name="T89" fmla="*/ 6 h 101"/>
                    <a:gd name="T90" fmla="*/ 9 w 30"/>
                    <a:gd name="T91" fmla="*/ 5 h 101"/>
                    <a:gd name="T92" fmla="*/ 15 w 30"/>
                    <a:gd name="T93" fmla="*/ 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101"/>
                    <a:gd name="T143" fmla="*/ 30 w 30"/>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101">
                      <a:moveTo>
                        <a:pt x="15" y="0"/>
                      </a:moveTo>
                      <a:lnTo>
                        <a:pt x="9" y="1"/>
                      </a:lnTo>
                      <a:lnTo>
                        <a:pt x="6" y="4"/>
                      </a:lnTo>
                      <a:lnTo>
                        <a:pt x="6" y="6"/>
                      </a:lnTo>
                      <a:lnTo>
                        <a:pt x="6" y="9"/>
                      </a:lnTo>
                      <a:lnTo>
                        <a:pt x="3" y="16"/>
                      </a:lnTo>
                      <a:lnTo>
                        <a:pt x="1" y="23"/>
                      </a:lnTo>
                      <a:lnTo>
                        <a:pt x="1" y="28"/>
                      </a:lnTo>
                      <a:lnTo>
                        <a:pt x="0" y="30"/>
                      </a:lnTo>
                      <a:lnTo>
                        <a:pt x="0" y="32"/>
                      </a:lnTo>
                      <a:lnTo>
                        <a:pt x="2" y="33"/>
                      </a:lnTo>
                      <a:lnTo>
                        <a:pt x="2" y="43"/>
                      </a:lnTo>
                      <a:lnTo>
                        <a:pt x="6" y="50"/>
                      </a:lnTo>
                      <a:lnTo>
                        <a:pt x="5" y="58"/>
                      </a:lnTo>
                      <a:lnTo>
                        <a:pt x="8" y="67"/>
                      </a:lnTo>
                      <a:lnTo>
                        <a:pt x="9" y="74"/>
                      </a:lnTo>
                      <a:lnTo>
                        <a:pt x="10" y="82"/>
                      </a:lnTo>
                      <a:lnTo>
                        <a:pt x="11" y="89"/>
                      </a:lnTo>
                      <a:lnTo>
                        <a:pt x="21" y="99"/>
                      </a:lnTo>
                      <a:lnTo>
                        <a:pt x="29" y="100"/>
                      </a:lnTo>
                      <a:lnTo>
                        <a:pt x="17" y="90"/>
                      </a:lnTo>
                      <a:lnTo>
                        <a:pt x="16" y="82"/>
                      </a:lnTo>
                      <a:lnTo>
                        <a:pt x="14" y="76"/>
                      </a:lnTo>
                      <a:lnTo>
                        <a:pt x="16" y="75"/>
                      </a:lnTo>
                      <a:lnTo>
                        <a:pt x="17" y="71"/>
                      </a:lnTo>
                      <a:lnTo>
                        <a:pt x="14" y="70"/>
                      </a:lnTo>
                      <a:lnTo>
                        <a:pt x="11" y="67"/>
                      </a:lnTo>
                      <a:lnTo>
                        <a:pt x="11" y="63"/>
                      </a:lnTo>
                      <a:lnTo>
                        <a:pt x="11" y="60"/>
                      </a:lnTo>
                      <a:lnTo>
                        <a:pt x="13" y="55"/>
                      </a:lnTo>
                      <a:lnTo>
                        <a:pt x="13" y="53"/>
                      </a:lnTo>
                      <a:lnTo>
                        <a:pt x="11" y="50"/>
                      </a:lnTo>
                      <a:lnTo>
                        <a:pt x="11" y="43"/>
                      </a:lnTo>
                      <a:lnTo>
                        <a:pt x="12" y="36"/>
                      </a:lnTo>
                      <a:lnTo>
                        <a:pt x="16" y="32"/>
                      </a:lnTo>
                      <a:lnTo>
                        <a:pt x="16" y="31"/>
                      </a:lnTo>
                      <a:lnTo>
                        <a:pt x="17" y="26"/>
                      </a:lnTo>
                      <a:lnTo>
                        <a:pt x="17" y="24"/>
                      </a:lnTo>
                      <a:lnTo>
                        <a:pt x="20" y="19"/>
                      </a:lnTo>
                      <a:lnTo>
                        <a:pt x="21" y="15"/>
                      </a:lnTo>
                      <a:lnTo>
                        <a:pt x="17" y="15"/>
                      </a:lnTo>
                      <a:lnTo>
                        <a:pt x="15" y="13"/>
                      </a:lnTo>
                      <a:lnTo>
                        <a:pt x="11" y="10"/>
                      </a:lnTo>
                      <a:lnTo>
                        <a:pt x="11" y="7"/>
                      </a:lnTo>
                      <a:lnTo>
                        <a:pt x="10" y="6"/>
                      </a:lnTo>
                      <a:lnTo>
                        <a:pt x="9" y="5"/>
                      </a:lnTo>
                      <a:lnTo>
                        <a:pt x="15"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5" name="Freeform 28"/>
                <p:cNvSpPr>
                  <a:spLocks/>
                </p:cNvSpPr>
                <p:nvPr/>
              </p:nvSpPr>
              <p:spPr bwMode="auto">
                <a:xfrm>
                  <a:off x="3078" y="2420"/>
                  <a:ext cx="17" cy="18"/>
                </a:xfrm>
                <a:custGeom>
                  <a:avLst/>
                  <a:gdLst>
                    <a:gd name="T0" fmla="*/ 12 w 17"/>
                    <a:gd name="T1" fmla="*/ 7 h 18"/>
                    <a:gd name="T2" fmla="*/ 16 w 17"/>
                    <a:gd name="T3" fmla="*/ 7 h 18"/>
                    <a:gd name="T4" fmla="*/ 16 w 17"/>
                    <a:gd name="T5" fmla="*/ 1 h 18"/>
                    <a:gd name="T6" fmla="*/ 13 w 17"/>
                    <a:gd name="T7" fmla="*/ 0 h 18"/>
                    <a:gd name="T8" fmla="*/ 10 w 17"/>
                    <a:gd name="T9" fmla="*/ 4 h 18"/>
                    <a:gd name="T10" fmla="*/ 4 w 17"/>
                    <a:gd name="T11" fmla="*/ 4 h 18"/>
                    <a:gd name="T12" fmla="*/ 0 w 17"/>
                    <a:gd name="T13" fmla="*/ 2 h 18"/>
                    <a:gd name="T14" fmla="*/ 0 w 17"/>
                    <a:gd name="T15" fmla="*/ 4 h 18"/>
                    <a:gd name="T16" fmla="*/ 0 w 17"/>
                    <a:gd name="T17" fmla="*/ 8 h 18"/>
                    <a:gd name="T18" fmla="*/ 2 w 17"/>
                    <a:gd name="T19" fmla="*/ 9 h 18"/>
                    <a:gd name="T20" fmla="*/ 1 w 17"/>
                    <a:gd name="T21" fmla="*/ 12 h 18"/>
                    <a:gd name="T22" fmla="*/ 1 w 17"/>
                    <a:gd name="T23" fmla="*/ 17 h 18"/>
                    <a:gd name="T24" fmla="*/ 2 w 17"/>
                    <a:gd name="T25" fmla="*/ 17 h 18"/>
                    <a:gd name="T26" fmla="*/ 4 w 17"/>
                    <a:gd name="T27" fmla="*/ 13 h 18"/>
                    <a:gd name="T28" fmla="*/ 6 w 17"/>
                    <a:gd name="T29" fmla="*/ 12 h 18"/>
                    <a:gd name="T30" fmla="*/ 6 w 17"/>
                    <a:gd name="T31" fmla="*/ 9 h 18"/>
                    <a:gd name="T32" fmla="*/ 8 w 17"/>
                    <a:gd name="T33" fmla="*/ 7 h 18"/>
                    <a:gd name="T34" fmla="*/ 12 w 17"/>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8"/>
                    <a:gd name="T56" fmla="*/ 17 w 1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8">
                      <a:moveTo>
                        <a:pt x="12" y="7"/>
                      </a:moveTo>
                      <a:lnTo>
                        <a:pt x="16" y="7"/>
                      </a:lnTo>
                      <a:lnTo>
                        <a:pt x="16" y="1"/>
                      </a:lnTo>
                      <a:lnTo>
                        <a:pt x="13" y="0"/>
                      </a:lnTo>
                      <a:lnTo>
                        <a:pt x="10" y="4"/>
                      </a:lnTo>
                      <a:lnTo>
                        <a:pt x="4" y="4"/>
                      </a:lnTo>
                      <a:lnTo>
                        <a:pt x="0" y="2"/>
                      </a:lnTo>
                      <a:lnTo>
                        <a:pt x="0" y="4"/>
                      </a:lnTo>
                      <a:lnTo>
                        <a:pt x="0" y="8"/>
                      </a:lnTo>
                      <a:lnTo>
                        <a:pt x="2" y="9"/>
                      </a:lnTo>
                      <a:lnTo>
                        <a:pt x="1" y="12"/>
                      </a:lnTo>
                      <a:lnTo>
                        <a:pt x="1" y="17"/>
                      </a:lnTo>
                      <a:lnTo>
                        <a:pt x="2" y="17"/>
                      </a:lnTo>
                      <a:lnTo>
                        <a:pt x="4" y="13"/>
                      </a:lnTo>
                      <a:lnTo>
                        <a:pt x="6" y="12"/>
                      </a:lnTo>
                      <a:lnTo>
                        <a:pt x="6" y="9"/>
                      </a:lnTo>
                      <a:lnTo>
                        <a:pt x="8" y="7"/>
                      </a:lnTo>
                      <a:lnTo>
                        <a:pt x="12" y="7"/>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6" name="Freeform 29"/>
                <p:cNvSpPr>
                  <a:spLocks/>
                </p:cNvSpPr>
                <p:nvPr/>
              </p:nvSpPr>
              <p:spPr bwMode="auto">
                <a:xfrm>
                  <a:off x="3084" y="2397"/>
                  <a:ext cx="17" cy="17"/>
                </a:xfrm>
                <a:custGeom>
                  <a:avLst/>
                  <a:gdLst>
                    <a:gd name="T0" fmla="*/ 13 w 17"/>
                    <a:gd name="T1" fmla="*/ 0 h 17"/>
                    <a:gd name="T2" fmla="*/ 16 w 17"/>
                    <a:gd name="T3" fmla="*/ 7 h 17"/>
                    <a:gd name="T4" fmla="*/ 5 w 17"/>
                    <a:gd name="T5" fmla="*/ 8 h 17"/>
                    <a:gd name="T6" fmla="*/ 5 w 17"/>
                    <a:gd name="T7" fmla="*/ 14 h 17"/>
                    <a:gd name="T8" fmla="*/ 0 w 17"/>
                    <a:gd name="T9" fmla="*/ 16 h 17"/>
                    <a:gd name="T10" fmla="*/ 2 w 17"/>
                    <a:gd name="T11" fmla="*/ 7 h 17"/>
                    <a:gd name="T12" fmla="*/ 13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3" y="0"/>
                      </a:moveTo>
                      <a:lnTo>
                        <a:pt x="16" y="7"/>
                      </a:lnTo>
                      <a:lnTo>
                        <a:pt x="5" y="8"/>
                      </a:lnTo>
                      <a:lnTo>
                        <a:pt x="5" y="14"/>
                      </a:lnTo>
                      <a:lnTo>
                        <a:pt x="0" y="16"/>
                      </a:lnTo>
                      <a:lnTo>
                        <a:pt x="2" y="7"/>
                      </a:lnTo>
                      <a:lnTo>
                        <a:pt x="13"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7" name="Freeform 30"/>
                <p:cNvSpPr>
                  <a:spLocks/>
                </p:cNvSpPr>
                <p:nvPr/>
              </p:nvSpPr>
              <p:spPr bwMode="auto">
                <a:xfrm>
                  <a:off x="3077" y="2381"/>
                  <a:ext cx="17" cy="17"/>
                </a:xfrm>
                <a:custGeom>
                  <a:avLst/>
                  <a:gdLst>
                    <a:gd name="T0" fmla="*/ 0 w 17"/>
                    <a:gd name="T1" fmla="*/ 5 h 17"/>
                    <a:gd name="T2" fmla="*/ 4 w 17"/>
                    <a:gd name="T3" fmla="*/ 5 h 17"/>
                    <a:gd name="T4" fmla="*/ 7 w 17"/>
                    <a:gd name="T5" fmla="*/ 10 h 17"/>
                    <a:gd name="T6" fmla="*/ 6 w 17"/>
                    <a:gd name="T7" fmla="*/ 13 h 17"/>
                    <a:gd name="T8" fmla="*/ 12 w 17"/>
                    <a:gd name="T9" fmla="*/ 16 h 17"/>
                    <a:gd name="T10" fmla="*/ 16 w 17"/>
                    <a:gd name="T11" fmla="*/ 5 h 17"/>
                    <a:gd name="T12" fmla="*/ 12 w 17"/>
                    <a:gd name="T13" fmla="*/ 5 h 17"/>
                    <a:gd name="T14" fmla="*/ 9 w 17"/>
                    <a:gd name="T15" fmla="*/ 5 h 17"/>
                    <a:gd name="T16" fmla="*/ 7 w 17"/>
                    <a:gd name="T17" fmla="*/ 0 h 17"/>
                    <a:gd name="T18" fmla="*/ 0 w 17"/>
                    <a:gd name="T19" fmla="*/ 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4" y="5"/>
                      </a:lnTo>
                      <a:lnTo>
                        <a:pt x="7" y="10"/>
                      </a:lnTo>
                      <a:lnTo>
                        <a:pt x="6" y="13"/>
                      </a:lnTo>
                      <a:lnTo>
                        <a:pt x="12" y="16"/>
                      </a:lnTo>
                      <a:lnTo>
                        <a:pt x="16" y="5"/>
                      </a:lnTo>
                      <a:lnTo>
                        <a:pt x="12" y="5"/>
                      </a:lnTo>
                      <a:lnTo>
                        <a:pt x="9" y="5"/>
                      </a:lnTo>
                      <a:lnTo>
                        <a:pt x="7" y="0"/>
                      </a:lnTo>
                      <a:lnTo>
                        <a:pt x="0"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8" name="Freeform 31"/>
                <p:cNvSpPr>
                  <a:spLocks/>
                </p:cNvSpPr>
                <p:nvPr/>
              </p:nvSpPr>
              <p:spPr bwMode="auto">
                <a:xfrm>
                  <a:off x="3094" y="2393"/>
                  <a:ext cx="17" cy="21"/>
                </a:xfrm>
                <a:custGeom>
                  <a:avLst/>
                  <a:gdLst>
                    <a:gd name="T0" fmla="*/ 0 w 17"/>
                    <a:gd name="T1" fmla="*/ 0 h 21"/>
                    <a:gd name="T2" fmla="*/ 16 w 17"/>
                    <a:gd name="T3" fmla="*/ 6 h 21"/>
                    <a:gd name="T4" fmla="*/ 16 w 17"/>
                    <a:gd name="T5" fmla="*/ 15 h 21"/>
                    <a:gd name="T6" fmla="*/ 0 w 17"/>
                    <a:gd name="T7" fmla="*/ 20 h 21"/>
                    <a:gd name="T8" fmla="*/ 0 w 17"/>
                    <a:gd name="T9" fmla="*/ 13 h 21"/>
                    <a:gd name="T10" fmla="*/ 0 w 17"/>
                    <a:gd name="T11" fmla="*/ 0 h 21"/>
                    <a:gd name="T12" fmla="*/ 0 60000 65536"/>
                    <a:gd name="T13" fmla="*/ 0 60000 65536"/>
                    <a:gd name="T14" fmla="*/ 0 60000 65536"/>
                    <a:gd name="T15" fmla="*/ 0 60000 65536"/>
                    <a:gd name="T16" fmla="*/ 0 60000 65536"/>
                    <a:gd name="T17" fmla="*/ 0 60000 65536"/>
                    <a:gd name="T18" fmla="*/ 0 w 17"/>
                    <a:gd name="T19" fmla="*/ 0 h 21"/>
                    <a:gd name="T20" fmla="*/ 17 w 1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7" h="21">
                      <a:moveTo>
                        <a:pt x="0" y="0"/>
                      </a:moveTo>
                      <a:lnTo>
                        <a:pt x="16" y="6"/>
                      </a:lnTo>
                      <a:lnTo>
                        <a:pt x="16" y="15"/>
                      </a:lnTo>
                      <a:lnTo>
                        <a:pt x="0" y="20"/>
                      </a:lnTo>
                      <a:lnTo>
                        <a:pt x="0" y="13"/>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29" name="Freeform 32"/>
                <p:cNvSpPr>
                  <a:spLocks/>
                </p:cNvSpPr>
                <p:nvPr/>
              </p:nvSpPr>
              <p:spPr bwMode="auto">
                <a:xfrm>
                  <a:off x="3073" y="2384"/>
                  <a:ext cx="22" cy="17"/>
                </a:xfrm>
                <a:custGeom>
                  <a:avLst/>
                  <a:gdLst>
                    <a:gd name="T0" fmla="*/ 4 w 22"/>
                    <a:gd name="T1" fmla="*/ 4 h 17"/>
                    <a:gd name="T2" fmla="*/ 0 w 22"/>
                    <a:gd name="T3" fmla="*/ 7 h 17"/>
                    <a:gd name="T4" fmla="*/ 1 w 22"/>
                    <a:gd name="T5" fmla="*/ 2 h 17"/>
                    <a:gd name="T6" fmla="*/ 7 w 22"/>
                    <a:gd name="T7" fmla="*/ 0 h 17"/>
                    <a:gd name="T8" fmla="*/ 12 w 22"/>
                    <a:gd name="T9" fmla="*/ 0 h 17"/>
                    <a:gd name="T10" fmla="*/ 15 w 22"/>
                    <a:gd name="T11" fmla="*/ 2 h 17"/>
                    <a:gd name="T12" fmla="*/ 18 w 22"/>
                    <a:gd name="T13" fmla="*/ 5 h 17"/>
                    <a:gd name="T14" fmla="*/ 21 w 22"/>
                    <a:gd name="T15" fmla="*/ 11 h 17"/>
                    <a:gd name="T16" fmla="*/ 21 w 22"/>
                    <a:gd name="T17" fmla="*/ 14 h 17"/>
                    <a:gd name="T18" fmla="*/ 19 w 22"/>
                    <a:gd name="T19" fmla="*/ 16 h 17"/>
                    <a:gd name="T20" fmla="*/ 17 w 22"/>
                    <a:gd name="T21" fmla="*/ 11 h 17"/>
                    <a:gd name="T22" fmla="*/ 15 w 22"/>
                    <a:gd name="T23" fmla="*/ 5 h 17"/>
                    <a:gd name="T24" fmla="*/ 12 w 22"/>
                    <a:gd name="T25" fmla="*/ 4 h 17"/>
                    <a:gd name="T26" fmla="*/ 10 w 22"/>
                    <a:gd name="T27" fmla="*/ 4 h 17"/>
                    <a:gd name="T28" fmla="*/ 11 w 22"/>
                    <a:gd name="T29" fmla="*/ 7 h 17"/>
                    <a:gd name="T30" fmla="*/ 10 w 22"/>
                    <a:gd name="T31" fmla="*/ 16 h 17"/>
                    <a:gd name="T32" fmla="*/ 7 w 22"/>
                    <a:gd name="T33" fmla="*/ 16 h 17"/>
                    <a:gd name="T34" fmla="*/ 5 w 22"/>
                    <a:gd name="T35" fmla="*/ 14 h 17"/>
                    <a:gd name="T36" fmla="*/ 4 w 22"/>
                    <a:gd name="T37" fmla="*/ 4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7"/>
                    <a:gd name="T59" fmla="*/ 22 w 2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7">
                      <a:moveTo>
                        <a:pt x="4" y="4"/>
                      </a:moveTo>
                      <a:lnTo>
                        <a:pt x="0" y="7"/>
                      </a:lnTo>
                      <a:lnTo>
                        <a:pt x="1" y="2"/>
                      </a:lnTo>
                      <a:lnTo>
                        <a:pt x="7" y="0"/>
                      </a:lnTo>
                      <a:lnTo>
                        <a:pt x="12" y="0"/>
                      </a:lnTo>
                      <a:lnTo>
                        <a:pt x="15" y="2"/>
                      </a:lnTo>
                      <a:lnTo>
                        <a:pt x="18" y="5"/>
                      </a:lnTo>
                      <a:lnTo>
                        <a:pt x="21" y="11"/>
                      </a:lnTo>
                      <a:lnTo>
                        <a:pt x="21" y="14"/>
                      </a:lnTo>
                      <a:lnTo>
                        <a:pt x="19" y="16"/>
                      </a:lnTo>
                      <a:lnTo>
                        <a:pt x="17" y="11"/>
                      </a:lnTo>
                      <a:lnTo>
                        <a:pt x="15" y="5"/>
                      </a:lnTo>
                      <a:lnTo>
                        <a:pt x="12" y="4"/>
                      </a:lnTo>
                      <a:lnTo>
                        <a:pt x="10" y="4"/>
                      </a:lnTo>
                      <a:lnTo>
                        <a:pt x="11" y="7"/>
                      </a:lnTo>
                      <a:lnTo>
                        <a:pt x="10" y="16"/>
                      </a:lnTo>
                      <a:lnTo>
                        <a:pt x="7" y="16"/>
                      </a:lnTo>
                      <a:lnTo>
                        <a:pt x="5" y="14"/>
                      </a:lnTo>
                      <a:lnTo>
                        <a:pt x="4"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0" name="Freeform 33"/>
                <p:cNvSpPr>
                  <a:spLocks/>
                </p:cNvSpPr>
                <p:nvPr/>
              </p:nvSpPr>
              <p:spPr bwMode="auto">
                <a:xfrm>
                  <a:off x="3086" y="2449"/>
                  <a:ext cx="31" cy="17"/>
                </a:xfrm>
                <a:custGeom>
                  <a:avLst/>
                  <a:gdLst>
                    <a:gd name="T0" fmla="*/ 0 w 31"/>
                    <a:gd name="T1" fmla="*/ 7 h 17"/>
                    <a:gd name="T2" fmla="*/ 4 w 31"/>
                    <a:gd name="T3" fmla="*/ 3 h 17"/>
                    <a:gd name="T4" fmla="*/ 9 w 31"/>
                    <a:gd name="T5" fmla="*/ 1 h 17"/>
                    <a:gd name="T6" fmla="*/ 15 w 31"/>
                    <a:gd name="T7" fmla="*/ 0 h 17"/>
                    <a:gd name="T8" fmla="*/ 23 w 31"/>
                    <a:gd name="T9" fmla="*/ 5 h 17"/>
                    <a:gd name="T10" fmla="*/ 30 w 31"/>
                    <a:gd name="T11" fmla="*/ 16 h 17"/>
                    <a:gd name="T12" fmla="*/ 27 w 31"/>
                    <a:gd name="T13" fmla="*/ 12 h 17"/>
                    <a:gd name="T14" fmla="*/ 22 w 31"/>
                    <a:gd name="T15" fmla="*/ 9 h 17"/>
                    <a:gd name="T16" fmla="*/ 17 w 31"/>
                    <a:gd name="T17" fmla="*/ 11 h 17"/>
                    <a:gd name="T18" fmla="*/ 6 w 31"/>
                    <a:gd name="T19" fmla="*/ 10 h 17"/>
                    <a:gd name="T20" fmla="*/ 4 w 31"/>
                    <a:gd name="T21" fmla="*/ 7 h 17"/>
                    <a:gd name="T22" fmla="*/ 0 w 31"/>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7"/>
                      </a:moveTo>
                      <a:lnTo>
                        <a:pt x="4" y="3"/>
                      </a:lnTo>
                      <a:lnTo>
                        <a:pt x="9" y="1"/>
                      </a:lnTo>
                      <a:lnTo>
                        <a:pt x="15" y="0"/>
                      </a:lnTo>
                      <a:lnTo>
                        <a:pt x="23" y="5"/>
                      </a:lnTo>
                      <a:lnTo>
                        <a:pt x="30" y="16"/>
                      </a:lnTo>
                      <a:lnTo>
                        <a:pt x="27" y="12"/>
                      </a:lnTo>
                      <a:lnTo>
                        <a:pt x="22" y="9"/>
                      </a:lnTo>
                      <a:lnTo>
                        <a:pt x="17" y="11"/>
                      </a:lnTo>
                      <a:lnTo>
                        <a:pt x="6" y="10"/>
                      </a:lnTo>
                      <a:lnTo>
                        <a:pt x="4"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1" name="Freeform 34"/>
                <p:cNvSpPr>
                  <a:spLocks/>
                </p:cNvSpPr>
                <p:nvPr/>
              </p:nvSpPr>
              <p:spPr bwMode="auto">
                <a:xfrm>
                  <a:off x="3081" y="2317"/>
                  <a:ext cx="17" cy="28"/>
                </a:xfrm>
                <a:custGeom>
                  <a:avLst/>
                  <a:gdLst>
                    <a:gd name="T0" fmla="*/ 3 w 17"/>
                    <a:gd name="T1" fmla="*/ 0 h 28"/>
                    <a:gd name="T2" fmla="*/ 0 w 17"/>
                    <a:gd name="T3" fmla="*/ 10 h 28"/>
                    <a:gd name="T4" fmla="*/ 2 w 17"/>
                    <a:gd name="T5" fmla="*/ 12 h 28"/>
                    <a:gd name="T6" fmla="*/ 1 w 17"/>
                    <a:gd name="T7" fmla="*/ 23 h 28"/>
                    <a:gd name="T8" fmla="*/ 3 w 17"/>
                    <a:gd name="T9" fmla="*/ 27 h 28"/>
                    <a:gd name="T10" fmla="*/ 12 w 17"/>
                    <a:gd name="T11" fmla="*/ 26 h 28"/>
                    <a:gd name="T12" fmla="*/ 16 w 17"/>
                    <a:gd name="T13" fmla="*/ 20 h 28"/>
                    <a:gd name="T14" fmla="*/ 16 w 17"/>
                    <a:gd name="T15" fmla="*/ 7 h 28"/>
                    <a:gd name="T16" fmla="*/ 3 w 1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8"/>
                    <a:gd name="T29" fmla="*/ 17 w 1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8">
                      <a:moveTo>
                        <a:pt x="3" y="0"/>
                      </a:moveTo>
                      <a:lnTo>
                        <a:pt x="0" y="10"/>
                      </a:lnTo>
                      <a:lnTo>
                        <a:pt x="2" y="12"/>
                      </a:lnTo>
                      <a:lnTo>
                        <a:pt x="1" y="23"/>
                      </a:lnTo>
                      <a:lnTo>
                        <a:pt x="3" y="27"/>
                      </a:lnTo>
                      <a:lnTo>
                        <a:pt x="12" y="26"/>
                      </a:lnTo>
                      <a:lnTo>
                        <a:pt x="16" y="20"/>
                      </a:lnTo>
                      <a:lnTo>
                        <a:pt x="16" y="7"/>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2" name="Freeform 35"/>
                <p:cNvSpPr>
                  <a:spLocks/>
                </p:cNvSpPr>
                <p:nvPr/>
              </p:nvSpPr>
              <p:spPr bwMode="auto">
                <a:xfrm>
                  <a:off x="3074" y="2331"/>
                  <a:ext cx="17" cy="17"/>
                </a:xfrm>
                <a:custGeom>
                  <a:avLst/>
                  <a:gdLst>
                    <a:gd name="T0" fmla="*/ 13 w 17"/>
                    <a:gd name="T1" fmla="*/ 0 h 17"/>
                    <a:gd name="T2" fmla="*/ 16 w 17"/>
                    <a:gd name="T3" fmla="*/ 2 h 17"/>
                    <a:gd name="T4" fmla="*/ 10 w 17"/>
                    <a:gd name="T5" fmla="*/ 5 h 17"/>
                    <a:gd name="T6" fmla="*/ 13 w 17"/>
                    <a:gd name="T7" fmla="*/ 10 h 17"/>
                    <a:gd name="T8" fmla="*/ 8 w 17"/>
                    <a:gd name="T9" fmla="*/ 16 h 17"/>
                    <a:gd name="T10" fmla="*/ 0 w 17"/>
                    <a:gd name="T11" fmla="*/ 12 h 17"/>
                    <a:gd name="T12" fmla="*/ 2 w 17"/>
                    <a:gd name="T13" fmla="*/ 5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5"/>
                      </a:lnTo>
                      <a:lnTo>
                        <a:pt x="13" y="10"/>
                      </a:lnTo>
                      <a:lnTo>
                        <a:pt x="8" y="16"/>
                      </a:lnTo>
                      <a:lnTo>
                        <a:pt x="0" y="12"/>
                      </a:lnTo>
                      <a:lnTo>
                        <a:pt x="2" y="5"/>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3" name="Freeform 36"/>
                <p:cNvSpPr>
                  <a:spLocks/>
                </p:cNvSpPr>
                <p:nvPr/>
              </p:nvSpPr>
              <p:spPr bwMode="auto">
                <a:xfrm>
                  <a:off x="3126" y="2336"/>
                  <a:ext cx="17" cy="17"/>
                </a:xfrm>
                <a:custGeom>
                  <a:avLst/>
                  <a:gdLst>
                    <a:gd name="T0" fmla="*/ 0 w 17"/>
                    <a:gd name="T1" fmla="*/ 0 h 17"/>
                    <a:gd name="T2" fmla="*/ 0 w 17"/>
                    <a:gd name="T3" fmla="*/ 16 h 17"/>
                    <a:gd name="T4" fmla="*/ 16 w 17"/>
                    <a:gd name="T5" fmla="*/ 14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4"/>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4" name="Freeform 37"/>
                <p:cNvSpPr>
                  <a:spLocks/>
                </p:cNvSpPr>
                <p:nvPr/>
              </p:nvSpPr>
              <p:spPr bwMode="auto">
                <a:xfrm>
                  <a:off x="3170" y="2327"/>
                  <a:ext cx="18" cy="51"/>
                </a:xfrm>
                <a:custGeom>
                  <a:avLst/>
                  <a:gdLst>
                    <a:gd name="T0" fmla="*/ 8 w 18"/>
                    <a:gd name="T1" fmla="*/ 0 h 51"/>
                    <a:gd name="T2" fmla="*/ 9 w 18"/>
                    <a:gd name="T3" fmla="*/ 18 h 51"/>
                    <a:gd name="T4" fmla="*/ 8 w 18"/>
                    <a:gd name="T5" fmla="*/ 15 h 51"/>
                    <a:gd name="T6" fmla="*/ 6 w 18"/>
                    <a:gd name="T7" fmla="*/ 16 h 51"/>
                    <a:gd name="T8" fmla="*/ 9 w 18"/>
                    <a:gd name="T9" fmla="*/ 21 h 51"/>
                    <a:gd name="T10" fmla="*/ 7 w 18"/>
                    <a:gd name="T11" fmla="*/ 35 h 51"/>
                    <a:gd name="T12" fmla="*/ 0 w 18"/>
                    <a:gd name="T13" fmla="*/ 34 h 51"/>
                    <a:gd name="T14" fmla="*/ 3 w 18"/>
                    <a:gd name="T15" fmla="*/ 36 h 51"/>
                    <a:gd name="T16" fmla="*/ 8 w 18"/>
                    <a:gd name="T17" fmla="*/ 38 h 51"/>
                    <a:gd name="T18" fmla="*/ 12 w 18"/>
                    <a:gd name="T19" fmla="*/ 42 h 51"/>
                    <a:gd name="T20" fmla="*/ 14 w 18"/>
                    <a:gd name="T21" fmla="*/ 45 h 51"/>
                    <a:gd name="T22" fmla="*/ 16 w 18"/>
                    <a:gd name="T23" fmla="*/ 50 h 51"/>
                    <a:gd name="T24" fmla="*/ 17 w 18"/>
                    <a:gd name="T25" fmla="*/ 42 h 51"/>
                    <a:gd name="T26" fmla="*/ 17 w 18"/>
                    <a:gd name="T27" fmla="*/ 32 h 51"/>
                    <a:gd name="T28" fmla="*/ 14 w 18"/>
                    <a:gd name="T29" fmla="*/ 23 h 51"/>
                    <a:gd name="T30" fmla="*/ 12 w 18"/>
                    <a:gd name="T31" fmla="*/ 14 h 51"/>
                    <a:gd name="T32" fmla="*/ 12 w 18"/>
                    <a:gd name="T33" fmla="*/ 11 h 51"/>
                    <a:gd name="T34" fmla="*/ 8 w 18"/>
                    <a:gd name="T35" fmla="*/ 0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51"/>
                    <a:gd name="T56" fmla="*/ 18 w 18"/>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51">
                      <a:moveTo>
                        <a:pt x="8" y="0"/>
                      </a:moveTo>
                      <a:lnTo>
                        <a:pt x="9" y="18"/>
                      </a:lnTo>
                      <a:lnTo>
                        <a:pt x="8" y="15"/>
                      </a:lnTo>
                      <a:lnTo>
                        <a:pt x="6" y="16"/>
                      </a:lnTo>
                      <a:lnTo>
                        <a:pt x="9" y="21"/>
                      </a:lnTo>
                      <a:lnTo>
                        <a:pt x="7" y="35"/>
                      </a:lnTo>
                      <a:lnTo>
                        <a:pt x="0" y="34"/>
                      </a:lnTo>
                      <a:lnTo>
                        <a:pt x="3" y="36"/>
                      </a:lnTo>
                      <a:lnTo>
                        <a:pt x="8" y="38"/>
                      </a:lnTo>
                      <a:lnTo>
                        <a:pt x="12" y="42"/>
                      </a:lnTo>
                      <a:lnTo>
                        <a:pt x="14" y="45"/>
                      </a:lnTo>
                      <a:lnTo>
                        <a:pt x="16" y="50"/>
                      </a:lnTo>
                      <a:lnTo>
                        <a:pt x="17" y="42"/>
                      </a:lnTo>
                      <a:lnTo>
                        <a:pt x="17" y="32"/>
                      </a:lnTo>
                      <a:lnTo>
                        <a:pt x="14" y="23"/>
                      </a:lnTo>
                      <a:lnTo>
                        <a:pt x="12" y="14"/>
                      </a:lnTo>
                      <a:lnTo>
                        <a:pt x="12" y="11"/>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5" name="Freeform 38"/>
                <p:cNvSpPr>
                  <a:spLocks/>
                </p:cNvSpPr>
                <p:nvPr/>
              </p:nvSpPr>
              <p:spPr bwMode="auto">
                <a:xfrm>
                  <a:off x="3104" y="2465"/>
                  <a:ext cx="48" cy="33"/>
                </a:xfrm>
                <a:custGeom>
                  <a:avLst/>
                  <a:gdLst>
                    <a:gd name="T0" fmla="*/ 47 w 48"/>
                    <a:gd name="T1" fmla="*/ 0 h 33"/>
                    <a:gd name="T2" fmla="*/ 46 w 48"/>
                    <a:gd name="T3" fmla="*/ 11 h 33"/>
                    <a:gd name="T4" fmla="*/ 46 w 48"/>
                    <a:gd name="T5" fmla="*/ 19 h 33"/>
                    <a:gd name="T6" fmla="*/ 44 w 48"/>
                    <a:gd name="T7" fmla="*/ 26 h 33"/>
                    <a:gd name="T8" fmla="*/ 35 w 48"/>
                    <a:gd name="T9" fmla="*/ 32 h 33"/>
                    <a:gd name="T10" fmla="*/ 0 w 48"/>
                    <a:gd name="T11" fmla="*/ 20 h 33"/>
                    <a:gd name="T12" fmla="*/ 34 w 48"/>
                    <a:gd name="T13" fmla="*/ 14 h 33"/>
                    <a:gd name="T14" fmla="*/ 47 w 48"/>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3"/>
                    <a:gd name="T26" fmla="*/ 48 w 48"/>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3">
                      <a:moveTo>
                        <a:pt x="47" y="0"/>
                      </a:moveTo>
                      <a:lnTo>
                        <a:pt x="46" y="11"/>
                      </a:lnTo>
                      <a:lnTo>
                        <a:pt x="46" y="19"/>
                      </a:lnTo>
                      <a:lnTo>
                        <a:pt x="44" y="26"/>
                      </a:lnTo>
                      <a:lnTo>
                        <a:pt x="35" y="32"/>
                      </a:lnTo>
                      <a:lnTo>
                        <a:pt x="0" y="20"/>
                      </a:lnTo>
                      <a:lnTo>
                        <a:pt x="34" y="14"/>
                      </a:lnTo>
                      <a:lnTo>
                        <a:pt x="47" y="0"/>
                      </a:lnTo>
                    </a:path>
                  </a:pathLst>
                </a:custGeom>
                <a:solidFill>
                  <a:srgbClr val="804000"/>
                </a:solidFill>
                <a:ln w="12700" cap="rnd">
                  <a:solidFill>
                    <a:srgbClr val="402000"/>
                  </a:solidFill>
                  <a:round/>
                  <a:headEnd/>
                  <a:tailEnd/>
                </a:ln>
              </p:spPr>
              <p:txBody>
                <a:bodyPr/>
                <a:lstStyle/>
                <a:p>
                  <a:endParaRPr lang="en-US"/>
                </a:p>
              </p:txBody>
            </p:sp>
            <p:sp>
              <p:nvSpPr>
                <p:cNvPr id="18536" name="Freeform 39"/>
                <p:cNvSpPr>
                  <a:spLocks/>
                </p:cNvSpPr>
                <p:nvPr/>
              </p:nvSpPr>
              <p:spPr bwMode="auto">
                <a:xfrm>
                  <a:off x="3084" y="2434"/>
                  <a:ext cx="17" cy="17"/>
                </a:xfrm>
                <a:custGeom>
                  <a:avLst/>
                  <a:gdLst>
                    <a:gd name="T0" fmla="*/ 0 w 17"/>
                    <a:gd name="T1" fmla="*/ 0 h 17"/>
                    <a:gd name="T2" fmla="*/ 5 w 17"/>
                    <a:gd name="T3" fmla="*/ 0 h 17"/>
                    <a:gd name="T4" fmla="*/ 13 w 17"/>
                    <a:gd name="T5" fmla="*/ 8 h 17"/>
                    <a:gd name="T6" fmla="*/ 16 w 17"/>
                    <a:gd name="T7" fmla="*/ 8 h 17"/>
                    <a:gd name="T8" fmla="*/ 10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5" y="0"/>
                      </a:lnTo>
                      <a:lnTo>
                        <a:pt x="13" y="8"/>
                      </a:lnTo>
                      <a:lnTo>
                        <a:pt x="16" y="8"/>
                      </a:lnTo>
                      <a:lnTo>
                        <a:pt x="1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7" name="Freeform 40"/>
                <p:cNvSpPr>
                  <a:spLocks/>
                </p:cNvSpPr>
                <p:nvPr/>
              </p:nvSpPr>
              <p:spPr bwMode="auto">
                <a:xfrm>
                  <a:off x="3048" y="2358"/>
                  <a:ext cx="138" cy="30"/>
                </a:xfrm>
                <a:custGeom>
                  <a:avLst/>
                  <a:gdLst>
                    <a:gd name="T0" fmla="*/ 7 w 138"/>
                    <a:gd name="T1" fmla="*/ 16 h 30"/>
                    <a:gd name="T2" fmla="*/ 1 w 138"/>
                    <a:gd name="T3" fmla="*/ 12 h 30"/>
                    <a:gd name="T4" fmla="*/ 0 w 138"/>
                    <a:gd name="T5" fmla="*/ 7 h 30"/>
                    <a:gd name="T6" fmla="*/ 1 w 138"/>
                    <a:gd name="T7" fmla="*/ 4 h 30"/>
                    <a:gd name="T8" fmla="*/ 3 w 138"/>
                    <a:gd name="T9" fmla="*/ 1 h 30"/>
                    <a:gd name="T10" fmla="*/ 10 w 138"/>
                    <a:gd name="T11" fmla="*/ 0 h 30"/>
                    <a:gd name="T12" fmla="*/ 22 w 138"/>
                    <a:gd name="T13" fmla="*/ 0 h 30"/>
                    <a:gd name="T14" fmla="*/ 60 w 138"/>
                    <a:gd name="T15" fmla="*/ 0 h 30"/>
                    <a:gd name="T16" fmla="*/ 99 w 138"/>
                    <a:gd name="T17" fmla="*/ 1 h 30"/>
                    <a:gd name="T18" fmla="*/ 112 w 138"/>
                    <a:gd name="T19" fmla="*/ 3 h 30"/>
                    <a:gd name="T20" fmla="*/ 124 w 138"/>
                    <a:gd name="T21" fmla="*/ 7 h 30"/>
                    <a:gd name="T22" fmla="*/ 131 w 138"/>
                    <a:gd name="T23" fmla="*/ 13 h 30"/>
                    <a:gd name="T24" fmla="*/ 136 w 138"/>
                    <a:gd name="T25" fmla="*/ 17 h 30"/>
                    <a:gd name="T26" fmla="*/ 137 w 138"/>
                    <a:gd name="T27" fmla="*/ 19 h 30"/>
                    <a:gd name="T28" fmla="*/ 137 w 138"/>
                    <a:gd name="T29" fmla="*/ 21 h 30"/>
                    <a:gd name="T30" fmla="*/ 134 w 138"/>
                    <a:gd name="T31" fmla="*/ 24 h 30"/>
                    <a:gd name="T32" fmla="*/ 127 w 138"/>
                    <a:gd name="T33" fmla="*/ 29 h 30"/>
                    <a:gd name="T34" fmla="*/ 127 w 138"/>
                    <a:gd name="T35" fmla="*/ 24 h 30"/>
                    <a:gd name="T36" fmla="*/ 125 w 138"/>
                    <a:gd name="T37" fmla="*/ 18 h 30"/>
                    <a:gd name="T38" fmla="*/ 123 w 138"/>
                    <a:gd name="T39" fmla="*/ 14 h 30"/>
                    <a:gd name="T40" fmla="*/ 119 w 138"/>
                    <a:gd name="T41" fmla="*/ 11 h 30"/>
                    <a:gd name="T42" fmla="*/ 113 w 138"/>
                    <a:gd name="T43" fmla="*/ 8 h 30"/>
                    <a:gd name="T44" fmla="*/ 106 w 138"/>
                    <a:gd name="T45" fmla="*/ 6 h 30"/>
                    <a:gd name="T46" fmla="*/ 100 w 138"/>
                    <a:gd name="T47" fmla="*/ 5 h 30"/>
                    <a:gd name="T48" fmla="*/ 74 w 138"/>
                    <a:gd name="T49" fmla="*/ 4 h 30"/>
                    <a:gd name="T50" fmla="*/ 17 w 138"/>
                    <a:gd name="T51" fmla="*/ 4 h 30"/>
                    <a:gd name="T52" fmla="*/ 7 w 138"/>
                    <a:gd name="T53" fmla="*/ 4 h 30"/>
                    <a:gd name="T54" fmla="*/ 4 w 138"/>
                    <a:gd name="T55" fmla="*/ 4 h 30"/>
                    <a:gd name="T56" fmla="*/ 2 w 138"/>
                    <a:gd name="T57" fmla="*/ 6 h 30"/>
                    <a:gd name="T58" fmla="*/ 3 w 138"/>
                    <a:gd name="T59" fmla="*/ 8 h 30"/>
                    <a:gd name="T60" fmla="*/ 7 w 138"/>
                    <a:gd name="T61" fmla="*/ 16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8"/>
                    <a:gd name="T94" fmla="*/ 0 h 30"/>
                    <a:gd name="T95" fmla="*/ 138 w 138"/>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8" h="30">
                      <a:moveTo>
                        <a:pt x="7" y="16"/>
                      </a:moveTo>
                      <a:lnTo>
                        <a:pt x="1" y="12"/>
                      </a:lnTo>
                      <a:lnTo>
                        <a:pt x="0" y="7"/>
                      </a:lnTo>
                      <a:lnTo>
                        <a:pt x="1" y="4"/>
                      </a:lnTo>
                      <a:lnTo>
                        <a:pt x="3" y="1"/>
                      </a:lnTo>
                      <a:lnTo>
                        <a:pt x="10" y="0"/>
                      </a:lnTo>
                      <a:lnTo>
                        <a:pt x="22" y="0"/>
                      </a:lnTo>
                      <a:lnTo>
                        <a:pt x="60" y="0"/>
                      </a:lnTo>
                      <a:lnTo>
                        <a:pt x="99" y="1"/>
                      </a:lnTo>
                      <a:lnTo>
                        <a:pt x="112" y="3"/>
                      </a:lnTo>
                      <a:lnTo>
                        <a:pt x="124" y="7"/>
                      </a:lnTo>
                      <a:lnTo>
                        <a:pt x="131" y="13"/>
                      </a:lnTo>
                      <a:lnTo>
                        <a:pt x="136" y="17"/>
                      </a:lnTo>
                      <a:lnTo>
                        <a:pt x="137" y="19"/>
                      </a:lnTo>
                      <a:lnTo>
                        <a:pt x="137" y="21"/>
                      </a:lnTo>
                      <a:lnTo>
                        <a:pt x="134" y="24"/>
                      </a:lnTo>
                      <a:lnTo>
                        <a:pt x="127" y="29"/>
                      </a:lnTo>
                      <a:lnTo>
                        <a:pt x="127" y="24"/>
                      </a:lnTo>
                      <a:lnTo>
                        <a:pt x="125" y="18"/>
                      </a:lnTo>
                      <a:lnTo>
                        <a:pt x="123" y="14"/>
                      </a:lnTo>
                      <a:lnTo>
                        <a:pt x="119" y="11"/>
                      </a:lnTo>
                      <a:lnTo>
                        <a:pt x="113" y="8"/>
                      </a:lnTo>
                      <a:lnTo>
                        <a:pt x="106" y="6"/>
                      </a:lnTo>
                      <a:lnTo>
                        <a:pt x="100" y="5"/>
                      </a:lnTo>
                      <a:lnTo>
                        <a:pt x="74" y="4"/>
                      </a:lnTo>
                      <a:lnTo>
                        <a:pt x="17" y="4"/>
                      </a:lnTo>
                      <a:lnTo>
                        <a:pt x="7" y="4"/>
                      </a:lnTo>
                      <a:lnTo>
                        <a:pt x="4" y="4"/>
                      </a:lnTo>
                      <a:lnTo>
                        <a:pt x="2" y="6"/>
                      </a:lnTo>
                      <a:lnTo>
                        <a:pt x="3" y="8"/>
                      </a:lnTo>
                      <a:lnTo>
                        <a:pt x="7" y="16"/>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8" name="Freeform 41"/>
                <p:cNvSpPr>
                  <a:spLocks/>
                </p:cNvSpPr>
                <p:nvPr/>
              </p:nvSpPr>
              <p:spPr bwMode="auto">
                <a:xfrm>
                  <a:off x="3051" y="2352"/>
                  <a:ext cx="17" cy="17"/>
                </a:xfrm>
                <a:custGeom>
                  <a:avLst/>
                  <a:gdLst>
                    <a:gd name="T0" fmla="*/ 0 w 17"/>
                    <a:gd name="T1" fmla="*/ 8 h 17"/>
                    <a:gd name="T2" fmla="*/ 5 w 17"/>
                    <a:gd name="T3" fmla="*/ 8 h 17"/>
                    <a:gd name="T4" fmla="*/ 11 w 17"/>
                    <a:gd name="T5" fmla="*/ 4 h 17"/>
                    <a:gd name="T6" fmla="*/ 16 w 17"/>
                    <a:gd name="T7" fmla="*/ 0 h 17"/>
                    <a:gd name="T8" fmla="*/ 8 w 17"/>
                    <a:gd name="T9" fmla="*/ 16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5" y="8"/>
                      </a:lnTo>
                      <a:lnTo>
                        <a:pt x="11" y="4"/>
                      </a:lnTo>
                      <a:lnTo>
                        <a:pt x="16" y="0"/>
                      </a:lnTo>
                      <a:lnTo>
                        <a:pt x="8" y="16"/>
                      </a:lnTo>
                      <a:lnTo>
                        <a:pt x="0" y="8"/>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39" name="Freeform 42"/>
                <p:cNvSpPr>
                  <a:spLocks/>
                </p:cNvSpPr>
                <p:nvPr/>
              </p:nvSpPr>
              <p:spPr bwMode="auto">
                <a:xfrm>
                  <a:off x="3061" y="2357"/>
                  <a:ext cx="26" cy="17"/>
                </a:xfrm>
                <a:custGeom>
                  <a:avLst/>
                  <a:gdLst>
                    <a:gd name="T0" fmla="*/ 3 w 26"/>
                    <a:gd name="T1" fmla="*/ 0 h 17"/>
                    <a:gd name="T2" fmla="*/ 0 w 26"/>
                    <a:gd name="T3" fmla="*/ 16 h 17"/>
                    <a:gd name="T4" fmla="*/ 24 w 26"/>
                    <a:gd name="T5" fmla="*/ 16 h 17"/>
                    <a:gd name="T6" fmla="*/ 25 w 26"/>
                    <a:gd name="T7" fmla="*/ 0 h 17"/>
                    <a:gd name="T8" fmla="*/ 3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3" y="0"/>
                      </a:moveTo>
                      <a:lnTo>
                        <a:pt x="0" y="16"/>
                      </a:lnTo>
                      <a:lnTo>
                        <a:pt x="24" y="16"/>
                      </a:lnTo>
                      <a:lnTo>
                        <a:pt x="25"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40" name="Freeform 43"/>
                <p:cNvSpPr>
                  <a:spLocks/>
                </p:cNvSpPr>
                <p:nvPr/>
              </p:nvSpPr>
              <p:spPr bwMode="auto">
                <a:xfrm>
                  <a:off x="3093" y="2442"/>
                  <a:ext cx="1" cy="17"/>
                </a:xfrm>
                <a:custGeom>
                  <a:avLst/>
                  <a:gdLst>
                    <a:gd name="T0" fmla="*/ 0 w 1"/>
                    <a:gd name="T1" fmla="*/ 0 h 17"/>
                    <a:gd name="T2" fmla="*/ 0 w 1"/>
                    <a:gd name="T3" fmla="*/ 6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6"/>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496" name="Group 44"/>
              <p:cNvGrpSpPr>
                <a:grpSpLocks/>
              </p:cNvGrpSpPr>
              <p:nvPr/>
            </p:nvGrpSpPr>
            <p:grpSpPr bwMode="auto">
              <a:xfrm>
                <a:off x="2965" y="2383"/>
                <a:ext cx="261" cy="238"/>
                <a:chOff x="2965" y="2383"/>
                <a:chExt cx="261" cy="238"/>
              </a:xfrm>
            </p:grpSpPr>
            <p:sp>
              <p:nvSpPr>
                <p:cNvPr id="18510" name="Freeform 45"/>
                <p:cNvSpPr>
                  <a:spLocks/>
                </p:cNvSpPr>
                <p:nvPr/>
              </p:nvSpPr>
              <p:spPr bwMode="auto">
                <a:xfrm>
                  <a:off x="2965" y="2383"/>
                  <a:ext cx="261" cy="238"/>
                </a:xfrm>
                <a:custGeom>
                  <a:avLst/>
                  <a:gdLst>
                    <a:gd name="T0" fmla="*/ 9 w 261"/>
                    <a:gd name="T1" fmla="*/ 13 h 238"/>
                    <a:gd name="T2" fmla="*/ 3 w 261"/>
                    <a:gd name="T3" fmla="*/ 5 h 238"/>
                    <a:gd name="T4" fmla="*/ 6 w 261"/>
                    <a:gd name="T5" fmla="*/ 0 h 238"/>
                    <a:gd name="T6" fmla="*/ 30 w 261"/>
                    <a:gd name="T7" fmla="*/ 3 h 238"/>
                    <a:gd name="T8" fmla="*/ 43 w 261"/>
                    <a:gd name="T9" fmla="*/ 10 h 238"/>
                    <a:gd name="T10" fmla="*/ 60 w 261"/>
                    <a:gd name="T11" fmla="*/ 18 h 238"/>
                    <a:gd name="T12" fmla="*/ 64 w 261"/>
                    <a:gd name="T13" fmla="*/ 22 h 238"/>
                    <a:gd name="T14" fmla="*/ 73 w 261"/>
                    <a:gd name="T15" fmla="*/ 26 h 238"/>
                    <a:gd name="T16" fmla="*/ 81 w 261"/>
                    <a:gd name="T17" fmla="*/ 41 h 238"/>
                    <a:gd name="T18" fmla="*/ 99 w 261"/>
                    <a:gd name="T19" fmla="*/ 60 h 238"/>
                    <a:gd name="T20" fmla="*/ 120 w 261"/>
                    <a:gd name="T21" fmla="*/ 73 h 238"/>
                    <a:gd name="T22" fmla="*/ 137 w 261"/>
                    <a:gd name="T23" fmla="*/ 82 h 238"/>
                    <a:gd name="T24" fmla="*/ 162 w 261"/>
                    <a:gd name="T25" fmla="*/ 92 h 238"/>
                    <a:gd name="T26" fmla="*/ 203 w 261"/>
                    <a:gd name="T27" fmla="*/ 112 h 238"/>
                    <a:gd name="T28" fmla="*/ 241 w 261"/>
                    <a:gd name="T29" fmla="*/ 145 h 238"/>
                    <a:gd name="T30" fmla="*/ 257 w 261"/>
                    <a:gd name="T31" fmla="*/ 187 h 238"/>
                    <a:gd name="T32" fmla="*/ 259 w 261"/>
                    <a:gd name="T33" fmla="*/ 225 h 238"/>
                    <a:gd name="T34" fmla="*/ 233 w 261"/>
                    <a:gd name="T35" fmla="*/ 222 h 238"/>
                    <a:gd name="T36" fmla="*/ 162 w 261"/>
                    <a:gd name="T37" fmla="*/ 177 h 238"/>
                    <a:gd name="T38" fmla="*/ 104 w 261"/>
                    <a:gd name="T39" fmla="*/ 109 h 238"/>
                    <a:gd name="T40" fmla="*/ 72 w 261"/>
                    <a:gd name="T41" fmla="*/ 94 h 238"/>
                    <a:gd name="T42" fmla="*/ 47 w 261"/>
                    <a:gd name="T43" fmla="*/ 89 h 238"/>
                    <a:gd name="T44" fmla="*/ 39 w 261"/>
                    <a:gd name="T45" fmla="*/ 102 h 238"/>
                    <a:gd name="T46" fmla="*/ 36 w 261"/>
                    <a:gd name="T47" fmla="*/ 87 h 238"/>
                    <a:gd name="T48" fmla="*/ 34 w 261"/>
                    <a:gd name="T49" fmla="*/ 84 h 238"/>
                    <a:gd name="T50" fmla="*/ 32 w 261"/>
                    <a:gd name="T51" fmla="*/ 80 h 238"/>
                    <a:gd name="T52" fmla="*/ 34 w 261"/>
                    <a:gd name="T53" fmla="*/ 67 h 238"/>
                    <a:gd name="T54" fmla="*/ 23 w 261"/>
                    <a:gd name="T55" fmla="*/ 65 h 238"/>
                    <a:gd name="T56" fmla="*/ 21 w 261"/>
                    <a:gd name="T57" fmla="*/ 56 h 238"/>
                    <a:gd name="T58" fmla="*/ 31 w 261"/>
                    <a:gd name="T59" fmla="*/ 47 h 238"/>
                    <a:gd name="T60" fmla="*/ 44 w 261"/>
                    <a:gd name="T61" fmla="*/ 38 h 238"/>
                    <a:gd name="T62" fmla="*/ 29 w 261"/>
                    <a:gd name="T63" fmla="*/ 31 h 238"/>
                    <a:gd name="T64" fmla="*/ 11 w 261"/>
                    <a:gd name="T65" fmla="*/ 29 h 238"/>
                    <a:gd name="T66" fmla="*/ 0 w 261"/>
                    <a:gd name="T67" fmla="*/ 25 h 238"/>
                    <a:gd name="T68" fmla="*/ 4 w 261"/>
                    <a:gd name="T69" fmla="*/ 15 h 238"/>
                    <a:gd name="T70" fmla="*/ 17 w 261"/>
                    <a:gd name="T71" fmla="*/ 16 h 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1"/>
                    <a:gd name="T109" fmla="*/ 0 h 238"/>
                    <a:gd name="T110" fmla="*/ 261 w 261"/>
                    <a:gd name="T111" fmla="*/ 238 h 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1" h="238">
                      <a:moveTo>
                        <a:pt x="17" y="16"/>
                      </a:moveTo>
                      <a:lnTo>
                        <a:pt x="9" y="13"/>
                      </a:lnTo>
                      <a:lnTo>
                        <a:pt x="4" y="9"/>
                      </a:lnTo>
                      <a:lnTo>
                        <a:pt x="3" y="5"/>
                      </a:lnTo>
                      <a:lnTo>
                        <a:pt x="4" y="2"/>
                      </a:lnTo>
                      <a:lnTo>
                        <a:pt x="6" y="0"/>
                      </a:lnTo>
                      <a:lnTo>
                        <a:pt x="16" y="1"/>
                      </a:lnTo>
                      <a:lnTo>
                        <a:pt x="30" y="3"/>
                      </a:lnTo>
                      <a:lnTo>
                        <a:pt x="36" y="6"/>
                      </a:lnTo>
                      <a:lnTo>
                        <a:pt x="43" y="10"/>
                      </a:lnTo>
                      <a:lnTo>
                        <a:pt x="50" y="14"/>
                      </a:lnTo>
                      <a:lnTo>
                        <a:pt x="60" y="18"/>
                      </a:lnTo>
                      <a:lnTo>
                        <a:pt x="61" y="21"/>
                      </a:lnTo>
                      <a:lnTo>
                        <a:pt x="64" y="22"/>
                      </a:lnTo>
                      <a:lnTo>
                        <a:pt x="69" y="23"/>
                      </a:lnTo>
                      <a:lnTo>
                        <a:pt x="73" y="26"/>
                      </a:lnTo>
                      <a:lnTo>
                        <a:pt x="75" y="29"/>
                      </a:lnTo>
                      <a:lnTo>
                        <a:pt x="81" y="41"/>
                      </a:lnTo>
                      <a:lnTo>
                        <a:pt x="87" y="48"/>
                      </a:lnTo>
                      <a:lnTo>
                        <a:pt x="99" y="60"/>
                      </a:lnTo>
                      <a:lnTo>
                        <a:pt x="112" y="71"/>
                      </a:lnTo>
                      <a:lnTo>
                        <a:pt x="120" y="73"/>
                      </a:lnTo>
                      <a:lnTo>
                        <a:pt x="129" y="76"/>
                      </a:lnTo>
                      <a:lnTo>
                        <a:pt x="137" y="82"/>
                      </a:lnTo>
                      <a:lnTo>
                        <a:pt x="147" y="89"/>
                      </a:lnTo>
                      <a:lnTo>
                        <a:pt x="162" y="92"/>
                      </a:lnTo>
                      <a:lnTo>
                        <a:pt x="184" y="102"/>
                      </a:lnTo>
                      <a:lnTo>
                        <a:pt x="203" y="112"/>
                      </a:lnTo>
                      <a:lnTo>
                        <a:pt x="223" y="125"/>
                      </a:lnTo>
                      <a:lnTo>
                        <a:pt x="241" y="145"/>
                      </a:lnTo>
                      <a:lnTo>
                        <a:pt x="254" y="166"/>
                      </a:lnTo>
                      <a:lnTo>
                        <a:pt x="257" y="187"/>
                      </a:lnTo>
                      <a:lnTo>
                        <a:pt x="260" y="211"/>
                      </a:lnTo>
                      <a:lnTo>
                        <a:pt x="259" y="225"/>
                      </a:lnTo>
                      <a:lnTo>
                        <a:pt x="253" y="237"/>
                      </a:lnTo>
                      <a:lnTo>
                        <a:pt x="233" y="222"/>
                      </a:lnTo>
                      <a:lnTo>
                        <a:pt x="196" y="199"/>
                      </a:lnTo>
                      <a:lnTo>
                        <a:pt x="162" y="177"/>
                      </a:lnTo>
                      <a:lnTo>
                        <a:pt x="129" y="130"/>
                      </a:lnTo>
                      <a:lnTo>
                        <a:pt x="104" y="109"/>
                      </a:lnTo>
                      <a:lnTo>
                        <a:pt x="86" y="96"/>
                      </a:lnTo>
                      <a:lnTo>
                        <a:pt x="72" y="94"/>
                      </a:lnTo>
                      <a:lnTo>
                        <a:pt x="57" y="86"/>
                      </a:lnTo>
                      <a:lnTo>
                        <a:pt x="47" y="89"/>
                      </a:lnTo>
                      <a:lnTo>
                        <a:pt x="47" y="98"/>
                      </a:lnTo>
                      <a:lnTo>
                        <a:pt x="39" y="102"/>
                      </a:lnTo>
                      <a:lnTo>
                        <a:pt x="36" y="99"/>
                      </a:lnTo>
                      <a:lnTo>
                        <a:pt x="36" y="87"/>
                      </a:lnTo>
                      <a:lnTo>
                        <a:pt x="40" y="80"/>
                      </a:lnTo>
                      <a:lnTo>
                        <a:pt x="34" y="84"/>
                      </a:lnTo>
                      <a:lnTo>
                        <a:pt x="32" y="82"/>
                      </a:lnTo>
                      <a:lnTo>
                        <a:pt x="32" y="80"/>
                      </a:lnTo>
                      <a:lnTo>
                        <a:pt x="32" y="76"/>
                      </a:lnTo>
                      <a:lnTo>
                        <a:pt x="34" y="67"/>
                      </a:lnTo>
                      <a:lnTo>
                        <a:pt x="28" y="67"/>
                      </a:lnTo>
                      <a:lnTo>
                        <a:pt x="23" y="65"/>
                      </a:lnTo>
                      <a:lnTo>
                        <a:pt x="21" y="60"/>
                      </a:lnTo>
                      <a:lnTo>
                        <a:pt x="21" y="56"/>
                      </a:lnTo>
                      <a:lnTo>
                        <a:pt x="24" y="51"/>
                      </a:lnTo>
                      <a:lnTo>
                        <a:pt x="31" y="47"/>
                      </a:lnTo>
                      <a:lnTo>
                        <a:pt x="43" y="42"/>
                      </a:lnTo>
                      <a:lnTo>
                        <a:pt x="44" y="38"/>
                      </a:lnTo>
                      <a:lnTo>
                        <a:pt x="35" y="32"/>
                      </a:lnTo>
                      <a:lnTo>
                        <a:pt x="29" y="31"/>
                      </a:lnTo>
                      <a:lnTo>
                        <a:pt x="20" y="30"/>
                      </a:lnTo>
                      <a:lnTo>
                        <a:pt x="11" y="29"/>
                      </a:lnTo>
                      <a:lnTo>
                        <a:pt x="2" y="27"/>
                      </a:lnTo>
                      <a:lnTo>
                        <a:pt x="0" y="25"/>
                      </a:lnTo>
                      <a:lnTo>
                        <a:pt x="1" y="19"/>
                      </a:lnTo>
                      <a:lnTo>
                        <a:pt x="4" y="15"/>
                      </a:lnTo>
                      <a:lnTo>
                        <a:pt x="7" y="15"/>
                      </a:lnTo>
                      <a:lnTo>
                        <a:pt x="17" y="16"/>
                      </a:lnTo>
                    </a:path>
                  </a:pathLst>
                </a:custGeom>
                <a:solidFill>
                  <a:srgbClr val="A05000"/>
                </a:solidFill>
                <a:ln w="12700" cap="rnd">
                  <a:solidFill>
                    <a:srgbClr val="402000"/>
                  </a:solidFill>
                  <a:round/>
                  <a:headEnd/>
                  <a:tailEnd/>
                </a:ln>
              </p:spPr>
              <p:txBody>
                <a:bodyPr/>
                <a:lstStyle/>
                <a:p>
                  <a:endParaRPr lang="en-US"/>
                </a:p>
              </p:txBody>
            </p:sp>
            <p:sp>
              <p:nvSpPr>
                <p:cNvPr id="18511" name="Freeform 46"/>
                <p:cNvSpPr>
                  <a:spLocks/>
                </p:cNvSpPr>
                <p:nvPr/>
              </p:nvSpPr>
              <p:spPr bwMode="auto">
                <a:xfrm>
                  <a:off x="2968" y="2397"/>
                  <a:ext cx="65" cy="17"/>
                </a:xfrm>
                <a:custGeom>
                  <a:avLst/>
                  <a:gdLst>
                    <a:gd name="T0" fmla="*/ 0 w 65"/>
                    <a:gd name="T1" fmla="*/ 7 h 17"/>
                    <a:gd name="T2" fmla="*/ 4 w 65"/>
                    <a:gd name="T3" fmla="*/ 9 h 17"/>
                    <a:gd name="T4" fmla="*/ 6 w 65"/>
                    <a:gd name="T5" fmla="*/ 6 h 17"/>
                    <a:gd name="T6" fmla="*/ 12 w 65"/>
                    <a:gd name="T7" fmla="*/ 7 h 17"/>
                    <a:gd name="T8" fmla="*/ 15 w 65"/>
                    <a:gd name="T9" fmla="*/ 4 h 17"/>
                    <a:gd name="T10" fmla="*/ 31 w 65"/>
                    <a:gd name="T11" fmla="*/ 7 h 17"/>
                    <a:gd name="T12" fmla="*/ 40 w 65"/>
                    <a:gd name="T13" fmla="*/ 4 h 17"/>
                    <a:gd name="T14" fmla="*/ 47 w 65"/>
                    <a:gd name="T15" fmla="*/ 7 h 17"/>
                    <a:gd name="T16" fmla="*/ 56 w 65"/>
                    <a:gd name="T17" fmla="*/ 11 h 17"/>
                    <a:gd name="T18" fmla="*/ 60 w 65"/>
                    <a:gd name="T19" fmla="*/ 12 h 17"/>
                    <a:gd name="T20" fmla="*/ 62 w 65"/>
                    <a:gd name="T21" fmla="*/ 16 h 17"/>
                    <a:gd name="T22" fmla="*/ 64 w 65"/>
                    <a:gd name="T23" fmla="*/ 13 h 17"/>
                    <a:gd name="T24" fmla="*/ 57 w 65"/>
                    <a:gd name="T25" fmla="*/ 8 h 17"/>
                    <a:gd name="T26" fmla="*/ 55 w 65"/>
                    <a:gd name="T27" fmla="*/ 6 h 17"/>
                    <a:gd name="T28" fmla="*/ 38 w 65"/>
                    <a:gd name="T29" fmla="*/ 2 h 17"/>
                    <a:gd name="T30" fmla="*/ 36 w 65"/>
                    <a:gd name="T31" fmla="*/ 0 h 17"/>
                    <a:gd name="T32" fmla="*/ 27 w 65"/>
                    <a:gd name="T33" fmla="*/ 1 h 17"/>
                    <a:gd name="T34" fmla="*/ 17 w 65"/>
                    <a:gd name="T35" fmla="*/ 2 h 17"/>
                    <a:gd name="T36" fmla="*/ 14 w 65"/>
                    <a:gd name="T37" fmla="*/ 2 h 17"/>
                    <a:gd name="T38" fmla="*/ 8 w 65"/>
                    <a:gd name="T39" fmla="*/ 1 h 17"/>
                    <a:gd name="T40" fmla="*/ 4 w 65"/>
                    <a:gd name="T41" fmla="*/ 1 h 17"/>
                    <a:gd name="T42" fmla="*/ 0 w 65"/>
                    <a:gd name="T43" fmla="*/ 4 h 17"/>
                    <a:gd name="T44" fmla="*/ 0 w 65"/>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17"/>
                    <a:gd name="T71" fmla="*/ 65 w 6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17">
                      <a:moveTo>
                        <a:pt x="0" y="7"/>
                      </a:moveTo>
                      <a:lnTo>
                        <a:pt x="4" y="9"/>
                      </a:lnTo>
                      <a:lnTo>
                        <a:pt x="6" y="6"/>
                      </a:lnTo>
                      <a:lnTo>
                        <a:pt x="12" y="7"/>
                      </a:lnTo>
                      <a:lnTo>
                        <a:pt x="15" y="4"/>
                      </a:lnTo>
                      <a:lnTo>
                        <a:pt x="31" y="7"/>
                      </a:lnTo>
                      <a:lnTo>
                        <a:pt x="40" y="4"/>
                      </a:lnTo>
                      <a:lnTo>
                        <a:pt x="47" y="7"/>
                      </a:lnTo>
                      <a:lnTo>
                        <a:pt x="56" y="11"/>
                      </a:lnTo>
                      <a:lnTo>
                        <a:pt x="60" y="12"/>
                      </a:lnTo>
                      <a:lnTo>
                        <a:pt x="62" y="16"/>
                      </a:lnTo>
                      <a:lnTo>
                        <a:pt x="64" y="13"/>
                      </a:lnTo>
                      <a:lnTo>
                        <a:pt x="57" y="8"/>
                      </a:lnTo>
                      <a:lnTo>
                        <a:pt x="55" y="6"/>
                      </a:lnTo>
                      <a:lnTo>
                        <a:pt x="38" y="2"/>
                      </a:lnTo>
                      <a:lnTo>
                        <a:pt x="36" y="0"/>
                      </a:lnTo>
                      <a:lnTo>
                        <a:pt x="27" y="1"/>
                      </a:lnTo>
                      <a:lnTo>
                        <a:pt x="17" y="2"/>
                      </a:lnTo>
                      <a:lnTo>
                        <a:pt x="14" y="2"/>
                      </a:lnTo>
                      <a:lnTo>
                        <a:pt x="8" y="1"/>
                      </a:lnTo>
                      <a:lnTo>
                        <a:pt x="4" y="1"/>
                      </a:lnTo>
                      <a:lnTo>
                        <a:pt x="0" y="4"/>
                      </a:lnTo>
                      <a:lnTo>
                        <a:pt x="0" y="7"/>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2" name="Freeform 47"/>
                <p:cNvSpPr>
                  <a:spLocks/>
                </p:cNvSpPr>
                <p:nvPr/>
              </p:nvSpPr>
              <p:spPr bwMode="auto">
                <a:xfrm>
                  <a:off x="2970" y="2384"/>
                  <a:ext cx="30" cy="17"/>
                </a:xfrm>
                <a:custGeom>
                  <a:avLst/>
                  <a:gdLst>
                    <a:gd name="T0" fmla="*/ 1 w 30"/>
                    <a:gd name="T1" fmla="*/ 13 h 17"/>
                    <a:gd name="T2" fmla="*/ 3 w 30"/>
                    <a:gd name="T3" fmla="*/ 10 h 17"/>
                    <a:gd name="T4" fmla="*/ 5 w 30"/>
                    <a:gd name="T5" fmla="*/ 10 h 17"/>
                    <a:gd name="T6" fmla="*/ 6 w 30"/>
                    <a:gd name="T7" fmla="*/ 2 h 17"/>
                    <a:gd name="T8" fmla="*/ 8 w 30"/>
                    <a:gd name="T9" fmla="*/ 5 h 17"/>
                    <a:gd name="T10" fmla="*/ 11 w 30"/>
                    <a:gd name="T11" fmla="*/ 13 h 17"/>
                    <a:gd name="T12" fmla="*/ 13 w 30"/>
                    <a:gd name="T13" fmla="*/ 5 h 17"/>
                    <a:gd name="T14" fmla="*/ 19 w 30"/>
                    <a:gd name="T15" fmla="*/ 13 h 17"/>
                    <a:gd name="T16" fmla="*/ 29 w 30"/>
                    <a:gd name="T17" fmla="*/ 16 h 17"/>
                    <a:gd name="T18" fmla="*/ 26 w 30"/>
                    <a:gd name="T19" fmla="*/ 8 h 17"/>
                    <a:gd name="T20" fmla="*/ 14 w 30"/>
                    <a:gd name="T21" fmla="*/ 2 h 17"/>
                    <a:gd name="T22" fmla="*/ 6 w 30"/>
                    <a:gd name="T23" fmla="*/ 0 h 17"/>
                    <a:gd name="T24" fmla="*/ 1 w 30"/>
                    <a:gd name="T25" fmla="*/ 0 h 17"/>
                    <a:gd name="T26" fmla="*/ 0 w 30"/>
                    <a:gd name="T27" fmla="*/ 8 h 17"/>
                    <a:gd name="T28" fmla="*/ 1 w 30"/>
                    <a:gd name="T29" fmla="*/ 13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7"/>
                    <a:gd name="T47" fmla="*/ 30 w 3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7">
                      <a:moveTo>
                        <a:pt x="1" y="13"/>
                      </a:moveTo>
                      <a:lnTo>
                        <a:pt x="3" y="10"/>
                      </a:lnTo>
                      <a:lnTo>
                        <a:pt x="5" y="10"/>
                      </a:lnTo>
                      <a:lnTo>
                        <a:pt x="6" y="2"/>
                      </a:lnTo>
                      <a:lnTo>
                        <a:pt x="8" y="5"/>
                      </a:lnTo>
                      <a:lnTo>
                        <a:pt x="11" y="13"/>
                      </a:lnTo>
                      <a:lnTo>
                        <a:pt x="13" y="5"/>
                      </a:lnTo>
                      <a:lnTo>
                        <a:pt x="19" y="13"/>
                      </a:lnTo>
                      <a:lnTo>
                        <a:pt x="29" y="16"/>
                      </a:lnTo>
                      <a:lnTo>
                        <a:pt x="26" y="8"/>
                      </a:lnTo>
                      <a:lnTo>
                        <a:pt x="14" y="2"/>
                      </a:lnTo>
                      <a:lnTo>
                        <a:pt x="6" y="0"/>
                      </a:lnTo>
                      <a:lnTo>
                        <a:pt x="1" y="0"/>
                      </a:lnTo>
                      <a:lnTo>
                        <a:pt x="0" y="8"/>
                      </a:lnTo>
                      <a:lnTo>
                        <a:pt x="1"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3" name="Freeform 48"/>
                <p:cNvSpPr>
                  <a:spLocks/>
                </p:cNvSpPr>
                <p:nvPr/>
              </p:nvSpPr>
              <p:spPr bwMode="auto">
                <a:xfrm>
                  <a:off x="2987" y="2429"/>
                  <a:ext cx="17" cy="17"/>
                </a:xfrm>
                <a:custGeom>
                  <a:avLst/>
                  <a:gdLst>
                    <a:gd name="T0" fmla="*/ 16 w 17"/>
                    <a:gd name="T1" fmla="*/ 0 h 17"/>
                    <a:gd name="T2" fmla="*/ 16 w 17"/>
                    <a:gd name="T3" fmla="*/ 6 h 17"/>
                    <a:gd name="T4" fmla="*/ 10 w 17"/>
                    <a:gd name="T5" fmla="*/ 4 h 17"/>
                    <a:gd name="T6" fmla="*/ 13 w 17"/>
                    <a:gd name="T7" fmla="*/ 9 h 17"/>
                    <a:gd name="T8" fmla="*/ 10 w 17"/>
                    <a:gd name="T9" fmla="*/ 14 h 17"/>
                    <a:gd name="T10" fmla="*/ 6 w 17"/>
                    <a:gd name="T11" fmla="*/ 16 h 17"/>
                    <a:gd name="T12" fmla="*/ 2 w 17"/>
                    <a:gd name="T13" fmla="*/ 16 h 17"/>
                    <a:gd name="T14" fmla="*/ 0 w 17"/>
                    <a:gd name="T15" fmla="*/ 11 h 17"/>
                    <a:gd name="T16" fmla="*/ 4 w 17"/>
                    <a:gd name="T17" fmla="*/ 6 h 17"/>
                    <a:gd name="T18" fmla="*/ 9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0" y="4"/>
                      </a:lnTo>
                      <a:lnTo>
                        <a:pt x="13" y="9"/>
                      </a:lnTo>
                      <a:lnTo>
                        <a:pt x="10" y="14"/>
                      </a:lnTo>
                      <a:lnTo>
                        <a:pt x="6" y="16"/>
                      </a:lnTo>
                      <a:lnTo>
                        <a:pt x="2" y="16"/>
                      </a:lnTo>
                      <a:lnTo>
                        <a:pt x="0" y="11"/>
                      </a:lnTo>
                      <a:lnTo>
                        <a:pt x="4" y="6"/>
                      </a:lnTo>
                      <a:lnTo>
                        <a:pt x="9"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4" name="Freeform 49"/>
                <p:cNvSpPr>
                  <a:spLocks/>
                </p:cNvSpPr>
                <p:nvPr/>
              </p:nvSpPr>
              <p:spPr bwMode="auto">
                <a:xfrm>
                  <a:off x="2999" y="2430"/>
                  <a:ext cx="17" cy="34"/>
                </a:xfrm>
                <a:custGeom>
                  <a:avLst/>
                  <a:gdLst>
                    <a:gd name="T0" fmla="*/ 10 w 17"/>
                    <a:gd name="T1" fmla="*/ 0 h 34"/>
                    <a:gd name="T2" fmla="*/ 12 w 17"/>
                    <a:gd name="T3" fmla="*/ 6 h 34"/>
                    <a:gd name="T4" fmla="*/ 16 w 17"/>
                    <a:gd name="T5" fmla="*/ 10 h 34"/>
                    <a:gd name="T6" fmla="*/ 10 w 17"/>
                    <a:gd name="T7" fmla="*/ 15 h 34"/>
                    <a:gd name="T8" fmla="*/ 9 w 17"/>
                    <a:gd name="T9" fmla="*/ 21 h 34"/>
                    <a:gd name="T10" fmla="*/ 4 w 17"/>
                    <a:gd name="T11" fmla="*/ 26 h 34"/>
                    <a:gd name="T12" fmla="*/ 1 w 17"/>
                    <a:gd name="T13" fmla="*/ 33 h 34"/>
                    <a:gd name="T14" fmla="*/ 0 w 17"/>
                    <a:gd name="T15" fmla="*/ 32 h 34"/>
                    <a:gd name="T16" fmla="*/ 1 w 17"/>
                    <a:gd name="T17" fmla="*/ 22 h 34"/>
                    <a:gd name="T18" fmla="*/ 4 w 17"/>
                    <a:gd name="T19" fmla="*/ 14 h 34"/>
                    <a:gd name="T20" fmla="*/ 6 w 17"/>
                    <a:gd name="T21" fmla="*/ 6 h 34"/>
                    <a:gd name="T22" fmla="*/ 10 w 17"/>
                    <a:gd name="T23" fmla="*/ 0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4"/>
                    <a:gd name="T38" fmla="*/ 17 w 17"/>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4">
                      <a:moveTo>
                        <a:pt x="10" y="0"/>
                      </a:moveTo>
                      <a:lnTo>
                        <a:pt x="12" y="6"/>
                      </a:lnTo>
                      <a:lnTo>
                        <a:pt x="16" y="10"/>
                      </a:lnTo>
                      <a:lnTo>
                        <a:pt x="10" y="15"/>
                      </a:lnTo>
                      <a:lnTo>
                        <a:pt x="9" y="21"/>
                      </a:lnTo>
                      <a:lnTo>
                        <a:pt x="4" y="26"/>
                      </a:lnTo>
                      <a:lnTo>
                        <a:pt x="1" y="33"/>
                      </a:lnTo>
                      <a:lnTo>
                        <a:pt x="0" y="32"/>
                      </a:lnTo>
                      <a:lnTo>
                        <a:pt x="1" y="22"/>
                      </a:lnTo>
                      <a:lnTo>
                        <a:pt x="4" y="14"/>
                      </a:lnTo>
                      <a:lnTo>
                        <a:pt x="6" y="6"/>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5" name="Freeform 50"/>
                <p:cNvSpPr>
                  <a:spLocks/>
                </p:cNvSpPr>
                <p:nvPr/>
              </p:nvSpPr>
              <p:spPr bwMode="auto">
                <a:xfrm>
                  <a:off x="3002" y="2448"/>
                  <a:ext cx="18" cy="35"/>
                </a:xfrm>
                <a:custGeom>
                  <a:avLst/>
                  <a:gdLst>
                    <a:gd name="T0" fmla="*/ 17 w 18"/>
                    <a:gd name="T1" fmla="*/ 0 h 35"/>
                    <a:gd name="T2" fmla="*/ 15 w 18"/>
                    <a:gd name="T3" fmla="*/ 2 h 35"/>
                    <a:gd name="T4" fmla="*/ 16 w 18"/>
                    <a:gd name="T5" fmla="*/ 9 h 35"/>
                    <a:gd name="T6" fmla="*/ 9 w 18"/>
                    <a:gd name="T7" fmla="*/ 13 h 35"/>
                    <a:gd name="T8" fmla="*/ 7 w 18"/>
                    <a:gd name="T9" fmla="*/ 17 h 35"/>
                    <a:gd name="T10" fmla="*/ 4 w 18"/>
                    <a:gd name="T11" fmla="*/ 26 h 35"/>
                    <a:gd name="T12" fmla="*/ 3 w 18"/>
                    <a:gd name="T13" fmla="*/ 34 h 35"/>
                    <a:gd name="T14" fmla="*/ 0 w 18"/>
                    <a:gd name="T15" fmla="*/ 31 h 35"/>
                    <a:gd name="T16" fmla="*/ 0 w 18"/>
                    <a:gd name="T17" fmla="*/ 26 h 35"/>
                    <a:gd name="T18" fmla="*/ 1 w 18"/>
                    <a:gd name="T19" fmla="*/ 18 h 35"/>
                    <a:gd name="T20" fmla="*/ 3 w 18"/>
                    <a:gd name="T21" fmla="*/ 15 h 35"/>
                    <a:gd name="T22" fmla="*/ 6 w 18"/>
                    <a:gd name="T23" fmla="*/ 10 h 35"/>
                    <a:gd name="T24" fmla="*/ 10 w 18"/>
                    <a:gd name="T25" fmla="*/ 4 h 35"/>
                    <a:gd name="T26" fmla="*/ 17 w 18"/>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5"/>
                    <a:gd name="T44" fmla="*/ 18 w 1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5">
                      <a:moveTo>
                        <a:pt x="17" y="0"/>
                      </a:moveTo>
                      <a:lnTo>
                        <a:pt x="15" y="2"/>
                      </a:lnTo>
                      <a:lnTo>
                        <a:pt x="16" y="9"/>
                      </a:lnTo>
                      <a:lnTo>
                        <a:pt x="9" y="13"/>
                      </a:lnTo>
                      <a:lnTo>
                        <a:pt x="7" y="17"/>
                      </a:lnTo>
                      <a:lnTo>
                        <a:pt x="4" y="26"/>
                      </a:lnTo>
                      <a:lnTo>
                        <a:pt x="3" y="34"/>
                      </a:lnTo>
                      <a:lnTo>
                        <a:pt x="0" y="31"/>
                      </a:lnTo>
                      <a:lnTo>
                        <a:pt x="0" y="26"/>
                      </a:lnTo>
                      <a:lnTo>
                        <a:pt x="1" y="18"/>
                      </a:lnTo>
                      <a:lnTo>
                        <a:pt x="3" y="15"/>
                      </a:lnTo>
                      <a:lnTo>
                        <a:pt x="6" y="10"/>
                      </a:lnTo>
                      <a:lnTo>
                        <a:pt x="10" y="4"/>
                      </a:lnTo>
                      <a:lnTo>
                        <a:pt x="17"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6" name="Freeform 51"/>
                <p:cNvSpPr>
                  <a:spLocks/>
                </p:cNvSpPr>
                <p:nvPr/>
              </p:nvSpPr>
              <p:spPr bwMode="auto">
                <a:xfrm>
                  <a:off x="3071" y="2455"/>
                  <a:ext cx="17" cy="17"/>
                </a:xfrm>
                <a:custGeom>
                  <a:avLst/>
                  <a:gdLst>
                    <a:gd name="T0" fmla="*/ 2 w 17"/>
                    <a:gd name="T1" fmla="*/ 0 h 17"/>
                    <a:gd name="T2" fmla="*/ 2 w 17"/>
                    <a:gd name="T3" fmla="*/ 10 h 17"/>
                    <a:gd name="T4" fmla="*/ 0 w 17"/>
                    <a:gd name="T5" fmla="*/ 16 h 17"/>
                    <a:gd name="T6" fmla="*/ 14 w 17"/>
                    <a:gd name="T7" fmla="*/ 10 h 17"/>
                    <a:gd name="T8" fmla="*/ 16 w 17"/>
                    <a:gd name="T9" fmla="*/ 5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10"/>
                      </a:lnTo>
                      <a:lnTo>
                        <a:pt x="0" y="16"/>
                      </a:lnTo>
                      <a:lnTo>
                        <a:pt x="14" y="10"/>
                      </a:lnTo>
                      <a:lnTo>
                        <a:pt x="16" y="5"/>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17" name="Freeform 52"/>
                <p:cNvSpPr>
                  <a:spLocks/>
                </p:cNvSpPr>
                <p:nvPr/>
              </p:nvSpPr>
              <p:spPr bwMode="auto">
                <a:xfrm>
                  <a:off x="3123" y="2479"/>
                  <a:ext cx="69" cy="40"/>
                </a:xfrm>
                <a:custGeom>
                  <a:avLst/>
                  <a:gdLst>
                    <a:gd name="T0" fmla="*/ 0 w 69"/>
                    <a:gd name="T1" fmla="*/ 0 h 40"/>
                    <a:gd name="T2" fmla="*/ 15 w 69"/>
                    <a:gd name="T3" fmla="*/ 13 h 40"/>
                    <a:gd name="T4" fmla="*/ 33 w 69"/>
                    <a:gd name="T5" fmla="*/ 18 h 40"/>
                    <a:gd name="T6" fmla="*/ 55 w 69"/>
                    <a:gd name="T7" fmla="*/ 30 h 40"/>
                    <a:gd name="T8" fmla="*/ 68 w 69"/>
                    <a:gd name="T9" fmla="*/ 39 h 40"/>
                    <a:gd name="T10" fmla="*/ 54 w 69"/>
                    <a:gd name="T11" fmla="*/ 25 h 40"/>
                    <a:gd name="T12" fmla="*/ 40 w 69"/>
                    <a:gd name="T13" fmla="*/ 15 h 40"/>
                    <a:gd name="T14" fmla="*/ 23 w 69"/>
                    <a:gd name="T15" fmla="*/ 8 h 40"/>
                    <a:gd name="T16" fmla="*/ 14 w 69"/>
                    <a:gd name="T17" fmla="*/ 5 h 40"/>
                    <a:gd name="T18" fmla="*/ 0 w 6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0"/>
                    <a:gd name="T32" fmla="*/ 69 w 6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0">
                      <a:moveTo>
                        <a:pt x="0" y="0"/>
                      </a:moveTo>
                      <a:lnTo>
                        <a:pt x="15" y="13"/>
                      </a:lnTo>
                      <a:lnTo>
                        <a:pt x="33" y="18"/>
                      </a:lnTo>
                      <a:lnTo>
                        <a:pt x="55" y="30"/>
                      </a:lnTo>
                      <a:lnTo>
                        <a:pt x="68" y="39"/>
                      </a:lnTo>
                      <a:lnTo>
                        <a:pt x="54" y="25"/>
                      </a:lnTo>
                      <a:lnTo>
                        <a:pt x="40" y="15"/>
                      </a:lnTo>
                      <a:lnTo>
                        <a:pt x="23" y="8"/>
                      </a:lnTo>
                      <a:lnTo>
                        <a:pt x="14" y="5"/>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8497" name="Freeform 53"/>
              <p:cNvSpPr>
                <a:spLocks/>
              </p:cNvSpPr>
              <p:nvPr/>
            </p:nvSpPr>
            <p:spPr bwMode="auto">
              <a:xfrm>
                <a:off x="2863" y="2676"/>
                <a:ext cx="93" cy="112"/>
              </a:xfrm>
              <a:custGeom>
                <a:avLst/>
                <a:gdLst>
                  <a:gd name="T0" fmla="*/ 0 w 93"/>
                  <a:gd name="T1" fmla="*/ 31 h 112"/>
                  <a:gd name="T2" fmla="*/ 9 w 93"/>
                  <a:gd name="T3" fmla="*/ 58 h 112"/>
                  <a:gd name="T4" fmla="*/ 14 w 93"/>
                  <a:gd name="T5" fmla="*/ 76 h 112"/>
                  <a:gd name="T6" fmla="*/ 18 w 93"/>
                  <a:gd name="T7" fmla="*/ 83 h 112"/>
                  <a:gd name="T8" fmla="*/ 25 w 93"/>
                  <a:gd name="T9" fmla="*/ 89 h 112"/>
                  <a:gd name="T10" fmla="*/ 34 w 93"/>
                  <a:gd name="T11" fmla="*/ 96 h 112"/>
                  <a:gd name="T12" fmla="*/ 40 w 93"/>
                  <a:gd name="T13" fmla="*/ 101 h 112"/>
                  <a:gd name="T14" fmla="*/ 50 w 93"/>
                  <a:gd name="T15" fmla="*/ 106 h 112"/>
                  <a:gd name="T16" fmla="*/ 57 w 93"/>
                  <a:gd name="T17" fmla="*/ 108 h 112"/>
                  <a:gd name="T18" fmla="*/ 65 w 93"/>
                  <a:gd name="T19" fmla="*/ 109 h 112"/>
                  <a:gd name="T20" fmla="*/ 68 w 93"/>
                  <a:gd name="T21" fmla="*/ 109 h 112"/>
                  <a:gd name="T22" fmla="*/ 75 w 93"/>
                  <a:gd name="T23" fmla="*/ 111 h 112"/>
                  <a:gd name="T24" fmla="*/ 80 w 93"/>
                  <a:gd name="T25" fmla="*/ 110 h 112"/>
                  <a:gd name="T26" fmla="*/ 84 w 93"/>
                  <a:gd name="T27" fmla="*/ 103 h 112"/>
                  <a:gd name="T28" fmla="*/ 85 w 93"/>
                  <a:gd name="T29" fmla="*/ 98 h 112"/>
                  <a:gd name="T30" fmla="*/ 88 w 93"/>
                  <a:gd name="T31" fmla="*/ 95 h 112"/>
                  <a:gd name="T32" fmla="*/ 90 w 93"/>
                  <a:gd name="T33" fmla="*/ 85 h 112"/>
                  <a:gd name="T34" fmla="*/ 92 w 93"/>
                  <a:gd name="T35" fmla="*/ 69 h 112"/>
                  <a:gd name="T36" fmla="*/ 92 w 93"/>
                  <a:gd name="T37" fmla="*/ 59 h 112"/>
                  <a:gd name="T38" fmla="*/ 90 w 93"/>
                  <a:gd name="T39" fmla="*/ 52 h 112"/>
                  <a:gd name="T40" fmla="*/ 86 w 93"/>
                  <a:gd name="T41" fmla="*/ 45 h 112"/>
                  <a:gd name="T42" fmla="*/ 76 w 93"/>
                  <a:gd name="T43" fmla="*/ 36 h 112"/>
                  <a:gd name="T44" fmla="*/ 67 w 93"/>
                  <a:gd name="T45" fmla="*/ 32 h 112"/>
                  <a:gd name="T46" fmla="*/ 60 w 93"/>
                  <a:gd name="T47" fmla="*/ 28 h 112"/>
                  <a:gd name="T48" fmla="*/ 54 w 93"/>
                  <a:gd name="T49" fmla="*/ 25 h 112"/>
                  <a:gd name="T50" fmla="*/ 49 w 93"/>
                  <a:gd name="T51" fmla="*/ 22 h 112"/>
                  <a:gd name="T52" fmla="*/ 39 w 93"/>
                  <a:gd name="T53" fmla="*/ 11 h 112"/>
                  <a:gd name="T54" fmla="*/ 30 w 93"/>
                  <a:gd name="T55" fmla="*/ 2 h 112"/>
                  <a:gd name="T56" fmla="*/ 28 w 93"/>
                  <a:gd name="T57" fmla="*/ 0 h 112"/>
                  <a:gd name="T58" fmla="*/ 0 w 93"/>
                  <a:gd name="T59" fmla="*/ 31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
                  <a:gd name="T91" fmla="*/ 0 h 112"/>
                  <a:gd name="T92" fmla="*/ 93 w 93"/>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 h="112">
                    <a:moveTo>
                      <a:pt x="0" y="31"/>
                    </a:moveTo>
                    <a:lnTo>
                      <a:pt x="9" y="58"/>
                    </a:lnTo>
                    <a:lnTo>
                      <a:pt x="14" y="76"/>
                    </a:lnTo>
                    <a:lnTo>
                      <a:pt x="18" y="83"/>
                    </a:lnTo>
                    <a:lnTo>
                      <a:pt x="25" y="89"/>
                    </a:lnTo>
                    <a:lnTo>
                      <a:pt x="34" y="96"/>
                    </a:lnTo>
                    <a:lnTo>
                      <a:pt x="40" y="101"/>
                    </a:lnTo>
                    <a:lnTo>
                      <a:pt x="50" y="106"/>
                    </a:lnTo>
                    <a:lnTo>
                      <a:pt x="57" y="108"/>
                    </a:lnTo>
                    <a:lnTo>
                      <a:pt x="65" y="109"/>
                    </a:lnTo>
                    <a:lnTo>
                      <a:pt x="68" y="109"/>
                    </a:lnTo>
                    <a:lnTo>
                      <a:pt x="75" y="111"/>
                    </a:lnTo>
                    <a:lnTo>
                      <a:pt x="80" y="110"/>
                    </a:lnTo>
                    <a:lnTo>
                      <a:pt x="84" y="103"/>
                    </a:lnTo>
                    <a:lnTo>
                      <a:pt x="85" y="98"/>
                    </a:lnTo>
                    <a:lnTo>
                      <a:pt x="88" y="95"/>
                    </a:lnTo>
                    <a:lnTo>
                      <a:pt x="90" y="85"/>
                    </a:lnTo>
                    <a:lnTo>
                      <a:pt x="92" y="69"/>
                    </a:lnTo>
                    <a:lnTo>
                      <a:pt x="92" y="59"/>
                    </a:lnTo>
                    <a:lnTo>
                      <a:pt x="90" y="52"/>
                    </a:lnTo>
                    <a:lnTo>
                      <a:pt x="86" y="45"/>
                    </a:lnTo>
                    <a:lnTo>
                      <a:pt x="76" y="36"/>
                    </a:lnTo>
                    <a:lnTo>
                      <a:pt x="67" y="32"/>
                    </a:lnTo>
                    <a:lnTo>
                      <a:pt x="60" y="28"/>
                    </a:lnTo>
                    <a:lnTo>
                      <a:pt x="54" y="25"/>
                    </a:lnTo>
                    <a:lnTo>
                      <a:pt x="49" y="22"/>
                    </a:lnTo>
                    <a:lnTo>
                      <a:pt x="39" y="11"/>
                    </a:lnTo>
                    <a:lnTo>
                      <a:pt x="30" y="2"/>
                    </a:lnTo>
                    <a:lnTo>
                      <a:pt x="28" y="0"/>
                    </a:lnTo>
                    <a:lnTo>
                      <a:pt x="0" y="31"/>
                    </a:lnTo>
                  </a:path>
                </a:pathLst>
              </a:custGeom>
              <a:solidFill>
                <a:srgbClr val="A05000"/>
              </a:solidFill>
              <a:ln w="12700" cap="rnd">
                <a:solidFill>
                  <a:srgbClr val="402000"/>
                </a:solidFill>
                <a:round/>
                <a:headEnd/>
                <a:tailEnd/>
              </a:ln>
            </p:spPr>
            <p:txBody>
              <a:bodyPr/>
              <a:lstStyle/>
              <a:p>
                <a:endParaRPr lang="en-US"/>
              </a:p>
            </p:txBody>
          </p:sp>
          <p:grpSp>
            <p:nvGrpSpPr>
              <p:cNvPr id="18498" name="Group 54"/>
              <p:cNvGrpSpPr>
                <a:grpSpLocks/>
              </p:cNvGrpSpPr>
              <p:nvPr/>
            </p:nvGrpSpPr>
            <p:grpSpPr bwMode="auto">
              <a:xfrm>
                <a:off x="2775" y="2475"/>
                <a:ext cx="166" cy="313"/>
                <a:chOff x="2775" y="2475"/>
                <a:chExt cx="166" cy="313"/>
              </a:xfrm>
            </p:grpSpPr>
            <p:sp>
              <p:nvSpPr>
                <p:cNvPr id="18499" name="Freeform 55"/>
                <p:cNvSpPr>
                  <a:spLocks/>
                </p:cNvSpPr>
                <p:nvPr/>
              </p:nvSpPr>
              <p:spPr bwMode="auto">
                <a:xfrm>
                  <a:off x="2775" y="2475"/>
                  <a:ext cx="166" cy="313"/>
                </a:xfrm>
                <a:custGeom>
                  <a:avLst/>
                  <a:gdLst>
                    <a:gd name="T0" fmla="*/ 14 w 166"/>
                    <a:gd name="T1" fmla="*/ 7 h 313"/>
                    <a:gd name="T2" fmla="*/ 8 w 166"/>
                    <a:gd name="T3" fmla="*/ 0 h 313"/>
                    <a:gd name="T4" fmla="*/ 2 w 166"/>
                    <a:gd name="T5" fmla="*/ 2 h 313"/>
                    <a:gd name="T6" fmla="*/ 0 w 166"/>
                    <a:gd name="T7" fmla="*/ 27 h 313"/>
                    <a:gd name="T8" fmla="*/ 4 w 166"/>
                    <a:gd name="T9" fmla="*/ 42 h 313"/>
                    <a:gd name="T10" fmla="*/ 7 w 166"/>
                    <a:gd name="T11" fmla="*/ 61 h 313"/>
                    <a:gd name="T12" fmla="*/ 10 w 166"/>
                    <a:gd name="T13" fmla="*/ 67 h 313"/>
                    <a:gd name="T14" fmla="*/ 12 w 166"/>
                    <a:gd name="T15" fmla="*/ 77 h 313"/>
                    <a:gd name="T16" fmla="*/ 23 w 166"/>
                    <a:gd name="T17" fmla="*/ 88 h 313"/>
                    <a:gd name="T18" fmla="*/ 37 w 166"/>
                    <a:gd name="T19" fmla="*/ 110 h 313"/>
                    <a:gd name="T20" fmla="*/ 44 w 166"/>
                    <a:gd name="T21" fmla="*/ 135 h 313"/>
                    <a:gd name="T22" fmla="*/ 49 w 166"/>
                    <a:gd name="T23" fmla="*/ 154 h 313"/>
                    <a:gd name="T24" fmla="*/ 52 w 166"/>
                    <a:gd name="T25" fmla="*/ 183 h 313"/>
                    <a:gd name="T26" fmla="*/ 62 w 166"/>
                    <a:gd name="T27" fmla="*/ 229 h 313"/>
                    <a:gd name="T28" fmla="*/ 83 w 166"/>
                    <a:gd name="T29" fmla="*/ 276 h 313"/>
                    <a:gd name="T30" fmla="*/ 118 w 166"/>
                    <a:gd name="T31" fmla="*/ 302 h 313"/>
                    <a:gd name="T32" fmla="*/ 153 w 166"/>
                    <a:gd name="T33" fmla="*/ 312 h 313"/>
                    <a:gd name="T34" fmla="*/ 156 w 166"/>
                    <a:gd name="T35" fmla="*/ 285 h 313"/>
                    <a:gd name="T36" fmla="*/ 131 w 166"/>
                    <a:gd name="T37" fmla="*/ 202 h 313"/>
                    <a:gd name="T38" fmla="*/ 81 w 166"/>
                    <a:gd name="T39" fmla="*/ 127 h 313"/>
                    <a:gd name="T40" fmla="*/ 74 w 166"/>
                    <a:gd name="T41" fmla="*/ 90 h 313"/>
                    <a:gd name="T42" fmla="*/ 75 w 166"/>
                    <a:gd name="T43" fmla="*/ 64 h 313"/>
                    <a:gd name="T44" fmla="*/ 89 w 166"/>
                    <a:gd name="T45" fmla="*/ 59 h 313"/>
                    <a:gd name="T46" fmla="*/ 75 w 166"/>
                    <a:gd name="T47" fmla="*/ 52 h 313"/>
                    <a:gd name="T48" fmla="*/ 73 w 166"/>
                    <a:gd name="T49" fmla="*/ 50 h 313"/>
                    <a:gd name="T50" fmla="*/ 70 w 166"/>
                    <a:gd name="T51" fmla="*/ 46 h 313"/>
                    <a:gd name="T52" fmla="*/ 58 w 166"/>
                    <a:gd name="T53" fmla="*/ 45 h 313"/>
                    <a:gd name="T54" fmla="*/ 58 w 166"/>
                    <a:gd name="T55" fmla="*/ 34 h 313"/>
                    <a:gd name="T56" fmla="*/ 51 w 166"/>
                    <a:gd name="T57" fmla="*/ 30 h 313"/>
                    <a:gd name="T58" fmla="*/ 40 w 166"/>
                    <a:gd name="T59" fmla="*/ 38 h 313"/>
                    <a:gd name="T60" fmla="*/ 29 w 166"/>
                    <a:gd name="T61" fmla="*/ 49 h 313"/>
                    <a:gd name="T62" fmla="*/ 25 w 166"/>
                    <a:gd name="T63" fmla="*/ 32 h 313"/>
                    <a:gd name="T64" fmla="*/ 28 w 166"/>
                    <a:gd name="T65" fmla="*/ 13 h 313"/>
                    <a:gd name="T66" fmla="*/ 27 w 166"/>
                    <a:gd name="T67" fmla="*/ 1 h 313"/>
                    <a:gd name="T68" fmla="*/ 17 w 166"/>
                    <a:gd name="T69" fmla="*/ 3 h 313"/>
                    <a:gd name="T70" fmla="*/ 15 w 166"/>
                    <a:gd name="T71" fmla="*/ 16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13"/>
                    <a:gd name="T110" fmla="*/ 166 w 166"/>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13">
                      <a:moveTo>
                        <a:pt x="15" y="16"/>
                      </a:moveTo>
                      <a:lnTo>
                        <a:pt x="14" y="7"/>
                      </a:lnTo>
                      <a:lnTo>
                        <a:pt x="11" y="1"/>
                      </a:lnTo>
                      <a:lnTo>
                        <a:pt x="8" y="0"/>
                      </a:lnTo>
                      <a:lnTo>
                        <a:pt x="4" y="0"/>
                      </a:lnTo>
                      <a:lnTo>
                        <a:pt x="2" y="2"/>
                      </a:lnTo>
                      <a:lnTo>
                        <a:pt x="1" y="13"/>
                      </a:lnTo>
                      <a:lnTo>
                        <a:pt x="0" y="27"/>
                      </a:lnTo>
                      <a:lnTo>
                        <a:pt x="2" y="34"/>
                      </a:lnTo>
                      <a:lnTo>
                        <a:pt x="4" y="42"/>
                      </a:lnTo>
                      <a:lnTo>
                        <a:pt x="6" y="50"/>
                      </a:lnTo>
                      <a:lnTo>
                        <a:pt x="7" y="61"/>
                      </a:lnTo>
                      <a:lnTo>
                        <a:pt x="9" y="63"/>
                      </a:lnTo>
                      <a:lnTo>
                        <a:pt x="10" y="67"/>
                      </a:lnTo>
                      <a:lnTo>
                        <a:pt x="10" y="71"/>
                      </a:lnTo>
                      <a:lnTo>
                        <a:pt x="12" y="77"/>
                      </a:lnTo>
                      <a:lnTo>
                        <a:pt x="14" y="79"/>
                      </a:lnTo>
                      <a:lnTo>
                        <a:pt x="23" y="88"/>
                      </a:lnTo>
                      <a:lnTo>
                        <a:pt x="29" y="95"/>
                      </a:lnTo>
                      <a:lnTo>
                        <a:pt x="37" y="110"/>
                      </a:lnTo>
                      <a:lnTo>
                        <a:pt x="44" y="126"/>
                      </a:lnTo>
                      <a:lnTo>
                        <a:pt x="44" y="135"/>
                      </a:lnTo>
                      <a:lnTo>
                        <a:pt x="45" y="145"/>
                      </a:lnTo>
                      <a:lnTo>
                        <a:pt x="49" y="154"/>
                      </a:lnTo>
                      <a:lnTo>
                        <a:pt x="53" y="167"/>
                      </a:lnTo>
                      <a:lnTo>
                        <a:pt x="52" y="183"/>
                      </a:lnTo>
                      <a:lnTo>
                        <a:pt x="57" y="208"/>
                      </a:lnTo>
                      <a:lnTo>
                        <a:pt x="62" y="229"/>
                      </a:lnTo>
                      <a:lnTo>
                        <a:pt x="69" y="253"/>
                      </a:lnTo>
                      <a:lnTo>
                        <a:pt x="83" y="276"/>
                      </a:lnTo>
                      <a:lnTo>
                        <a:pt x="99" y="294"/>
                      </a:lnTo>
                      <a:lnTo>
                        <a:pt x="118" y="302"/>
                      </a:lnTo>
                      <a:lnTo>
                        <a:pt x="139" y="310"/>
                      </a:lnTo>
                      <a:lnTo>
                        <a:pt x="153" y="312"/>
                      </a:lnTo>
                      <a:lnTo>
                        <a:pt x="165" y="309"/>
                      </a:lnTo>
                      <a:lnTo>
                        <a:pt x="156" y="285"/>
                      </a:lnTo>
                      <a:lnTo>
                        <a:pt x="143" y="241"/>
                      </a:lnTo>
                      <a:lnTo>
                        <a:pt x="131" y="202"/>
                      </a:lnTo>
                      <a:lnTo>
                        <a:pt x="95" y="157"/>
                      </a:lnTo>
                      <a:lnTo>
                        <a:pt x="81" y="127"/>
                      </a:lnTo>
                      <a:lnTo>
                        <a:pt x="72" y="106"/>
                      </a:lnTo>
                      <a:lnTo>
                        <a:pt x="74" y="90"/>
                      </a:lnTo>
                      <a:lnTo>
                        <a:pt x="70" y="73"/>
                      </a:lnTo>
                      <a:lnTo>
                        <a:pt x="75" y="64"/>
                      </a:lnTo>
                      <a:lnTo>
                        <a:pt x="83" y="66"/>
                      </a:lnTo>
                      <a:lnTo>
                        <a:pt x="89" y="59"/>
                      </a:lnTo>
                      <a:lnTo>
                        <a:pt x="87" y="54"/>
                      </a:lnTo>
                      <a:lnTo>
                        <a:pt x="75" y="52"/>
                      </a:lnTo>
                      <a:lnTo>
                        <a:pt x="69" y="54"/>
                      </a:lnTo>
                      <a:lnTo>
                        <a:pt x="73" y="50"/>
                      </a:lnTo>
                      <a:lnTo>
                        <a:pt x="72" y="46"/>
                      </a:lnTo>
                      <a:lnTo>
                        <a:pt x="70" y="46"/>
                      </a:lnTo>
                      <a:lnTo>
                        <a:pt x="66" y="45"/>
                      </a:lnTo>
                      <a:lnTo>
                        <a:pt x="58" y="45"/>
                      </a:lnTo>
                      <a:lnTo>
                        <a:pt x="59" y="39"/>
                      </a:lnTo>
                      <a:lnTo>
                        <a:pt x="58" y="34"/>
                      </a:lnTo>
                      <a:lnTo>
                        <a:pt x="54" y="30"/>
                      </a:lnTo>
                      <a:lnTo>
                        <a:pt x="51" y="30"/>
                      </a:lnTo>
                      <a:lnTo>
                        <a:pt x="45" y="32"/>
                      </a:lnTo>
                      <a:lnTo>
                        <a:pt x="40" y="38"/>
                      </a:lnTo>
                      <a:lnTo>
                        <a:pt x="33" y="49"/>
                      </a:lnTo>
                      <a:lnTo>
                        <a:pt x="29" y="49"/>
                      </a:lnTo>
                      <a:lnTo>
                        <a:pt x="25" y="39"/>
                      </a:lnTo>
                      <a:lnTo>
                        <a:pt x="25" y="32"/>
                      </a:lnTo>
                      <a:lnTo>
                        <a:pt x="27" y="23"/>
                      </a:lnTo>
                      <a:lnTo>
                        <a:pt x="28" y="13"/>
                      </a:lnTo>
                      <a:lnTo>
                        <a:pt x="29" y="4"/>
                      </a:lnTo>
                      <a:lnTo>
                        <a:pt x="27" y="1"/>
                      </a:lnTo>
                      <a:lnTo>
                        <a:pt x="21" y="1"/>
                      </a:lnTo>
                      <a:lnTo>
                        <a:pt x="17" y="3"/>
                      </a:lnTo>
                      <a:lnTo>
                        <a:pt x="16" y="6"/>
                      </a:lnTo>
                      <a:lnTo>
                        <a:pt x="15" y="16"/>
                      </a:lnTo>
                    </a:path>
                  </a:pathLst>
                </a:custGeom>
                <a:solidFill>
                  <a:srgbClr val="A05000"/>
                </a:solidFill>
                <a:ln w="12700" cap="rnd">
                  <a:solidFill>
                    <a:srgbClr val="402000"/>
                  </a:solidFill>
                  <a:round/>
                  <a:headEnd/>
                  <a:tailEnd/>
                </a:ln>
              </p:spPr>
              <p:txBody>
                <a:bodyPr/>
                <a:lstStyle/>
                <a:p>
                  <a:endParaRPr lang="en-US"/>
                </a:p>
              </p:txBody>
            </p:sp>
            <p:grpSp>
              <p:nvGrpSpPr>
                <p:cNvPr id="18500" name="Group 56"/>
                <p:cNvGrpSpPr>
                  <a:grpSpLocks/>
                </p:cNvGrpSpPr>
                <p:nvPr/>
              </p:nvGrpSpPr>
              <p:grpSpPr bwMode="auto">
                <a:xfrm>
                  <a:off x="2777" y="2475"/>
                  <a:ext cx="23" cy="71"/>
                  <a:chOff x="2777" y="2475"/>
                  <a:chExt cx="23" cy="71"/>
                </a:xfrm>
              </p:grpSpPr>
              <p:sp>
                <p:nvSpPr>
                  <p:cNvPr id="18508" name="Freeform 57"/>
                  <p:cNvSpPr>
                    <a:spLocks/>
                  </p:cNvSpPr>
                  <p:nvPr/>
                </p:nvSpPr>
                <p:spPr bwMode="auto">
                  <a:xfrm>
                    <a:off x="2783" y="2477"/>
                    <a:ext cx="17" cy="69"/>
                  </a:xfrm>
                  <a:custGeom>
                    <a:avLst/>
                    <a:gdLst>
                      <a:gd name="T0" fmla="*/ 16 w 17"/>
                      <a:gd name="T1" fmla="*/ 1 h 69"/>
                      <a:gd name="T2" fmla="*/ 16 w 17"/>
                      <a:gd name="T3" fmla="*/ 6 h 69"/>
                      <a:gd name="T4" fmla="*/ 13 w 17"/>
                      <a:gd name="T5" fmla="*/ 7 h 69"/>
                      <a:gd name="T6" fmla="*/ 13 w 17"/>
                      <a:gd name="T7" fmla="*/ 13 h 69"/>
                      <a:gd name="T8" fmla="*/ 10 w 17"/>
                      <a:gd name="T9" fmla="*/ 16 h 69"/>
                      <a:gd name="T10" fmla="*/ 7 w 17"/>
                      <a:gd name="T11" fmla="*/ 32 h 69"/>
                      <a:gd name="T12" fmla="*/ 4 w 17"/>
                      <a:gd name="T13" fmla="*/ 41 h 69"/>
                      <a:gd name="T14" fmla="*/ 4 w 17"/>
                      <a:gd name="T15" fmla="*/ 49 h 69"/>
                      <a:gd name="T16" fmla="*/ 4 w 17"/>
                      <a:gd name="T17" fmla="*/ 59 h 69"/>
                      <a:gd name="T18" fmla="*/ 5 w 17"/>
                      <a:gd name="T19" fmla="*/ 64 h 69"/>
                      <a:gd name="T20" fmla="*/ 8 w 17"/>
                      <a:gd name="T21" fmla="*/ 67 h 69"/>
                      <a:gd name="T22" fmla="*/ 5 w 17"/>
                      <a:gd name="T23" fmla="*/ 68 h 69"/>
                      <a:gd name="T24" fmla="*/ 2 w 17"/>
                      <a:gd name="T25" fmla="*/ 60 h 69"/>
                      <a:gd name="T26" fmla="*/ 1 w 17"/>
                      <a:gd name="T27" fmla="*/ 57 h 69"/>
                      <a:gd name="T28" fmla="*/ 1 w 17"/>
                      <a:gd name="T29" fmla="*/ 39 h 69"/>
                      <a:gd name="T30" fmla="*/ 0 w 17"/>
                      <a:gd name="T31" fmla="*/ 36 h 69"/>
                      <a:gd name="T32" fmla="*/ 3 w 17"/>
                      <a:gd name="T33" fmla="*/ 27 h 69"/>
                      <a:gd name="T34" fmla="*/ 6 w 17"/>
                      <a:gd name="T35" fmla="*/ 18 h 69"/>
                      <a:gd name="T36" fmla="*/ 7 w 17"/>
                      <a:gd name="T37" fmla="*/ 14 h 69"/>
                      <a:gd name="T38" fmla="*/ 8 w 17"/>
                      <a:gd name="T39" fmla="*/ 8 h 69"/>
                      <a:gd name="T40" fmla="*/ 9 w 17"/>
                      <a:gd name="T41" fmla="*/ 4 h 69"/>
                      <a:gd name="T42" fmla="*/ 13 w 17"/>
                      <a:gd name="T43" fmla="*/ 0 h 69"/>
                      <a:gd name="T44" fmla="*/ 16 w 1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9"/>
                      <a:gd name="T71" fmla="*/ 17 w 17"/>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9">
                        <a:moveTo>
                          <a:pt x="16" y="1"/>
                        </a:moveTo>
                        <a:lnTo>
                          <a:pt x="16" y="6"/>
                        </a:lnTo>
                        <a:lnTo>
                          <a:pt x="13" y="7"/>
                        </a:lnTo>
                        <a:lnTo>
                          <a:pt x="13" y="13"/>
                        </a:lnTo>
                        <a:lnTo>
                          <a:pt x="10" y="16"/>
                        </a:lnTo>
                        <a:lnTo>
                          <a:pt x="7" y="32"/>
                        </a:lnTo>
                        <a:lnTo>
                          <a:pt x="4" y="41"/>
                        </a:lnTo>
                        <a:lnTo>
                          <a:pt x="4" y="49"/>
                        </a:lnTo>
                        <a:lnTo>
                          <a:pt x="4" y="59"/>
                        </a:lnTo>
                        <a:lnTo>
                          <a:pt x="5" y="64"/>
                        </a:lnTo>
                        <a:lnTo>
                          <a:pt x="8" y="67"/>
                        </a:lnTo>
                        <a:lnTo>
                          <a:pt x="5" y="68"/>
                        </a:lnTo>
                        <a:lnTo>
                          <a:pt x="2" y="60"/>
                        </a:lnTo>
                        <a:lnTo>
                          <a:pt x="1" y="57"/>
                        </a:lnTo>
                        <a:lnTo>
                          <a:pt x="1" y="39"/>
                        </a:lnTo>
                        <a:lnTo>
                          <a:pt x="0" y="36"/>
                        </a:lnTo>
                        <a:lnTo>
                          <a:pt x="3" y="27"/>
                        </a:lnTo>
                        <a:lnTo>
                          <a:pt x="6" y="18"/>
                        </a:lnTo>
                        <a:lnTo>
                          <a:pt x="7" y="14"/>
                        </a:lnTo>
                        <a:lnTo>
                          <a:pt x="8" y="8"/>
                        </a:lnTo>
                        <a:lnTo>
                          <a:pt x="9" y="4"/>
                        </a:lnTo>
                        <a:lnTo>
                          <a:pt x="13"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09" name="Freeform 58"/>
                  <p:cNvSpPr>
                    <a:spLocks/>
                  </p:cNvSpPr>
                  <p:nvPr/>
                </p:nvSpPr>
                <p:spPr bwMode="auto">
                  <a:xfrm>
                    <a:off x="2777" y="2475"/>
                    <a:ext cx="17" cy="32"/>
                  </a:xfrm>
                  <a:custGeom>
                    <a:avLst/>
                    <a:gdLst>
                      <a:gd name="T0" fmla="*/ 16 w 17"/>
                      <a:gd name="T1" fmla="*/ 2 h 32"/>
                      <a:gd name="T2" fmla="*/ 13 w 17"/>
                      <a:gd name="T3" fmla="*/ 3 h 32"/>
                      <a:gd name="T4" fmla="*/ 11 w 17"/>
                      <a:gd name="T5" fmla="*/ 5 h 32"/>
                      <a:gd name="T6" fmla="*/ 6 w 17"/>
                      <a:gd name="T7" fmla="*/ 6 h 32"/>
                      <a:gd name="T8" fmla="*/ 6 w 17"/>
                      <a:gd name="T9" fmla="*/ 9 h 32"/>
                      <a:gd name="T10" fmla="*/ 11 w 17"/>
                      <a:gd name="T11" fmla="*/ 12 h 32"/>
                      <a:gd name="T12" fmla="*/ 4 w 17"/>
                      <a:gd name="T13" fmla="*/ 14 h 32"/>
                      <a:gd name="T14" fmla="*/ 6 w 17"/>
                      <a:gd name="T15" fmla="*/ 21 h 32"/>
                      <a:gd name="T16" fmla="*/ 4 w 17"/>
                      <a:gd name="T17" fmla="*/ 31 h 32"/>
                      <a:gd name="T18" fmla="*/ 0 w 17"/>
                      <a:gd name="T19" fmla="*/ 27 h 32"/>
                      <a:gd name="T20" fmla="*/ 2 w 17"/>
                      <a:gd name="T21" fmla="*/ 14 h 32"/>
                      <a:gd name="T22" fmla="*/ 2 w 17"/>
                      <a:gd name="T23" fmla="*/ 6 h 32"/>
                      <a:gd name="T24" fmla="*/ 4 w 17"/>
                      <a:gd name="T25" fmla="*/ 1 h 32"/>
                      <a:gd name="T26" fmla="*/ 11 w 17"/>
                      <a:gd name="T27" fmla="*/ 0 h 32"/>
                      <a:gd name="T28" fmla="*/ 16 w 17"/>
                      <a:gd name="T29" fmla="*/ 2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2"/>
                      <a:gd name="T47" fmla="*/ 17 w 17"/>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2">
                        <a:moveTo>
                          <a:pt x="16" y="2"/>
                        </a:moveTo>
                        <a:lnTo>
                          <a:pt x="13" y="3"/>
                        </a:lnTo>
                        <a:lnTo>
                          <a:pt x="11" y="5"/>
                        </a:lnTo>
                        <a:lnTo>
                          <a:pt x="6" y="6"/>
                        </a:lnTo>
                        <a:lnTo>
                          <a:pt x="6" y="9"/>
                        </a:lnTo>
                        <a:lnTo>
                          <a:pt x="11" y="12"/>
                        </a:lnTo>
                        <a:lnTo>
                          <a:pt x="4" y="14"/>
                        </a:lnTo>
                        <a:lnTo>
                          <a:pt x="6" y="21"/>
                        </a:lnTo>
                        <a:lnTo>
                          <a:pt x="4" y="31"/>
                        </a:lnTo>
                        <a:lnTo>
                          <a:pt x="0" y="27"/>
                        </a:lnTo>
                        <a:lnTo>
                          <a:pt x="2" y="14"/>
                        </a:lnTo>
                        <a:lnTo>
                          <a:pt x="2" y="6"/>
                        </a:lnTo>
                        <a:lnTo>
                          <a:pt x="4" y="1"/>
                        </a:lnTo>
                        <a:lnTo>
                          <a:pt x="11" y="0"/>
                        </a:lnTo>
                        <a:lnTo>
                          <a:pt x="16" y="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8501" name="Freeform 59"/>
                <p:cNvSpPr>
                  <a:spLocks/>
                </p:cNvSpPr>
                <p:nvPr/>
              </p:nvSpPr>
              <p:spPr bwMode="auto">
                <a:xfrm>
                  <a:off x="2814" y="2504"/>
                  <a:ext cx="17" cy="17"/>
                </a:xfrm>
                <a:custGeom>
                  <a:avLst/>
                  <a:gdLst>
                    <a:gd name="T0" fmla="*/ 0 w 17"/>
                    <a:gd name="T1" fmla="*/ 13 h 17"/>
                    <a:gd name="T2" fmla="*/ 5 w 17"/>
                    <a:gd name="T3" fmla="*/ 16 h 17"/>
                    <a:gd name="T4" fmla="*/ 5 w 17"/>
                    <a:gd name="T5" fmla="*/ 10 h 17"/>
                    <a:gd name="T6" fmla="*/ 8 w 17"/>
                    <a:gd name="T7" fmla="*/ 13 h 17"/>
                    <a:gd name="T8" fmla="*/ 12 w 17"/>
                    <a:gd name="T9" fmla="*/ 12 h 17"/>
                    <a:gd name="T10" fmla="*/ 14 w 17"/>
                    <a:gd name="T11" fmla="*/ 8 h 17"/>
                    <a:gd name="T12" fmla="*/ 16 w 17"/>
                    <a:gd name="T13" fmla="*/ 3 h 17"/>
                    <a:gd name="T14" fmla="*/ 11 w 17"/>
                    <a:gd name="T15" fmla="*/ 0 h 17"/>
                    <a:gd name="T16" fmla="*/ 7 w 17"/>
                    <a:gd name="T17" fmla="*/ 3 h 17"/>
                    <a:gd name="T18" fmla="*/ 3 w 17"/>
                    <a:gd name="T19" fmla="*/ 8 h 17"/>
                    <a:gd name="T20" fmla="*/ 0 w 17"/>
                    <a:gd name="T21" fmla="*/ 13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3"/>
                      </a:moveTo>
                      <a:lnTo>
                        <a:pt x="5" y="16"/>
                      </a:lnTo>
                      <a:lnTo>
                        <a:pt x="5" y="10"/>
                      </a:lnTo>
                      <a:lnTo>
                        <a:pt x="8" y="13"/>
                      </a:lnTo>
                      <a:lnTo>
                        <a:pt x="12" y="12"/>
                      </a:lnTo>
                      <a:lnTo>
                        <a:pt x="14" y="8"/>
                      </a:lnTo>
                      <a:lnTo>
                        <a:pt x="16" y="3"/>
                      </a:lnTo>
                      <a:lnTo>
                        <a:pt x="11" y="0"/>
                      </a:lnTo>
                      <a:lnTo>
                        <a:pt x="7" y="3"/>
                      </a:lnTo>
                      <a:lnTo>
                        <a:pt x="3" y="8"/>
                      </a:lnTo>
                      <a:lnTo>
                        <a:pt x="0"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8502" name="Group 60"/>
                <p:cNvGrpSpPr>
                  <a:grpSpLocks/>
                </p:cNvGrpSpPr>
                <p:nvPr/>
              </p:nvGrpSpPr>
              <p:grpSpPr bwMode="auto">
                <a:xfrm>
                  <a:off x="2808" y="2523"/>
                  <a:ext cx="50" cy="24"/>
                  <a:chOff x="2808" y="2523"/>
                  <a:chExt cx="50" cy="24"/>
                </a:xfrm>
              </p:grpSpPr>
              <p:sp>
                <p:nvSpPr>
                  <p:cNvPr id="18506" name="Freeform 61"/>
                  <p:cNvSpPr>
                    <a:spLocks/>
                  </p:cNvSpPr>
                  <p:nvPr/>
                </p:nvSpPr>
                <p:spPr bwMode="auto">
                  <a:xfrm>
                    <a:off x="2808" y="2523"/>
                    <a:ext cx="33" cy="17"/>
                  </a:xfrm>
                  <a:custGeom>
                    <a:avLst/>
                    <a:gdLst>
                      <a:gd name="T0" fmla="*/ 0 w 33"/>
                      <a:gd name="T1" fmla="*/ 5 h 17"/>
                      <a:gd name="T2" fmla="*/ 5 w 33"/>
                      <a:gd name="T3" fmla="*/ 10 h 17"/>
                      <a:gd name="T4" fmla="*/ 8 w 33"/>
                      <a:gd name="T5" fmla="*/ 16 h 17"/>
                      <a:gd name="T6" fmla="*/ 14 w 33"/>
                      <a:gd name="T7" fmla="*/ 10 h 17"/>
                      <a:gd name="T8" fmla="*/ 20 w 33"/>
                      <a:gd name="T9" fmla="*/ 10 h 17"/>
                      <a:gd name="T10" fmla="*/ 25 w 33"/>
                      <a:gd name="T11" fmla="*/ 5 h 17"/>
                      <a:gd name="T12" fmla="*/ 32 w 33"/>
                      <a:gd name="T13" fmla="*/ 5 h 17"/>
                      <a:gd name="T14" fmla="*/ 31 w 33"/>
                      <a:gd name="T15" fmla="*/ 1 h 17"/>
                      <a:gd name="T16" fmla="*/ 22 w 33"/>
                      <a:gd name="T17" fmla="*/ 0 h 17"/>
                      <a:gd name="T18" fmla="*/ 14 w 33"/>
                      <a:gd name="T19" fmla="*/ 0 h 17"/>
                      <a:gd name="T20" fmla="*/ 6 w 33"/>
                      <a:gd name="T21" fmla="*/ 1 h 17"/>
                      <a:gd name="T22" fmla="*/ 0 w 33"/>
                      <a:gd name="T23" fmla="*/ 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7"/>
                      <a:gd name="T38" fmla="*/ 33 w 3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7">
                        <a:moveTo>
                          <a:pt x="0" y="5"/>
                        </a:moveTo>
                        <a:lnTo>
                          <a:pt x="5" y="10"/>
                        </a:lnTo>
                        <a:lnTo>
                          <a:pt x="8" y="16"/>
                        </a:lnTo>
                        <a:lnTo>
                          <a:pt x="14" y="10"/>
                        </a:lnTo>
                        <a:lnTo>
                          <a:pt x="20" y="10"/>
                        </a:lnTo>
                        <a:lnTo>
                          <a:pt x="25" y="5"/>
                        </a:lnTo>
                        <a:lnTo>
                          <a:pt x="32" y="5"/>
                        </a:lnTo>
                        <a:lnTo>
                          <a:pt x="31" y="1"/>
                        </a:lnTo>
                        <a:lnTo>
                          <a:pt x="22" y="0"/>
                        </a:lnTo>
                        <a:lnTo>
                          <a:pt x="14" y="0"/>
                        </a:lnTo>
                        <a:lnTo>
                          <a:pt x="6" y="1"/>
                        </a:lnTo>
                        <a:lnTo>
                          <a:pt x="0" y="5"/>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07" name="Freeform 62"/>
                  <p:cNvSpPr>
                    <a:spLocks/>
                  </p:cNvSpPr>
                  <p:nvPr/>
                </p:nvSpPr>
                <p:spPr bwMode="auto">
                  <a:xfrm>
                    <a:off x="2824" y="2530"/>
                    <a:ext cx="34" cy="17"/>
                  </a:xfrm>
                  <a:custGeom>
                    <a:avLst/>
                    <a:gdLst>
                      <a:gd name="T0" fmla="*/ 0 w 34"/>
                      <a:gd name="T1" fmla="*/ 14 h 17"/>
                      <a:gd name="T2" fmla="*/ 2 w 34"/>
                      <a:gd name="T3" fmla="*/ 12 h 17"/>
                      <a:gd name="T4" fmla="*/ 8 w 34"/>
                      <a:gd name="T5" fmla="*/ 16 h 17"/>
                      <a:gd name="T6" fmla="*/ 13 w 34"/>
                      <a:gd name="T7" fmla="*/ 8 h 17"/>
                      <a:gd name="T8" fmla="*/ 17 w 34"/>
                      <a:gd name="T9" fmla="*/ 6 h 17"/>
                      <a:gd name="T10" fmla="*/ 26 w 34"/>
                      <a:gd name="T11" fmla="*/ 4 h 17"/>
                      <a:gd name="T12" fmla="*/ 33 w 34"/>
                      <a:gd name="T13" fmla="*/ 5 h 17"/>
                      <a:gd name="T14" fmla="*/ 31 w 34"/>
                      <a:gd name="T15" fmla="*/ 2 h 17"/>
                      <a:gd name="T16" fmla="*/ 27 w 34"/>
                      <a:gd name="T17" fmla="*/ 1 h 17"/>
                      <a:gd name="T18" fmla="*/ 19 w 34"/>
                      <a:gd name="T19" fmla="*/ 0 h 17"/>
                      <a:gd name="T20" fmla="*/ 17 w 34"/>
                      <a:gd name="T21" fmla="*/ 1 h 17"/>
                      <a:gd name="T22" fmla="*/ 11 w 34"/>
                      <a:gd name="T23" fmla="*/ 3 h 17"/>
                      <a:gd name="T24" fmla="*/ 5 w 34"/>
                      <a:gd name="T25" fmla="*/ 6 h 17"/>
                      <a:gd name="T26" fmla="*/ 0 w 34"/>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7"/>
                      <a:gd name="T44" fmla="*/ 34 w 3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7">
                        <a:moveTo>
                          <a:pt x="0" y="14"/>
                        </a:moveTo>
                        <a:lnTo>
                          <a:pt x="2" y="12"/>
                        </a:lnTo>
                        <a:lnTo>
                          <a:pt x="8" y="16"/>
                        </a:lnTo>
                        <a:lnTo>
                          <a:pt x="13" y="8"/>
                        </a:lnTo>
                        <a:lnTo>
                          <a:pt x="17" y="6"/>
                        </a:lnTo>
                        <a:lnTo>
                          <a:pt x="26" y="4"/>
                        </a:lnTo>
                        <a:lnTo>
                          <a:pt x="33" y="5"/>
                        </a:lnTo>
                        <a:lnTo>
                          <a:pt x="31" y="2"/>
                        </a:lnTo>
                        <a:lnTo>
                          <a:pt x="27" y="1"/>
                        </a:lnTo>
                        <a:lnTo>
                          <a:pt x="19" y="0"/>
                        </a:lnTo>
                        <a:lnTo>
                          <a:pt x="17" y="1"/>
                        </a:lnTo>
                        <a:lnTo>
                          <a:pt x="11" y="3"/>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8503" name="Group 63"/>
                <p:cNvGrpSpPr>
                  <a:grpSpLocks/>
                </p:cNvGrpSpPr>
                <p:nvPr/>
              </p:nvGrpSpPr>
              <p:grpSpPr bwMode="auto">
                <a:xfrm>
                  <a:off x="2845" y="2591"/>
                  <a:ext cx="72" cy="125"/>
                  <a:chOff x="2845" y="2591"/>
                  <a:chExt cx="72" cy="125"/>
                </a:xfrm>
              </p:grpSpPr>
              <p:sp>
                <p:nvSpPr>
                  <p:cNvPr id="18504" name="Freeform 64"/>
                  <p:cNvSpPr>
                    <a:spLocks/>
                  </p:cNvSpPr>
                  <p:nvPr/>
                </p:nvSpPr>
                <p:spPr bwMode="auto">
                  <a:xfrm>
                    <a:off x="2845" y="2591"/>
                    <a:ext cx="17" cy="17"/>
                  </a:xfrm>
                  <a:custGeom>
                    <a:avLst/>
                    <a:gdLst>
                      <a:gd name="T0" fmla="*/ 11 w 17"/>
                      <a:gd name="T1" fmla="*/ 0 h 17"/>
                      <a:gd name="T2" fmla="*/ 5 w 17"/>
                      <a:gd name="T3" fmla="*/ 8 h 17"/>
                      <a:gd name="T4" fmla="*/ 0 w 17"/>
                      <a:gd name="T5" fmla="*/ 14 h 17"/>
                      <a:gd name="T6" fmla="*/ 13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5" y="8"/>
                        </a:lnTo>
                        <a:lnTo>
                          <a:pt x="0" y="14"/>
                        </a:lnTo>
                        <a:lnTo>
                          <a:pt x="13"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05" name="Freeform 65"/>
                  <p:cNvSpPr>
                    <a:spLocks/>
                  </p:cNvSpPr>
                  <p:nvPr/>
                </p:nvSpPr>
                <p:spPr bwMode="auto">
                  <a:xfrm>
                    <a:off x="2882" y="2641"/>
                    <a:ext cx="35" cy="75"/>
                  </a:xfrm>
                  <a:custGeom>
                    <a:avLst/>
                    <a:gdLst>
                      <a:gd name="T0" fmla="*/ 0 w 35"/>
                      <a:gd name="T1" fmla="*/ 0 h 75"/>
                      <a:gd name="T2" fmla="*/ 5 w 35"/>
                      <a:gd name="T3" fmla="*/ 21 h 75"/>
                      <a:gd name="T4" fmla="*/ 17 w 35"/>
                      <a:gd name="T5" fmla="*/ 35 h 75"/>
                      <a:gd name="T6" fmla="*/ 29 w 35"/>
                      <a:gd name="T7" fmla="*/ 58 h 75"/>
                      <a:gd name="T8" fmla="*/ 34 w 35"/>
                      <a:gd name="T9" fmla="*/ 74 h 75"/>
                      <a:gd name="T10" fmla="*/ 30 w 35"/>
                      <a:gd name="T11" fmla="*/ 53 h 75"/>
                      <a:gd name="T12" fmla="*/ 24 w 35"/>
                      <a:gd name="T13" fmla="*/ 37 h 75"/>
                      <a:gd name="T14" fmla="*/ 14 w 35"/>
                      <a:gd name="T15" fmla="*/ 21 h 75"/>
                      <a:gd name="T16" fmla="*/ 8 w 35"/>
                      <a:gd name="T17" fmla="*/ 12 h 75"/>
                      <a:gd name="T18" fmla="*/ 0 w 3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75"/>
                      <a:gd name="T32" fmla="*/ 35 w 3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75">
                        <a:moveTo>
                          <a:pt x="0" y="0"/>
                        </a:moveTo>
                        <a:lnTo>
                          <a:pt x="5" y="21"/>
                        </a:lnTo>
                        <a:lnTo>
                          <a:pt x="17" y="35"/>
                        </a:lnTo>
                        <a:lnTo>
                          <a:pt x="29" y="58"/>
                        </a:lnTo>
                        <a:lnTo>
                          <a:pt x="34" y="74"/>
                        </a:lnTo>
                        <a:lnTo>
                          <a:pt x="30" y="53"/>
                        </a:lnTo>
                        <a:lnTo>
                          <a:pt x="24" y="37"/>
                        </a:lnTo>
                        <a:lnTo>
                          <a:pt x="14" y="21"/>
                        </a:lnTo>
                        <a:lnTo>
                          <a:pt x="8" y="12"/>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
          <p:nvSpPr>
            <p:cNvPr id="18440" name="Rectangle 66" descr="90%"/>
            <p:cNvSpPr>
              <a:spLocks noChangeArrowheads="1"/>
            </p:cNvSpPr>
            <p:nvPr/>
          </p:nvSpPr>
          <p:spPr bwMode="auto">
            <a:xfrm>
              <a:off x="1222" y="2695"/>
              <a:ext cx="3746" cy="1266"/>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41" name="AutoShape 67" descr="90%"/>
            <p:cNvSpPr>
              <a:spLocks noChangeArrowheads="1"/>
            </p:cNvSpPr>
            <p:nvPr/>
          </p:nvSpPr>
          <p:spPr bwMode="auto">
            <a:xfrm>
              <a:off x="1218" y="1364"/>
              <a:ext cx="1647" cy="137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8442" name="Group 68"/>
            <p:cNvGrpSpPr>
              <a:grpSpLocks/>
            </p:cNvGrpSpPr>
            <p:nvPr/>
          </p:nvGrpSpPr>
          <p:grpSpPr bwMode="auto">
            <a:xfrm>
              <a:off x="1217" y="1721"/>
              <a:ext cx="1879" cy="2246"/>
              <a:chOff x="1217" y="1721"/>
              <a:chExt cx="1879" cy="2246"/>
            </a:xfrm>
          </p:grpSpPr>
          <p:sp>
            <p:nvSpPr>
              <p:cNvPr id="18489" name="Arc 69"/>
              <p:cNvSpPr>
                <a:spLocks/>
              </p:cNvSpPr>
              <p:nvPr/>
            </p:nvSpPr>
            <p:spPr bwMode="auto">
              <a:xfrm>
                <a:off x="1217" y="1950"/>
                <a:ext cx="1879" cy="2016"/>
              </a:xfrm>
              <a:custGeom>
                <a:avLst/>
                <a:gdLst>
                  <a:gd name="T0" fmla="*/ 0 w 21612"/>
                  <a:gd name="T1" fmla="*/ 0 h 21600"/>
                  <a:gd name="T2" fmla="*/ 0 w 21612"/>
                  <a:gd name="T3" fmla="*/ 0 h 21600"/>
                  <a:gd name="T4" fmla="*/ 0 w 21612"/>
                  <a:gd name="T5" fmla="*/ 0 h 21600"/>
                  <a:gd name="T6" fmla="*/ 0 60000 65536"/>
                  <a:gd name="T7" fmla="*/ 0 60000 65536"/>
                  <a:gd name="T8" fmla="*/ 0 60000 65536"/>
                  <a:gd name="T9" fmla="*/ 0 w 21612"/>
                  <a:gd name="T10" fmla="*/ 0 h 21600"/>
                  <a:gd name="T11" fmla="*/ 21612 w 21612"/>
                  <a:gd name="T12" fmla="*/ 21600 h 21600"/>
                </a:gdLst>
                <a:ahLst/>
                <a:cxnLst>
                  <a:cxn ang="T6">
                    <a:pos x="T0" y="T1"/>
                  </a:cxn>
                  <a:cxn ang="T7">
                    <a:pos x="T2" y="T3"/>
                  </a:cxn>
                  <a:cxn ang="T8">
                    <a:pos x="T4" y="T5"/>
                  </a:cxn>
                </a:cxnLst>
                <a:rect l="T9" t="T10" r="T11" b="T12"/>
                <a:pathLst>
                  <a:path w="21612" h="21600" fill="none" extrusionOk="0">
                    <a:moveTo>
                      <a:pt x="0" y="0"/>
                    </a:moveTo>
                    <a:cubicBezTo>
                      <a:pt x="4" y="0"/>
                      <a:pt x="8" y="-1"/>
                      <a:pt x="12" y="0"/>
                    </a:cubicBezTo>
                    <a:cubicBezTo>
                      <a:pt x="11941" y="0"/>
                      <a:pt x="21612" y="9670"/>
                      <a:pt x="21612" y="21600"/>
                    </a:cubicBezTo>
                  </a:path>
                  <a:path w="21612" h="21600" stroke="0" extrusionOk="0">
                    <a:moveTo>
                      <a:pt x="0" y="0"/>
                    </a:moveTo>
                    <a:cubicBezTo>
                      <a:pt x="4" y="0"/>
                      <a:pt x="8" y="-1"/>
                      <a:pt x="12" y="0"/>
                    </a:cubicBezTo>
                    <a:cubicBezTo>
                      <a:pt x="11941" y="0"/>
                      <a:pt x="21612" y="9670"/>
                      <a:pt x="21612" y="21600"/>
                    </a:cubicBezTo>
                    <a:lnTo>
                      <a:pt x="12"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0" name="Arc 70"/>
              <p:cNvSpPr>
                <a:spLocks/>
              </p:cNvSpPr>
              <p:nvPr/>
            </p:nvSpPr>
            <p:spPr bwMode="auto">
              <a:xfrm>
                <a:off x="1238" y="1828"/>
                <a:ext cx="1713" cy="2139"/>
              </a:xfrm>
              <a:custGeom>
                <a:avLst/>
                <a:gdLst>
                  <a:gd name="T0" fmla="*/ 0 w 21613"/>
                  <a:gd name="T1" fmla="*/ 0 h 21600"/>
                  <a:gd name="T2" fmla="*/ 0 w 21613"/>
                  <a:gd name="T3" fmla="*/ 0 h 21600"/>
                  <a:gd name="T4" fmla="*/ 0 w 21613"/>
                  <a:gd name="T5" fmla="*/ 0 h 21600"/>
                  <a:gd name="T6" fmla="*/ 0 60000 65536"/>
                  <a:gd name="T7" fmla="*/ 0 60000 65536"/>
                  <a:gd name="T8" fmla="*/ 0 60000 65536"/>
                  <a:gd name="T9" fmla="*/ 0 w 21613"/>
                  <a:gd name="T10" fmla="*/ 0 h 21600"/>
                  <a:gd name="T11" fmla="*/ 21613 w 21613"/>
                  <a:gd name="T12" fmla="*/ 21600 h 21600"/>
                </a:gdLst>
                <a:ahLst/>
                <a:cxnLst>
                  <a:cxn ang="T6">
                    <a:pos x="T0" y="T1"/>
                  </a:cxn>
                  <a:cxn ang="T7">
                    <a:pos x="T2" y="T3"/>
                  </a:cxn>
                  <a:cxn ang="T8">
                    <a:pos x="T4" y="T5"/>
                  </a:cxn>
                </a:cxnLst>
                <a:rect l="T9" t="T10" r="T11" b="T12"/>
                <a:pathLst>
                  <a:path w="21613" h="21600" fill="none" extrusionOk="0">
                    <a:moveTo>
                      <a:pt x="0" y="0"/>
                    </a:moveTo>
                    <a:cubicBezTo>
                      <a:pt x="4" y="0"/>
                      <a:pt x="8" y="-1"/>
                      <a:pt x="13" y="0"/>
                    </a:cubicBezTo>
                    <a:cubicBezTo>
                      <a:pt x="11938" y="0"/>
                      <a:pt x="21607" y="9664"/>
                      <a:pt x="21612" y="21590"/>
                    </a:cubicBezTo>
                  </a:path>
                  <a:path w="21613" h="21600" stroke="0" extrusionOk="0">
                    <a:moveTo>
                      <a:pt x="0" y="0"/>
                    </a:moveTo>
                    <a:cubicBezTo>
                      <a:pt x="4" y="0"/>
                      <a:pt x="8" y="-1"/>
                      <a:pt x="13" y="0"/>
                    </a:cubicBezTo>
                    <a:cubicBezTo>
                      <a:pt x="11938" y="0"/>
                      <a:pt x="21607" y="9664"/>
                      <a:pt x="21612" y="21590"/>
                    </a:cubicBezTo>
                    <a:lnTo>
                      <a:pt x="13"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1" name="Arc 71"/>
              <p:cNvSpPr>
                <a:spLocks/>
              </p:cNvSpPr>
              <p:nvPr/>
            </p:nvSpPr>
            <p:spPr bwMode="auto">
              <a:xfrm>
                <a:off x="1228" y="1800"/>
                <a:ext cx="1515" cy="2167"/>
              </a:xfrm>
              <a:custGeom>
                <a:avLst/>
                <a:gdLst>
                  <a:gd name="T0" fmla="*/ 0 w 21614"/>
                  <a:gd name="T1" fmla="*/ 0 h 21600"/>
                  <a:gd name="T2" fmla="*/ 0 w 21614"/>
                  <a:gd name="T3" fmla="*/ 0 h 21600"/>
                  <a:gd name="T4" fmla="*/ 0 w 21614"/>
                  <a:gd name="T5" fmla="*/ 0 h 21600"/>
                  <a:gd name="T6" fmla="*/ 0 60000 65536"/>
                  <a:gd name="T7" fmla="*/ 0 60000 65536"/>
                  <a:gd name="T8" fmla="*/ 0 60000 65536"/>
                  <a:gd name="T9" fmla="*/ 0 w 21614"/>
                  <a:gd name="T10" fmla="*/ 0 h 21600"/>
                  <a:gd name="T11" fmla="*/ 21614 w 21614"/>
                  <a:gd name="T12" fmla="*/ 21600 h 21600"/>
                </a:gdLst>
                <a:ahLst/>
                <a:cxnLst>
                  <a:cxn ang="T6">
                    <a:pos x="T0" y="T1"/>
                  </a:cxn>
                  <a:cxn ang="T7">
                    <a:pos x="T2" y="T3"/>
                  </a:cxn>
                  <a:cxn ang="T8">
                    <a:pos x="T4" y="T5"/>
                  </a:cxn>
                </a:cxnLst>
                <a:rect l="T9" t="T10" r="T11" b="T12"/>
                <a:pathLst>
                  <a:path w="21614" h="21600" fill="none" extrusionOk="0">
                    <a:moveTo>
                      <a:pt x="0" y="0"/>
                    </a:moveTo>
                    <a:cubicBezTo>
                      <a:pt x="4" y="0"/>
                      <a:pt x="9" y="-1"/>
                      <a:pt x="14" y="0"/>
                    </a:cubicBezTo>
                    <a:cubicBezTo>
                      <a:pt x="11939" y="0"/>
                      <a:pt x="21608" y="9664"/>
                      <a:pt x="21613" y="21590"/>
                    </a:cubicBezTo>
                  </a:path>
                  <a:path w="21614" h="21600" stroke="0" extrusionOk="0">
                    <a:moveTo>
                      <a:pt x="0" y="0"/>
                    </a:moveTo>
                    <a:cubicBezTo>
                      <a:pt x="4" y="0"/>
                      <a:pt x="9" y="-1"/>
                      <a:pt x="14" y="0"/>
                    </a:cubicBezTo>
                    <a:cubicBezTo>
                      <a:pt x="11939" y="0"/>
                      <a:pt x="21608" y="9664"/>
                      <a:pt x="21613" y="21590"/>
                    </a:cubicBezTo>
                    <a:lnTo>
                      <a:pt x="14" y="21600"/>
                    </a:lnTo>
                    <a:lnTo>
                      <a:pt x="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92" name="Arc 72"/>
              <p:cNvSpPr>
                <a:spLocks/>
              </p:cNvSpPr>
              <p:nvPr/>
            </p:nvSpPr>
            <p:spPr bwMode="auto">
              <a:xfrm>
                <a:off x="1217"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43" name="Arc 73"/>
            <p:cNvSpPr>
              <a:spLocks/>
            </p:cNvSpPr>
            <p:nvPr/>
          </p:nvSpPr>
          <p:spPr bwMode="auto">
            <a:xfrm>
              <a:off x="3091" y="1950"/>
              <a:ext cx="1878" cy="20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4" name="Arc 74"/>
            <p:cNvSpPr>
              <a:spLocks/>
            </p:cNvSpPr>
            <p:nvPr/>
          </p:nvSpPr>
          <p:spPr bwMode="auto">
            <a:xfrm>
              <a:off x="3236" y="1828"/>
              <a:ext cx="1712" cy="21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69"/>
                    <a:pt x="9666" y="7"/>
                    <a:pt x="21587" y="0"/>
                  </a:cubicBezTo>
                </a:path>
                <a:path w="21600" h="21600" stroke="0" extrusionOk="0">
                  <a:moveTo>
                    <a:pt x="0" y="21590"/>
                  </a:moveTo>
                  <a:cubicBezTo>
                    <a:pt x="5" y="9669"/>
                    <a:pt x="9666" y="7"/>
                    <a:pt x="21587"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5" name="Arc 75"/>
            <p:cNvSpPr>
              <a:spLocks/>
            </p:cNvSpPr>
            <p:nvPr/>
          </p:nvSpPr>
          <p:spPr bwMode="auto">
            <a:xfrm>
              <a:off x="3444" y="1800"/>
              <a:ext cx="1515" cy="21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90"/>
                  </a:moveTo>
                  <a:cubicBezTo>
                    <a:pt x="5" y="9670"/>
                    <a:pt x="9666" y="7"/>
                    <a:pt x="21586" y="0"/>
                  </a:cubicBezTo>
                </a:path>
                <a:path w="21600" h="21600" stroke="0" extrusionOk="0">
                  <a:moveTo>
                    <a:pt x="0" y="21590"/>
                  </a:moveTo>
                  <a:cubicBezTo>
                    <a:pt x="5" y="9670"/>
                    <a:pt x="9666" y="7"/>
                    <a:pt x="21586" y="0"/>
                  </a:cubicBezTo>
                  <a:lnTo>
                    <a:pt x="21600" y="21600"/>
                  </a:lnTo>
                  <a:lnTo>
                    <a:pt x="0" y="2159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6" name="Arc 76"/>
            <p:cNvSpPr>
              <a:spLocks/>
            </p:cNvSpPr>
            <p:nvPr/>
          </p:nvSpPr>
          <p:spPr bwMode="auto">
            <a:xfrm>
              <a:off x="3754" y="1721"/>
              <a:ext cx="1215" cy="224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7"/>
                    <a:pt x="9659" y="9"/>
                    <a:pt x="21582" y="0"/>
                  </a:cubicBezTo>
                </a:path>
                <a:path w="21600" h="21600" stroke="0" extrusionOk="0">
                  <a:moveTo>
                    <a:pt x="0" y="21600"/>
                  </a:moveTo>
                  <a:cubicBezTo>
                    <a:pt x="0" y="9677"/>
                    <a:pt x="9659" y="9"/>
                    <a:pt x="21582" y="0"/>
                  </a:cubicBezTo>
                  <a:lnTo>
                    <a:pt x="21600" y="21600"/>
                  </a:lnTo>
                  <a:lnTo>
                    <a:pt x="0" y="2160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Rectangle 77"/>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8448" name="Group 78"/>
            <p:cNvGrpSpPr>
              <a:grpSpLocks/>
            </p:cNvGrpSpPr>
            <p:nvPr/>
          </p:nvGrpSpPr>
          <p:grpSpPr bwMode="auto">
            <a:xfrm>
              <a:off x="761" y="3759"/>
              <a:ext cx="2617" cy="449"/>
              <a:chOff x="761" y="3759"/>
              <a:chExt cx="2617" cy="449"/>
            </a:xfrm>
          </p:grpSpPr>
          <p:sp>
            <p:nvSpPr>
              <p:cNvPr id="18459" name="Rectangle 79"/>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60" name="Rectangle 80"/>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61" name="Rectangle 81"/>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8462" name="AutoShape 82"/>
              <p:cNvSpPr>
                <a:spLocks noChangeArrowheads="1"/>
              </p:cNvSpPr>
              <p:nvPr/>
            </p:nvSpPr>
            <p:spPr bwMode="auto">
              <a:xfrm>
                <a:off x="3066" y="3876"/>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63" name="AutoShape 83"/>
              <p:cNvSpPr>
                <a:spLocks noChangeArrowheads="1"/>
              </p:cNvSpPr>
              <p:nvPr/>
            </p:nvSpPr>
            <p:spPr bwMode="auto">
              <a:xfrm>
                <a:off x="3169" y="3876"/>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18464" name="Group 84"/>
              <p:cNvGrpSpPr>
                <a:grpSpLocks/>
              </p:cNvGrpSpPr>
              <p:nvPr/>
            </p:nvGrpSpPr>
            <p:grpSpPr bwMode="auto">
              <a:xfrm>
                <a:off x="761" y="3862"/>
                <a:ext cx="2308" cy="145"/>
                <a:chOff x="761" y="3862"/>
                <a:chExt cx="2308" cy="145"/>
              </a:xfrm>
            </p:grpSpPr>
            <p:sp>
              <p:nvSpPr>
                <p:cNvPr id="18467" name="AutoShape 85"/>
                <p:cNvSpPr>
                  <a:spLocks noChangeArrowheads="1"/>
                </p:cNvSpPr>
                <p:nvPr/>
              </p:nvSpPr>
              <p:spPr bwMode="auto">
                <a:xfrm>
                  <a:off x="296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68" name="Line 86"/>
                <p:cNvSpPr>
                  <a:spLocks noChangeShapeType="1"/>
                </p:cNvSpPr>
                <p:nvPr/>
              </p:nvSpPr>
              <p:spPr bwMode="auto">
                <a:xfrm>
                  <a:off x="761" y="3930"/>
                  <a:ext cx="222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69" name="AutoShape 87"/>
                <p:cNvSpPr>
                  <a:spLocks noChangeArrowheads="1"/>
                </p:cNvSpPr>
                <p:nvPr/>
              </p:nvSpPr>
              <p:spPr bwMode="auto">
                <a:xfrm>
                  <a:off x="90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0" name="AutoShape 88"/>
                <p:cNvSpPr>
                  <a:spLocks noChangeArrowheads="1"/>
                </p:cNvSpPr>
                <p:nvPr/>
              </p:nvSpPr>
              <p:spPr bwMode="auto">
                <a:xfrm>
                  <a:off x="1006"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1" name="AutoShape 89"/>
                <p:cNvSpPr>
                  <a:spLocks noChangeArrowheads="1"/>
                </p:cNvSpPr>
                <p:nvPr/>
              </p:nvSpPr>
              <p:spPr bwMode="auto">
                <a:xfrm>
                  <a:off x="1109"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2" name="AutoShape 90"/>
                <p:cNvSpPr>
                  <a:spLocks noChangeArrowheads="1"/>
                </p:cNvSpPr>
                <p:nvPr/>
              </p:nvSpPr>
              <p:spPr bwMode="auto">
                <a:xfrm>
                  <a:off x="1212"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3" name="AutoShape 91"/>
                <p:cNvSpPr>
                  <a:spLocks noChangeArrowheads="1"/>
                </p:cNvSpPr>
                <p:nvPr/>
              </p:nvSpPr>
              <p:spPr bwMode="auto">
                <a:xfrm>
                  <a:off x="1315"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4" name="AutoShape 92"/>
                <p:cNvSpPr>
                  <a:spLocks noChangeArrowheads="1"/>
                </p:cNvSpPr>
                <p:nvPr/>
              </p:nvSpPr>
              <p:spPr bwMode="auto">
                <a:xfrm>
                  <a:off x="1418"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5" name="AutoShape 93"/>
                <p:cNvSpPr>
                  <a:spLocks noChangeArrowheads="1"/>
                </p:cNvSpPr>
                <p:nvPr/>
              </p:nvSpPr>
              <p:spPr bwMode="auto">
                <a:xfrm>
                  <a:off x="1521"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6" name="AutoShape 94"/>
                <p:cNvSpPr>
                  <a:spLocks noChangeArrowheads="1"/>
                </p:cNvSpPr>
                <p:nvPr/>
              </p:nvSpPr>
              <p:spPr bwMode="auto">
                <a:xfrm>
                  <a:off x="1624"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7" name="AutoShape 95"/>
                <p:cNvSpPr>
                  <a:spLocks noChangeArrowheads="1"/>
                </p:cNvSpPr>
                <p:nvPr/>
              </p:nvSpPr>
              <p:spPr bwMode="auto">
                <a:xfrm>
                  <a:off x="1727"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8" name="AutoShape 96"/>
                <p:cNvSpPr>
                  <a:spLocks noChangeArrowheads="1"/>
                </p:cNvSpPr>
                <p:nvPr/>
              </p:nvSpPr>
              <p:spPr bwMode="auto">
                <a:xfrm>
                  <a:off x="1830"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79" name="AutoShape 97"/>
                <p:cNvSpPr>
                  <a:spLocks noChangeArrowheads="1"/>
                </p:cNvSpPr>
                <p:nvPr/>
              </p:nvSpPr>
              <p:spPr bwMode="auto">
                <a:xfrm>
                  <a:off x="1933"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0" name="AutoShape 98"/>
                <p:cNvSpPr>
                  <a:spLocks noChangeArrowheads="1"/>
                </p:cNvSpPr>
                <p:nvPr/>
              </p:nvSpPr>
              <p:spPr bwMode="auto">
                <a:xfrm>
                  <a:off x="2036"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1" name="AutoShape 99"/>
                <p:cNvSpPr>
                  <a:spLocks noChangeArrowheads="1"/>
                </p:cNvSpPr>
                <p:nvPr/>
              </p:nvSpPr>
              <p:spPr bwMode="auto">
                <a:xfrm>
                  <a:off x="2139"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2" name="AutoShape 100"/>
                <p:cNvSpPr>
                  <a:spLocks noChangeArrowheads="1"/>
                </p:cNvSpPr>
                <p:nvPr/>
              </p:nvSpPr>
              <p:spPr bwMode="auto">
                <a:xfrm>
                  <a:off x="2242"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3" name="AutoShape 101"/>
                <p:cNvSpPr>
                  <a:spLocks noChangeArrowheads="1"/>
                </p:cNvSpPr>
                <p:nvPr/>
              </p:nvSpPr>
              <p:spPr bwMode="auto">
                <a:xfrm>
                  <a:off x="2345"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4" name="AutoShape 102"/>
                <p:cNvSpPr>
                  <a:spLocks noChangeArrowheads="1"/>
                </p:cNvSpPr>
                <p:nvPr/>
              </p:nvSpPr>
              <p:spPr bwMode="auto">
                <a:xfrm>
                  <a:off x="2448"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5" name="AutoShape 103"/>
                <p:cNvSpPr>
                  <a:spLocks noChangeArrowheads="1"/>
                </p:cNvSpPr>
                <p:nvPr/>
              </p:nvSpPr>
              <p:spPr bwMode="auto">
                <a:xfrm>
                  <a:off x="2551"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6" name="AutoShape 104"/>
                <p:cNvSpPr>
                  <a:spLocks noChangeArrowheads="1"/>
                </p:cNvSpPr>
                <p:nvPr/>
              </p:nvSpPr>
              <p:spPr bwMode="auto">
                <a:xfrm>
                  <a:off x="2654"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7" name="AutoShape 105"/>
                <p:cNvSpPr>
                  <a:spLocks noChangeArrowheads="1"/>
                </p:cNvSpPr>
                <p:nvPr/>
              </p:nvSpPr>
              <p:spPr bwMode="auto">
                <a:xfrm>
                  <a:off x="2757"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18488" name="AutoShape 106"/>
                <p:cNvSpPr>
                  <a:spLocks noChangeArrowheads="1"/>
                </p:cNvSpPr>
                <p:nvPr/>
              </p:nvSpPr>
              <p:spPr bwMode="auto">
                <a:xfrm>
                  <a:off x="2860" y="3862"/>
                  <a:ext cx="106" cy="14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18465" name="AutoShape 107"/>
              <p:cNvSpPr>
                <a:spLocks noChangeArrowheads="1"/>
              </p:cNvSpPr>
              <p:nvPr/>
            </p:nvSpPr>
            <p:spPr bwMode="auto">
              <a:xfrm rot="10800000" flipH="1" flipV="1">
                <a:off x="904" y="4017"/>
                <a:ext cx="157" cy="1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0 w 21600"/>
                  <a:gd name="T13" fmla="*/ 4524 h 21600"/>
                  <a:gd name="T14" fmla="*/ 17060 w 21600"/>
                  <a:gd name="T15" fmla="*/ 1707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66" name="Rectangle 108"/>
              <p:cNvSpPr>
                <a:spLocks noChangeArrowheads="1"/>
              </p:cNvSpPr>
              <p:nvPr/>
            </p:nvSpPr>
            <p:spPr bwMode="auto">
              <a:xfrm>
                <a:off x="3003" y="3759"/>
                <a:ext cx="335" cy="246"/>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8449" name="AutoShape 109"/>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0" name="Arc 110"/>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1" name="Line 111"/>
            <p:cNvSpPr>
              <a:spLocks noChangeShapeType="1"/>
            </p:cNvSpPr>
            <p:nvPr/>
          </p:nvSpPr>
          <p:spPr bwMode="auto">
            <a:xfrm>
              <a:off x="1967" y="1007"/>
              <a:ext cx="0" cy="27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8452" name="Group 112"/>
            <p:cNvGrpSpPr>
              <a:grpSpLocks/>
            </p:cNvGrpSpPr>
            <p:nvPr/>
          </p:nvGrpSpPr>
          <p:grpSpPr bwMode="auto">
            <a:xfrm>
              <a:off x="705" y="1205"/>
              <a:ext cx="500" cy="2424"/>
              <a:chOff x="705" y="1205"/>
              <a:chExt cx="500" cy="2424"/>
            </a:xfrm>
          </p:grpSpPr>
          <p:sp>
            <p:nvSpPr>
              <p:cNvPr id="18455" name="Rectangle 113"/>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Line 114"/>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7" name="Line 115"/>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8" name="Line 116"/>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8453" name="Rectangle 117" descr="90%"/>
            <p:cNvSpPr>
              <a:spLocks noChangeArrowheads="1"/>
            </p:cNvSpPr>
            <p:nvPr/>
          </p:nvSpPr>
          <p:spPr bwMode="auto">
            <a:xfrm>
              <a:off x="1217" y="1366"/>
              <a:ext cx="1063" cy="159"/>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4" name="Rectangle 118" descr="90%"/>
            <p:cNvSpPr>
              <a:spLocks noChangeArrowheads="1"/>
            </p:cNvSpPr>
            <p:nvPr/>
          </p:nvSpPr>
          <p:spPr bwMode="auto">
            <a:xfrm>
              <a:off x="3902" y="1359"/>
              <a:ext cx="1063" cy="159"/>
            </a:xfrm>
            <a:prstGeom prst="rect">
              <a:avLst/>
            </a:prstGeom>
            <a:pattFill prst="pct90">
              <a:fgClr>
                <a:srgbClr val="B3B9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8436" name="Rectangle 119"/>
          <p:cNvSpPr>
            <a:spLocks noChangeArrowheads="1"/>
          </p:cNvSpPr>
          <p:nvPr/>
        </p:nvSpPr>
        <p:spPr bwMode="auto">
          <a:xfrm>
            <a:off x="4267200" y="2362200"/>
            <a:ext cx="297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2. Crusted </a:t>
            </a:r>
            <a:r>
              <a:rPr lang="en-US" sz="3200" b="1" dirty="0">
                <a:solidFill>
                  <a:srgbClr val="FF0000"/>
                </a:solidFill>
                <a:latin typeface="Impact" pitchFamily="34" charset="0"/>
              </a:rPr>
              <a:t>Grain!</a:t>
            </a:r>
            <a:endParaRPr lang="en-US" sz="3200" dirty="0">
              <a:solidFill>
                <a:schemeClr val="tx2"/>
              </a:solidFill>
              <a:latin typeface="Impact" pitchFamily="34" charset="0"/>
            </a:endParaRPr>
          </a:p>
        </p:txBody>
      </p:sp>
    </p:spTree>
    <p:extLst>
      <p:ext uri="{BB962C8B-B14F-4D97-AF65-F5344CB8AC3E}">
        <p14:creationId xmlns:p14="http://schemas.microsoft.com/office/powerpoint/2010/main" val="325467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2392363" y="541338"/>
            <a:ext cx="6142037" cy="6165850"/>
            <a:chOff x="705" y="341"/>
            <a:chExt cx="4353" cy="3884"/>
          </a:xfrm>
        </p:grpSpPr>
        <p:sp>
          <p:nvSpPr>
            <p:cNvPr id="19461" name="AutoShape 3" descr="90%"/>
            <p:cNvSpPr>
              <a:spLocks noChangeArrowheads="1"/>
            </p:cNvSpPr>
            <p:nvPr/>
          </p:nvSpPr>
          <p:spPr bwMode="auto">
            <a:xfrm>
              <a:off x="1218" y="1364"/>
              <a:ext cx="1931" cy="2393"/>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2" name="Rectangle 4"/>
            <p:cNvSpPr>
              <a:spLocks noChangeArrowheads="1"/>
            </p:cNvSpPr>
            <p:nvPr/>
          </p:nvSpPr>
          <p:spPr bwMode="auto">
            <a:xfrm>
              <a:off x="1164"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3" name="Rectangle 5"/>
            <p:cNvSpPr>
              <a:spLocks noChangeArrowheads="1"/>
            </p:cNvSpPr>
            <p:nvPr/>
          </p:nvSpPr>
          <p:spPr bwMode="auto">
            <a:xfrm>
              <a:off x="2960"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4" name="Rectangle 6"/>
            <p:cNvSpPr>
              <a:spLocks noChangeArrowheads="1"/>
            </p:cNvSpPr>
            <p:nvPr/>
          </p:nvSpPr>
          <p:spPr bwMode="auto">
            <a:xfrm>
              <a:off x="833"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19465" name="Rectangle 7"/>
            <p:cNvSpPr>
              <a:spLocks noChangeArrowheads="1"/>
            </p:cNvSpPr>
            <p:nvPr/>
          </p:nvSpPr>
          <p:spPr bwMode="auto">
            <a:xfrm>
              <a:off x="829"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66" name="AutoShape 8"/>
            <p:cNvSpPr>
              <a:spLocks noChangeArrowheads="1"/>
            </p:cNvSpPr>
            <p:nvPr/>
          </p:nvSpPr>
          <p:spPr bwMode="auto">
            <a:xfrm>
              <a:off x="1208"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467" name="Group 9"/>
            <p:cNvGrpSpPr>
              <a:grpSpLocks/>
            </p:cNvGrpSpPr>
            <p:nvPr/>
          </p:nvGrpSpPr>
          <p:grpSpPr bwMode="auto">
            <a:xfrm>
              <a:off x="3300" y="2788"/>
              <a:ext cx="121" cy="176"/>
              <a:chOff x="3300" y="2788"/>
              <a:chExt cx="121" cy="176"/>
            </a:xfrm>
          </p:grpSpPr>
          <p:sp>
            <p:nvSpPr>
              <p:cNvPr id="19564" name="Freeform 10"/>
              <p:cNvSpPr>
                <a:spLocks/>
              </p:cNvSpPr>
              <p:nvPr/>
            </p:nvSpPr>
            <p:spPr bwMode="auto">
              <a:xfrm>
                <a:off x="3300" y="2788"/>
                <a:ext cx="120" cy="90"/>
              </a:xfrm>
              <a:custGeom>
                <a:avLst/>
                <a:gdLst>
                  <a:gd name="T0" fmla="*/ 10 w 120"/>
                  <a:gd name="T1" fmla="*/ 80 h 90"/>
                  <a:gd name="T2" fmla="*/ 5 w 120"/>
                  <a:gd name="T3" fmla="*/ 77 h 90"/>
                  <a:gd name="T4" fmla="*/ 1 w 120"/>
                  <a:gd name="T5" fmla="*/ 74 h 90"/>
                  <a:gd name="T6" fmla="*/ 0 w 120"/>
                  <a:gd name="T7" fmla="*/ 69 h 90"/>
                  <a:gd name="T8" fmla="*/ 0 w 120"/>
                  <a:gd name="T9" fmla="*/ 65 h 90"/>
                  <a:gd name="T10" fmla="*/ 3 w 120"/>
                  <a:gd name="T11" fmla="*/ 62 h 90"/>
                  <a:gd name="T12" fmla="*/ 4 w 120"/>
                  <a:gd name="T13" fmla="*/ 53 h 90"/>
                  <a:gd name="T14" fmla="*/ 10 w 120"/>
                  <a:gd name="T15" fmla="*/ 47 h 90"/>
                  <a:gd name="T16" fmla="*/ 12 w 120"/>
                  <a:gd name="T17" fmla="*/ 38 h 90"/>
                  <a:gd name="T18" fmla="*/ 14 w 120"/>
                  <a:gd name="T19" fmla="*/ 30 h 90"/>
                  <a:gd name="T20" fmla="*/ 20 w 120"/>
                  <a:gd name="T21" fmla="*/ 21 h 90"/>
                  <a:gd name="T22" fmla="*/ 25 w 120"/>
                  <a:gd name="T23" fmla="*/ 15 h 90"/>
                  <a:gd name="T24" fmla="*/ 29 w 120"/>
                  <a:gd name="T25" fmla="*/ 10 h 90"/>
                  <a:gd name="T26" fmla="*/ 32 w 120"/>
                  <a:gd name="T27" fmla="*/ 7 h 90"/>
                  <a:gd name="T28" fmla="*/ 40 w 120"/>
                  <a:gd name="T29" fmla="*/ 4 h 90"/>
                  <a:gd name="T30" fmla="*/ 50 w 120"/>
                  <a:gd name="T31" fmla="*/ 1 h 90"/>
                  <a:gd name="T32" fmla="*/ 56 w 120"/>
                  <a:gd name="T33" fmla="*/ 0 h 90"/>
                  <a:gd name="T34" fmla="*/ 60 w 120"/>
                  <a:gd name="T35" fmla="*/ 0 h 90"/>
                  <a:gd name="T36" fmla="*/ 67 w 120"/>
                  <a:gd name="T37" fmla="*/ 1 h 90"/>
                  <a:gd name="T38" fmla="*/ 73 w 120"/>
                  <a:gd name="T39" fmla="*/ 1 h 90"/>
                  <a:gd name="T40" fmla="*/ 80 w 120"/>
                  <a:gd name="T41" fmla="*/ 4 h 90"/>
                  <a:gd name="T42" fmla="*/ 85 w 120"/>
                  <a:gd name="T43" fmla="*/ 5 h 90"/>
                  <a:gd name="T44" fmla="*/ 92 w 120"/>
                  <a:gd name="T45" fmla="*/ 9 h 90"/>
                  <a:gd name="T46" fmla="*/ 98 w 120"/>
                  <a:gd name="T47" fmla="*/ 16 h 90"/>
                  <a:gd name="T48" fmla="*/ 105 w 120"/>
                  <a:gd name="T49" fmla="*/ 24 h 90"/>
                  <a:gd name="T50" fmla="*/ 110 w 120"/>
                  <a:gd name="T51" fmla="*/ 31 h 90"/>
                  <a:gd name="T52" fmla="*/ 113 w 120"/>
                  <a:gd name="T53" fmla="*/ 41 h 90"/>
                  <a:gd name="T54" fmla="*/ 115 w 120"/>
                  <a:gd name="T55" fmla="*/ 51 h 90"/>
                  <a:gd name="T56" fmla="*/ 117 w 120"/>
                  <a:gd name="T57" fmla="*/ 59 h 90"/>
                  <a:gd name="T58" fmla="*/ 119 w 120"/>
                  <a:gd name="T59" fmla="*/ 65 h 90"/>
                  <a:gd name="T60" fmla="*/ 119 w 120"/>
                  <a:gd name="T61" fmla="*/ 73 h 90"/>
                  <a:gd name="T62" fmla="*/ 119 w 120"/>
                  <a:gd name="T63" fmla="*/ 79 h 90"/>
                  <a:gd name="T64" fmla="*/ 118 w 120"/>
                  <a:gd name="T65" fmla="*/ 82 h 90"/>
                  <a:gd name="T66" fmla="*/ 117 w 120"/>
                  <a:gd name="T67" fmla="*/ 85 h 90"/>
                  <a:gd name="T68" fmla="*/ 109 w 120"/>
                  <a:gd name="T69" fmla="*/ 89 h 90"/>
                  <a:gd name="T70" fmla="*/ 10 w 120"/>
                  <a:gd name="T71" fmla="*/ 8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90"/>
                  <a:gd name="T110" fmla="*/ 120 w 12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90">
                    <a:moveTo>
                      <a:pt x="10" y="80"/>
                    </a:moveTo>
                    <a:lnTo>
                      <a:pt x="5" y="77"/>
                    </a:lnTo>
                    <a:lnTo>
                      <a:pt x="1" y="74"/>
                    </a:lnTo>
                    <a:lnTo>
                      <a:pt x="0" y="69"/>
                    </a:lnTo>
                    <a:lnTo>
                      <a:pt x="0" y="65"/>
                    </a:lnTo>
                    <a:lnTo>
                      <a:pt x="3" y="62"/>
                    </a:lnTo>
                    <a:lnTo>
                      <a:pt x="4" y="53"/>
                    </a:lnTo>
                    <a:lnTo>
                      <a:pt x="10" y="47"/>
                    </a:lnTo>
                    <a:lnTo>
                      <a:pt x="12" y="38"/>
                    </a:lnTo>
                    <a:lnTo>
                      <a:pt x="14" y="30"/>
                    </a:lnTo>
                    <a:lnTo>
                      <a:pt x="20" y="21"/>
                    </a:lnTo>
                    <a:lnTo>
                      <a:pt x="25" y="15"/>
                    </a:lnTo>
                    <a:lnTo>
                      <a:pt x="29" y="10"/>
                    </a:lnTo>
                    <a:lnTo>
                      <a:pt x="32" y="7"/>
                    </a:lnTo>
                    <a:lnTo>
                      <a:pt x="40" y="4"/>
                    </a:lnTo>
                    <a:lnTo>
                      <a:pt x="50" y="1"/>
                    </a:lnTo>
                    <a:lnTo>
                      <a:pt x="56" y="0"/>
                    </a:lnTo>
                    <a:lnTo>
                      <a:pt x="60" y="0"/>
                    </a:lnTo>
                    <a:lnTo>
                      <a:pt x="67" y="1"/>
                    </a:lnTo>
                    <a:lnTo>
                      <a:pt x="73" y="1"/>
                    </a:lnTo>
                    <a:lnTo>
                      <a:pt x="80" y="4"/>
                    </a:lnTo>
                    <a:lnTo>
                      <a:pt x="85" y="5"/>
                    </a:lnTo>
                    <a:lnTo>
                      <a:pt x="92" y="9"/>
                    </a:lnTo>
                    <a:lnTo>
                      <a:pt x="98" y="16"/>
                    </a:lnTo>
                    <a:lnTo>
                      <a:pt x="105" y="24"/>
                    </a:lnTo>
                    <a:lnTo>
                      <a:pt x="110" y="31"/>
                    </a:lnTo>
                    <a:lnTo>
                      <a:pt x="113" y="41"/>
                    </a:lnTo>
                    <a:lnTo>
                      <a:pt x="115" y="51"/>
                    </a:lnTo>
                    <a:lnTo>
                      <a:pt x="117" y="59"/>
                    </a:lnTo>
                    <a:lnTo>
                      <a:pt x="119" y="65"/>
                    </a:lnTo>
                    <a:lnTo>
                      <a:pt x="119" y="73"/>
                    </a:lnTo>
                    <a:lnTo>
                      <a:pt x="119" y="79"/>
                    </a:lnTo>
                    <a:lnTo>
                      <a:pt x="118" y="82"/>
                    </a:lnTo>
                    <a:lnTo>
                      <a:pt x="117" y="85"/>
                    </a:lnTo>
                    <a:lnTo>
                      <a:pt x="109" y="89"/>
                    </a:lnTo>
                    <a:lnTo>
                      <a:pt x="10" y="80"/>
                    </a:lnTo>
                  </a:path>
                </a:pathLst>
              </a:custGeom>
              <a:solidFill>
                <a:srgbClr val="0000FF"/>
              </a:solidFill>
              <a:ln w="12700" cap="rnd">
                <a:solidFill>
                  <a:srgbClr val="000000"/>
                </a:solidFill>
                <a:round/>
                <a:headEnd/>
                <a:tailEnd/>
              </a:ln>
            </p:spPr>
            <p:txBody>
              <a:bodyPr/>
              <a:lstStyle/>
              <a:p>
                <a:endParaRPr lang="en-US"/>
              </a:p>
            </p:txBody>
          </p:sp>
          <p:sp>
            <p:nvSpPr>
              <p:cNvPr id="19565" name="Freeform 11"/>
              <p:cNvSpPr>
                <a:spLocks/>
              </p:cNvSpPr>
              <p:nvPr/>
            </p:nvSpPr>
            <p:spPr bwMode="auto">
              <a:xfrm>
                <a:off x="3304" y="2855"/>
                <a:ext cx="109" cy="101"/>
              </a:xfrm>
              <a:custGeom>
                <a:avLst/>
                <a:gdLst>
                  <a:gd name="T0" fmla="*/ 7 w 109"/>
                  <a:gd name="T1" fmla="*/ 33 h 101"/>
                  <a:gd name="T2" fmla="*/ 6 w 109"/>
                  <a:gd name="T3" fmla="*/ 39 h 101"/>
                  <a:gd name="T4" fmla="*/ 7 w 109"/>
                  <a:gd name="T5" fmla="*/ 47 h 101"/>
                  <a:gd name="T6" fmla="*/ 8 w 109"/>
                  <a:gd name="T7" fmla="*/ 50 h 101"/>
                  <a:gd name="T8" fmla="*/ 9 w 109"/>
                  <a:gd name="T9" fmla="*/ 54 h 101"/>
                  <a:gd name="T10" fmla="*/ 10 w 109"/>
                  <a:gd name="T11" fmla="*/ 56 h 101"/>
                  <a:gd name="T12" fmla="*/ 12 w 109"/>
                  <a:gd name="T13" fmla="*/ 60 h 101"/>
                  <a:gd name="T14" fmla="*/ 12 w 109"/>
                  <a:gd name="T15" fmla="*/ 66 h 101"/>
                  <a:gd name="T16" fmla="*/ 14 w 109"/>
                  <a:gd name="T17" fmla="*/ 72 h 101"/>
                  <a:gd name="T18" fmla="*/ 15 w 109"/>
                  <a:gd name="T19" fmla="*/ 75 h 101"/>
                  <a:gd name="T20" fmla="*/ 16 w 109"/>
                  <a:gd name="T21" fmla="*/ 80 h 101"/>
                  <a:gd name="T22" fmla="*/ 17 w 109"/>
                  <a:gd name="T23" fmla="*/ 87 h 101"/>
                  <a:gd name="T24" fmla="*/ 19 w 109"/>
                  <a:gd name="T25" fmla="*/ 92 h 101"/>
                  <a:gd name="T26" fmla="*/ 27 w 109"/>
                  <a:gd name="T27" fmla="*/ 99 h 101"/>
                  <a:gd name="T28" fmla="*/ 38 w 109"/>
                  <a:gd name="T29" fmla="*/ 100 h 101"/>
                  <a:gd name="T30" fmla="*/ 50 w 109"/>
                  <a:gd name="T31" fmla="*/ 97 h 101"/>
                  <a:gd name="T32" fmla="*/ 67 w 109"/>
                  <a:gd name="T33" fmla="*/ 95 h 101"/>
                  <a:gd name="T34" fmla="*/ 76 w 109"/>
                  <a:gd name="T35" fmla="*/ 91 h 101"/>
                  <a:gd name="T36" fmla="*/ 82 w 109"/>
                  <a:gd name="T37" fmla="*/ 85 h 101"/>
                  <a:gd name="T38" fmla="*/ 85 w 109"/>
                  <a:gd name="T39" fmla="*/ 79 h 101"/>
                  <a:gd name="T40" fmla="*/ 87 w 109"/>
                  <a:gd name="T41" fmla="*/ 73 h 101"/>
                  <a:gd name="T42" fmla="*/ 97 w 109"/>
                  <a:gd name="T43" fmla="*/ 67 h 101"/>
                  <a:gd name="T44" fmla="*/ 106 w 109"/>
                  <a:gd name="T45" fmla="*/ 48 h 101"/>
                  <a:gd name="T46" fmla="*/ 107 w 109"/>
                  <a:gd name="T47" fmla="*/ 42 h 101"/>
                  <a:gd name="T48" fmla="*/ 105 w 109"/>
                  <a:gd name="T49" fmla="*/ 34 h 101"/>
                  <a:gd name="T50" fmla="*/ 107 w 109"/>
                  <a:gd name="T51" fmla="*/ 32 h 101"/>
                  <a:gd name="T52" fmla="*/ 108 w 109"/>
                  <a:gd name="T53" fmla="*/ 29 h 101"/>
                  <a:gd name="T54" fmla="*/ 105 w 109"/>
                  <a:gd name="T55" fmla="*/ 26 h 101"/>
                  <a:gd name="T56" fmla="*/ 104 w 109"/>
                  <a:gd name="T57" fmla="*/ 14 h 101"/>
                  <a:gd name="T58" fmla="*/ 102 w 109"/>
                  <a:gd name="T59" fmla="*/ 10 h 101"/>
                  <a:gd name="T60" fmla="*/ 94 w 109"/>
                  <a:gd name="T61" fmla="*/ 4 h 101"/>
                  <a:gd name="T62" fmla="*/ 85 w 109"/>
                  <a:gd name="T63" fmla="*/ 2 h 101"/>
                  <a:gd name="T64" fmla="*/ 65 w 109"/>
                  <a:gd name="T65" fmla="*/ 0 h 101"/>
                  <a:gd name="T66" fmla="*/ 44 w 109"/>
                  <a:gd name="T67" fmla="*/ 0 h 101"/>
                  <a:gd name="T68" fmla="*/ 22 w 109"/>
                  <a:gd name="T69" fmla="*/ 0 h 101"/>
                  <a:gd name="T70" fmla="*/ 10 w 109"/>
                  <a:gd name="T71" fmla="*/ 0 h 101"/>
                  <a:gd name="T72" fmla="*/ 1 w 109"/>
                  <a:gd name="T73" fmla="*/ 0 h 101"/>
                  <a:gd name="T74" fmla="*/ 0 w 109"/>
                  <a:gd name="T75" fmla="*/ 3 h 101"/>
                  <a:gd name="T76" fmla="*/ 0 w 109"/>
                  <a:gd name="T77" fmla="*/ 7 h 101"/>
                  <a:gd name="T78" fmla="*/ 7 w 109"/>
                  <a:gd name="T79" fmla="*/ 13 h 101"/>
                  <a:gd name="T80" fmla="*/ 5 w 109"/>
                  <a:gd name="T81" fmla="*/ 25 h 101"/>
                  <a:gd name="T82" fmla="*/ 7 w 109"/>
                  <a:gd name="T83" fmla="*/ 25 h 101"/>
                  <a:gd name="T84" fmla="*/ 8 w 109"/>
                  <a:gd name="T85" fmla="*/ 27 h 101"/>
                  <a:gd name="T86" fmla="*/ 7 w 109"/>
                  <a:gd name="T87" fmla="*/ 33 h 1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101"/>
                  <a:gd name="T134" fmla="*/ 109 w 109"/>
                  <a:gd name="T135" fmla="*/ 101 h 1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101">
                    <a:moveTo>
                      <a:pt x="7" y="33"/>
                    </a:moveTo>
                    <a:lnTo>
                      <a:pt x="6" y="39"/>
                    </a:lnTo>
                    <a:lnTo>
                      <a:pt x="7" y="47"/>
                    </a:lnTo>
                    <a:lnTo>
                      <a:pt x="8" y="50"/>
                    </a:lnTo>
                    <a:lnTo>
                      <a:pt x="9" y="54"/>
                    </a:lnTo>
                    <a:lnTo>
                      <a:pt x="10" y="56"/>
                    </a:lnTo>
                    <a:lnTo>
                      <a:pt x="12" y="60"/>
                    </a:lnTo>
                    <a:lnTo>
                      <a:pt x="12" y="66"/>
                    </a:lnTo>
                    <a:lnTo>
                      <a:pt x="14" y="72"/>
                    </a:lnTo>
                    <a:lnTo>
                      <a:pt x="15" y="75"/>
                    </a:lnTo>
                    <a:lnTo>
                      <a:pt x="16" y="80"/>
                    </a:lnTo>
                    <a:lnTo>
                      <a:pt x="17" y="87"/>
                    </a:lnTo>
                    <a:lnTo>
                      <a:pt x="19" y="92"/>
                    </a:lnTo>
                    <a:lnTo>
                      <a:pt x="27" y="99"/>
                    </a:lnTo>
                    <a:lnTo>
                      <a:pt x="38" y="100"/>
                    </a:lnTo>
                    <a:lnTo>
                      <a:pt x="50" y="97"/>
                    </a:lnTo>
                    <a:lnTo>
                      <a:pt x="67" y="95"/>
                    </a:lnTo>
                    <a:lnTo>
                      <a:pt x="76" y="91"/>
                    </a:lnTo>
                    <a:lnTo>
                      <a:pt x="82" y="85"/>
                    </a:lnTo>
                    <a:lnTo>
                      <a:pt x="85" y="79"/>
                    </a:lnTo>
                    <a:lnTo>
                      <a:pt x="87" y="73"/>
                    </a:lnTo>
                    <a:lnTo>
                      <a:pt x="97" y="67"/>
                    </a:lnTo>
                    <a:lnTo>
                      <a:pt x="106" y="48"/>
                    </a:lnTo>
                    <a:lnTo>
                      <a:pt x="107" y="42"/>
                    </a:lnTo>
                    <a:lnTo>
                      <a:pt x="105" y="34"/>
                    </a:lnTo>
                    <a:lnTo>
                      <a:pt x="107" y="32"/>
                    </a:lnTo>
                    <a:lnTo>
                      <a:pt x="108" y="29"/>
                    </a:lnTo>
                    <a:lnTo>
                      <a:pt x="105" y="26"/>
                    </a:lnTo>
                    <a:lnTo>
                      <a:pt x="104" y="14"/>
                    </a:lnTo>
                    <a:lnTo>
                      <a:pt x="102" y="10"/>
                    </a:lnTo>
                    <a:lnTo>
                      <a:pt x="94" y="4"/>
                    </a:lnTo>
                    <a:lnTo>
                      <a:pt x="85" y="2"/>
                    </a:lnTo>
                    <a:lnTo>
                      <a:pt x="65" y="0"/>
                    </a:lnTo>
                    <a:lnTo>
                      <a:pt x="44" y="0"/>
                    </a:lnTo>
                    <a:lnTo>
                      <a:pt x="22" y="0"/>
                    </a:lnTo>
                    <a:lnTo>
                      <a:pt x="10" y="0"/>
                    </a:lnTo>
                    <a:lnTo>
                      <a:pt x="1" y="0"/>
                    </a:lnTo>
                    <a:lnTo>
                      <a:pt x="0" y="3"/>
                    </a:lnTo>
                    <a:lnTo>
                      <a:pt x="0" y="7"/>
                    </a:lnTo>
                    <a:lnTo>
                      <a:pt x="7" y="13"/>
                    </a:lnTo>
                    <a:lnTo>
                      <a:pt x="5" y="25"/>
                    </a:lnTo>
                    <a:lnTo>
                      <a:pt x="7" y="25"/>
                    </a:lnTo>
                    <a:lnTo>
                      <a:pt x="8" y="27"/>
                    </a:lnTo>
                    <a:lnTo>
                      <a:pt x="7" y="33"/>
                    </a:lnTo>
                  </a:path>
                </a:pathLst>
              </a:custGeom>
              <a:solidFill>
                <a:srgbClr val="FFC080"/>
              </a:solidFill>
              <a:ln w="12700" cap="rnd">
                <a:solidFill>
                  <a:srgbClr val="402000"/>
                </a:solidFill>
                <a:round/>
                <a:headEnd/>
                <a:tailEnd/>
              </a:ln>
            </p:spPr>
            <p:txBody>
              <a:bodyPr/>
              <a:lstStyle/>
              <a:p>
                <a:endParaRPr lang="en-US"/>
              </a:p>
            </p:txBody>
          </p:sp>
          <p:sp>
            <p:nvSpPr>
              <p:cNvPr id="19566" name="Freeform 12"/>
              <p:cNvSpPr>
                <a:spLocks/>
              </p:cNvSpPr>
              <p:nvPr/>
            </p:nvSpPr>
            <p:spPr bwMode="auto">
              <a:xfrm>
                <a:off x="3304" y="2855"/>
                <a:ext cx="106" cy="97"/>
              </a:xfrm>
              <a:custGeom>
                <a:avLst/>
                <a:gdLst>
                  <a:gd name="T0" fmla="*/ 1 w 106"/>
                  <a:gd name="T1" fmla="*/ 7 h 97"/>
                  <a:gd name="T2" fmla="*/ 2 w 106"/>
                  <a:gd name="T3" fmla="*/ 1 h 97"/>
                  <a:gd name="T4" fmla="*/ 50 w 106"/>
                  <a:gd name="T5" fmla="*/ 0 h 97"/>
                  <a:gd name="T6" fmla="*/ 84 w 106"/>
                  <a:gd name="T7" fmla="*/ 2 h 97"/>
                  <a:gd name="T8" fmla="*/ 99 w 106"/>
                  <a:gd name="T9" fmla="*/ 10 h 97"/>
                  <a:gd name="T10" fmla="*/ 102 w 106"/>
                  <a:gd name="T11" fmla="*/ 21 h 97"/>
                  <a:gd name="T12" fmla="*/ 105 w 106"/>
                  <a:gd name="T13" fmla="*/ 29 h 97"/>
                  <a:gd name="T14" fmla="*/ 102 w 106"/>
                  <a:gd name="T15" fmla="*/ 32 h 97"/>
                  <a:gd name="T16" fmla="*/ 103 w 106"/>
                  <a:gd name="T17" fmla="*/ 46 h 97"/>
                  <a:gd name="T18" fmla="*/ 93 w 106"/>
                  <a:gd name="T19" fmla="*/ 66 h 97"/>
                  <a:gd name="T20" fmla="*/ 84 w 106"/>
                  <a:gd name="T21" fmla="*/ 72 h 97"/>
                  <a:gd name="T22" fmla="*/ 75 w 106"/>
                  <a:gd name="T23" fmla="*/ 89 h 97"/>
                  <a:gd name="T24" fmla="*/ 51 w 106"/>
                  <a:gd name="T25" fmla="*/ 96 h 97"/>
                  <a:gd name="T26" fmla="*/ 46 w 106"/>
                  <a:gd name="T27" fmla="*/ 91 h 97"/>
                  <a:gd name="T28" fmla="*/ 44 w 106"/>
                  <a:gd name="T29" fmla="*/ 82 h 97"/>
                  <a:gd name="T30" fmla="*/ 38 w 106"/>
                  <a:gd name="T31" fmla="*/ 80 h 97"/>
                  <a:gd name="T32" fmla="*/ 34 w 106"/>
                  <a:gd name="T33" fmla="*/ 78 h 97"/>
                  <a:gd name="T34" fmla="*/ 43 w 106"/>
                  <a:gd name="T35" fmla="*/ 77 h 97"/>
                  <a:gd name="T36" fmla="*/ 40 w 106"/>
                  <a:gd name="T37" fmla="*/ 74 h 97"/>
                  <a:gd name="T38" fmla="*/ 40 w 106"/>
                  <a:gd name="T39" fmla="*/ 69 h 97"/>
                  <a:gd name="T40" fmla="*/ 42 w 106"/>
                  <a:gd name="T41" fmla="*/ 62 h 97"/>
                  <a:gd name="T42" fmla="*/ 41 w 106"/>
                  <a:gd name="T43" fmla="*/ 58 h 97"/>
                  <a:gd name="T44" fmla="*/ 37 w 106"/>
                  <a:gd name="T45" fmla="*/ 59 h 97"/>
                  <a:gd name="T46" fmla="*/ 37 w 106"/>
                  <a:gd name="T47" fmla="*/ 53 h 97"/>
                  <a:gd name="T48" fmla="*/ 40 w 106"/>
                  <a:gd name="T49" fmla="*/ 52 h 97"/>
                  <a:gd name="T50" fmla="*/ 42 w 106"/>
                  <a:gd name="T51" fmla="*/ 29 h 97"/>
                  <a:gd name="T52" fmla="*/ 43 w 106"/>
                  <a:gd name="T53" fmla="*/ 24 h 97"/>
                  <a:gd name="T54" fmla="*/ 61 w 106"/>
                  <a:gd name="T55" fmla="*/ 20 h 97"/>
                  <a:gd name="T56" fmla="*/ 54 w 106"/>
                  <a:gd name="T57" fmla="*/ 10 h 97"/>
                  <a:gd name="T58" fmla="*/ 37 w 106"/>
                  <a:gd name="T59" fmla="*/ 12 h 97"/>
                  <a:gd name="T60" fmla="*/ 18 w 106"/>
                  <a:gd name="T61" fmla="*/ 11 h 97"/>
                  <a:gd name="T62" fmla="*/ 13 w 106"/>
                  <a:gd name="T63" fmla="*/ 9 h 97"/>
                  <a:gd name="T64" fmla="*/ 13 w 106"/>
                  <a:gd name="T65" fmla="*/ 21 h 97"/>
                  <a:gd name="T66" fmla="*/ 11 w 106"/>
                  <a:gd name="T67" fmla="*/ 25 h 97"/>
                  <a:gd name="T68" fmla="*/ 8 w 106"/>
                  <a:gd name="T69" fmla="*/ 26 h 97"/>
                  <a:gd name="T70" fmla="*/ 5 w 106"/>
                  <a:gd name="T71" fmla="*/ 24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97"/>
                  <a:gd name="T110" fmla="*/ 106 w 10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97">
                    <a:moveTo>
                      <a:pt x="8" y="13"/>
                    </a:moveTo>
                    <a:lnTo>
                      <a:pt x="1" y="7"/>
                    </a:lnTo>
                    <a:lnTo>
                      <a:pt x="0" y="4"/>
                    </a:lnTo>
                    <a:lnTo>
                      <a:pt x="2" y="1"/>
                    </a:lnTo>
                    <a:lnTo>
                      <a:pt x="22" y="0"/>
                    </a:lnTo>
                    <a:lnTo>
                      <a:pt x="50" y="0"/>
                    </a:lnTo>
                    <a:lnTo>
                      <a:pt x="74" y="1"/>
                    </a:lnTo>
                    <a:lnTo>
                      <a:pt x="84" y="2"/>
                    </a:lnTo>
                    <a:lnTo>
                      <a:pt x="93" y="6"/>
                    </a:lnTo>
                    <a:lnTo>
                      <a:pt x="99" y="10"/>
                    </a:lnTo>
                    <a:lnTo>
                      <a:pt x="101" y="13"/>
                    </a:lnTo>
                    <a:lnTo>
                      <a:pt x="102" y="21"/>
                    </a:lnTo>
                    <a:lnTo>
                      <a:pt x="102" y="25"/>
                    </a:lnTo>
                    <a:lnTo>
                      <a:pt x="105" y="29"/>
                    </a:lnTo>
                    <a:lnTo>
                      <a:pt x="104" y="31"/>
                    </a:lnTo>
                    <a:lnTo>
                      <a:pt x="102" y="32"/>
                    </a:lnTo>
                    <a:lnTo>
                      <a:pt x="104" y="41"/>
                    </a:lnTo>
                    <a:lnTo>
                      <a:pt x="103" y="46"/>
                    </a:lnTo>
                    <a:lnTo>
                      <a:pt x="97" y="58"/>
                    </a:lnTo>
                    <a:lnTo>
                      <a:pt x="93" y="66"/>
                    </a:lnTo>
                    <a:lnTo>
                      <a:pt x="86" y="71"/>
                    </a:lnTo>
                    <a:lnTo>
                      <a:pt x="84" y="72"/>
                    </a:lnTo>
                    <a:lnTo>
                      <a:pt x="81" y="80"/>
                    </a:lnTo>
                    <a:lnTo>
                      <a:pt x="75" y="89"/>
                    </a:lnTo>
                    <a:lnTo>
                      <a:pt x="60" y="94"/>
                    </a:lnTo>
                    <a:lnTo>
                      <a:pt x="51" y="96"/>
                    </a:lnTo>
                    <a:lnTo>
                      <a:pt x="43" y="94"/>
                    </a:lnTo>
                    <a:lnTo>
                      <a:pt x="46" y="91"/>
                    </a:lnTo>
                    <a:lnTo>
                      <a:pt x="49" y="86"/>
                    </a:lnTo>
                    <a:lnTo>
                      <a:pt x="44" y="82"/>
                    </a:lnTo>
                    <a:lnTo>
                      <a:pt x="41" y="81"/>
                    </a:lnTo>
                    <a:lnTo>
                      <a:pt x="38" y="80"/>
                    </a:lnTo>
                    <a:lnTo>
                      <a:pt x="33" y="79"/>
                    </a:lnTo>
                    <a:lnTo>
                      <a:pt x="34" y="78"/>
                    </a:lnTo>
                    <a:lnTo>
                      <a:pt x="38" y="78"/>
                    </a:lnTo>
                    <a:lnTo>
                      <a:pt x="43" y="77"/>
                    </a:lnTo>
                    <a:lnTo>
                      <a:pt x="42" y="74"/>
                    </a:lnTo>
                    <a:lnTo>
                      <a:pt x="40" y="74"/>
                    </a:lnTo>
                    <a:lnTo>
                      <a:pt x="38" y="73"/>
                    </a:lnTo>
                    <a:lnTo>
                      <a:pt x="40" y="69"/>
                    </a:lnTo>
                    <a:lnTo>
                      <a:pt x="41" y="62"/>
                    </a:lnTo>
                    <a:lnTo>
                      <a:pt x="42" y="62"/>
                    </a:lnTo>
                    <a:lnTo>
                      <a:pt x="43" y="59"/>
                    </a:lnTo>
                    <a:lnTo>
                      <a:pt x="41" y="58"/>
                    </a:lnTo>
                    <a:lnTo>
                      <a:pt x="39" y="58"/>
                    </a:lnTo>
                    <a:lnTo>
                      <a:pt x="37" y="59"/>
                    </a:lnTo>
                    <a:lnTo>
                      <a:pt x="36" y="58"/>
                    </a:lnTo>
                    <a:lnTo>
                      <a:pt x="37" y="53"/>
                    </a:lnTo>
                    <a:lnTo>
                      <a:pt x="40" y="54"/>
                    </a:lnTo>
                    <a:lnTo>
                      <a:pt x="40" y="52"/>
                    </a:lnTo>
                    <a:lnTo>
                      <a:pt x="38" y="49"/>
                    </a:lnTo>
                    <a:lnTo>
                      <a:pt x="42" y="29"/>
                    </a:lnTo>
                    <a:lnTo>
                      <a:pt x="44" y="26"/>
                    </a:lnTo>
                    <a:lnTo>
                      <a:pt x="43" y="24"/>
                    </a:lnTo>
                    <a:lnTo>
                      <a:pt x="47" y="19"/>
                    </a:lnTo>
                    <a:lnTo>
                      <a:pt x="61" y="20"/>
                    </a:lnTo>
                    <a:lnTo>
                      <a:pt x="53" y="15"/>
                    </a:lnTo>
                    <a:lnTo>
                      <a:pt x="54" y="10"/>
                    </a:lnTo>
                    <a:lnTo>
                      <a:pt x="40" y="9"/>
                    </a:lnTo>
                    <a:lnTo>
                      <a:pt x="37" y="12"/>
                    </a:lnTo>
                    <a:lnTo>
                      <a:pt x="35" y="9"/>
                    </a:lnTo>
                    <a:lnTo>
                      <a:pt x="18" y="11"/>
                    </a:lnTo>
                    <a:lnTo>
                      <a:pt x="14" y="9"/>
                    </a:lnTo>
                    <a:lnTo>
                      <a:pt x="13" y="9"/>
                    </a:lnTo>
                    <a:lnTo>
                      <a:pt x="15" y="12"/>
                    </a:lnTo>
                    <a:lnTo>
                      <a:pt x="13" y="21"/>
                    </a:lnTo>
                    <a:lnTo>
                      <a:pt x="11" y="22"/>
                    </a:lnTo>
                    <a:lnTo>
                      <a:pt x="11" y="25"/>
                    </a:lnTo>
                    <a:lnTo>
                      <a:pt x="7" y="32"/>
                    </a:lnTo>
                    <a:lnTo>
                      <a:pt x="8" y="26"/>
                    </a:lnTo>
                    <a:lnTo>
                      <a:pt x="7" y="24"/>
                    </a:lnTo>
                    <a:lnTo>
                      <a:pt x="5" y="24"/>
                    </a:lnTo>
                    <a:lnTo>
                      <a:pt x="8" y="13"/>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7" name="Freeform 13"/>
              <p:cNvSpPr>
                <a:spLocks/>
              </p:cNvSpPr>
              <p:nvPr/>
            </p:nvSpPr>
            <p:spPr bwMode="auto">
              <a:xfrm>
                <a:off x="3359" y="2896"/>
                <a:ext cx="23" cy="17"/>
              </a:xfrm>
              <a:custGeom>
                <a:avLst/>
                <a:gdLst>
                  <a:gd name="T0" fmla="*/ 6 w 23"/>
                  <a:gd name="T1" fmla="*/ 0 h 17"/>
                  <a:gd name="T2" fmla="*/ 7 w 23"/>
                  <a:gd name="T3" fmla="*/ 7 h 17"/>
                  <a:gd name="T4" fmla="*/ 0 w 23"/>
                  <a:gd name="T5" fmla="*/ 10 h 17"/>
                  <a:gd name="T6" fmla="*/ 4 w 23"/>
                  <a:gd name="T7" fmla="*/ 14 h 17"/>
                  <a:gd name="T8" fmla="*/ 6 w 23"/>
                  <a:gd name="T9" fmla="*/ 12 h 17"/>
                  <a:gd name="T10" fmla="*/ 9 w 23"/>
                  <a:gd name="T11" fmla="*/ 14 h 17"/>
                  <a:gd name="T12" fmla="*/ 9 w 23"/>
                  <a:gd name="T13" fmla="*/ 16 h 17"/>
                  <a:gd name="T14" fmla="*/ 14 w 23"/>
                  <a:gd name="T15" fmla="*/ 16 h 17"/>
                  <a:gd name="T16" fmla="*/ 13 w 23"/>
                  <a:gd name="T17" fmla="*/ 14 h 17"/>
                  <a:gd name="T18" fmla="*/ 10 w 23"/>
                  <a:gd name="T19" fmla="*/ 12 h 17"/>
                  <a:gd name="T20" fmla="*/ 17 w 23"/>
                  <a:gd name="T21" fmla="*/ 8 h 17"/>
                  <a:gd name="T22" fmla="*/ 14 w 23"/>
                  <a:gd name="T23" fmla="*/ 5 h 17"/>
                  <a:gd name="T24" fmla="*/ 20 w 23"/>
                  <a:gd name="T25" fmla="*/ 5 h 17"/>
                  <a:gd name="T26" fmla="*/ 22 w 23"/>
                  <a:gd name="T27" fmla="*/ 1 h 17"/>
                  <a:gd name="T28" fmla="*/ 20 w 23"/>
                  <a:gd name="T29" fmla="*/ 1 h 17"/>
                  <a:gd name="T30" fmla="*/ 17 w 23"/>
                  <a:gd name="T31" fmla="*/ 0 h 17"/>
                  <a:gd name="T32" fmla="*/ 11 w 23"/>
                  <a:gd name="T33" fmla="*/ 0 h 17"/>
                  <a:gd name="T34" fmla="*/ 6 w 2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7"/>
                  <a:gd name="T56" fmla="*/ 23 w 2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7">
                    <a:moveTo>
                      <a:pt x="6" y="0"/>
                    </a:moveTo>
                    <a:lnTo>
                      <a:pt x="7" y="7"/>
                    </a:lnTo>
                    <a:lnTo>
                      <a:pt x="0" y="10"/>
                    </a:lnTo>
                    <a:lnTo>
                      <a:pt x="4" y="14"/>
                    </a:lnTo>
                    <a:lnTo>
                      <a:pt x="6" y="12"/>
                    </a:lnTo>
                    <a:lnTo>
                      <a:pt x="9" y="14"/>
                    </a:lnTo>
                    <a:lnTo>
                      <a:pt x="9" y="16"/>
                    </a:lnTo>
                    <a:lnTo>
                      <a:pt x="14" y="16"/>
                    </a:lnTo>
                    <a:lnTo>
                      <a:pt x="13" y="14"/>
                    </a:lnTo>
                    <a:lnTo>
                      <a:pt x="10" y="12"/>
                    </a:lnTo>
                    <a:lnTo>
                      <a:pt x="17" y="8"/>
                    </a:lnTo>
                    <a:lnTo>
                      <a:pt x="14" y="5"/>
                    </a:lnTo>
                    <a:lnTo>
                      <a:pt x="20" y="5"/>
                    </a:lnTo>
                    <a:lnTo>
                      <a:pt x="22" y="1"/>
                    </a:lnTo>
                    <a:lnTo>
                      <a:pt x="20" y="1"/>
                    </a:lnTo>
                    <a:lnTo>
                      <a:pt x="17" y="0"/>
                    </a:lnTo>
                    <a:lnTo>
                      <a:pt x="11" y="0"/>
                    </a:lnTo>
                    <a:lnTo>
                      <a:pt x="6"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8" name="Freeform 14"/>
              <p:cNvSpPr>
                <a:spLocks/>
              </p:cNvSpPr>
              <p:nvPr/>
            </p:nvSpPr>
            <p:spPr bwMode="auto">
              <a:xfrm>
                <a:off x="3358" y="2875"/>
                <a:ext cx="19" cy="17"/>
              </a:xfrm>
              <a:custGeom>
                <a:avLst/>
                <a:gdLst>
                  <a:gd name="T0" fmla="*/ 1 w 19"/>
                  <a:gd name="T1" fmla="*/ 16 h 17"/>
                  <a:gd name="T2" fmla="*/ 0 w 19"/>
                  <a:gd name="T3" fmla="*/ 11 h 17"/>
                  <a:gd name="T4" fmla="*/ 2 w 19"/>
                  <a:gd name="T5" fmla="*/ 1 h 17"/>
                  <a:gd name="T6" fmla="*/ 8 w 19"/>
                  <a:gd name="T7" fmla="*/ 0 h 17"/>
                  <a:gd name="T8" fmla="*/ 13 w 19"/>
                  <a:gd name="T9" fmla="*/ 0 h 17"/>
                  <a:gd name="T10" fmla="*/ 14 w 19"/>
                  <a:gd name="T11" fmla="*/ 3 h 17"/>
                  <a:gd name="T12" fmla="*/ 17 w 19"/>
                  <a:gd name="T13" fmla="*/ 6 h 17"/>
                  <a:gd name="T14" fmla="*/ 18 w 19"/>
                  <a:gd name="T15" fmla="*/ 16 h 17"/>
                  <a:gd name="T16" fmla="*/ 16 w 19"/>
                  <a:gd name="T17" fmla="*/ 14 h 17"/>
                  <a:gd name="T18" fmla="*/ 12 w 19"/>
                  <a:gd name="T19" fmla="*/ 4 h 17"/>
                  <a:gd name="T20" fmla="*/ 10 w 19"/>
                  <a:gd name="T21" fmla="*/ 4 h 17"/>
                  <a:gd name="T22" fmla="*/ 11 w 19"/>
                  <a:gd name="T23" fmla="*/ 11 h 17"/>
                  <a:gd name="T24" fmla="*/ 10 w 19"/>
                  <a:gd name="T25" fmla="*/ 16 h 17"/>
                  <a:gd name="T26" fmla="*/ 7 w 19"/>
                  <a:gd name="T27" fmla="*/ 16 h 17"/>
                  <a:gd name="T28" fmla="*/ 5 w 19"/>
                  <a:gd name="T29" fmla="*/ 14 h 17"/>
                  <a:gd name="T30" fmla="*/ 5 w 19"/>
                  <a:gd name="T31" fmla="*/ 6 h 17"/>
                  <a:gd name="T32" fmla="*/ 1 w 19"/>
                  <a:gd name="T33" fmla="*/ 16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7"/>
                  <a:gd name="T53" fmla="*/ 19 w 1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7">
                    <a:moveTo>
                      <a:pt x="1" y="16"/>
                    </a:moveTo>
                    <a:lnTo>
                      <a:pt x="0" y="11"/>
                    </a:lnTo>
                    <a:lnTo>
                      <a:pt x="2" y="1"/>
                    </a:lnTo>
                    <a:lnTo>
                      <a:pt x="8" y="0"/>
                    </a:lnTo>
                    <a:lnTo>
                      <a:pt x="13" y="0"/>
                    </a:lnTo>
                    <a:lnTo>
                      <a:pt x="14" y="3"/>
                    </a:lnTo>
                    <a:lnTo>
                      <a:pt x="17" y="6"/>
                    </a:lnTo>
                    <a:lnTo>
                      <a:pt x="18" y="16"/>
                    </a:lnTo>
                    <a:lnTo>
                      <a:pt x="16" y="14"/>
                    </a:lnTo>
                    <a:lnTo>
                      <a:pt x="12" y="4"/>
                    </a:lnTo>
                    <a:lnTo>
                      <a:pt x="10" y="4"/>
                    </a:lnTo>
                    <a:lnTo>
                      <a:pt x="11" y="11"/>
                    </a:lnTo>
                    <a:lnTo>
                      <a:pt x="10" y="16"/>
                    </a:lnTo>
                    <a:lnTo>
                      <a:pt x="7" y="16"/>
                    </a:lnTo>
                    <a:lnTo>
                      <a:pt x="5" y="14"/>
                    </a:lnTo>
                    <a:lnTo>
                      <a:pt x="5" y="6"/>
                    </a:lnTo>
                    <a:lnTo>
                      <a:pt x="1"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9" name="Freeform 15"/>
              <p:cNvSpPr>
                <a:spLocks/>
              </p:cNvSpPr>
              <p:nvPr/>
            </p:nvSpPr>
            <p:spPr bwMode="auto">
              <a:xfrm>
                <a:off x="3361" y="2882"/>
                <a:ext cx="17" cy="17"/>
              </a:xfrm>
              <a:custGeom>
                <a:avLst/>
                <a:gdLst>
                  <a:gd name="T0" fmla="*/ 0 w 17"/>
                  <a:gd name="T1" fmla="*/ 10 h 17"/>
                  <a:gd name="T2" fmla="*/ 2 w 17"/>
                  <a:gd name="T3" fmla="*/ 16 h 17"/>
                  <a:gd name="T4" fmla="*/ 8 w 17"/>
                  <a:gd name="T5" fmla="*/ 16 h 17"/>
                  <a:gd name="T6" fmla="*/ 13 w 17"/>
                  <a:gd name="T7" fmla="*/ 13 h 17"/>
                  <a:gd name="T8" fmla="*/ 16 w 17"/>
                  <a:gd name="T9" fmla="*/ 10 h 17"/>
                  <a:gd name="T10" fmla="*/ 10 w 17"/>
                  <a:gd name="T11" fmla="*/ 0 h 17"/>
                  <a:gd name="T12" fmla="*/ 9 w 17"/>
                  <a:gd name="T13" fmla="*/ 2 h 17"/>
                  <a:gd name="T14" fmla="*/ 10 w 17"/>
                  <a:gd name="T15" fmla="*/ 8 h 17"/>
                  <a:gd name="T16" fmla="*/ 9 w 17"/>
                  <a:gd name="T17" fmla="*/ 13 h 17"/>
                  <a:gd name="T18" fmla="*/ 4 w 17"/>
                  <a:gd name="T19" fmla="*/ 10 h 17"/>
                  <a:gd name="T20" fmla="*/ 4 w 17"/>
                  <a:gd name="T21" fmla="*/ 2 h 17"/>
                  <a:gd name="T22" fmla="*/ 0 w 17"/>
                  <a:gd name="T23" fmla="*/ 1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0"/>
                    </a:moveTo>
                    <a:lnTo>
                      <a:pt x="2" y="16"/>
                    </a:lnTo>
                    <a:lnTo>
                      <a:pt x="8" y="16"/>
                    </a:lnTo>
                    <a:lnTo>
                      <a:pt x="13" y="13"/>
                    </a:lnTo>
                    <a:lnTo>
                      <a:pt x="16" y="10"/>
                    </a:lnTo>
                    <a:lnTo>
                      <a:pt x="10" y="0"/>
                    </a:lnTo>
                    <a:lnTo>
                      <a:pt x="9" y="2"/>
                    </a:lnTo>
                    <a:lnTo>
                      <a:pt x="10" y="8"/>
                    </a:lnTo>
                    <a:lnTo>
                      <a:pt x="9" y="13"/>
                    </a:lnTo>
                    <a:lnTo>
                      <a:pt x="4" y="10"/>
                    </a:lnTo>
                    <a:lnTo>
                      <a:pt x="4" y="2"/>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0" name="Freeform 16"/>
              <p:cNvSpPr>
                <a:spLocks/>
              </p:cNvSpPr>
              <p:nvPr/>
            </p:nvSpPr>
            <p:spPr bwMode="auto">
              <a:xfrm>
                <a:off x="3312" y="2874"/>
                <a:ext cx="25" cy="80"/>
              </a:xfrm>
              <a:custGeom>
                <a:avLst/>
                <a:gdLst>
                  <a:gd name="T0" fmla="*/ 12 w 25"/>
                  <a:gd name="T1" fmla="*/ 0 h 80"/>
                  <a:gd name="T2" fmla="*/ 7 w 25"/>
                  <a:gd name="T3" fmla="*/ 1 h 80"/>
                  <a:gd name="T4" fmla="*/ 5 w 25"/>
                  <a:gd name="T5" fmla="*/ 3 h 80"/>
                  <a:gd name="T6" fmla="*/ 5 w 25"/>
                  <a:gd name="T7" fmla="*/ 5 h 80"/>
                  <a:gd name="T8" fmla="*/ 5 w 25"/>
                  <a:gd name="T9" fmla="*/ 7 h 80"/>
                  <a:gd name="T10" fmla="*/ 3 w 25"/>
                  <a:gd name="T11" fmla="*/ 13 h 80"/>
                  <a:gd name="T12" fmla="*/ 1 w 25"/>
                  <a:gd name="T13" fmla="*/ 18 h 80"/>
                  <a:gd name="T14" fmla="*/ 1 w 25"/>
                  <a:gd name="T15" fmla="*/ 22 h 80"/>
                  <a:gd name="T16" fmla="*/ 0 w 25"/>
                  <a:gd name="T17" fmla="*/ 24 h 80"/>
                  <a:gd name="T18" fmla="*/ 0 w 25"/>
                  <a:gd name="T19" fmla="*/ 25 h 80"/>
                  <a:gd name="T20" fmla="*/ 2 w 25"/>
                  <a:gd name="T21" fmla="*/ 26 h 80"/>
                  <a:gd name="T22" fmla="*/ 2 w 25"/>
                  <a:gd name="T23" fmla="*/ 34 h 80"/>
                  <a:gd name="T24" fmla="*/ 5 w 25"/>
                  <a:gd name="T25" fmla="*/ 39 h 80"/>
                  <a:gd name="T26" fmla="*/ 4 w 25"/>
                  <a:gd name="T27" fmla="*/ 46 h 80"/>
                  <a:gd name="T28" fmla="*/ 7 w 25"/>
                  <a:gd name="T29" fmla="*/ 53 h 80"/>
                  <a:gd name="T30" fmla="*/ 7 w 25"/>
                  <a:gd name="T31" fmla="*/ 58 h 80"/>
                  <a:gd name="T32" fmla="*/ 8 w 25"/>
                  <a:gd name="T33" fmla="*/ 65 h 80"/>
                  <a:gd name="T34" fmla="*/ 9 w 25"/>
                  <a:gd name="T35" fmla="*/ 70 h 80"/>
                  <a:gd name="T36" fmla="*/ 17 w 25"/>
                  <a:gd name="T37" fmla="*/ 78 h 80"/>
                  <a:gd name="T38" fmla="*/ 24 w 25"/>
                  <a:gd name="T39" fmla="*/ 79 h 80"/>
                  <a:gd name="T40" fmla="*/ 14 w 25"/>
                  <a:gd name="T41" fmla="*/ 71 h 80"/>
                  <a:gd name="T42" fmla="*/ 13 w 25"/>
                  <a:gd name="T43" fmla="*/ 65 h 80"/>
                  <a:gd name="T44" fmla="*/ 12 w 25"/>
                  <a:gd name="T45" fmla="*/ 60 h 80"/>
                  <a:gd name="T46" fmla="*/ 13 w 25"/>
                  <a:gd name="T47" fmla="*/ 59 h 80"/>
                  <a:gd name="T48" fmla="*/ 14 w 25"/>
                  <a:gd name="T49" fmla="*/ 56 h 80"/>
                  <a:gd name="T50" fmla="*/ 12 w 25"/>
                  <a:gd name="T51" fmla="*/ 56 h 80"/>
                  <a:gd name="T52" fmla="*/ 9 w 25"/>
                  <a:gd name="T53" fmla="*/ 53 h 80"/>
                  <a:gd name="T54" fmla="*/ 9 w 25"/>
                  <a:gd name="T55" fmla="*/ 50 h 80"/>
                  <a:gd name="T56" fmla="*/ 9 w 25"/>
                  <a:gd name="T57" fmla="*/ 48 h 80"/>
                  <a:gd name="T58" fmla="*/ 11 w 25"/>
                  <a:gd name="T59" fmla="*/ 44 h 80"/>
                  <a:gd name="T60" fmla="*/ 11 w 25"/>
                  <a:gd name="T61" fmla="*/ 42 h 80"/>
                  <a:gd name="T62" fmla="*/ 9 w 25"/>
                  <a:gd name="T63" fmla="*/ 40 h 80"/>
                  <a:gd name="T64" fmla="*/ 9 w 25"/>
                  <a:gd name="T65" fmla="*/ 34 h 80"/>
                  <a:gd name="T66" fmla="*/ 10 w 25"/>
                  <a:gd name="T67" fmla="*/ 29 h 80"/>
                  <a:gd name="T68" fmla="*/ 13 w 25"/>
                  <a:gd name="T69" fmla="*/ 25 h 80"/>
                  <a:gd name="T70" fmla="*/ 14 w 25"/>
                  <a:gd name="T71" fmla="*/ 25 h 80"/>
                  <a:gd name="T72" fmla="*/ 14 w 25"/>
                  <a:gd name="T73" fmla="*/ 21 h 80"/>
                  <a:gd name="T74" fmla="*/ 14 w 25"/>
                  <a:gd name="T75" fmla="*/ 19 h 80"/>
                  <a:gd name="T76" fmla="*/ 17 w 25"/>
                  <a:gd name="T77" fmla="*/ 15 h 80"/>
                  <a:gd name="T78" fmla="*/ 17 w 25"/>
                  <a:gd name="T79" fmla="*/ 12 h 80"/>
                  <a:gd name="T80" fmla="*/ 14 w 25"/>
                  <a:gd name="T81" fmla="*/ 12 h 80"/>
                  <a:gd name="T82" fmla="*/ 12 w 25"/>
                  <a:gd name="T83" fmla="*/ 10 h 80"/>
                  <a:gd name="T84" fmla="*/ 9 w 25"/>
                  <a:gd name="T85" fmla="*/ 8 h 80"/>
                  <a:gd name="T86" fmla="*/ 9 w 25"/>
                  <a:gd name="T87" fmla="*/ 6 h 80"/>
                  <a:gd name="T88" fmla="*/ 8 w 25"/>
                  <a:gd name="T89" fmla="*/ 5 h 80"/>
                  <a:gd name="T90" fmla="*/ 8 w 25"/>
                  <a:gd name="T91" fmla="*/ 4 h 80"/>
                  <a:gd name="T92" fmla="*/ 12 w 25"/>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80"/>
                  <a:gd name="T143" fmla="*/ 25 w 25"/>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80">
                    <a:moveTo>
                      <a:pt x="12" y="0"/>
                    </a:moveTo>
                    <a:lnTo>
                      <a:pt x="7" y="1"/>
                    </a:lnTo>
                    <a:lnTo>
                      <a:pt x="5" y="3"/>
                    </a:lnTo>
                    <a:lnTo>
                      <a:pt x="5" y="5"/>
                    </a:lnTo>
                    <a:lnTo>
                      <a:pt x="5" y="7"/>
                    </a:lnTo>
                    <a:lnTo>
                      <a:pt x="3" y="13"/>
                    </a:lnTo>
                    <a:lnTo>
                      <a:pt x="1" y="18"/>
                    </a:lnTo>
                    <a:lnTo>
                      <a:pt x="1" y="22"/>
                    </a:lnTo>
                    <a:lnTo>
                      <a:pt x="0" y="24"/>
                    </a:lnTo>
                    <a:lnTo>
                      <a:pt x="0" y="25"/>
                    </a:lnTo>
                    <a:lnTo>
                      <a:pt x="2" y="26"/>
                    </a:lnTo>
                    <a:lnTo>
                      <a:pt x="2" y="34"/>
                    </a:lnTo>
                    <a:lnTo>
                      <a:pt x="5" y="39"/>
                    </a:lnTo>
                    <a:lnTo>
                      <a:pt x="4" y="46"/>
                    </a:lnTo>
                    <a:lnTo>
                      <a:pt x="7" y="53"/>
                    </a:lnTo>
                    <a:lnTo>
                      <a:pt x="7" y="58"/>
                    </a:lnTo>
                    <a:lnTo>
                      <a:pt x="8" y="65"/>
                    </a:lnTo>
                    <a:lnTo>
                      <a:pt x="9" y="70"/>
                    </a:lnTo>
                    <a:lnTo>
                      <a:pt x="17" y="78"/>
                    </a:lnTo>
                    <a:lnTo>
                      <a:pt x="24" y="79"/>
                    </a:lnTo>
                    <a:lnTo>
                      <a:pt x="14" y="71"/>
                    </a:lnTo>
                    <a:lnTo>
                      <a:pt x="13" y="65"/>
                    </a:lnTo>
                    <a:lnTo>
                      <a:pt x="12" y="60"/>
                    </a:lnTo>
                    <a:lnTo>
                      <a:pt x="13" y="59"/>
                    </a:lnTo>
                    <a:lnTo>
                      <a:pt x="14" y="56"/>
                    </a:lnTo>
                    <a:lnTo>
                      <a:pt x="12" y="56"/>
                    </a:lnTo>
                    <a:lnTo>
                      <a:pt x="9" y="53"/>
                    </a:lnTo>
                    <a:lnTo>
                      <a:pt x="9" y="50"/>
                    </a:lnTo>
                    <a:lnTo>
                      <a:pt x="9" y="48"/>
                    </a:lnTo>
                    <a:lnTo>
                      <a:pt x="11" y="44"/>
                    </a:lnTo>
                    <a:lnTo>
                      <a:pt x="11" y="42"/>
                    </a:lnTo>
                    <a:lnTo>
                      <a:pt x="9" y="40"/>
                    </a:lnTo>
                    <a:lnTo>
                      <a:pt x="9" y="34"/>
                    </a:lnTo>
                    <a:lnTo>
                      <a:pt x="10" y="29"/>
                    </a:lnTo>
                    <a:lnTo>
                      <a:pt x="13" y="25"/>
                    </a:lnTo>
                    <a:lnTo>
                      <a:pt x="14" y="25"/>
                    </a:lnTo>
                    <a:lnTo>
                      <a:pt x="14" y="21"/>
                    </a:lnTo>
                    <a:lnTo>
                      <a:pt x="14" y="19"/>
                    </a:lnTo>
                    <a:lnTo>
                      <a:pt x="17" y="15"/>
                    </a:lnTo>
                    <a:lnTo>
                      <a:pt x="17" y="12"/>
                    </a:lnTo>
                    <a:lnTo>
                      <a:pt x="14" y="12"/>
                    </a:lnTo>
                    <a:lnTo>
                      <a:pt x="12" y="10"/>
                    </a:lnTo>
                    <a:lnTo>
                      <a:pt x="9" y="8"/>
                    </a:lnTo>
                    <a:lnTo>
                      <a:pt x="9" y="6"/>
                    </a:lnTo>
                    <a:lnTo>
                      <a:pt x="8" y="5"/>
                    </a:lnTo>
                    <a:lnTo>
                      <a:pt x="8" y="4"/>
                    </a:lnTo>
                    <a:lnTo>
                      <a:pt x="1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1" name="Freeform 17"/>
              <p:cNvSpPr>
                <a:spLocks/>
              </p:cNvSpPr>
              <p:nvPr/>
            </p:nvSpPr>
            <p:spPr bwMode="auto">
              <a:xfrm>
                <a:off x="3327" y="2901"/>
                <a:ext cx="17" cy="17"/>
              </a:xfrm>
              <a:custGeom>
                <a:avLst/>
                <a:gdLst>
                  <a:gd name="T0" fmla="*/ 12 w 17"/>
                  <a:gd name="T1" fmla="*/ 6 h 17"/>
                  <a:gd name="T2" fmla="*/ 16 w 17"/>
                  <a:gd name="T3" fmla="*/ 6 h 17"/>
                  <a:gd name="T4" fmla="*/ 16 w 17"/>
                  <a:gd name="T5" fmla="*/ 1 h 17"/>
                  <a:gd name="T6" fmla="*/ 14 w 17"/>
                  <a:gd name="T7" fmla="*/ 0 h 17"/>
                  <a:gd name="T8" fmla="*/ 10 w 17"/>
                  <a:gd name="T9" fmla="*/ 4 h 17"/>
                  <a:gd name="T10" fmla="*/ 5 w 17"/>
                  <a:gd name="T11" fmla="*/ 3 h 17"/>
                  <a:gd name="T12" fmla="*/ 0 w 17"/>
                  <a:gd name="T13" fmla="*/ 2 h 17"/>
                  <a:gd name="T14" fmla="*/ 0 w 17"/>
                  <a:gd name="T15" fmla="*/ 3 h 17"/>
                  <a:gd name="T16" fmla="*/ 0 w 17"/>
                  <a:gd name="T17" fmla="*/ 6 h 17"/>
                  <a:gd name="T18" fmla="*/ 3 w 17"/>
                  <a:gd name="T19" fmla="*/ 9 h 17"/>
                  <a:gd name="T20" fmla="*/ 1 w 17"/>
                  <a:gd name="T21" fmla="*/ 11 h 17"/>
                  <a:gd name="T22" fmla="*/ 1 w 17"/>
                  <a:gd name="T23" fmla="*/ 16 h 17"/>
                  <a:gd name="T24" fmla="*/ 3 w 17"/>
                  <a:gd name="T25" fmla="*/ 16 h 17"/>
                  <a:gd name="T26" fmla="*/ 3 w 17"/>
                  <a:gd name="T27" fmla="*/ 12 h 17"/>
                  <a:gd name="T28" fmla="*/ 7 w 17"/>
                  <a:gd name="T29" fmla="*/ 11 h 17"/>
                  <a:gd name="T30" fmla="*/ 7 w 17"/>
                  <a:gd name="T31" fmla="*/ 9 h 17"/>
                  <a:gd name="T32" fmla="*/ 8 w 17"/>
                  <a:gd name="T33" fmla="*/ 6 h 17"/>
                  <a:gd name="T34" fmla="*/ 12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2" y="6"/>
                    </a:moveTo>
                    <a:lnTo>
                      <a:pt x="16" y="6"/>
                    </a:lnTo>
                    <a:lnTo>
                      <a:pt x="16" y="1"/>
                    </a:lnTo>
                    <a:lnTo>
                      <a:pt x="14" y="0"/>
                    </a:lnTo>
                    <a:lnTo>
                      <a:pt x="10" y="4"/>
                    </a:lnTo>
                    <a:lnTo>
                      <a:pt x="5" y="3"/>
                    </a:lnTo>
                    <a:lnTo>
                      <a:pt x="0" y="2"/>
                    </a:lnTo>
                    <a:lnTo>
                      <a:pt x="0" y="3"/>
                    </a:lnTo>
                    <a:lnTo>
                      <a:pt x="0" y="6"/>
                    </a:lnTo>
                    <a:lnTo>
                      <a:pt x="3" y="9"/>
                    </a:lnTo>
                    <a:lnTo>
                      <a:pt x="1" y="11"/>
                    </a:lnTo>
                    <a:lnTo>
                      <a:pt x="1" y="16"/>
                    </a:lnTo>
                    <a:lnTo>
                      <a:pt x="3" y="16"/>
                    </a:lnTo>
                    <a:lnTo>
                      <a:pt x="3" y="12"/>
                    </a:lnTo>
                    <a:lnTo>
                      <a:pt x="7" y="11"/>
                    </a:lnTo>
                    <a:lnTo>
                      <a:pt x="7" y="9"/>
                    </a:lnTo>
                    <a:lnTo>
                      <a:pt x="8" y="6"/>
                    </a:lnTo>
                    <a:lnTo>
                      <a:pt x="12"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2" name="Freeform 18"/>
              <p:cNvSpPr>
                <a:spLocks/>
              </p:cNvSpPr>
              <p:nvPr/>
            </p:nvSpPr>
            <p:spPr bwMode="auto">
              <a:xfrm>
                <a:off x="3332" y="2883"/>
                <a:ext cx="17" cy="17"/>
              </a:xfrm>
              <a:custGeom>
                <a:avLst/>
                <a:gdLst>
                  <a:gd name="T0" fmla="*/ 12 w 17"/>
                  <a:gd name="T1" fmla="*/ 0 h 17"/>
                  <a:gd name="T2" fmla="*/ 16 w 17"/>
                  <a:gd name="T3" fmla="*/ 8 h 17"/>
                  <a:gd name="T4" fmla="*/ 4 w 17"/>
                  <a:gd name="T5" fmla="*/ 10 h 17"/>
                  <a:gd name="T6" fmla="*/ 4 w 17"/>
                  <a:gd name="T7" fmla="*/ 14 h 17"/>
                  <a:gd name="T8" fmla="*/ 0 w 17"/>
                  <a:gd name="T9" fmla="*/ 16 h 17"/>
                  <a:gd name="T10" fmla="*/ 4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4" y="10"/>
                    </a:lnTo>
                    <a:lnTo>
                      <a:pt x="4" y="14"/>
                    </a:lnTo>
                    <a:lnTo>
                      <a:pt x="0" y="16"/>
                    </a:lnTo>
                    <a:lnTo>
                      <a:pt x="4"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3" name="Freeform 19"/>
              <p:cNvSpPr>
                <a:spLocks/>
              </p:cNvSpPr>
              <p:nvPr/>
            </p:nvSpPr>
            <p:spPr bwMode="auto">
              <a:xfrm>
                <a:off x="3326" y="2871"/>
                <a:ext cx="17" cy="17"/>
              </a:xfrm>
              <a:custGeom>
                <a:avLst/>
                <a:gdLst>
                  <a:gd name="T0" fmla="*/ 0 w 17"/>
                  <a:gd name="T1" fmla="*/ 4 h 17"/>
                  <a:gd name="T2" fmla="*/ 4 w 17"/>
                  <a:gd name="T3" fmla="*/ 4 h 17"/>
                  <a:gd name="T4" fmla="*/ 8 w 17"/>
                  <a:gd name="T5" fmla="*/ 12 h 17"/>
                  <a:gd name="T6" fmla="*/ 6 w 17"/>
                  <a:gd name="T7" fmla="*/ 12 h 17"/>
                  <a:gd name="T8" fmla="*/ 12 w 17"/>
                  <a:gd name="T9" fmla="*/ 16 h 17"/>
                  <a:gd name="T10" fmla="*/ 16 w 17"/>
                  <a:gd name="T11" fmla="*/ 8 h 17"/>
                  <a:gd name="T12" fmla="*/ 12 w 17"/>
                  <a:gd name="T13" fmla="*/ 4 h 17"/>
                  <a:gd name="T14" fmla="*/ 9 w 17"/>
                  <a:gd name="T15" fmla="*/ 4 h 17"/>
                  <a:gd name="T16" fmla="*/ 6 w 17"/>
                  <a:gd name="T17" fmla="*/ 0 h 17"/>
                  <a:gd name="T18" fmla="*/ 0 w 1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4" y="4"/>
                    </a:lnTo>
                    <a:lnTo>
                      <a:pt x="8" y="12"/>
                    </a:lnTo>
                    <a:lnTo>
                      <a:pt x="6" y="12"/>
                    </a:lnTo>
                    <a:lnTo>
                      <a:pt x="12" y="16"/>
                    </a:lnTo>
                    <a:lnTo>
                      <a:pt x="16" y="8"/>
                    </a:lnTo>
                    <a:lnTo>
                      <a:pt x="12" y="4"/>
                    </a:lnTo>
                    <a:lnTo>
                      <a:pt x="9" y="4"/>
                    </a:lnTo>
                    <a:lnTo>
                      <a:pt x="6" y="0"/>
                    </a:lnTo>
                    <a:lnTo>
                      <a:pt x="0"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4" name="Freeform 20"/>
              <p:cNvSpPr>
                <a:spLocks/>
              </p:cNvSpPr>
              <p:nvPr/>
            </p:nvSpPr>
            <p:spPr bwMode="auto">
              <a:xfrm>
                <a:off x="3340" y="2881"/>
                <a:ext cx="17" cy="17"/>
              </a:xfrm>
              <a:custGeom>
                <a:avLst/>
                <a:gdLst>
                  <a:gd name="T0" fmla="*/ 0 w 17"/>
                  <a:gd name="T1" fmla="*/ 0 h 17"/>
                  <a:gd name="T2" fmla="*/ 16 w 17"/>
                  <a:gd name="T3" fmla="*/ 4 h 17"/>
                  <a:gd name="T4" fmla="*/ 16 w 17"/>
                  <a:gd name="T5" fmla="*/ 11 h 17"/>
                  <a:gd name="T6" fmla="*/ 0 w 17"/>
                  <a:gd name="T7" fmla="*/ 16 h 17"/>
                  <a:gd name="T8" fmla="*/ 0 w 17"/>
                  <a:gd name="T9" fmla="*/ 1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4"/>
                    </a:lnTo>
                    <a:lnTo>
                      <a:pt x="16" y="11"/>
                    </a:lnTo>
                    <a:lnTo>
                      <a:pt x="0" y="16"/>
                    </a:lnTo>
                    <a:lnTo>
                      <a:pt x="0" y="10"/>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5" name="Freeform 21"/>
              <p:cNvSpPr>
                <a:spLocks/>
              </p:cNvSpPr>
              <p:nvPr/>
            </p:nvSpPr>
            <p:spPr bwMode="auto">
              <a:xfrm>
                <a:off x="3322" y="2873"/>
                <a:ext cx="19" cy="17"/>
              </a:xfrm>
              <a:custGeom>
                <a:avLst/>
                <a:gdLst>
                  <a:gd name="T0" fmla="*/ 3 w 19"/>
                  <a:gd name="T1" fmla="*/ 5 h 17"/>
                  <a:gd name="T2" fmla="*/ 0 w 19"/>
                  <a:gd name="T3" fmla="*/ 7 h 17"/>
                  <a:gd name="T4" fmla="*/ 1 w 19"/>
                  <a:gd name="T5" fmla="*/ 3 h 17"/>
                  <a:gd name="T6" fmla="*/ 6 w 19"/>
                  <a:gd name="T7" fmla="*/ 0 h 17"/>
                  <a:gd name="T8" fmla="*/ 11 w 19"/>
                  <a:gd name="T9" fmla="*/ 0 h 17"/>
                  <a:gd name="T10" fmla="*/ 13 w 19"/>
                  <a:gd name="T11" fmla="*/ 3 h 17"/>
                  <a:gd name="T12" fmla="*/ 16 w 19"/>
                  <a:gd name="T13" fmla="*/ 5 h 17"/>
                  <a:gd name="T14" fmla="*/ 18 w 19"/>
                  <a:gd name="T15" fmla="*/ 12 h 17"/>
                  <a:gd name="T16" fmla="*/ 18 w 19"/>
                  <a:gd name="T17" fmla="*/ 14 h 17"/>
                  <a:gd name="T18" fmla="*/ 17 w 19"/>
                  <a:gd name="T19" fmla="*/ 16 h 17"/>
                  <a:gd name="T20" fmla="*/ 15 w 19"/>
                  <a:gd name="T21" fmla="*/ 12 h 17"/>
                  <a:gd name="T22" fmla="*/ 13 w 19"/>
                  <a:gd name="T23" fmla="*/ 5 h 17"/>
                  <a:gd name="T24" fmla="*/ 10 w 19"/>
                  <a:gd name="T25" fmla="*/ 3 h 17"/>
                  <a:gd name="T26" fmla="*/ 8 w 19"/>
                  <a:gd name="T27" fmla="*/ 3 h 17"/>
                  <a:gd name="T28" fmla="*/ 10 w 19"/>
                  <a:gd name="T29" fmla="*/ 7 h 17"/>
                  <a:gd name="T30" fmla="*/ 8 w 19"/>
                  <a:gd name="T31" fmla="*/ 16 h 17"/>
                  <a:gd name="T32" fmla="*/ 6 w 19"/>
                  <a:gd name="T33" fmla="*/ 16 h 17"/>
                  <a:gd name="T34" fmla="*/ 4 w 19"/>
                  <a:gd name="T35" fmla="*/ 14 h 17"/>
                  <a:gd name="T36" fmla="*/ 3 w 19"/>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7"/>
                  <a:gd name="T59" fmla="*/ 19 w 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7">
                    <a:moveTo>
                      <a:pt x="3" y="5"/>
                    </a:moveTo>
                    <a:lnTo>
                      <a:pt x="0" y="7"/>
                    </a:lnTo>
                    <a:lnTo>
                      <a:pt x="1" y="3"/>
                    </a:lnTo>
                    <a:lnTo>
                      <a:pt x="6" y="0"/>
                    </a:lnTo>
                    <a:lnTo>
                      <a:pt x="11" y="0"/>
                    </a:lnTo>
                    <a:lnTo>
                      <a:pt x="13" y="3"/>
                    </a:lnTo>
                    <a:lnTo>
                      <a:pt x="16" y="5"/>
                    </a:lnTo>
                    <a:lnTo>
                      <a:pt x="18" y="12"/>
                    </a:lnTo>
                    <a:lnTo>
                      <a:pt x="18" y="14"/>
                    </a:lnTo>
                    <a:lnTo>
                      <a:pt x="17" y="16"/>
                    </a:lnTo>
                    <a:lnTo>
                      <a:pt x="15" y="12"/>
                    </a:lnTo>
                    <a:lnTo>
                      <a:pt x="13" y="5"/>
                    </a:lnTo>
                    <a:lnTo>
                      <a:pt x="10" y="3"/>
                    </a:lnTo>
                    <a:lnTo>
                      <a:pt x="8" y="3"/>
                    </a:lnTo>
                    <a:lnTo>
                      <a:pt x="10" y="7"/>
                    </a:lnTo>
                    <a:lnTo>
                      <a:pt x="8" y="16"/>
                    </a:lnTo>
                    <a:lnTo>
                      <a:pt x="6" y="16"/>
                    </a:lnTo>
                    <a:lnTo>
                      <a:pt x="4" y="14"/>
                    </a:lnTo>
                    <a:lnTo>
                      <a:pt x="3"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6" name="Freeform 22"/>
              <p:cNvSpPr>
                <a:spLocks/>
              </p:cNvSpPr>
              <p:nvPr/>
            </p:nvSpPr>
            <p:spPr bwMode="auto">
              <a:xfrm>
                <a:off x="3333" y="2925"/>
                <a:ext cx="26" cy="17"/>
              </a:xfrm>
              <a:custGeom>
                <a:avLst/>
                <a:gdLst>
                  <a:gd name="T0" fmla="*/ 0 w 26"/>
                  <a:gd name="T1" fmla="*/ 7 h 17"/>
                  <a:gd name="T2" fmla="*/ 3 w 26"/>
                  <a:gd name="T3" fmla="*/ 2 h 17"/>
                  <a:gd name="T4" fmla="*/ 8 w 26"/>
                  <a:gd name="T5" fmla="*/ 1 h 17"/>
                  <a:gd name="T6" fmla="*/ 12 w 26"/>
                  <a:gd name="T7" fmla="*/ 0 h 17"/>
                  <a:gd name="T8" fmla="*/ 19 w 26"/>
                  <a:gd name="T9" fmla="*/ 5 h 17"/>
                  <a:gd name="T10" fmla="*/ 25 w 26"/>
                  <a:gd name="T11" fmla="*/ 16 h 17"/>
                  <a:gd name="T12" fmla="*/ 23 w 26"/>
                  <a:gd name="T13" fmla="*/ 13 h 17"/>
                  <a:gd name="T14" fmla="*/ 18 w 26"/>
                  <a:gd name="T15" fmla="*/ 8 h 17"/>
                  <a:gd name="T16" fmla="*/ 14 w 26"/>
                  <a:gd name="T17" fmla="*/ 11 h 17"/>
                  <a:gd name="T18" fmla="*/ 5 w 26"/>
                  <a:gd name="T19" fmla="*/ 11 h 17"/>
                  <a:gd name="T20" fmla="*/ 3 w 26"/>
                  <a:gd name="T21" fmla="*/ 7 h 17"/>
                  <a:gd name="T22" fmla="*/ 0 w 26"/>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7"/>
                  <a:gd name="T38" fmla="*/ 26 w 2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7">
                    <a:moveTo>
                      <a:pt x="0" y="7"/>
                    </a:moveTo>
                    <a:lnTo>
                      <a:pt x="3" y="2"/>
                    </a:lnTo>
                    <a:lnTo>
                      <a:pt x="8" y="1"/>
                    </a:lnTo>
                    <a:lnTo>
                      <a:pt x="12" y="0"/>
                    </a:lnTo>
                    <a:lnTo>
                      <a:pt x="19" y="5"/>
                    </a:lnTo>
                    <a:lnTo>
                      <a:pt x="25" y="16"/>
                    </a:lnTo>
                    <a:lnTo>
                      <a:pt x="23" y="13"/>
                    </a:lnTo>
                    <a:lnTo>
                      <a:pt x="18" y="8"/>
                    </a:lnTo>
                    <a:lnTo>
                      <a:pt x="14"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7" name="Freeform 23"/>
              <p:cNvSpPr>
                <a:spLocks/>
              </p:cNvSpPr>
              <p:nvPr/>
            </p:nvSpPr>
            <p:spPr bwMode="auto">
              <a:xfrm>
                <a:off x="3329" y="2820"/>
                <a:ext cx="17" cy="23"/>
              </a:xfrm>
              <a:custGeom>
                <a:avLst/>
                <a:gdLst>
                  <a:gd name="T0" fmla="*/ 4 w 17"/>
                  <a:gd name="T1" fmla="*/ 0 h 23"/>
                  <a:gd name="T2" fmla="*/ 0 w 17"/>
                  <a:gd name="T3" fmla="*/ 8 h 23"/>
                  <a:gd name="T4" fmla="*/ 2 w 17"/>
                  <a:gd name="T5" fmla="*/ 9 h 23"/>
                  <a:gd name="T6" fmla="*/ 1 w 17"/>
                  <a:gd name="T7" fmla="*/ 19 h 23"/>
                  <a:gd name="T8" fmla="*/ 4 w 17"/>
                  <a:gd name="T9" fmla="*/ 22 h 23"/>
                  <a:gd name="T10" fmla="*/ 12 w 17"/>
                  <a:gd name="T11" fmla="*/ 21 h 23"/>
                  <a:gd name="T12" fmla="*/ 16 w 17"/>
                  <a:gd name="T13" fmla="*/ 16 h 23"/>
                  <a:gd name="T14" fmla="*/ 16 w 17"/>
                  <a:gd name="T15" fmla="*/ 6 h 23"/>
                  <a:gd name="T16" fmla="*/ 4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4" y="0"/>
                    </a:moveTo>
                    <a:lnTo>
                      <a:pt x="0" y="8"/>
                    </a:lnTo>
                    <a:lnTo>
                      <a:pt x="2" y="9"/>
                    </a:lnTo>
                    <a:lnTo>
                      <a:pt x="1" y="19"/>
                    </a:lnTo>
                    <a:lnTo>
                      <a:pt x="4" y="22"/>
                    </a:lnTo>
                    <a:lnTo>
                      <a:pt x="12" y="21"/>
                    </a:lnTo>
                    <a:lnTo>
                      <a:pt x="16" y="16"/>
                    </a:lnTo>
                    <a:lnTo>
                      <a:pt x="16" y="6"/>
                    </a:lnTo>
                    <a:lnTo>
                      <a:pt x="4"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8" name="Freeform 24"/>
              <p:cNvSpPr>
                <a:spLocks/>
              </p:cNvSpPr>
              <p:nvPr/>
            </p:nvSpPr>
            <p:spPr bwMode="auto">
              <a:xfrm>
                <a:off x="3323" y="2831"/>
                <a:ext cx="17" cy="17"/>
              </a:xfrm>
              <a:custGeom>
                <a:avLst/>
                <a:gdLst>
                  <a:gd name="T0" fmla="*/ 12 w 17"/>
                  <a:gd name="T1" fmla="*/ 0 h 17"/>
                  <a:gd name="T2" fmla="*/ 16 w 17"/>
                  <a:gd name="T3" fmla="*/ 2 h 17"/>
                  <a:gd name="T4" fmla="*/ 9 w 17"/>
                  <a:gd name="T5" fmla="*/ 5 h 17"/>
                  <a:gd name="T6" fmla="*/ 12 w 17"/>
                  <a:gd name="T7" fmla="*/ 10 h 17"/>
                  <a:gd name="T8" fmla="*/ 9 w 17"/>
                  <a:gd name="T9" fmla="*/ 16 h 17"/>
                  <a:gd name="T10" fmla="*/ 0 w 17"/>
                  <a:gd name="T11" fmla="*/ 13 h 17"/>
                  <a:gd name="T12" fmla="*/ 3 w 17"/>
                  <a:gd name="T13" fmla="*/ 5 h 17"/>
                  <a:gd name="T14" fmla="*/ 12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2" y="0"/>
                    </a:moveTo>
                    <a:lnTo>
                      <a:pt x="16" y="2"/>
                    </a:lnTo>
                    <a:lnTo>
                      <a:pt x="9" y="5"/>
                    </a:lnTo>
                    <a:lnTo>
                      <a:pt x="12" y="10"/>
                    </a:lnTo>
                    <a:lnTo>
                      <a:pt x="9" y="16"/>
                    </a:lnTo>
                    <a:lnTo>
                      <a:pt x="0" y="13"/>
                    </a:lnTo>
                    <a:lnTo>
                      <a:pt x="3" y="5"/>
                    </a:lnTo>
                    <a:lnTo>
                      <a:pt x="1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79" name="Freeform 25"/>
              <p:cNvSpPr>
                <a:spLocks/>
              </p:cNvSpPr>
              <p:nvPr/>
            </p:nvSpPr>
            <p:spPr bwMode="auto">
              <a:xfrm>
                <a:off x="3367" y="2836"/>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0" name="Freeform 26"/>
              <p:cNvSpPr>
                <a:spLocks/>
              </p:cNvSpPr>
              <p:nvPr/>
            </p:nvSpPr>
            <p:spPr bwMode="auto">
              <a:xfrm>
                <a:off x="3404" y="2828"/>
                <a:ext cx="17" cy="41"/>
              </a:xfrm>
              <a:custGeom>
                <a:avLst/>
                <a:gdLst>
                  <a:gd name="T0" fmla="*/ 8 w 17"/>
                  <a:gd name="T1" fmla="*/ 0 h 41"/>
                  <a:gd name="T2" fmla="*/ 8 w 17"/>
                  <a:gd name="T3" fmla="*/ 14 h 41"/>
                  <a:gd name="T4" fmla="*/ 6 w 17"/>
                  <a:gd name="T5" fmla="*/ 12 h 41"/>
                  <a:gd name="T6" fmla="*/ 5 w 17"/>
                  <a:gd name="T7" fmla="*/ 13 h 41"/>
                  <a:gd name="T8" fmla="*/ 8 w 17"/>
                  <a:gd name="T9" fmla="*/ 17 h 41"/>
                  <a:gd name="T10" fmla="*/ 6 w 17"/>
                  <a:gd name="T11" fmla="*/ 28 h 41"/>
                  <a:gd name="T12" fmla="*/ 0 w 17"/>
                  <a:gd name="T13" fmla="*/ 27 h 41"/>
                  <a:gd name="T14" fmla="*/ 3 w 17"/>
                  <a:gd name="T15" fmla="*/ 29 h 41"/>
                  <a:gd name="T16" fmla="*/ 8 w 17"/>
                  <a:gd name="T17" fmla="*/ 30 h 41"/>
                  <a:gd name="T18" fmla="*/ 11 w 17"/>
                  <a:gd name="T19" fmla="*/ 34 h 41"/>
                  <a:gd name="T20" fmla="*/ 13 w 17"/>
                  <a:gd name="T21" fmla="*/ 36 h 41"/>
                  <a:gd name="T22" fmla="*/ 14 w 17"/>
                  <a:gd name="T23" fmla="*/ 40 h 41"/>
                  <a:gd name="T24" fmla="*/ 16 w 17"/>
                  <a:gd name="T25" fmla="*/ 34 h 41"/>
                  <a:gd name="T26" fmla="*/ 16 w 17"/>
                  <a:gd name="T27" fmla="*/ 26 h 41"/>
                  <a:gd name="T28" fmla="*/ 13 w 17"/>
                  <a:gd name="T29" fmla="*/ 18 h 41"/>
                  <a:gd name="T30" fmla="*/ 11 w 17"/>
                  <a:gd name="T31" fmla="*/ 11 h 41"/>
                  <a:gd name="T32" fmla="*/ 11 w 17"/>
                  <a:gd name="T33" fmla="*/ 9 h 41"/>
                  <a:gd name="T34" fmla="*/ 8 w 17"/>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1"/>
                  <a:gd name="T56" fmla="*/ 17 w 17"/>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1">
                    <a:moveTo>
                      <a:pt x="8" y="0"/>
                    </a:moveTo>
                    <a:lnTo>
                      <a:pt x="8" y="14"/>
                    </a:lnTo>
                    <a:lnTo>
                      <a:pt x="6" y="12"/>
                    </a:lnTo>
                    <a:lnTo>
                      <a:pt x="5" y="13"/>
                    </a:lnTo>
                    <a:lnTo>
                      <a:pt x="8" y="17"/>
                    </a:lnTo>
                    <a:lnTo>
                      <a:pt x="6" y="28"/>
                    </a:lnTo>
                    <a:lnTo>
                      <a:pt x="0" y="27"/>
                    </a:lnTo>
                    <a:lnTo>
                      <a:pt x="3" y="29"/>
                    </a:lnTo>
                    <a:lnTo>
                      <a:pt x="8" y="30"/>
                    </a:lnTo>
                    <a:lnTo>
                      <a:pt x="11" y="34"/>
                    </a:lnTo>
                    <a:lnTo>
                      <a:pt x="13" y="36"/>
                    </a:lnTo>
                    <a:lnTo>
                      <a:pt x="14" y="40"/>
                    </a:lnTo>
                    <a:lnTo>
                      <a:pt x="16" y="34"/>
                    </a:lnTo>
                    <a:lnTo>
                      <a:pt x="16" y="26"/>
                    </a:lnTo>
                    <a:lnTo>
                      <a:pt x="13" y="18"/>
                    </a:lnTo>
                    <a:lnTo>
                      <a:pt x="11" y="11"/>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1" name="Freeform 27"/>
              <p:cNvSpPr>
                <a:spLocks/>
              </p:cNvSpPr>
              <p:nvPr/>
            </p:nvSpPr>
            <p:spPr bwMode="auto">
              <a:xfrm>
                <a:off x="3348" y="2937"/>
                <a:ext cx="41" cy="27"/>
              </a:xfrm>
              <a:custGeom>
                <a:avLst/>
                <a:gdLst>
                  <a:gd name="T0" fmla="*/ 40 w 41"/>
                  <a:gd name="T1" fmla="*/ 0 h 27"/>
                  <a:gd name="T2" fmla="*/ 39 w 41"/>
                  <a:gd name="T3" fmla="*/ 9 h 27"/>
                  <a:gd name="T4" fmla="*/ 39 w 41"/>
                  <a:gd name="T5" fmla="*/ 16 h 27"/>
                  <a:gd name="T6" fmla="*/ 37 w 41"/>
                  <a:gd name="T7" fmla="*/ 21 h 27"/>
                  <a:gd name="T8" fmla="*/ 30 w 41"/>
                  <a:gd name="T9" fmla="*/ 26 h 27"/>
                  <a:gd name="T10" fmla="*/ 0 w 41"/>
                  <a:gd name="T11" fmla="*/ 16 h 27"/>
                  <a:gd name="T12" fmla="*/ 29 w 41"/>
                  <a:gd name="T13" fmla="*/ 11 h 27"/>
                  <a:gd name="T14" fmla="*/ 40 w 41"/>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7"/>
                  <a:gd name="T26" fmla="*/ 41 w 41"/>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7">
                    <a:moveTo>
                      <a:pt x="40" y="0"/>
                    </a:moveTo>
                    <a:lnTo>
                      <a:pt x="39" y="9"/>
                    </a:lnTo>
                    <a:lnTo>
                      <a:pt x="39" y="16"/>
                    </a:lnTo>
                    <a:lnTo>
                      <a:pt x="37" y="21"/>
                    </a:lnTo>
                    <a:lnTo>
                      <a:pt x="30" y="26"/>
                    </a:lnTo>
                    <a:lnTo>
                      <a:pt x="0" y="16"/>
                    </a:lnTo>
                    <a:lnTo>
                      <a:pt x="29" y="11"/>
                    </a:lnTo>
                    <a:lnTo>
                      <a:pt x="40" y="0"/>
                    </a:lnTo>
                  </a:path>
                </a:pathLst>
              </a:custGeom>
              <a:solidFill>
                <a:srgbClr val="804000"/>
              </a:solidFill>
              <a:ln w="12700" cap="rnd">
                <a:solidFill>
                  <a:srgbClr val="402000"/>
                </a:solidFill>
                <a:round/>
                <a:headEnd/>
                <a:tailEnd/>
              </a:ln>
            </p:spPr>
            <p:txBody>
              <a:bodyPr/>
              <a:lstStyle/>
              <a:p>
                <a:endParaRPr lang="en-US"/>
              </a:p>
            </p:txBody>
          </p:sp>
          <p:sp>
            <p:nvSpPr>
              <p:cNvPr id="19582" name="Freeform 28"/>
              <p:cNvSpPr>
                <a:spLocks/>
              </p:cNvSpPr>
              <p:nvPr/>
            </p:nvSpPr>
            <p:spPr bwMode="auto">
              <a:xfrm>
                <a:off x="3332" y="2913"/>
                <a:ext cx="17" cy="17"/>
              </a:xfrm>
              <a:custGeom>
                <a:avLst/>
                <a:gdLst>
                  <a:gd name="T0" fmla="*/ 0 w 17"/>
                  <a:gd name="T1" fmla="*/ 0 h 17"/>
                  <a:gd name="T2" fmla="*/ 4 w 17"/>
                  <a:gd name="T3" fmla="*/ 0 h 17"/>
                  <a:gd name="T4" fmla="*/ 12 w 17"/>
                  <a:gd name="T5" fmla="*/ 0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4" y="0"/>
                    </a:lnTo>
                    <a:lnTo>
                      <a:pt x="12" y="0"/>
                    </a:lnTo>
                    <a:lnTo>
                      <a:pt x="16" y="16"/>
                    </a:lnTo>
                    <a:lnTo>
                      <a:pt x="8"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3" name="Freeform 29"/>
              <p:cNvSpPr>
                <a:spLocks/>
              </p:cNvSpPr>
              <p:nvPr/>
            </p:nvSpPr>
            <p:spPr bwMode="auto">
              <a:xfrm>
                <a:off x="3301" y="2853"/>
                <a:ext cx="116" cy="23"/>
              </a:xfrm>
              <a:custGeom>
                <a:avLst/>
                <a:gdLst>
                  <a:gd name="T0" fmla="*/ 5 w 116"/>
                  <a:gd name="T1" fmla="*/ 12 h 23"/>
                  <a:gd name="T2" fmla="*/ 1 w 116"/>
                  <a:gd name="T3" fmla="*/ 9 h 23"/>
                  <a:gd name="T4" fmla="*/ 0 w 116"/>
                  <a:gd name="T5" fmla="*/ 5 h 23"/>
                  <a:gd name="T6" fmla="*/ 1 w 116"/>
                  <a:gd name="T7" fmla="*/ 3 h 23"/>
                  <a:gd name="T8" fmla="*/ 2 w 116"/>
                  <a:gd name="T9" fmla="*/ 1 h 23"/>
                  <a:gd name="T10" fmla="*/ 8 w 116"/>
                  <a:gd name="T11" fmla="*/ 0 h 23"/>
                  <a:gd name="T12" fmla="*/ 19 w 116"/>
                  <a:gd name="T13" fmla="*/ 0 h 23"/>
                  <a:gd name="T14" fmla="*/ 50 w 116"/>
                  <a:gd name="T15" fmla="*/ 0 h 23"/>
                  <a:gd name="T16" fmla="*/ 83 w 116"/>
                  <a:gd name="T17" fmla="*/ 1 h 23"/>
                  <a:gd name="T18" fmla="*/ 94 w 116"/>
                  <a:gd name="T19" fmla="*/ 2 h 23"/>
                  <a:gd name="T20" fmla="*/ 104 w 116"/>
                  <a:gd name="T21" fmla="*/ 5 h 23"/>
                  <a:gd name="T22" fmla="*/ 110 w 116"/>
                  <a:gd name="T23" fmla="*/ 10 h 23"/>
                  <a:gd name="T24" fmla="*/ 114 w 116"/>
                  <a:gd name="T25" fmla="*/ 13 h 23"/>
                  <a:gd name="T26" fmla="*/ 115 w 116"/>
                  <a:gd name="T27" fmla="*/ 15 h 23"/>
                  <a:gd name="T28" fmla="*/ 115 w 116"/>
                  <a:gd name="T29" fmla="*/ 16 h 23"/>
                  <a:gd name="T30" fmla="*/ 113 w 116"/>
                  <a:gd name="T31" fmla="*/ 18 h 23"/>
                  <a:gd name="T32" fmla="*/ 106 w 116"/>
                  <a:gd name="T33" fmla="*/ 22 h 23"/>
                  <a:gd name="T34" fmla="*/ 106 w 116"/>
                  <a:gd name="T35" fmla="*/ 18 h 23"/>
                  <a:gd name="T36" fmla="*/ 105 w 116"/>
                  <a:gd name="T37" fmla="*/ 14 h 23"/>
                  <a:gd name="T38" fmla="*/ 104 w 116"/>
                  <a:gd name="T39" fmla="*/ 11 h 23"/>
                  <a:gd name="T40" fmla="*/ 100 w 116"/>
                  <a:gd name="T41" fmla="*/ 9 h 23"/>
                  <a:gd name="T42" fmla="*/ 95 w 116"/>
                  <a:gd name="T43" fmla="*/ 6 h 23"/>
                  <a:gd name="T44" fmla="*/ 89 w 116"/>
                  <a:gd name="T45" fmla="*/ 4 h 23"/>
                  <a:gd name="T46" fmla="*/ 84 w 116"/>
                  <a:gd name="T47" fmla="*/ 4 h 23"/>
                  <a:gd name="T48" fmla="*/ 63 w 116"/>
                  <a:gd name="T49" fmla="*/ 3 h 23"/>
                  <a:gd name="T50" fmla="*/ 14 w 116"/>
                  <a:gd name="T51" fmla="*/ 3 h 23"/>
                  <a:gd name="T52" fmla="*/ 6 w 116"/>
                  <a:gd name="T53" fmla="*/ 3 h 23"/>
                  <a:gd name="T54" fmla="*/ 3 w 116"/>
                  <a:gd name="T55" fmla="*/ 3 h 23"/>
                  <a:gd name="T56" fmla="*/ 2 w 116"/>
                  <a:gd name="T57" fmla="*/ 4 h 23"/>
                  <a:gd name="T58" fmla="*/ 2 w 116"/>
                  <a:gd name="T59" fmla="*/ 6 h 23"/>
                  <a:gd name="T60" fmla="*/ 5 w 116"/>
                  <a:gd name="T61" fmla="*/ 12 h 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23"/>
                  <a:gd name="T95" fmla="*/ 116 w 116"/>
                  <a:gd name="T96" fmla="*/ 23 h 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23">
                    <a:moveTo>
                      <a:pt x="5" y="12"/>
                    </a:moveTo>
                    <a:lnTo>
                      <a:pt x="1" y="9"/>
                    </a:lnTo>
                    <a:lnTo>
                      <a:pt x="0" y="5"/>
                    </a:lnTo>
                    <a:lnTo>
                      <a:pt x="1" y="3"/>
                    </a:lnTo>
                    <a:lnTo>
                      <a:pt x="2" y="1"/>
                    </a:lnTo>
                    <a:lnTo>
                      <a:pt x="8" y="0"/>
                    </a:lnTo>
                    <a:lnTo>
                      <a:pt x="19" y="0"/>
                    </a:lnTo>
                    <a:lnTo>
                      <a:pt x="50" y="0"/>
                    </a:lnTo>
                    <a:lnTo>
                      <a:pt x="83" y="1"/>
                    </a:lnTo>
                    <a:lnTo>
                      <a:pt x="94" y="2"/>
                    </a:lnTo>
                    <a:lnTo>
                      <a:pt x="104" y="5"/>
                    </a:lnTo>
                    <a:lnTo>
                      <a:pt x="110" y="10"/>
                    </a:lnTo>
                    <a:lnTo>
                      <a:pt x="114" y="13"/>
                    </a:lnTo>
                    <a:lnTo>
                      <a:pt x="115" y="15"/>
                    </a:lnTo>
                    <a:lnTo>
                      <a:pt x="115" y="16"/>
                    </a:lnTo>
                    <a:lnTo>
                      <a:pt x="113" y="18"/>
                    </a:lnTo>
                    <a:lnTo>
                      <a:pt x="106" y="22"/>
                    </a:lnTo>
                    <a:lnTo>
                      <a:pt x="106" y="18"/>
                    </a:lnTo>
                    <a:lnTo>
                      <a:pt x="105" y="14"/>
                    </a:lnTo>
                    <a:lnTo>
                      <a:pt x="104" y="11"/>
                    </a:lnTo>
                    <a:lnTo>
                      <a:pt x="100" y="9"/>
                    </a:lnTo>
                    <a:lnTo>
                      <a:pt x="95" y="6"/>
                    </a:lnTo>
                    <a:lnTo>
                      <a:pt x="89" y="4"/>
                    </a:lnTo>
                    <a:lnTo>
                      <a:pt x="84" y="4"/>
                    </a:lnTo>
                    <a:lnTo>
                      <a:pt x="63" y="3"/>
                    </a:lnTo>
                    <a:lnTo>
                      <a:pt x="14" y="3"/>
                    </a:lnTo>
                    <a:lnTo>
                      <a:pt x="6" y="3"/>
                    </a:lnTo>
                    <a:lnTo>
                      <a:pt x="3" y="3"/>
                    </a:lnTo>
                    <a:lnTo>
                      <a:pt x="2" y="4"/>
                    </a:lnTo>
                    <a:lnTo>
                      <a:pt x="2" y="6"/>
                    </a:lnTo>
                    <a:lnTo>
                      <a:pt x="5" y="12"/>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4" name="Freeform 30"/>
              <p:cNvSpPr>
                <a:spLocks/>
              </p:cNvSpPr>
              <p:nvPr/>
            </p:nvSpPr>
            <p:spPr bwMode="auto">
              <a:xfrm>
                <a:off x="3304" y="2848"/>
                <a:ext cx="17" cy="17"/>
              </a:xfrm>
              <a:custGeom>
                <a:avLst/>
                <a:gdLst>
                  <a:gd name="T0" fmla="*/ 0 w 17"/>
                  <a:gd name="T1" fmla="*/ 10 h 17"/>
                  <a:gd name="T2" fmla="*/ 6 w 17"/>
                  <a:gd name="T3" fmla="*/ 10 h 17"/>
                  <a:gd name="T4" fmla="*/ 12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2"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5" name="Freeform 31"/>
              <p:cNvSpPr>
                <a:spLocks/>
              </p:cNvSpPr>
              <p:nvPr/>
            </p:nvSpPr>
            <p:spPr bwMode="auto">
              <a:xfrm>
                <a:off x="3312" y="2852"/>
                <a:ext cx="22" cy="17"/>
              </a:xfrm>
              <a:custGeom>
                <a:avLst/>
                <a:gdLst>
                  <a:gd name="T0" fmla="*/ 2 w 22"/>
                  <a:gd name="T1" fmla="*/ 0 h 17"/>
                  <a:gd name="T2" fmla="*/ 0 w 22"/>
                  <a:gd name="T3" fmla="*/ 16 h 17"/>
                  <a:gd name="T4" fmla="*/ 20 w 22"/>
                  <a:gd name="T5" fmla="*/ 16 h 17"/>
                  <a:gd name="T6" fmla="*/ 21 w 22"/>
                  <a:gd name="T7" fmla="*/ 0 h 17"/>
                  <a:gd name="T8" fmla="*/ 2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 y="0"/>
                    </a:moveTo>
                    <a:lnTo>
                      <a:pt x="0" y="16"/>
                    </a:lnTo>
                    <a:lnTo>
                      <a:pt x="20" y="16"/>
                    </a:lnTo>
                    <a:lnTo>
                      <a:pt x="21" y="0"/>
                    </a:lnTo>
                    <a:lnTo>
                      <a:pt x="2"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86" name="Freeform 32"/>
              <p:cNvSpPr>
                <a:spLocks/>
              </p:cNvSpPr>
              <p:nvPr/>
            </p:nvSpPr>
            <p:spPr bwMode="auto">
              <a:xfrm>
                <a:off x="3339" y="2919"/>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468" name="Freeform 33"/>
            <p:cNvSpPr>
              <a:spLocks/>
            </p:cNvSpPr>
            <p:nvPr/>
          </p:nvSpPr>
          <p:spPr bwMode="auto">
            <a:xfrm>
              <a:off x="3147" y="3104"/>
              <a:ext cx="77" cy="88"/>
            </a:xfrm>
            <a:custGeom>
              <a:avLst/>
              <a:gdLst>
                <a:gd name="T0" fmla="*/ 0 w 77"/>
                <a:gd name="T1" fmla="*/ 24 h 88"/>
                <a:gd name="T2" fmla="*/ 8 w 77"/>
                <a:gd name="T3" fmla="*/ 45 h 88"/>
                <a:gd name="T4" fmla="*/ 12 w 77"/>
                <a:gd name="T5" fmla="*/ 60 h 88"/>
                <a:gd name="T6" fmla="*/ 15 w 77"/>
                <a:gd name="T7" fmla="*/ 65 h 88"/>
                <a:gd name="T8" fmla="*/ 21 w 77"/>
                <a:gd name="T9" fmla="*/ 70 h 88"/>
                <a:gd name="T10" fmla="*/ 28 w 77"/>
                <a:gd name="T11" fmla="*/ 75 h 88"/>
                <a:gd name="T12" fmla="*/ 33 w 77"/>
                <a:gd name="T13" fmla="*/ 79 h 88"/>
                <a:gd name="T14" fmla="*/ 41 w 77"/>
                <a:gd name="T15" fmla="*/ 83 h 88"/>
                <a:gd name="T16" fmla="*/ 47 w 77"/>
                <a:gd name="T17" fmla="*/ 84 h 88"/>
                <a:gd name="T18" fmla="*/ 53 w 77"/>
                <a:gd name="T19" fmla="*/ 85 h 88"/>
                <a:gd name="T20" fmla="*/ 56 w 77"/>
                <a:gd name="T21" fmla="*/ 86 h 88"/>
                <a:gd name="T22" fmla="*/ 62 w 77"/>
                <a:gd name="T23" fmla="*/ 87 h 88"/>
                <a:gd name="T24" fmla="*/ 66 w 77"/>
                <a:gd name="T25" fmla="*/ 86 h 88"/>
                <a:gd name="T26" fmla="*/ 69 w 77"/>
                <a:gd name="T27" fmla="*/ 81 h 88"/>
                <a:gd name="T28" fmla="*/ 71 w 77"/>
                <a:gd name="T29" fmla="*/ 77 h 88"/>
                <a:gd name="T30" fmla="*/ 73 w 77"/>
                <a:gd name="T31" fmla="*/ 75 h 88"/>
                <a:gd name="T32" fmla="*/ 74 w 77"/>
                <a:gd name="T33" fmla="*/ 67 h 88"/>
                <a:gd name="T34" fmla="*/ 76 w 77"/>
                <a:gd name="T35" fmla="*/ 54 h 88"/>
                <a:gd name="T36" fmla="*/ 76 w 77"/>
                <a:gd name="T37" fmla="*/ 46 h 88"/>
                <a:gd name="T38" fmla="*/ 74 w 77"/>
                <a:gd name="T39" fmla="*/ 41 h 88"/>
                <a:gd name="T40" fmla="*/ 71 w 77"/>
                <a:gd name="T41" fmla="*/ 36 h 88"/>
                <a:gd name="T42" fmla="*/ 63 w 77"/>
                <a:gd name="T43" fmla="*/ 29 h 88"/>
                <a:gd name="T44" fmla="*/ 56 w 77"/>
                <a:gd name="T45" fmla="*/ 25 h 88"/>
                <a:gd name="T46" fmla="*/ 50 w 77"/>
                <a:gd name="T47" fmla="*/ 22 h 88"/>
                <a:gd name="T48" fmla="*/ 45 w 77"/>
                <a:gd name="T49" fmla="*/ 20 h 88"/>
                <a:gd name="T50" fmla="*/ 40 w 77"/>
                <a:gd name="T51" fmla="*/ 17 h 88"/>
                <a:gd name="T52" fmla="*/ 32 w 77"/>
                <a:gd name="T53" fmla="*/ 8 h 88"/>
                <a:gd name="T54" fmla="*/ 25 w 77"/>
                <a:gd name="T55" fmla="*/ 2 h 88"/>
                <a:gd name="T56" fmla="*/ 23 w 77"/>
                <a:gd name="T57" fmla="*/ 0 h 88"/>
                <a:gd name="T58" fmla="*/ 0 w 77"/>
                <a:gd name="T59" fmla="*/ 24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88"/>
                <a:gd name="T92" fmla="*/ 77 w 77"/>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88">
                  <a:moveTo>
                    <a:pt x="0" y="24"/>
                  </a:moveTo>
                  <a:lnTo>
                    <a:pt x="8" y="45"/>
                  </a:lnTo>
                  <a:lnTo>
                    <a:pt x="12" y="60"/>
                  </a:lnTo>
                  <a:lnTo>
                    <a:pt x="15" y="65"/>
                  </a:lnTo>
                  <a:lnTo>
                    <a:pt x="21" y="70"/>
                  </a:lnTo>
                  <a:lnTo>
                    <a:pt x="28" y="75"/>
                  </a:lnTo>
                  <a:lnTo>
                    <a:pt x="33" y="79"/>
                  </a:lnTo>
                  <a:lnTo>
                    <a:pt x="41" y="83"/>
                  </a:lnTo>
                  <a:lnTo>
                    <a:pt x="47" y="84"/>
                  </a:lnTo>
                  <a:lnTo>
                    <a:pt x="53" y="85"/>
                  </a:lnTo>
                  <a:lnTo>
                    <a:pt x="56" y="86"/>
                  </a:lnTo>
                  <a:lnTo>
                    <a:pt x="62" y="87"/>
                  </a:lnTo>
                  <a:lnTo>
                    <a:pt x="66" y="86"/>
                  </a:lnTo>
                  <a:lnTo>
                    <a:pt x="69" y="81"/>
                  </a:lnTo>
                  <a:lnTo>
                    <a:pt x="71" y="77"/>
                  </a:lnTo>
                  <a:lnTo>
                    <a:pt x="73" y="75"/>
                  </a:lnTo>
                  <a:lnTo>
                    <a:pt x="74" y="67"/>
                  </a:lnTo>
                  <a:lnTo>
                    <a:pt x="76" y="54"/>
                  </a:lnTo>
                  <a:lnTo>
                    <a:pt x="76" y="46"/>
                  </a:lnTo>
                  <a:lnTo>
                    <a:pt x="74" y="41"/>
                  </a:lnTo>
                  <a:lnTo>
                    <a:pt x="71" y="36"/>
                  </a:lnTo>
                  <a:lnTo>
                    <a:pt x="63" y="29"/>
                  </a:lnTo>
                  <a:lnTo>
                    <a:pt x="56" y="25"/>
                  </a:lnTo>
                  <a:lnTo>
                    <a:pt x="50" y="22"/>
                  </a:lnTo>
                  <a:lnTo>
                    <a:pt x="45" y="20"/>
                  </a:lnTo>
                  <a:lnTo>
                    <a:pt x="40" y="17"/>
                  </a:lnTo>
                  <a:lnTo>
                    <a:pt x="32" y="8"/>
                  </a:lnTo>
                  <a:lnTo>
                    <a:pt x="25" y="2"/>
                  </a:lnTo>
                  <a:lnTo>
                    <a:pt x="23" y="0"/>
                  </a:lnTo>
                  <a:lnTo>
                    <a:pt x="0" y="24"/>
                  </a:lnTo>
                </a:path>
              </a:pathLst>
            </a:custGeom>
            <a:solidFill>
              <a:srgbClr val="A05000"/>
            </a:solidFill>
            <a:ln w="12700" cap="rnd">
              <a:solidFill>
                <a:srgbClr val="402000"/>
              </a:solidFill>
              <a:round/>
              <a:headEnd/>
              <a:tailEnd/>
            </a:ln>
          </p:spPr>
          <p:txBody>
            <a:bodyPr/>
            <a:lstStyle/>
            <a:p>
              <a:endParaRPr lang="en-US"/>
            </a:p>
          </p:txBody>
        </p:sp>
        <p:grpSp>
          <p:nvGrpSpPr>
            <p:cNvPr id="19469" name="Group 34"/>
            <p:cNvGrpSpPr>
              <a:grpSpLocks/>
            </p:cNvGrpSpPr>
            <p:nvPr/>
          </p:nvGrpSpPr>
          <p:grpSpPr bwMode="auto">
            <a:xfrm>
              <a:off x="3322" y="3619"/>
              <a:ext cx="136" cy="134"/>
              <a:chOff x="3322" y="3619"/>
              <a:chExt cx="136" cy="134"/>
            </a:xfrm>
          </p:grpSpPr>
          <p:grpSp>
            <p:nvGrpSpPr>
              <p:cNvPr id="19555" name="Group 35"/>
              <p:cNvGrpSpPr>
                <a:grpSpLocks/>
              </p:cNvGrpSpPr>
              <p:nvPr/>
            </p:nvGrpSpPr>
            <p:grpSpPr bwMode="auto">
              <a:xfrm>
                <a:off x="3322" y="3689"/>
                <a:ext cx="59" cy="64"/>
                <a:chOff x="3322" y="3689"/>
                <a:chExt cx="59" cy="64"/>
              </a:xfrm>
            </p:grpSpPr>
            <p:sp>
              <p:nvSpPr>
                <p:cNvPr id="19561" name="Freeform 36"/>
                <p:cNvSpPr>
                  <a:spLocks/>
                </p:cNvSpPr>
                <p:nvPr/>
              </p:nvSpPr>
              <p:spPr bwMode="auto">
                <a:xfrm>
                  <a:off x="3322" y="3689"/>
                  <a:ext cx="59" cy="49"/>
                </a:xfrm>
                <a:custGeom>
                  <a:avLst/>
                  <a:gdLst>
                    <a:gd name="T0" fmla="*/ 11 w 59"/>
                    <a:gd name="T1" fmla="*/ 7 h 49"/>
                    <a:gd name="T2" fmla="*/ 7 w 59"/>
                    <a:gd name="T3" fmla="*/ 16 h 49"/>
                    <a:gd name="T4" fmla="*/ 3 w 59"/>
                    <a:gd name="T5" fmla="*/ 22 h 49"/>
                    <a:gd name="T6" fmla="*/ 2 w 59"/>
                    <a:gd name="T7" fmla="*/ 28 h 49"/>
                    <a:gd name="T8" fmla="*/ 0 w 59"/>
                    <a:gd name="T9" fmla="*/ 31 h 49"/>
                    <a:gd name="T10" fmla="*/ 0 w 59"/>
                    <a:gd name="T11" fmla="*/ 34 h 49"/>
                    <a:gd name="T12" fmla="*/ 1 w 59"/>
                    <a:gd name="T13" fmla="*/ 38 h 49"/>
                    <a:gd name="T14" fmla="*/ 3 w 59"/>
                    <a:gd name="T15" fmla="*/ 41 h 49"/>
                    <a:gd name="T16" fmla="*/ 3 w 59"/>
                    <a:gd name="T17" fmla="*/ 43 h 49"/>
                    <a:gd name="T18" fmla="*/ 17 w 59"/>
                    <a:gd name="T19" fmla="*/ 46 h 49"/>
                    <a:gd name="T20" fmla="*/ 28 w 59"/>
                    <a:gd name="T21" fmla="*/ 48 h 49"/>
                    <a:gd name="T22" fmla="*/ 37 w 59"/>
                    <a:gd name="T23" fmla="*/ 46 h 49"/>
                    <a:gd name="T24" fmla="*/ 54 w 59"/>
                    <a:gd name="T25" fmla="*/ 47 h 49"/>
                    <a:gd name="T26" fmla="*/ 57 w 59"/>
                    <a:gd name="T27" fmla="*/ 44 h 49"/>
                    <a:gd name="T28" fmla="*/ 58 w 59"/>
                    <a:gd name="T29" fmla="*/ 42 h 49"/>
                    <a:gd name="T30" fmla="*/ 58 w 59"/>
                    <a:gd name="T31" fmla="*/ 37 h 49"/>
                    <a:gd name="T32" fmla="*/ 56 w 59"/>
                    <a:gd name="T33" fmla="*/ 30 h 49"/>
                    <a:gd name="T34" fmla="*/ 54 w 59"/>
                    <a:gd name="T35" fmla="*/ 22 h 49"/>
                    <a:gd name="T36" fmla="*/ 53 w 59"/>
                    <a:gd name="T37" fmla="*/ 15 h 49"/>
                    <a:gd name="T38" fmla="*/ 51 w 59"/>
                    <a:gd name="T39" fmla="*/ 11 h 49"/>
                    <a:gd name="T40" fmla="*/ 46 w 59"/>
                    <a:gd name="T41" fmla="*/ 3 h 49"/>
                    <a:gd name="T42" fmla="*/ 30 w 59"/>
                    <a:gd name="T43" fmla="*/ 0 h 49"/>
                    <a:gd name="T44" fmla="*/ 11 w 59"/>
                    <a:gd name="T45" fmla="*/ 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49"/>
                    <a:gd name="T71" fmla="*/ 59 w 5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49">
                      <a:moveTo>
                        <a:pt x="11" y="7"/>
                      </a:moveTo>
                      <a:lnTo>
                        <a:pt x="7" y="16"/>
                      </a:lnTo>
                      <a:lnTo>
                        <a:pt x="3" y="22"/>
                      </a:lnTo>
                      <a:lnTo>
                        <a:pt x="2" y="28"/>
                      </a:lnTo>
                      <a:lnTo>
                        <a:pt x="0" y="31"/>
                      </a:lnTo>
                      <a:lnTo>
                        <a:pt x="0" y="34"/>
                      </a:lnTo>
                      <a:lnTo>
                        <a:pt x="1" y="38"/>
                      </a:lnTo>
                      <a:lnTo>
                        <a:pt x="3" y="41"/>
                      </a:lnTo>
                      <a:lnTo>
                        <a:pt x="3" y="43"/>
                      </a:lnTo>
                      <a:lnTo>
                        <a:pt x="17" y="46"/>
                      </a:lnTo>
                      <a:lnTo>
                        <a:pt x="28" y="48"/>
                      </a:lnTo>
                      <a:lnTo>
                        <a:pt x="37" y="46"/>
                      </a:lnTo>
                      <a:lnTo>
                        <a:pt x="54" y="47"/>
                      </a:lnTo>
                      <a:lnTo>
                        <a:pt x="57" y="44"/>
                      </a:lnTo>
                      <a:lnTo>
                        <a:pt x="58" y="42"/>
                      </a:lnTo>
                      <a:lnTo>
                        <a:pt x="58" y="37"/>
                      </a:lnTo>
                      <a:lnTo>
                        <a:pt x="56" y="30"/>
                      </a:lnTo>
                      <a:lnTo>
                        <a:pt x="54" y="22"/>
                      </a:lnTo>
                      <a:lnTo>
                        <a:pt x="53" y="15"/>
                      </a:lnTo>
                      <a:lnTo>
                        <a:pt x="51" y="11"/>
                      </a:lnTo>
                      <a:lnTo>
                        <a:pt x="46" y="3"/>
                      </a:lnTo>
                      <a:lnTo>
                        <a:pt x="30" y="0"/>
                      </a:lnTo>
                      <a:lnTo>
                        <a:pt x="11" y="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2" name="Freeform 37"/>
                <p:cNvSpPr>
                  <a:spLocks/>
                </p:cNvSpPr>
                <p:nvPr/>
              </p:nvSpPr>
              <p:spPr bwMode="auto">
                <a:xfrm>
                  <a:off x="3326" y="3736"/>
                  <a:ext cx="55" cy="17"/>
                </a:xfrm>
                <a:custGeom>
                  <a:avLst/>
                  <a:gdLst>
                    <a:gd name="T0" fmla="*/ 0 w 55"/>
                    <a:gd name="T1" fmla="*/ 0 h 17"/>
                    <a:gd name="T2" fmla="*/ 7 w 55"/>
                    <a:gd name="T3" fmla="*/ 4 h 17"/>
                    <a:gd name="T4" fmla="*/ 15 w 55"/>
                    <a:gd name="T5" fmla="*/ 4 h 17"/>
                    <a:gd name="T6" fmla="*/ 20 w 55"/>
                    <a:gd name="T7" fmla="*/ 8 h 17"/>
                    <a:gd name="T8" fmla="*/ 26 w 55"/>
                    <a:gd name="T9" fmla="*/ 8 h 17"/>
                    <a:gd name="T10" fmla="*/ 31 w 55"/>
                    <a:gd name="T11" fmla="*/ 4 h 17"/>
                    <a:gd name="T12" fmla="*/ 38 w 55"/>
                    <a:gd name="T13" fmla="*/ 8 h 17"/>
                    <a:gd name="T14" fmla="*/ 43 w 55"/>
                    <a:gd name="T15" fmla="*/ 8 h 17"/>
                    <a:gd name="T16" fmla="*/ 49 w 55"/>
                    <a:gd name="T17" fmla="*/ 4 h 17"/>
                    <a:gd name="T18" fmla="*/ 54 w 55"/>
                    <a:gd name="T19" fmla="*/ 0 h 17"/>
                    <a:gd name="T20" fmla="*/ 54 w 55"/>
                    <a:gd name="T21" fmla="*/ 4 h 17"/>
                    <a:gd name="T22" fmla="*/ 52 w 55"/>
                    <a:gd name="T23" fmla="*/ 8 h 17"/>
                    <a:gd name="T24" fmla="*/ 50 w 55"/>
                    <a:gd name="T25" fmla="*/ 12 h 17"/>
                    <a:gd name="T26" fmla="*/ 45 w 55"/>
                    <a:gd name="T27" fmla="*/ 12 h 17"/>
                    <a:gd name="T28" fmla="*/ 40 w 55"/>
                    <a:gd name="T29" fmla="*/ 16 h 17"/>
                    <a:gd name="T30" fmla="*/ 34 w 55"/>
                    <a:gd name="T31" fmla="*/ 12 h 17"/>
                    <a:gd name="T32" fmla="*/ 29 w 55"/>
                    <a:gd name="T33" fmla="*/ 12 h 17"/>
                    <a:gd name="T34" fmla="*/ 23 w 55"/>
                    <a:gd name="T35" fmla="*/ 16 h 17"/>
                    <a:gd name="T36" fmla="*/ 16 w 55"/>
                    <a:gd name="T37" fmla="*/ 12 h 17"/>
                    <a:gd name="T38" fmla="*/ 10 w 55"/>
                    <a:gd name="T39" fmla="*/ 12 h 17"/>
                    <a:gd name="T40" fmla="*/ 0 w 55"/>
                    <a:gd name="T41" fmla="*/ 8 h 17"/>
                    <a:gd name="T42" fmla="*/ 0 w 55"/>
                    <a:gd name="T43" fmla="*/ 4 h 17"/>
                    <a:gd name="T44" fmla="*/ 0 w 55"/>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7"/>
                    <a:gd name="T71" fmla="*/ 55 w 5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7">
                      <a:moveTo>
                        <a:pt x="0" y="0"/>
                      </a:moveTo>
                      <a:lnTo>
                        <a:pt x="7" y="4"/>
                      </a:lnTo>
                      <a:lnTo>
                        <a:pt x="15" y="4"/>
                      </a:lnTo>
                      <a:lnTo>
                        <a:pt x="20" y="8"/>
                      </a:lnTo>
                      <a:lnTo>
                        <a:pt x="26" y="8"/>
                      </a:lnTo>
                      <a:lnTo>
                        <a:pt x="31" y="4"/>
                      </a:lnTo>
                      <a:lnTo>
                        <a:pt x="38" y="8"/>
                      </a:lnTo>
                      <a:lnTo>
                        <a:pt x="43" y="8"/>
                      </a:lnTo>
                      <a:lnTo>
                        <a:pt x="49" y="4"/>
                      </a:lnTo>
                      <a:lnTo>
                        <a:pt x="54" y="0"/>
                      </a:lnTo>
                      <a:lnTo>
                        <a:pt x="54" y="4"/>
                      </a:lnTo>
                      <a:lnTo>
                        <a:pt x="52" y="8"/>
                      </a:lnTo>
                      <a:lnTo>
                        <a:pt x="50" y="12"/>
                      </a:lnTo>
                      <a:lnTo>
                        <a:pt x="45" y="12"/>
                      </a:lnTo>
                      <a:lnTo>
                        <a:pt x="40" y="16"/>
                      </a:lnTo>
                      <a:lnTo>
                        <a:pt x="34" y="12"/>
                      </a:lnTo>
                      <a:lnTo>
                        <a:pt x="29" y="12"/>
                      </a:lnTo>
                      <a:lnTo>
                        <a:pt x="23" y="16"/>
                      </a:lnTo>
                      <a:lnTo>
                        <a:pt x="16" y="12"/>
                      </a:lnTo>
                      <a:lnTo>
                        <a:pt x="10" y="12"/>
                      </a:lnTo>
                      <a:lnTo>
                        <a:pt x="0" y="8"/>
                      </a:lnTo>
                      <a:lnTo>
                        <a:pt x="0" y="4"/>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3" name="Freeform 38"/>
                <p:cNvSpPr>
                  <a:spLocks/>
                </p:cNvSpPr>
                <p:nvPr/>
              </p:nvSpPr>
              <p:spPr bwMode="auto">
                <a:xfrm>
                  <a:off x="3349" y="3723"/>
                  <a:ext cx="28" cy="17"/>
                </a:xfrm>
                <a:custGeom>
                  <a:avLst/>
                  <a:gdLst>
                    <a:gd name="T0" fmla="*/ 0 w 28"/>
                    <a:gd name="T1" fmla="*/ 10 h 17"/>
                    <a:gd name="T2" fmla="*/ 8 w 28"/>
                    <a:gd name="T3" fmla="*/ 12 h 17"/>
                    <a:gd name="T4" fmla="*/ 12 w 28"/>
                    <a:gd name="T5" fmla="*/ 12 h 17"/>
                    <a:gd name="T6" fmla="*/ 18 w 28"/>
                    <a:gd name="T7" fmla="*/ 10 h 17"/>
                    <a:gd name="T8" fmla="*/ 21 w 28"/>
                    <a:gd name="T9" fmla="*/ 8 h 17"/>
                    <a:gd name="T10" fmla="*/ 23 w 28"/>
                    <a:gd name="T11" fmla="*/ 4 h 17"/>
                    <a:gd name="T12" fmla="*/ 26 w 28"/>
                    <a:gd name="T13" fmla="*/ 0 h 17"/>
                    <a:gd name="T14" fmla="*/ 27 w 28"/>
                    <a:gd name="T15" fmla="*/ 4 h 17"/>
                    <a:gd name="T16" fmla="*/ 26 w 28"/>
                    <a:gd name="T17" fmla="*/ 10 h 17"/>
                    <a:gd name="T18" fmla="*/ 23 w 28"/>
                    <a:gd name="T19" fmla="*/ 14 h 17"/>
                    <a:gd name="T20" fmla="*/ 20 w 28"/>
                    <a:gd name="T21" fmla="*/ 16 h 17"/>
                    <a:gd name="T22" fmla="*/ 18 w 28"/>
                    <a:gd name="T23" fmla="*/ 16 h 17"/>
                    <a:gd name="T24" fmla="*/ 13 w 28"/>
                    <a:gd name="T25" fmla="*/ 16 h 17"/>
                    <a:gd name="T26" fmla="*/ 7 w 28"/>
                    <a:gd name="T27" fmla="*/ 14 h 17"/>
                    <a:gd name="T28" fmla="*/ 0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0" y="10"/>
                      </a:moveTo>
                      <a:lnTo>
                        <a:pt x="8" y="12"/>
                      </a:lnTo>
                      <a:lnTo>
                        <a:pt x="12" y="12"/>
                      </a:lnTo>
                      <a:lnTo>
                        <a:pt x="18" y="10"/>
                      </a:lnTo>
                      <a:lnTo>
                        <a:pt x="21" y="8"/>
                      </a:lnTo>
                      <a:lnTo>
                        <a:pt x="23" y="4"/>
                      </a:lnTo>
                      <a:lnTo>
                        <a:pt x="26" y="0"/>
                      </a:lnTo>
                      <a:lnTo>
                        <a:pt x="27" y="4"/>
                      </a:lnTo>
                      <a:lnTo>
                        <a:pt x="26" y="10"/>
                      </a:lnTo>
                      <a:lnTo>
                        <a:pt x="23" y="14"/>
                      </a:lnTo>
                      <a:lnTo>
                        <a:pt x="20" y="16"/>
                      </a:lnTo>
                      <a:lnTo>
                        <a:pt x="18" y="16"/>
                      </a:lnTo>
                      <a:lnTo>
                        <a:pt x="13" y="16"/>
                      </a:lnTo>
                      <a:lnTo>
                        <a:pt x="7" y="14"/>
                      </a:lnTo>
                      <a:lnTo>
                        <a:pt x="0" y="10"/>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556" name="Group 39"/>
              <p:cNvGrpSpPr>
                <a:grpSpLocks/>
              </p:cNvGrpSpPr>
              <p:nvPr/>
            </p:nvGrpSpPr>
            <p:grpSpPr bwMode="auto">
              <a:xfrm>
                <a:off x="3386" y="3619"/>
                <a:ext cx="72" cy="106"/>
                <a:chOff x="3386" y="3619"/>
                <a:chExt cx="72" cy="106"/>
              </a:xfrm>
            </p:grpSpPr>
            <p:sp>
              <p:nvSpPr>
                <p:cNvPr id="19557" name="Freeform 40"/>
                <p:cNvSpPr>
                  <a:spLocks/>
                </p:cNvSpPr>
                <p:nvPr/>
              </p:nvSpPr>
              <p:spPr bwMode="auto">
                <a:xfrm>
                  <a:off x="3386" y="3619"/>
                  <a:ext cx="72" cy="94"/>
                </a:xfrm>
                <a:custGeom>
                  <a:avLst/>
                  <a:gdLst>
                    <a:gd name="T0" fmla="*/ 13 w 72"/>
                    <a:gd name="T1" fmla="*/ 0 h 94"/>
                    <a:gd name="T2" fmla="*/ 6 w 72"/>
                    <a:gd name="T3" fmla="*/ 7 h 94"/>
                    <a:gd name="T4" fmla="*/ 3 w 72"/>
                    <a:gd name="T5" fmla="*/ 11 h 94"/>
                    <a:gd name="T6" fmla="*/ 2 w 72"/>
                    <a:gd name="T7" fmla="*/ 17 h 94"/>
                    <a:gd name="T8" fmla="*/ 1 w 72"/>
                    <a:gd name="T9" fmla="*/ 25 h 94"/>
                    <a:gd name="T10" fmla="*/ 0 w 72"/>
                    <a:gd name="T11" fmla="*/ 30 h 94"/>
                    <a:gd name="T12" fmla="*/ 1 w 72"/>
                    <a:gd name="T13" fmla="*/ 34 h 94"/>
                    <a:gd name="T14" fmla="*/ 3 w 72"/>
                    <a:gd name="T15" fmla="*/ 40 h 94"/>
                    <a:gd name="T16" fmla="*/ 13 w 72"/>
                    <a:gd name="T17" fmla="*/ 58 h 94"/>
                    <a:gd name="T18" fmla="*/ 15 w 72"/>
                    <a:gd name="T19" fmla="*/ 59 h 94"/>
                    <a:gd name="T20" fmla="*/ 17 w 72"/>
                    <a:gd name="T21" fmla="*/ 67 h 94"/>
                    <a:gd name="T22" fmla="*/ 18 w 72"/>
                    <a:gd name="T23" fmla="*/ 74 h 94"/>
                    <a:gd name="T24" fmla="*/ 20 w 72"/>
                    <a:gd name="T25" fmla="*/ 83 h 94"/>
                    <a:gd name="T26" fmla="*/ 20 w 72"/>
                    <a:gd name="T27" fmla="*/ 88 h 94"/>
                    <a:gd name="T28" fmla="*/ 23 w 72"/>
                    <a:gd name="T29" fmla="*/ 90 h 94"/>
                    <a:gd name="T30" fmla="*/ 36 w 72"/>
                    <a:gd name="T31" fmla="*/ 93 h 94"/>
                    <a:gd name="T32" fmla="*/ 59 w 72"/>
                    <a:gd name="T33" fmla="*/ 92 h 94"/>
                    <a:gd name="T34" fmla="*/ 67 w 72"/>
                    <a:gd name="T35" fmla="*/ 90 h 94"/>
                    <a:gd name="T36" fmla="*/ 69 w 72"/>
                    <a:gd name="T37" fmla="*/ 87 h 94"/>
                    <a:gd name="T38" fmla="*/ 70 w 72"/>
                    <a:gd name="T39" fmla="*/ 84 h 94"/>
                    <a:gd name="T40" fmla="*/ 71 w 72"/>
                    <a:gd name="T41" fmla="*/ 78 h 94"/>
                    <a:gd name="T42" fmla="*/ 70 w 72"/>
                    <a:gd name="T43" fmla="*/ 71 h 94"/>
                    <a:gd name="T44" fmla="*/ 68 w 72"/>
                    <a:gd name="T45" fmla="*/ 65 h 94"/>
                    <a:gd name="T46" fmla="*/ 65 w 72"/>
                    <a:gd name="T47" fmla="*/ 59 h 94"/>
                    <a:gd name="T48" fmla="*/ 59 w 72"/>
                    <a:gd name="T49" fmla="*/ 51 h 94"/>
                    <a:gd name="T50" fmla="*/ 56 w 72"/>
                    <a:gd name="T51" fmla="*/ 41 h 94"/>
                    <a:gd name="T52" fmla="*/ 52 w 72"/>
                    <a:gd name="T53" fmla="*/ 32 h 94"/>
                    <a:gd name="T54" fmla="*/ 49 w 72"/>
                    <a:gd name="T55" fmla="*/ 26 h 94"/>
                    <a:gd name="T56" fmla="*/ 46 w 72"/>
                    <a:gd name="T57" fmla="*/ 19 h 94"/>
                    <a:gd name="T58" fmla="*/ 41 w 72"/>
                    <a:gd name="T59" fmla="*/ 0 h 94"/>
                    <a:gd name="T60" fmla="*/ 13 w 72"/>
                    <a:gd name="T61" fmla="*/ 0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94"/>
                    <a:gd name="T95" fmla="*/ 72 w 72"/>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94">
                      <a:moveTo>
                        <a:pt x="13" y="0"/>
                      </a:moveTo>
                      <a:lnTo>
                        <a:pt x="6" y="7"/>
                      </a:lnTo>
                      <a:lnTo>
                        <a:pt x="3" y="11"/>
                      </a:lnTo>
                      <a:lnTo>
                        <a:pt x="2" y="17"/>
                      </a:lnTo>
                      <a:lnTo>
                        <a:pt x="1" y="25"/>
                      </a:lnTo>
                      <a:lnTo>
                        <a:pt x="0" y="30"/>
                      </a:lnTo>
                      <a:lnTo>
                        <a:pt x="1" y="34"/>
                      </a:lnTo>
                      <a:lnTo>
                        <a:pt x="3" y="40"/>
                      </a:lnTo>
                      <a:lnTo>
                        <a:pt x="13" y="58"/>
                      </a:lnTo>
                      <a:lnTo>
                        <a:pt x="15" y="59"/>
                      </a:lnTo>
                      <a:lnTo>
                        <a:pt x="17" y="67"/>
                      </a:lnTo>
                      <a:lnTo>
                        <a:pt x="18" y="74"/>
                      </a:lnTo>
                      <a:lnTo>
                        <a:pt x="20" y="83"/>
                      </a:lnTo>
                      <a:lnTo>
                        <a:pt x="20" y="88"/>
                      </a:lnTo>
                      <a:lnTo>
                        <a:pt x="23" y="90"/>
                      </a:lnTo>
                      <a:lnTo>
                        <a:pt x="36" y="93"/>
                      </a:lnTo>
                      <a:lnTo>
                        <a:pt x="59" y="92"/>
                      </a:lnTo>
                      <a:lnTo>
                        <a:pt x="67" y="90"/>
                      </a:lnTo>
                      <a:lnTo>
                        <a:pt x="69" y="87"/>
                      </a:lnTo>
                      <a:lnTo>
                        <a:pt x="70" y="84"/>
                      </a:lnTo>
                      <a:lnTo>
                        <a:pt x="71" y="78"/>
                      </a:lnTo>
                      <a:lnTo>
                        <a:pt x="70" y="71"/>
                      </a:lnTo>
                      <a:lnTo>
                        <a:pt x="68" y="65"/>
                      </a:lnTo>
                      <a:lnTo>
                        <a:pt x="65" y="59"/>
                      </a:lnTo>
                      <a:lnTo>
                        <a:pt x="59" y="51"/>
                      </a:lnTo>
                      <a:lnTo>
                        <a:pt x="56" y="41"/>
                      </a:lnTo>
                      <a:lnTo>
                        <a:pt x="52" y="32"/>
                      </a:lnTo>
                      <a:lnTo>
                        <a:pt x="49" y="26"/>
                      </a:lnTo>
                      <a:lnTo>
                        <a:pt x="46" y="19"/>
                      </a:lnTo>
                      <a:lnTo>
                        <a:pt x="41" y="0"/>
                      </a:lnTo>
                      <a:lnTo>
                        <a:pt x="13"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558" name="Group 41"/>
                <p:cNvGrpSpPr>
                  <a:grpSpLocks/>
                </p:cNvGrpSpPr>
                <p:nvPr/>
              </p:nvGrpSpPr>
              <p:grpSpPr bwMode="auto">
                <a:xfrm>
                  <a:off x="3386" y="3647"/>
                  <a:ext cx="72" cy="78"/>
                  <a:chOff x="3386" y="3647"/>
                  <a:chExt cx="72" cy="78"/>
                </a:xfrm>
              </p:grpSpPr>
              <p:sp>
                <p:nvSpPr>
                  <p:cNvPr id="19559" name="Freeform 42"/>
                  <p:cNvSpPr>
                    <a:spLocks/>
                  </p:cNvSpPr>
                  <p:nvPr/>
                </p:nvSpPr>
                <p:spPr bwMode="auto">
                  <a:xfrm>
                    <a:off x="3408" y="3708"/>
                    <a:ext cx="50" cy="17"/>
                  </a:xfrm>
                  <a:custGeom>
                    <a:avLst/>
                    <a:gdLst>
                      <a:gd name="T0" fmla="*/ 0 w 50"/>
                      <a:gd name="T1" fmla="*/ 3 h 17"/>
                      <a:gd name="T2" fmla="*/ 0 w 50"/>
                      <a:gd name="T3" fmla="*/ 9 h 17"/>
                      <a:gd name="T4" fmla="*/ 1 w 50"/>
                      <a:gd name="T5" fmla="*/ 9 h 17"/>
                      <a:gd name="T6" fmla="*/ 4 w 50"/>
                      <a:gd name="T7" fmla="*/ 12 h 17"/>
                      <a:gd name="T8" fmla="*/ 9 w 50"/>
                      <a:gd name="T9" fmla="*/ 12 h 17"/>
                      <a:gd name="T10" fmla="*/ 15 w 50"/>
                      <a:gd name="T11" fmla="*/ 16 h 17"/>
                      <a:gd name="T12" fmla="*/ 21 w 50"/>
                      <a:gd name="T13" fmla="*/ 16 h 17"/>
                      <a:gd name="T14" fmla="*/ 27 w 50"/>
                      <a:gd name="T15" fmla="*/ 16 h 17"/>
                      <a:gd name="T16" fmla="*/ 37 w 50"/>
                      <a:gd name="T17" fmla="*/ 16 h 17"/>
                      <a:gd name="T18" fmla="*/ 42 w 50"/>
                      <a:gd name="T19" fmla="*/ 16 h 17"/>
                      <a:gd name="T20" fmla="*/ 46 w 50"/>
                      <a:gd name="T21" fmla="*/ 12 h 17"/>
                      <a:gd name="T22" fmla="*/ 48 w 50"/>
                      <a:gd name="T23" fmla="*/ 9 h 17"/>
                      <a:gd name="T24" fmla="*/ 49 w 50"/>
                      <a:gd name="T25" fmla="*/ 3 h 17"/>
                      <a:gd name="T26" fmla="*/ 49 w 50"/>
                      <a:gd name="T27" fmla="*/ 0 h 17"/>
                      <a:gd name="T28" fmla="*/ 46 w 50"/>
                      <a:gd name="T29" fmla="*/ 6 h 17"/>
                      <a:gd name="T30" fmla="*/ 42 w 50"/>
                      <a:gd name="T31" fmla="*/ 9 h 17"/>
                      <a:gd name="T32" fmla="*/ 37 w 50"/>
                      <a:gd name="T33" fmla="*/ 12 h 17"/>
                      <a:gd name="T34" fmla="*/ 27 w 50"/>
                      <a:gd name="T35" fmla="*/ 9 h 17"/>
                      <a:gd name="T36" fmla="*/ 21 w 50"/>
                      <a:gd name="T37" fmla="*/ 12 h 17"/>
                      <a:gd name="T38" fmla="*/ 13 w 50"/>
                      <a:gd name="T39" fmla="*/ 9 h 17"/>
                      <a:gd name="T40" fmla="*/ 7 w 50"/>
                      <a:gd name="T41" fmla="*/ 9 h 17"/>
                      <a:gd name="T42" fmla="*/ 0 w 50"/>
                      <a:gd name="T43" fmla="*/ 3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17"/>
                      <a:gd name="T68" fmla="*/ 50 w 50"/>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17">
                        <a:moveTo>
                          <a:pt x="0" y="3"/>
                        </a:moveTo>
                        <a:lnTo>
                          <a:pt x="0" y="9"/>
                        </a:lnTo>
                        <a:lnTo>
                          <a:pt x="1" y="9"/>
                        </a:lnTo>
                        <a:lnTo>
                          <a:pt x="4" y="12"/>
                        </a:lnTo>
                        <a:lnTo>
                          <a:pt x="9" y="12"/>
                        </a:lnTo>
                        <a:lnTo>
                          <a:pt x="15" y="16"/>
                        </a:lnTo>
                        <a:lnTo>
                          <a:pt x="21" y="16"/>
                        </a:lnTo>
                        <a:lnTo>
                          <a:pt x="27" y="16"/>
                        </a:lnTo>
                        <a:lnTo>
                          <a:pt x="37" y="16"/>
                        </a:lnTo>
                        <a:lnTo>
                          <a:pt x="42" y="16"/>
                        </a:lnTo>
                        <a:lnTo>
                          <a:pt x="46" y="12"/>
                        </a:lnTo>
                        <a:lnTo>
                          <a:pt x="48" y="9"/>
                        </a:lnTo>
                        <a:lnTo>
                          <a:pt x="49" y="3"/>
                        </a:lnTo>
                        <a:lnTo>
                          <a:pt x="49" y="0"/>
                        </a:lnTo>
                        <a:lnTo>
                          <a:pt x="46" y="6"/>
                        </a:lnTo>
                        <a:lnTo>
                          <a:pt x="42" y="9"/>
                        </a:lnTo>
                        <a:lnTo>
                          <a:pt x="37" y="12"/>
                        </a:lnTo>
                        <a:lnTo>
                          <a:pt x="27" y="9"/>
                        </a:lnTo>
                        <a:lnTo>
                          <a:pt x="21" y="12"/>
                        </a:lnTo>
                        <a:lnTo>
                          <a:pt x="13" y="9"/>
                        </a:lnTo>
                        <a:lnTo>
                          <a:pt x="7" y="9"/>
                        </a:lnTo>
                        <a:lnTo>
                          <a:pt x="0" y="3"/>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60" name="Freeform 43"/>
                  <p:cNvSpPr>
                    <a:spLocks/>
                  </p:cNvSpPr>
                  <p:nvPr/>
                </p:nvSpPr>
                <p:spPr bwMode="auto">
                  <a:xfrm>
                    <a:off x="3386" y="3647"/>
                    <a:ext cx="17" cy="29"/>
                  </a:xfrm>
                  <a:custGeom>
                    <a:avLst/>
                    <a:gdLst>
                      <a:gd name="T0" fmla="*/ 0 w 17"/>
                      <a:gd name="T1" fmla="*/ 0 h 29"/>
                      <a:gd name="T2" fmla="*/ 16 w 17"/>
                      <a:gd name="T3" fmla="*/ 28 h 29"/>
                      <a:gd name="T4" fmla="*/ 11 w 17"/>
                      <a:gd name="T5" fmla="*/ 27 h 29"/>
                      <a:gd name="T6" fmla="*/ 0 w 17"/>
                      <a:gd name="T7" fmla="*/ 6 h 29"/>
                      <a:gd name="T8" fmla="*/ 0 w 17"/>
                      <a:gd name="T9" fmla="*/ 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0"/>
                        </a:moveTo>
                        <a:lnTo>
                          <a:pt x="16" y="28"/>
                        </a:lnTo>
                        <a:lnTo>
                          <a:pt x="11" y="27"/>
                        </a:lnTo>
                        <a:lnTo>
                          <a:pt x="0" y="6"/>
                        </a:lnTo>
                        <a:lnTo>
                          <a:pt x="0" y="0"/>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19470" name="Group 44"/>
            <p:cNvGrpSpPr>
              <a:grpSpLocks/>
            </p:cNvGrpSpPr>
            <p:nvPr/>
          </p:nvGrpSpPr>
          <p:grpSpPr bwMode="auto">
            <a:xfrm>
              <a:off x="3238" y="3201"/>
              <a:ext cx="228" cy="499"/>
              <a:chOff x="3238" y="3201"/>
              <a:chExt cx="228" cy="499"/>
            </a:xfrm>
          </p:grpSpPr>
          <p:sp>
            <p:nvSpPr>
              <p:cNvPr id="19543" name="Freeform 45"/>
              <p:cNvSpPr>
                <a:spLocks/>
              </p:cNvSpPr>
              <p:nvPr/>
            </p:nvSpPr>
            <p:spPr bwMode="auto">
              <a:xfrm>
                <a:off x="3238" y="3201"/>
                <a:ext cx="228" cy="499"/>
              </a:xfrm>
              <a:custGeom>
                <a:avLst/>
                <a:gdLst>
                  <a:gd name="T0" fmla="*/ 4 w 228"/>
                  <a:gd name="T1" fmla="*/ 75 h 499"/>
                  <a:gd name="T2" fmla="*/ 18 w 228"/>
                  <a:gd name="T3" fmla="*/ 183 h 499"/>
                  <a:gd name="T4" fmla="*/ 31 w 228"/>
                  <a:gd name="T5" fmla="*/ 292 h 499"/>
                  <a:gd name="T6" fmla="*/ 34 w 228"/>
                  <a:gd name="T7" fmla="*/ 362 h 499"/>
                  <a:gd name="T8" fmla="*/ 50 w 228"/>
                  <a:gd name="T9" fmla="*/ 419 h 499"/>
                  <a:gd name="T10" fmla="*/ 65 w 228"/>
                  <a:gd name="T11" fmla="*/ 476 h 499"/>
                  <a:gd name="T12" fmla="*/ 72 w 228"/>
                  <a:gd name="T13" fmla="*/ 484 h 499"/>
                  <a:gd name="T14" fmla="*/ 73 w 228"/>
                  <a:gd name="T15" fmla="*/ 493 h 499"/>
                  <a:gd name="T16" fmla="*/ 84 w 228"/>
                  <a:gd name="T17" fmla="*/ 498 h 499"/>
                  <a:gd name="T18" fmla="*/ 99 w 228"/>
                  <a:gd name="T19" fmla="*/ 493 h 499"/>
                  <a:gd name="T20" fmla="*/ 115 w 228"/>
                  <a:gd name="T21" fmla="*/ 495 h 499"/>
                  <a:gd name="T22" fmla="*/ 129 w 228"/>
                  <a:gd name="T23" fmla="*/ 492 h 499"/>
                  <a:gd name="T24" fmla="*/ 135 w 228"/>
                  <a:gd name="T25" fmla="*/ 486 h 499"/>
                  <a:gd name="T26" fmla="*/ 136 w 228"/>
                  <a:gd name="T27" fmla="*/ 472 h 499"/>
                  <a:gd name="T28" fmla="*/ 138 w 228"/>
                  <a:gd name="T29" fmla="*/ 461 h 499"/>
                  <a:gd name="T30" fmla="*/ 137 w 228"/>
                  <a:gd name="T31" fmla="*/ 441 h 499"/>
                  <a:gd name="T32" fmla="*/ 130 w 228"/>
                  <a:gd name="T33" fmla="*/ 404 h 499"/>
                  <a:gd name="T34" fmla="*/ 116 w 228"/>
                  <a:gd name="T35" fmla="*/ 360 h 499"/>
                  <a:gd name="T36" fmla="*/ 126 w 228"/>
                  <a:gd name="T37" fmla="*/ 312 h 499"/>
                  <a:gd name="T38" fmla="*/ 113 w 228"/>
                  <a:gd name="T39" fmla="*/ 259 h 499"/>
                  <a:gd name="T40" fmla="*/ 114 w 228"/>
                  <a:gd name="T41" fmla="*/ 151 h 499"/>
                  <a:gd name="T42" fmla="*/ 119 w 228"/>
                  <a:gd name="T43" fmla="*/ 120 h 499"/>
                  <a:gd name="T44" fmla="*/ 120 w 228"/>
                  <a:gd name="T45" fmla="*/ 155 h 499"/>
                  <a:gd name="T46" fmla="*/ 124 w 228"/>
                  <a:gd name="T47" fmla="*/ 209 h 499"/>
                  <a:gd name="T48" fmla="*/ 132 w 228"/>
                  <a:gd name="T49" fmla="*/ 247 h 499"/>
                  <a:gd name="T50" fmla="*/ 138 w 228"/>
                  <a:gd name="T51" fmla="*/ 292 h 499"/>
                  <a:gd name="T52" fmla="*/ 142 w 228"/>
                  <a:gd name="T53" fmla="*/ 312 h 499"/>
                  <a:gd name="T54" fmla="*/ 148 w 228"/>
                  <a:gd name="T55" fmla="*/ 332 h 499"/>
                  <a:gd name="T56" fmla="*/ 146 w 228"/>
                  <a:gd name="T57" fmla="*/ 354 h 499"/>
                  <a:gd name="T58" fmla="*/ 142 w 228"/>
                  <a:gd name="T59" fmla="*/ 374 h 499"/>
                  <a:gd name="T60" fmla="*/ 145 w 228"/>
                  <a:gd name="T61" fmla="*/ 390 h 499"/>
                  <a:gd name="T62" fmla="*/ 145 w 228"/>
                  <a:gd name="T63" fmla="*/ 406 h 499"/>
                  <a:gd name="T64" fmla="*/ 149 w 228"/>
                  <a:gd name="T65" fmla="*/ 423 h 499"/>
                  <a:gd name="T66" fmla="*/ 154 w 228"/>
                  <a:gd name="T67" fmla="*/ 440 h 499"/>
                  <a:gd name="T68" fmla="*/ 164 w 228"/>
                  <a:gd name="T69" fmla="*/ 449 h 499"/>
                  <a:gd name="T70" fmla="*/ 184 w 228"/>
                  <a:gd name="T71" fmla="*/ 456 h 499"/>
                  <a:gd name="T72" fmla="*/ 189 w 228"/>
                  <a:gd name="T73" fmla="*/ 448 h 499"/>
                  <a:gd name="T74" fmla="*/ 198 w 228"/>
                  <a:gd name="T75" fmla="*/ 440 h 499"/>
                  <a:gd name="T76" fmla="*/ 196 w 228"/>
                  <a:gd name="T77" fmla="*/ 429 h 499"/>
                  <a:gd name="T78" fmla="*/ 199 w 228"/>
                  <a:gd name="T79" fmla="*/ 411 h 499"/>
                  <a:gd name="T80" fmla="*/ 205 w 228"/>
                  <a:gd name="T81" fmla="*/ 387 h 499"/>
                  <a:gd name="T82" fmla="*/ 214 w 228"/>
                  <a:gd name="T83" fmla="*/ 350 h 499"/>
                  <a:gd name="T84" fmla="*/ 223 w 228"/>
                  <a:gd name="T85" fmla="*/ 283 h 499"/>
                  <a:gd name="T86" fmla="*/ 225 w 228"/>
                  <a:gd name="T87" fmla="*/ 131 h 499"/>
                  <a:gd name="T88" fmla="*/ 207 w 228"/>
                  <a:gd name="T89" fmla="*/ 26 h 499"/>
                  <a:gd name="T90" fmla="*/ 93 w 228"/>
                  <a:gd name="T91" fmla="*/ 14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8"/>
                  <a:gd name="T139" fmla="*/ 0 h 499"/>
                  <a:gd name="T140" fmla="*/ 228 w 228"/>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8" h="499">
                    <a:moveTo>
                      <a:pt x="0" y="35"/>
                    </a:moveTo>
                    <a:lnTo>
                      <a:pt x="4" y="75"/>
                    </a:lnTo>
                    <a:lnTo>
                      <a:pt x="12" y="120"/>
                    </a:lnTo>
                    <a:lnTo>
                      <a:pt x="18" y="183"/>
                    </a:lnTo>
                    <a:lnTo>
                      <a:pt x="24" y="241"/>
                    </a:lnTo>
                    <a:lnTo>
                      <a:pt x="31" y="292"/>
                    </a:lnTo>
                    <a:lnTo>
                      <a:pt x="29" y="322"/>
                    </a:lnTo>
                    <a:lnTo>
                      <a:pt x="34" y="362"/>
                    </a:lnTo>
                    <a:lnTo>
                      <a:pt x="43" y="397"/>
                    </a:lnTo>
                    <a:lnTo>
                      <a:pt x="50" y="419"/>
                    </a:lnTo>
                    <a:lnTo>
                      <a:pt x="57" y="449"/>
                    </a:lnTo>
                    <a:lnTo>
                      <a:pt x="65" y="476"/>
                    </a:lnTo>
                    <a:lnTo>
                      <a:pt x="68" y="480"/>
                    </a:lnTo>
                    <a:lnTo>
                      <a:pt x="72" y="484"/>
                    </a:lnTo>
                    <a:lnTo>
                      <a:pt x="71" y="489"/>
                    </a:lnTo>
                    <a:lnTo>
                      <a:pt x="73" y="493"/>
                    </a:lnTo>
                    <a:lnTo>
                      <a:pt x="76" y="496"/>
                    </a:lnTo>
                    <a:lnTo>
                      <a:pt x="84" y="498"/>
                    </a:lnTo>
                    <a:lnTo>
                      <a:pt x="92" y="495"/>
                    </a:lnTo>
                    <a:lnTo>
                      <a:pt x="99" y="493"/>
                    </a:lnTo>
                    <a:lnTo>
                      <a:pt x="105" y="494"/>
                    </a:lnTo>
                    <a:lnTo>
                      <a:pt x="115" y="495"/>
                    </a:lnTo>
                    <a:lnTo>
                      <a:pt x="123" y="494"/>
                    </a:lnTo>
                    <a:lnTo>
                      <a:pt x="129" y="492"/>
                    </a:lnTo>
                    <a:lnTo>
                      <a:pt x="133" y="489"/>
                    </a:lnTo>
                    <a:lnTo>
                      <a:pt x="135" y="486"/>
                    </a:lnTo>
                    <a:lnTo>
                      <a:pt x="137" y="480"/>
                    </a:lnTo>
                    <a:lnTo>
                      <a:pt x="136" y="472"/>
                    </a:lnTo>
                    <a:lnTo>
                      <a:pt x="137" y="466"/>
                    </a:lnTo>
                    <a:lnTo>
                      <a:pt x="138" y="461"/>
                    </a:lnTo>
                    <a:lnTo>
                      <a:pt x="139" y="449"/>
                    </a:lnTo>
                    <a:lnTo>
                      <a:pt x="137" y="441"/>
                    </a:lnTo>
                    <a:lnTo>
                      <a:pt x="132" y="424"/>
                    </a:lnTo>
                    <a:lnTo>
                      <a:pt x="130" y="404"/>
                    </a:lnTo>
                    <a:lnTo>
                      <a:pt x="122" y="380"/>
                    </a:lnTo>
                    <a:lnTo>
                      <a:pt x="116" y="360"/>
                    </a:lnTo>
                    <a:lnTo>
                      <a:pt x="124" y="335"/>
                    </a:lnTo>
                    <a:lnTo>
                      <a:pt x="126" y="312"/>
                    </a:lnTo>
                    <a:lnTo>
                      <a:pt x="120" y="286"/>
                    </a:lnTo>
                    <a:lnTo>
                      <a:pt x="113" y="259"/>
                    </a:lnTo>
                    <a:lnTo>
                      <a:pt x="113" y="202"/>
                    </a:lnTo>
                    <a:lnTo>
                      <a:pt x="114" y="151"/>
                    </a:lnTo>
                    <a:lnTo>
                      <a:pt x="111" y="96"/>
                    </a:lnTo>
                    <a:lnTo>
                      <a:pt x="119" y="120"/>
                    </a:lnTo>
                    <a:lnTo>
                      <a:pt x="122" y="141"/>
                    </a:lnTo>
                    <a:lnTo>
                      <a:pt x="120" y="155"/>
                    </a:lnTo>
                    <a:lnTo>
                      <a:pt x="122" y="168"/>
                    </a:lnTo>
                    <a:lnTo>
                      <a:pt x="124" y="209"/>
                    </a:lnTo>
                    <a:lnTo>
                      <a:pt x="130" y="232"/>
                    </a:lnTo>
                    <a:lnTo>
                      <a:pt x="132" y="247"/>
                    </a:lnTo>
                    <a:lnTo>
                      <a:pt x="135" y="266"/>
                    </a:lnTo>
                    <a:lnTo>
                      <a:pt x="138" y="292"/>
                    </a:lnTo>
                    <a:lnTo>
                      <a:pt x="140" y="301"/>
                    </a:lnTo>
                    <a:lnTo>
                      <a:pt x="142" y="312"/>
                    </a:lnTo>
                    <a:lnTo>
                      <a:pt x="145" y="322"/>
                    </a:lnTo>
                    <a:lnTo>
                      <a:pt x="148" y="332"/>
                    </a:lnTo>
                    <a:lnTo>
                      <a:pt x="148" y="342"/>
                    </a:lnTo>
                    <a:lnTo>
                      <a:pt x="146" y="354"/>
                    </a:lnTo>
                    <a:lnTo>
                      <a:pt x="143" y="362"/>
                    </a:lnTo>
                    <a:lnTo>
                      <a:pt x="142" y="374"/>
                    </a:lnTo>
                    <a:lnTo>
                      <a:pt x="143" y="381"/>
                    </a:lnTo>
                    <a:lnTo>
                      <a:pt x="145" y="390"/>
                    </a:lnTo>
                    <a:lnTo>
                      <a:pt x="146" y="398"/>
                    </a:lnTo>
                    <a:lnTo>
                      <a:pt x="145" y="406"/>
                    </a:lnTo>
                    <a:lnTo>
                      <a:pt x="144" y="411"/>
                    </a:lnTo>
                    <a:lnTo>
                      <a:pt x="149" y="423"/>
                    </a:lnTo>
                    <a:lnTo>
                      <a:pt x="152" y="430"/>
                    </a:lnTo>
                    <a:lnTo>
                      <a:pt x="154" y="440"/>
                    </a:lnTo>
                    <a:lnTo>
                      <a:pt x="156" y="444"/>
                    </a:lnTo>
                    <a:lnTo>
                      <a:pt x="164" y="449"/>
                    </a:lnTo>
                    <a:lnTo>
                      <a:pt x="176" y="453"/>
                    </a:lnTo>
                    <a:lnTo>
                      <a:pt x="184" y="456"/>
                    </a:lnTo>
                    <a:lnTo>
                      <a:pt x="187" y="453"/>
                    </a:lnTo>
                    <a:lnTo>
                      <a:pt x="189" y="448"/>
                    </a:lnTo>
                    <a:lnTo>
                      <a:pt x="193" y="443"/>
                    </a:lnTo>
                    <a:lnTo>
                      <a:pt x="198" y="440"/>
                    </a:lnTo>
                    <a:lnTo>
                      <a:pt x="196" y="434"/>
                    </a:lnTo>
                    <a:lnTo>
                      <a:pt x="196" y="429"/>
                    </a:lnTo>
                    <a:lnTo>
                      <a:pt x="197" y="426"/>
                    </a:lnTo>
                    <a:lnTo>
                      <a:pt x="199" y="411"/>
                    </a:lnTo>
                    <a:lnTo>
                      <a:pt x="199" y="395"/>
                    </a:lnTo>
                    <a:lnTo>
                      <a:pt x="205" y="387"/>
                    </a:lnTo>
                    <a:lnTo>
                      <a:pt x="209" y="378"/>
                    </a:lnTo>
                    <a:lnTo>
                      <a:pt x="214" y="350"/>
                    </a:lnTo>
                    <a:lnTo>
                      <a:pt x="220" y="313"/>
                    </a:lnTo>
                    <a:lnTo>
                      <a:pt x="223" y="283"/>
                    </a:lnTo>
                    <a:lnTo>
                      <a:pt x="227" y="204"/>
                    </a:lnTo>
                    <a:lnTo>
                      <a:pt x="225" y="131"/>
                    </a:lnTo>
                    <a:lnTo>
                      <a:pt x="218" y="78"/>
                    </a:lnTo>
                    <a:lnTo>
                      <a:pt x="207" y="26"/>
                    </a:lnTo>
                    <a:lnTo>
                      <a:pt x="196" y="0"/>
                    </a:lnTo>
                    <a:lnTo>
                      <a:pt x="93" y="14"/>
                    </a:lnTo>
                    <a:lnTo>
                      <a:pt x="0" y="35"/>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544" name="Group 46"/>
              <p:cNvGrpSpPr>
                <a:grpSpLocks/>
              </p:cNvGrpSpPr>
              <p:nvPr/>
            </p:nvGrpSpPr>
            <p:grpSpPr bwMode="auto">
              <a:xfrm>
                <a:off x="3252" y="3260"/>
                <a:ext cx="214" cy="436"/>
                <a:chOff x="3252" y="3260"/>
                <a:chExt cx="214" cy="436"/>
              </a:xfrm>
            </p:grpSpPr>
            <p:sp>
              <p:nvSpPr>
                <p:cNvPr id="19545" name="Freeform 47"/>
                <p:cNvSpPr>
                  <a:spLocks/>
                </p:cNvSpPr>
                <p:nvPr/>
              </p:nvSpPr>
              <p:spPr bwMode="auto">
                <a:xfrm>
                  <a:off x="3261" y="3346"/>
                  <a:ext cx="47" cy="262"/>
                </a:xfrm>
                <a:custGeom>
                  <a:avLst/>
                  <a:gdLst>
                    <a:gd name="T0" fmla="*/ 0 w 47"/>
                    <a:gd name="T1" fmla="*/ 0 h 262"/>
                    <a:gd name="T2" fmla="*/ 4 w 47"/>
                    <a:gd name="T3" fmla="*/ 39 h 262"/>
                    <a:gd name="T4" fmla="*/ 7 w 47"/>
                    <a:gd name="T5" fmla="*/ 77 h 262"/>
                    <a:gd name="T6" fmla="*/ 8 w 47"/>
                    <a:gd name="T7" fmla="*/ 89 h 262"/>
                    <a:gd name="T8" fmla="*/ 10 w 47"/>
                    <a:gd name="T9" fmla="*/ 102 h 262"/>
                    <a:gd name="T10" fmla="*/ 13 w 47"/>
                    <a:gd name="T11" fmla="*/ 134 h 262"/>
                    <a:gd name="T12" fmla="*/ 17 w 47"/>
                    <a:gd name="T13" fmla="*/ 165 h 262"/>
                    <a:gd name="T14" fmla="*/ 16 w 47"/>
                    <a:gd name="T15" fmla="*/ 178 h 262"/>
                    <a:gd name="T16" fmla="*/ 15 w 47"/>
                    <a:gd name="T17" fmla="*/ 190 h 262"/>
                    <a:gd name="T18" fmla="*/ 17 w 47"/>
                    <a:gd name="T19" fmla="*/ 204 h 262"/>
                    <a:gd name="T20" fmla="*/ 19 w 47"/>
                    <a:gd name="T21" fmla="*/ 220 h 262"/>
                    <a:gd name="T22" fmla="*/ 19 w 47"/>
                    <a:gd name="T23" fmla="*/ 226 h 262"/>
                    <a:gd name="T24" fmla="*/ 22 w 47"/>
                    <a:gd name="T25" fmla="*/ 239 h 262"/>
                    <a:gd name="T26" fmla="*/ 25 w 47"/>
                    <a:gd name="T27" fmla="*/ 251 h 262"/>
                    <a:gd name="T28" fmla="*/ 27 w 47"/>
                    <a:gd name="T29" fmla="*/ 261 h 262"/>
                    <a:gd name="T30" fmla="*/ 30 w 47"/>
                    <a:gd name="T31" fmla="*/ 249 h 262"/>
                    <a:gd name="T32" fmla="*/ 32 w 47"/>
                    <a:gd name="T33" fmla="*/ 240 h 262"/>
                    <a:gd name="T34" fmla="*/ 36 w 47"/>
                    <a:gd name="T35" fmla="*/ 231 h 262"/>
                    <a:gd name="T36" fmla="*/ 40 w 47"/>
                    <a:gd name="T37" fmla="*/ 219 h 262"/>
                    <a:gd name="T38" fmla="*/ 43 w 47"/>
                    <a:gd name="T39" fmla="*/ 209 h 262"/>
                    <a:gd name="T40" fmla="*/ 45 w 47"/>
                    <a:gd name="T41" fmla="*/ 200 h 262"/>
                    <a:gd name="T42" fmla="*/ 46 w 47"/>
                    <a:gd name="T43" fmla="*/ 188 h 262"/>
                    <a:gd name="T44" fmla="*/ 45 w 47"/>
                    <a:gd name="T45" fmla="*/ 176 h 262"/>
                    <a:gd name="T46" fmla="*/ 44 w 47"/>
                    <a:gd name="T47" fmla="*/ 164 h 262"/>
                    <a:gd name="T48" fmla="*/ 40 w 47"/>
                    <a:gd name="T49" fmla="*/ 153 h 262"/>
                    <a:gd name="T50" fmla="*/ 36 w 47"/>
                    <a:gd name="T51" fmla="*/ 144 h 262"/>
                    <a:gd name="T52" fmla="*/ 31 w 47"/>
                    <a:gd name="T53" fmla="*/ 135 h 262"/>
                    <a:gd name="T54" fmla="*/ 24 w 47"/>
                    <a:gd name="T55" fmla="*/ 117 h 262"/>
                    <a:gd name="T56" fmla="*/ 21 w 47"/>
                    <a:gd name="T57" fmla="*/ 105 h 262"/>
                    <a:gd name="T58" fmla="*/ 17 w 47"/>
                    <a:gd name="T59" fmla="*/ 86 h 262"/>
                    <a:gd name="T60" fmla="*/ 12 w 47"/>
                    <a:gd name="T61" fmla="*/ 51 h 262"/>
                    <a:gd name="T62" fmla="*/ 6 w 47"/>
                    <a:gd name="T63" fmla="*/ 26 h 262"/>
                    <a:gd name="T64" fmla="*/ 0 w 47"/>
                    <a:gd name="T65" fmla="*/ 0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62"/>
                    <a:gd name="T101" fmla="*/ 47 w 47"/>
                    <a:gd name="T102" fmla="*/ 262 h 2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62">
                      <a:moveTo>
                        <a:pt x="0" y="0"/>
                      </a:moveTo>
                      <a:lnTo>
                        <a:pt x="4" y="39"/>
                      </a:lnTo>
                      <a:lnTo>
                        <a:pt x="7" y="77"/>
                      </a:lnTo>
                      <a:lnTo>
                        <a:pt x="8" y="89"/>
                      </a:lnTo>
                      <a:lnTo>
                        <a:pt x="10" y="102"/>
                      </a:lnTo>
                      <a:lnTo>
                        <a:pt x="13" y="134"/>
                      </a:lnTo>
                      <a:lnTo>
                        <a:pt x="17" y="165"/>
                      </a:lnTo>
                      <a:lnTo>
                        <a:pt x="16" y="178"/>
                      </a:lnTo>
                      <a:lnTo>
                        <a:pt x="15" y="190"/>
                      </a:lnTo>
                      <a:lnTo>
                        <a:pt x="17" y="204"/>
                      </a:lnTo>
                      <a:lnTo>
                        <a:pt x="19" y="220"/>
                      </a:lnTo>
                      <a:lnTo>
                        <a:pt x="19" y="226"/>
                      </a:lnTo>
                      <a:lnTo>
                        <a:pt x="22" y="239"/>
                      </a:lnTo>
                      <a:lnTo>
                        <a:pt x="25" y="251"/>
                      </a:lnTo>
                      <a:lnTo>
                        <a:pt x="27" y="261"/>
                      </a:lnTo>
                      <a:lnTo>
                        <a:pt x="30" y="249"/>
                      </a:lnTo>
                      <a:lnTo>
                        <a:pt x="32" y="240"/>
                      </a:lnTo>
                      <a:lnTo>
                        <a:pt x="36" y="231"/>
                      </a:lnTo>
                      <a:lnTo>
                        <a:pt x="40" y="219"/>
                      </a:lnTo>
                      <a:lnTo>
                        <a:pt x="43" y="209"/>
                      </a:lnTo>
                      <a:lnTo>
                        <a:pt x="45" y="200"/>
                      </a:lnTo>
                      <a:lnTo>
                        <a:pt x="46" y="188"/>
                      </a:lnTo>
                      <a:lnTo>
                        <a:pt x="45" y="176"/>
                      </a:lnTo>
                      <a:lnTo>
                        <a:pt x="44" y="164"/>
                      </a:lnTo>
                      <a:lnTo>
                        <a:pt x="40" y="153"/>
                      </a:lnTo>
                      <a:lnTo>
                        <a:pt x="36" y="144"/>
                      </a:lnTo>
                      <a:lnTo>
                        <a:pt x="31" y="135"/>
                      </a:lnTo>
                      <a:lnTo>
                        <a:pt x="24" y="117"/>
                      </a:lnTo>
                      <a:lnTo>
                        <a:pt x="21" y="105"/>
                      </a:lnTo>
                      <a:lnTo>
                        <a:pt x="17" y="86"/>
                      </a:lnTo>
                      <a:lnTo>
                        <a:pt x="12" y="51"/>
                      </a:lnTo>
                      <a:lnTo>
                        <a:pt x="6" y="26"/>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6" name="Freeform 48"/>
                <p:cNvSpPr>
                  <a:spLocks/>
                </p:cNvSpPr>
                <p:nvPr/>
              </p:nvSpPr>
              <p:spPr bwMode="auto">
                <a:xfrm>
                  <a:off x="3312" y="3318"/>
                  <a:ext cx="69" cy="355"/>
                </a:xfrm>
                <a:custGeom>
                  <a:avLst/>
                  <a:gdLst>
                    <a:gd name="T0" fmla="*/ 9 w 69"/>
                    <a:gd name="T1" fmla="*/ 0 h 355"/>
                    <a:gd name="T2" fmla="*/ 11 w 69"/>
                    <a:gd name="T3" fmla="*/ 10 h 355"/>
                    <a:gd name="T4" fmla="*/ 13 w 69"/>
                    <a:gd name="T5" fmla="*/ 23 h 355"/>
                    <a:gd name="T6" fmla="*/ 18 w 69"/>
                    <a:gd name="T7" fmla="*/ 35 h 355"/>
                    <a:gd name="T8" fmla="*/ 27 w 69"/>
                    <a:gd name="T9" fmla="*/ 49 h 355"/>
                    <a:gd name="T10" fmla="*/ 32 w 69"/>
                    <a:gd name="T11" fmla="*/ 58 h 355"/>
                    <a:gd name="T12" fmla="*/ 36 w 69"/>
                    <a:gd name="T13" fmla="*/ 70 h 355"/>
                    <a:gd name="T14" fmla="*/ 39 w 69"/>
                    <a:gd name="T15" fmla="*/ 78 h 355"/>
                    <a:gd name="T16" fmla="*/ 40 w 69"/>
                    <a:gd name="T17" fmla="*/ 86 h 355"/>
                    <a:gd name="T18" fmla="*/ 43 w 69"/>
                    <a:gd name="T19" fmla="*/ 97 h 355"/>
                    <a:gd name="T20" fmla="*/ 44 w 69"/>
                    <a:gd name="T21" fmla="*/ 106 h 355"/>
                    <a:gd name="T22" fmla="*/ 44 w 69"/>
                    <a:gd name="T23" fmla="*/ 117 h 355"/>
                    <a:gd name="T24" fmla="*/ 44 w 69"/>
                    <a:gd name="T25" fmla="*/ 147 h 355"/>
                    <a:gd name="T26" fmla="*/ 44 w 69"/>
                    <a:gd name="T27" fmla="*/ 164 h 355"/>
                    <a:gd name="T28" fmla="*/ 46 w 69"/>
                    <a:gd name="T29" fmla="*/ 169 h 355"/>
                    <a:gd name="T30" fmla="*/ 48 w 69"/>
                    <a:gd name="T31" fmla="*/ 177 h 355"/>
                    <a:gd name="T32" fmla="*/ 52 w 69"/>
                    <a:gd name="T33" fmla="*/ 196 h 355"/>
                    <a:gd name="T34" fmla="*/ 55 w 69"/>
                    <a:gd name="T35" fmla="*/ 221 h 355"/>
                    <a:gd name="T36" fmla="*/ 55 w 69"/>
                    <a:gd name="T37" fmla="*/ 236 h 355"/>
                    <a:gd name="T38" fmla="*/ 49 w 69"/>
                    <a:gd name="T39" fmla="*/ 256 h 355"/>
                    <a:gd name="T40" fmla="*/ 54 w 69"/>
                    <a:gd name="T41" fmla="*/ 277 h 355"/>
                    <a:gd name="T42" fmla="*/ 56 w 69"/>
                    <a:gd name="T43" fmla="*/ 285 h 355"/>
                    <a:gd name="T44" fmla="*/ 59 w 69"/>
                    <a:gd name="T45" fmla="*/ 292 h 355"/>
                    <a:gd name="T46" fmla="*/ 60 w 69"/>
                    <a:gd name="T47" fmla="*/ 296 h 355"/>
                    <a:gd name="T48" fmla="*/ 60 w 69"/>
                    <a:gd name="T49" fmla="*/ 303 h 355"/>
                    <a:gd name="T50" fmla="*/ 61 w 69"/>
                    <a:gd name="T51" fmla="*/ 312 h 355"/>
                    <a:gd name="T52" fmla="*/ 64 w 69"/>
                    <a:gd name="T53" fmla="*/ 321 h 355"/>
                    <a:gd name="T54" fmla="*/ 65 w 69"/>
                    <a:gd name="T55" fmla="*/ 329 h 355"/>
                    <a:gd name="T56" fmla="*/ 68 w 69"/>
                    <a:gd name="T57" fmla="*/ 337 h 355"/>
                    <a:gd name="T58" fmla="*/ 66 w 69"/>
                    <a:gd name="T59" fmla="*/ 345 h 355"/>
                    <a:gd name="T60" fmla="*/ 65 w 69"/>
                    <a:gd name="T61" fmla="*/ 354 h 355"/>
                    <a:gd name="T62" fmla="*/ 63 w 69"/>
                    <a:gd name="T63" fmla="*/ 344 h 355"/>
                    <a:gd name="T64" fmla="*/ 60 w 69"/>
                    <a:gd name="T65" fmla="*/ 330 h 355"/>
                    <a:gd name="T66" fmla="*/ 58 w 69"/>
                    <a:gd name="T67" fmla="*/ 321 h 355"/>
                    <a:gd name="T68" fmla="*/ 53 w 69"/>
                    <a:gd name="T69" fmla="*/ 309 h 355"/>
                    <a:gd name="T70" fmla="*/ 50 w 69"/>
                    <a:gd name="T71" fmla="*/ 302 h 355"/>
                    <a:gd name="T72" fmla="*/ 49 w 69"/>
                    <a:gd name="T73" fmla="*/ 294 h 355"/>
                    <a:gd name="T74" fmla="*/ 47 w 69"/>
                    <a:gd name="T75" fmla="*/ 282 h 355"/>
                    <a:gd name="T76" fmla="*/ 42 w 69"/>
                    <a:gd name="T77" fmla="*/ 271 h 355"/>
                    <a:gd name="T78" fmla="*/ 37 w 69"/>
                    <a:gd name="T79" fmla="*/ 258 h 355"/>
                    <a:gd name="T80" fmla="*/ 38 w 69"/>
                    <a:gd name="T81" fmla="*/ 241 h 355"/>
                    <a:gd name="T82" fmla="*/ 42 w 69"/>
                    <a:gd name="T83" fmla="*/ 224 h 355"/>
                    <a:gd name="T84" fmla="*/ 42 w 69"/>
                    <a:gd name="T85" fmla="*/ 207 h 355"/>
                    <a:gd name="T86" fmla="*/ 35 w 69"/>
                    <a:gd name="T87" fmla="*/ 196 h 355"/>
                    <a:gd name="T88" fmla="*/ 27 w 69"/>
                    <a:gd name="T89" fmla="*/ 177 h 355"/>
                    <a:gd name="T90" fmla="*/ 24 w 69"/>
                    <a:gd name="T91" fmla="*/ 160 h 355"/>
                    <a:gd name="T92" fmla="*/ 20 w 69"/>
                    <a:gd name="T93" fmla="*/ 147 h 355"/>
                    <a:gd name="T94" fmla="*/ 21 w 69"/>
                    <a:gd name="T95" fmla="*/ 128 h 355"/>
                    <a:gd name="T96" fmla="*/ 24 w 69"/>
                    <a:gd name="T97" fmla="*/ 115 h 355"/>
                    <a:gd name="T98" fmla="*/ 24 w 69"/>
                    <a:gd name="T99" fmla="*/ 98 h 355"/>
                    <a:gd name="T100" fmla="*/ 20 w 69"/>
                    <a:gd name="T101" fmla="*/ 84 h 355"/>
                    <a:gd name="T102" fmla="*/ 13 w 69"/>
                    <a:gd name="T103" fmla="*/ 73 h 355"/>
                    <a:gd name="T104" fmla="*/ 8 w 69"/>
                    <a:gd name="T105" fmla="*/ 61 h 355"/>
                    <a:gd name="T106" fmla="*/ 3 w 69"/>
                    <a:gd name="T107" fmla="*/ 49 h 355"/>
                    <a:gd name="T108" fmla="*/ 1 w 69"/>
                    <a:gd name="T109" fmla="*/ 37 h 355"/>
                    <a:gd name="T110" fmla="*/ 0 w 69"/>
                    <a:gd name="T111" fmla="*/ 23 h 355"/>
                    <a:gd name="T112" fmla="*/ 2 w 69"/>
                    <a:gd name="T113" fmla="*/ 14 h 355"/>
                    <a:gd name="T114" fmla="*/ 5 w 69"/>
                    <a:gd name="T115" fmla="*/ 5 h 355"/>
                    <a:gd name="T116" fmla="*/ 9 w 69"/>
                    <a:gd name="T117" fmla="*/ 0 h 3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355"/>
                    <a:gd name="T179" fmla="*/ 69 w 69"/>
                    <a:gd name="T180" fmla="*/ 355 h 3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355">
                      <a:moveTo>
                        <a:pt x="9" y="0"/>
                      </a:moveTo>
                      <a:lnTo>
                        <a:pt x="11" y="10"/>
                      </a:lnTo>
                      <a:lnTo>
                        <a:pt x="13" y="23"/>
                      </a:lnTo>
                      <a:lnTo>
                        <a:pt x="18" y="35"/>
                      </a:lnTo>
                      <a:lnTo>
                        <a:pt x="27" y="49"/>
                      </a:lnTo>
                      <a:lnTo>
                        <a:pt x="32" y="58"/>
                      </a:lnTo>
                      <a:lnTo>
                        <a:pt x="36" y="70"/>
                      </a:lnTo>
                      <a:lnTo>
                        <a:pt x="39" y="78"/>
                      </a:lnTo>
                      <a:lnTo>
                        <a:pt x="40" y="86"/>
                      </a:lnTo>
                      <a:lnTo>
                        <a:pt x="43" y="97"/>
                      </a:lnTo>
                      <a:lnTo>
                        <a:pt x="44" y="106"/>
                      </a:lnTo>
                      <a:lnTo>
                        <a:pt x="44" y="117"/>
                      </a:lnTo>
                      <a:lnTo>
                        <a:pt x="44" y="147"/>
                      </a:lnTo>
                      <a:lnTo>
                        <a:pt x="44" y="164"/>
                      </a:lnTo>
                      <a:lnTo>
                        <a:pt x="46" y="169"/>
                      </a:lnTo>
                      <a:lnTo>
                        <a:pt x="48" y="177"/>
                      </a:lnTo>
                      <a:lnTo>
                        <a:pt x="52" y="196"/>
                      </a:lnTo>
                      <a:lnTo>
                        <a:pt x="55" y="221"/>
                      </a:lnTo>
                      <a:lnTo>
                        <a:pt x="55" y="236"/>
                      </a:lnTo>
                      <a:lnTo>
                        <a:pt x="49" y="256"/>
                      </a:lnTo>
                      <a:lnTo>
                        <a:pt x="54" y="277"/>
                      </a:lnTo>
                      <a:lnTo>
                        <a:pt x="56" y="285"/>
                      </a:lnTo>
                      <a:lnTo>
                        <a:pt x="59" y="292"/>
                      </a:lnTo>
                      <a:lnTo>
                        <a:pt x="60" y="296"/>
                      </a:lnTo>
                      <a:lnTo>
                        <a:pt x="60" y="303"/>
                      </a:lnTo>
                      <a:lnTo>
                        <a:pt x="61" y="312"/>
                      </a:lnTo>
                      <a:lnTo>
                        <a:pt x="64" y="321"/>
                      </a:lnTo>
                      <a:lnTo>
                        <a:pt x="65" y="329"/>
                      </a:lnTo>
                      <a:lnTo>
                        <a:pt x="68" y="337"/>
                      </a:lnTo>
                      <a:lnTo>
                        <a:pt x="66" y="345"/>
                      </a:lnTo>
                      <a:lnTo>
                        <a:pt x="65" y="354"/>
                      </a:lnTo>
                      <a:lnTo>
                        <a:pt x="63" y="344"/>
                      </a:lnTo>
                      <a:lnTo>
                        <a:pt x="60" y="330"/>
                      </a:lnTo>
                      <a:lnTo>
                        <a:pt x="58" y="321"/>
                      </a:lnTo>
                      <a:lnTo>
                        <a:pt x="53" y="309"/>
                      </a:lnTo>
                      <a:lnTo>
                        <a:pt x="50" y="302"/>
                      </a:lnTo>
                      <a:lnTo>
                        <a:pt x="49" y="294"/>
                      </a:lnTo>
                      <a:lnTo>
                        <a:pt x="47" y="282"/>
                      </a:lnTo>
                      <a:lnTo>
                        <a:pt x="42" y="271"/>
                      </a:lnTo>
                      <a:lnTo>
                        <a:pt x="37" y="258"/>
                      </a:lnTo>
                      <a:lnTo>
                        <a:pt x="38" y="241"/>
                      </a:lnTo>
                      <a:lnTo>
                        <a:pt x="42" y="224"/>
                      </a:lnTo>
                      <a:lnTo>
                        <a:pt x="42" y="207"/>
                      </a:lnTo>
                      <a:lnTo>
                        <a:pt x="35" y="196"/>
                      </a:lnTo>
                      <a:lnTo>
                        <a:pt x="27" y="177"/>
                      </a:lnTo>
                      <a:lnTo>
                        <a:pt x="24" y="160"/>
                      </a:lnTo>
                      <a:lnTo>
                        <a:pt x="20" y="147"/>
                      </a:lnTo>
                      <a:lnTo>
                        <a:pt x="21" y="128"/>
                      </a:lnTo>
                      <a:lnTo>
                        <a:pt x="24" y="115"/>
                      </a:lnTo>
                      <a:lnTo>
                        <a:pt x="24" y="98"/>
                      </a:lnTo>
                      <a:lnTo>
                        <a:pt x="20" y="84"/>
                      </a:lnTo>
                      <a:lnTo>
                        <a:pt x="13" y="73"/>
                      </a:lnTo>
                      <a:lnTo>
                        <a:pt x="8" y="61"/>
                      </a:lnTo>
                      <a:lnTo>
                        <a:pt x="3" y="49"/>
                      </a:lnTo>
                      <a:lnTo>
                        <a:pt x="1" y="37"/>
                      </a:lnTo>
                      <a:lnTo>
                        <a:pt x="0" y="23"/>
                      </a:lnTo>
                      <a:lnTo>
                        <a:pt x="2" y="14"/>
                      </a:lnTo>
                      <a:lnTo>
                        <a:pt x="5" y="5"/>
                      </a:lnTo>
                      <a:lnTo>
                        <a:pt x="9"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7" name="Freeform 49"/>
                <p:cNvSpPr>
                  <a:spLocks/>
                </p:cNvSpPr>
                <p:nvPr/>
              </p:nvSpPr>
              <p:spPr bwMode="auto">
                <a:xfrm>
                  <a:off x="3298" y="3625"/>
                  <a:ext cx="35" cy="49"/>
                </a:xfrm>
                <a:custGeom>
                  <a:avLst/>
                  <a:gdLst>
                    <a:gd name="T0" fmla="*/ 13 w 35"/>
                    <a:gd name="T1" fmla="*/ 48 h 49"/>
                    <a:gd name="T2" fmla="*/ 15 w 35"/>
                    <a:gd name="T3" fmla="*/ 44 h 49"/>
                    <a:gd name="T4" fmla="*/ 20 w 35"/>
                    <a:gd name="T5" fmla="*/ 40 h 49"/>
                    <a:gd name="T6" fmla="*/ 25 w 35"/>
                    <a:gd name="T7" fmla="*/ 37 h 49"/>
                    <a:gd name="T8" fmla="*/ 34 w 35"/>
                    <a:gd name="T9" fmla="*/ 34 h 49"/>
                    <a:gd name="T10" fmla="*/ 28 w 35"/>
                    <a:gd name="T11" fmla="*/ 26 h 49"/>
                    <a:gd name="T12" fmla="*/ 24 w 35"/>
                    <a:gd name="T13" fmla="*/ 22 h 49"/>
                    <a:gd name="T14" fmla="*/ 17 w 35"/>
                    <a:gd name="T15" fmla="*/ 17 h 49"/>
                    <a:gd name="T16" fmla="*/ 11 w 35"/>
                    <a:gd name="T17" fmla="*/ 12 h 49"/>
                    <a:gd name="T18" fmla="*/ 5 w 35"/>
                    <a:gd name="T19" fmla="*/ 7 h 49"/>
                    <a:gd name="T20" fmla="*/ 0 w 35"/>
                    <a:gd name="T21" fmla="*/ 0 h 49"/>
                    <a:gd name="T22" fmla="*/ 3 w 35"/>
                    <a:gd name="T23" fmla="*/ 14 h 49"/>
                    <a:gd name="T24" fmla="*/ 6 w 35"/>
                    <a:gd name="T25" fmla="*/ 26 h 49"/>
                    <a:gd name="T26" fmla="*/ 10 w 35"/>
                    <a:gd name="T27" fmla="*/ 40 h 49"/>
                    <a:gd name="T28" fmla="*/ 13 w 35"/>
                    <a:gd name="T29" fmla="*/ 4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9"/>
                    <a:gd name="T47" fmla="*/ 35 w 3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9">
                      <a:moveTo>
                        <a:pt x="13" y="48"/>
                      </a:moveTo>
                      <a:lnTo>
                        <a:pt x="15" y="44"/>
                      </a:lnTo>
                      <a:lnTo>
                        <a:pt x="20" y="40"/>
                      </a:lnTo>
                      <a:lnTo>
                        <a:pt x="25" y="37"/>
                      </a:lnTo>
                      <a:lnTo>
                        <a:pt x="34" y="34"/>
                      </a:lnTo>
                      <a:lnTo>
                        <a:pt x="28" y="26"/>
                      </a:lnTo>
                      <a:lnTo>
                        <a:pt x="24" y="22"/>
                      </a:lnTo>
                      <a:lnTo>
                        <a:pt x="17" y="17"/>
                      </a:lnTo>
                      <a:lnTo>
                        <a:pt x="11" y="12"/>
                      </a:lnTo>
                      <a:lnTo>
                        <a:pt x="5" y="7"/>
                      </a:lnTo>
                      <a:lnTo>
                        <a:pt x="0" y="0"/>
                      </a:lnTo>
                      <a:lnTo>
                        <a:pt x="3" y="14"/>
                      </a:lnTo>
                      <a:lnTo>
                        <a:pt x="6" y="26"/>
                      </a:lnTo>
                      <a:lnTo>
                        <a:pt x="10" y="40"/>
                      </a:lnTo>
                      <a:lnTo>
                        <a:pt x="13" y="48"/>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8" name="Freeform 50"/>
                <p:cNvSpPr>
                  <a:spLocks/>
                </p:cNvSpPr>
                <p:nvPr/>
              </p:nvSpPr>
              <p:spPr bwMode="auto">
                <a:xfrm>
                  <a:off x="3326" y="3674"/>
                  <a:ext cx="46" cy="22"/>
                </a:xfrm>
                <a:custGeom>
                  <a:avLst/>
                  <a:gdLst>
                    <a:gd name="T0" fmla="*/ 18 w 46"/>
                    <a:gd name="T1" fmla="*/ 0 h 22"/>
                    <a:gd name="T2" fmla="*/ 13 w 46"/>
                    <a:gd name="T3" fmla="*/ 1 h 22"/>
                    <a:gd name="T4" fmla="*/ 6 w 46"/>
                    <a:gd name="T5" fmla="*/ 3 h 22"/>
                    <a:gd name="T6" fmla="*/ 2 w 46"/>
                    <a:gd name="T7" fmla="*/ 6 h 22"/>
                    <a:gd name="T8" fmla="*/ 0 w 46"/>
                    <a:gd name="T9" fmla="*/ 11 h 22"/>
                    <a:gd name="T10" fmla="*/ 0 w 46"/>
                    <a:gd name="T11" fmla="*/ 16 h 22"/>
                    <a:gd name="T12" fmla="*/ 2 w 46"/>
                    <a:gd name="T13" fmla="*/ 20 h 22"/>
                    <a:gd name="T14" fmla="*/ 7 w 46"/>
                    <a:gd name="T15" fmla="*/ 21 h 22"/>
                    <a:gd name="T16" fmla="*/ 15 w 46"/>
                    <a:gd name="T17" fmla="*/ 19 h 22"/>
                    <a:gd name="T18" fmla="*/ 21 w 46"/>
                    <a:gd name="T19" fmla="*/ 16 h 22"/>
                    <a:gd name="T20" fmla="*/ 29 w 46"/>
                    <a:gd name="T21" fmla="*/ 13 h 22"/>
                    <a:gd name="T22" fmla="*/ 37 w 46"/>
                    <a:gd name="T23" fmla="*/ 11 h 22"/>
                    <a:gd name="T24" fmla="*/ 45 w 46"/>
                    <a:gd name="T25" fmla="*/ 8 h 22"/>
                    <a:gd name="T26" fmla="*/ 32 w 46"/>
                    <a:gd name="T27" fmla="*/ 2 h 22"/>
                    <a:gd name="T28" fmla="*/ 25 w 46"/>
                    <a:gd name="T29" fmla="*/ 1 h 22"/>
                    <a:gd name="T30" fmla="*/ 18 w 4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2"/>
                    <a:gd name="T50" fmla="*/ 46 w 4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2">
                      <a:moveTo>
                        <a:pt x="18" y="0"/>
                      </a:moveTo>
                      <a:lnTo>
                        <a:pt x="13" y="1"/>
                      </a:lnTo>
                      <a:lnTo>
                        <a:pt x="6" y="3"/>
                      </a:lnTo>
                      <a:lnTo>
                        <a:pt x="2" y="6"/>
                      </a:lnTo>
                      <a:lnTo>
                        <a:pt x="0" y="11"/>
                      </a:lnTo>
                      <a:lnTo>
                        <a:pt x="0" y="16"/>
                      </a:lnTo>
                      <a:lnTo>
                        <a:pt x="2" y="20"/>
                      </a:lnTo>
                      <a:lnTo>
                        <a:pt x="7" y="21"/>
                      </a:lnTo>
                      <a:lnTo>
                        <a:pt x="15" y="19"/>
                      </a:lnTo>
                      <a:lnTo>
                        <a:pt x="21" y="16"/>
                      </a:lnTo>
                      <a:lnTo>
                        <a:pt x="29" y="13"/>
                      </a:lnTo>
                      <a:lnTo>
                        <a:pt x="37" y="11"/>
                      </a:lnTo>
                      <a:lnTo>
                        <a:pt x="45" y="8"/>
                      </a:lnTo>
                      <a:lnTo>
                        <a:pt x="32" y="2"/>
                      </a:lnTo>
                      <a:lnTo>
                        <a:pt x="25" y="1"/>
                      </a:lnTo>
                      <a:lnTo>
                        <a:pt x="18"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9" name="Freeform 51"/>
                <p:cNvSpPr>
                  <a:spLocks/>
                </p:cNvSpPr>
                <p:nvPr/>
              </p:nvSpPr>
              <p:spPr bwMode="auto">
                <a:xfrm>
                  <a:off x="3309" y="3282"/>
                  <a:ext cx="17" cy="299"/>
                </a:xfrm>
                <a:custGeom>
                  <a:avLst/>
                  <a:gdLst>
                    <a:gd name="T0" fmla="*/ 2 w 17"/>
                    <a:gd name="T1" fmla="*/ 0 h 299"/>
                    <a:gd name="T2" fmla="*/ 4 w 17"/>
                    <a:gd name="T3" fmla="*/ 42 h 299"/>
                    <a:gd name="T4" fmla="*/ 2 w 17"/>
                    <a:gd name="T5" fmla="*/ 92 h 299"/>
                    <a:gd name="T6" fmla="*/ 4 w 17"/>
                    <a:gd name="T7" fmla="*/ 152 h 299"/>
                    <a:gd name="T8" fmla="*/ 9 w 17"/>
                    <a:gd name="T9" fmla="*/ 205 h 299"/>
                    <a:gd name="T10" fmla="*/ 13 w 17"/>
                    <a:gd name="T11" fmla="*/ 255 h 299"/>
                    <a:gd name="T12" fmla="*/ 16 w 17"/>
                    <a:gd name="T13" fmla="*/ 298 h 299"/>
                    <a:gd name="T14" fmla="*/ 4 w 17"/>
                    <a:gd name="T15" fmla="*/ 195 h 299"/>
                    <a:gd name="T16" fmla="*/ 1 w 17"/>
                    <a:gd name="T17" fmla="*/ 137 h 299"/>
                    <a:gd name="T18" fmla="*/ 0 w 17"/>
                    <a:gd name="T19" fmla="*/ 91 h 299"/>
                    <a:gd name="T20" fmla="*/ 2 w 17"/>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9"/>
                    <a:gd name="T35" fmla="*/ 17 w 17"/>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9">
                      <a:moveTo>
                        <a:pt x="2" y="0"/>
                      </a:moveTo>
                      <a:lnTo>
                        <a:pt x="4" y="42"/>
                      </a:lnTo>
                      <a:lnTo>
                        <a:pt x="2" y="92"/>
                      </a:lnTo>
                      <a:lnTo>
                        <a:pt x="4" y="152"/>
                      </a:lnTo>
                      <a:lnTo>
                        <a:pt x="9" y="205"/>
                      </a:lnTo>
                      <a:lnTo>
                        <a:pt x="13" y="255"/>
                      </a:lnTo>
                      <a:lnTo>
                        <a:pt x="16" y="298"/>
                      </a:lnTo>
                      <a:lnTo>
                        <a:pt x="4" y="195"/>
                      </a:lnTo>
                      <a:lnTo>
                        <a:pt x="1" y="137"/>
                      </a:lnTo>
                      <a:lnTo>
                        <a:pt x="0" y="91"/>
                      </a:lnTo>
                      <a:lnTo>
                        <a:pt x="2" y="0"/>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0" name="Freeform 52"/>
                <p:cNvSpPr>
                  <a:spLocks/>
                </p:cNvSpPr>
                <p:nvPr/>
              </p:nvSpPr>
              <p:spPr bwMode="auto">
                <a:xfrm>
                  <a:off x="3392" y="3555"/>
                  <a:ext cx="52" cy="83"/>
                </a:xfrm>
                <a:custGeom>
                  <a:avLst/>
                  <a:gdLst>
                    <a:gd name="T0" fmla="*/ 46 w 52"/>
                    <a:gd name="T1" fmla="*/ 47 h 83"/>
                    <a:gd name="T2" fmla="*/ 50 w 52"/>
                    <a:gd name="T3" fmla="*/ 39 h 83"/>
                    <a:gd name="T4" fmla="*/ 51 w 52"/>
                    <a:gd name="T5" fmla="*/ 28 h 83"/>
                    <a:gd name="T6" fmla="*/ 49 w 52"/>
                    <a:gd name="T7" fmla="*/ 20 h 83"/>
                    <a:gd name="T8" fmla="*/ 46 w 52"/>
                    <a:gd name="T9" fmla="*/ 13 h 83"/>
                    <a:gd name="T10" fmla="*/ 44 w 52"/>
                    <a:gd name="T11" fmla="*/ 7 h 83"/>
                    <a:gd name="T12" fmla="*/ 39 w 52"/>
                    <a:gd name="T13" fmla="*/ 3 h 83"/>
                    <a:gd name="T14" fmla="*/ 32 w 52"/>
                    <a:gd name="T15" fmla="*/ 0 h 83"/>
                    <a:gd name="T16" fmla="*/ 23 w 52"/>
                    <a:gd name="T17" fmla="*/ 1 h 83"/>
                    <a:gd name="T18" fmla="*/ 17 w 52"/>
                    <a:gd name="T19" fmla="*/ 3 h 83"/>
                    <a:gd name="T20" fmla="*/ 11 w 52"/>
                    <a:gd name="T21" fmla="*/ 8 h 83"/>
                    <a:gd name="T22" fmla="*/ 6 w 52"/>
                    <a:gd name="T23" fmla="*/ 14 h 83"/>
                    <a:gd name="T24" fmla="*/ 3 w 52"/>
                    <a:gd name="T25" fmla="*/ 20 h 83"/>
                    <a:gd name="T26" fmla="*/ 1 w 52"/>
                    <a:gd name="T27" fmla="*/ 26 h 83"/>
                    <a:gd name="T28" fmla="*/ 0 w 52"/>
                    <a:gd name="T29" fmla="*/ 32 h 83"/>
                    <a:gd name="T30" fmla="*/ 2 w 52"/>
                    <a:gd name="T31" fmla="*/ 40 h 83"/>
                    <a:gd name="T32" fmla="*/ 6 w 52"/>
                    <a:gd name="T33" fmla="*/ 48 h 83"/>
                    <a:gd name="T34" fmla="*/ 9 w 52"/>
                    <a:gd name="T35" fmla="*/ 55 h 83"/>
                    <a:gd name="T36" fmla="*/ 12 w 52"/>
                    <a:gd name="T37" fmla="*/ 60 h 83"/>
                    <a:gd name="T38" fmla="*/ 18 w 52"/>
                    <a:gd name="T39" fmla="*/ 64 h 83"/>
                    <a:gd name="T40" fmla="*/ 25 w 52"/>
                    <a:gd name="T41" fmla="*/ 66 h 83"/>
                    <a:gd name="T42" fmla="*/ 30 w 52"/>
                    <a:gd name="T43" fmla="*/ 67 h 83"/>
                    <a:gd name="T44" fmla="*/ 36 w 52"/>
                    <a:gd name="T45" fmla="*/ 71 h 83"/>
                    <a:gd name="T46" fmla="*/ 40 w 52"/>
                    <a:gd name="T47" fmla="*/ 77 h 83"/>
                    <a:gd name="T48" fmla="*/ 43 w 52"/>
                    <a:gd name="T49" fmla="*/ 82 h 83"/>
                    <a:gd name="T50" fmla="*/ 45 w 52"/>
                    <a:gd name="T51" fmla="*/ 75 h 83"/>
                    <a:gd name="T52" fmla="*/ 45 w 52"/>
                    <a:gd name="T53" fmla="*/ 67 h 83"/>
                    <a:gd name="T54" fmla="*/ 35 w 52"/>
                    <a:gd name="T55" fmla="*/ 58 h 83"/>
                    <a:gd name="T56" fmla="*/ 24 w 52"/>
                    <a:gd name="T57" fmla="*/ 50 h 83"/>
                    <a:gd name="T58" fmla="*/ 22 w 52"/>
                    <a:gd name="T59" fmla="*/ 46 h 83"/>
                    <a:gd name="T60" fmla="*/ 21 w 52"/>
                    <a:gd name="T61" fmla="*/ 40 h 83"/>
                    <a:gd name="T62" fmla="*/ 22 w 52"/>
                    <a:gd name="T63" fmla="*/ 37 h 83"/>
                    <a:gd name="T64" fmla="*/ 26 w 52"/>
                    <a:gd name="T65" fmla="*/ 32 h 83"/>
                    <a:gd name="T66" fmla="*/ 30 w 52"/>
                    <a:gd name="T67" fmla="*/ 32 h 83"/>
                    <a:gd name="T68" fmla="*/ 37 w 52"/>
                    <a:gd name="T69" fmla="*/ 32 h 83"/>
                    <a:gd name="T70" fmla="*/ 41 w 52"/>
                    <a:gd name="T71" fmla="*/ 36 h 83"/>
                    <a:gd name="T72" fmla="*/ 45 w 52"/>
                    <a:gd name="T73" fmla="*/ 40 h 83"/>
                    <a:gd name="T74" fmla="*/ 46 w 52"/>
                    <a:gd name="T75" fmla="*/ 47 h 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83"/>
                    <a:gd name="T116" fmla="*/ 52 w 52"/>
                    <a:gd name="T117" fmla="*/ 83 h 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83">
                      <a:moveTo>
                        <a:pt x="46" y="47"/>
                      </a:moveTo>
                      <a:lnTo>
                        <a:pt x="50" y="39"/>
                      </a:lnTo>
                      <a:lnTo>
                        <a:pt x="51" y="28"/>
                      </a:lnTo>
                      <a:lnTo>
                        <a:pt x="49" y="20"/>
                      </a:lnTo>
                      <a:lnTo>
                        <a:pt x="46" y="13"/>
                      </a:lnTo>
                      <a:lnTo>
                        <a:pt x="44" y="7"/>
                      </a:lnTo>
                      <a:lnTo>
                        <a:pt x="39" y="3"/>
                      </a:lnTo>
                      <a:lnTo>
                        <a:pt x="32" y="0"/>
                      </a:lnTo>
                      <a:lnTo>
                        <a:pt x="23" y="1"/>
                      </a:lnTo>
                      <a:lnTo>
                        <a:pt x="17" y="3"/>
                      </a:lnTo>
                      <a:lnTo>
                        <a:pt x="11" y="8"/>
                      </a:lnTo>
                      <a:lnTo>
                        <a:pt x="6" y="14"/>
                      </a:lnTo>
                      <a:lnTo>
                        <a:pt x="3" y="20"/>
                      </a:lnTo>
                      <a:lnTo>
                        <a:pt x="1" y="26"/>
                      </a:lnTo>
                      <a:lnTo>
                        <a:pt x="0" y="32"/>
                      </a:lnTo>
                      <a:lnTo>
                        <a:pt x="2" y="40"/>
                      </a:lnTo>
                      <a:lnTo>
                        <a:pt x="6" y="48"/>
                      </a:lnTo>
                      <a:lnTo>
                        <a:pt x="9" y="55"/>
                      </a:lnTo>
                      <a:lnTo>
                        <a:pt x="12" y="60"/>
                      </a:lnTo>
                      <a:lnTo>
                        <a:pt x="18" y="64"/>
                      </a:lnTo>
                      <a:lnTo>
                        <a:pt x="25" y="66"/>
                      </a:lnTo>
                      <a:lnTo>
                        <a:pt x="30" y="67"/>
                      </a:lnTo>
                      <a:lnTo>
                        <a:pt x="36" y="71"/>
                      </a:lnTo>
                      <a:lnTo>
                        <a:pt x="40" y="77"/>
                      </a:lnTo>
                      <a:lnTo>
                        <a:pt x="43" y="82"/>
                      </a:lnTo>
                      <a:lnTo>
                        <a:pt x="45" y="75"/>
                      </a:lnTo>
                      <a:lnTo>
                        <a:pt x="45" y="67"/>
                      </a:lnTo>
                      <a:lnTo>
                        <a:pt x="35" y="58"/>
                      </a:lnTo>
                      <a:lnTo>
                        <a:pt x="24" y="50"/>
                      </a:lnTo>
                      <a:lnTo>
                        <a:pt x="22" y="46"/>
                      </a:lnTo>
                      <a:lnTo>
                        <a:pt x="21" y="40"/>
                      </a:lnTo>
                      <a:lnTo>
                        <a:pt x="22" y="37"/>
                      </a:lnTo>
                      <a:lnTo>
                        <a:pt x="26" y="32"/>
                      </a:lnTo>
                      <a:lnTo>
                        <a:pt x="30" y="32"/>
                      </a:lnTo>
                      <a:lnTo>
                        <a:pt x="37" y="32"/>
                      </a:lnTo>
                      <a:lnTo>
                        <a:pt x="41" y="36"/>
                      </a:lnTo>
                      <a:lnTo>
                        <a:pt x="45" y="40"/>
                      </a:lnTo>
                      <a:lnTo>
                        <a:pt x="46" y="4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1" name="Freeform 53"/>
                <p:cNvSpPr>
                  <a:spLocks/>
                </p:cNvSpPr>
                <p:nvPr/>
              </p:nvSpPr>
              <p:spPr bwMode="auto">
                <a:xfrm>
                  <a:off x="3399" y="3260"/>
                  <a:ext cx="19" cy="115"/>
                </a:xfrm>
                <a:custGeom>
                  <a:avLst/>
                  <a:gdLst>
                    <a:gd name="T0" fmla="*/ 12 w 19"/>
                    <a:gd name="T1" fmla="*/ 0 h 115"/>
                    <a:gd name="T2" fmla="*/ 16 w 19"/>
                    <a:gd name="T3" fmla="*/ 10 h 115"/>
                    <a:gd name="T4" fmla="*/ 15 w 19"/>
                    <a:gd name="T5" fmla="*/ 28 h 115"/>
                    <a:gd name="T6" fmla="*/ 13 w 19"/>
                    <a:gd name="T7" fmla="*/ 39 h 115"/>
                    <a:gd name="T8" fmla="*/ 13 w 19"/>
                    <a:gd name="T9" fmla="*/ 51 h 115"/>
                    <a:gd name="T10" fmla="*/ 15 w 19"/>
                    <a:gd name="T11" fmla="*/ 68 h 115"/>
                    <a:gd name="T12" fmla="*/ 17 w 19"/>
                    <a:gd name="T13" fmla="*/ 83 h 115"/>
                    <a:gd name="T14" fmla="*/ 18 w 19"/>
                    <a:gd name="T15" fmla="*/ 94 h 115"/>
                    <a:gd name="T16" fmla="*/ 16 w 19"/>
                    <a:gd name="T17" fmla="*/ 105 h 115"/>
                    <a:gd name="T18" fmla="*/ 14 w 19"/>
                    <a:gd name="T19" fmla="*/ 114 h 115"/>
                    <a:gd name="T20" fmla="*/ 13 w 19"/>
                    <a:gd name="T21" fmla="*/ 104 h 115"/>
                    <a:gd name="T22" fmla="*/ 12 w 19"/>
                    <a:gd name="T23" fmla="*/ 94 h 115"/>
                    <a:gd name="T24" fmla="*/ 9 w 19"/>
                    <a:gd name="T25" fmla="*/ 83 h 115"/>
                    <a:gd name="T26" fmla="*/ 6 w 19"/>
                    <a:gd name="T27" fmla="*/ 71 h 115"/>
                    <a:gd name="T28" fmla="*/ 3 w 19"/>
                    <a:gd name="T29" fmla="*/ 61 h 115"/>
                    <a:gd name="T30" fmla="*/ 1 w 19"/>
                    <a:gd name="T31" fmla="*/ 52 h 115"/>
                    <a:gd name="T32" fmla="*/ 0 w 19"/>
                    <a:gd name="T33" fmla="*/ 38 h 115"/>
                    <a:gd name="T34" fmla="*/ 1 w 19"/>
                    <a:gd name="T35" fmla="*/ 30 h 115"/>
                    <a:gd name="T36" fmla="*/ 2 w 19"/>
                    <a:gd name="T37" fmla="*/ 19 h 115"/>
                    <a:gd name="T38" fmla="*/ 1 w 19"/>
                    <a:gd name="T39" fmla="*/ 0 h 115"/>
                    <a:gd name="T40" fmla="*/ 12 w 19"/>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15"/>
                    <a:gd name="T65" fmla="*/ 19 w 19"/>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15">
                      <a:moveTo>
                        <a:pt x="12" y="0"/>
                      </a:moveTo>
                      <a:lnTo>
                        <a:pt x="16" y="10"/>
                      </a:lnTo>
                      <a:lnTo>
                        <a:pt x="15" y="28"/>
                      </a:lnTo>
                      <a:lnTo>
                        <a:pt x="13" y="39"/>
                      </a:lnTo>
                      <a:lnTo>
                        <a:pt x="13" y="51"/>
                      </a:lnTo>
                      <a:lnTo>
                        <a:pt x="15" y="68"/>
                      </a:lnTo>
                      <a:lnTo>
                        <a:pt x="17" y="83"/>
                      </a:lnTo>
                      <a:lnTo>
                        <a:pt x="18" y="94"/>
                      </a:lnTo>
                      <a:lnTo>
                        <a:pt x="16" y="105"/>
                      </a:lnTo>
                      <a:lnTo>
                        <a:pt x="14" y="114"/>
                      </a:lnTo>
                      <a:lnTo>
                        <a:pt x="13" y="104"/>
                      </a:lnTo>
                      <a:lnTo>
                        <a:pt x="12" y="94"/>
                      </a:lnTo>
                      <a:lnTo>
                        <a:pt x="9" y="83"/>
                      </a:lnTo>
                      <a:lnTo>
                        <a:pt x="6" y="71"/>
                      </a:lnTo>
                      <a:lnTo>
                        <a:pt x="3" y="61"/>
                      </a:lnTo>
                      <a:lnTo>
                        <a:pt x="1" y="52"/>
                      </a:lnTo>
                      <a:lnTo>
                        <a:pt x="0" y="38"/>
                      </a:lnTo>
                      <a:lnTo>
                        <a:pt x="1" y="30"/>
                      </a:lnTo>
                      <a:lnTo>
                        <a:pt x="2" y="19"/>
                      </a:lnTo>
                      <a:lnTo>
                        <a:pt x="1" y="0"/>
                      </a:lnTo>
                      <a:lnTo>
                        <a:pt x="1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2" name="Freeform 54"/>
                <p:cNvSpPr>
                  <a:spLocks/>
                </p:cNvSpPr>
                <p:nvPr/>
              </p:nvSpPr>
              <p:spPr bwMode="auto">
                <a:xfrm>
                  <a:off x="3426" y="3261"/>
                  <a:ext cx="40" cy="310"/>
                </a:xfrm>
                <a:custGeom>
                  <a:avLst/>
                  <a:gdLst>
                    <a:gd name="T0" fmla="*/ 2 w 40"/>
                    <a:gd name="T1" fmla="*/ 0 h 310"/>
                    <a:gd name="T2" fmla="*/ 2 w 40"/>
                    <a:gd name="T3" fmla="*/ 19 h 310"/>
                    <a:gd name="T4" fmla="*/ 0 w 40"/>
                    <a:gd name="T5" fmla="*/ 34 h 310"/>
                    <a:gd name="T6" fmla="*/ 3 w 40"/>
                    <a:gd name="T7" fmla="*/ 56 h 310"/>
                    <a:gd name="T8" fmla="*/ 6 w 40"/>
                    <a:gd name="T9" fmla="*/ 81 h 310"/>
                    <a:gd name="T10" fmla="*/ 8 w 40"/>
                    <a:gd name="T11" fmla="*/ 102 h 310"/>
                    <a:gd name="T12" fmla="*/ 5 w 40"/>
                    <a:gd name="T13" fmla="*/ 133 h 310"/>
                    <a:gd name="T14" fmla="*/ 4 w 40"/>
                    <a:gd name="T15" fmla="*/ 152 h 310"/>
                    <a:gd name="T16" fmla="*/ 5 w 40"/>
                    <a:gd name="T17" fmla="*/ 174 h 310"/>
                    <a:gd name="T18" fmla="*/ 9 w 40"/>
                    <a:gd name="T19" fmla="*/ 213 h 310"/>
                    <a:gd name="T20" fmla="*/ 7 w 40"/>
                    <a:gd name="T21" fmla="*/ 239 h 310"/>
                    <a:gd name="T22" fmla="*/ 6 w 40"/>
                    <a:gd name="T23" fmla="*/ 258 h 310"/>
                    <a:gd name="T24" fmla="*/ 7 w 40"/>
                    <a:gd name="T25" fmla="*/ 272 h 310"/>
                    <a:gd name="T26" fmla="*/ 9 w 40"/>
                    <a:gd name="T27" fmla="*/ 285 h 310"/>
                    <a:gd name="T28" fmla="*/ 14 w 40"/>
                    <a:gd name="T29" fmla="*/ 289 h 310"/>
                    <a:gd name="T30" fmla="*/ 19 w 40"/>
                    <a:gd name="T31" fmla="*/ 297 h 310"/>
                    <a:gd name="T32" fmla="*/ 23 w 40"/>
                    <a:gd name="T33" fmla="*/ 308 h 310"/>
                    <a:gd name="T34" fmla="*/ 27 w 40"/>
                    <a:gd name="T35" fmla="*/ 309 h 310"/>
                    <a:gd name="T36" fmla="*/ 31 w 40"/>
                    <a:gd name="T37" fmla="*/ 284 h 310"/>
                    <a:gd name="T38" fmla="*/ 34 w 40"/>
                    <a:gd name="T39" fmla="*/ 267 h 310"/>
                    <a:gd name="T40" fmla="*/ 36 w 40"/>
                    <a:gd name="T41" fmla="*/ 242 h 310"/>
                    <a:gd name="T42" fmla="*/ 37 w 40"/>
                    <a:gd name="T43" fmla="*/ 208 h 310"/>
                    <a:gd name="T44" fmla="*/ 38 w 40"/>
                    <a:gd name="T45" fmla="*/ 188 h 310"/>
                    <a:gd name="T46" fmla="*/ 39 w 40"/>
                    <a:gd name="T47" fmla="*/ 164 h 310"/>
                    <a:gd name="T48" fmla="*/ 38 w 40"/>
                    <a:gd name="T49" fmla="*/ 138 h 310"/>
                    <a:gd name="T50" fmla="*/ 37 w 40"/>
                    <a:gd name="T51" fmla="*/ 111 h 310"/>
                    <a:gd name="T52" fmla="*/ 36 w 40"/>
                    <a:gd name="T53" fmla="*/ 93 h 310"/>
                    <a:gd name="T54" fmla="*/ 34 w 40"/>
                    <a:gd name="T55" fmla="*/ 72 h 310"/>
                    <a:gd name="T56" fmla="*/ 32 w 40"/>
                    <a:gd name="T57" fmla="*/ 55 h 310"/>
                    <a:gd name="T58" fmla="*/ 30 w 40"/>
                    <a:gd name="T59" fmla="*/ 43 h 310"/>
                    <a:gd name="T60" fmla="*/ 26 w 40"/>
                    <a:gd name="T61" fmla="*/ 24 h 310"/>
                    <a:gd name="T62" fmla="*/ 21 w 40"/>
                    <a:gd name="T63" fmla="*/ 4 h 310"/>
                    <a:gd name="T64" fmla="*/ 2 w 40"/>
                    <a:gd name="T65" fmla="*/ 0 h 3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10"/>
                    <a:gd name="T101" fmla="*/ 40 w 40"/>
                    <a:gd name="T102" fmla="*/ 310 h 3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10">
                      <a:moveTo>
                        <a:pt x="2" y="0"/>
                      </a:moveTo>
                      <a:lnTo>
                        <a:pt x="2" y="19"/>
                      </a:lnTo>
                      <a:lnTo>
                        <a:pt x="0" y="34"/>
                      </a:lnTo>
                      <a:lnTo>
                        <a:pt x="3" y="56"/>
                      </a:lnTo>
                      <a:lnTo>
                        <a:pt x="6" y="81"/>
                      </a:lnTo>
                      <a:lnTo>
                        <a:pt x="8" y="102"/>
                      </a:lnTo>
                      <a:lnTo>
                        <a:pt x="5" y="133"/>
                      </a:lnTo>
                      <a:lnTo>
                        <a:pt x="4" y="152"/>
                      </a:lnTo>
                      <a:lnTo>
                        <a:pt x="5" y="174"/>
                      </a:lnTo>
                      <a:lnTo>
                        <a:pt x="9" y="213"/>
                      </a:lnTo>
                      <a:lnTo>
                        <a:pt x="7" y="239"/>
                      </a:lnTo>
                      <a:lnTo>
                        <a:pt x="6" y="258"/>
                      </a:lnTo>
                      <a:lnTo>
                        <a:pt x="7" y="272"/>
                      </a:lnTo>
                      <a:lnTo>
                        <a:pt x="9" y="285"/>
                      </a:lnTo>
                      <a:lnTo>
                        <a:pt x="14" y="289"/>
                      </a:lnTo>
                      <a:lnTo>
                        <a:pt x="19" y="297"/>
                      </a:lnTo>
                      <a:lnTo>
                        <a:pt x="23" y="308"/>
                      </a:lnTo>
                      <a:lnTo>
                        <a:pt x="27" y="309"/>
                      </a:lnTo>
                      <a:lnTo>
                        <a:pt x="31" y="284"/>
                      </a:lnTo>
                      <a:lnTo>
                        <a:pt x="34" y="267"/>
                      </a:lnTo>
                      <a:lnTo>
                        <a:pt x="36" y="242"/>
                      </a:lnTo>
                      <a:lnTo>
                        <a:pt x="37" y="208"/>
                      </a:lnTo>
                      <a:lnTo>
                        <a:pt x="38" y="188"/>
                      </a:lnTo>
                      <a:lnTo>
                        <a:pt x="39" y="164"/>
                      </a:lnTo>
                      <a:lnTo>
                        <a:pt x="38" y="138"/>
                      </a:lnTo>
                      <a:lnTo>
                        <a:pt x="37" y="111"/>
                      </a:lnTo>
                      <a:lnTo>
                        <a:pt x="36" y="93"/>
                      </a:lnTo>
                      <a:lnTo>
                        <a:pt x="34" y="72"/>
                      </a:lnTo>
                      <a:lnTo>
                        <a:pt x="32" y="55"/>
                      </a:lnTo>
                      <a:lnTo>
                        <a:pt x="30" y="43"/>
                      </a:lnTo>
                      <a:lnTo>
                        <a:pt x="26" y="24"/>
                      </a:lnTo>
                      <a:lnTo>
                        <a:pt x="21" y="4"/>
                      </a:lnTo>
                      <a:lnTo>
                        <a:pt x="2"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3" name="Freeform 55"/>
                <p:cNvSpPr>
                  <a:spLocks/>
                </p:cNvSpPr>
                <p:nvPr/>
              </p:nvSpPr>
              <p:spPr bwMode="auto">
                <a:xfrm>
                  <a:off x="3252" y="3281"/>
                  <a:ext cx="49" cy="17"/>
                </a:xfrm>
                <a:custGeom>
                  <a:avLst/>
                  <a:gdLst>
                    <a:gd name="T0" fmla="*/ 0 w 49"/>
                    <a:gd name="T1" fmla="*/ 5 h 17"/>
                    <a:gd name="T2" fmla="*/ 1 w 49"/>
                    <a:gd name="T3" fmla="*/ 16 h 17"/>
                    <a:gd name="T4" fmla="*/ 6 w 49"/>
                    <a:gd name="T5" fmla="*/ 16 h 17"/>
                    <a:gd name="T6" fmla="*/ 11 w 49"/>
                    <a:gd name="T7" fmla="*/ 13 h 17"/>
                    <a:gd name="T8" fmla="*/ 17 w 49"/>
                    <a:gd name="T9" fmla="*/ 10 h 17"/>
                    <a:gd name="T10" fmla="*/ 24 w 49"/>
                    <a:gd name="T11" fmla="*/ 8 h 17"/>
                    <a:gd name="T12" fmla="*/ 32 w 49"/>
                    <a:gd name="T13" fmla="*/ 5 h 17"/>
                    <a:gd name="T14" fmla="*/ 38 w 49"/>
                    <a:gd name="T15" fmla="*/ 5 h 17"/>
                    <a:gd name="T16" fmla="*/ 48 w 49"/>
                    <a:gd name="T17" fmla="*/ 0 h 17"/>
                    <a:gd name="T18" fmla="*/ 14 w 49"/>
                    <a:gd name="T19" fmla="*/ 2 h 17"/>
                    <a:gd name="T20" fmla="*/ 0 w 49"/>
                    <a:gd name="T21" fmla="*/ 5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5"/>
                      </a:moveTo>
                      <a:lnTo>
                        <a:pt x="1" y="16"/>
                      </a:lnTo>
                      <a:lnTo>
                        <a:pt x="6" y="16"/>
                      </a:lnTo>
                      <a:lnTo>
                        <a:pt x="11" y="13"/>
                      </a:lnTo>
                      <a:lnTo>
                        <a:pt x="17" y="10"/>
                      </a:lnTo>
                      <a:lnTo>
                        <a:pt x="24" y="8"/>
                      </a:lnTo>
                      <a:lnTo>
                        <a:pt x="32" y="5"/>
                      </a:lnTo>
                      <a:lnTo>
                        <a:pt x="38" y="5"/>
                      </a:lnTo>
                      <a:lnTo>
                        <a:pt x="48" y="0"/>
                      </a:lnTo>
                      <a:lnTo>
                        <a:pt x="14" y="2"/>
                      </a:lnTo>
                      <a:lnTo>
                        <a:pt x="0" y="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54" name="Freeform 56"/>
                <p:cNvSpPr>
                  <a:spLocks/>
                </p:cNvSpPr>
                <p:nvPr/>
              </p:nvSpPr>
              <p:spPr bwMode="auto">
                <a:xfrm>
                  <a:off x="3412" y="3651"/>
                  <a:ext cx="21" cy="17"/>
                </a:xfrm>
                <a:custGeom>
                  <a:avLst/>
                  <a:gdLst>
                    <a:gd name="T0" fmla="*/ 20 w 21"/>
                    <a:gd name="T1" fmla="*/ 4 h 17"/>
                    <a:gd name="T2" fmla="*/ 19 w 21"/>
                    <a:gd name="T3" fmla="*/ 6 h 17"/>
                    <a:gd name="T4" fmla="*/ 17 w 21"/>
                    <a:gd name="T5" fmla="*/ 10 h 17"/>
                    <a:gd name="T6" fmla="*/ 16 w 21"/>
                    <a:gd name="T7" fmla="*/ 14 h 17"/>
                    <a:gd name="T8" fmla="*/ 14 w 21"/>
                    <a:gd name="T9" fmla="*/ 16 h 17"/>
                    <a:gd name="T10" fmla="*/ 11 w 21"/>
                    <a:gd name="T11" fmla="*/ 16 h 17"/>
                    <a:gd name="T12" fmla="*/ 8 w 21"/>
                    <a:gd name="T13" fmla="*/ 14 h 17"/>
                    <a:gd name="T14" fmla="*/ 6 w 21"/>
                    <a:gd name="T15" fmla="*/ 12 h 17"/>
                    <a:gd name="T16" fmla="*/ 4 w 21"/>
                    <a:gd name="T17" fmla="*/ 8 h 17"/>
                    <a:gd name="T18" fmla="*/ 3 w 21"/>
                    <a:gd name="T19" fmla="*/ 4 h 17"/>
                    <a:gd name="T20" fmla="*/ 0 w 21"/>
                    <a:gd name="T21" fmla="*/ 0 h 17"/>
                    <a:gd name="T22" fmla="*/ 4 w 21"/>
                    <a:gd name="T23" fmla="*/ 0 h 17"/>
                    <a:gd name="T24" fmla="*/ 6 w 21"/>
                    <a:gd name="T25" fmla="*/ 4 h 17"/>
                    <a:gd name="T26" fmla="*/ 10 w 21"/>
                    <a:gd name="T27" fmla="*/ 8 h 17"/>
                    <a:gd name="T28" fmla="*/ 12 w 21"/>
                    <a:gd name="T29" fmla="*/ 4 h 17"/>
                    <a:gd name="T30" fmla="*/ 14 w 21"/>
                    <a:gd name="T31" fmla="*/ 4 h 17"/>
                    <a:gd name="T32" fmla="*/ 17 w 21"/>
                    <a:gd name="T33" fmla="*/ 4 h 17"/>
                    <a:gd name="T34" fmla="*/ 20 w 21"/>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7"/>
                    <a:gd name="T56" fmla="*/ 21 w 21"/>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7">
                      <a:moveTo>
                        <a:pt x="20" y="4"/>
                      </a:moveTo>
                      <a:lnTo>
                        <a:pt x="19" y="6"/>
                      </a:lnTo>
                      <a:lnTo>
                        <a:pt x="17" y="10"/>
                      </a:lnTo>
                      <a:lnTo>
                        <a:pt x="16" y="14"/>
                      </a:lnTo>
                      <a:lnTo>
                        <a:pt x="14" y="16"/>
                      </a:lnTo>
                      <a:lnTo>
                        <a:pt x="11" y="16"/>
                      </a:lnTo>
                      <a:lnTo>
                        <a:pt x="8" y="14"/>
                      </a:lnTo>
                      <a:lnTo>
                        <a:pt x="6" y="12"/>
                      </a:lnTo>
                      <a:lnTo>
                        <a:pt x="4" y="8"/>
                      </a:lnTo>
                      <a:lnTo>
                        <a:pt x="3" y="4"/>
                      </a:lnTo>
                      <a:lnTo>
                        <a:pt x="0" y="0"/>
                      </a:lnTo>
                      <a:lnTo>
                        <a:pt x="4" y="0"/>
                      </a:lnTo>
                      <a:lnTo>
                        <a:pt x="6" y="4"/>
                      </a:lnTo>
                      <a:lnTo>
                        <a:pt x="10" y="8"/>
                      </a:lnTo>
                      <a:lnTo>
                        <a:pt x="12" y="4"/>
                      </a:lnTo>
                      <a:lnTo>
                        <a:pt x="14" y="4"/>
                      </a:lnTo>
                      <a:lnTo>
                        <a:pt x="17" y="4"/>
                      </a:lnTo>
                      <a:lnTo>
                        <a:pt x="20" y="4"/>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9471" name="Freeform 57"/>
            <p:cNvSpPr>
              <a:spLocks/>
            </p:cNvSpPr>
            <p:nvPr/>
          </p:nvSpPr>
          <p:spPr bwMode="auto">
            <a:xfrm>
              <a:off x="3160" y="2948"/>
              <a:ext cx="324" cy="301"/>
            </a:xfrm>
            <a:custGeom>
              <a:avLst/>
              <a:gdLst>
                <a:gd name="T0" fmla="*/ 73 w 324"/>
                <a:gd name="T1" fmla="*/ 199 h 301"/>
                <a:gd name="T2" fmla="*/ 65 w 324"/>
                <a:gd name="T3" fmla="*/ 203 h 301"/>
                <a:gd name="T4" fmla="*/ 3 w 324"/>
                <a:gd name="T5" fmla="*/ 182 h 301"/>
                <a:gd name="T6" fmla="*/ 0 w 324"/>
                <a:gd name="T7" fmla="*/ 168 h 301"/>
                <a:gd name="T8" fmla="*/ 10 w 324"/>
                <a:gd name="T9" fmla="*/ 155 h 301"/>
                <a:gd name="T10" fmla="*/ 23 w 324"/>
                <a:gd name="T11" fmla="*/ 131 h 301"/>
                <a:gd name="T12" fmla="*/ 56 w 324"/>
                <a:gd name="T13" fmla="*/ 74 h 301"/>
                <a:gd name="T14" fmla="*/ 62 w 324"/>
                <a:gd name="T15" fmla="*/ 47 h 301"/>
                <a:gd name="T16" fmla="*/ 72 w 324"/>
                <a:gd name="T17" fmla="*/ 41 h 301"/>
                <a:gd name="T18" fmla="*/ 88 w 324"/>
                <a:gd name="T19" fmla="*/ 36 h 301"/>
                <a:gd name="T20" fmla="*/ 107 w 324"/>
                <a:gd name="T21" fmla="*/ 32 h 301"/>
                <a:gd name="T22" fmla="*/ 126 w 324"/>
                <a:gd name="T23" fmla="*/ 20 h 301"/>
                <a:gd name="T24" fmla="*/ 156 w 324"/>
                <a:gd name="T25" fmla="*/ 14 h 301"/>
                <a:gd name="T26" fmla="*/ 168 w 324"/>
                <a:gd name="T27" fmla="*/ 0 h 301"/>
                <a:gd name="T28" fmla="*/ 228 w 324"/>
                <a:gd name="T29" fmla="*/ 1 h 301"/>
                <a:gd name="T30" fmla="*/ 237 w 324"/>
                <a:gd name="T31" fmla="*/ 11 h 301"/>
                <a:gd name="T32" fmla="*/ 244 w 324"/>
                <a:gd name="T33" fmla="*/ 17 h 301"/>
                <a:gd name="T34" fmla="*/ 249 w 324"/>
                <a:gd name="T35" fmla="*/ 16 h 301"/>
                <a:gd name="T36" fmla="*/ 256 w 324"/>
                <a:gd name="T37" fmla="*/ 20 h 301"/>
                <a:gd name="T38" fmla="*/ 264 w 324"/>
                <a:gd name="T39" fmla="*/ 16 h 301"/>
                <a:gd name="T40" fmla="*/ 281 w 324"/>
                <a:gd name="T41" fmla="*/ 16 h 301"/>
                <a:gd name="T42" fmla="*/ 292 w 324"/>
                <a:gd name="T43" fmla="*/ 20 h 301"/>
                <a:gd name="T44" fmla="*/ 311 w 324"/>
                <a:gd name="T45" fmla="*/ 32 h 301"/>
                <a:gd name="T46" fmla="*/ 318 w 324"/>
                <a:gd name="T47" fmla="*/ 43 h 301"/>
                <a:gd name="T48" fmla="*/ 318 w 324"/>
                <a:gd name="T49" fmla="*/ 54 h 301"/>
                <a:gd name="T50" fmla="*/ 318 w 324"/>
                <a:gd name="T51" fmla="*/ 60 h 301"/>
                <a:gd name="T52" fmla="*/ 320 w 324"/>
                <a:gd name="T53" fmla="*/ 70 h 301"/>
                <a:gd name="T54" fmla="*/ 323 w 324"/>
                <a:gd name="T55" fmla="*/ 85 h 301"/>
                <a:gd name="T56" fmla="*/ 320 w 324"/>
                <a:gd name="T57" fmla="*/ 101 h 301"/>
                <a:gd name="T58" fmla="*/ 320 w 324"/>
                <a:gd name="T59" fmla="*/ 106 h 301"/>
                <a:gd name="T60" fmla="*/ 308 w 324"/>
                <a:gd name="T61" fmla="*/ 107 h 301"/>
                <a:gd name="T62" fmla="*/ 306 w 324"/>
                <a:gd name="T63" fmla="*/ 119 h 301"/>
                <a:gd name="T64" fmla="*/ 300 w 324"/>
                <a:gd name="T65" fmla="*/ 136 h 301"/>
                <a:gd name="T66" fmla="*/ 298 w 324"/>
                <a:gd name="T67" fmla="*/ 170 h 301"/>
                <a:gd name="T68" fmla="*/ 301 w 324"/>
                <a:gd name="T69" fmla="*/ 203 h 301"/>
                <a:gd name="T70" fmla="*/ 297 w 324"/>
                <a:gd name="T71" fmla="*/ 231 h 301"/>
                <a:gd name="T72" fmla="*/ 288 w 324"/>
                <a:gd name="T73" fmla="*/ 256 h 301"/>
                <a:gd name="T74" fmla="*/ 297 w 324"/>
                <a:gd name="T75" fmla="*/ 279 h 301"/>
                <a:gd name="T76" fmla="*/ 291 w 324"/>
                <a:gd name="T77" fmla="*/ 290 h 301"/>
                <a:gd name="T78" fmla="*/ 265 w 324"/>
                <a:gd name="T79" fmla="*/ 298 h 301"/>
                <a:gd name="T80" fmla="*/ 237 w 324"/>
                <a:gd name="T81" fmla="*/ 298 h 301"/>
                <a:gd name="T82" fmla="*/ 198 w 324"/>
                <a:gd name="T83" fmla="*/ 300 h 301"/>
                <a:gd name="T84" fmla="*/ 165 w 324"/>
                <a:gd name="T85" fmla="*/ 298 h 301"/>
                <a:gd name="T86" fmla="*/ 146 w 324"/>
                <a:gd name="T87" fmla="*/ 292 h 301"/>
                <a:gd name="T88" fmla="*/ 127 w 324"/>
                <a:gd name="T89" fmla="*/ 292 h 301"/>
                <a:gd name="T90" fmla="*/ 118 w 324"/>
                <a:gd name="T91" fmla="*/ 294 h 301"/>
                <a:gd name="T92" fmla="*/ 91 w 324"/>
                <a:gd name="T93" fmla="*/ 284 h 301"/>
                <a:gd name="T94" fmla="*/ 79 w 324"/>
                <a:gd name="T95" fmla="*/ 286 h 301"/>
                <a:gd name="T96" fmla="*/ 70 w 324"/>
                <a:gd name="T97" fmla="*/ 274 h 301"/>
                <a:gd name="T98" fmla="*/ 75 w 324"/>
                <a:gd name="T99" fmla="*/ 251 h 301"/>
                <a:gd name="T100" fmla="*/ 75 w 324"/>
                <a:gd name="T101" fmla="*/ 246 h 301"/>
                <a:gd name="T102" fmla="*/ 85 w 324"/>
                <a:gd name="T103" fmla="*/ 216 h 301"/>
                <a:gd name="T104" fmla="*/ 73 w 324"/>
                <a:gd name="T105" fmla="*/ 199 h 3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4"/>
                <a:gd name="T160" fmla="*/ 0 h 301"/>
                <a:gd name="T161" fmla="*/ 324 w 324"/>
                <a:gd name="T162" fmla="*/ 301 h 3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4" h="301">
                  <a:moveTo>
                    <a:pt x="73" y="199"/>
                  </a:moveTo>
                  <a:lnTo>
                    <a:pt x="65" y="203"/>
                  </a:lnTo>
                  <a:lnTo>
                    <a:pt x="3" y="182"/>
                  </a:lnTo>
                  <a:lnTo>
                    <a:pt x="0" y="168"/>
                  </a:lnTo>
                  <a:lnTo>
                    <a:pt x="10" y="155"/>
                  </a:lnTo>
                  <a:lnTo>
                    <a:pt x="23" y="131"/>
                  </a:lnTo>
                  <a:lnTo>
                    <a:pt x="56" y="74"/>
                  </a:lnTo>
                  <a:lnTo>
                    <a:pt x="62" y="47"/>
                  </a:lnTo>
                  <a:lnTo>
                    <a:pt x="72" y="41"/>
                  </a:lnTo>
                  <a:lnTo>
                    <a:pt x="88" y="36"/>
                  </a:lnTo>
                  <a:lnTo>
                    <a:pt x="107" y="32"/>
                  </a:lnTo>
                  <a:lnTo>
                    <a:pt x="126" y="20"/>
                  </a:lnTo>
                  <a:lnTo>
                    <a:pt x="156" y="14"/>
                  </a:lnTo>
                  <a:lnTo>
                    <a:pt x="168" y="0"/>
                  </a:lnTo>
                  <a:lnTo>
                    <a:pt x="228" y="1"/>
                  </a:lnTo>
                  <a:lnTo>
                    <a:pt x="237" y="11"/>
                  </a:lnTo>
                  <a:lnTo>
                    <a:pt x="244" y="17"/>
                  </a:lnTo>
                  <a:lnTo>
                    <a:pt x="249" y="16"/>
                  </a:lnTo>
                  <a:lnTo>
                    <a:pt x="256" y="20"/>
                  </a:lnTo>
                  <a:lnTo>
                    <a:pt x="264" y="16"/>
                  </a:lnTo>
                  <a:lnTo>
                    <a:pt x="281" y="16"/>
                  </a:lnTo>
                  <a:lnTo>
                    <a:pt x="292" y="20"/>
                  </a:lnTo>
                  <a:lnTo>
                    <a:pt x="311" y="32"/>
                  </a:lnTo>
                  <a:lnTo>
                    <a:pt x="318" y="43"/>
                  </a:lnTo>
                  <a:lnTo>
                    <a:pt x="318" y="54"/>
                  </a:lnTo>
                  <a:lnTo>
                    <a:pt x="318" y="60"/>
                  </a:lnTo>
                  <a:lnTo>
                    <a:pt x="320" y="70"/>
                  </a:lnTo>
                  <a:lnTo>
                    <a:pt x="323" y="85"/>
                  </a:lnTo>
                  <a:lnTo>
                    <a:pt x="320" y="101"/>
                  </a:lnTo>
                  <a:lnTo>
                    <a:pt x="320" y="106"/>
                  </a:lnTo>
                  <a:lnTo>
                    <a:pt x="308" y="107"/>
                  </a:lnTo>
                  <a:lnTo>
                    <a:pt x="306" y="119"/>
                  </a:lnTo>
                  <a:lnTo>
                    <a:pt x="300" y="136"/>
                  </a:lnTo>
                  <a:lnTo>
                    <a:pt x="298" y="170"/>
                  </a:lnTo>
                  <a:lnTo>
                    <a:pt x="301" y="203"/>
                  </a:lnTo>
                  <a:lnTo>
                    <a:pt x="297" y="231"/>
                  </a:lnTo>
                  <a:lnTo>
                    <a:pt x="288" y="256"/>
                  </a:lnTo>
                  <a:lnTo>
                    <a:pt x="297" y="279"/>
                  </a:lnTo>
                  <a:lnTo>
                    <a:pt x="291" y="290"/>
                  </a:lnTo>
                  <a:lnTo>
                    <a:pt x="265" y="298"/>
                  </a:lnTo>
                  <a:lnTo>
                    <a:pt x="237" y="298"/>
                  </a:lnTo>
                  <a:lnTo>
                    <a:pt x="198" y="300"/>
                  </a:lnTo>
                  <a:lnTo>
                    <a:pt x="165" y="298"/>
                  </a:lnTo>
                  <a:lnTo>
                    <a:pt x="146" y="292"/>
                  </a:lnTo>
                  <a:lnTo>
                    <a:pt x="127" y="292"/>
                  </a:lnTo>
                  <a:lnTo>
                    <a:pt x="118" y="294"/>
                  </a:lnTo>
                  <a:lnTo>
                    <a:pt x="91" y="284"/>
                  </a:lnTo>
                  <a:lnTo>
                    <a:pt x="79" y="286"/>
                  </a:lnTo>
                  <a:lnTo>
                    <a:pt x="70" y="274"/>
                  </a:lnTo>
                  <a:lnTo>
                    <a:pt x="75" y="251"/>
                  </a:lnTo>
                  <a:lnTo>
                    <a:pt x="75" y="246"/>
                  </a:lnTo>
                  <a:lnTo>
                    <a:pt x="85" y="216"/>
                  </a:lnTo>
                  <a:lnTo>
                    <a:pt x="73" y="199"/>
                  </a:lnTo>
                </a:path>
              </a:pathLst>
            </a:custGeom>
            <a:solidFill>
              <a:srgbClr val="00C0C0"/>
            </a:solidFill>
            <a:ln w="12700" cap="rnd">
              <a:solidFill>
                <a:srgbClr val="004040"/>
              </a:solidFill>
              <a:round/>
              <a:headEnd/>
              <a:tailEnd/>
            </a:ln>
          </p:spPr>
          <p:txBody>
            <a:bodyPr/>
            <a:lstStyle/>
            <a:p>
              <a:endParaRPr lang="en-US"/>
            </a:p>
          </p:txBody>
        </p:sp>
        <p:sp>
          <p:nvSpPr>
            <p:cNvPr id="19472" name="Freeform 58"/>
            <p:cNvSpPr>
              <a:spLocks/>
            </p:cNvSpPr>
            <p:nvPr/>
          </p:nvSpPr>
          <p:spPr bwMode="auto">
            <a:xfrm>
              <a:off x="3408" y="3054"/>
              <a:ext cx="60" cy="100"/>
            </a:xfrm>
            <a:custGeom>
              <a:avLst/>
              <a:gdLst>
                <a:gd name="T0" fmla="*/ 6 w 60"/>
                <a:gd name="T1" fmla="*/ 5 h 100"/>
                <a:gd name="T2" fmla="*/ 17 w 60"/>
                <a:gd name="T3" fmla="*/ 12 h 100"/>
                <a:gd name="T4" fmla="*/ 24 w 60"/>
                <a:gd name="T5" fmla="*/ 12 h 100"/>
                <a:gd name="T6" fmla="*/ 35 w 60"/>
                <a:gd name="T7" fmla="*/ 10 h 100"/>
                <a:gd name="T8" fmla="*/ 51 w 60"/>
                <a:gd name="T9" fmla="*/ 0 h 100"/>
                <a:gd name="T10" fmla="*/ 59 w 60"/>
                <a:gd name="T11" fmla="*/ 0 h 100"/>
                <a:gd name="T12" fmla="*/ 53 w 60"/>
                <a:gd name="T13" fmla="*/ 19 h 100"/>
                <a:gd name="T14" fmla="*/ 51 w 60"/>
                <a:gd name="T15" fmla="*/ 29 h 100"/>
                <a:gd name="T16" fmla="*/ 51 w 60"/>
                <a:gd name="T17" fmla="*/ 40 h 100"/>
                <a:gd name="T18" fmla="*/ 48 w 60"/>
                <a:gd name="T19" fmla="*/ 55 h 100"/>
                <a:gd name="T20" fmla="*/ 48 w 60"/>
                <a:gd name="T21" fmla="*/ 64 h 100"/>
                <a:gd name="T22" fmla="*/ 51 w 60"/>
                <a:gd name="T23" fmla="*/ 85 h 100"/>
                <a:gd name="T24" fmla="*/ 50 w 60"/>
                <a:gd name="T25" fmla="*/ 99 h 100"/>
                <a:gd name="T26" fmla="*/ 46 w 60"/>
                <a:gd name="T27" fmla="*/ 87 h 100"/>
                <a:gd name="T28" fmla="*/ 44 w 60"/>
                <a:gd name="T29" fmla="*/ 69 h 100"/>
                <a:gd name="T30" fmla="*/ 38 w 60"/>
                <a:gd name="T31" fmla="*/ 53 h 100"/>
                <a:gd name="T32" fmla="*/ 36 w 60"/>
                <a:gd name="T33" fmla="*/ 39 h 100"/>
                <a:gd name="T34" fmla="*/ 34 w 60"/>
                <a:gd name="T35" fmla="*/ 42 h 100"/>
                <a:gd name="T36" fmla="*/ 26 w 60"/>
                <a:gd name="T37" fmla="*/ 35 h 100"/>
                <a:gd name="T38" fmla="*/ 30 w 60"/>
                <a:gd name="T39" fmla="*/ 46 h 100"/>
                <a:gd name="T40" fmla="*/ 29 w 60"/>
                <a:gd name="T41" fmla="*/ 57 h 100"/>
                <a:gd name="T42" fmla="*/ 31 w 60"/>
                <a:gd name="T43" fmla="*/ 69 h 100"/>
                <a:gd name="T44" fmla="*/ 32 w 60"/>
                <a:gd name="T45" fmla="*/ 87 h 100"/>
                <a:gd name="T46" fmla="*/ 29 w 60"/>
                <a:gd name="T47" fmla="*/ 78 h 100"/>
                <a:gd name="T48" fmla="*/ 27 w 60"/>
                <a:gd name="T49" fmla="*/ 66 h 100"/>
                <a:gd name="T50" fmla="*/ 26 w 60"/>
                <a:gd name="T51" fmla="*/ 61 h 100"/>
                <a:gd name="T52" fmla="*/ 23 w 60"/>
                <a:gd name="T53" fmla="*/ 51 h 100"/>
                <a:gd name="T54" fmla="*/ 17 w 60"/>
                <a:gd name="T55" fmla="*/ 43 h 100"/>
                <a:gd name="T56" fmla="*/ 15 w 60"/>
                <a:gd name="T57" fmla="*/ 48 h 100"/>
                <a:gd name="T58" fmla="*/ 12 w 60"/>
                <a:gd name="T59" fmla="*/ 75 h 100"/>
                <a:gd name="T60" fmla="*/ 0 w 60"/>
                <a:gd name="T61" fmla="*/ 94 h 100"/>
                <a:gd name="T62" fmla="*/ 8 w 60"/>
                <a:gd name="T63" fmla="*/ 71 h 100"/>
                <a:gd name="T64" fmla="*/ 11 w 60"/>
                <a:gd name="T65" fmla="*/ 49 h 100"/>
                <a:gd name="T66" fmla="*/ 12 w 60"/>
                <a:gd name="T67" fmla="*/ 41 h 100"/>
                <a:gd name="T68" fmla="*/ 13 w 60"/>
                <a:gd name="T69" fmla="*/ 29 h 100"/>
                <a:gd name="T70" fmla="*/ 13 w 60"/>
                <a:gd name="T71" fmla="*/ 21 h 100"/>
                <a:gd name="T72" fmla="*/ 11 w 60"/>
                <a:gd name="T73" fmla="*/ 12 h 100"/>
                <a:gd name="T74" fmla="*/ 6 w 60"/>
                <a:gd name="T75" fmla="*/ 5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100"/>
                <a:gd name="T116" fmla="*/ 60 w 60"/>
                <a:gd name="T117" fmla="*/ 100 h 1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100">
                  <a:moveTo>
                    <a:pt x="6" y="5"/>
                  </a:moveTo>
                  <a:lnTo>
                    <a:pt x="17" y="12"/>
                  </a:lnTo>
                  <a:lnTo>
                    <a:pt x="24" y="12"/>
                  </a:lnTo>
                  <a:lnTo>
                    <a:pt x="35" y="10"/>
                  </a:lnTo>
                  <a:lnTo>
                    <a:pt x="51" y="0"/>
                  </a:lnTo>
                  <a:lnTo>
                    <a:pt x="59" y="0"/>
                  </a:lnTo>
                  <a:lnTo>
                    <a:pt x="53" y="19"/>
                  </a:lnTo>
                  <a:lnTo>
                    <a:pt x="51" y="29"/>
                  </a:lnTo>
                  <a:lnTo>
                    <a:pt x="51" y="40"/>
                  </a:lnTo>
                  <a:lnTo>
                    <a:pt x="48" y="55"/>
                  </a:lnTo>
                  <a:lnTo>
                    <a:pt x="48" y="64"/>
                  </a:lnTo>
                  <a:lnTo>
                    <a:pt x="51" y="85"/>
                  </a:lnTo>
                  <a:lnTo>
                    <a:pt x="50" y="99"/>
                  </a:lnTo>
                  <a:lnTo>
                    <a:pt x="46" y="87"/>
                  </a:lnTo>
                  <a:lnTo>
                    <a:pt x="44" y="69"/>
                  </a:lnTo>
                  <a:lnTo>
                    <a:pt x="38" y="53"/>
                  </a:lnTo>
                  <a:lnTo>
                    <a:pt x="36" y="39"/>
                  </a:lnTo>
                  <a:lnTo>
                    <a:pt x="34" y="42"/>
                  </a:lnTo>
                  <a:lnTo>
                    <a:pt x="26" y="35"/>
                  </a:lnTo>
                  <a:lnTo>
                    <a:pt x="30" y="46"/>
                  </a:lnTo>
                  <a:lnTo>
                    <a:pt x="29" y="57"/>
                  </a:lnTo>
                  <a:lnTo>
                    <a:pt x="31" y="69"/>
                  </a:lnTo>
                  <a:lnTo>
                    <a:pt x="32" y="87"/>
                  </a:lnTo>
                  <a:lnTo>
                    <a:pt x="29" y="78"/>
                  </a:lnTo>
                  <a:lnTo>
                    <a:pt x="27" y="66"/>
                  </a:lnTo>
                  <a:lnTo>
                    <a:pt x="26" y="61"/>
                  </a:lnTo>
                  <a:lnTo>
                    <a:pt x="23" y="51"/>
                  </a:lnTo>
                  <a:lnTo>
                    <a:pt x="17" y="43"/>
                  </a:lnTo>
                  <a:lnTo>
                    <a:pt x="15" y="48"/>
                  </a:lnTo>
                  <a:lnTo>
                    <a:pt x="12" y="75"/>
                  </a:lnTo>
                  <a:lnTo>
                    <a:pt x="0" y="94"/>
                  </a:lnTo>
                  <a:lnTo>
                    <a:pt x="8" y="71"/>
                  </a:lnTo>
                  <a:lnTo>
                    <a:pt x="11" y="49"/>
                  </a:lnTo>
                  <a:lnTo>
                    <a:pt x="12" y="41"/>
                  </a:lnTo>
                  <a:lnTo>
                    <a:pt x="13" y="29"/>
                  </a:lnTo>
                  <a:lnTo>
                    <a:pt x="13" y="21"/>
                  </a:lnTo>
                  <a:lnTo>
                    <a:pt x="11" y="12"/>
                  </a:lnTo>
                  <a:lnTo>
                    <a:pt x="6"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3" name="Freeform 59"/>
            <p:cNvSpPr>
              <a:spLocks/>
            </p:cNvSpPr>
            <p:nvPr/>
          </p:nvSpPr>
          <p:spPr bwMode="auto">
            <a:xfrm>
              <a:off x="3398" y="3036"/>
              <a:ext cx="17" cy="20"/>
            </a:xfrm>
            <a:custGeom>
              <a:avLst/>
              <a:gdLst>
                <a:gd name="T0" fmla="*/ 2 w 17"/>
                <a:gd name="T1" fmla="*/ 0 h 20"/>
                <a:gd name="T2" fmla="*/ 0 w 17"/>
                <a:gd name="T3" fmla="*/ 9 h 20"/>
                <a:gd name="T4" fmla="*/ 2 w 17"/>
                <a:gd name="T5" fmla="*/ 19 h 20"/>
                <a:gd name="T6" fmla="*/ 16 w 17"/>
                <a:gd name="T7" fmla="*/ 17 h 20"/>
                <a:gd name="T8" fmla="*/ 14 w 17"/>
                <a:gd name="T9" fmla="*/ 9 h 20"/>
                <a:gd name="T10" fmla="*/ 2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2" y="0"/>
                  </a:moveTo>
                  <a:lnTo>
                    <a:pt x="0" y="9"/>
                  </a:lnTo>
                  <a:lnTo>
                    <a:pt x="2" y="19"/>
                  </a:lnTo>
                  <a:lnTo>
                    <a:pt x="16" y="17"/>
                  </a:lnTo>
                  <a:lnTo>
                    <a:pt x="14" y="9"/>
                  </a:lnTo>
                  <a:lnTo>
                    <a:pt x="2"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4" name="Freeform 60"/>
            <p:cNvSpPr>
              <a:spLocks/>
            </p:cNvSpPr>
            <p:nvPr/>
          </p:nvSpPr>
          <p:spPr bwMode="auto">
            <a:xfrm>
              <a:off x="3403" y="3036"/>
              <a:ext cx="51" cy="24"/>
            </a:xfrm>
            <a:custGeom>
              <a:avLst/>
              <a:gdLst>
                <a:gd name="T0" fmla="*/ 0 w 51"/>
                <a:gd name="T1" fmla="*/ 0 h 24"/>
                <a:gd name="T2" fmla="*/ 10 w 51"/>
                <a:gd name="T3" fmla="*/ 17 h 24"/>
                <a:gd name="T4" fmla="*/ 17 w 51"/>
                <a:gd name="T5" fmla="*/ 21 h 24"/>
                <a:gd name="T6" fmla="*/ 20 w 51"/>
                <a:gd name="T7" fmla="*/ 17 h 24"/>
                <a:gd name="T8" fmla="*/ 24 w 51"/>
                <a:gd name="T9" fmla="*/ 20 h 24"/>
                <a:gd name="T10" fmla="*/ 32 w 51"/>
                <a:gd name="T11" fmla="*/ 22 h 24"/>
                <a:gd name="T12" fmla="*/ 37 w 51"/>
                <a:gd name="T13" fmla="*/ 23 h 24"/>
                <a:gd name="T14" fmla="*/ 42 w 51"/>
                <a:gd name="T15" fmla="*/ 22 h 24"/>
                <a:gd name="T16" fmla="*/ 50 w 51"/>
                <a:gd name="T17" fmla="*/ 18 h 24"/>
                <a:gd name="T18" fmla="*/ 50 w 51"/>
                <a:gd name="T19" fmla="*/ 14 h 24"/>
                <a:gd name="T20" fmla="*/ 44 w 51"/>
                <a:gd name="T21" fmla="*/ 17 h 24"/>
                <a:gd name="T22" fmla="*/ 26 w 51"/>
                <a:gd name="T23" fmla="*/ 9 h 24"/>
                <a:gd name="T24" fmla="*/ 0 w 51"/>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4"/>
                <a:gd name="T41" fmla="*/ 51 w 51"/>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4">
                  <a:moveTo>
                    <a:pt x="0" y="0"/>
                  </a:moveTo>
                  <a:lnTo>
                    <a:pt x="10" y="17"/>
                  </a:lnTo>
                  <a:lnTo>
                    <a:pt x="17" y="21"/>
                  </a:lnTo>
                  <a:lnTo>
                    <a:pt x="20" y="17"/>
                  </a:lnTo>
                  <a:lnTo>
                    <a:pt x="24" y="20"/>
                  </a:lnTo>
                  <a:lnTo>
                    <a:pt x="32" y="22"/>
                  </a:lnTo>
                  <a:lnTo>
                    <a:pt x="37" y="23"/>
                  </a:lnTo>
                  <a:lnTo>
                    <a:pt x="42" y="22"/>
                  </a:lnTo>
                  <a:lnTo>
                    <a:pt x="50" y="18"/>
                  </a:lnTo>
                  <a:lnTo>
                    <a:pt x="50" y="14"/>
                  </a:lnTo>
                  <a:lnTo>
                    <a:pt x="44" y="17"/>
                  </a:lnTo>
                  <a:lnTo>
                    <a:pt x="26"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5" name="Freeform 61"/>
            <p:cNvSpPr>
              <a:spLocks/>
            </p:cNvSpPr>
            <p:nvPr/>
          </p:nvSpPr>
          <p:spPr bwMode="auto">
            <a:xfrm>
              <a:off x="3454" y="3012"/>
              <a:ext cx="17" cy="24"/>
            </a:xfrm>
            <a:custGeom>
              <a:avLst/>
              <a:gdLst>
                <a:gd name="T0" fmla="*/ 0 w 17"/>
                <a:gd name="T1" fmla="*/ 0 h 24"/>
                <a:gd name="T2" fmla="*/ 0 w 17"/>
                <a:gd name="T3" fmla="*/ 9 h 24"/>
                <a:gd name="T4" fmla="*/ 5 w 17"/>
                <a:gd name="T5" fmla="*/ 10 h 24"/>
                <a:gd name="T6" fmla="*/ 13 w 17"/>
                <a:gd name="T7" fmla="*/ 17 h 24"/>
                <a:gd name="T8" fmla="*/ 16 w 17"/>
                <a:gd name="T9" fmla="*/ 23 h 24"/>
                <a:gd name="T10" fmla="*/ 16 w 17"/>
                <a:gd name="T11" fmla="*/ 13 h 24"/>
                <a:gd name="T12" fmla="*/ 10 w 17"/>
                <a:gd name="T13" fmla="*/ 9 h 24"/>
                <a:gd name="T14" fmla="*/ 0 w 17"/>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4"/>
                <a:gd name="T26" fmla="*/ 17 w 1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4">
                  <a:moveTo>
                    <a:pt x="0" y="0"/>
                  </a:moveTo>
                  <a:lnTo>
                    <a:pt x="0" y="9"/>
                  </a:lnTo>
                  <a:lnTo>
                    <a:pt x="5" y="10"/>
                  </a:lnTo>
                  <a:lnTo>
                    <a:pt x="13" y="17"/>
                  </a:lnTo>
                  <a:lnTo>
                    <a:pt x="16" y="23"/>
                  </a:lnTo>
                  <a:lnTo>
                    <a:pt x="16" y="13"/>
                  </a:lnTo>
                  <a:lnTo>
                    <a:pt x="10" y="9"/>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6" name="Freeform 62"/>
            <p:cNvSpPr>
              <a:spLocks/>
            </p:cNvSpPr>
            <p:nvPr/>
          </p:nvSpPr>
          <p:spPr bwMode="auto">
            <a:xfrm>
              <a:off x="3438" y="2988"/>
              <a:ext cx="34" cy="42"/>
            </a:xfrm>
            <a:custGeom>
              <a:avLst/>
              <a:gdLst>
                <a:gd name="T0" fmla="*/ 0 w 34"/>
                <a:gd name="T1" fmla="*/ 0 h 42"/>
                <a:gd name="T2" fmla="*/ 8 w 34"/>
                <a:gd name="T3" fmla="*/ 5 h 42"/>
                <a:gd name="T4" fmla="*/ 10 w 34"/>
                <a:gd name="T5" fmla="*/ 13 h 42"/>
                <a:gd name="T6" fmla="*/ 11 w 34"/>
                <a:gd name="T7" fmla="*/ 11 h 42"/>
                <a:gd name="T8" fmla="*/ 17 w 34"/>
                <a:gd name="T9" fmla="*/ 18 h 42"/>
                <a:gd name="T10" fmla="*/ 20 w 34"/>
                <a:gd name="T11" fmla="*/ 27 h 42"/>
                <a:gd name="T12" fmla="*/ 23 w 34"/>
                <a:gd name="T13" fmla="*/ 31 h 42"/>
                <a:gd name="T14" fmla="*/ 28 w 34"/>
                <a:gd name="T15" fmla="*/ 31 h 42"/>
                <a:gd name="T16" fmla="*/ 30 w 34"/>
                <a:gd name="T17" fmla="*/ 36 h 42"/>
                <a:gd name="T18" fmla="*/ 29 w 34"/>
                <a:gd name="T19" fmla="*/ 41 h 42"/>
                <a:gd name="T20" fmla="*/ 33 w 34"/>
                <a:gd name="T21" fmla="*/ 29 h 42"/>
                <a:gd name="T22" fmla="*/ 32 w 34"/>
                <a:gd name="T23" fmla="*/ 23 h 42"/>
                <a:gd name="T24" fmla="*/ 27 w 34"/>
                <a:gd name="T25" fmla="*/ 16 h 42"/>
                <a:gd name="T26" fmla="*/ 22 w 34"/>
                <a:gd name="T27" fmla="*/ 11 h 42"/>
                <a:gd name="T28" fmla="*/ 14 w 34"/>
                <a:gd name="T29" fmla="*/ 7 h 42"/>
                <a:gd name="T30" fmla="*/ 0 w 34"/>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2"/>
                <a:gd name="T50" fmla="*/ 34 w 3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2">
                  <a:moveTo>
                    <a:pt x="0" y="0"/>
                  </a:moveTo>
                  <a:lnTo>
                    <a:pt x="8" y="5"/>
                  </a:lnTo>
                  <a:lnTo>
                    <a:pt x="10" y="13"/>
                  </a:lnTo>
                  <a:lnTo>
                    <a:pt x="11" y="11"/>
                  </a:lnTo>
                  <a:lnTo>
                    <a:pt x="17" y="18"/>
                  </a:lnTo>
                  <a:lnTo>
                    <a:pt x="20" y="27"/>
                  </a:lnTo>
                  <a:lnTo>
                    <a:pt x="23" y="31"/>
                  </a:lnTo>
                  <a:lnTo>
                    <a:pt x="28" y="31"/>
                  </a:lnTo>
                  <a:lnTo>
                    <a:pt x="30" y="36"/>
                  </a:lnTo>
                  <a:lnTo>
                    <a:pt x="29" y="41"/>
                  </a:lnTo>
                  <a:lnTo>
                    <a:pt x="33" y="29"/>
                  </a:lnTo>
                  <a:lnTo>
                    <a:pt x="32" y="23"/>
                  </a:lnTo>
                  <a:lnTo>
                    <a:pt x="27" y="16"/>
                  </a:lnTo>
                  <a:lnTo>
                    <a:pt x="22" y="11"/>
                  </a:lnTo>
                  <a:lnTo>
                    <a:pt x="14"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7" name="Freeform 63"/>
            <p:cNvSpPr>
              <a:spLocks/>
            </p:cNvSpPr>
            <p:nvPr/>
          </p:nvSpPr>
          <p:spPr bwMode="auto">
            <a:xfrm>
              <a:off x="3429" y="2977"/>
              <a:ext cx="47" cy="37"/>
            </a:xfrm>
            <a:custGeom>
              <a:avLst/>
              <a:gdLst>
                <a:gd name="T0" fmla="*/ 0 w 47"/>
                <a:gd name="T1" fmla="*/ 0 h 37"/>
                <a:gd name="T2" fmla="*/ 0 w 47"/>
                <a:gd name="T3" fmla="*/ 3 h 37"/>
                <a:gd name="T4" fmla="*/ 8 w 47"/>
                <a:gd name="T5" fmla="*/ 6 h 37"/>
                <a:gd name="T6" fmla="*/ 12 w 47"/>
                <a:gd name="T7" fmla="*/ 6 h 37"/>
                <a:gd name="T8" fmla="*/ 17 w 47"/>
                <a:gd name="T9" fmla="*/ 8 h 37"/>
                <a:gd name="T10" fmla="*/ 25 w 47"/>
                <a:gd name="T11" fmla="*/ 14 h 37"/>
                <a:gd name="T12" fmla="*/ 30 w 47"/>
                <a:gd name="T13" fmla="*/ 16 h 37"/>
                <a:gd name="T14" fmla="*/ 38 w 47"/>
                <a:gd name="T15" fmla="*/ 23 h 37"/>
                <a:gd name="T16" fmla="*/ 41 w 47"/>
                <a:gd name="T17" fmla="*/ 28 h 37"/>
                <a:gd name="T18" fmla="*/ 44 w 47"/>
                <a:gd name="T19" fmla="*/ 36 h 37"/>
                <a:gd name="T20" fmla="*/ 46 w 47"/>
                <a:gd name="T21" fmla="*/ 28 h 37"/>
                <a:gd name="T22" fmla="*/ 44 w 47"/>
                <a:gd name="T23" fmla="*/ 22 h 37"/>
                <a:gd name="T24" fmla="*/ 39 w 47"/>
                <a:gd name="T25" fmla="*/ 16 h 37"/>
                <a:gd name="T26" fmla="*/ 32 w 47"/>
                <a:gd name="T27" fmla="*/ 10 h 37"/>
                <a:gd name="T28" fmla="*/ 21 w 47"/>
                <a:gd name="T29" fmla="*/ 4 h 37"/>
                <a:gd name="T30" fmla="*/ 16 w 47"/>
                <a:gd name="T31" fmla="*/ 1 h 37"/>
                <a:gd name="T32" fmla="*/ 9 w 47"/>
                <a:gd name="T33" fmla="*/ 0 h 37"/>
                <a:gd name="T34" fmla="*/ 0 w 47"/>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7"/>
                <a:gd name="T56" fmla="*/ 47 w 4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7">
                  <a:moveTo>
                    <a:pt x="0" y="0"/>
                  </a:moveTo>
                  <a:lnTo>
                    <a:pt x="0" y="3"/>
                  </a:lnTo>
                  <a:lnTo>
                    <a:pt x="8" y="6"/>
                  </a:lnTo>
                  <a:lnTo>
                    <a:pt x="12" y="6"/>
                  </a:lnTo>
                  <a:lnTo>
                    <a:pt x="17" y="8"/>
                  </a:lnTo>
                  <a:lnTo>
                    <a:pt x="25" y="14"/>
                  </a:lnTo>
                  <a:lnTo>
                    <a:pt x="30" y="16"/>
                  </a:lnTo>
                  <a:lnTo>
                    <a:pt x="38" y="23"/>
                  </a:lnTo>
                  <a:lnTo>
                    <a:pt x="41" y="28"/>
                  </a:lnTo>
                  <a:lnTo>
                    <a:pt x="44" y="36"/>
                  </a:lnTo>
                  <a:lnTo>
                    <a:pt x="46" y="28"/>
                  </a:lnTo>
                  <a:lnTo>
                    <a:pt x="44" y="22"/>
                  </a:lnTo>
                  <a:lnTo>
                    <a:pt x="39" y="16"/>
                  </a:lnTo>
                  <a:lnTo>
                    <a:pt x="32" y="10"/>
                  </a:lnTo>
                  <a:lnTo>
                    <a:pt x="21" y="4"/>
                  </a:lnTo>
                  <a:lnTo>
                    <a:pt x="16" y="1"/>
                  </a:lnTo>
                  <a:lnTo>
                    <a:pt x="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8" name="Freeform 64"/>
            <p:cNvSpPr>
              <a:spLocks/>
            </p:cNvSpPr>
            <p:nvPr/>
          </p:nvSpPr>
          <p:spPr bwMode="auto">
            <a:xfrm>
              <a:off x="3443" y="2972"/>
              <a:ext cx="32" cy="22"/>
            </a:xfrm>
            <a:custGeom>
              <a:avLst/>
              <a:gdLst>
                <a:gd name="T0" fmla="*/ 0 w 32"/>
                <a:gd name="T1" fmla="*/ 0 h 22"/>
                <a:gd name="T2" fmla="*/ 6 w 32"/>
                <a:gd name="T3" fmla="*/ 1 h 22"/>
                <a:gd name="T4" fmla="*/ 12 w 32"/>
                <a:gd name="T5" fmla="*/ 3 h 22"/>
                <a:gd name="T6" fmla="*/ 20 w 32"/>
                <a:gd name="T7" fmla="*/ 8 h 22"/>
                <a:gd name="T8" fmla="*/ 21 w 32"/>
                <a:gd name="T9" fmla="*/ 9 h 22"/>
                <a:gd name="T10" fmla="*/ 26 w 32"/>
                <a:gd name="T11" fmla="*/ 14 h 22"/>
                <a:gd name="T12" fmla="*/ 31 w 32"/>
                <a:gd name="T13" fmla="*/ 21 h 22"/>
                <a:gd name="T14" fmla="*/ 29 w 32"/>
                <a:gd name="T15" fmla="*/ 12 h 22"/>
                <a:gd name="T16" fmla="*/ 24 w 32"/>
                <a:gd name="T17" fmla="*/ 8 h 22"/>
                <a:gd name="T18" fmla="*/ 19 w 32"/>
                <a:gd name="T19" fmla="*/ 4 h 22"/>
                <a:gd name="T20" fmla="*/ 12 w 32"/>
                <a:gd name="T21" fmla="*/ 1 h 22"/>
                <a:gd name="T22" fmla="*/ 0 w 32"/>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2"/>
                <a:gd name="T38" fmla="*/ 32 w 32"/>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2">
                  <a:moveTo>
                    <a:pt x="0" y="0"/>
                  </a:moveTo>
                  <a:lnTo>
                    <a:pt x="6" y="1"/>
                  </a:lnTo>
                  <a:lnTo>
                    <a:pt x="12" y="3"/>
                  </a:lnTo>
                  <a:lnTo>
                    <a:pt x="20" y="8"/>
                  </a:lnTo>
                  <a:lnTo>
                    <a:pt x="21" y="9"/>
                  </a:lnTo>
                  <a:lnTo>
                    <a:pt x="26" y="14"/>
                  </a:lnTo>
                  <a:lnTo>
                    <a:pt x="31" y="21"/>
                  </a:lnTo>
                  <a:lnTo>
                    <a:pt x="29" y="12"/>
                  </a:lnTo>
                  <a:lnTo>
                    <a:pt x="24" y="8"/>
                  </a:lnTo>
                  <a:lnTo>
                    <a:pt x="19" y="4"/>
                  </a:lnTo>
                  <a:lnTo>
                    <a:pt x="12"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79" name="Freeform 65"/>
            <p:cNvSpPr>
              <a:spLocks/>
            </p:cNvSpPr>
            <p:nvPr/>
          </p:nvSpPr>
          <p:spPr bwMode="auto">
            <a:xfrm>
              <a:off x="3166" y="3107"/>
              <a:ext cx="17" cy="19"/>
            </a:xfrm>
            <a:custGeom>
              <a:avLst/>
              <a:gdLst>
                <a:gd name="T0" fmla="*/ 16 w 17"/>
                <a:gd name="T1" fmla="*/ 0 h 19"/>
                <a:gd name="T2" fmla="*/ 2 w 17"/>
                <a:gd name="T3" fmla="*/ 4 h 19"/>
                <a:gd name="T4" fmla="*/ 0 w 17"/>
                <a:gd name="T5" fmla="*/ 6 h 19"/>
                <a:gd name="T6" fmla="*/ 0 w 17"/>
                <a:gd name="T7" fmla="*/ 12 h 19"/>
                <a:gd name="T8" fmla="*/ 0 w 17"/>
                <a:gd name="T9" fmla="*/ 18 h 19"/>
                <a:gd name="T10" fmla="*/ 16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16" y="0"/>
                  </a:moveTo>
                  <a:lnTo>
                    <a:pt x="2" y="4"/>
                  </a:lnTo>
                  <a:lnTo>
                    <a:pt x="0" y="6"/>
                  </a:lnTo>
                  <a:lnTo>
                    <a:pt x="0" y="12"/>
                  </a:lnTo>
                  <a:lnTo>
                    <a:pt x="0" y="18"/>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80" name="Freeform 66"/>
            <p:cNvSpPr>
              <a:spLocks/>
            </p:cNvSpPr>
            <p:nvPr/>
          </p:nvSpPr>
          <p:spPr bwMode="auto">
            <a:xfrm>
              <a:off x="3220" y="3096"/>
              <a:ext cx="28" cy="69"/>
            </a:xfrm>
            <a:custGeom>
              <a:avLst/>
              <a:gdLst>
                <a:gd name="T0" fmla="*/ 9 w 28"/>
                <a:gd name="T1" fmla="*/ 0 h 69"/>
                <a:gd name="T2" fmla="*/ 8 w 28"/>
                <a:gd name="T3" fmla="*/ 9 h 69"/>
                <a:gd name="T4" fmla="*/ 4 w 28"/>
                <a:gd name="T5" fmla="*/ 10 h 69"/>
                <a:gd name="T6" fmla="*/ 1 w 28"/>
                <a:gd name="T7" fmla="*/ 6 h 69"/>
                <a:gd name="T8" fmla="*/ 0 w 28"/>
                <a:gd name="T9" fmla="*/ 13 h 69"/>
                <a:gd name="T10" fmla="*/ 5 w 28"/>
                <a:gd name="T11" fmla="*/ 21 h 69"/>
                <a:gd name="T12" fmla="*/ 6 w 28"/>
                <a:gd name="T13" fmla="*/ 28 h 69"/>
                <a:gd name="T14" fmla="*/ 1 w 28"/>
                <a:gd name="T15" fmla="*/ 23 h 69"/>
                <a:gd name="T16" fmla="*/ 4 w 28"/>
                <a:gd name="T17" fmla="*/ 34 h 69"/>
                <a:gd name="T18" fmla="*/ 8 w 28"/>
                <a:gd name="T19" fmla="*/ 46 h 69"/>
                <a:gd name="T20" fmla="*/ 8 w 28"/>
                <a:gd name="T21" fmla="*/ 53 h 69"/>
                <a:gd name="T22" fmla="*/ 16 w 28"/>
                <a:gd name="T23" fmla="*/ 51 h 69"/>
                <a:gd name="T24" fmla="*/ 26 w 28"/>
                <a:gd name="T25" fmla="*/ 68 h 69"/>
                <a:gd name="T26" fmla="*/ 25 w 28"/>
                <a:gd name="T27" fmla="*/ 61 h 69"/>
                <a:gd name="T28" fmla="*/ 26 w 28"/>
                <a:gd name="T29" fmla="*/ 51 h 69"/>
                <a:gd name="T30" fmla="*/ 27 w 28"/>
                <a:gd name="T31" fmla="*/ 44 h 69"/>
                <a:gd name="T32" fmla="*/ 21 w 28"/>
                <a:gd name="T33" fmla="*/ 43 h 69"/>
                <a:gd name="T34" fmla="*/ 19 w 28"/>
                <a:gd name="T35" fmla="*/ 40 h 69"/>
                <a:gd name="T36" fmla="*/ 24 w 28"/>
                <a:gd name="T37" fmla="*/ 22 h 69"/>
                <a:gd name="T38" fmla="*/ 9 w 28"/>
                <a:gd name="T39" fmla="*/ 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69"/>
                <a:gd name="T62" fmla="*/ 28 w 28"/>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69">
                  <a:moveTo>
                    <a:pt x="9" y="0"/>
                  </a:moveTo>
                  <a:lnTo>
                    <a:pt x="8" y="9"/>
                  </a:lnTo>
                  <a:lnTo>
                    <a:pt x="4" y="10"/>
                  </a:lnTo>
                  <a:lnTo>
                    <a:pt x="1" y="6"/>
                  </a:lnTo>
                  <a:lnTo>
                    <a:pt x="0" y="13"/>
                  </a:lnTo>
                  <a:lnTo>
                    <a:pt x="5" y="21"/>
                  </a:lnTo>
                  <a:lnTo>
                    <a:pt x="6" y="28"/>
                  </a:lnTo>
                  <a:lnTo>
                    <a:pt x="1" y="23"/>
                  </a:lnTo>
                  <a:lnTo>
                    <a:pt x="4" y="34"/>
                  </a:lnTo>
                  <a:lnTo>
                    <a:pt x="8" y="46"/>
                  </a:lnTo>
                  <a:lnTo>
                    <a:pt x="8" y="53"/>
                  </a:lnTo>
                  <a:lnTo>
                    <a:pt x="16" y="51"/>
                  </a:lnTo>
                  <a:lnTo>
                    <a:pt x="26" y="68"/>
                  </a:lnTo>
                  <a:lnTo>
                    <a:pt x="25" y="61"/>
                  </a:lnTo>
                  <a:lnTo>
                    <a:pt x="26" y="51"/>
                  </a:lnTo>
                  <a:lnTo>
                    <a:pt x="27" y="44"/>
                  </a:lnTo>
                  <a:lnTo>
                    <a:pt x="21" y="43"/>
                  </a:lnTo>
                  <a:lnTo>
                    <a:pt x="19" y="40"/>
                  </a:lnTo>
                  <a:lnTo>
                    <a:pt x="24" y="22"/>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481" name="Freeform 67"/>
            <p:cNvSpPr>
              <a:spLocks/>
            </p:cNvSpPr>
            <p:nvPr/>
          </p:nvSpPr>
          <p:spPr bwMode="auto">
            <a:xfrm>
              <a:off x="3238" y="3165"/>
              <a:ext cx="28" cy="49"/>
            </a:xfrm>
            <a:custGeom>
              <a:avLst/>
              <a:gdLst>
                <a:gd name="T0" fmla="*/ 9 w 28"/>
                <a:gd name="T1" fmla="*/ 0 h 49"/>
                <a:gd name="T2" fmla="*/ 12 w 28"/>
                <a:gd name="T3" fmla="*/ 7 h 49"/>
                <a:gd name="T4" fmla="*/ 8 w 28"/>
                <a:gd name="T5" fmla="*/ 18 h 49"/>
                <a:gd name="T6" fmla="*/ 12 w 28"/>
                <a:gd name="T7" fmla="*/ 34 h 49"/>
                <a:gd name="T8" fmla="*/ 27 w 28"/>
                <a:gd name="T9" fmla="*/ 48 h 49"/>
                <a:gd name="T10" fmla="*/ 10 w 28"/>
                <a:gd name="T11" fmla="*/ 30 h 49"/>
                <a:gd name="T12" fmla="*/ 6 w 28"/>
                <a:gd name="T13" fmla="*/ 23 h 49"/>
                <a:gd name="T14" fmla="*/ 0 w 28"/>
                <a:gd name="T15" fmla="*/ 23 h 49"/>
                <a:gd name="T16" fmla="*/ 9 w 2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9"/>
                <a:gd name="T29" fmla="*/ 28 w 2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9">
                  <a:moveTo>
                    <a:pt x="9" y="0"/>
                  </a:moveTo>
                  <a:lnTo>
                    <a:pt x="12" y="7"/>
                  </a:lnTo>
                  <a:lnTo>
                    <a:pt x="8" y="18"/>
                  </a:lnTo>
                  <a:lnTo>
                    <a:pt x="12" y="34"/>
                  </a:lnTo>
                  <a:lnTo>
                    <a:pt x="27" y="48"/>
                  </a:lnTo>
                  <a:lnTo>
                    <a:pt x="10" y="30"/>
                  </a:lnTo>
                  <a:lnTo>
                    <a:pt x="6" y="23"/>
                  </a:lnTo>
                  <a:lnTo>
                    <a:pt x="0" y="23"/>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482" name="Group 68"/>
            <p:cNvGrpSpPr>
              <a:grpSpLocks/>
            </p:cNvGrpSpPr>
            <p:nvPr/>
          </p:nvGrpSpPr>
          <p:grpSpPr bwMode="auto">
            <a:xfrm>
              <a:off x="3198" y="3005"/>
              <a:ext cx="280" cy="98"/>
              <a:chOff x="3198" y="3005"/>
              <a:chExt cx="280" cy="98"/>
            </a:xfrm>
          </p:grpSpPr>
          <p:sp>
            <p:nvSpPr>
              <p:cNvPr id="19535" name="Freeform 69"/>
              <p:cNvSpPr>
                <a:spLocks/>
              </p:cNvSpPr>
              <p:nvPr/>
            </p:nvSpPr>
            <p:spPr bwMode="auto">
              <a:xfrm>
                <a:off x="3198" y="3005"/>
                <a:ext cx="280" cy="98"/>
              </a:xfrm>
              <a:custGeom>
                <a:avLst/>
                <a:gdLst>
                  <a:gd name="T0" fmla="*/ 9 w 280"/>
                  <a:gd name="T1" fmla="*/ 64 h 98"/>
                  <a:gd name="T2" fmla="*/ 2 w 280"/>
                  <a:gd name="T3" fmla="*/ 63 h 98"/>
                  <a:gd name="T4" fmla="*/ 0 w 280"/>
                  <a:gd name="T5" fmla="*/ 59 h 98"/>
                  <a:gd name="T6" fmla="*/ 17 w 280"/>
                  <a:gd name="T7" fmla="*/ 46 h 98"/>
                  <a:gd name="T8" fmla="*/ 28 w 280"/>
                  <a:gd name="T9" fmla="*/ 43 h 98"/>
                  <a:gd name="T10" fmla="*/ 43 w 280"/>
                  <a:gd name="T11" fmla="*/ 38 h 98"/>
                  <a:gd name="T12" fmla="*/ 48 w 280"/>
                  <a:gd name="T13" fmla="*/ 37 h 98"/>
                  <a:gd name="T14" fmla="*/ 55 w 280"/>
                  <a:gd name="T15" fmla="*/ 34 h 98"/>
                  <a:gd name="T16" fmla="*/ 68 w 280"/>
                  <a:gd name="T17" fmla="*/ 37 h 98"/>
                  <a:gd name="T18" fmla="*/ 89 w 280"/>
                  <a:gd name="T19" fmla="*/ 36 h 98"/>
                  <a:gd name="T20" fmla="*/ 109 w 280"/>
                  <a:gd name="T21" fmla="*/ 32 h 98"/>
                  <a:gd name="T22" fmla="*/ 124 w 280"/>
                  <a:gd name="T23" fmla="*/ 27 h 98"/>
                  <a:gd name="T24" fmla="*/ 145 w 280"/>
                  <a:gd name="T25" fmla="*/ 18 h 98"/>
                  <a:gd name="T26" fmla="*/ 180 w 280"/>
                  <a:gd name="T27" fmla="*/ 5 h 98"/>
                  <a:gd name="T28" fmla="*/ 221 w 280"/>
                  <a:gd name="T29" fmla="*/ 0 h 98"/>
                  <a:gd name="T30" fmla="*/ 254 w 280"/>
                  <a:gd name="T31" fmla="*/ 15 h 98"/>
                  <a:gd name="T32" fmla="*/ 276 w 280"/>
                  <a:gd name="T33" fmla="*/ 35 h 98"/>
                  <a:gd name="T34" fmla="*/ 259 w 280"/>
                  <a:gd name="T35" fmla="*/ 48 h 98"/>
                  <a:gd name="T36" fmla="*/ 192 w 280"/>
                  <a:gd name="T37" fmla="*/ 65 h 98"/>
                  <a:gd name="T38" fmla="*/ 119 w 280"/>
                  <a:gd name="T39" fmla="*/ 62 h 98"/>
                  <a:gd name="T40" fmla="*/ 92 w 280"/>
                  <a:gd name="T41" fmla="*/ 73 h 98"/>
                  <a:gd name="T42" fmla="*/ 75 w 280"/>
                  <a:gd name="T43" fmla="*/ 84 h 98"/>
                  <a:gd name="T44" fmla="*/ 78 w 280"/>
                  <a:gd name="T45" fmla="*/ 97 h 98"/>
                  <a:gd name="T46" fmla="*/ 66 w 280"/>
                  <a:gd name="T47" fmla="*/ 89 h 98"/>
                  <a:gd name="T48" fmla="*/ 64 w 280"/>
                  <a:gd name="T49" fmla="*/ 89 h 98"/>
                  <a:gd name="T50" fmla="*/ 60 w 280"/>
                  <a:gd name="T51" fmla="*/ 89 h 98"/>
                  <a:gd name="T52" fmla="*/ 55 w 280"/>
                  <a:gd name="T53" fmla="*/ 80 h 98"/>
                  <a:gd name="T54" fmla="*/ 47 w 280"/>
                  <a:gd name="T55" fmla="*/ 84 h 98"/>
                  <a:gd name="T56" fmla="*/ 41 w 280"/>
                  <a:gd name="T57" fmla="*/ 80 h 98"/>
                  <a:gd name="T58" fmla="*/ 41 w 280"/>
                  <a:gd name="T59" fmla="*/ 70 h 98"/>
                  <a:gd name="T60" fmla="*/ 44 w 280"/>
                  <a:gd name="T61" fmla="*/ 57 h 98"/>
                  <a:gd name="T62" fmla="*/ 32 w 280"/>
                  <a:gd name="T63" fmla="*/ 61 h 98"/>
                  <a:gd name="T64" fmla="*/ 20 w 280"/>
                  <a:gd name="T65" fmla="*/ 73 h 98"/>
                  <a:gd name="T66" fmla="*/ 11 w 280"/>
                  <a:gd name="T67" fmla="*/ 76 h 98"/>
                  <a:gd name="T68" fmla="*/ 8 w 280"/>
                  <a:gd name="T69" fmla="*/ 69 h 98"/>
                  <a:gd name="T70" fmla="*/ 16 w 280"/>
                  <a:gd name="T71" fmla="*/ 61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0"/>
                  <a:gd name="T109" fmla="*/ 0 h 98"/>
                  <a:gd name="T110" fmla="*/ 280 w 280"/>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0" h="98">
                    <a:moveTo>
                      <a:pt x="16" y="61"/>
                    </a:moveTo>
                    <a:lnTo>
                      <a:pt x="9" y="64"/>
                    </a:lnTo>
                    <a:lnTo>
                      <a:pt x="4" y="65"/>
                    </a:lnTo>
                    <a:lnTo>
                      <a:pt x="2" y="63"/>
                    </a:lnTo>
                    <a:lnTo>
                      <a:pt x="1" y="60"/>
                    </a:lnTo>
                    <a:lnTo>
                      <a:pt x="0" y="59"/>
                    </a:lnTo>
                    <a:lnTo>
                      <a:pt x="8" y="53"/>
                    </a:lnTo>
                    <a:lnTo>
                      <a:pt x="17" y="46"/>
                    </a:lnTo>
                    <a:lnTo>
                      <a:pt x="22" y="45"/>
                    </a:lnTo>
                    <a:lnTo>
                      <a:pt x="28" y="43"/>
                    </a:lnTo>
                    <a:lnTo>
                      <a:pt x="35" y="40"/>
                    </a:lnTo>
                    <a:lnTo>
                      <a:pt x="43" y="38"/>
                    </a:lnTo>
                    <a:lnTo>
                      <a:pt x="45" y="38"/>
                    </a:lnTo>
                    <a:lnTo>
                      <a:pt x="48" y="37"/>
                    </a:lnTo>
                    <a:lnTo>
                      <a:pt x="50" y="35"/>
                    </a:lnTo>
                    <a:lnTo>
                      <a:pt x="55" y="34"/>
                    </a:lnTo>
                    <a:lnTo>
                      <a:pt x="58" y="35"/>
                    </a:lnTo>
                    <a:lnTo>
                      <a:pt x="68" y="37"/>
                    </a:lnTo>
                    <a:lnTo>
                      <a:pt x="76" y="37"/>
                    </a:lnTo>
                    <a:lnTo>
                      <a:pt x="89" y="36"/>
                    </a:lnTo>
                    <a:lnTo>
                      <a:pt x="103" y="36"/>
                    </a:lnTo>
                    <a:lnTo>
                      <a:pt x="109" y="32"/>
                    </a:lnTo>
                    <a:lnTo>
                      <a:pt x="116" y="29"/>
                    </a:lnTo>
                    <a:lnTo>
                      <a:pt x="124" y="27"/>
                    </a:lnTo>
                    <a:lnTo>
                      <a:pt x="134" y="25"/>
                    </a:lnTo>
                    <a:lnTo>
                      <a:pt x="145" y="18"/>
                    </a:lnTo>
                    <a:lnTo>
                      <a:pt x="164" y="11"/>
                    </a:lnTo>
                    <a:lnTo>
                      <a:pt x="180" y="5"/>
                    </a:lnTo>
                    <a:lnTo>
                      <a:pt x="199" y="0"/>
                    </a:lnTo>
                    <a:lnTo>
                      <a:pt x="221" y="0"/>
                    </a:lnTo>
                    <a:lnTo>
                      <a:pt x="241" y="4"/>
                    </a:lnTo>
                    <a:lnTo>
                      <a:pt x="254" y="15"/>
                    </a:lnTo>
                    <a:lnTo>
                      <a:pt x="269" y="26"/>
                    </a:lnTo>
                    <a:lnTo>
                      <a:pt x="276" y="35"/>
                    </a:lnTo>
                    <a:lnTo>
                      <a:pt x="279" y="44"/>
                    </a:lnTo>
                    <a:lnTo>
                      <a:pt x="259" y="48"/>
                    </a:lnTo>
                    <a:lnTo>
                      <a:pt x="224" y="57"/>
                    </a:lnTo>
                    <a:lnTo>
                      <a:pt x="192" y="65"/>
                    </a:lnTo>
                    <a:lnTo>
                      <a:pt x="146" y="59"/>
                    </a:lnTo>
                    <a:lnTo>
                      <a:pt x="119" y="62"/>
                    </a:lnTo>
                    <a:lnTo>
                      <a:pt x="102" y="63"/>
                    </a:lnTo>
                    <a:lnTo>
                      <a:pt x="92" y="73"/>
                    </a:lnTo>
                    <a:lnTo>
                      <a:pt x="78" y="77"/>
                    </a:lnTo>
                    <a:lnTo>
                      <a:pt x="75" y="84"/>
                    </a:lnTo>
                    <a:lnTo>
                      <a:pt x="80" y="89"/>
                    </a:lnTo>
                    <a:lnTo>
                      <a:pt x="78" y="97"/>
                    </a:lnTo>
                    <a:lnTo>
                      <a:pt x="73" y="96"/>
                    </a:lnTo>
                    <a:lnTo>
                      <a:pt x="66" y="89"/>
                    </a:lnTo>
                    <a:lnTo>
                      <a:pt x="65" y="84"/>
                    </a:lnTo>
                    <a:lnTo>
                      <a:pt x="64" y="89"/>
                    </a:lnTo>
                    <a:lnTo>
                      <a:pt x="62" y="89"/>
                    </a:lnTo>
                    <a:lnTo>
                      <a:pt x="60" y="89"/>
                    </a:lnTo>
                    <a:lnTo>
                      <a:pt x="59" y="86"/>
                    </a:lnTo>
                    <a:lnTo>
                      <a:pt x="55" y="80"/>
                    </a:lnTo>
                    <a:lnTo>
                      <a:pt x="51" y="84"/>
                    </a:lnTo>
                    <a:lnTo>
                      <a:pt x="47" y="84"/>
                    </a:lnTo>
                    <a:lnTo>
                      <a:pt x="43" y="82"/>
                    </a:lnTo>
                    <a:lnTo>
                      <a:pt x="41" y="80"/>
                    </a:lnTo>
                    <a:lnTo>
                      <a:pt x="40" y="77"/>
                    </a:lnTo>
                    <a:lnTo>
                      <a:pt x="41" y="70"/>
                    </a:lnTo>
                    <a:lnTo>
                      <a:pt x="46" y="61"/>
                    </a:lnTo>
                    <a:lnTo>
                      <a:pt x="44" y="57"/>
                    </a:lnTo>
                    <a:lnTo>
                      <a:pt x="36" y="59"/>
                    </a:lnTo>
                    <a:lnTo>
                      <a:pt x="32" y="61"/>
                    </a:lnTo>
                    <a:lnTo>
                      <a:pt x="26" y="67"/>
                    </a:lnTo>
                    <a:lnTo>
                      <a:pt x="20" y="73"/>
                    </a:lnTo>
                    <a:lnTo>
                      <a:pt x="14" y="77"/>
                    </a:lnTo>
                    <a:lnTo>
                      <a:pt x="11" y="76"/>
                    </a:lnTo>
                    <a:lnTo>
                      <a:pt x="9" y="72"/>
                    </a:lnTo>
                    <a:lnTo>
                      <a:pt x="8" y="69"/>
                    </a:lnTo>
                    <a:lnTo>
                      <a:pt x="10" y="67"/>
                    </a:lnTo>
                    <a:lnTo>
                      <a:pt x="16" y="61"/>
                    </a:lnTo>
                  </a:path>
                </a:pathLst>
              </a:custGeom>
              <a:solidFill>
                <a:srgbClr val="A05000"/>
              </a:solidFill>
              <a:ln w="12700" cap="rnd">
                <a:solidFill>
                  <a:srgbClr val="402000"/>
                </a:solidFill>
                <a:round/>
                <a:headEnd/>
                <a:tailEnd/>
              </a:ln>
            </p:spPr>
            <p:txBody>
              <a:bodyPr/>
              <a:lstStyle/>
              <a:p>
                <a:endParaRPr lang="en-US"/>
              </a:p>
            </p:txBody>
          </p:sp>
          <p:sp>
            <p:nvSpPr>
              <p:cNvPr id="19536" name="Freeform 70"/>
              <p:cNvSpPr>
                <a:spLocks/>
              </p:cNvSpPr>
              <p:nvPr/>
            </p:nvSpPr>
            <p:spPr bwMode="auto">
              <a:xfrm>
                <a:off x="3205" y="3041"/>
                <a:ext cx="45" cy="37"/>
              </a:xfrm>
              <a:custGeom>
                <a:avLst/>
                <a:gdLst>
                  <a:gd name="T0" fmla="*/ 2 w 45"/>
                  <a:gd name="T1" fmla="*/ 36 h 37"/>
                  <a:gd name="T2" fmla="*/ 6 w 45"/>
                  <a:gd name="T3" fmla="*/ 34 h 37"/>
                  <a:gd name="T4" fmla="*/ 5 w 45"/>
                  <a:gd name="T5" fmla="*/ 31 h 37"/>
                  <a:gd name="T6" fmla="*/ 9 w 45"/>
                  <a:gd name="T7" fmla="*/ 29 h 37"/>
                  <a:gd name="T8" fmla="*/ 11 w 45"/>
                  <a:gd name="T9" fmla="*/ 25 h 37"/>
                  <a:gd name="T10" fmla="*/ 21 w 45"/>
                  <a:gd name="T11" fmla="*/ 17 h 37"/>
                  <a:gd name="T12" fmla="*/ 25 w 45"/>
                  <a:gd name="T13" fmla="*/ 11 h 37"/>
                  <a:gd name="T14" fmla="*/ 31 w 45"/>
                  <a:gd name="T15" fmla="*/ 7 h 37"/>
                  <a:gd name="T16" fmla="*/ 37 w 45"/>
                  <a:gd name="T17" fmla="*/ 3 h 37"/>
                  <a:gd name="T18" fmla="*/ 41 w 45"/>
                  <a:gd name="T19" fmla="*/ 3 h 37"/>
                  <a:gd name="T20" fmla="*/ 43 w 45"/>
                  <a:gd name="T21" fmla="*/ 3 h 37"/>
                  <a:gd name="T22" fmla="*/ 44 w 45"/>
                  <a:gd name="T23" fmla="*/ 0 h 37"/>
                  <a:gd name="T24" fmla="*/ 37 w 45"/>
                  <a:gd name="T25" fmla="*/ 3 h 37"/>
                  <a:gd name="T26" fmla="*/ 34 w 45"/>
                  <a:gd name="T27" fmla="*/ 2 h 37"/>
                  <a:gd name="T28" fmla="*/ 23 w 45"/>
                  <a:gd name="T29" fmla="*/ 11 h 37"/>
                  <a:gd name="T30" fmla="*/ 20 w 45"/>
                  <a:gd name="T31" fmla="*/ 10 h 37"/>
                  <a:gd name="T32" fmla="*/ 14 w 45"/>
                  <a:gd name="T33" fmla="*/ 16 h 37"/>
                  <a:gd name="T34" fmla="*/ 11 w 45"/>
                  <a:gd name="T35" fmla="*/ 23 h 37"/>
                  <a:gd name="T36" fmla="*/ 9 w 45"/>
                  <a:gd name="T37" fmla="*/ 25 h 37"/>
                  <a:gd name="T38" fmla="*/ 4 w 45"/>
                  <a:gd name="T39" fmla="*/ 28 h 37"/>
                  <a:gd name="T40" fmla="*/ 1 w 45"/>
                  <a:gd name="T41" fmla="*/ 31 h 37"/>
                  <a:gd name="T42" fmla="*/ 0 w 45"/>
                  <a:gd name="T43" fmla="*/ 34 h 37"/>
                  <a:gd name="T44" fmla="*/ 2 w 45"/>
                  <a:gd name="T45" fmla="*/ 36 h 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37"/>
                  <a:gd name="T71" fmla="*/ 45 w 45"/>
                  <a:gd name="T72" fmla="*/ 37 h 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37">
                    <a:moveTo>
                      <a:pt x="2" y="36"/>
                    </a:moveTo>
                    <a:lnTo>
                      <a:pt x="6" y="34"/>
                    </a:lnTo>
                    <a:lnTo>
                      <a:pt x="5" y="31"/>
                    </a:lnTo>
                    <a:lnTo>
                      <a:pt x="9" y="29"/>
                    </a:lnTo>
                    <a:lnTo>
                      <a:pt x="11" y="25"/>
                    </a:lnTo>
                    <a:lnTo>
                      <a:pt x="21" y="17"/>
                    </a:lnTo>
                    <a:lnTo>
                      <a:pt x="25" y="11"/>
                    </a:lnTo>
                    <a:lnTo>
                      <a:pt x="31" y="7"/>
                    </a:lnTo>
                    <a:lnTo>
                      <a:pt x="37" y="3"/>
                    </a:lnTo>
                    <a:lnTo>
                      <a:pt x="41" y="3"/>
                    </a:lnTo>
                    <a:lnTo>
                      <a:pt x="43" y="3"/>
                    </a:lnTo>
                    <a:lnTo>
                      <a:pt x="44" y="0"/>
                    </a:lnTo>
                    <a:lnTo>
                      <a:pt x="37" y="3"/>
                    </a:lnTo>
                    <a:lnTo>
                      <a:pt x="34" y="2"/>
                    </a:lnTo>
                    <a:lnTo>
                      <a:pt x="23" y="11"/>
                    </a:lnTo>
                    <a:lnTo>
                      <a:pt x="20" y="10"/>
                    </a:lnTo>
                    <a:lnTo>
                      <a:pt x="14" y="16"/>
                    </a:lnTo>
                    <a:lnTo>
                      <a:pt x="11" y="23"/>
                    </a:lnTo>
                    <a:lnTo>
                      <a:pt x="9" y="25"/>
                    </a:lnTo>
                    <a:lnTo>
                      <a:pt x="4" y="28"/>
                    </a:lnTo>
                    <a:lnTo>
                      <a:pt x="1" y="31"/>
                    </a:lnTo>
                    <a:lnTo>
                      <a:pt x="0" y="34"/>
                    </a:lnTo>
                    <a:lnTo>
                      <a:pt x="2" y="3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7" name="Freeform 71"/>
              <p:cNvSpPr>
                <a:spLocks/>
              </p:cNvSpPr>
              <p:nvPr/>
            </p:nvSpPr>
            <p:spPr bwMode="auto">
              <a:xfrm>
                <a:off x="3198" y="3051"/>
                <a:ext cx="22" cy="17"/>
              </a:xfrm>
              <a:custGeom>
                <a:avLst/>
                <a:gdLst>
                  <a:gd name="T0" fmla="*/ 3 w 22"/>
                  <a:gd name="T1" fmla="*/ 16 h 17"/>
                  <a:gd name="T2" fmla="*/ 3 w 22"/>
                  <a:gd name="T3" fmla="*/ 14 h 17"/>
                  <a:gd name="T4" fmla="*/ 5 w 22"/>
                  <a:gd name="T5" fmla="*/ 12 h 17"/>
                  <a:gd name="T6" fmla="*/ 4 w 22"/>
                  <a:gd name="T7" fmla="*/ 11 h 17"/>
                  <a:gd name="T8" fmla="*/ 7 w 22"/>
                  <a:gd name="T9" fmla="*/ 10 h 17"/>
                  <a:gd name="T10" fmla="*/ 9 w 22"/>
                  <a:gd name="T11" fmla="*/ 10 h 17"/>
                  <a:gd name="T12" fmla="*/ 10 w 22"/>
                  <a:gd name="T13" fmla="*/ 7 h 17"/>
                  <a:gd name="T14" fmla="*/ 14 w 22"/>
                  <a:gd name="T15" fmla="*/ 5 h 17"/>
                  <a:gd name="T16" fmla="*/ 21 w 22"/>
                  <a:gd name="T17" fmla="*/ 0 h 17"/>
                  <a:gd name="T18" fmla="*/ 17 w 22"/>
                  <a:gd name="T19" fmla="*/ 0 h 17"/>
                  <a:gd name="T20" fmla="*/ 9 w 22"/>
                  <a:gd name="T21" fmla="*/ 6 h 17"/>
                  <a:gd name="T22" fmla="*/ 3 w 22"/>
                  <a:gd name="T23" fmla="*/ 10 h 17"/>
                  <a:gd name="T24" fmla="*/ 0 w 22"/>
                  <a:gd name="T25" fmla="*/ 13 h 17"/>
                  <a:gd name="T26" fmla="*/ 2 w 22"/>
                  <a:gd name="T27" fmla="*/ 15 h 17"/>
                  <a:gd name="T28" fmla="*/ 3 w 2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7"/>
                  <a:gd name="T47" fmla="*/ 22 w 2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7">
                    <a:moveTo>
                      <a:pt x="3" y="16"/>
                    </a:moveTo>
                    <a:lnTo>
                      <a:pt x="3" y="14"/>
                    </a:lnTo>
                    <a:lnTo>
                      <a:pt x="5" y="12"/>
                    </a:lnTo>
                    <a:lnTo>
                      <a:pt x="4" y="11"/>
                    </a:lnTo>
                    <a:lnTo>
                      <a:pt x="7" y="10"/>
                    </a:lnTo>
                    <a:lnTo>
                      <a:pt x="9" y="10"/>
                    </a:lnTo>
                    <a:lnTo>
                      <a:pt x="10" y="7"/>
                    </a:lnTo>
                    <a:lnTo>
                      <a:pt x="14" y="5"/>
                    </a:lnTo>
                    <a:lnTo>
                      <a:pt x="21" y="0"/>
                    </a:lnTo>
                    <a:lnTo>
                      <a:pt x="17" y="0"/>
                    </a:lnTo>
                    <a:lnTo>
                      <a:pt x="9" y="6"/>
                    </a:lnTo>
                    <a:lnTo>
                      <a:pt x="3" y="10"/>
                    </a:lnTo>
                    <a:lnTo>
                      <a:pt x="0" y="13"/>
                    </a:lnTo>
                    <a:lnTo>
                      <a:pt x="2" y="15"/>
                    </a:lnTo>
                    <a:lnTo>
                      <a:pt x="3" y="1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8" name="Freeform 72"/>
              <p:cNvSpPr>
                <a:spLocks/>
              </p:cNvSpPr>
              <p:nvPr/>
            </p:nvSpPr>
            <p:spPr bwMode="auto">
              <a:xfrm>
                <a:off x="3239" y="3072"/>
                <a:ext cx="17" cy="17"/>
              </a:xfrm>
              <a:custGeom>
                <a:avLst/>
                <a:gdLst>
                  <a:gd name="T0" fmla="*/ 8 w 17"/>
                  <a:gd name="T1" fmla="*/ 0 h 17"/>
                  <a:gd name="T2" fmla="*/ 16 w 17"/>
                  <a:gd name="T3" fmla="*/ 3 h 17"/>
                  <a:gd name="T4" fmla="*/ 5 w 17"/>
                  <a:gd name="T5" fmla="*/ 5 h 17"/>
                  <a:gd name="T6" fmla="*/ 16 w 17"/>
                  <a:gd name="T7" fmla="*/ 5 h 17"/>
                  <a:gd name="T8" fmla="*/ 16 w 17"/>
                  <a:gd name="T9" fmla="*/ 9 h 17"/>
                  <a:gd name="T10" fmla="*/ 13 w 17"/>
                  <a:gd name="T11" fmla="*/ 12 h 17"/>
                  <a:gd name="T12" fmla="*/ 5 w 17"/>
                  <a:gd name="T13" fmla="*/ 16 h 17"/>
                  <a:gd name="T14" fmla="*/ 0 w 17"/>
                  <a:gd name="T15" fmla="*/ 13 h 17"/>
                  <a:gd name="T16" fmla="*/ 0 w 17"/>
                  <a:gd name="T17" fmla="*/ 9 h 17"/>
                  <a:gd name="T18" fmla="*/ 0 w 17"/>
                  <a:gd name="T19" fmla="*/ 3 h 17"/>
                  <a:gd name="T20" fmla="*/ 8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0"/>
                    </a:moveTo>
                    <a:lnTo>
                      <a:pt x="16" y="3"/>
                    </a:lnTo>
                    <a:lnTo>
                      <a:pt x="5" y="5"/>
                    </a:lnTo>
                    <a:lnTo>
                      <a:pt x="16" y="5"/>
                    </a:lnTo>
                    <a:lnTo>
                      <a:pt x="16" y="9"/>
                    </a:lnTo>
                    <a:lnTo>
                      <a:pt x="13" y="12"/>
                    </a:lnTo>
                    <a:lnTo>
                      <a:pt x="5" y="16"/>
                    </a:lnTo>
                    <a:lnTo>
                      <a:pt x="0" y="13"/>
                    </a:lnTo>
                    <a:lnTo>
                      <a:pt x="0" y="9"/>
                    </a:lnTo>
                    <a:lnTo>
                      <a:pt x="0" y="3"/>
                    </a:lnTo>
                    <a:lnTo>
                      <a:pt x="8"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9" name="Freeform 73"/>
              <p:cNvSpPr>
                <a:spLocks/>
              </p:cNvSpPr>
              <p:nvPr/>
            </p:nvSpPr>
            <p:spPr bwMode="auto">
              <a:xfrm>
                <a:off x="3246" y="3068"/>
                <a:ext cx="17" cy="25"/>
              </a:xfrm>
              <a:custGeom>
                <a:avLst/>
                <a:gdLst>
                  <a:gd name="T0" fmla="*/ 0 w 17"/>
                  <a:gd name="T1" fmla="*/ 0 h 25"/>
                  <a:gd name="T2" fmla="*/ 4 w 17"/>
                  <a:gd name="T3" fmla="*/ 2 h 25"/>
                  <a:gd name="T4" fmla="*/ 9 w 17"/>
                  <a:gd name="T5" fmla="*/ 2 h 25"/>
                  <a:gd name="T6" fmla="*/ 10 w 17"/>
                  <a:gd name="T7" fmla="*/ 9 h 25"/>
                  <a:gd name="T8" fmla="*/ 13 w 17"/>
                  <a:gd name="T9" fmla="*/ 12 h 25"/>
                  <a:gd name="T10" fmla="*/ 13 w 17"/>
                  <a:gd name="T11" fmla="*/ 18 h 25"/>
                  <a:gd name="T12" fmla="*/ 16 w 17"/>
                  <a:gd name="T13" fmla="*/ 24 h 25"/>
                  <a:gd name="T14" fmla="*/ 14 w 17"/>
                  <a:gd name="T15" fmla="*/ 23 h 25"/>
                  <a:gd name="T16" fmla="*/ 8 w 17"/>
                  <a:gd name="T17" fmla="*/ 17 h 25"/>
                  <a:gd name="T18" fmla="*/ 3 w 17"/>
                  <a:gd name="T19" fmla="*/ 11 h 25"/>
                  <a:gd name="T20" fmla="*/ 1 w 17"/>
                  <a:gd name="T21" fmla="*/ 5 h 25"/>
                  <a:gd name="T22" fmla="*/ 0 w 17"/>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5"/>
                  <a:gd name="T38" fmla="*/ 17 w 17"/>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5">
                    <a:moveTo>
                      <a:pt x="0" y="0"/>
                    </a:moveTo>
                    <a:lnTo>
                      <a:pt x="4" y="2"/>
                    </a:lnTo>
                    <a:lnTo>
                      <a:pt x="9" y="2"/>
                    </a:lnTo>
                    <a:lnTo>
                      <a:pt x="10" y="9"/>
                    </a:lnTo>
                    <a:lnTo>
                      <a:pt x="13" y="12"/>
                    </a:lnTo>
                    <a:lnTo>
                      <a:pt x="13" y="18"/>
                    </a:lnTo>
                    <a:lnTo>
                      <a:pt x="16" y="24"/>
                    </a:lnTo>
                    <a:lnTo>
                      <a:pt x="14" y="23"/>
                    </a:lnTo>
                    <a:lnTo>
                      <a:pt x="8" y="17"/>
                    </a:lnTo>
                    <a:lnTo>
                      <a:pt x="3" y="11"/>
                    </a:lnTo>
                    <a:lnTo>
                      <a:pt x="1" y="5"/>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0" name="Freeform 74"/>
              <p:cNvSpPr>
                <a:spLocks/>
              </p:cNvSpPr>
              <p:nvPr/>
            </p:nvSpPr>
            <p:spPr bwMode="auto">
              <a:xfrm>
                <a:off x="3261" y="3071"/>
                <a:ext cx="17" cy="29"/>
              </a:xfrm>
              <a:custGeom>
                <a:avLst/>
                <a:gdLst>
                  <a:gd name="T0" fmla="*/ 2 w 17"/>
                  <a:gd name="T1" fmla="*/ 0 h 29"/>
                  <a:gd name="T2" fmla="*/ 4 w 17"/>
                  <a:gd name="T3" fmla="*/ 3 h 29"/>
                  <a:gd name="T4" fmla="*/ 8 w 17"/>
                  <a:gd name="T5" fmla="*/ 6 h 29"/>
                  <a:gd name="T6" fmla="*/ 6 w 17"/>
                  <a:gd name="T7" fmla="*/ 11 h 29"/>
                  <a:gd name="T8" fmla="*/ 8 w 17"/>
                  <a:gd name="T9" fmla="*/ 16 h 29"/>
                  <a:gd name="T10" fmla="*/ 10 w 17"/>
                  <a:gd name="T11" fmla="*/ 22 h 29"/>
                  <a:gd name="T12" fmla="*/ 16 w 17"/>
                  <a:gd name="T13" fmla="*/ 28 h 29"/>
                  <a:gd name="T14" fmla="*/ 13 w 17"/>
                  <a:gd name="T15" fmla="*/ 28 h 29"/>
                  <a:gd name="T16" fmla="*/ 9 w 17"/>
                  <a:gd name="T17" fmla="*/ 25 h 29"/>
                  <a:gd name="T18" fmla="*/ 4 w 17"/>
                  <a:gd name="T19" fmla="*/ 19 h 29"/>
                  <a:gd name="T20" fmla="*/ 4 w 17"/>
                  <a:gd name="T21" fmla="*/ 17 h 29"/>
                  <a:gd name="T22" fmla="*/ 1 w 17"/>
                  <a:gd name="T23" fmla="*/ 13 h 29"/>
                  <a:gd name="T24" fmla="*/ 0 w 17"/>
                  <a:gd name="T25" fmla="*/ 6 h 29"/>
                  <a:gd name="T26" fmla="*/ 2 w 1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9"/>
                  <a:gd name="T44" fmla="*/ 17 w 1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9">
                    <a:moveTo>
                      <a:pt x="2" y="0"/>
                    </a:moveTo>
                    <a:lnTo>
                      <a:pt x="4" y="3"/>
                    </a:lnTo>
                    <a:lnTo>
                      <a:pt x="8" y="6"/>
                    </a:lnTo>
                    <a:lnTo>
                      <a:pt x="6" y="11"/>
                    </a:lnTo>
                    <a:lnTo>
                      <a:pt x="8" y="16"/>
                    </a:lnTo>
                    <a:lnTo>
                      <a:pt x="10" y="22"/>
                    </a:lnTo>
                    <a:lnTo>
                      <a:pt x="16" y="28"/>
                    </a:lnTo>
                    <a:lnTo>
                      <a:pt x="13" y="28"/>
                    </a:lnTo>
                    <a:lnTo>
                      <a:pt x="9" y="25"/>
                    </a:lnTo>
                    <a:lnTo>
                      <a:pt x="4" y="19"/>
                    </a:lnTo>
                    <a:lnTo>
                      <a:pt x="4" y="17"/>
                    </a:lnTo>
                    <a:lnTo>
                      <a:pt x="1" y="13"/>
                    </a:lnTo>
                    <a:lnTo>
                      <a:pt x="0" y="6"/>
                    </a:lnTo>
                    <a:lnTo>
                      <a:pt x="2"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1" name="Freeform 75"/>
              <p:cNvSpPr>
                <a:spLocks/>
              </p:cNvSpPr>
              <p:nvPr/>
            </p:nvSpPr>
            <p:spPr bwMode="auto">
              <a:xfrm>
                <a:off x="3298" y="3042"/>
                <a:ext cx="17" cy="17"/>
              </a:xfrm>
              <a:custGeom>
                <a:avLst/>
                <a:gdLst>
                  <a:gd name="T0" fmla="*/ 0 w 17"/>
                  <a:gd name="T1" fmla="*/ 3 h 17"/>
                  <a:gd name="T2" fmla="*/ 6 w 17"/>
                  <a:gd name="T3" fmla="*/ 8 h 17"/>
                  <a:gd name="T4" fmla="*/ 11 w 17"/>
                  <a:gd name="T5" fmla="*/ 16 h 17"/>
                  <a:gd name="T6" fmla="*/ 16 w 17"/>
                  <a:gd name="T7" fmla="*/ 5 h 17"/>
                  <a:gd name="T8" fmla="*/ 13 w 17"/>
                  <a:gd name="T9" fmla="*/ 0 h 17"/>
                  <a:gd name="T10" fmla="*/ 0 w 17"/>
                  <a:gd name="T11" fmla="*/ 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3"/>
                    </a:moveTo>
                    <a:lnTo>
                      <a:pt x="6" y="8"/>
                    </a:lnTo>
                    <a:lnTo>
                      <a:pt x="11" y="16"/>
                    </a:lnTo>
                    <a:lnTo>
                      <a:pt x="16" y="5"/>
                    </a:lnTo>
                    <a:lnTo>
                      <a:pt x="13" y="0"/>
                    </a:lnTo>
                    <a:lnTo>
                      <a:pt x="0" y="3"/>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42" name="Freeform 76"/>
              <p:cNvSpPr>
                <a:spLocks/>
              </p:cNvSpPr>
              <p:nvPr/>
            </p:nvSpPr>
            <p:spPr bwMode="auto">
              <a:xfrm>
                <a:off x="3341" y="3008"/>
                <a:ext cx="64" cy="20"/>
              </a:xfrm>
              <a:custGeom>
                <a:avLst/>
                <a:gdLst>
                  <a:gd name="T0" fmla="*/ 0 w 64"/>
                  <a:gd name="T1" fmla="*/ 19 h 20"/>
                  <a:gd name="T2" fmla="*/ 17 w 64"/>
                  <a:gd name="T3" fmla="*/ 18 h 20"/>
                  <a:gd name="T4" fmla="*/ 30 w 64"/>
                  <a:gd name="T5" fmla="*/ 9 h 20"/>
                  <a:gd name="T6" fmla="*/ 50 w 64"/>
                  <a:gd name="T7" fmla="*/ 3 h 20"/>
                  <a:gd name="T8" fmla="*/ 63 w 64"/>
                  <a:gd name="T9" fmla="*/ 0 h 20"/>
                  <a:gd name="T10" fmla="*/ 46 w 64"/>
                  <a:gd name="T11" fmla="*/ 1 h 20"/>
                  <a:gd name="T12" fmla="*/ 33 w 64"/>
                  <a:gd name="T13" fmla="*/ 4 h 20"/>
                  <a:gd name="T14" fmla="*/ 19 w 64"/>
                  <a:gd name="T15" fmla="*/ 10 h 20"/>
                  <a:gd name="T16" fmla="*/ 11 w 64"/>
                  <a:gd name="T17" fmla="*/ 14 h 20"/>
                  <a:gd name="T18" fmla="*/ 0 w 64"/>
                  <a:gd name="T19" fmla="*/ 19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20"/>
                  <a:gd name="T32" fmla="*/ 64 w 6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20">
                    <a:moveTo>
                      <a:pt x="0" y="19"/>
                    </a:moveTo>
                    <a:lnTo>
                      <a:pt x="17" y="18"/>
                    </a:lnTo>
                    <a:lnTo>
                      <a:pt x="30" y="9"/>
                    </a:lnTo>
                    <a:lnTo>
                      <a:pt x="50" y="3"/>
                    </a:lnTo>
                    <a:lnTo>
                      <a:pt x="63" y="0"/>
                    </a:lnTo>
                    <a:lnTo>
                      <a:pt x="46" y="1"/>
                    </a:lnTo>
                    <a:lnTo>
                      <a:pt x="33" y="4"/>
                    </a:lnTo>
                    <a:lnTo>
                      <a:pt x="19" y="10"/>
                    </a:lnTo>
                    <a:lnTo>
                      <a:pt x="11" y="14"/>
                    </a:lnTo>
                    <a:lnTo>
                      <a:pt x="0" y="19"/>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483" name="Group 77"/>
            <p:cNvGrpSpPr>
              <a:grpSpLocks/>
            </p:cNvGrpSpPr>
            <p:nvPr/>
          </p:nvGrpSpPr>
          <p:grpSpPr bwMode="auto">
            <a:xfrm>
              <a:off x="3074" y="2945"/>
              <a:ext cx="22" cy="56"/>
              <a:chOff x="3074" y="2945"/>
              <a:chExt cx="22" cy="56"/>
            </a:xfrm>
          </p:grpSpPr>
          <p:sp>
            <p:nvSpPr>
              <p:cNvPr id="19533" name="Freeform 78"/>
              <p:cNvSpPr>
                <a:spLocks/>
              </p:cNvSpPr>
              <p:nvPr/>
            </p:nvSpPr>
            <p:spPr bwMode="auto">
              <a:xfrm>
                <a:off x="3079" y="2946"/>
                <a:ext cx="17" cy="55"/>
              </a:xfrm>
              <a:custGeom>
                <a:avLst/>
                <a:gdLst>
                  <a:gd name="T0" fmla="*/ 16 w 17"/>
                  <a:gd name="T1" fmla="*/ 1 h 55"/>
                  <a:gd name="T2" fmla="*/ 16 w 17"/>
                  <a:gd name="T3" fmla="*/ 5 h 55"/>
                  <a:gd name="T4" fmla="*/ 12 w 17"/>
                  <a:gd name="T5" fmla="*/ 6 h 55"/>
                  <a:gd name="T6" fmla="*/ 12 w 17"/>
                  <a:gd name="T7" fmla="*/ 10 h 55"/>
                  <a:gd name="T8" fmla="*/ 9 w 17"/>
                  <a:gd name="T9" fmla="*/ 13 h 55"/>
                  <a:gd name="T10" fmla="*/ 6 w 17"/>
                  <a:gd name="T11" fmla="*/ 26 h 55"/>
                  <a:gd name="T12" fmla="*/ 4 w 17"/>
                  <a:gd name="T13" fmla="*/ 33 h 55"/>
                  <a:gd name="T14" fmla="*/ 3 w 17"/>
                  <a:gd name="T15" fmla="*/ 39 h 55"/>
                  <a:gd name="T16" fmla="*/ 4 w 17"/>
                  <a:gd name="T17" fmla="*/ 47 h 55"/>
                  <a:gd name="T18" fmla="*/ 5 w 17"/>
                  <a:gd name="T19" fmla="*/ 51 h 55"/>
                  <a:gd name="T20" fmla="*/ 8 w 17"/>
                  <a:gd name="T21" fmla="*/ 53 h 55"/>
                  <a:gd name="T22" fmla="*/ 4 w 17"/>
                  <a:gd name="T23" fmla="*/ 54 h 55"/>
                  <a:gd name="T24" fmla="*/ 2 w 17"/>
                  <a:gd name="T25" fmla="*/ 48 h 55"/>
                  <a:gd name="T26" fmla="*/ 1 w 17"/>
                  <a:gd name="T27" fmla="*/ 45 h 55"/>
                  <a:gd name="T28" fmla="*/ 1 w 17"/>
                  <a:gd name="T29" fmla="*/ 31 h 55"/>
                  <a:gd name="T30" fmla="*/ 0 w 17"/>
                  <a:gd name="T31" fmla="*/ 29 h 55"/>
                  <a:gd name="T32" fmla="*/ 2 w 17"/>
                  <a:gd name="T33" fmla="*/ 21 h 55"/>
                  <a:gd name="T34" fmla="*/ 6 w 17"/>
                  <a:gd name="T35" fmla="*/ 14 h 55"/>
                  <a:gd name="T36" fmla="*/ 6 w 17"/>
                  <a:gd name="T37" fmla="*/ 11 h 55"/>
                  <a:gd name="T38" fmla="*/ 8 w 17"/>
                  <a:gd name="T39" fmla="*/ 6 h 55"/>
                  <a:gd name="T40" fmla="*/ 9 w 17"/>
                  <a:gd name="T41" fmla="*/ 3 h 55"/>
                  <a:gd name="T42" fmla="*/ 12 w 17"/>
                  <a:gd name="T43" fmla="*/ 0 h 55"/>
                  <a:gd name="T44" fmla="*/ 16 w 17"/>
                  <a:gd name="T45" fmla="*/ 1 h 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55"/>
                  <a:gd name="T71" fmla="*/ 17 w 17"/>
                  <a:gd name="T72" fmla="*/ 55 h 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55">
                    <a:moveTo>
                      <a:pt x="16" y="1"/>
                    </a:moveTo>
                    <a:lnTo>
                      <a:pt x="16" y="5"/>
                    </a:lnTo>
                    <a:lnTo>
                      <a:pt x="12" y="6"/>
                    </a:lnTo>
                    <a:lnTo>
                      <a:pt x="12" y="10"/>
                    </a:lnTo>
                    <a:lnTo>
                      <a:pt x="9" y="13"/>
                    </a:lnTo>
                    <a:lnTo>
                      <a:pt x="6" y="26"/>
                    </a:lnTo>
                    <a:lnTo>
                      <a:pt x="4" y="33"/>
                    </a:lnTo>
                    <a:lnTo>
                      <a:pt x="3" y="39"/>
                    </a:lnTo>
                    <a:lnTo>
                      <a:pt x="4" y="47"/>
                    </a:lnTo>
                    <a:lnTo>
                      <a:pt x="5" y="51"/>
                    </a:lnTo>
                    <a:lnTo>
                      <a:pt x="8" y="53"/>
                    </a:lnTo>
                    <a:lnTo>
                      <a:pt x="4" y="54"/>
                    </a:lnTo>
                    <a:lnTo>
                      <a:pt x="2" y="48"/>
                    </a:lnTo>
                    <a:lnTo>
                      <a:pt x="1" y="45"/>
                    </a:lnTo>
                    <a:lnTo>
                      <a:pt x="1" y="31"/>
                    </a:lnTo>
                    <a:lnTo>
                      <a:pt x="0" y="29"/>
                    </a:lnTo>
                    <a:lnTo>
                      <a:pt x="2" y="21"/>
                    </a:lnTo>
                    <a:lnTo>
                      <a:pt x="6" y="14"/>
                    </a:lnTo>
                    <a:lnTo>
                      <a:pt x="6" y="11"/>
                    </a:lnTo>
                    <a:lnTo>
                      <a:pt x="8" y="6"/>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4" name="Freeform 79"/>
              <p:cNvSpPr>
                <a:spLocks/>
              </p:cNvSpPr>
              <p:nvPr/>
            </p:nvSpPr>
            <p:spPr bwMode="auto">
              <a:xfrm>
                <a:off x="3074" y="2945"/>
                <a:ext cx="17" cy="26"/>
              </a:xfrm>
              <a:custGeom>
                <a:avLst/>
                <a:gdLst>
                  <a:gd name="T0" fmla="*/ 16 w 17"/>
                  <a:gd name="T1" fmla="*/ 1 h 26"/>
                  <a:gd name="T2" fmla="*/ 13 w 17"/>
                  <a:gd name="T3" fmla="*/ 3 h 26"/>
                  <a:gd name="T4" fmla="*/ 13 w 17"/>
                  <a:gd name="T5" fmla="*/ 4 h 26"/>
                  <a:gd name="T6" fmla="*/ 5 w 17"/>
                  <a:gd name="T7" fmla="*/ 5 h 26"/>
                  <a:gd name="T8" fmla="*/ 5 w 17"/>
                  <a:gd name="T9" fmla="*/ 7 h 26"/>
                  <a:gd name="T10" fmla="*/ 10 w 17"/>
                  <a:gd name="T11" fmla="*/ 10 h 26"/>
                  <a:gd name="T12" fmla="*/ 5 w 17"/>
                  <a:gd name="T13" fmla="*/ 11 h 26"/>
                  <a:gd name="T14" fmla="*/ 8 w 17"/>
                  <a:gd name="T15" fmla="*/ 17 h 26"/>
                  <a:gd name="T16" fmla="*/ 5 w 17"/>
                  <a:gd name="T17" fmla="*/ 25 h 26"/>
                  <a:gd name="T18" fmla="*/ 0 w 17"/>
                  <a:gd name="T19" fmla="*/ 22 h 26"/>
                  <a:gd name="T20" fmla="*/ 0 w 17"/>
                  <a:gd name="T21" fmla="*/ 11 h 26"/>
                  <a:gd name="T22" fmla="*/ 2 w 17"/>
                  <a:gd name="T23" fmla="*/ 4 h 26"/>
                  <a:gd name="T24" fmla="*/ 5 w 17"/>
                  <a:gd name="T25" fmla="*/ 0 h 26"/>
                  <a:gd name="T26" fmla="*/ 10 w 17"/>
                  <a:gd name="T27" fmla="*/ 0 h 26"/>
                  <a:gd name="T28" fmla="*/ 16 w 17"/>
                  <a:gd name="T29" fmla="*/ 1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1"/>
                    </a:moveTo>
                    <a:lnTo>
                      <a:pt x="13" y="3"/>
                    </a:lnTo>
                    <a:lnTo>
                      <a:pt x="13" y="4"/>
                    </a:lnTo>
                    <a:lnTo>
                      <a:pt x="5" y="5"/>
                    </a:lnTo>
                    <a:lnTo>
                      <a:pt x="5" y="7"/>
                    </a:lnTo>
                    <a:lnTo>
                      <a:pt x="10" y="10"/>
                    </a:lnTo>
                    <a:lnTo>
                      <a:pt x="5" y="11"/>
                    </a:lnTo>
                    <a:lnTo>
                      <a:pt x="8" y="17"/>
                    </a:lnTo>
                    <a:lnTo>
                      <a:pt x="5" y="25"/>
                    </a:lnTo>
                    <a:lnTo>
                      <a:pt x="0" y="22"/>
                    </a:lnTo>
                    <a:lnTo>
                      <a:pt x="0" y="11"/>
                    </a:lnTo>
                    <a:lnTo>
                      <a:pt x="2" y="4"/>
                    </a:lnTo>
                    <a:lnTo>
                      <a:pt x="5" y="0"/>
                    </a:lnTo>
                    <a:lnTo>
                      <a:pt x="10"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484" name="Freeform 80"/>
            <p:cNvSpPr>
              <a:spLocks/>
            </p:cNvSpPr>
            <p:nvPr/>
          </p:nvSpPr>
          <p:spPr bwMode="auto">
            <a:xfrm>
              <a:off x="3105" y="2968"/>
              <a:ext cx="17" cy="17"/>
            </a:xfrm>
            <a:custGeom>
              <a:avLst/>
              <a:gdLst>
                <a:gd name="T0" fmla="*/ 0 w 17"/>
                <a:gd name="T1" fmla="*/ 14 h 17"/>
                <a:gd name="T2" fmla="*/ 4 w 17"/>
                <a:gd name="T3" fmla="*/ 16 h 17"/>
                <a:gd name="T4" fmla="*/ 4 w 17"/>
                <a:gd name="T5" fmla="*/ 10 h 17"/>
                <a:gd name="T6" fmla="*/ 8 w 17"/>
                <a:gd name="T7" fmla="*/ 13 h 17"/>
                <a:gd name="T8" fmla="*/ 13 w 17"/>
                <a:gd name="T9" fmla="*/ 11 h 17"/>
                <a:gd name="T10" fmla="*/ 14 w 17"/>
                <a:gd name="T11" fmla="*/ 8 h 17"/>
                <a:gd name="T12" fmla="*/ 16 w 17"/>
                <a:gd name="T13" fmla="*/ 2 h 17"/>
                <a:gd name="T14" fmla="*/ 12 w 17"/>
                <a:gd name="T15" fmla="*/ 0 h 17"/>
                <a:gd name="T16" fmla="*/ 7 w 17"/>
                <a:gd name="T17" fmla="*/ 2 h 17"/>
                <a:gd name="T18" fmla="*/ 3 w 17"/>
                <a:gd name="T19" fmla="*/ 7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4" y="10"/>
                  </a:lnTo>
                  <a:lnTo>
                    <a:pt x="8" y="13"/>
                  </a:lnTo>
                  <a:lnTo>
                    <a:pt x="13" y="11"/>
                  </a:lnTo>
                  <a:lnTo>
                    <a:pt x="14" y="8"/>
                  </a:lnTo>
                  <a:lnTo>
                    <a:pt x="16" y="2"/>
                  </a:lnTo>
                  <a:lnTo>
                    <a:pt x="12" y="0"/>
                  </a:lnTo>
                  <a:lnTo>
                    <a:pt x="7" y="2"/>
                  </a:lnTo>
                  <a:lnTo>
                    <a:pt x="3" y="7"/>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9485" name="Group 81"/>
            <p:cNvGrpSpPr>
              <a:grpSpLocks/>
            </p:cNvGrpSpPr>
            <p:nvPr/>
          </p:nvGrpSpPr>
          <p:grpSpPr bwMode="auto">
            <a:xfrm>
              <a:off x="3100" y="2983"/>
              <a:ext cx="42" cy="23"/>
              <a:chOff x="3100" y="2983"/>
              <a:chExt cx="42" cy="23"/>
            </a:xfrm>
          </p:grpSpPr>
          <p:sp>
            <p:nvSpPr>
              <p:cNvPr id="19531" name="Freeform 82"/>
              <p:cNvSpPr>
                <a:spLocks/>
              </p:cNvSpPr>
              <p:nvPr/>
            </p:nvSpPr>
            <p:spPr bwMode="auto">
              <a:xfrm>
                <a:off x="3100" y="2983"/>
                <a:ext cx="28" cy="17"/>
              </a:xfrm>
              <a:custGeom>
                <a:avLst/>
                <a:gdLst>
                  <a:gd name="T0" fmla="*/ 0 w 28"/>
                  <a:gd name="T1" fmla="*/ 4 h 17"/>
                  <a:gd name="T2" fmla="*/ 5 w 28"/>
                  <a:gd name="T3" fmla="*/ 9 h 17"/>
                  <a:gd name="T4" fmla="*/ 7 w 28"/>
                  <a:gd name="T5" fmla="*/ 16 h 17"/>
                  <a:gd name="T6" fmla="*/ 12 w 28"/>
                  <a:gd name="T7" fmla="*/ 11 h 17"/>
                  <a:gd name="T8" fmla="*/ 17 w 28"/>
                  <a:gd name="T9" fmla="*/ 11 h 17"/>
                  <a:gd name="T10" fmla="*/ 21 w 28"/>
                  <a:gd name="T11" fmla="*/ 4 h 17"/>
                  <a:gd name="T12" fmla="*/ 27 w 28"/>
                  <a:gd name="T13" fmla="*/ 4 h 17"/>
                  <a:gd name="T14" fmla="*/ 26 w 28"/>
                  <a:gd name="T15" fmla="*/ 2 h 17"/>
                  <a:gd name="T16" fmla="*/ 19 w 28"/>
                  <a:gd name="T17" fmla="*/ 0 h 17"/>
                  <a:gd name="T18" fmla="*/ 12 w 28"/>
                  <a:gd name="T19" fmla="*/ 0 h 17"/>
                  <a:gd name="T20" fmla="*/ 5 w 28"/>
                  <a:gd name="T21" fmla="*/ 2 h 17"/>
                  <a:gd name="T22" fmla="*/ 0 w 28"/>
                  <a:gd name="T23" fmla="*/ 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4"/>
                    </a:moveTo>
                    <a:lnTo>
                      <a:pt x="5" y="9"/>
                    </a:lnTo>
                    <a:lnTo>
                      <a:pt x="7" y="16"/>
                    </a:lnTo>
                    <a:lnTo>
                      <a:pt x="12" y="11"/>
                    </a:lnTo>
                    <a:lnTo>
                      <a:pt x="17" y="11"/>
                    </a:lnTo>
                    <a:lnTo>
                      <a:pt x="21" y="4"/>
                    </a:lnTo>
                    <a:lnTo>
                      <a:pt x="27" y="4"/>
                    </a:lnTo>
                    <a:lnTo>
                      <a:pt x="26" y="2"/>
                    </a:lnTo>
                    <a:lnTo>
                      <a:pt x="19" y="0"/>
                    </a:lnTo>
                    <a:lnTo>
                      <a:pt x="12" y="0"/>
                    </a:lnTo>
                    <a:lnTo>
                      <a:pt x="5" y="2"/>
                    </a:lnTo>
                    <a:lnTo>
                      <a:pt x="0" y="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2" name="Freeform 83"/>
              <p:cNvSpPr>
                <a:spLocks/>
              </p:cNvSpPr>
              <p:nvPr/>
            </p:nvSpPr>
            <p:spPr bwMode="auto">
              <a:xfrm>
                <a:off x="3113" y="2989"/>
                <a:ext cx="29" cy="17"/>
              </a:xfrm>
              <a:custGeom>
                <a:avLst/>
                <a:gdLst>
                  <a:gd name="T0" fmla="*/ 0 w 29"/>
                  <a:gd name="T1" fmla="*/ 14 h 17"/>
                  <a:gd name="T2" fmla="*/ 2 w 29"/>
                  <a:gd name="T3" fmla="*/ 12 h 17"/>
                  <a:gd name="T4" fmla="*/ 7 w 29"/>
                  <a:gd name="T5" fmla="*/ 16 h 17"/>
                  <a:gd name="T6" fmla="*/ 11 w 29"/>
                  <a:gd name="T7" fmla="*/ 8 h 17"/>
                  <a:gd name="T8" fmla="*/ 15 w 29"/>
                  <a:gd name="T9" fmla="*/ 6 h 17"/>
                  <a:gd name="T10" fmla="*/ 22 w 29"/>
                  <a:gd name="T11" fmla="*/ 4 h 17"/>
                  <a:gd name="T12" fmla="*/ 28 w 29"/>
                  <a:gd name="T13" fmla="*/ 6 h 17"/>
                  <a:gd name="T14" fmla="*/ 26 w 29"/>
                  <a:gd name="T15" fmla="*/ 1 h 17"/>
                  <a:gd name="T16" fmla="*/ 23 w 29"/>
                  <a:gd name="T17" fmla="*/ 0 h 17"/>
                  <a:gd name="T18" fmla="*/ 16 w 29"/>
                  <a:gd name="T19" fmla="*/ 0 h 17"/>
                  <a:gd name="T20" fmla="*/ 14 w 29"/>
                  <a:gd name="T21" fmla="*/ 1 h 17"/>
                  <a:gd name="T22" fmla="*/ 10 w 29"/>
                  <a:gd name="T23" fmla="*/ 3 h 17"/>
                  <a:gd name="T24" fmla="*/ 4 w 29"/>
                  <a:gd name="T25" fmla="*/ 6 h 17"/>
                  <a:gd name="T26" fmla="*/ 0 w 29"/>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7"/>
                  <a:gd name="T44" fmla="*/ 29 w 2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7">
                    <a:moveTo>
                      <a:pt x="0" y="14"/>
                    </a:moveTo>
                    <a:lnTo>
                      <a:pt x="2" y="12"/>
                    </a:lnTo>
                    <a:lnTo>
                      <a:pt x="7" y="16"/>
                    </a:lnTo>
                    <a:lnTo>
                      <a:pt x="11" y="8"/>
                    </a:lnTo>
                    <a:lnTo>
                      <a:pt x="15" y="6"/>
                    </a:lnTo>
                    <a:lnTo>
                      <a:pt x="22" y="4"/>
                    </a:lnTo>
                    <a:lnTo>
                      <a:pt x="28" y="6"/>
                    </a:lnTo>
                    <a:lnTo>
                      <a:pt x="26" y="1"/>
                    </a:lnTo>
                    <a:lnTo>
                      <a:pt x="23" y="0"/>
                    </a:lnTo>
                    <a:lnTo>
                      <a:pt x="16" y="0"/>
                    </a:lnTo>
                    <a:lnTo>
                      <a:pt x="14" y="1"/>
                    </a:lnTo>
                    <a:lnTo>
                      <a:pt x="10" y="3"/>
                    </a:lnTo>
                    <a:lnTo>
                      <a:pt x="4"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19486" name="Group 84"/>
            <p:cNvGrpSpPr>
              <a:grpSpLocks/>
            </p:cNvGrpSpPr>
            <p:nvPr/>
          </p:nvGrpSpPr>
          <p:grpSpPr bwMode="auto">
            <a:xfrm>
              <a:off x="3131" y="3036"/>
              <a:ext cx="61" cy="99"/>
              <a:chOff x="3131" y="3036"/>
              <a:chExt cx="61" cy="99"/>
            </a:xfrm>
          </p:grpSpPr>
          <p:sp>
            <p:nvSpPr>
              <p:cNvPr id="19529" name="Freeform 85"/>
              <p:cNvSpPr>
                <a:spLocks/>
              </p:cNvSpPr>
              <p:nvPr/>
            </p:nvSpPr>
            <p:spPr bwMode="auto">
              <a:xfrm>
                <a:off x="3131" y="3036"/>
                <a:ext cx="17" cy="17"/>
              </a:xfrm>
              <a:custGeom>
                <a:avLst/>
                <a:gdLst>
                  <a:gd name="T0" fmla="*/ 10 w 17"/>
                  <a:gd name="T1" fmla="*/ 0 h 17"/>
                  <a:gd name="T2" fmla="*/ 5 w 17"/>
                  <a:gd name="T3" fmla="*/ 10 h 17"/>
                  <a:gd name="T4" fmla="*/ 0 w 17"/>
                  <a:gd name="T5" fmla="*/ 14 h 17"/>
                  <a:gd name="T6" fmla="*/ 12 w 17"/>
                  <a:gd name="T7" fmla="*/ 16 h 17"/>
                  <a:gd name="T8" fmla="*/ 16 w 17"/>
                  <a:gd name="T9" fmla="*/ 12 h 17"/>
                  <a:gd name="T10" fmla="*/ 1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0"/>
                    </a:moveTo>
                    <a:lnTo>
                      <a:pt x="5" y="10"/>
                    </a:lnTo>
                    <a:lnTo>
                      <a:pt x="0" y="14"/>
                    </a:lnTo>
                    <a:lnTo>
                      <a:pt x="12" y="16"/>
                    </a:lnTo>
                    <a:lnTo>
                      <a:pt x="16" y="12"/>
                    </a:lnTo>
                    <a:lnTo>
                      <a:pt x="1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30" name="Freeform 86"/>
              <p:cNvSpPr>
                <a:spLocks/>
              </p:cNvSpPr>
              <p:nvPr/>
            </p:nvSpPr>
            <p:spPr bwMode="auto">
              <a:xfrm>
                <a:off x="3162" y="3076"/>
                <a:ext cx="30" cy="59"/>
              </a:xfrm>
              <a:custGeom>
                <a:avLst/>
                <a:gdLst>
                  <a:gd name="T0" fmla="*/ 0 w 30"/>
                  <a:gd name="T1" fmla="*/ 0 h 59"/>
                  <a:gd name="T2" fmla="*/ 5 w 30"/>
                  <a:gd name="T3" fmla="*/ 16 h 59"/>
                  <a:gd name="T4" fmla="*/ 15 w 30"/>
                  <a:gd name="T5" fmla="*/ 28 h 59"/>
                  <a:gd name="T6" fmla="*/ 25 w 30"/>
                  <a:gd name="T7" fmla="*/ 46 h 59"/>
                  <a:gd name="T8" fmla="*/ 29 w 30"/>
                  <a:gd name="T9" fmla="*/ 58 h 59"/>
                  <a:gd name="T10" fmla="*/ 26 w 30"/>
                  <a:gd name="T11" fmla="*/ 42 h 59"/>
                  <a:gd name="T12" fmla="*/ 20 w 30"/>
                  <a:gd name="T13" fmla="*/ 29 h 59"/>
                  <a:gd name="T14" fmla="*/ 12 w 30"/>
                  <a:gd name="T15" fmla="*/ 16 h 59"/>
                  <a:gd name="T16" fmla="*/ 7 w 30"/>
                  <a:gd name="T17" fmla="*/ 1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0" y="0"/>
                    </a:moveTo>
                    <a:lnTo>
                      <a:pt x="5" y="16"/>
                    </a:lnTo>
                    <a:lnTo>
                      <a:pt x="15" y="28"/>
                    </a:lnTo>
                    <a:lnTo>
                      <a:pt x="25" y="46"/>
                    </a:lnTo>
                    <a:lnTo>
                      <a:pt x="29" y="58"/>
                    </a:lnTo>
                    <a:lnTo>
                      <a:pt x="26" y="42"/>
                    </a:lnTo>
                    <a:lnTo>
                      <a:pt x="20" y="29"/>
                    </a:lnTo>
                    <a:lnTo>
                      <a:pt x="12" y="16"/>
                    </a:lnTo>
                    <a:lnTo>
                      <a:pt x="7" y="10"/>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9487" name="Arc 87"/>
            <p:cNvSpPr>
              <a:spLocks/>
            </p:cNvSpPr>
            <p:nvPr/>
          </p:nvSpPr>
          <p:spPr bwMode="auto">
            <a:xfrm>
              <a:off x="1967"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488" name="Group 88"/>
            <p:cNvGrpSpPr>
              <a:grpSpLocks/>
            </p:cNvGrpSpPr>
            <p:nvPr/>
          </p:nvGrpSpPr>
          <p:grpSpPr bwMode="auto">
            <a:xfrm>
              <a:off x="767" y="3857"/>
              <a:ext cx="2592" cy="145"/>
              <a:chOff x="767" y="3857"/>
              <a:chExt cx="2592" cy="145"/>
            </a:xfrm>
          </p:grpSpPr>
          <p:sp>
            <p:nvSpPr>
              <p:cNvPr id="19505" name="Line 89"/>
              <p:cNvSpPr>
                <a:spLocks noChangeShapeType="1"/>
              </p:cNvSpPr>
              <p:nvPr/>
            </p:nvSpPr>
            <p:spPr bwMode="auto">
              <a:xfrm>
                <a:off x="767"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6" name="AutoShape 90"/>
              <p:cNvSpPr>
                <a:spLocks noChangeArrowheads="1"/>
              </p:cNvSpPr>
              <p:nvPr/>
            </p:nvSpPr>
            <p:spPr bwMode="auto">
              <a:xfrm>
                <a:off x="90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07" name="AutoShape 91"/>
              <p:cNvSpPr>
                <a:spLocks noChangeArrowheads="1"/>
              </p:cNvSpPr>
              <p:nvPr/>
            </p:nvSpPr>
            <p:spPr bwMode="auto">
              <a:xfrm>
                <a:off x="101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08" name="AutoShape 92"/>
              <p:cNvSpPr>
                <a:spLocks noChangeArrowheads="1"/>
              </p:cNvSpPr>
              <p:nvPr/>
            </p:nvSpPr>
            <p:spPr bwMode="auto">
              <a:xfrm>
                <a:off x="111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09" name="AutoShape 93"/>
              <p:cNvSpPr>
                <a:spLocks noChangeArrowheads="1"/>
              </p:cNvSpPr>
              <p:nvPr/>
            </p:nvSpPr>
            <p:spPr bwMode="auto">
              <a:xfrm>
                <a:off x="121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0" name="AutoShape 94"/>
              <p:cNvSpPr>
                <a:spLocks noChangeArrowheads="1"/>
              </p:cNvSpPr>
              <p:nvPr/>
            </p:nvSpPr>
            <p:spPr bwMode="auto">
              <a:xfrm>
                <a:off x="132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1" name="AutoShape 95"/>
              <p:cNvSpPr>
                <a:spLocks noChangeArrowheads="1"/>
              </p:cNvSpPr>
              <p:nvPr/>
            </p:nvSpPr>
            <p:spPr bwMode="auto">
              <a:xfrm>
                <a:off x="142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2" name="AutoShape 96"/>
              <p:cNvSpPr>
                <a:spLocks noChangeArrowheads="1"/>
              </p:cNvSpPr>
              <p:nvPr/>
            </p:nvSpPr>
            <p:spPr bwMode="auto">
              <a:xfrm>
                <a:off x="152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3" name="AutoShape 97"/>
              <p:cNvSpPr>
                <a:spLocks noChangeArrowheads="1"/>
              </p:cNvSpPr>
              <p:nvPr/>
            </p:nvSpPr>
            <p:spPr bwMode="auto">
              <a:xfrm>
                <a:off x="163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4" name="AutoShape 98"/>
              <p:cNvSpPr>
                <a:spLocks noChangeArrowheads="1"/>
              </p:cNvSpPr>
              <p:nvPr/>
            </p:nvSpPr>
            <p:spPr bwMode="auto">
              <a:xfrm>
                <a:off x="173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5" name="AutoShape 99"/>
              <p:cNvSpPr>
                <a:spLocks noChangeArrowheads="1"/>
              </p:cNvSpPr>
              <p:nvPr/>
            </p:nvSpPr>
            <p:spPr bwMode="auto">
              <a:xfrm>
                <a:off x="183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6" name="AutoShape 100"/>
              <p:cNvSpPr>
                <a:spLocks noChangeArrowheads="1"/>
              </p:cNvSpPr>
              <p:nvPr/>
            </p:nvSpPr>
            <p:spPr bwMode="auto">
              <a:xfrm>
                <a:off x="193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7" name="AutoShape 101"/>
              <p:cNvSpPr>
                <a:spLocks noChangeArrowheads="1"/>
              </p:cNvSpPr>
              <p:nvPr/>
            </p:nvSpPr>
            <p:spPr bwMode="auto">
              <a:xfrm>
                <a:off x="204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8" name="AutoShape 102"/>
              <p:cNvSpPr>
                <a:spLocks noChangeArrowheads="1"/>
              </p:cNvSpPr>
              <p:nvPr/>
            </p:nvSpPr>
            <p:spPr bwMode="auto">
              <a:xfrm>
                <a:off x="214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19" name="AutoShape 103"/>
              <p:cNvSpPr>
                <a:spLocks noChangeArrowheads="1"/>
              </p:cNvSpPr>
              <p:nvPr/>
            </p:nvSpPr>
            <p:spPr bwMode="auto">
              <a:xfrm>
                <a:off x="224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0" name="AutoShape 104"/>
              <p:cNvSpPr>
                <a:spLocks noChangeArrowheads="1"/>
              </p:cNvSpPr>
              <p:nvPr/>
            </p:nvSpPr>
            <p:spPr bwMode="auto">
              <a:xfrm>
                <a:off x="235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1" name="AutoShape 105"/>
              <p:cNvSpPr>
                <a:spLocks noChangeArrowheads="1"/>
              </p:cNvSpPr>
              <p:nvPr/>
            </p:nvSpPr>
            <p:spPr bwMode="auto">
              <a:xfrm>
                <a:off x="245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2" name="AutoShape 106"/>
              <p:cNvSpPr>
                <a:spLocks noChangeArrowheads="1"/>
              </p:cNvSpPr>
              <p:nvPr/>
            </p:nvSpPr>
            <p:spPr bwMode="auto">
              <a:xfrm>
                <a:off x="255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3" name="AutoShape 107"/>
              <p:cNvSpPr>
                <a:spLocks noChangeArrowheads="1"/>
              </p:cNvSpPr>
              <p:nvPr/>
            </p:nvSpPr>
            <p:spPr bwMode="auto">
              <a:xfrm>
                <a:off x="266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4" name="AutoShape 108"/>
              <p:cNvSpPr>
                <a:spLocks noChangeArrowheads="1"/>
              </p:cNvSpPr>
              <p:nvPr/>
            </p:nvSpPr>
            <p:spPr bwMode="auto">
              <a:xfrm>
                <a:off x="276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5" name="AutoShape 109"/>
              <p:cNvSpPr>
                <a:spLocks noChangeArrowheads="1"/>
              </p:cNvSpPr>
              <p:nvPr/>
            </p:nvSpPr>
            <p:spPr bwMode="auto">
              <a:xfrm>
                <a:off x="286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6" name="AutoShape 110"/>
              <p:cNvSpPr>
                <a:spLocks noChangeArrowheads="1"/>
              </p:cNvSpPr>
              <p:nvPr/>
            </p:nvSpPr>
            <p:spPr bwMode="auto">
              <a:xfrm>
                <a:off x="307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7" name="AutoShape 111"/>
              <p:cNvSpPr>
                <a:spLocks noChangeArrowheads="1"/>
              </p:cNvSpPr>
              <p:nvPr/>
            </p:nvSpPr>
            <p:spPr bwMode="auto">
              <a:xfrm>
                <a:off x="317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19528" name="AutoShape 112"/>
              <p:cNvSpPr>
                <a:spLocks noChangeArrowheads="1"/>
              </p:cNvSpPr>
              <p:nvPr/>
            </p:nvSpPr>
            <p:spPr bwMode="auto">
              <a:xfrm>
                <a:off x="296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grpSp>
        <p:sp>
          <p:nvSpPr>
            <p:cNvPr id="19489" name="AutoShape 113"/>
            <p:cNvSpPr>
              <a:spLocks noChangeArrowheads="1"/>
            </p:cNvSpPr>
            <p:nvPr/>
          </p:nvSpPr>
          <p:spPr bwMode="auto">
            <a:xfrm rot="10800000" flipH="1" flipV="1">
              <a:off x="899"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490" name="Rectangle 114"/>
            <p:cNvSpPr>
              <a:spLocks noChangeArrowheads="1"/>
            </p:cNvSpPr>
            <p:nvPr/>
          </p:nvSpPr>
          <p:spPr bwMode="auto">
            <a:xfrm>
              <a:off x="2993"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491" name="Group 115"/>
            <p:cNvGrpSpPr>
              <a:grpSpLocks/>
            </p:cNvGrpSpPr>
            <p:nvPr/>
          </p:nvGrpSpPr>
          <p:grpSpPr bwMode="auto">
            <a:xfrm>
              <a:off x="705" y="1205"/>
              <a:ext cx="500" cy="2424"/>
              <a:chOff x="705" y="1205"/>
              <a:chExt cx="500" cy="2424"/>
            </a:xfrm>
          </p:grpSpPr>
          <p:sp>
            <p:nvSpPr>
              <p:cNvPr id="19501" name="Rectangle 116"/>
              <p:cNvSpPr>
                <a:spLocks noChangeArrowheads="1"/>
              </p:cNvSpPr>
              <p:nvPr/>
            </p:nvSpPr>
            <p:spPr bwMode="auto">
              <a:xfrm>
                <a:off x="709"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02" name="Line 117"/>
              <p:cNvSpPr>
                <a:spLocks noChangeShapeType="1"/>
              </p:cNvSpPr>
              <p:nvPr/>
            </p:nvSpPr>
            <p:spPr bwMode="auto">
              <a:xfrm>
                <a:off x="705"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3" name="Line 118"/>
              <p:cNvSpPr>
                <a:spLocks noChangeShapeType="1"/>
              </p:cNvSpPr>
              <p:nvPr/>
            </p:nvSpPr>
            <p:spPr bwMode="auto">
              <a:xfrm>
                <a:off x="705"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504" name="Line 119"/>
              <p:cNvSpPr>
                <a:spLocks noChangeShapeType="1"/>
              </p:cNvSpPr>
              <p:nvPr/>
            </p:nvSpPr>
            <p:spPr bwMode="auto">
              <a:xfrm>
                <a:off x="1163"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492" name="Rectangle 120"/>
            <p:cNvSpPr>
              <a:spLocks noChangeArrowheads="1"/>
            </p:cNvSpPr>
            <p:nvPr/>
          </p:nvSpPr>
          <p:spPr bwMode="auto">
            <a:xfrm>
              <a:off x="1208" y="1368"/>
              <a:ext cx="3792" cy="2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93" name="Freeform 121" descr="90%"/>
            <p:cNvSpPr>
              <a:spLocks/>
            </p:cNvSpPr>
            <p:nvPr/>
          </p:nvSpPr>
          <p:spPr bwMode="auto">
            <a:xfrm>
              <a:off x="1230" y="1376"/>
              <a:ext cx="1854" cy="2361"/>
            </a:xfrm>
            <a:custGeom>
              <a:avLst/>
              <a:gdLst>
                <a:gd name="T0" fmla="*/ 1773 w 1854"/>
                <a:gd name="T1" fmla="*/ 2307 h 2361"/>
                <a:gd name="T2" fmla="*/ 1760 w 1854"/>
                <a:gd name="T3" fmla="*/ 2200 h 2361"/>
                <a:gd name="T4" fmla="*/ 1707 w 1854"/>
                <a:gd name="T5" fmla="*/ 2094 h 2361"/>
                <a:gd name="T6" fmla="*/ 1653 w 1854"/>
                <a:gd name="T7" fmla="*/ 1974 h 2361"/>
                <a:gd name="T8" fmla="*/ 1587 w 1854"/>
                <a:gd name="T9" fmla="*/ 1854 h 2361"/>
                <a:gd name="T10" fmla="*/ 1507 w 1854"/>
                <a:gd name="T11" fmla="*/ 1734 h 2361"/>
                <a:gd name="T12" fmla="*/ 1453 w 1854"/>
                <a:gd name="T13" fmla="*/ 1614 h 2361"/>
                <a:gd name="T14" fmla="*/ 1427 w 1854"/>
                <a:gd name="T15" fmla="*/ 1494 h 2361"/>
                <a:gd name="T16" fmla="*/ 1360 w 1854"/>
                <a:gd name="T17" fmla="*/ 1374 h 2361"/>
                <a:gd name="T18" fmla="*/ 1280 w 1854"/>
                <a:gd name="T19" fmla="*/ 1267 h 2361"/>
                <a:gd name="T20" fmla="*/ 1280 w 1854"/>
                <a:gd name="T21" fmla="*/ 1147 h 2361"/>
                <a:gd name="T22" fmla="*/ 1240 w 1854"/>
                <a:gd name="T23" fmla="*/ 1027 h 2361"/>
                <a:gd name="T24" fmla="*/ 1240 w 1854"/>
                <a:gd name="T25" fmla="*/ 907 h 2361"/>
                <a:gd name="T26" fmla="*/ 1173 w 1854"/>
                <a:gd name="T27" fmla="*/ 787 h 2361"/>
                <a:gd name="T28" fmla="*/ 1133 w 1854"/>
                <a:gd name="T29" fmla="*/ 667 h 2361"/>
                <a:gd name="T30" fmla="*/ 1013 w 1854"/>
                <a:gd name="T31" fmla="*/ 627 h 2361"/>
                <a:gd name="T32" fmla="*/ 920 w 1854"/>
                <a:gd name="T33" fmla="*/ 507 h 2361"/>
                <a:gd name="T34" fmla="*/ 773 w 1854"/>
                <a:gd name="T35" fmla="*/ 440 h 2361"/>
                <a:gd name="T36" fmla="*/ 640 w 1854"/>
                <a:gd name="T37" fmla="*/ 374 h 2361"/>
                <a:gd name="T38" fmla="*/ 493 w 1854"/>
                <a:gd name="T39" fmla="*/ 267 h 2361"/>
                <a:gd name="T40" fmla="*/ 307 w 1854"/>
                <a:gd name="T41" fmla="*/ 174 h 2361"/>
                <a:gd name="T42" fmla="*/ 160 w 1854"/>
                <a:gd name="T43" fmla="*/ 67 h 2361"/>
                <a:gd name="T44" fmla="*/ 27 w 1854"/>
                <a:gd name="T45" fmla="*/ 0 h 2361"/>
                <a:gd name="T46" fmla="*/ 0 w 1854"/>
                <a:gd name="T47" fmla="*/ 120 h 2361"/>
                <a:gd name="T48" fmla="*/ 67 w 1854"/>
                <a:gd name="T49" fmla="*/ 227 h 2361"/>
                <a:gd name="T50" fmla="*/ 147 w 1854"/>
                <a:gd name="T51" fmla="*/ 347 h 2361"/>
                <a:gd name="T52" fmla="*/ 227 w 1854"/>
                <a:gd name="T53" fmla="*/ 454 h 2361"/>
                <a:gd name="T54" fmla="*/ 320 w 1854"/>
                <a:gd name="T55" fmla="*/ 574 h 2361"/>
                <a:gd name="T56" fmla="*/ 440 w 1854"/>
                <a:gd name="T57" fmla="*/ 694 h 2361"/>
                <a:gd name="T58" fmla="*/ 507 w 1854"/>
                <a:gd name="T59" fmla="*/ 814 h 2361"/>
                <a:gd name="T60" fmla="*/ 600 w 1854"/>
                <a:gd name="T61" fmla="*/ 960 h 2361"/>
                <a:gd name="T62" fmla="*/ 680 w 1854"/>
                <a:gd name="T63" fmla="*/ 1094 h 2361"/>
                <a:gd name="T64" fmla="*/ 787 w 1854"/>
                <a:gd name="T65" fmla="*/ 1214 h 2361"/>
                <a:gd name="T66" fmla="*/ 867 w 1854"/>
                <a:gd name="T67" fmla="*/ 1347 h 2361"/>
                <a:gd name="T68" fmla="*/ 973 w 1854"/>
                <a:gd name="T69" fmla="*/ 1467 h 2361"/>
                <a:gd name="T70" fmla="*/ 1067 w 1854"/>
                <a:gd name="T71" fmla="*/ 1587 h 2361"/>
                <a:gd name="T72" fmla="*/ 1187 w 1854"/>
                <a:gd name="T73" fmla="*/ 1707 h 2361"/>
                <a:gd name="T74" fmla="*/ 1280 w 1854"/>
                <a:gd name="T75" fmla="*/ 1827 h 2361"/>
                <a:gd name="T76" fmla="*/ 1387 w 1854"/>
                <a:gd name="T77" fmla="*/ 1960 h 2361"/>
                <a:gd name="T78" fmla="*/ 1480 w 1854"/>
                <a:gd name="T79" fmla="*/ 2054 h 2361"/>
                <a:gd name="T80" fmla="*/ 1560 w 1854"/>
                <a:gd name="T81" fmla="*/ 2160 h 2361"/>
                <a:gd name="T82" fmla="*/ 1667 w 1854"/>
                <a:gd name="T83" fmla="*/ 2254 h 23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54"/>
                <a:gd name="T127" fmla="*/ 0 h 2361"/>
                <a:gd name="T128" fmla="*/ 1854 w 1854"/>
                <a:gd name="T129" fmla="*/ 2361 h 23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54" h="2361">
                  <a:moveTo>
                    <a:pt x="1853" y="2360"/>
                  </a:moveTo>
                  <a:lnTo>
                    <a:pt x="1813" y="2334"/>
                  </a:lnTo>
                  <a:lnTo>
                    <a:pt x="1773" y="2307"/>
                  </a:lnTo>
                  <a:lnTo>
                    <a:pt x="1733" y="2280"/>
                  </a:lnTo>
                  <a:lnTo>
                    <a:pt x="1760" y="2240"/>
                  </a:lnTo>
                  <a:lnTo>
                    <a:pt x="1760" y="2200"/>
                  </a:lnTo>
                  <a:lnTo>
                    <a:pt x="1760" y="2160"/>
                  </a:lnTo>
                  <a:lnTo>
                    <a:pt x="1747" y="2120"/>
                  </a:lnTo>
                  <a:lnTo>
                    <a:pt x="1707" y="2094"/>
                  </a:lnTo>
                  <a:lnTo>
                    <a:pt x="1680" y="2054"/>
                  </a:lnTo>
                  <a:lnTo>
                    <a:pt x="1667" y="2014"/>
                  </a:lnTo>
                  <a:lnTo>
                    <a:pt x="1653" y="1974"/>
                  </a:lnTo>
                  <a:lnTo>
                    <a:pt x="1640" y="1934"/>
                  </a:lnTo>
                  <a:lnTo>
                    <a:pt x="1613" y="1894"/>
                  </a:lnTo>
                  <a:lnTo>
                    <a:pt x="1587" y="1854"/>
                  </a:lnTo>
                  <a:lnTo>
                    <a:pt x="1560" y="1814"/>
                  </a:lnTo>
                  <a:lnTo>
                    <a:pt x="1533" y="1774"/>
                  </a:lnTo>
                  <a:lnTo>
                    <a:pt x="1507" y="1734"/>
                  </a:lnTo>
                  <a:lnTo>
                    <a:pt x="1493" y="1694"/>
                  </a:lnTo>
                  <a:lnTo>
                    <a:pt x="1467" y="1654"/>
                  </a:lnTo>
                  <a:lnTo>
                    <a:pt x="1453" y="1614"/>
                  </a:lnTo>
                  <a:lnTo>
                    <a:pt x="1453" y="1574"/>
                  </a:lnTo>
                  <a:lnTo>
                    <a:pt x="1440" y="1534"/>
                  </a:lnTo>
                  <a:lnTo>
                    <a:pt x="1427" y="1494"/>
                  </a:lnTo>
                  <a:lnTo>
                    <a:pt x="1400" y="1454"/>
                  </a:lnTo>
                  <a:lnTo>
                    <a:pt x="1373" y="1414"/>
                  </a:lnTo>
                  <a:lnTo>
                    <a:pt x="1360" y="1374"/>
                  </a:lnTo>
                  <a:lnTo>
                    <a:pt x="1347" y="1334"/>
                  </a:lnTo>
                  <a:lnTo>
                    <a:pt x="1320" y="1294"/>
                  </a:lnTo>
                  <a:lnTo>
                    <a:pt x="1280" y="1267"/>
                  </a:lnTo>
                  <a:lnTo>
                    <a:pt x="1280" y="1227"/>
                  </a:lnTo>
                  <a:lnTo>
                    <a:pt x="1280" y="1187"/>
                  </a:lnTo>
                  <a:lnTo>
                    <a:pt x="1280" y="1147"/>
                  </a:lnTo>
                  <a:lnTo>
                    <a:pt x="1280" y="1107"/>
                  </a:lnTo>
                  <a:lnTo>
                    <a:pt x="1253" y="1067"/>
                  </a:lnTo>
                  <a:lnTo>
                    <a:pt x="1240" y="1027"/>
                  </a:lnTo>
                  <a:lnTo>
                    <a:pt x="1240" y="987"/>
                  </a:lnTo>
                  <a:lnTo>
                    <a:pt x="1240" y="947"/>
                  </a:lnTo>
                  <a:lnTo>
                    <a:pt x="1240" y="907"/>
                  </a:lnTo>
                  <a:lnTo>
                    <a:pt x="1227" y="867"/>
                  </a:lnTo>
                  <a:lnTo>
                    <a:pt x="1200" y="827"/>
                  </a:lnTo>
                  <a:lnTo>
                    <a:pt x="1173" y="787"/>
                  </a:lnTo>
                  <a:lnTo>
                    <a:pt x="1160" y="747"/>
                  </a:lnTo>
                  <a:lnTo>
                    <a:pt x="1147" y="707"/>
                  </a:lnTo>
                  <a:lnTo>
                    <a:pt x="1133" y="667"/>
                  </a:lnTo>
                  <a:lnTo>
                    <a:pt x="1093" y="654"/>
                  </a:lnTo>
                  <a:lnTo>
                    <a:pt x="1053" y="640"/>
                  </a:lnTo>
                  <a:lnTo>
                    <a:pt x="1013" y="627"/>
                  </a:lnTo>
                  <a:lnTo>
                    <a:pt x="987" y="587"/>
                  </a:lnTo>
                  <a:lnTo>
                    <a:pt x="960" y="547"/>
                  </a:lnTo>
                  <a:lnTo>
                    <a:pt x="920" y="507"/>
                  </a:lnTo>
                  <a:lnTo>
                    <a:pt x="880" y="494"/>
                  </a:lnTo>
                  <a:lnTo>
                    <a:pt x="827" y="467"/>
                  </a:lnTo>
                  <a:lnTo>
                    <a:pt x="773" y="440"/>
                  </a:lnTo>
                  <a:lnTo>
                    <a:pt x="733" y="414"/>
                  </a:lnTo>
                  <a:lnTo>
                    <a:pt x="680" y="400"/>
                  </a:lnTo>
                  <a:lnTo>
                    <a:pt x="640" y="374"/>
                  </a:lnTo>
                  <a:lnTo>
                    <a:pt x="600" y="347"/>
                  </a:lnTo>
                  <a:lnTo>
                    <a:pt x="547" y="307"/>
                  </a:lnTo>
                  <a:lnTo>
                    <a:pt x="493" y="267"/>
                  </a:lnTo>
                  <a:lnTo>
                    <a:pt x="440" y="227"/>
                  </a:lnTo>
                  <a:lnTo>
                    <a:pt x="387" y="187"/>
                  </a:lnTo>
                  <a:lnTo>
                    <a:pt x="307" y="174"/>
                  </a:lnTo>
                  <a:lnTo>
                    <a:pt x="253" y="134"/>
                  </a:lnTo>
                  <a:lnTo>
                    <a:pt x="213" y="94"/>
                  </a:lnTo>
                  <a:lnTo>
                    <a:pt x="160" y="67"/>
                  </a:lnTo>
                  <a:lnTo>
                    <a:pt x="107" y="27"/>
                  </a:lnTo>
                  <a:lnTo>
                    <a:pt x="67" y="0"/>
                  </a:lnTo>
                  <a:lnTo>
                    <a:pt x="27" y="0"/>
                  </a:lnTo>
                  <a:lnTo>
                    <a:pt x="0" y="40"/>
                  </a:lnTo>
                  <a:lnTo>
                    <a:pt x="0" y="80"/>
                  </a:lnTo>
                  <a:lnTo>
                    <a:pt x="0" y="120"/>
                  </a:lnTo>
                  <a:lnTo>
                    <a:pt x="0" y="160"/>
                  </a:lnTo>
                  <a:lnTo>
                    <a:pt x="27" y="200"/>
                  </a:lnTo>
                  <a:lnTo>
                    <a:pt x="67" y="227"/>
                  </a:lnTo>
                  <a:lnTo>
                    <a:pt x="93" y="267"/>
                  </a:lnTo>
                  <a:lnTo>
                    <a:pt x="120" y="307"/>
                  </a:lnTo>
                  <a:lnTo>
                    <a:pt x="147" y="347"/>
                  </a:lnTo>
                  <a:lnTo>
                    <a:pt x="160" y="387"/>
                  </a:lnTo>
                  <a:lnTo>
                    <a:pt x="187" y="427"/>
                  </a:lnTo>
                  <a:lnTo>
                    <a:pt x="227" y="454"/>
                  </a:lnTo>
                  <a:lnTo>
                    <a:pt x="253" y="494"/>
                  </a:lnTo>
                  <a:lnTo>
                    <a:pt x="280" y="534"/>
                  </a:lnTo>
                  <a:lnTo>
                    <a:pt x="320" y="574"/>
                  </a:lnTo>
                  <a:lnTo>
                    <a:pt x="360" y="614"/>
                  </a:lnTo>
                  <a:lnTo>
                    <a:pt x="400" y="654"/>
                  </a:lnTo>
                  <a:lnTo>
                    <a:pt x="440" y="694"/>
                  </a:lnTo>
                  <a:lnTo>
                    <a:pt x="467" y="734"/>
                  </a:lnTo>
                  <a:lnTo>
                    <a:pt x="493" y="774"/>
                  </a:lnTo>
                  <a:lnTo>
                    <a:pt x="507" y="814"/>
                  </a:lnTo>
                  <a:lnTo>
                    <a:pt x="547" y="867"/>
                  </a:lnTo>
                  <a:lnTo>
                    <a:pt x="573" y="920"/>
                  </a:lnTo>
                  <a:lnTo>
                    <a:pt x="600" y="960"/>
                  </a:lnTo>
                  <a:lnTo>
                    <a:pt x="627" y="1000"/>
                  </a:lnTo>
                  <a:lnTo>
                    <a:pt x="653" y="1054"/>
                  </a:lnTo>
                  <a:lnTo>
                    <a:pt x="680" y="1094"/>
                  </a:lnTo>
                  <a:lnTo>
                    <a:pt x="720" y="1134"/>
                  </a:lnTo>
                  <a:lnTo>
                    <a:pt x="747" y="1174"/>
                  </a:lnTo>
                  <a:lnTo>
                    <a:pt x="787" y="1214"/>
                  </a:lnTo>
                  <a:lnTo>
                    <a:pt x="813" y="1267"/>
                  </a:lnTo>
                  <a:lnTo>
                    <a:pt x="840" y="1307"/>
                  </a:lnTo>
                  <a:lnTo>
                    <a:pt x="867" y="1347"/>
                  </a:lnTo>
                  <a:lnTo>
                    <a:pt x="907" y="1387"/>
                  </a:lnTo>
                  <a:lnTo>
                    <a:pt x="933" y="1427"/>
                  </a:lnTo>
                  <a:lnTo>
                    <a:pt x="973" y="1467"/>
                  </a:lnTo>
                  <a:lnTo>
                    <a:pt x="1000" y="1507"/>
                  </a:lnTo>
                  <a:lnTo>
                    <a:pt x="1040" y="1547"/>
                  </a:lnTo>
                  <a:lnTo>
                    <a:pt x="1067" y="1587"/>
                  </a:lnTo>
                  <a:lnTo>
                    <a:pt x="1107" y="1627"/>
                  </a:lnTo>
                  <a:lnTo>
                    <a:pt x="1147" y="1667"/>
                  </a:lnTo>
                  <a:lnTo>
                    <a:pt x="1187" y="1707"/>
                  </a:lnTo>
                  <a:lnTo>
                    <a:pt x="1213" y="1747"/>
                  </a:lnTo>
                  <a:lnTo>
                    <a:pt x="1253" y="1787"/>
                  </a:lnTo>
                  <a:lnTo>
                    <a:pt x="1280" y="1827"/>
                  </a:lnTo>
                  <a:lnTo>
                    <a:pt x="1307" y="1867"/>
                  </a:lnTo>
                  <a:lnTo>
                    <a:pt x="1347" y="1920"/>
                  </a:lnTo>
                  <a:lnTo>
                    <a:pt x="1387" y="1960"/>
                  </a:lnTo>
                  <a:lnTo>
                    <a:pt x="1413" y="2000"/>
                  </a:lnTo>
                  <a:lnTo>
                    <a:pt x="1440" y="2040"/>
                  </a:lnTo>
                  <a:lnTo>
                    <a:pt x="1480" y="2054"/>
                  </a:lnTo>
                  <a:lnTo>
                    <a:pt x="1520" y="2080"/>
                  </a:lnTo>
                  <a:lnTo>
                    <a:pt x="1533" y="2120"/>
                  </a:lnTo>
                  <a:lnTo>
                    <a:pt x="1560" y="2160"/>
                  </a:lnTo>
                  <a:lnTo>
                    <a:pt x="1600" y="2187"/>
                  </a:lnTo>
                  <a:lnTo>
                    <a:pt x="1627" y="2227"/>
                  </a:lnTo>
                  <a:lnTo>
                    <a:pt x="1667" y="2254"/>
                  </a:lnTo>
                  <a:lnTo>
                    <a:pt x="1707" y="2280"/>
                  </a:lnTo>
                  <a:lnTo>
                    <a:pt x="1747" y="2307"/>
                  </a:lnTo>
                </a:path>
              </a:pathLst>
            </a:custGeom>
            <a:pattFill prst="pct90">
              <a:fgClr>
                <a:srgbClr val="FAFD00"/>
              </a:fgClr>
              <a:bgClr>
                <a:schemeClr val="bg1"/>
              </a:bgClr>
            </a:patt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19494" name="Line 122"/>
            <p:cNvSpPr>
              <a:spLocks noChangeShapeType="1"/>
            </p:cNvSpPr>
            <p:nvPr/>
          </p:nvSpPr>
          <p:spPr bwMode="auto">
            <a:xfrm flipH="1" flipV="1">
              <a:off x="2567" y="2701"/>
              <a:ext cx="651" cy="348"/>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95" name="Freeform 123"/>
            <p:cNvSpPr>
              <a:spLocks/>
            </p:cNvSpPr>
            <p:nvPr/>
          </p:nvSpPr>
          <p:spPr bwMode="auto">
            <a:xfrm>
              <a:off x="3073" y="2945"/>
              <a:ext cx="139" cy="247"/>
            </a:xfrm>
            <a:custGeom>
              <a:avLst/>
              <a:gdLst>
                <a:gd name="T0" fmla="*/ 12 w 139"/>
                <a:gd name="T1" fmla="*/ 6 h 247"/>
                <a:gd name="T2" fmla="*/ 6 w 139"/>
                <a:gd name="T3" fmla="*/ 0 h 247"/>
                <a:gd name="T4" fmla="*/ 2 w 139"/>
                <a:gd name="T5" fmla="*/ 2 h 247"/>
                <a:gd name="T6" fmla="*/ 0 w 139"/>
                <a:gd name="T7" fmla="*/ 21 h 247"/>
                <a:gd name="T8" fmla="*/ 3 w 139"/>
                <a:gd name="T9" fmla="*/ 33 h 247"/>
                <a:gd name="T10" fmla="*/ 6 w 139"/>
                <a:gd name="T11" fmla="*/ 48 h 247"/>
                <a:gd name="T12" fmla="*/ 8 w 139"/>
                <a:gd name="T13" fmla="*/ 52 h 247"/>
                <a:gd name="T14" fmla="*/ 10 w 139"/>
                <a:gd name="T15" fmla="*/ 60 h 247"/>
                <a:gd name="T16" fmla="*/ 19 w 139"/>
                <a:gd name="T17" fmla="*/ 70 h 247"/>
                <a:gd name="T18" fmla="*/ 31 w 139"/>
                <a:gd name="T19" fmla="*/ 87 h 247"/>
                <a:gd name="T20" fmla="*/ 37 w 139"/>
                <a:gd name="T21" fmla="*/ 107 h 247"/>
                <a:gd name="T22" fmla="*/ 41 w 139"/>
                <a:gd name="T23" fmla="*/ 122 h 247"/>
                <a:gd name="T24" fmla="*/ 44 w 139"/>
                <a:gd name="T25" fmla="*/ 144 h 247"/>
                <a:gd name="T26" fmla="*/ 51 w 139"/>
                <a:gd name="T27" fmla="*/ 181 h 247"/>
                <a:gd name="T28" fmla="*/ 70 w 139"/>
                <a:gd name="T29" fmla="*/ 218 h 247"/>
                <a:gd name="T30" fmla="*/ 99 w 139"/>
                <a:gd name="T31" fmla="*/ 238 h 247"/>
                <a:gd name="T32" fmla="*/ 128 w 139"/>
                <a:gd name="T33" fmla="*/ 246 h 247"/>
                <a:gd name="T34" fmla="*/ 131 w 139"/>
                <a:gd name="T35" fmla="*/ 225 h 247"/>
                <a:gd name="T36" fmla="*/ 109 w 139"/>
                <a:gd name="T37" fmla="*/ 159 h 247"/>
                <a:gd name="T38" fmla="*/ 67 w 139"/>
                <a:gd name="T39" fmla="*/ 100 h 247"/>
                <a:gd name="T40" fmla="*/ 62 w 139"/>
                <a:gd name="T41" fmla="*/ 71 h 247"/>
                <a:gd name="T42" fmla="*/ 63 w 139"/>
                <a:gd name="T43" fmla="*/ 50 h 247"/>
                <a:gd name="T44" fmla="*/ 74 w 139"/>
                <a:gd name="T45" fmla="*/ 46 h 247"/>
                <a:gd name="T46" fmla="*/ 63 w 139"/>
                <a:gd name="T47" fmla="*/ 41 h 247"/>
                <a:gd name="T48" fmla="*/ 61 w 139"/>
                <a:gd name="T49" fmla="*/ 39 h 247"/>
                <a:gd name="T50" fmla="*/ 59 w 139"/>
                <a:gd name="T51" fmla="*/ 36 h 247"/>
                <a:gd name="T52" fmla="*/ 48 w 139"/>
                <a:gd name="T53" fmla="*/ 36 h 247"/>
                <a:gd name="T54" fmla="*/ 48 w 139"/>
                <a:gd name="T55" fmla="*/ 27 h 247"/>
                <a:gd name="T56" fmla="*/ 43 w 139"/>
                <a:gd name="T57" fmla="*/ 24 h 247"/>
                <a:gd name="T58" fmla="*/ 33 w 139"/>
                <a:gd name="T59" fmla="*/ 30 h 247"/>
                <a:gd name="T60" fmla="*/ 24 w 139"/>
                <a:gd name="T61" fmla="*/ 38 h 247"/>
                <a:gd name="T62" fmla="*/ 21 w 139"/>
                <a:gd name="T63" fmla="*/ 26 h 247"/>
                <a:gd name="T64" fmla="*/ 24 w 139"/>
                <a:gd name="T65" fmla="*/ 10 h 247"/>
                <a:gd name="T66" fmla="*/ 22 w 139"/>
                <a:gd name="T67" fmla="*/ 1 h 247"/>
                <a:gd name="T68" fmla="*/ 14 w 139"/>
                <a:gd name="T69" fmla="*/ 2 h 247"/>
                <a:gd name="T70" fmla="*/ 12 w 139"/>
                <a:gd name="T71" fmla="*/ 13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
                <a:gd name="T109" fmla="*/ 0 h 247"/>
                <a:gd name="T110" fmla="*/ 139 w 139"/>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 h="247">
                  <a:moveTo>
                    <a:pt x="12" y="13"/>
                  </a:moveTo>
                  <a:lnTo>
                    <a:pt x="12" y="6"/>
                  </a:lnTo>
                  <a:lnTo>
                    <a:pt x="9" y="1"/>
                  </a:lnTo>
                  <a:lnTo>
                    <a:pt x="6" y="0"/>
                  </a:lnTo>
                  <a:lnTo>
                    <a:pt x="4" y="0"/>
                  </a:lnTo>
                  <a:lnTo>
                    <a:pt x="2" y="2"/>
                  </a:lnTo>
                  <a:lnTo>
                    <a:pt x="1" y="10"/>
                  </a:lnTo>
                  <a:lnTo>
                    <a:pt x="0" y="21"/>
                  </a:lnTo>
                  <a:lnTo>
                    <a:pt x="1" y="27"/>
                  </a:lnTo>
                  <a:lnTo>
                    <a:pt x="3" y="33"/>
                  </a:lnTo>
                  <a:lnTo>
                    <a:pt x="5" y="40"/>
                  </a:lnTo>
                  <a:lnTo>
                    <a:pt x="6" y="48"/>
                  </a:lnTo>
                  <a:lnTo>
                    <a:pt x="8" y="50"/>
                  </a:lnTo>
                  <a:lnTo>
                    <a:pt x="8" y="52"/>
                  </a:lnTo>
                  <a:lnTo>
                    <a:pt x="8" y="56"/>
                  </a:lnTo>
                  <a:lnTo>
                    <a:pt x="10" y="60"/>
                  </a:lnTo>
                  <a:lnTo>
                    <a:pt x="12" y="62"/>
                  </a:lnTo>
                  <a:lnTo>
                    <a:pt x="19" y="70"/>
                  </a:lnTo>
                  <a:lnTo>
                    <a:pt x="24" y="75"/>
                  </a:lnTo>
                  <a:lnTo>
                    <a:pt x="31" y="87"/>
                  </a:lnTo>
                  <a:lnTo>
                    <a:pt x="36" y="100"/>
                  </a:lnTo>
                  <a:lnTo>
                    <a:pt x="37" y="107"/>
                  </a:lnTo>
                  <a:lnTo>
                    <a:pt x="37" y="114"/>
                  </a:lnTo>
                  <a:lnTo>
                    <a:pt x="41" y="122"/>
                  </a:lnTo>
                  <a:lnTo>
                    <a:pt x="44" y="132"/>
                  </a:lnTo>
                  <a:lnTo>
                    <a:pt x="44" y="144"/>
                  </a:lnTo>
                  <a:lnTo>
                    <a:pt x="47" y="164"/>
                  </a:lnTo>
                  <a:lnTo>
                    <a:pt x="51" y="181"/>
                  </a:lnTo>
                  <a:lnTo>
                    <a:pt x="58" y="199"/>
                  </a:lnTo>
                  <a:lnTo>
                    <a:pt x="70" y="218"/>
                  </a:lnTo>
                  <a:lnTo>
                    <a:pt x="83" y="232"/>
                  </a:lnTo>
                  <a:lnTo>
                    <a:pt x="99" y="238"/>
                  </a:lnTo>
                  <a:lnTo>
                    <a:pt x="116" y="244"/>
                  </a:lnTo>
                  <a:lnTo>
                    <a:pt x="128" y="246"/>
                  </a:lnTo>
                  <a:lnTo>
                    <a:pt x="138" y="244"/>
                  </a:lnTo>
                  <a:lnTo>
                    <a:pt x="131" y="225"/>
                  </a:lnTo>
                  <a:lnTo>
                    <a:pt x="120" y="190"/>
                  </a:lnTo>
                  <a:lnTo>
                    <a:pt x="109" y="159"/>
                  </a:lnTo>
                  <a:lnTo>
                    <a:pt x="79" y="124"/>
                  </a:lnTo>
                  <a:lnTo>
                    <a:pt x="67" y="100"/>
                  </a:lnTo>
                  <a:lnTo>
                    <a:pt x="60" y="83"/>
                  </a:lnTo>
                  <a:lnTo>
                    <a:pt x="62" y="71"/>
                  </a:lnTo>
                  <a:lnTo>
                    <a:pt x="58" y="57"/>
                  </a:lnTo>
                  <a:lnTo>
                    <a:pt x="63" y="50"/>
                  </a:lnTo>
                  <a:lnTo>
                    <a:pt x="70" y="52"/>
                  </a:lnTo>
                  <a:lnTo>
                    <a:pt x="74" y="46"/>
                  </a:lnTo>
                  <a:lnTo>
                    <a:pt x="73" y="43"/>
                  </a:lnTo>
                  <a:lnTo>
                    <a:pt x="63" y="41"/>
                  </a:lnTo>
                  <a:lnTo>
                    <a:pt x="57" y="43"/>
                  </a:lnTo>
                  <a:lnTo>
                    <a:pt x="61" y="39"/>
                  </a:lnTo>
                  <a:lnTo>
                    <a:pt x="61" y="37"/>
                  </a:lnTo>
                  <a:lnTo>
                    <a:pt x="59" y="36"/>
                  </a:lnTo>
                  <a:lnTo>
                    <a:pt x="55" y="36"/>
                  </a:lnTo>
                  <a:lnTo>
                    <a:pt x="48" y="36"/>
                  </a:lnTo>
                  <a:lnTo>
                    <a:pt x="49" y="31"/>
                  </a:lnTo>
                  <a:lnTo>
                    <a:pt x="48" y="27"/>
                  </a:lnTo>
                  <a:lnTo>
                    <a:pt x="45" y="24"/>
                  </a:lnTo>
                  <a:lnTo>
                    <a:pt x="43" y="24"/>
                  </a:lnTo>
                  <a:lnTo>
                    <a:pt x="38" y="25"/>
                  </a:lnTo>
                  <a:lnTo>
                    <a:pt x="33" y="30"/>
                  </a:lnTo>
                  <a:lnTo>
                    <a:pt x="27" y="39"/>
                  </a:lnTo>
                  <a:lnTo>
                    <a:pt x="24" y="38"/>
                  </a:lnTo>
                  <a:lnTo>
                    <a:pt x="21" y="31"/>
                  </a:lnTo>
                  <a:lnTo>
                    <a:pt x="21" y="26"/>
                  </a:lnTo>
                  <a:lnTo>
                    <a:pt x="23" y="18"/>
                  </a:lnTo>
                  <a:lnTo>
                    <a:pt x="24" y="10"/>
                  </a:lnTo>
                  <a:lnTo>
                    <a:pt x="24" y="3"/>
                  </a:lnTo>
                  <a:lnTo>
                    <a:pt x="22" y="1"/>
                  </a:lnTo>
                  <a:lnTo>
                    <a:pt x="18" y="0"/>
                  </a:lnTo>
                  <a:lnTo>
                    <a:pt x="14" y="2"/>
                  </a:lnTo>
                  <a:lnTo>
                    <a:pt x="13" y="5"/>
                  </a:lnTo>
                  <a:lnTo>
                    <a:pt x="12" y="13"/>
                  </a:lnTo>
                </a:path>
              </a:pathLst>
            </a:custGeom>
            <a:solidFill>
              <a:srgbClr val="A05000"/>
            </a:solidFill>
            <a:ln w="12700" cap="rnd">
              <a:solidFill>
                <a:srgbClr val="402000"/>
              </a:solidFill>
              <a:round/>
              <a:headEnd/>
              <a:tailEnd/>
            </a:ln>
          </p:spPr>
          <p:txBody>
            <a:bodyPr/>
            <a:lstStyle/>
            <a:p>
              <a:endParaRPr lang="en-US"/>
            </a:p>
          </p:txBody>
        </p:sp>
        <p:grpSp>
          <p:nvGrpSpPr>
            <p:cNvPr id="19496" name="Group 124"/>
            <p:cNvGrpSpPr>
              <a:grpSpLocks/>
            </p:cNvGrpSpPr>
            <p:nvPr/>
          </p:nvGrpSpPr>
          <p:grpSpPr bwMode="auto">
            <a:xfrm>
              <a:off x="3073" y="2786"/>
              <a:ext cx="549" cy="575"/>
              <a:chOff x="3073" y="2786"/>
              <a:chExt cx="549" cy="575"/>
            </a:xfrm>
          </p:grpSpPr>
          <p:sp>
            <p:nvSpPr>
              <p:cNvPr id="19499" name="Oval 125"/>
              <p:cNvSpPr>
                <a:spLocks noChangeArrowheads="1"/>
              </p:cNvSpPr>
              <p:nvPr/>
            </p:nvSpPr>
            <p:spPr bwMode="auto">
              <a:xfrm>
                <a:off x="3073" y="2786"/>
                <a:ext cx="549" cy="575"/>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00" name="Line 126"/>
              <p:cNvSpPr>
                <a:spLocks noChangeShapeType="1"/>
              </p:cNvSpPr>
              <p:nvPr/>
            </p:nvSpPr>
            <p:spPr bwMode="auto">
              <a:xfrm>
                <a:off x="3137" y="2872"/>
                <a:ext cx="429" cy="42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497" name="Line 127"/>
            <p:cNvSpPr>
              <a:spLocks noChangeShapeType="1"/>
            </p:cNvSpPr>
            <p:nvPr/>
          </p:nvSpPr>
          <p:spPr bwMode="auto">
            <a:xfrm>
              <a:off x="1967"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98" name="AutoShape 128" descr="90%"/>
            <p:cNvSpPr>
              <a:spLocks noChangeArrowheads="1"/>
            </p:cNvSpPr>
            <p:nvPr/>
          </p:nvSpPr>
          <p:spPr bwMode="auto">
            <a:xfrm rot="-5400000">
              <a:off x="3827" y="2599"/>
              <a:ext cx="648" cy="1668"/>
            </a:xfrm>
            <a:prstGeom prst="rtTriangle">
              <a:avLst/>
            </a:prstGeom>
            <a:pattFill prst="pct90">
              <a:fgClr>
                <a:srgbClr val="FAFD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460" name="Rectangle 130"/>
          <p:cNvSpPr>
            <a:spLocks noChangeArrowheads="1"/>
          </p:cNvSpPr>
          <p:nvPr/>
        </p:nvSpPr>
        <p:spPr bwMode="auto">
          <a:xfrm>
            <a:off x="4953000" y="35814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3200" b="1" dirty="0" smtClean="0">
                <a:solidFill>
                  <a:srgbClr val="FF0000"/>
                </a:solidFill>
                <a:latin typeface="Impact" pitchFamily="34" charset="0"/>
              </a:rPr>
              <a:t>3. Grain </a:t>
            </a:r>
            <a:r>
              <a:rPr lang="en-US" sz="3200" b="1" dirty="0">
                <a:solidFill>
                  <a:srgbClr val="FF0000"/>
                </a:solidFill>
                <a:latin typeface="Impact" pitchFamily="34" charset="0"/>
              </a:rPr>
              <a:t>Avalanche!</a:t>
            </a:r>
            <a:endParaRPr lang="en-US" sz="3200" dirty="0">
              <a:solidFill>
                <a:schemeClr val="tx2"/>
              </a:solidFill>
              <a:latin typeface="Impact" pitchFamily="34" charset="0"/>
            </a:endParaRPr>
          </a:p>
        </p:txBody>
      </p:sp>
    </p:spTree>
    <p:extLst>
      <p:ext uri="{BB962C8B-B14F-4D97-AF65-F5344CB8AC3E}">
        <p14:creationId xmlns:p14="http://schemas.microsoft.com/office/powerpoint/2010/main" val="26753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2389188" y="541338"/>
            <a:ext cx="6145212" cy="6165850"/>
            <a:chOff x="704" y="341"/>
            <a:chExt cx="4355" cy="3884"/>
          </a:xfrm>
        </p:grpSpPr>
        <p:sp>
          <p:nvSpPr>
            <p:cNvPr id="20485" name="AutoShape 3"/>
            <p:cNvSpPr>
              <a:spLocks noChangeArrowheads="1"/>
            </p:cNvSpPr>
            <p:nvPr/>
          </p:nvSpPr>
          <p:spPr bwMode="auto">
            <a:xfrm>
              <a:off x="3551" y="2878"/>
              <a:ext cx="747" cy="700"/>
            </a:xfrm>
            <a:prstGeom prst="hexagon">
              <a:avLst>
                <a:gd name="adj" fmla="val 26674"/>
                <a:gd name="vf" fmla="val 115470"/>
              </a:avLst>
            </a:prstGeom>
            <a:solidFill>
              <a:schemeClr val="tx1"/>
            </a:solidFill>
            <a:ln w="12700">
              <a:solidFill>
                <a:schemeClr val="tx1"/>
              </a:solidFill>
              <a:miter lim="800000"/>
              <a:headEnd/>
              <a:tailEnd/>
            </a:ln>
          </p:spPr>
          <p:txBody>
            <a:bodyPr wrap="none" anchor="ctr"/>
            <a:lstStyle/>
            <a:p>
              <a:endParaRPr lang="en-US"/>
            </a:p>
          </p:txBody>
        </p:sp>
        <p:grpSp>
          <p:nvGrpSpPr>
            <p:cNvPr id="20486" name="Group 4"/>
            <p:cNvGrpSpPr>
              <a:grpSpLocks/>
            </p:cNvGrpSpPr>
            <p:nvPr/>
          </p:nvGrpSpPr>
          <p:grpSpPr bwMode="auto">
            <a:xfrm>
              <a:off x="3299" y="3389"/>
              <a:ext cx="171" cy="126"/>
              <a:chOff x="3299" y="3389"/>
              <a:chExt cx="171" cy="126"/>
            </a:xfrm>
          </p:grpSpPr>
          <p:sp>
            <p:nvSpPr>
              <p:cNvPr id="20581" name="Freeform 5"/>
              <p:cNvSpPr>
                <a:spLocks/>
              </p:cNvSpPr>
              <p:nvPr/>
            </p:nvSpPr>
            <p:spPr bwMode="auto">
              <a:xfrm>
                <a:off x="3299" y="3394"/>
                <a:ext cx="100" cy="119"/>
              </a:xfrm>
              <a:custGeom>
                <a:avLst/>
                <a:gdLst>
                  <a:gd name="T0" fmla="*/ 99 w 100"/>
                  <a:gd name="T1" fmla="*/ 103 h 119"/>
                  <a:gd name="T2" fmla="*/ 99 w 100"/>
                  <a:gd name="T3" fmla="*/ 108 h 119"/>
                  <a:gd name="T4" fmla="*/ 96 w 100"/>
                  <a:gd name="T5" fmla="*/ 113 h 119"/>
                  <a:gd name="T6" fmla="*/ 92 w 100"/>
                  <a:gd name="T7" fmla="*/ 116 h 119"/>
                  <a:gd name="T8" fmla="*/ 89 w 100"/>
                  <a:gd name="T9" fmla="*/ 118 h 119"/>
                  <a:gd name="T10" fmla="*/ 84 w 100"/>
                  <a:gd name="T11" fmla="*/ 115 h 119"/>
                  <a:gd name="T12" fmla="*/ 76 w 100"/>
                  <a:gd name="T13" fmla="*/ 117 h 119"/>
                  <a:gd name="T14" fmla="*/ 68 w 100"/>
                  <a:gd name="T15" fmla="*/ 114 h 119"/>
                  <a:gd name="T16" fmla="*/ 59 w 100"/>
                  <a:gd name="T17" fmla="*/ 115 h 119"/>
                  <a:gd name="T18" fmla="*/ 51 w 100"/>
                  <a:gd name="T19" fmla="*/ 117 h 119"/>
                  <a:gd name="T20" fmla="*/ 41 w 100"/>
                  <a:gd name="T21" fmla="*/ 114 h 119"/>
                  <a:gd name="T22" fmla="*/ 33 w 100"/>
                  <a:gd name="T23" fmla="*/ 115 h 119"/>
                  <a:gd name="T24" fmla="*/ 26 w 100"/>
                  <a:gd name="T25" fmla="*/ 111 h 119"/>
                  <a:gd name="T26" fmla="*/ 21 w 100"/>
                  <a:gd name="T27" fmla="*/ 110 h 119"/>
                  <a:gd name="T28" fmla="*/ 17 w 100"/>
                  <a:gd name="T29" fmla="*/ 103 h 119"/>
                  <a:gd name="T30" fmla="*/ 10 w 100"/>
                  <a:gd name="T31" fmla="*/ 93 h 119"/>
                  <a:gd name="T32" fmla="*/ 6 w 100"/>
                  <a:gd name="T33" fmla="*/ 89 h 119"/>
                  <a:gd name="T34" fmla="*/ 5 w 100"/>
                  <a:gd name="T35" fmla="*/ 84 h 119"/>
                  <a:gd name="T36" fmla="*/ 3 w 100"/>
                  <a:gd name="T37" fmla="*/ 78 h 119"/>
                  <a:gd name="T38" fmla="*/ 1 w 100"/>
                  <a:gd name="T39" fmla="*/ 72 h 119"/>
                  <a:gd name="T40" fmla="*/ 1 w 100"/>
                  <a:gd name="T41" fmla="*/ 67 h 119"/>
                  <a:gd name="T42" fmla="*/ 0 w 100"/>
                  <a:gd name="T43" fmla="*/ 61 h 119"/>
                  <a:gd name="T44" fmla="*/ 2 w 100"/>
                  <a:gd name="T45" fmla="*/ 52 h 119"/>
                  <a:gd name="T46" fmla="*/ 7 w 100"/>
                  <a:gd name="T47" fmla="*/ 46 h 119"/>
                  <a:gd name="T48" fmla="*/ 11 w 100"/>
                  <a:gd name="T49" fmla="*/ 35 h 119"/>
                  <a:gd name="T50" fmla="*/ 16 w 100"/>
                  <a:gd name="T51" fmla="*/ 28 h 119"/>
                  <a:gd name="T52" fmla="*/ 24 w 100"/>
                  <a:gd name="T53" fmla="*/ 22 h 119"/>
                  <a:gd name="T54" fmla="*/ 32 w 100"/>
                  <a:gd name="T55" fmla="*/ 15 h 119"/>
                  <a:gd name="T56" fmla="*/ 39 w 100"/>
                  <a:gd name="T57" fmla="*/ 10 h 119"/>
                  <a:gd name="T58" fmla="*/ 44 w 100"/>
                  <a:gd name="T59" fmla="*/ 6 h 119"/>
                  <a:gd name="T60" fmla="*/ 51 w 100"/>
                  <a:gd name="T61" fmla="*/ 3 h 119"/>
                  <a:gd name="T62" fmla="*/ 56 w 100"/>
                  <a:gd name="T63" fmla="*/ 0 h 119"/>
                  <a:gd name="T64" fmla="*/ 57 w 100"/>
                  <a:gd name="T65" fmla="*/ 1 h 119"/>
                  <a:gd name="T66" fmla="*/ 61 w 100"/>
                  <a:gd name="T67" fmla="*/ 0 h 119"/>
                  <a:gd name="T68" fmla="*/ 70 w 100"/>
                  <a:gd name="T69" fmla="*/ 7 h 119"/>
                  <a:gd name="T70" fmla="*/ 99 w 100"/>
                  <a:gd name="T71" fmla="*/ 103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0"/>
                  <a:gd name="T109" fmla="*/ 0 h 119"/>
                  <a:gd name="T110" fmla="*/ 100 w 100"/>
                  <a:gd name="T111" fmla="*/ 119 h 1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0" h="119">
                    <a:moveTo>
                      <a:pt x="99" y="103"/>
                    </a:moveTo>
                    <a:lnTo>
                      <a:pt x="99" y="108"/>
                    </a:lnTo>
                    <a:lnTo>
                      <a:pt x="96" y="113"/>
                    </a:lnTo>
                    <a:lnTo>
                      <a:pt x="92" y="116"/>
                    </a:lnTo>
                    <a:lnTo>
                      <a:pt x="89" y="118"/>
                    </a:lnTo>
                    <a:lnTo>
                      <a:pt x="84" y="115"/>
                    </a:lnTo>
                    <a:lnTo>
                      <a:pt x="76" y="117"/>
                    </a:lnTo>
                    <a:lnTo>
                      <a:pt x="68" y="114"/>
                    </a:lnTo>
                    <a:lnTo>
                      <a:pt x="59" y="115"/>
                    </a:lnTo>
                    <a:lnTo>
                      <a:pt x="51" y="117"/>
                    </a:lnTo>
                    <a:lnTo>
                      <a:pt x="41" y="114"/>
                    </a:lnTo>
                    <a:lnTo>
                      <a:pt x="33" y="115"/>
                    </a:lnTo>
                    <a:lnTo>
                      <a:pt x="26" y="111"/>
                    </a:lnTo>
                    <a:lnTo>
                      <a:pt x="21" y="110"/>
                    </a:lnTo>
                    <a:lnTo>
                      <a:pt x="17" y="103"/>
                    </a:lnTo>
                    <a:lnTo>
                      <a:pt x="10" y="93"/>
                    </a:lnTo>
                    <a:lnTo>
                      <a:pt x="6" y="89"/>
                    </a:lnTo>
                    <a:lnTo>
                      <a:pt x="5" y="84"/>
                    </a:lnTo>
                    <a:lnTo>
                      <a:pt x="3" y="78"/>
                    </a:lnTo>
                    <a:lnTo>
                      <a:pt x="1" y="72"/>
                    </a:lnTo>
                    <a:lnTo>
                      <a:pt x="1" y="67"/>
                    </a:lnTo>
                    <a:lnTo>
                      <a:pt x="0" y="61"/>
                    </a:lnTo>
                    <a:lnTo>
                      <a:pt x="2" y="52"/>
                    </a:lnTo>
                    <a:lnTo>
                      <a:pt x="7" y="46"/>
                    </a:lnTo>
                    <a:lnTo>
                      <a:pt x="11" y="35"/>
                    </a:lnTo>
                    <a:lnTo>
                      <a:pt x="16" y="28"/>
                    </a:lnTo>
                    <a:lnTo>
                      <a:pt x="24" y="22"/>
                    </a:lnTo>
                    <a:lnTo>
                      <a:pt x="32" y="15"/>
                    </a:lnTo>
                    <a:lnTo>
                      <a:pt x="39" y="10"/>
                    </a:lnTo>
                    <a:lnTo>
                      <a:pt x="44" y="6"/>
                    </a:lnTo>
                    <a:lnTo>
                      <a:pt x="51" y="3"/>
                    </a:lnTo>
                    <a:lnTo>
                      <a:pt x="56" y="0"/>
                    </a:lnTo>
                    <a:lnTo>
                      <a:pt x="57" y="1"/>
                    </a:lnTo>
                    <a:lnTo>
                      <a:pt x="61" y="0"/>
                    </a:lnTo>
                    <a:lnTo>
                      <a:pt x="70" y="7"/>
                    </a:lnTo>
                    <a:lnTo>
                      <a:pt x="99" y="103"/>
                    </a:lnTo>
                  </a:path>
                </a:pathLst>
              </a:custGeom>
              <a:solidFill>
                <a:srgbClr val="0000FF"/>
              </a:solidFill>
              <a:ln w="12700" cap="rnd">
                <a:solidFill>
                  <a:srgbClr val="000000"/>
                </a:solidFill>
                <a:round/>
                <a:headEnd/>
                <a:tailEnd/>
              </a:ln>
            </p:spPr>
            <p:txBody>
              <a:bodyPr/>
              <a:lstStyle/>
              <a:p>
                <a:endParaRPr lang="en-US"/>
              </a:p>
            </p:txBody>
          </p:sp>
          <p:sp>
            <p:nvSpPr>
              <p:cNvPr id="20582" name="Freeform 6"/>
              <p:cNvSpPr>
                <a:spLocks/>
              </p:cNvSpPr>
              <p:nvPr/>
            </p:nvSpPr>
            <p:spPr bwMode="auto">
              <a:xfrm>
                <a:off x="3357" y="3389"/>
                <a:ext cx="113" cy="117"/>
              </a:xfrm>
              <a:custGeom>
                <a:avLst/>
                <a:gdLst>
                  <a:gd name="T0" fmla="*/ 57 w 113"/>
                  <a:gd name="T1" fmla="*/ 98 h 117"/>
                  <a:gd name="T2" fmla="*/ 66 w 113"/>
                  <a:gd name="T3" fmla="*/ 97 h 117"/>
                  <a:gd name="T4" fmla="*/ 71 w 113"/>
                  <a:gd name="T5" fmla="*/ 94 h 117"/>
                  <a:gd name="T6" fmla="*/ 73 w 113"/>
                  <a:gd name="T7" fmla="*/ 91 h 117"/>
                  <a:gd name="T8" fmla="*/ 77 w 113"/>
                  <a:gd name="T9" fmla="*/ 88 h 117"/>
                  <a:gd name="T10" fmla="*/ 80 w 113"/>
                  <a:gd name="T11" fmla="*/ 88 h 117"/>
                  <a:gd name="T12" fmla="*/ 81 w 113"/>
                  <a:gd name="T13" fmla="*/ 84 h 117"/>
                  <a:gd name="T14" fmla="*/ 88 w 113"/>
                  <a:gd name="T15" fmla="*/ 82 h 117"/>
                  <a:gd name="T16" fmla="*/ 92 w 113"/>
                  <a:gd name="T17" fmla="*/ 77 h 117"/>
                  <a:gd name="T18" fmla="*/ 95 w 113"/>
                  <a:gd name="T19" fmla="*/ 75 h 117"/>
                  <a:gd name="T20" fmla="*/ 98 w 113"/>
                  <a:gd name="T21" fmla="*/ 71 h 117"/>
                  <a:gd name="T22" fmla="*/ 105 w 113"/>
                  <a:gd name="T23" fmla="*/ 68 h 117"/>
                  <a:gd name="T24" fmla="*/ 108 w 113"/>
                  <a:gd name="T25" fmla="*/ 65 h 117"/>
                  <a:gd name="T26" fmla="*/ 112 w 113"/>
                  <a:gd name="T27" fmla="*/ 57 h 117"/>
                  <a:gd name="T28" fmla="*/ 109 w 113"/>
                  <a:gd name="T29" fmla="*/ 46 h 117"/>
                  <a:gd name="T30" fmla="*/ 101 w 113"/>
                  <a:gd name="T31" fmla="*/ 36 h 117"/>
                  <a:gd name="T32" fmla="*/ 92 w 113"/>
                  <a:gd name="T33" fmla="*/ 20 h 117"/>
                  <a:gd name="T34" fmla="*/ 85 w 113"/>
                  <a:gd name="T35" fmla="*/ 13 h 117"/>
                  <a:gd name="T36" fmla="*/ 78 w 113"/>
                  <a:gd name="T37" fmla="*/ 10 h 117"/>
                  <a:gd name="T38" fmla="*/ 72 w 113"/>
                  <a:gd name="T39" fmla="*/ 10 h 117"/>
                  <a:gd name="T40" fmla="*/ 65 w 113"/>
                  <a:gd name="T41" fmla="*/ 9 h 117"/>
                  <a:gd name="T42" fmla="*/ 55 w 113"/>
                  <a:gd name="T43" fmla="*/ 2 h 117"/>
                  <a:gd name="T44" fmla="*/ 36 w 113"/>
                  <a:gd name="T45" fmla="*/ 0 h 117"/>
                  <a:gd name="T46" fmla="*/ 29 w 113"/>
                  <a:gd name="T47" fmla="*/ 2 h 117"/>
                  <a:gd name="T48" fmla="*/ 24 w 113"/>
                  <a:gd name="T49" fmla="*/ 7 h 117"/>
                  <a:gd name="T50" fmla="*/ 20 w 113"/>
                  <a:gd name="T51" fmla="*/ 6 h 117"/>
                  <a:gd name="T52" fmla="*/ 17 w 113"/>
                  <a:gd name="T53" fmla="*/ 7 h 117"/>
                  <a:gd name="T54" fmla="*/ 15 w 113"/>
                  <a:gd name="T55" fmla="*/ 10 h 117"/>
                  <a:gd name="T56" fmla="*/ 4 w 113"/>
                  <a:gd name="T57" fmla="*/ 16 h 117"/>
                  <a:gd name="T58" fmla="*/ 1 w 113"/>
                  <a:gd name="T59" fmla="*/ 17 h 117"/>
                  <a:gd name="T60" fmla="*/ 0 w 113"/>
                  <a:gd name="T61" fmla="*/ 30 h 117"/>
                  <a:gd name="T62" fmla="*/ 2 w 113"/>
                  <a:gd name="T63" fmla="*/ 37 h 117"/>
                  <a:gd name="T64" fmla="*/ 5 w 113"/>
                  <a:gd name="T65" fmla="*/ 58 h 117"/>
                  <a:gd name="T66" fmla="*/ 14 w 113"/>
                  <a:gd name="T67" fmla="*/ 77 h 117"/>
                  <a:gd name="T68" fmla="*/ 24 w 113"/>
                  <a:gd name="T69" fmla="*/ 98 h 117"/>
                  <a:gd name="T70" fmla="*/ 27 w 113"/>
                  <a:gd name="T71" fmla="*/ 108 h 117"/>
                  <a:gd name="T72" fmla="*/ 31 w 113"/>
                  <a:gd name="T73" fmla="*/ 116 h 117"/>
                  <a:gd name="T74" fmla="*/ 34 w 113"/>
                  <a:gd name="T75" fmla="*/ 116 h 117"/>
                  <a:gd name="T76" fmla="*/ 37 w 113"/>
                  <a:gd name="T77" fmla="*/ 115 h 117"/>
                  <a:gd name="T78" fmla="*/ 39 w 113"/>
                  <a:gd name="T79" fmla="*/ 108 h 117"/>
                  <a:gd name="T80" fmla="*/ 52 w 113"/>
                  <a:gd name="T81" fmla="*/ 104 h 117"/>
                  <a:gd name="T82" fmla="*/ 50 w 113"/>
                  <a:gd name="T83" fmla="*/ 102 h 117"/>
                  <a:gd name="T84" fmla="*/ 53 w 113"/>
                  <a:gd name="T85" fmla="*/ 99 h 117"/>
                  <a:gd name="T86" fmla="*/ 57 w 113"/>
                  <a:gd name="T87" fmla="*/ 98 h 1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117"/>
                  <a:gd name="T134" fmla="*/ 113 w 113"/>
                  <a:gd name="T135" fmla="*/ 117 h 1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117">
                    <a:moveTo>
                      <a:pt x="57" y="98"/>
                    </a:moveTo>
                    <a:lnTo>
                      <a:pt x="66" y="97"/>
                    </a:lnTo>
                    <a:lnTo>
                      <a:pt x="71" y="94"/>
                    </a:lnTo>
                    <a:lnTo>
                      <a:pt x="73" y="91"/>
                    </a:lnTo>
                    <a:lnTo>
                      <a:pt x="77" y="88"/>
                    </a:lnTo>
                    <a:lnTo>
                      <a:pt x="80" y="88"/>
                    </a:lnTo>
                    <a:lnTo>
                      <a:pt x="81" y="84"/>
                    </a:lnTo>
                    <a:lnTo>
                      <a:pt x="88" y="82"/>
                    </a:lnTo>
                    <a:lnTo>
                      <a:pt x="92" y="77"/>
                    </a:lnTo>
                    <a:lnTo>
                      <a:pt x="95" y="75"/>
                    </a:lnTo>
                    <a:lnTo>
                      <a:pt x="98" y="71"/>
                    </a:lnTo>
                    <a:lnTo>
                      <a:pt x="105" y="68"/>
                    </a:lnTo>
                    <a:lnTo>
                      <a:pt x="108" y="65"/>
                    </a:lnTo>
                    <a:lnTo>
                      <a:pt x="112" y="57"/>
                    </a:lnTo>
                    <a:lnTo>
                      <a:pt x="109" y="46"/>
                    </a:lnTo>
                    <a:lnTo>
                      <a:pt x="101" y="36"/>
                    </a:lnTo>
                    <a:lnTo>
                      <a:pt x="92" y="20"/>
                    </a:lnTo>
                    <a:lnTo>
                      <a:pt x="85" y="13"/>
                    </a:lnTo>
                    <a:lnTo>
                      <a:pt x="78" y="10"/>
                    </a:lnTo>
                    <a:lnTo>
                      <a:pt x="72" y="10"/>
                    </a:lnTo>
                    <a:lnTo>
                      <a:pt x="65" y="9"/>
                    </a:lnTo>
                    <a:lnTo>
                      <a:pt x="55" y="2"/>
                    </a:lnTo>
                    <a:lnTo>
                      <a:pt x="36" y="0"/>
                    </a:lnTo>
                    <a:lnTo>
                      <a:pt x="29" y="2"/>
                    </a:lnTo>
                    <a:lnTo>
                      <a:pt x="24" y="7"/>
                    </a:lnTo>
                    <a:lnTo>
                      <a:pt x="20" y="6"/>
                    </a:lnTo>
                    <a:lnTo>
                      <a:pt x="17" y="7"/>
                    </a:lnTo>
                    <a:lnTo>
                      <a:pt x="15" y="10"/>
                    </a:lnTo>
                    <a:lnTo>
                      <a:pt x="4" y="16"/>
                    </a:lnTo>
                    <a:lnTo>
                      <a:pt x="1" y="17"/>
                    </a:lnTo>
                    <a:lnTo>
                      <a:pt x="0" y="30"/>
                    </a:lnTo>
                    <a:lnTo>
                      <a:pt x="2" y="37"/>
                    </a:lnTo>
                    <a:lnTo>
                      <a:pt x="5" y="58"/>
                    </a:lnTo>
                    <a:lnTo>
                      <a:pt x="14" y="77"/>
                    </a:lnTo>
                    <a:lnTo>
                      <a:pt x="24" y="98"/>
                    </a:lnTo>
                    <a:lnTo>
                      <a:pt x="27" y="108"/>
                    </a:lnTo>
                    <a:lnTo>
                      <a:pt x="31" y="116"/>
                    </a:lnTo>
                    <a:lnTo>
                      <a:pt x="34" y="116"/>
                    </a:lnTo>
                    <a:lnTo>
                      <a:pt x="37" y="115"/>
                    </a:lnTo>
                    <a:lnTo>
                      <a:pt x="39" y="108"/>
                    </a:lnTo>
                    <a:lnTo>
                      <a:pt x="52" y="104"/>
                    </a:lnTo>
                    <a:lnTo>
                      <a:pt x="50" y="102"/>
                    </a:lnTo>
                    <a:lnTo>
                      <a:pt x="53" y="99"/>
                    </a:lnTo>
                    <a:lnTo>
                      <a:pt x="57" y="98"/>
                    </a:lnTo>
                  </a:path>
                </a:pathLst>
              </a:custGeom>
              <a:solidFill>
                <a:srgbClr val="FFC080"/>
              </a:solidFill>
              <a:ln w="12700" cap="rnd">
                <a:solidFill>
                  <a:srgbClr val="402000"/>
                </a:solidFill>
                <a:round/>
                <a:headEnd/>
                <a:tailEnd/>
              </a:ln>
            </p:spPr>
            <p:txBody>
              <a:bodyPr/>
              <a:lstStyle/>
              <a:p>
                <a:endParaRPr lang="en-US"/>
              </a:p>
            </p:txBody>
          </p:sp>
          <p:sp>
            <p:nvSpPr>
              <p:cNvPr id="20583" name="Freeform 7"/>
              <p:cNvSpPr>
                <a:spLocks/>
              </p:cNvSpPr>
              <p:nvPr/>
            </p:nvSpPr>
            <p:spPr bwMode="auto">
              <a:xfrm>
                <a:off x="3358" y="3394"/>
                <a:ext cx="101" cy="112"/>
              </a:xfrm>
              <a:custGeom>
                <a:avLst/>
                <a:gdLst>
                  <a:gd name="T0" fmla="*/ 37 w 101"/>
                  <a:gd name="T1" fmla="*/ 108 h 112"/>
                  <a:gd name="T2" fmla="*/ 30 w 101"/>
                  <a:gd name="T3" fmla="*/ 108 h 112"/>
                  <a:gd name="T4" fmla="*/ 11 w 101"/>
                  <a:gd name="T5" fmla="*/ 66 h 112"/>
                  <a:gd name="T6" fmla="*/ 0 w 101"/>
                  <a:gd name="T7" fmla="*/ 34 h 112"/>
                  <a:gd name="T8" fmla="*/ 2 w 101"/>
                  <a:gd name="T9" fmla="*/ 18 h 112"/>
                  <a:gd name="T10" fmla="*/ 11 w 101"/>
                  <a:gd name="T11" fmla="*/ 11 h 112"/>
                  <a:gd name="T12" fmla="*/ 17 w 101"/>
                  <a:gd name="T13" fmla="*/ 4 h 112"/>
                  <a:gd name="T14" fmla="*/ 21 w 101"/>
                  <a:gd name="T15" fmla="*/ 7 h 112"/>
                  <a:gd name="T16" fmla="*/ 34 w 101"/>
                  <a:gd name="T17" fmla="*/ 0 h 112"/>
                  <a:gd name="T18" fmla="*/ 56 w 101"/>
                  <a:gd name="T19" fmla="*/ 3 h 112"/>
                  <a:gd name="T20" fmla="*/ 65 w 101"/>
                  <a:gd name="T21" fmla="*/ 8 h 112"/>
                  <a:gd name="T22" fmla="*/ 83 w 101"/>
                  <a:gd name="T23" fmla="*/ 12 h 112"/>
                  <a:gd name="T24" fmla="*/ 99 w 101"/>
                  <a:gd name="T25" fmla="*/ 30 h 112"/>
                  <a:gd name="T26" fmla="*/ 97 w 101"/>
                  <a:gd name="T27" fmla="*/ 36 h 112"/>
                  <a:gd name="T28" fmla="*/ 89 w 101"/>
                  <a:gd name="T29" fmla="*/ 40 h 112"/>
                  <a:gd name="T30" fmla="*/ 89 w 101"/>
                  <a:gd name="T31" fmla="*/ 48 h 112"/>
                  <a:gd name="T32" fmla="*/ 89 w 101"/>
                  <a:gd name="T33" fmla="*/ 53 h 112"/>
                  <a:gd name="T34" fmla="*/ 85 w 101"/>
                  <a:gd name="T35" fmla="*/ 43 h 112"/>
                  <a:gd name="T36" fmla="*/ 83 w 101"/>
                  <a:gd name="T37" fmla="*/ 49 h 112"/>
                  <a:gd name="T38" fmla="*/ 77 w 101"/>
                  <a:gd name="T39" fmla="*/ 50 h 112"/>
                  <a:gd name="T40" fmla="*/ 73 w 101"/>
                  <a:gd name="T41" fmla="*/ 51 h 112"/>
                  <a:gd name="T42" fmla="*/ 69 w 101"/>
                  <a:gd name="T43" fmla="*/ 54 h 112"/>
                  <a:gd name="T44" fmla="*/ 71 w 101"/>
                  <a:gd name="T45" fmla="*/ 57 h 112"/>
                  <a:gd name="T46" fmla="*/ 65 w 101"/>
                  <a:gd name="T47" fmla="*/ 59 h 112"/>
                  <a:gd name="T48" fmla="*/ 63 w 101"/>
                  <a:gd name="T49" fmla="*/ 56 h 112"/>
                  <a:gd name="T50" fmla="*/ 40 w 101"/>
                  <a:gd name="T51" fmla="*/ 63 h 112"/>
                  <a:gd name="T52" fmla="*/ 35 w 101"/>
                  <a:gd name="T53" fmla="*/ 64 h 112"/>
                  <a:gd name="T54" fmla="*/ 24 w 101"/>
                  <a:gd name="T55" fmla="*/ 49 h 112"/>
                  <a:gd name="T56" fmla="*/ 18 w 101"/>
                  <a:gd name="T57" fmla="*/ 60 h 112"/>
                  <a:gd name="T58" fmla="*/ 26 w 101"/>
                  <a:gd name="T59" fmla="*/ 75 h 112"/>
                  <a:gd name="T60" fmla="*/ 33 w 101"/>
                  <a:gd name="T61" fmla="*/ 92 h 112"/>
                  <a:gd name="T62" fmla="*/ 33 w 101"/>
                  <a:gd name="T63" fmla="*/ 96 h 112"/>
                  <a:gd name="T64" fmla="*/ 44 w 101"/>
                  <a:gd name="T65" fmla="*/ 92 h 112"/>
                  <a:gd name="T66" fmla="*/ 48 w 101"/>
                  <a:gd name="T67" fmla="*/ 93 h 112"/>
                  <a:gd name="T68" fmla="*/ 50 w 101"/>
                  <a:gd name="T69" fmla="*/ 96 h 112"/>
                  <a:gd name="T70" fmla="*/ 49 w 101"/>
                  <a:gd name="T71" fmla="*/ 98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112"/>
                  <a:gd name="T110" fmla="*/ 101 w 101"/>
                  <a:gd name="T111" fmla="*/ 112 h 1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112">
                    <a:moveTo>
                      <a:pt x="38" y="101"/>
                    </a:moveTo>
                    <a:lnTo>
                      <a:pt x="37" y="108"/>
                    </a:lnTo>
                    <a:lnTo>
                      <a:pt x="33" y="111"/>
                    </a:lnTo>
                    <a:lnTo>
                      <a:pt x="30" y="108"/>
                    </a:lnTo>
                    <a:lnTo>
                      <a:pt x="23" y="93"/>
                    </a:lnTo>
                    <a:lnTo>
                      <a:pt x="11" y="66"/>
                    </a:lnTo>
                    <a:lnTo>
                      <a:pt x="3" y="41"/>
                    </a:lnTo>
                    <a:lnTo>
                      <a:pt x="0" y="34"/>
                    </a:lnTo>
                    <a:lnTo>
                      <a:pt x="0" y="25"/>
                    </a:lnTo>
                    <a:lnTo>
                      <a:pt x="2" y="18"/>
                    </a:lnTo>
                    <a:lnTo>
                      <a:pt x="3" y="12"/>
                    </a:lnTo>
                    <a:lnTo>
                      <a:pt x="11" y="11"/>
                    </a:lnTo>
                    <a:lnTo>
                      <a:pt x="14" y="10"/>
                    </a:lnTo>
                    <a:lnTo>
                      <a:pt x="17" y="4"/>
                    </a:lnTo>
                    <a:lnTo>
                      <a:pt x="20" y="5"/>
                    </a:lnTo>
                    <a:lnTo>
                      <a:pt x="21" y="7"/>
                    </a:lnTo>
                    <a:lnTo>
                      <a:pt x="28" y="0"/>
                    </a:lnTo>
                    <a:lnTo>
                      <a:pt x="34" y="0"/>
                    </a:lnTo>
                    <a:lnTo>
                      <a:pt x="47" y="1"/>
                    </a:lnTo>
                    <a:lnTo>
                      <a:pt x="56" y="3"/>
                    </a:lnTo>
                    <a:lnTo>
                      <a:pt x="63" y="7"/>
                    </a:lnTo>
                    <a:lnTo>
                      <a:pt x="65" y="8"/>
                    </a:lnTo>
                    <a:lnTo>
                      <a:pt x="72" y="7"/>
                    </a:lnTo>
                    <a:lnTo>
                      <a:pt x="83" y="12"/>
                    </a:lnTo>
                    <a:lnTo>
                      <a:pt x="94" y="23"/>
                    </a:lnTo>
                    <a:lnTo>
                      <a:pt x="99" y="30"/>
                    </a:lnTo>
                    <a:lnTo>
                      <a:pt x="100" y="39"/>
                    </a:lnTo>
                    <a:lnTo>
                      <a:pt x="97" y="36"/>
                    </a:lnTo>
                    <a:lnTo>
                      <a:pt x="90" y="36"/>
                    </a:lnTo>
                    <a:lnTo>
                      <a:pt x="89" y="40"/>
                    </a:lnTo>
                    <a:lnTo>
                      <a:pt x="89" y="45"/>
                    </a:lnTo>
                    <a:lnTo>
                      <a:pt x="89" y="48"/>
                    </a:lnTo>
                    <a:lnTo>
                      <a:pt x="89" y="53"/>
                    </a:lnTo>
                    <a:lnTo>
                      <a:pt x="88" y="48"/>
                    </a:lnTo>
                    <a:lnTo>
                      <a:pt x="85" y="43"/>
                    </a:lnTo>
                    <a:lnTo>
                      <a:pt x="83" y="46"/>
                    </a:lnTo>
                    <a:lnTo>
                      <a:pt x="83" y="49"/>
                    </a:lnTo>
                    <a:lnTo>
                      <a:pt x="84" y="51"/>
                    </a:lnTo>
                    <a:lnTo>
                      <a:pt x="77" y="50"/>
                    </a:lnTo>
                    <a:lnTo>
                      <a:pt x="73" y="52"/>
                    </a:lnTo>
                    <a:lnTo>
                      <a:pt x="73" y="51"/>
                    </a:lnTo>
                    <a:lnTo>
                      <a:pt x="70" y="50"/>
                    </a:lnTo>
                    <a:lnTo>
                      <a:pt x="69" y="54"/>
                    </a:lnTo>
                    <a:lnTo>
                      <a:pt x="69" y="56"/>
                    </a:lnTo>
                    <a:lnTo>
                      <a:pt x="71" y="57"/>
                    </a:lnTo>
                    <a:lnTo>
                      <a:pt x="70" y="57"/>
                    </a:lnTo>
                    <a:lnTo>
                      <a:pt x="65" y="59"/>
                    </a:lnTo>
                    <a:lnTo>
                      <a:pt x="65" y="55"/>
                    </a:lnTo>
                    <a:lnTo>
                      <a:pt x="63" y="56"/>
                    </a:lnTo>
                    <a:lnTo>
                      <a:pt x="62" y="59"/>
                    </a:lnTo>
                    <a:lnTo>
                      <a:pt x="40" y="63"/>
                    </a:lnTo>
                    <a:lnTo>
                      <a:pt x="36" y="63"/>
                    </a:lnTo>
                    <a:lnTo>
                      <a:pt x="35" y="64"/>
                    </a:lnTo>
                    <a:lnTo>
                      <a:pt x="30" y="63"/>
                    </a:lnTo>
                    <a:lnTo>
                      <a:pt x="24" y="49"/>
                    </a:lnTo>
                    <a:lnTo>
                      <a:pt x="24" y="58"/>
                    </a:lnTo>
                    <a:lnTo>
                      <a:pt x="18" y="60"/>
                    </a:lnTo>
                    <a:lnTo>
                      <a:pt x="23" y="73"/>
                    </a:lnTo>
                    <a:lnTo>
                      <a:pt x="26" y="75"/>
                    </a:lnTo>
                    <a:lnTo>
                      <a:pt x="26" y="78"/>
                    </a:lnTo>
                    <a:lnTo>
                      <a:pt x="33" y="92"/>
                    </a:lnTo>
                    <a:lnTo>
                      <a:pt x="33" y="96"/>
                    </a:lnTo>
                    <a:lnTo>
                      <a:pt x="34" y="94"/>
                    </a:lnTo>
                    <a:lnTo>
                      <a:pt x="44" y="92"/>
                    </a:lnTo>
                    <a:lnTo>
                      <a:pt x="45" y="93"/>
                    </a:lnTo>
                    <a:lnTo>
                      <a:pt x="48" y="93"/>
                    </a:lnTo>
                    <a:lnTo>
                      <a:pt x="56" y="95"/>
                    </a:lnTo>
                    <a:lnTo>
                      <a:pt x="50" y="96"/>
                    </a:lnTo>
                    <a:lnTo>
                      <a:pt x="48" y="97"/>
                    </a:lnTo>
                    <a:lnTo>
                      <a:pt x="49" y="98"/>
                    </a:lnTo>
                    <a:lnTo>
                      <a:pt x="38" y="101"/>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4" name="Freeform 8"/>
              <p:cNvSpPr>
                <a:spLocks/>
              </p:cNvSpPr>
              <p:nvPr/>
            </p:nvSpPr>
            <p:spPr bwMode="auto">
              <a:xfrm>
                <a:off x="3398" y="3420"/>
                <a:ext cx="17" cy="19"/>
              </a:xfrm>
              <a:custGeom>
                <a:avLst/>
                <a:gdLst>
                  <a:gd name="T0" fmla="*/ 6 w 17"/>
                  <a:gd name="T1" fmla="*/ 14 h 19"/>
                  <a:gd name="T2" fmla="*/ 8 w 17"/>
                  <a:gd name="T3" fmla="*/ 11 h 19"/>
                  <a:gd name="T4" fmla="*/ 16 w 17"/>
                  <a:gd name="T5" fmla="*/ 18 h 19"/>
                  <a:gd name="T6" fmla="*/ 16 w 17"/>
                  <a:gd name="T7" fmla="*/ 13 h 19"/>
                  <a:gd name="T8" fmla="*/ 12 w 17"/>
                  <a:gd name="T9" fmla="*/ 10 h 19"/>
                  <a:gd name="T10" fmla="*/ 14 w 17"/>
                  <a:gd name="T11" fmla="*/ 8 h 19"/>
                  <a:gd name="T12" fmla="*/ 16 w 17"/>
                  <a:gd name="T13" fmla="*/ 8 h 19"/>
                  <a:gd name="T14" fmla="*/ 14 w 17"/>
                  <a:gd name="T15" fmla="*/ 3 h 19"/>
                  <a:gd name="T16" fmla="*/ 12 w 17"/>
                  <a:gd name="T17" fmla="*/ 4 h 19"/>
                  <a:gd name="T18" fmla="*/ 11 w 17"/>
                  <a:gd name="T19" fmla="*/ 7 h 19"/>
                  <a:gd name="T20" fmla="*/ 4 w 17"/>
                  <a:gd name="T21" fmla="*/ 3 h 19"/>
                  <a:gd name="T22" fmla="*/ 4 w 17"/>
                  <a:gd name="T23" fmla="*/ 5 h 19"/>
                  <a:gd name="T24" fmla="*/ 2 w 17"/>
                  <a:gd name="T25" fmla="*/ 1 h 19"/>
                  <a:gd name="T26" fmla="*/ 0 w 17"/>
                  <a:gd name="T27" fmla="*/ 0 h 19"/>
                  <a:gd name="T28" fmla="*/ 1 w 17"/>
                  <a:gd name="T29" fmla="*/ 2 h 19"/>
                  <a:gd name="T30" fmla="*/ 1 w 17"/>
                  <a:gd name="T31" fmla="*/ 5 h 19"/>
                  <a:gd name="T32" fmla="*/ 3 w 17"/>
                  <a:gd name="T33" fmla="*/ 9 h 19"/>
                  <a:gd name="T34" fmla="*/ 6 w 17"/>
                  <a:gd name="T35" fmla="*/ 14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9"/>
                  <a:gd name="T56" fmla="*/ 17 w 17"/>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9">
                    <a:moveTo>
                      <a:pt x="6" y="14"/>
                    </a:moveTo>
                    <a:lnTo>
                      <a:pt x="8" y="11"/>
                    </a:lnTo>
                    <a:lnTo>
                      <a:pt x="16" y="18"/>
                    </a:lnTo>
                    <a:lnTo>
                      <a:pt x="16" y="13"/>
                    </a:lnTo>
                    <a:lnTo>
                      <a:pt x="12" y="10"/>
                    </a:lnTo>
                    <a:lnTo>
                      <a:pt x="14" y="8"/>
                    </a:lnTo>
                    <a:lnTo>
                      <a:pt x="16" y="8"/>
                    </a:lnTo>
                    <a:lnTo>
                      <a:pt x="14" y="3"/>
                    </a:lnTo>
                    <a:lnTo>
                      <a:pt x="12" y="4"/>
                    </a:lnTo>
                    <a:lnTo>
                      <a:pt x="11" y="7"/>
                    </a:lnTo>
                    <a:lnTo>
                      <a:pt x="4" y="3"/>
                    </a:lnTo>
                    <a:lnTo>
                      <a:pt x="4" y="5"/>
                    </a:lnTo>
                    <a:lnTo>
                      <a:pt x="2" y="1"/>
                    </a:lnTo>
                    <a:lnTo>
                      <a:pt x="0" y="0"/>
                    </a:lnTo>
                    <a:lnTo>
                      <a:pt x="1" y="2"/>
                    </a:lnTo>
                    <a:lnTo>
                      <a:pt x="1" y="5"/>
                    </a:lnTo>
                    <a:lnTo>
                      <a:pt x="3" y="9"/>
                    </a:lnTo>
                    <a:lnTo>
                      <a:pt x="6" y="14"/>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5" name="Freeform 9"/>
              <p:cNvSpPr>
                <a:spLocks/>
              </p:cNvSpPr>
              <p:nvPr/>
            </p:nvSpPr>
            <p:spPr bwMode="auto">
              <a:xfrm>
                <a:off x="3380" y="3430"/>
                <a:ext cx="17" cy="18"/>
              </a:xfrm>
              <a:custGeom>
                <a:avLst/>
                <a:gdLst>
                  <a:gd name="T0" fmla="*/ 16 w 17"/>
                  <a:gd name="T1" fmla="*/ 15 h 18"/>
                  <a:gd name="T2" fmla="*/ 13 w 17"/>
                  <a:gd name="T3" fmla="*/ 16 h 18"/>
                  <a:gd name="T4" fmla="*/ 6 w 17"/>
                  <a:gd name="T5" fmla="*/ 17 h 18"/>
                  <a:gd name="T6" fmla="*/ 3 w 17"/>
                  <a:gd name="T7" fmla="*/ 12 h 18"/>
                  <a:gd name="T8" fmla="*/ 0 w 17"/>
                  <a:gd name="T9" fmla="*/ 6 h 18"/>
                  <a:gd name="T10" fmla="*/ 1 w 17"/>
                  <a:gd name="T11" fmla="*/ 4 h 18"/>
                  <a:gd name="T12" fmla="*/ 3 w 17"/>
                  <a:gd name="T13" fmla="*/ 1 h 18"/>
                  <a:gd name="T14" fmla="*/ 9 w 17"/>
                  <a:gd name="T15" fmla="*/ 0 h 18"/>
                  <a:gd name="T16" fmla="*/ 9 w 17"/>
                  <a:gd name="T17" fmla="*/ 0 h 18"/>
                  <a:gd name="T18" fmla="*/ 6 w 17"/>
                  <a:gd name="T19" fmla="*/ 6 h 18"/>
                  <a:gd name="T20" fmla="*/ 7 w 17"/>
                  <a:gd name="T21" fmla="*/ 8 h 18"/>
                  <a:gd name="T22" fmla="*/ 9 w 17"/>
                  <a:gd name="T23" fmla="*/ 5 h 18"/>
                  <a:gd name="T24" fmla="*/ 14 w 17"/>
                  <a:gd name="T25" fmla="*/ 7 h 18"/>
                  <a:gd name="T26" fmla="*/ 14 w 17"/>
                  <a:gd name="T27" fmla="*/ 10 h 18"/>
                  <a:gd name="T28" fmla="*/ 14 w 17"/>
                  <a:gd name="T29" fmla="*/ 12 h 18"/>
                  <a:gd name="T30" fmla="*/ 9 w 17"/>
                  <a:gd name="T31" fmla="*/ 13 h 18"/>
                  <a:gd name="T32" fmla="*/ 16 w 17"/>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8"/>
                  <a:gd name="T53" fmla="*/ 17 w 1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8">
                    <a:moveTo>
                      <a:pt x="16" y="15"/>
                    </a:moveTo>
                    <a:lnTo>
                      <a:pt x="13" y="16"/>
                    </a:lnTo>
                    <a:lnTo>
                      <a:pt x="6" y="17"/>
                    </a:lnTo>
                    <a:lnTo>
                      <a:pt x="3" y="12"/>
                    </a:lnTo>
                    <a:lnTo>
                      <a:pt x="0" y="6"/>
                    </a:lnTo>
                    <a:lnTo>
                      <a:pt x="1" y="4"/>
                    </a:lnTo>
                    <a:lnTo>
                      <a:pt x="3" y="1"/>
                    </a:lnTo>
                    <a:lnTo>
                      <a:pt x="9" y="0"/>
                    </a:lnTo>
                    <a:lnTo>
                      <a:pt x="6" y="6"/>
                    </a:lnTo>
                    <a:lnTo>
                      <a:pt x="7" y="8"/>
                    </a:lnTo>
                    <a:lnTo>
                      <a:pt x="9" y="5"/>
                    </a:lnTo>
                    <a:lnTo>
                      <a:pt x="14" y="7"/>
                    </a:lnTo>
                    <a:lnTo>
                      <a:pt x="14" y="10"/>
                    </a:lnTo>
                    <a:lnTo>
                      <a:pt x="14" y="12"/>
                    </a:lnTo>
                    <a:lnTo>
                      <a:pt x="9" y="13"/>
                    </a:lnTo>
                    <a:lnTo>
                      <a:pt x="16" y="1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6" name="Freeform 10"/>
              <p:cNvSpPr>
                <a:spLocks/>
              </p:cNvSpPr>
              <p:nvPr/>
            </p:nvSpPr>
            <p:spPr bwMode="auto">
              <a:xfrm>
                <a:off x="3388" y="3432"/>
                <a:ext cx="17" cy="17"/>
              </a:xfrm>
              <a:custGeom>
                <a:avLst/>
                <a:gdLst>
                  <a:gd name="T0" fmla="*/ 14 w 17"/>
                  <a:gd name="T1" fmla="*/ 16 h 17"/>
                  <a:gd name="T2" fmla="*/ 16 w 17"/>
                  <a:gd name="T3" fmla="*/ 10 h 17"/>
                  <a:gd name="T4" fmla="*/ 14 w 17"/>
                  <a:gd name="T5" fmla="*/ 5 h 17"/>
                  <a:gd name="T6" fmla="*/ 8 w 17"/>
                  <a:gd name="T7" fmla="*/ 1 h 17"/>
                  <a:gd name="T8" fmla="*/ 4 w 17"/>
                  <a:gd name="T9" fmla="*/ 0 h 17"/>
                  <a:gd name="T10" fmla="*/ 0 w 17"/>
                  <a:gd name="T11" fmla="*/ 4 h 17"/>
                  <a:gd name="T12" fmla="*/ 2 w 17"/>
                  <a:gd name="T13" fmla="*/ 7 h 17"/>
                  <a:gd name="T14" fmla="*/ 6 w 17"/>
                  <a:gd name="T15" fmla="*/ 4 h 17"/>
                  <a:gd name="T16" fmla="*/ 12 w 17"/>
                  <a:gd name="T17" fmla="*/ 5 h 17"/>
                  <a:gd name="T18" fmla="*/ 10 w 17"/>
                  <a:gd name="T19" fmla="*/ 11 h 17"/>
                  <a:gd name="T20" fmla="*/ 4 w 17"/>
                  <a:gd name="T21" fmla="*/ 13 h 17"/>
                  <a:gd name="T22" fmla="*/ 14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4" y="16"/>
                    </a:moveTo>
                    <a:lnTo>
                      <a:pt x="16" y="10"/>
                    </a:lnTo>
                    <a:lnTo>
                      <a:pt x="14" y="5"/>
                    </a:lnTo>
                    <a:lnTo>
                      <a:pt x="8" y="1"/>
                    </a:lnTo>
                    <a:lnTo>
                      <a:pt x="4" y="0"/>
                    </a:lnTo>
                    <a:lnTo>
                      <a:pt x="0" y="4"/>
                    </a:lnTo>
                    <a:lnTo>
                      <a:pt x="2" y="7"/>
                    </a:lnTo>
                    <a:lnTo>
                      <a:pt x="6" y="4"/>
                    </a:lnTo>
                    <a:lnTo>
                      <a:pt x="12" y="5"/>
                    </a:lnTo>
                    <a:lnTo>
                      <a:pt x="10" y="11"/>
                    </a:lnTo>
                    <a:lnTo>
                      <a:pt x="4" y="13"/>
                    </a:lnTo>
                    <a:lnTo>
                      <a:pt x="14"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7" name="Freeform 11"/>
              <p:cNvSpPr>
                <a:spLocks/>
              </p:cNvSpPr>
              <p:nvPr/>
            </p:nvSpPr>
            <p:spPr bwMode="auto">
              <a:xfrm>
                <a:off x="3399" y="3442"/>
                <a:ext cx="70" cy="44"/>
              </a:xfrm>
              <a:custGeom>
                <a:avLst/>
                <a:gdLst>
                  <a:gd name="T0" fmla="*/ 0 w 70"/>
                  <a:gd name="T1" fmla="*/ 38 h 44"/>
                  <a:gd name="T2" fmla="*/ 1 w 70"/>
                  <a:gd name="T3" fmla="*/ 42 h 44"/>
                  <a:gd name="T4" fmla="*/ 3 w 70"/>
                  <a:gd name="T5" fmla="*/ 43 h 44"/>
                  <a:gd name="T6" fmla="*/ 5 w 70"/>
                  <a:gd name="T7" fmla="*/ 43 h 44"/>
                  <a:gd name="T8" fmla="*/ 7 w 70"/>
                  <a:gd name="T9" fmla="*/ 42 h 44"/>
                  <a:gd name="T10" fmla="*/ 13 w 70"/>
                  <a:gd name="T11" fmla="*/ 43 h 44"/>
                  <a:gd name="T12" fmla="*/ 19 w 70"/>
                  <a:gd name="T13" fmla="*/ 43 h 44"/>
                  <a:gd name="T14" fmla="*/ 23 w 70"/>
                  <a:gd name="T15" fmla="*/ 41 h 44"/>
                  <a:gd name="T16" fmla="*/ 25 w 70"/>
                  <a:gd name="T17" fmla="*/ 40 h 44"/>
                  <a:gd name="T18" fmla="*/ 27 w 70"/>
                  <a:gd name="T19" fmla="*/ 41 h 44"/>
                  <a:gd name="T20" fmla="*/ 27 w 70"/>
                  <a:gd name="T21" fmla="*/ 38 h 44"/>
                  <a:gd name="T22" fmla="*/ 34 w 70"/>
                  <a:gd name="T23" fmla="*/ 36 h 44"/>
                  <a:gd name="T24" fmla="*/ 37 w 70"/>
                  <a:gd name="T25" fmla="*/ 30 h 44"/>
                  <a:gd name="T26" fmla="*/ 45 w 70"/>
                  <a:gd name="T27" fmla="*/ 29 h 44"/>
                  <a:gd name="T28" fmla="*/ 50 w 70"/>
                  <a:gd name="T29" fmla="*/ 23 h 44"/>
                  <a:gd name="T30" fmla="*/ 54 w 70"/>
                  <a:gd name="T31" fmla="*/ 21 h 44"/>
                  <a:gd name="T32" fmla="*/ 61 w 70"/>
                  <a:gd name="T33" fmla="*/ 18 h 44"/>
                  <a:gd name="T34" fmla="*/ 64 w 70"/>
                  <a:gd name="T35" fmla="*/ 16 h 44"/>
                  <a:gd name="T36" fmla="*/ 69 w 70"/>
                  <a:gd name="T37" fmla="*/ 7 h 44"/>
                  <a:gd name="T38" fmla="*/ 68 w 70"/>
                  <a:gd name="T39" fmla="*/ 0 h 44"/>
                  <a:gd name="T40" fmla="*/ 64 w 70"/>
                  <a:gd name="T41" fmla="*/ 12 h 44"/>
                  <a:gd name="T42" fmla="*/ 60 w 70"/>
                  <a:gd name="T43" fmla="*/ 14 h 44"/>
                  <a:gd name="T44" fmla="*/ 54 w 70"/>
                  <a:gd name="T45" fmla="*/ 17 h 44"/>
                  <a:gd name="T46" fmla="*/ 53 w 70"/>
                  <a:gd name="T47" fmla="*/ 17 h 44"/>
                  <a:gd name="T48" fmla="*/ 51 w 70"/>
                  <a:gd name="T49" fmla="*/ 16 h 44"/>
                  <a:gd name="T50" fmla="*/ 51 w 70"/>
                  <a:gd name="T51" fmla="*/ 19 h 44"/>
                  <a:gd name="T52" fmla="*/ 50 w 70"/>
                  <a:gd name="T53" fmla="*/ 20 h 44"/>
                  <a:gd name="T54" fmla="*/ 46 w 70"/>
                  <a:gd name="T55" fmla="*/ 22 h 44"/>
                  <a:gd name="T56" fmla="*/ 45 w 70"/>
                  <a:gd name="T57" fmla="*/ 23 h 44"/>
                  <a:gd name="T58" fmla="*/ 40 w 70"/>
                  <a:gd name="T59" fmla="*/ 24 h 44"/>
                  <a:gd name="T60" fmla="*/ 37 w 70"/>
                  <a:gd name="T61" fmla="*/ 24 h 44"/>
                  <a:gd name="T62" fmla="*/ 37 w 70"/>
                  <a:gd name="T63" fmla="*/ 25 h 44"/>
                  <a:gd name="T64" fmla="*/ 33 w 70"/>
                  <a:gd name="T65" fmla="*/ 29 h 44"/>
                  <a:gd name="T66" fmla="*/ 26 w 70"/>
                  <a:gd name="T67" fmla="*/ 29 h 44"/>
                  <a:gd name="T68" fmla="*/ 22 w 70"/>
                  <a:gd name="T69" fmla="*/ 29 h 44"/>
                  <a:gd name="T70" fmla="*/ 23 w 70"/>
                  <a:gd name="T71" fmla="*/ 28 h 44"/>
                  <a:gd name="T72" fmla="*/ 18 w 70"/>
                  <a:gd name="T73" fmla="*/ 30 h 44"/>
                  <a:gd name="T74" fmla="*/ 17 w 70"/>
                  <a:gd name="T75" fmla="*/ 31 h 44"/>
                  <a:gd name="T76" fmla="*/ 12 w 70"/>
                  <a:gd name="T77" fmla="*/ 28 h 44"/>
                  <a:gd name="T78" fmla="*/ 9 w 70"/>
                  <a:gd name="T79" fmla="*/ 30 h 44"/>
                  <a:gd name="T80" fmla="*/ 11 w 70"/>
                  <a:gd name="T81" fmla="*/ 33 h 44"/>
                  <a:gd name="T82" fmla="*/ 9 w 70"/>
                  <a:gd name="T83" fmla="*/ 35 h 44"/>
                  <a:gd name="T84" fmla="*/ 8 w 70"/>
                  <a:gd name="T85" fmla="*/ 38 h 44"/>
                  <a:gd name="T86" fmla="*/ 6 w 70"/>
                  <a:gd name="T87" fmla="*/ 40 h 44"/>
                  <a:gd name="T88" fmla="*/ 5 w 70"/>
                  <a:gd name="T89" fmla="*/ 42 h 44"/>
                  <a:gd name="T90" fmla="*/ 3 w 70"/>
                  <a:gd name="T91" fmla="*/ 41 h 44"/>
                  <a:gd name="T92" fmla="*/ 0 w 70"/>
                  <a:gd name="T93" fmla="*/ 38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
                  <a:gd name="T142" fmla="*/ 0 h 44"/>
                  <a:gd name="T143" fmla="*/ 70 w 70"/>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 h="44">
                    <a:moveTo>
                      <a:pt x="0" y="38"/>
                    </a:moveTo>
                    <a:lnTo>
                      <a:pt x="1" y="42"/>
                    </a:lnTo>
                    <a:lnTo>
                      <a:pt x="3" y="43"/>
                    </a:lnTo>
                    <a:lnTo>
                      <a:pt x="5" y="43"/>
                    </a:lnTo>
                    <a:lnTo>
                      <a:pt x="7" y="42"/>
                    </a:lnTo>
                    <a:lnTo>
                      <a:pt x="13" y="43"/>
                    </a:lnTo>
                    <a:lnTo>
                      <a:pt x="19" y="43"/>
                    </a:lnTo>
                    <a:lnTo>
                      <a:pt x="23" y="41"/>
                    </a:lnTo>
                    <a:lnTo>
                      <a:pt x="25" y="40"/>
                    </a:lnTo>
                    <a:lnTo>
                      <a:pt x="27" y="41"/>
                    </a:lnTo>
                    <a:lnTo>
                      <a:pt x="27" y="38"/>
                    </a:lnTo>
                    <a:lnTo>
                      <a:pt x="34" y="36"/>
                    </a:lnTo>
                    <a:lnTo>
                      <a:pt x="37" y="30"/>
                    </a:lnTo>
                    <a:lnTo>
                      <a:pt x="45" y="29"/>
                    </a:lnTo>
                    <a:lnTo>
                      <a:pt x="50" y="23"/>
                    </a:lnTo>
                    <a:lnTo>
                      <a:pt x="54" y="21"/>
                    </a:lnTo>
                    <a:lnTo>
                      <a:pt x="61" y="18"/>
                    </a:lnTo>
                    <a:lnTo>
                      <a:pt x="64" y="16"/>
                    </a:lnTo>
                    <a:lnTo>
                      <a:pt x="69" y="7"/>
                    </a:lnTo>
                    <a:lnTo>
                      <a:pt x="68" y="0"/>
                    </a:lnTo>
                    <a:lnTo>
                      <a:pt x="64" y="12"/>
                    </a:lnTo>
                    <a:lnTo>
                      <a:pt x="60" y="14"/>
                    </a:lnTo>
                    <a:lnTo>
                      <a:pt x="54" y="17"/>
                    </a:lnTo>
                    <a:lnTo>
                      <a:pt x="53" y="17"/>
                    </a:lnTo>
                    <a:lnTo>
                      <a:pt x="51" y="16"/>
                    </a:lnTo>
                    <a:lnTo>
                      <a:pt x="51" y="19"/>
                    </a:lnTo>
                    <a:lnTo>
                      <a:pt x="50" y="20"/>
                    </a:lnTo>
                    <a:lnTo>
                      <a:pt x="46" y="22"/>
                    </a:lnTo>
                    <a:lnTo>
                      <a:pt x="45" y="23"/>
                    </a:lnTo>
                    <a:lnTo>
                      <a:pt x="40" y="24"/>
                    </a:lnTo>
                    <a:lnTo>
                      <a:pt x="37" y="24"/>
                    </a:lnTo>
                    <a:lnTo>
                      <a:pt x="37" y="25"/>
                    </a:lnTo>
                    <a:lnTo>
                      <a:pt x="33" y="29"/>
                    </a:lnTo>
                    <a:lnTo>
                      <a:pt x="26" y="29"/>
                    </a:lnTo>
                    <a:lnTo>
                      <a:pt x="22" y="29"/>
                    </a:lnTo>
                    <a:lnTo>
                      <a:pt x="23" y="28"/>
                    </a:lnTo>
                    <a:lnTo>
                      <a:pt x="18" y="30"/>
                    </a:lnTo>
                    <a:lnTo>
                      <a:pt x="17" y="31"/>
                    </a:lnTo>
                    <a:lnTo>
                      <a:pt x="12" y="28"/>
                    </a:lnTo>
                    <a:lnTo>
                      <a:pt x="9" y="30"/>
                    </a:lnTo>
                    <a:lnTo>
                      <a:pt x="11" y="33"/>
                    </a:lnTo>
                    <a:lnTo>
                      <a:pt x="9" y="35"/>
                    </a:lnTo>
                    <a:lnTo>
                      <a:pt x="8" y="38"/>
                    </a:lnTo>
                    <a:lnTo>
                      <a:pt x="6" y="40"/>
                    </a:lnTo>
                    <a:lnTo>
                      <a:pt x="5" y="42"/>
                    </a:lnTo>
                    <a:lnTo>
                      <a:pt x="3" y="41"/>
                    </a:lnTo>
                    <a:lnTo>
                      <a:pt x="0" y="38"/>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8" name="Freeform 12"/>
              <p:cNvSpPr>
                <a:spLocks/>
              </p:cNvSpPr>
              <p:nvPr/>
            </p:nvSpPr>
            <p:spPr bwMode="auto">
              <a:xfrm>
                <a:off x="3419" y="3459"/>
                <a:ext cx="18" cy="17"/>
              </a:xfrm>
              <a:custGeom>
                <a:avLst/>
                <a:gdLst>
                  <a:gd name="T0" fmla="*/ 6 w 18"/>
                  <a:gd name="T1" fmla="*/ 4 h 17"/>
                  <a:gd name="T2" fmla="*/ 5 w 18"/>
                  <a:gd name="T3" fmla="*/ 0 h 17"/>
                  <a:gd name="T4" fmla="*/ 0 w 18"/>
                  <a:gd name="T5" fmla="*/ 2 h 17"/>
                  <a:gd name="T6" fmla="*/ 0 w 18"/>
                  <a:gd name="T7" fmla="*/ 4 h 17"/>
                  <a:gd name="T8" fmla="*/ 4 w 18"/>
                  <a:gd name="T9" fmla="*/ 4 h 17"/>
                  <a:gd name="T10" fmla="*/ 5 w 18"/>
                  <a:gd name="T11" fmla="*/ 8 h 17"/>
                  <a:gd name="T12" fmla="*/ 4 w 18"/>
                  <a:gd name="T13" fmla="*/ 16 h 17"/>
                  <a:gd name="T14" fmla="*/ 4 w 18"/>
                  <a:gd name="T15" fmla="*/ 14 h 17"/>
                  <a:gd name="T16" fmla="*/ 8 w 18"/>
                  <a:gd name="T17" fmla="*/ 14 h 17"/>
                  <a:gd name="T18" fmla="*/ 11 w 18"/>
                  <a:gd name="T19" fmla="*/ 6 h 17"/>
                  <a:gd name="T20" fmla="*/ 12 w 18"/>
                  <a:gd name="T21" fmla="*/ 8 h 17"/>
                  <a:gd name="T22" fmla="*/ 17 w 18"/>
                  <a:gd name="T23" fmla="*/ 4 h 17"/>
                  <a:gd name="T24" fmla="*/ 16 w 18"/>
                  <a:gd name="T25" fmla="*/ 2 h 17"/>
                  <a:gd name="T26" fmla="*/ 13 w 18"/>
                  <a:gd name="T27" fmla="*/ 6 h 17"/>
                  <a:gd name="T28" fmla="*/ 11 w 18"/>
                  <a:gd name="T29" fmla="*/ 2 h 17"/>
                  <a:gd name="T30" fmla="*/ 10 w 18"/>
                  <a:gd name="T31" fmla="*/ 4 h 17"/>
                  <a:gd name="T32" fmla="*/ 7 w 18"/>
                  <a:gd name="T33" fmla="*/ 8 h 17"/>
                  <a:gd name="T34" fmla="*/ 6 w 18"/>
                  <a:gd name="T35" fmla="*/ 4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7"/>
                  <a:gd name="T56" fmla="*/ 18 w 18"/>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7">
                    <a:moveTo>
                      <a:pt x="6" y="4"/>
                    </a:moveTo>
                    <a:lnTo>
                      <a:pt x="5" y="0"/>
                    </a:lnTo>
                    <a:lnTo>
                      <a:pt x="0" y="2"/>
                    </a:lnTo>
                    <a:lnTo>
                      <a:pt x="0" y="4"/>
                    </a:lnTo>
                    <a:lnTo>
                      <a:pt x="4" y="4"/>
                    </a:lnTo>
                    <a:lnTo>
                      <a:pt x="5" y="8"/>
                    </a:lnTo>
                    <a:lnTo>
                      <a:pt x="4" y="16"/>
                    </a:lnTo>
                    <a:lnTo>
                      <a:pt x="4" y="14"/>
                    </a:lnTo>
                    <a:lnTo>
                      <a:pt x="8" y="14"/>
                    </a:lnTo>
                    <a:lnTo>
                      <a:pt x="11" y="6"/>
                    </a:lnTo>
                    <a:lnTo>
                      <a:pt x="12" y="8"/>
                    </a:lnTo>
                    <a:lnTo>
                      <a:pt x="17" y="4"/>
                    </a:lnTo>
                    <a:lnTo>
                      <a:pt x="16" y="2"/>
                    </a:lnTo>
                    <a:lnTo>
                      <a:pt x="13" y="6"/>
                    </a:lnTo>
                    <a:lnTo>
                      <a:pt x="11" y="2"/>
                    </a:lnTo>
                    <a:lnTo>
                      <a:pt x="10" y="4"/>
                    </a:lnTo>
                    <a:lnTo>
                      <a:pt x="7" y="8"/>
                    </a:lnTo>
                    <a:lnTo>
                      <a:pt x="6" y="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9" name="Freeform 13"/>
              <p:cNvSpPr>
                <a:spLocks/>
              </p:cNvSpPr>
              <p:nvPr/>
            </p:nvSpPr>
            <p:spPr bwMode="auto">
              <a:xfrm>
                <a:off x="3402" y="3467"/>
                <a:ext cx="17" cy="17"/>
              </a:xfrm>
              <a:custGeom>
                <a:avLst/>
                <a:gdLst>
                  <a:gd name="T0" fmla="*/ 0 w 17"/>
                  <a:gd name="T1" fmla="*/ 0 h 17"/>
                  <a:gd name="T2" fmla="*/ 6 w 17"/>
                  <a:gd name="T3" fmla="*/ 0 h 17"/>
                  <a:gd name="T4" fmla="*/ 10 w 17"/>
                  <a:gd name="T5" fmla="*/ 8 h 17"/>
                  <a:gd name="T6" fmla="*/ 16 w 17"/>
                  <a:gd name="T7" fmla="*/ 8 h 17"/>
                  <a:gd name="T8" fmla="*/ 14 w 17"/>
                  <a:gd name="T9" fmla="*/ 16 h 17"/>
                  <a:gd name="T10" fmla="*/ 6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6" y="0"/>
                    </a:lnTo>
                    <a:lnTo>
                      <a:pt x="10" y="8"/>
                    </a:lnTo>
                    <a:lnTo>
                      <a:pt x="16" y="8"/>
                    </a:lnTo>
                    <a:lnTo>
                      <a:pt x="14" y="16"/>
                    </a:lnTo>
                    <a:lnTo>
                      <a:pt x="6"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0" name="Freeform 14"/>
              <p:cNvSpPr>
                <a:spLocks/>
              </p:cNvSpPr>
              <p:nvPr/>
            </p:nvSpPr>
            <p:spPr bwMode="auto">
              <a:xfrm>
                <a:off x="3391" y="3469"/>
                <a:ext cx="17" cy="17"/>
              </a:xfrm>
              <a:custGeom>
                <a:avLst/>
                <a:gdLst>
                  <a:gd name="T0" fmla="*/ 16 w 17"/>
                  <a:gd name="T1" fmla="*/ 16 h 17"/>
                  <a:gd name="T2" fmla="*/ 5 w 17"/>
                  <a:gd name="T3" fmla="*/ 12 h 17"/>
                  <a:gd name="T4" fmla="*/ 10 w 17"/>
                  <a:gd name="T5" fmla="*/ 8 h 17"/>
                  <a:gd name="T6" fmla="*/ 10 w 17"/>
                  <a:gd name="T7" fmla="*/ 11 h 17"/>
                  <a:gd name="T8" fmla="*/ 10 w 17"/>
                  <a:gd name="T9" fmla="*/ 3 h 17"/>
                  <a:gd name="T10" fmla="*/ 5 w 17"/>
                  <a:gd name="T11" fmla="*/ 0 h 17"/>
                  <a:gd name="T12" fmla="*/ 2 w 17"/>
                  <a:gd name="T13" fmla="*/ 3 h 17"/>
                  <a:gd name="T14" fmla="*/ 0 w 17"/>
                  <a:gd name="T15" fmla="*/ 8 h 17"/>
                  <a:gd name="T16" fmla="*/ 2 w 17"/>
                  <a:gd name="T17" fmla="*/ 14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5" y="12"/>
                    </a:lnTo>
                    <a:lnTo>
                      <a:pt x="10" y="8"/>
                    </a:lnTo>
                    <a:lnTo>
                      <a:pt x="10" y="11"/>
                    </a:lnTo>
                    <a:lnTo>
                      <a:pt x="10" y="3"/>
                    </a:lnTo>
                    <a:lnTo>
                      <a:pt x="5" y="0"/>
                    </a:lnTo>
                    <a:lnTo>
                      <a:pt x="2" y="3"/>
                    </a:lnTo>
                    <a:lnTo>
                      <a:pt x="0" y="8"/>
                    </a:lnTo>
                    <a:lnTo>
                      <a:pt x="2" y="14"/>
                    </a:lnTo>
                    <a:lnTo>
                      <a:pt x="16"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1" name="Freeform 15"/>
              <p:cNvSpPr>
                <a:spLocks/>
              </p:cNvSpPr>
              <p:nvPr/>
            </p:nvSpPr>
            <p:spPr bwMode="auto">
              <a:xfrm>
                <a:off x="3398" y="3459"/>
                <a:ext cx="17" cy="17"/>
              </a:xfrm>
              <a:custGeom>
                <a:avLst/>
                <a:gdLst>
                  <a:gd name="T0" fmla="*/ 0 w 17"/>
                  <a:gd name="T1" fmla="*/ 16 h 17"/>
                  <a:gd name="T2" fmla="*/ 3 w 17"/>
                  <a:gd name="T3" fmla="*/ 6 h 17"/>
                  <a:gd name="T4" fmla="*/ 11 w 17"/>
                  <a:gd name="T5" fmla="*/ 3 h 17"/>
                  <a:gd name="T6" fmla="*/ 16 w 17"/>
                  <a:gd name="T7" fmla="*/ 0 h 17"/>
                  <a:gd name="T8" fmla="*/ 11 w 17"/>
                  <a:gd name="T9" fmla="*/ 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3" y="6"/>
                    </a:lnTo>
                    <a:lnTo>
                      <a:pt x="11" y="3"/>
                    </a:lnTo>
                    <a:lnTo>
                      <a:pt x="16" y="0"/>
                    </a:lnTo>
                    <a:lnTo>
                      <a:pt x="11" y="6"/>
                    </a:lnTo>
                    <a:lnTo>
                      <a:pt x="0"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2" name="Freeform 16"/>
              <p:cNvSpPr>
                <a:spLocks/>
              </p:cNvSpPr>
              <p:nvPr/>
            </p:nvSpPr>
            <p:spPr bwMode="auto">
              <a:xfrm>
                <a:off x="3392" y="3464"/>
                <a:ext cx="17" cy="19"/>
              </a:xfrm>
              <a:custGeom>
                <a:avLst/>
                <a:gdLst>
                  <a:gd name="T0" fmla="*/ 10 w 17"/>
                  <a:gd name="T1" fmla="*/ 16 h 19"/>
                  <a:gd name="T2" fmla="*/ 10 w 17"/>
                  <a:gd name="T3" fmla="*/ 18 h 19"/>
                  <a:gd name="T4" fmla="*/ 9 w 17"/>
                  <a:gd name="T5" fmla="*/ 17 h 19"/>
                  <a:gd name="T6" fmla="*/ 5 w 17"/>
                  <a:gd name="T7" fmla="*/ 14 h 19"/>
                  <a:gd name="T8" fmla="*/ 0 w 17"/>
                  <a:gd name="T9" fmla="*/ 8 h 19"/>
                  <a:gd name="T10" fmla="*/ 4 w 17"/>
                  <a:gd name="T11" fmla="*/ 6 h 19"/>
                  <a:gd name="T12" fmla="*/ 2 w 17"/>
                  <a:gd name="T13" fmla="*/ 5 h 19"/>
                  <a:gd name="T14" fmla="*/ 6 w 17"/>
                  <a:gd name="T15" fmla="*/ 1 h 19"/>
                  <a:gd name="T16" fmla="*/ 8 w 17"/>
                  <a:gd name="T17" fmla="*/ 0 h 19"/>
                  <a:gd name="T18" fmla="*/ 9 w 17"/>
                  <a:gd name="T19" fmla="*/ 0 h 19"/>
                  <a:gd name="T20" fmla="*/ 6 w 17"/>
                  <a:gd name="T21" fmla="*/ 3 h 19"/>
                  <a:gd name="T22" fmla="*/ 4 w 17"/>
                  <a:gd name="T23" fmla="*/ 6 h 19"/>
                  <a:gd name="T24" fmla="*/ 4 w 17"/>
                  <a:gd name="T25" fmla="*/ 9 h 19"/>
                  <a:gd name="T26" fmla="*/ 5 w 17"/>
                  <a:gd name="T27" fmla="*/ 11 h 19"/>
                  <a:gd name="T28" fmla="*/ 5 w 17"/>
                  <a:gd name="T29" fmla="*/ 9 h 19"/>
                  <a:gd name="T30" fmla="*/ 13 w 17"/>
                  <a:gd name="T31" fmla="*/ 8 h 19"/>
                  <a:gd name="T32" fmla="*/ 14 w 17"/>
                  <a:gd name="T33" fmla="*/ 10 h 19"/>
                  <a:gd name="T34" fmla="*/ 16 w 17"/>
                  <a:gd name="T35" fmla="*/ 12 h 19"/>
                  <a:gd name="T36" fmla="*/ 10 w 17"/>
                  <a:gd name="T37" fmla="*/ 16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9"/>
                  <a:gd name="T59" fmla="*/ 17 w 1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9">
                    <a:moveTo>
                      <a:pt x="10" y="16"/>
                    </a:moveTo>
                    <a:lnTo>
                      <a:pt x="10" y="18"/>
                    </a:lnTo>
                    <a:lnTo>
                      <a:pt x="9" y="17"/>
                    </a:lnTo>
                    <a:lnTo>
                      <a:pt x="5" y="14"/>
                    </a:lnTo>
                    <a:lnTo>
                      <a:pt x="0" y="8"/>
                    </a:lnTo>
                    <a:lnTo>
                      <a:pt x="4" y="6"/>
                    </a:lnTo>
                    <a:lnTo>
                      <a:pt x="2" y="5"/>
                    </a:lnTo>
                    <a:lnTo>
                      <a:pt x="6" y="1"/>
                    </a:lnTo>
                    <a:lnTo>
                      <a:pt x="8" y="0"/>
                    </a:lnTo>
                    <a:lnTo>
                      <a:pt x="9" y="0"/>
                    </a:lnTo>
                    <a:lnTo>
                      <a:pt x="6" y="3"/>
                    </a:lnTo>
                    <a:lnTo>
                      <a:pt x="4" y="6"/>
                    </a:lnTo>
                    <a:lnTo>
                      <a:pt x="4" y="9"/>
                    </a:lnTo>
                    <a:lnTo>
                      <a:pt x="5" y="11"/>
                    </a:lnTo>
                    <a:lnTo>
                      <a:pt x="5" y="9"/>
                    </a:lnTo>
                    <a:lnTo>
                      <a:pt x="13" y="8"/>
                    </a:lnTo>
                    <a:lnTo>
                      <a:pt x="14" y="10"/>
                    </a:lnTo>
                    <a:lnTo>
                      <a:pt x="16" y="12"/>
                    </a:lnTo>
                    <a:lnTo>
                      <a:pt x="1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3" name="Freeform 17"/>
              <p:cNvSpPr>
                <a:spLocks/>
              </p:cNvSpPr>
              <p:nvPr/>
            </p:nvSpPr>
            <p:spPr bwMode="auto">
              <a:xfrm>
                <a:off x="3437" y="3425"/>
                <a:ext cx="17" cy="27"/>
              </a:xfrm>
              <a:custGeom>
                <a:avLst/>
                <a:gdLst>
                  <a:gd name="T0" fmla="*/ 14 w 17"/>
                  <a:gd name="T1" fmla="*/ 26 h 27"/>
                  <a:gd name="T2" fmla="*/ 8 w 17"/>
                  <a:gd name="T3" fmla="*/ 25 h 27"/>
                  <a:gd name="T4" fmla="*/ 3 w 17"/>
                  <a:gd name="T5" fmla="*/ 21 h 27"/>
                  <a:gd name="T6" fmla="*/ 0 w 17"/>
                  <a:gd name="T7" fmla="*/ 18 h 27"/>
                  <a:gd name="T8" fmla="*/ 1 w 17"/>
                  <a:gd name="T9" fmla="*/ 10 h 27"/>
                  <a:gd name="T10" fmla="*/ 8 w 17"/>
                  <a:gd name="T11" fmla="*/ 0 h 27"/>
                  <a:gd name="T12" fmla="*/ 6 w 17"/>
                  <a:gd name="T13" fmla="*/ 3 h 27"/>
                  <a:gd name="T14" fmla="*/ 6 w 17"/>
                  <a:gd name="T15" fmla="*/ 10 h 27"/>
                  <a:gd name="T16" fmla="*/ 12 w 17"/>
                  <a:gd name="T17" fmla="*/ 13 h 27"/>
                  <a:gd name="T18" fmla="*/ 16 w 17"/>
                  <a:gd name="T19" fmla="*/ 22 h 27"/>
                  <a:gd name="T20" fmla="*/ 12 w 17"/>
                  <a:gd name="T21" fmla="*/ 23 h 27"/>
                  <a:gd name="T22" fmla="*/ 14 w 17"/>
                  <a:gd name="T23" fmla="*/ 2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4" y="26"/>
                    </a:moveTo>
                    <a:lnTo>
                      <a:pt x="8" y="25"/>
                    </a:lnTo>
                    <a:lnTo>
                      <a:pt x="3" y="21"/>
                    </a:lnTo>
                    <a:lnTo>
                      <a:pt x="0" y="18"/>
                    </a:lnTo>
                    <a:lnTo>
                      <a:pt x="1" y="10"/>
                    </a:lnTo>
                    <a:lnTo>
                      <a:pt x="8" y="0"/>
                    </a:lnTo>
                    <a:lnTo>
                      <a:pt x="6" y="3"/>
                    </a:lnTo>
                    <a:lnTo>
                      <a:pt x="6" y="10"/>
                    </a:lnTo>
                    <a:lnTo>
                      <a:pt x="12" y="13"/>
                    </a:lnTo>
                    <a:lnTo>
                      <a:pt x="16" y="22"/>
                    </a:lnTo>
                    <a:lnTo>
                      <a:pt x="12" y="23"/>
                    </a:lnTo>
                    <a:lnTo>
                      <a:pt x="14" y="2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4" name="Freeform 18"/>
              <p:cNvSpPr>
                <a:spLocks/>
              </p:cNvSpPr>
              <p:nvPr/>
            </p:nvSpPr>
            <p:spPr bwMode="auto">
              <a:xfrm>
                <a:off x="3344" y="3478"/>
                <a:ext cx="22" cy="17"/>
              </a:xfrm>
              <a:custGeom>
                <a:avLst/>
                <a:gdLst>
                  <a:gd name="T0" fmla="*/ 0 w 22"/>
                  <a:gd name="T1" fmla="*/ 16 h 17"/>
                  <a:gd name="T2" fmla="*/ 9 w 22"/>
                  <a:gd name="T3" fmla="*/ 15 h 17"/>
                  <a:gd name="T4" fmla="*/ 10 w 22"/>
                  <a:gd name="T5" fmla="*/ 15 h 17"/>
                  <a:gd name="T6" fmla="*/ 19 w 22"/>
                  <a:gd name="T7" fmla="*/ 11 h 17"/>
                  <a:gd name="T8" fmla="*/ 21 w 22"/>
                  <a:gd name="T9" fmla="*/ 8 h 17"/>
                  <a:gd name="T10" fmla="*/ 17 w 22"/>
                  <a:gd name="T11" fmla="*/ 2 h 17"/>
                  <a:gd name="T12" fmla="*/ 12 w 22"/>
                  <a:gd name="T13" fmla="*/ 0 h 17"/>
                  <a:gd name="T14" fmla="*/ 3 w 22"/>
                  <a:gd name="T15" fmla="*/ 5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9" y="15"/>
                    </a:lnTo>
                    <a:lnTo>
                      <a:pt x="10" y="15"/>
                    </a:lnTo>
                    <a:lnTo>
                      <a:pt x="19" y="11"/>
                    </a:lnTo>
                    <a:lnTo>
                      <a:pt x="21" y="8"/>
                    </a:lnTo>
                    <a:lnTo>
                      <a:pt x="17" y="2"/>
                    </a:lnTo>
                    <a:lnTo>
                      <a:pt x="12" y="0"/>
                    </a:lnTo>
                    <a:lnTo>
                      <a:pt x="3" y="5"/>
                    </a:lnTo>
                    <a:lnTo>
                      <a:pt x="0"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5" name="Freeform 19"/>
              <p:cNvSpPr>
                <a:spLocks/>
              </p:cNvSpPr>
              <p:nvPr/>
            </p:nvSpPr>
            <p:spPr bwMode="auto">
              <a:xfrm>
                <a:off x="3355" y="3491"/>
                <a:ext cx="17" cy="17"/>
              </a:xfrm>
              <a:custGeom>
                <a:avLst/>
                <a:gdLst>
                  <a:gd name="T0" fmla="*/ 0 w 17"/>
                  <a:gd name="T1" fmla="*/ 9 h 17"/>
                  <a:gd name="T2" fmla="*/ 3 w 17"/>
                  <a:gd name="T3" fmla="*/ 6 h 17"/>
                  <a:gd name="T4" fmla="*/ 6 w 17"/>
                  <a:gd name="T5" fmla="*/ 12 h 17"/>
                  <a:gd name="T6" fmla="*/ 11 w 17"/>
                  <a:gd name="T7" fmla="*/ 3 h 17"/>
                  <a:gd name="T8" fmla="*/ 16 w 17"/>
                  <a:gd name="T9" fmla="*/ 0 h 17"/>
                  <a:gd name="T10" fmla="*/ 14 w 17"/>
                  <a:gd name="T11" fmla="*/ 3 h 17"/>
                  <a:gd name="T12" fmla="*/ 7 w 17"/>
                  <a:gd name="T13" fmla="*/ 16 h 17"/>
                  <a:gd name="T14" fmla="*/ 0 w 17"/>
                  <a:gd name="T15" fmla="*/ 9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9"/>
                    </a:moveTo>
                    <a:lnTo>
                      <a:pt x="3" y="6"/>
                    </a:lnTo>
                    <a:lnTo>
                      <a:pt x="6" y="12"/>
                    </a:lnTo>
                    <a:lnTo>
                      <a:pt x="11" y="3"/>
                    </a:lnTo>
                    <a:lnTo>
                      <a:pt x="16" y="0"/>
                    </a:lnTo>
                    <a:lnTo>
                      <a:pt x="14" y="3"/>
                    </a:lnTo>
                    <a:lnTo>
                      <a:pt x="7" y="16"/>
                    </a:lnTo>
                    <a:lnTo>
                      <a:pt x="0" y="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6" name="Freeform 20"/>
              <p:cNvSpPr>
                <a:spLocks/>
              </p:cNvSpPr>
              <p:nvPr/>
            </p:nvSpPr>
            <p:spPr bwMode="auto">
              <a:xfrm>
                <a:off x="3347" y="3451"/>
                <a:ext cx="17" cy="17"/>
              </a:xfrm>
              <a:custGeom>
                <a:avLst/>
                <a:gdLst>
                  <a:gd name="T0" fmla="*/ 0 w 17"/>
                  <a:gd name="T1" fmla="*/ 16 h 17"/>
                  <a:gd name="T2" fmla="*/ 16 w 17"/>
                  <a:gd name="T3" fmla="*/ 8 h 17"/>
                  <a:gd name="T4" fmla="*/ 12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8"/>
                    </a:lnTo>
                    <a:lnTo>
                      <a:pt x="12" y="0"/>
                    </a:lnTo>
                    <a:lnTo>
                      <a:pt x="0"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7" name="Freeform 21"/>
              <p:cNvSpPr>
                <a:spLocks/>
              </p:cNvSpPr>
              <p:nvPr/>
            </p:nvSpPr>
            <p:spPr bwMode="auto">
              <a:xfrm>
                <a:off x="3321" y="3395"/>
                <a:ext cx="35" cy="24"/>
              </a:xfrm>
              <a:custGeom>
                <a:avLst/>
                <a:gdLst>
                  <a:gd name="T0" fmla="*/ 0 w 35"/>
                  <a:gd name="T1" fmla="*/ 23 h 24"/>
                  <a:gd name="T2" fmla="*/ 14 w 35"/>
                  <a:gd name="T3" fmla="*/ 17 h 24"/>
                  <a:gd name="T4" fmla="*/ 13 w 35"/>
                  <a:gd name="T5" fmla="*/ 19 h 24"/>
                  <a:gd name="T6" fmla="*/ 13 w 35"/>
                  <a:gd name="T7" fmla="*/ 18 h 24"/>
                  <a:gd name="T8" fmla="*/ 18 w 35"/>
                  <a:gd name="T9" fmla="*/ 17 h 24"/>
                  <a:gd name="T10" fmla="*/ 30 w 35"/>
                  <a:gd name="T11" fmla="*/ 13 h 24"/>
                  <a:gd name="T12" fmla="*/ 30 w 35"/>
                  <a:gd name="T13" fmla="*/ 19 h 24"/>
                  <a:gd name="T14" fmla="*/ 31 w 35"/>
                  <a:gd name="T15" fmla="*/ 14 h 24"/>
                  <a:gd name="T16" fmla="*/ 30 w 35"/>
                  <a:gd name="T17" fmla="*/ 11 h 24"/>
                  <a:gd name="T18" fmla="*/ 32 w 35"/>
                  <a:gd name="T19" fmla="*/ 5 h 24"/>
                  <a:gd name="T20" fmla="*/ 31 w 35"/>
                  <a:gd name="T21" fmla="*/ 3 h 24"/>
                  <a:gd name="T22" fmla="*/ 34 w 35"/>
                  <a:gd name="T23" fmla="*/ 0 h 24"/>
                  <a:gd name="T24" fmla="*/ 30 w 35"/>
                  <a:gd name="T25" fmla="*/ 2 h 24"/>
                  <a:gd name="T26" fmla="*/ 22 w 35"/>
                  <a:gd name="T27" fmla="*/ 6 h 24"/>
                  <a:gd name="T28" fmla="*/ 16 w 35"/>
                  <a:gd name="T29" fmla="*/ 11 h 24"/>
                  <a:gd name="T30" fmla="*/ 10 w 35"/>
                  <a:gd name="T31" fmla="*/ 15 h 24"/>
                  <a:gd name="T32" fmla="*/ 8 w 35"/>
                  <a:gd name="T33" fmla="*/ 16 h 24"/>
                  <a:gd name="T34" fmla="*/ 0 w 35"/>
                  <a:gd name="T35" fmla="*/ 23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4"/>
                  <a:gd name="T56" fmla="*/ 35 w 35"/>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4">
                    <a:moveTo>
                      <a:pt x="0" y="23"/>
                    </a:moveTo>
                    <a:lnTo>
                      <a:pt x="14" y="17"/>
                    </a:lnTo>
                    <a:lnTo>
                      <a:pt x="13" y="19"/>
                    </a:lnTo>
                    <a:lnTo>
                      <a:pt x="13" y="18"/>
                    </a:lnTo>
                    <a:lnTo>
                      <a:pt x="18" y="17"/>
                    </a:lnTo>
                    <a:lnTo>
                      <a:pt x="30" y="13"/>
                    </a:lnTo>
                    <a:lnTo>
                      <a:pt x="30" y="19"/>
                    </a:lnTo>
                    <a:lnTo>
                      <a:pt x="31" y="14"/>
                    </a:lnTo>
                    <a:lnTo>
                      <a:pt x="30" y="11"/>
                    </a:lnTo>
                    <a:lnTo>
                      <a:pt x="32" y="5"/>
                    </a:lnTo>
                    <a:lnTo>
                      <a:pt x="31" y="3"/>
                    </a:lnTo>
                    <a:lnTo>
                      <a:pt x="34" y="0"/>
                    </a:lnTo>
                    <a:lnTo>
                      <a:pt x="30" y="2"/>
                    </a:lnTo>
                    <a:lnTo>
                      <a:pt x="22" y="6"/>
                    </a:lnTo>
                    <a:lnTo>
                      <a:pt x="16" y="11"/>
                    </a:lnTo>
                    <a:lnTo>
                      <a:pt x="10" y="15"/>
                    </a:lnTo>
                    <a:lnTo>
                      <a:pt x="8" y="16"/>
                    </a:lnTo>
                    <a:lnTo>
                      <a:pt x="0" y="23"/>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98" name="Freeform 22"/>
              <p:cNvSpPr>
                <a:spLocks/>
              </p:cNvSpPr>
              <p:nvPr/>
            </p:nvSpPr>
            <p:spPr bwMode="auto">
              <a:xfrm>
                <a:off x="3431" y="3393"/>
                <a:ext cx="31" cy="39"/>
              </a:xfrm>
              <a:custGeom>
                <a:avLst/>
                <a:gdLst>
                  <a:gd name="T0" fmla="*/ 0 w 31"/>
                  <a:gd name="T1" fmla="*/ 5 h 39"/>
                  <a:gd name="T2" fmla="*/ 8 w 31"/>
                  <a:gd name="T3" fmla="*/ 3 h 39"/>
                  <a:gd name="T4" fmla="*/ 16 w 31"/>
                  <a:gd name="T5" fmla="*/ 0 h 39"/>
                  <a:gd name="T6" fmla="*/ 20 w 31"/>
                  <a:gd name="T7" fmla="*/ 0 h 39"/>
                  <a:gd name="T8" fmla="*/ 29 w 31"/>
                  <a:gd name="T9" fmla="*/ 4 h 39"/>
                  <a:gd name="T10" fmla="*/ 30 w 31"/>
                  <a:gd name="T11" fmla="*/ 38 h 39"/>
                  <a:gd name="T12" fmla="*/ 15 w 31"/>
                  <a:gd name="T13" fmla="*/ 12 h 39"/>
                  <a:gd name="T14" fmla="*/ 0 w 31"/>
                  <a:gd name="T15" fmla="*/ 5 h 3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9"/>
                  <a:gd name="T26" fmla="*/ 31 w 3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9">
                    <a:moveTo>
                      <a:pt x="0" y="5"/>
                    </a:moveTo>
                    <a:lnTo>
                      <a:pt x="8" y="3"/>
                    </a:lnTo>
                    <a:lnTo>
                      <a:pt x="16" y="0"/>
                    </a:lnTo>
                    <a:lnTo>
                      <a:pt x="20" y="0"/>
                    </a:lnTo>
                    <a:lnTo>
                      <a:pt x="29" y="4"/>
                    </a:lnTo>
                    <a:lnTo>
                      <a:pt x="30" y="38"/>
                    </a:lnTo>
                    <a:lnTo>
                      <a:pt x="15" y="12"/>
                    </a:lnTo>
                    <a:lnTo>
                      <a:pt x="0" y="5"/>
                    </a:lnTo>
                  </a:path>
                </a:pathLst>
              </a:custGeom>
              <a:solidFill>
                <a:srgbClr val="804000"/>
              </a:solidFill>
              <a:ln w="12700" cap="rnd">
                <a:solidFill>
                  <a:srgbClr val="402000"/>
                </a:solidFill>
                <a:round/>
                <a:headEnd/>
                <a:tailEnd/>
              </a:ln>
            </p:spPr>
            <p:txBody>
              <a:bodyPr/>
              <a:lstStyle/>
              <a:p>
                <a:endParaRPr lang="en-US"/>
              </a:p>
            </p:txBody>
          </p:sp>
          <p:sp>
            <p:nvSpPr>
              <p:cNvPr id="20599" name="Freeform 23"/>
              <p:cNvSpPr>
                <a:spLocks/>
              </p:cNvSpPr>
              <p:nvPr/>
            </p:nvSpPr>
            <p:spPr bwMode="auto">
              <a:xfrm>
                <a:off x="3429" y="3455"/>
                <a:ext cx="17" cy="17"/>
              </a:xfrm>
              <a:custGeom>
                <a:avLst/>
                <a:gdLst>
                  <a:gd name="T0" fmla="*/ 12 w 17"/>
                  <a:gd name="T1" fmla="*/ 16 h 17"/>
                  <a:gd name="T2" fmla="*/ 8 w 17"/>
                  <a:gd name="T3" fmla="*/ 12 h 17"/>
                  <a:gd name="T4" fmla="*/ 0 w 17"/>
                  <a:gd name="T5" fmla="*/ 8 h 17"/>
                  <a:gd name="T6" fmla="*/ 8 w 17"/>
                  <a:gd name="T7" fmla="*/ 0 h 17"/>
                  <a:gd name="T8" fmla="*/ 16 w 17"/>
                  <a:gd name="T9" fmla="*/ 4 h 17"/>
                  <a:gd name="T10" fmla="*/ 12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2" y="16"/>
                    </a:moveTo>
                    <a:lnTo>
                      <a:pt x="8" y="12"/>
                    </a:lnTo>
                    <a:lnTo>
                      <a:pt x="0" y="8"/>
                    </a:lnTo>
                    <a:lnTo>
                      <a:pt x="8" y="0"/>
                    </a:lnTo>
                    <a:lnTo>
                      <a:pt x="16" y="4"/>
                    </a:lnTo>
                    <a:lnTo>
                      <a:pt x="12"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0" name="Freeform 24"/>
              <p:cNvSpPr>
                <a:spLocks/>
              </p:cNvSpPr>
              <p:nvPr/>
            </p:nvSpPr>
            <p:spPr bwMode="auto">
              <a:xfrm>
                <a:off x="3353" y="3396"/>
                <a:ext cx="45" cy="114"/>
              </a:xfrm>
              <a:custGeom>
                <a:avLst/>
                <a:gdLst>
                  <a:gd name="T0" fmla="*/ 44 w 45"/>
                  <a:gd name="T1" fmla="*/ 105 h 114"/>
                  <a:gd name="T2" fmla="*/ 41 w 45"/>
                  <a:gd name="T3" fmla="*/ 110 h 114"/>
                  <a:gd name="T4" fmla="*/ 38 w 45"/>
                  <a:gd name="T5" fmla="*/ 112 h 114"/>
                  <a:gd name="T6" fmla="*/ 36 w 45"/>
                  <a:gd name="T7" fmla="*/ 113 h 114"/>
                  <a:gd name="T8" fmla="*/ 35 w 45"/>
                  <a:gd name="T9" fmla="*/ 112 h 114"/>
                  <a:gd name="T10" fmla="*/ 30 w 45"/>
                  <a:gd name="T11" fmla="*/ 107 h 114"/>
                  <a:gd name="T12" fmla="*/ 27 w 45"/>
                  <a:gd name="T13" fmla="*/ 95 h 114"/>
                  <a:gd name="T14" fmla="*/ 16 w 45"/>
                  <a:gd name="T15" fmla="*/ 67 h 114"/>
                  <a:gd name="T16" fmla="*/ 5 w 45"/>
                  <a:gd name="T17" fmla="*/ 37 h 114"/>
                  <a:gd name="T18" fmla="*/ 1 w 45"/>
                  <a:gd name="T19" fmla="*/ 26 h 114"/>
                  <a:gd name="T20" fmla="*/ 0 w 45"/>
                  <a:gd name="T21" fmla="*/ 16 h 114"/>
                  <a:gd name="T22" fmla="*/ 2 w 45"/>
                  <a:gd name="T23" fmla="*/ 8 h 114"/>
                  <a:gd name="T24" fmla="*/ 3 w 45"/>
                  <a:gd name="T25" fmla="*/ 3 h 114"/>
                  <a:gd name="T26" fmla="*/ 3 w 45"/>
                  <a:gd name="T27" fmla="*/ 0 h 114"/>
                  <a:gd name="T28" fmla="*/ 4 w 45"/>
                  <a:gd name="T29" fmla="*/ 1 h 114"/>
                  <a:gd name="T30" fmla="*/ 9 w 45"/>
                  <a:gd name="T31" fmla="*/ 2 h 114"/>
                  <a:gd name="T32" fmla="*/ 15 w 45"/>
                  <a:gd name="T33" fmla="*/ 8 h 114"/>
                  <a:gd name="T34" fmla="*/ 10 w 45"/>
                  <a:gd name="T35" fmla="*/ 9 h 114"/>
                  <a:gd name="T36" fmla="*/ 7 w 45"/>
                  <a:gd name="T37" fmla="*/ 11 h 114"/>
                  <a:gd name="T38" fmla="*/ 4 w 45"/>
                  <a:gd name="T39" fmla="*/ 13 h 114"/>
                  <a:gd name="T40" fmla="*/ 5 w 45"/>
                  <a:gd name="T41" fmla="*/ 18 h 114"/>
                  <a:gd name="T42" fmla="*/ 5 w 45"/>
                  <a:gd name="T43" fmla="*/ 25 h 114"/>
                  <a:gd name="T44" fmla="*/ 4 w 45"/>
                  <a:gd name="T45" fmla="*/ 30 h 114"/>
                  <a:gd name="T46" fmla="*/ 5 w 45"/>
                  <a:gd name="T47" fmla="*/ 35 h 114"/>
                  <a:gd name="T48" fmla="*/ 13 w 45"/>
                  <a:gd name="T49" fmla="*/ 54 h 114"/>
                  <a:gd name="T50" fmla="*/ 33 w 45"/>
                  <a:gd name="T51" fmla="*/ 99 h 114"/>
                  <a:gd name="T52" fmla="*/ 35 w 45"/>
                  <a:gd name="T53" fmla="*/ 106 h 114"/>
                  <a:gd name="T54" fmla="*/ 36 w 45"/>
                  <a:gd name="T55" fmla="*/ 110 h 114"/>
                  <a:gd name="T56" fmla="*/ 36 w 45"/>
                  <a:gd name="T57" fmla="*/ 111 h 114"/>
                  <a:gd name="T58" fmla="*/ 39 w 45"/>
                  <a:gd name="T59" fmla="*/ 111 h 114"/>
                  <a:gd name="T60" fmla="*/ 44 w 45"/>
                  <a:gd name="T61" fmla="*/ 105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14"/>
                  <a:gd name="T95" fmla="*/ 45 w 45"/>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14">
                    <a:moveTo>
                      <a:pt x="44" y="105"/>
                    </a:moveTo>
                    <a:lnTo>
                      <a:pt x="41" y="110"/>
                    </a:lnTo>
                    <a:lnTo>
                      <a:pt x="38" y="112"/>
                    </a:lnTo>
                    <a:lnTo>
                      <a:pt x="36" y="113"/>
                    </a:lnTo>
                    <a:lnTo>
                      <a:pt x="35" y="112"/>
                    </a:lnTo>
                    <a:lnTo>
                      <a:pt x="30" y="107"/>
                    </a:lnTo>
                    <a:lnTo>
                      <a:pt x="27" y="95"/>
                    </a:lnTo>
                    <a:lnTo>
                      <a:pt x="16" y="67"/>
                    </a:lnTo>
                    <a:lnTo>
                      <a:pt x="5" y="37"/>
                    </a:lnTo>
                    <a:lnTo>
                      <a:pt x="1" y="26"/>
                    </a:lnTo>
                    <a:lnTo>
                      <a:pt x="0" y="16"/>
                    </a:lnTo>
                    <a:lnTo>
                      <a:pt x="2" y="8"/>
                    </a:lnTo>
                    <a:lnTo>
                      <a:pt x="3" y="3"/>
                    </a:lnTo>
                    <a:lnTo>
                      <a:pt x="3" y="0"/>
                    </a:lnTo>
                    <a:lnTo>
                      <a:pt x="4" y="1"/>
                    </a:lnTo>
                    <a:lnTo>
                      <a:pt x="9" y="2"/>
                    </a:lnTo>
                    <a:lnTo>
                      <a:pt x="15" y="8"/>
                    </a:lnTo>
                    <a:lnTo>
                      <a:pt x="10" y="9"/>
                    </a:lnTo>
                    <a:lnTo>
                      <a:pt x="7" y="11"/>
                    </a:lnTo>
                    <a:lnTo>
                      <a:pt x="4" y="13"/>
                    </a:lnTo>
                    <a:lnTo>
                      <a:pt x="5" y="18"/>
                    </a:lnTo>
                    <a:lnTo>
                      <a:pt x="5" y="25"/>
                    </a:lnTo>
                    <a:lnTo>
                      <a:pt x="4" y="30"/>
                    </a:lnTo>
                    <a:lnTo>
                      <a:pt x="5" y="35"/>
                    </a:lnTo>
                    <a:lnTo>
                      <a:pt x="13" y="54"/>
                    </a:lnTo>
                    <a:lnTo>
                      <a:pt x="33" y="99"/>
                    </a:lnTo>
                    <a:lnTo>
                      <a:pt x="35" y="106"/>
                    </a:lnTo>
                    <a:lnTo>
                      <a:pt x="36" y="110"/>
                    </a:lnTo>
                    <a:lnTo>
                      <a:pt x="36" y="111"/>
                    </a:lnTo>
                    <a:lnTo>
                      <a:pt x="39" y="111"/>
                    </a:lnTo>
                    <a:lnTo>
                      <a:pt x="44" y="105"/>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1" name="Freeform 25"/>
              <p:cNvSpPr>
                <a:spLocks/>
              </p:cNvSpPr>
              <p:nvPr/>
            </p:nvSpPr>
            <p:spPr bwMode="auto">
              <a:xfrm>
                <a:off x="3377" y="3498"/>
                <a:ext cx="17" cy="17"/>
              </a:xfrm>
              <a:custGeom>
                <a:avLst/>
                <a:gdLst>
                  <a:gd name="T0" fmla="*/ 16 w 17"/>
                  <a:gd name="T1" fmla="*/ 16 h 17"/>
                  <a:gd name="T2" fmla="*/ 8 w 17"/>
                  <a:gd name="T3" fmla="*/ 9 h 17"/>
                  <a:gd name="T4" fmla="*/ 2 w 17"/>
                  <a:gd name="T5" fmla="*/ 4 h 17"/>
                  <a:gd name="T6" fmla="*/ 0 w 17"/>
                  <a:gd name="T7" fmla="*/ 0 h 17"/>
                  <a:gd name="T8" fmla="*/ 13 w 17"/>
                  <a:gd name="T9" fmla="*/ 4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9"/>
                    </a:lnTo>
                    <a:lnTo>
                      <a:pt x="2" y="4"/>
                    </a:lnTo>
                    <a:lnTo>
                      <a:pt x="0" y="0"/>
                    </a:lnTo>
                    <a:lnTo>
                      <a:pt x="13" y="4"/>
                    </a:lnTo>
                    <a:lnTo>
                      <a:pt x="16" y="1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2" name="Freeform 26"/>
              <p:cNvSpPr>
                <a:spLocks/>
              </p:cNvSpPr>
              <p:nvPr/>
            </p:nvSpPr>
            <p:spPr bwMode="auto">
              <a:xfrm>
                <a:off x="3374" y="3480"/>
                <a:ext cx="17" cy="21"/>
              </a:xfrm>
              <a:custGeom>
                <a:avLst/>
                <a:gdLst>
                  <a:gd name="T0" fmla="*/ 11 w 17"/>
                  <a:gd name="T1" fmla="*/ 18 h 21"/>
                  <a:gd name="T2" fmla="*/ 16 w 17"/>
                  <a:gd name="T3" fmla="*/ 20 h 21"/>
                  <a:gd name="T4" fmla="*/ 3 w 17"/>
                  <a:gd name="T5" fmla="*/ 2 h 21"/>
                  <a:gd name="T6" fmla="*/ 0 w 17"/>
                  <a:gd name="T7" fmla="*/ 0 h 21"/>
                  <a:gd name="T8" fmla="*/ 11 w 17"/>
                  <a:gd name="T9" fmla="*/ 18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1" y="18"/>
                    </a:moveTo>
                    <a:lnTo>
                      <a:pt x="16" y="20"/>
                    </a:lnTo>
                    <a:lnTo>
                      <a:pt x="3" y="2"/>
                    </a:lnTo>
                    <a:lnTo>
                      <a:pt x="0" y="0"/>
                    </a:lnTo>
                    <a:lnTo>
                      <a:pt x="11" y="18"/>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603" name="Freeform 27"/>
              <p:cNvSpPr>
                <a:spLocks/>
              </p:cNvSpPr>
              <p:nvPr/>
            </p:nvSpPr>
            <p:spPr bwMode="auto">
              <a:xfrm>
                <a:off x="3434" y="3449"/>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487" name="Freeform 28"/>
            <p:cNvSpPr>
              <a:spLocks/>
            </p:cNvSpPr>
            <p:nvPr/>
          </p:nvSpPr>
          <p:spPr bwMode="auto">
            <a:xfrm>
              <a:off x="3667" y="3462"/>
              <a:ext cx="73" cy="89"/>
            </a:xfrm>
            <a:custGeom>
              <a:avLst/>
              <a:gdLst>
                <a:gd name="T0" fmla="*/ 33 w 73"/>
                <a:gd name="T1" fmla="*/ 88 h 89"/>
                <a:gd name="T2" fmla="*/ 49 w 73"/>
                <a:gd name="T3" fmla="*/ 72 h 89"/>
                <a:gd name="T4" fmla="*/ 61 w 73"/>
                <a:gd name="T5" fmla="*/ 63 h 89"/>
                <a:gd name="T6" fmla="*/ 65 w 73"/>
                <a:gd name="T7" fmla="*/ 60 h 89"/>
                <a:gd name="T8" fmla="*/ 67 w 73"/>
                <a:gd name="T9" fmla="*/ 52 h 89"/>
                <a:gd name="T10" fmla="*/ 69 w 73"/>
                <a:gd name="T11" fmla="*/ 43 h 89"/>
                <a:gd name="T12" fmla="*/ 71 w 73"/>
                <a:gd name="T13" fmla="*/ 37 h 89"/>
                <a:gd name="T14" fmla="*/ 72 w 73"/>
                <a:gd name="T15" fmla="*/ 26 h 89"/>
                <a:gd name="T16" fmla="*/ 72 w 73"/>
                <a:gd name="T17" fmla="*/ 21 h 89"/>
                <a:gd name="T18" fmla="*/ 69 w 73"/>
                <a:gd name="T19" fmla="*/ 16 h 89"/>
                <a:gd name="T20" fmla="*/ 69 w 73"/>
                <a:gd name="T21" fmla="*/ 13 h 89"/>
                <a:gd name="T22" fmla="*/ 68 w 73"/>
                <a:gd name="T23" fmla="*/ 8 h 89"/>
                <a:gd name="T24" fmla="*/ 64 w 73"/>
                <a:gd name="T25" fmla="*/ 3 h 89"/>
                <a:gd name="T26" fmla="*/ 60 w 73"/>
                <a:gd name="T27" fmla="*/ 2 h 89"/>
                <a:gd name="T28" fmla="*/ 54 w 73"/>
                <a:gd name="T29" fmla="*/ 1 h 89"/>
                <a:gd name="T30" fmla="*/ 52 w 73"/>
                <a:gd name="T31" fmla="*/ 0 h 89"/>
                <a:gd name="T32" fmla="*/ 45 w 73"/>
                <a:gd name="T33" fmla="*/ 2 h 89"/>
                <a:gd name="T34" fmla="*/ 30 w 73"/>
                <a:gd name="T35" fmla="*/ 6 h 89"/>
                <a:gd name="T36" fmla="*/ 22 w 73"/>
                <a:gd name="T37" fmla="*/ 9 h 89"/>
                <a:gd name="T38" fmla="*/ 20 w 73"/>
                <a:gd name="T39" fmla="*/ 12 h 89"/>
                <a:gd name="T40" fmla="*/ 16 w 73"/>
                <a:gd name="T41" fmla="*/ 18 h 89"/>
                <a:gd name="T42" fmla="*/ 14 w 73"/>
                <a:gd name="T43" fmla="*/ 27 h 89"/>
                <a:gd name="T44" fmla="*/ 12 w 73"/>
                <a:gd name="T45" fmla="*/ 35 h 89"/>
                <a:gd name="T46" fmla="*/ 11 w 73"/>
                <a:gd name="T47" fmla="*/ 41 h 89"/>
                <a:gd name="T48" fmla="*/ 12 w 73"/>
                <a:gd name="T49" fmla="*/ 47 h 89"/>
                <a:gd name="T50" fmla="*/ 9 w 73"/>
                <a:gd name="T51" fmla="*/ 54 h 89"/>
                <a:gd name="T52" fmla="*/ 6 w 73"/>
                <a:gd name="T53" fmla="*/ 66 h 89"/>
                <a:gd name="T54" fmla="*/ 3 w 73"/>
                <a:gd name="T55" fmla="*/ 73 h 89"/>
                <a:gd name="T56" fmla="*/ 0 w 73"/>
                <a:gd name="T57" fmla="*/ 75 h 89"/>
                <a:gd name="T58" fmla="*/ 33 w 73"/>
                <a:gd name="T59" fmla="*/ 88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
                <a:gd name="T91" fmla="*/ 0 h 89"/>
                <a:gd name="T92" fmla="*/ 73 w 73"/>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 h="89">
                  <a:moveTo>
                    <a:pt x="33" y="88"/>
                  </a:moveTo>
                  <a:lnTo>
                    <a:pt x="49" y="72"/>
                  </a:lnTo>
                  <a:lnTo>
                    <a:pt x="61" y="63"/>
                  </a:lnTo>
                  <a:lnTo>
                    <a:pt x="65" y="60"/>
                  </a:lnTo>
                  <a:lnTo>
                    <a:pt x="67" y="52"/>
                  </a:lnTo>
                  <a:lnTo>
                    <a:pt x="69" y="43"/>
                  </a:lnTo>
                  <a:lnTo>
                    <a:pt x="71" y="37"/>
                  </a:lnTo>
                  <a:lnTo>
                    <a:pt x="72" y="26"/>
                  </a:lnTo>
                  <a:lnTo>
                    <a:pt x="72" y="21"/>
                  </a:lnTo>
                  <a:lnTo>
                    <a:pt x="69" y="16"/>
                  </a:lnTo>
                  <a:lnTo>
                    <a:pt x="69" y="13"/>
                  </a:lnTo>
                  <a:lnTo>
                    <a:pt x="68" y="8"/>
                  </a:lnTo>
                  <a:lnTo>
                    <a:pt x="64" y="3"/>
                  </a:lnTo>
                  <a:lnTo>
                    <a:pt x="60" y="2"/>
                  </a:lnTo>
                  <a:lnTo>
                    <a:pt x="54" y="1"/>
                  </a:lnTo>
                  <a:lnTo>
                    <a:pt x="52" y="0"/>
                  </a:lnTo>
                  <a:lnTo>
                    <a:pt x="45" y="2"/>
                  </a:lnTo>
                  <a:lnTo>
                    <a:pt x="30" y="6"/>
                  </a:lnTo>
                  <a:lnTo>
                    <a:pt x="22" y="9"/>
                  </a:lnTo>
                  <a:lnTo>
                    <a:pt x="20" y="12"/>
                  </a:lnTo>
                  <a:lnTo>
                    <a:pt x="16" y="18"/>
                  </a:lnTo>
                  <a:lnTo>
                    <a:pt x="14" y="27"/>
                  </a:lnTo>
                  <a:lnTo>
                    <a:pt x="12" y="35"/>
                  </a:lnTo>
                  <a:lnTo>
                    <a:pt x="11" y="41"/>
                  </a:lnTo>
                  <a:lnTo>
                    <a:pt x="12" y="47"/>
                  </a:lnTo>
                  <a:lnTo>
                    <a:pt x="9" y="54"/>
                  </a:lnTo>
                  <a:lnTo>
                    <a:pt x="6" y="66"/>
                  </a:lnTo>
                  <a:lnTo>
                    <a:pt x="3" y="73"/>
                  </a:lnTo>
                  <a:lnTo>
                    <a:pt x="0" y="75"/>
                  </a:lnTo>
                  <a:lnTo>
                    <a:pt x="33" y="88"/>
                  </a:lnTo>
                </a:path>
              </a:pathLst>
            </a:custGeom>
            <a:solidFill>
              <a:srgbClr val="A05000"/>
            </a:solidFill>
            <a:ln w="12700" cap="rnd">
              <a:solidFill>
                <a:srgbClr val="402000"/>
              </a:solidFill>
              <a:round/>
              <a:headEnd/>
              <a:tailEnd/>
            </a:ln>
          </p:spPr>
          <p:txBody>
            <a:bodyPr/>
            <a:lstStyle/>
            <a:p>
              <a:endParaRPr lang="en-US"/>
            </a:p>
          </p:txBody>
        </p:sp>
        <p:grpSp>
          <p:nvGrpSpPr>
            <p:cNvPr id="20488" name="Group 29"/>
            <p:cNvGrpSpPr>
              <a:grpSpLocks/>
            </p:cNvGrpSpPr>
            <p:nvPr/>
          </p:nvGrpSpPr>
          <p:grpSpPr bwMode="auto">
            <a:xfrm>
              <a:off x="4143" y="3121"/>
              <a:ext cx="60" cy="61"/>
              <a:chOff x="4143" y="3121"/>
              <a:chExt cx="60" cy="61"/>
            </a:xfrm>
          </p:grpSpPr>
          <p:sp>
            <p:nvSpPr>
              <p:cNvPr id="20578" name="Freeform 30"/>
              <p:cNvSpPr>
                <a:spLocks/>
              </p:cNvSpPr>
              <p:nvPr/>
            </p:nvSpPr>
            <p:spPr bwMode="auto">
              <a:xfrm>
                <a:off x="4143" y="3122"/>
                <a:ext cx="54" cy="60"/>
              </a:xfrm>
              <a:custGeom>
                <a:avLst/>
                <a:gdLst>
                  <a:gd name="T0" fmla="*/ 16 w 54"/>
                  <a:gd name="T1" fmla="*/ 58 h 60"/>
                  <a:gd name="T2" fmla="*/ 25 w 54"/>
                  <a:gd name="T3" fmla="*/ 59 h 60"/>
                  <a:gd name="T4" fmla="*/ 34 w 54"/>
                  <a:gd name="T5" fmla="*/ 58 h 60"/>
                  <a:gd name="T6" fmla="*/ 39 w 54"/>
                  <a:gd name="T7" fmla="*/ 58 h 60"/>
                  <a:gd name="T8" fmla="*/ 43 w 54"/>
                  <a:gd name="T9" fmla="*/ 58 h 60"/>
                  <a:gd name="T10" fmla="*/ 46 w 54"/>
                  <a:gd name="T11" fmla="*/ 57 h 60"/>
                  <a:gd name="T12" fmla="*/ 50 w 54"/>
                  <a:gd name="T13" fmla="*/ 55 h 60"/>
                  <a:gd name="T14" fmla="*/ 51 w 54"/>
                  <a:gd name="T15" fmla="*/ 53 h 60"/>
                  <a:gd name="T16" fmla="*/ 53 w 54"/>
                  <a:gd name="T17" fmla="*/ 51 h 60"/>
                  <a:gd name="T18" fmla="*/ 51 w 54"/>
                  <a:gd name="T19" fmla="*/ 38 h 60"/>
                  <a:gd name="T20" fmla="*/ 48 w 54"/>
                  <a:gd name="T21" fmla="*/ 27 h 60"/>
                  <a:gd name="T22" fmla="*/ 44 w 54"/>
                  <a:gd name="T23" fmla="*/ 19 h 60"/>
                  <a:gd name="T24" fmla="*/ 38 w 54"/>
                  <a:gd name="T25" fmla="*/ 1 h 60"/>
                  <a:gd name="T26" fmla="*/ 33 w 54"/>
                  <a:gd name="T27" fmla="*/ 0 h 60"/>
                  <a:gd name="T28" fmla="*/ 32 w 54"/>
                  <a:gd name="T29" fmla="*/ 3 h 60"/>
                  <a:gd name="T30" fmla="*/ 27 w 54"/>
                  <a:gd name="T31" fmla="*/ 3 h 60"/>
                  <a:gd name="T32" fmla="*/ 21 w 54"/>
                  <a:gd name="T33" fmla="*/ 6 h 60"/>
                  <a:gd name="T34" fmla="*/ 13 w 54"/>
                  <a:gd name="T35" fmla="*/ 12 h 60"/>
                  <a:gd name="T36" fmla="*/ 8 w 54"/>
                  <a:gd name="T37" fmla="*/ 17 h 60"/>
                  <a:gd name="T38" fmla="*/ 5 w 54"/>
                  <a:gd name="T39" fmla="*/ 19 h 60"/>
                  <a:gd name="T40" fmla="*/ 0 w 54"/>
                  <a:gd name="T41" fmla="*/ 24 h 60"/>
                  <a:gd name="T42" fmla="*/ 4 w 54"/>
                  <a:gd name="T43" fmla="*/ 42 h 60"/>
                  <a:gd name="T44" fmla="*/ 16 w 54"/>
                  <a:gd name="T45" fmla="*/ 58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60"/>
                  <a:gd name="T71" fmla="*/ 54 w 54"/>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60">
                    <a:moveTo>
                      <a:pt x="16" y="58"/>
                    </a:moveTo>
                    <a:lnTo>
                      <a:pt x="25" y="59"/>
                    </a:lnTo>
                    <a:lnTo>
                      <a:pt x="34" y="58"/>
                    </a:lnTo>
                    <a:lnTo>
                      <a:pt x="39" y="58"/>
                    </a:lnTo>
                    <a:lnTo>
                      <a:pt x="43" y="58"/>
                    </a:lnTo>
                    <a:lnTo>
                      <a:pt x="46" y="57"/>
                    </a:lnTo>
                    <a:lnTo>
                      <a:pt x="50" y="55"/>
                    </a:lnTo>
                    <a:lnTo>
                      <a:pt x="51" y="53"/>
                    </a:lnTo>
                    <a:lnTo>
                      <a:pt x="53" y="51"/>
                    </a:lnTo>
                    <a:lnTo>
                      <a:pt x="51" y="38"/>
                    </a:lnTo>
                    <a:lnTo>
                      <a:pt x="48" y="27"/>
                    </a:lnTo>
                    <a:lnTo>
                      <a:pt x="44" y="19"/>
                    </a:lnTo>
                    <a:lnTo>
                      <a:pt x="38" y="1"/>
                    </a:lnTo>
                    <a:lnTo>
                      <a:pt x="33" y="0"/>
                    </a:lnTo>
                    <a:lnTo>
                      <a:pt x="32" y="3"/>
                    </a:lnTo>
                    <a:lnTo>
                      <a:pt x="27" y="3"/>
                    </a:lnTo>
                    <a:lnTo>
                      <a:pt x="21" y="6"/>
                    </a:lnTo>
                    <a:lnTo>
                      <a:pt x="13" y="12"/>
                    </a:lnTo>
                    <a:lnTo>
                      <a:pt x="8" y="17"/>
                    </a:lnTo>
                    <a:lnTo>
                      <a:pt x="5" y="19"/>
                    </a:lnTo>
                    <a:lnTo>
                      <a:pt x="0" y="24"/>
                    </a:lnTo>
                    <a:lnTo>
                      <a:pt x="4" y="42"/>
                    </a:lnTo>
                    <a:lnTo>
                      <a:pt x="16" y="5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9" name="Freeform 31"/>
              <p:cNvSpPr>
                <a:spLocks/>
              </p:cNvSpPr>
              <p:nvPr/>
            </p:nvSpPr>
            <p:spPr bwMode="auto">
              <a:xfrm>
                <a:off x="4179" y="3121"/>
                <a:ext cx="24" cy="53"/>
              </a:xfrm>
              <a:custGeom>
                <a:avLst/>
                <a:gdLst>
                  <a:gd name="T0" fmla="*/ 22 w 24"/>
                  <a:gd name="T1" fmla="*/ 52 h 53"/>
                  <a:gd name="T2" fmla="*/ 19 w 24"/>
                  <a:gd name="T3" fmla="*/ 43 h 53"/>
                  <a:gd name="T4" fmla="*/ 16 w 24"/>
                  <a:gd name="T5" fmla="*/ 37 h 53"/>
                  <a:gd name="T6" fmla="*/ 16 w 24"/>
                  <a:gd name="T7" fmla="*/ 30 h 53"/>
                  <a:gd name="T8" fmla="*/ 11 w 24"/>
                  <a:gd name="T9" fmla="*/ 24 h 53"/>
                  <a:gd name="T10" fmla="*/ 9 w 24"/>
                  <a:gd name="T11" fmla="*/ 19 h 53"/>
                  <a:gd name="T12" fmla="*/ 7 w 24"/>
                  <a:gd name="T13" fmla="*/ 13 h 53"/>
                  <a:gd name="T14" fmla="*/ 5 w 24"/>
                  <a:gd name="T15" fmla="*/ 8 h 53"/>
                  <a:gd name="T16" fmla="*/ 2 w 24"/>
                  <a:gd name="T17" fmla="*/ 2 h 53"/>
                  <a:gd name="T18" fmla="*/ 1 w 24"/>
                  <a:gd name="T19" fmla="*/ 1 h 53"/>
                  <a:gd name="T20" fmla="*/ 0 w 24"/>
                  <a:gd name="T21" fmla="*/ 0 h 53"/>
                  <a:gd name="T22" fmla="*/ 2 w 24"/>
                  <a:gd name="T23" fmla="*/ 0 h 53"/>
                  <a:gd name="T24" fmla="*/ 3 w 24"/>
                  <a:gd name="T25" fmla="*/ 2 h 53"/>
                  <a:gd name="T26" fmla="*/ 5 w 24"/>
                  <a:gd name="T27" fmla="*/ 6 h 53"/>
                  <a:gd name="T28" fmla="*/ 9 w 24"/>
                  <a:gd name="T29" fmla="*/ 11 h 53"/>
                  <a:gd name="T30" fmla="*/ 9 w 24"/>
                  <a:gd name="T31" fmla="*/ 16 h 53"/>
                  <a:gd name="T32" fmla="*/ 11 w 24"/>
                  <a:gd name="T33" fmla="*/ 21 h 53"/>
                  <a:gd name="T34" fmla="*/ 14 w 24"/>
                  <a:gd name="T35" fmla="*/ 27 h 53"/>
                  <a:gd name="T36" fmla="*/ 17 w 24"/>
                  <a:gd name="T37" fmla="*/ 32 h 53"/>
                  <a:gd name="T38" fmla="*/ 20 w 24"/>
                  <a:gd name="T39" fmla="*/ 40 h 53"/>
                  <a:gd name="T40" fmla="*/ 23 w 24"/>
                  <a:gd name="T41" fmla="*/ 50 h 53"/>
                  <a:gd name="T42" fmla="*/ 22 w 24"/>
                  <a:gd name="T43" fmla="*/ 50 h 53"/>
                  <a:gd name="T44" fmla="*/ 22 w 24"/>
                  <a:gd name="T45" fmla="*/ 52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53"/>
                  <a:gd name="T71" fmla="*/ 24 w 24"/>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53">
                    <a:moveTo>
                      <a:pt x="22" y="52"/>
                    </a:moveTo>
                    <a:lnTo>
                      <a:pt x="19" y="43"/>
                    </a:lnTo>
                    <a:lnTo>
                      <a:pt x="16" y="37"/>
                    </a:lnTo>
                    <a:lnTo>
                      <a:pt x="16" y="30"/>
                    </a:lnTo>
                    <a:lnTo>
                      <a:pt x="11" y="24"/>
                    </a:lnTo>
                    <a:lnTo>
                      <a:pt x="9" y="19"/>
                    </a:lnTo>
                    <a:lnTo>
                      <a:pt x="7" y="13"/>
                    </a:lnTo>
                    <a:lnTo>
                      <a:pt x="5" y="8"/>
                    </a:lnTo>
                    <a:lnTo>
                      <a:pt x="2" y="2"/>
                    </a:lnTo>
                    <a:lnTo>
                      <a:pt x="1" y="1"/>
                    </a:lnTo>
                    <a:lnTo>
                      <a:pt x="0" y="0"/>
                    </a:lnTo>
                    <a:lnTo>
                      <a:pt x="2" y="0"/>
                    </a:lnTo>
                    <a:lnTo>
                      <a:pt x="3" y="2"/>
                    </a:lnTo>
                    <a:lnTo>
                      <a:pt x="5" y="6"/>
                    </a:lnTo>
                    <a:lnTo>
                      <a:pt x="9" y="11"/>
                    </a:lnTo>
                    <a:lnTo>
                      <a:pt x="9" y="16"/>
                    </a:lnTo>
                    <a:lnTo>
                      <a:pt x="11" y="21"/>
                    </a:lnTo>
                    <a:lnTo>
                      <a:pt x="14" y="27"/>
                    </a:lnTo>
                    <a:lnTo>
                      <a:pt x="17" y="32"/>
                    </a:lnTo>
                    <a:lnTo>
                      <a:pt x="20" y="40"/>
                    </a:lnTo>
                    <a:lnTo>
                      <a:pt x="23" y="50"/>
                    </a:lnTo>
                    <a:lnTo>
                      <a:pt x="22" y="50"/>
                    </a:lnTo>
                    <a:lnTo>
                      <a:pt x="22" y="52"/>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80" name="Freeform 32"/>
              <p:cNvSpPr>
                <a:spLocks/>
              </p:cNvSpPr>
              <p:nvPr/>
            </p:nvSpPr>
            <p:spPr bwMode="auto">
              <a:xfrm>
                <a:off x="4169" y="3128"/>
                <a:ext cx="17" cy="26"/>
              </a:xfrm>
              <a:custGeom>
                <a:avLst/>
                <a:gdLst>
                  <a:gd name="T0" fmla="*/ 16 w 17"/>
                  <a:gd name="T1" fmla="*/ 25 h 26"/>
                  <a:gd name="T2" fmla="*/ 14 w 17"/>
                  <a:gd name="T3" fmla="*/ 17 h 26"/>
                  <a:gd name="T4" fmla="*/ 11 w 17"/>
                  <a:gd name="T5" fmla="*/ 12 h 26"/>
                  <a:gd name="T6" fmla="*/ 9 w 17"/>
                  <a:gd name="T7" fmla="*/ 8 h 26"/>
                  <a:gd name="T8" fmla="*/ 6 w 17"/>
                  <a:gd name="T9" fmla="*/ 5 h 26"/>
                  <a:gd name="T10" fmla="*/ 4 w 17"/>
                  <a:gd name="T11" fmla="*/ 3 h 26"/>
                  <a:gd name="T12" fmla="*/ 0 w 17"/>
                  <a:gd name="T13" fmla="*/ 2 h 26"/>
                  <a:gd name="T14" fmla="*/ 1 w 17"/>
                  <a:gd name="T15" fmla="*/ 1 h 26"/>
                  <a:gd name="T16" fmla="*/ 4 w 17"/>
                  <a:gd name="T17" fmla="*/ 0 h 26"/>
                  <a:gd name="T18" fmla="*/ 10 w 17"/>
                  <a:gd name="T19" fmla="*/ 2 h 26"/>
                  <a:gd name="T20" fmla="*/ 11 w 17"/>
                  <a:gd name="T21" fmla="*/ 5 h 26"/>
                  <a:gd name="T22" fmla="*/ 13 w 17"/>
                  <a:gd name="T23" fmla="*/ 8 h 26"/>
                  <a:gd name="T24" fmla="*/ 13 w 17"/>
                  <a:gd name="T25" fmla="*/ 11 h 26"/>
                  <a:gd name="T26" fmla="*/ 16 w 17"/>
                  <a:gd name="T27" fmla="*/ 17 h 26"/>
                  <a:gd name="T28" fmla="*/ 16 w 17"/>
                  <a:gd name="T29" fmla="*/ 25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6"/>
                  <a:gd name="T47" fmla="*/ 17 w 17"/>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6">
                    <a:moveTo>
                      <a:pt x="16" y="25"/>
                    </a:moveTo>
                    <a:lnTo>
                      <a:pt x="14" y="17"/>
                    </a:lnTo>
                    <a:lnTo>
                      <a:pt x="11" y="12"/>
                    </a:lnTo>
                    <a:lnTo>
                      <a:pt x="9" y="8"/>
                    </a:lnTo>
                    <a:lnTo>
                      <a:pt x="6" y="5"/>
                    </a:lnTo>
                    <a:lnTo>
                      <a:pt x="4" y="3"/>
                    </a:lnTo>
                    <a:lnTo>
                      <a:pt x="0" y="2"/>
                    </a:lnTo>
                    <a:lnTo>
                      <a:pt x="1" y="1"/>
                    </a:lnTo>
                    <a:lnTo>
                      <a:pt x="4" y="0"/>
                    </a:lnTo>
                    <a:lnTo>
                      <a:pt x="10" y="2"/>
                    </a:lnTo>
                    <a:lnTo>
                      <a:pt x="11" y="5"/>
                    </a:lnTo>
                    <a:lnTo>
                      <a:pt x="13" y="8"/>
                    </a:lnTo>
                    <a:lnTo>
                      <a:pt x="13" y="11"/>
                    </a:lnTo>
                    <a:lnTo>
                      <a:pt x="16" y="17"/>
                    </a:lnTo>
                    <a:lnTo>
                      <a:pt x="16" y="25"/>
                    </a:lnTo>
                  </a:path>
                </a:pathLst>
              </a:custGeom>
              <a:solidFill>
                <a:srgbClr val="5F5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489" name="Freeform 33"/>
            <p:cNvSpPr>
              <a:spLocks/>
            </p:cNvSpPr>
            <p:nvPr/>
          </p:nvSpPr>
          <p:spPr bwMode="auto">
            <a:xfrm>
              <a:off x="4124" y="3044"/>
              <a:ext cx="20" cy="48"/>
            </a:xfrm>
            <a:custGeom>
              <a:avLst/>
              <a:gdLst>
                <a:gd name="T0" fmla="*/ 17 w 20"/>
                <a:gd name="T1" fmla="*/ 47 h 48"/>
                <a:gd name="T2" fmla="*/ 19 w 20"/>
                <a:gd name="T3" fmla="*/ 45 h 48"/>
                <a:gd name="T4" fmla="*/ 18 w 20"/>
                <a:gd name="T5" fmla="*/ 44 h 48"/>
                <a:gd name="T6" fmla="*/ 19 w 20"/>
                <a:gd name="T7" fmla="*/ 41 h 48"/>
                <a:gd name="T8" fmla="*/ 15 w 20"/>
                <a:gd name="T9" fmla="*/ 36 h 48"/>
                <a:gd name="T10" fmla="*/ 16 w 20"/>
                <a:gd name="T11" fmla="*/ 30 h 48"/>
                <a:gd name="T12" fmla="*/ 14 w 20"/>
                <a:gd name="T13" fmla="*/ 24 h 48"/>
                <a:gd name="T14" fmla="*/ 11 w 20"/>
                <a:gd name="T15" fmla="*/ 20 h 48"/>
                <a:gd name="T16" fmla="*/ 7 w 20"/>
                <a:gd name="T17" fmla="*/ 10 h 48"/>
                <a:gd name="T18" fmla="*/ 4 w 20"/>
                <a:gd name="T19" fmla="*/ 6 h 48"/>
                <a:gd name="T20" fmla="*/ 2 w 20"/>
                <a:gd name="T21" fmla="*/ 2 h 48"/>
                <a:gd name="T22" fmla="*/ 1 w 20"/>
                <a:gd name="T23" fmla="*/ 0 h 48"/>
                <a:gd name="T24" fmla="*/ 1 w 20"/>
                <a:gd name="T25" fmla="*/ 1 h 48"/>
                <a:gd name="T26" fmla="*/ 0 w 20"/>
                <a:gd name="T27" fmla="*/ 1 h 48"/>
                <a:gd name="T28" fmla="*/ 3 w 20"/>
                <a:gd name="T29" fmla="*/ 4 h 48"/>
                <a:gd name="T30" fmla="*/ 3 w 20"/>
                <a:gd name="T31" fmla="*/ 6 h 48"/>
                <a:gd name="T32" fmla="*/ 6 w 20"/>
                <a:gd name="T33" fmla="*/ 10 h 48"/>
                <a:gd name="T34" fmla="*/ 8 w 20"/>
                <a:gd name="T35" fmla="*/ 20 h 48"/>
                <a:gd name="T36" fmla="*/ 13 w 20"/>
                <a:gd name="T37" fmla="*/ 25 h 48"/>
                <a:gd name="T38" fmla="*/ 13 w 20"/>
                <a:gd name="T39" fmla="*/ 32 h 48"/>
                <a:gd name="T40" fmla="*/ 17 w 20"/>
                <a:gd name="T41" fmla="*/ 38 h 48"/>
                <a:gd name="T42" fmla="*/ 17 w 20"/>
                <a:gd name="T43" fmla="*/ 47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48"/>
                <a:gd name="T68" fmla="*/ 20 w 20"/>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48">
                  <a:moveTo>
                    <a:pt x="17" y="47"/>
                  </a:moveTo>
                  <a:lnTo>
                    <a:pt x="19" y="45"/>
                  </a:lnTo>
                  <a:lnTo>
                    <a:pt x="18" y="44"/>
                  </a:lnTo>
                  <a:lnTo>
                    <a:pt x="19" y="41"/>
                  </a:lnTo>
                  <a:lnTo>
                    <a:pt x="15" y="36"/>
                  </a:lnTo>
                  <a:lnTo>
                    <a:pt x="16" y="30"/>
                  </a:lnTo>
                  <a:lnTo>
                    <a:pt x="14" y="24"/>
                  </a:lnTo>
                  <a:lnTo>
                    <a:pt x="11" y="20"/>
                  </a:lnTo>
                  <a:lnTo>
                    <a:pt x="7" y="10"/>
                  </a:lnTo>
                  <a:lnTo>
                    <a:pt x="4" y="6"/>
                  </a:lnTo>
                  <a:lnTo>
                    <a:pt x="2" y="2"/>
                  </a:lnTo>
                  <a:lnTo>
                    <a:pt x="1" y="0"/>
                  </a:lnTo>
                  <a:lnTo>
                    <a:pt x="1" y="1"/>
                  </a:lnTo>
                  <a:lnTo>
                    <a:pt x="0" y="1"/>
                  </a:lnTo>
                  <a:lnTo>
                    <a:pt x="3" y="4"/>
                  </a:lnTo>
                  <a:lnTo>
                    <a:pt x="3" y="6"/>
                  </a:lnTo>
                  <a:lnTo>
                    <a:pt x="6" y="10"/>
                  </a:lnTo>
                  <a:lnTo>
                    <a:pt x="8" y="20"/>
                  </a:lnTo>
                  <a:lnTo>
                    <a:pt x="13" y="25"/>
                  </a:lnTo>
                  <a:lnTo>
                    <a:pt x="13" y="32"/>
                  </a:lnTo>
                  <a:lnTo>
                    <a:pt x="17" y="38"/>
                  </a:lnTo>
                  <a:lnTo>
                    <a:pt x="17" y="47"/>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0" name="Freeform 34"/>
            <p:cNvSpPr>
              <a:spLocks/>
            </p:cNvSpPr>
            <p:nvPr/>
          </p:nvSpPr>
          <p:spPr bwMode="auto">
            <a:xfrm>
              <a:off x="4091" y="3113"/>
              <a:ext cx="25" cy="22"/>
            </a:xfrm>
            <a:custGeom>
              <a:avLst/>
              <a:gdLst>
                <a:gd name="T0" fmla="*/ 0 w 25"/>
                <a:gd name="T1" fmla="*/ 21 h 22"/>
                <a:gd name="T2" fmla="*/ 22 w 25"/>
                <a:gd name="T3" fmla="*/ 0 h 22"/>
                <a:gd name="T4" fmla="*/ 24 w 25"/>
                <a:gd name="T5" fmla="*/ 3 h 22"/>
                <a:gd name="T6" fmla="*/ 6 w 25"/>
                <a:gd name="T7" fmla="*/ 18 h 22"/>
                <a:gd name="T8" fmla="*/ 0 w 25"/>
                <a:gd name="T9" fmla="*/ 21 h 22"/>
                <a:gd name="T10" fmla="*/ 0 60000 65536"/>
                <a:gd name="T11" fmla="*/ 0 60000 65536"/>
                <a:gd name="T12" fmla="*/ 0 60000 65536"/>
                <a:gd name="T13" fmla="*/ 0 60000 65536"/>
                <a:gd name="T14" fmla="*/ 0 60000 65536"/>
                <a:gd name="T15" fmla="*/ 0 w 25"/>
                <a:gd name="T16" fmla="*/ 0 h 22"/>
                <a:gd name="T17" fmla="*/ 25 w 25"/>
                <a:gd name="T18" fmla="*/ 22 h 22"/>
              </a:gdLst>
              <a:ahLst/>
              <a:cxnLst>
                <a:cxn ang="T10">
                  <a:pos x="T0" y="T1"/>
                </a:cxn>
                <a:cxn ang="T11">
                  <a:pos x="T2" y="T3"/>
                </a:cxn>
                <a:cxn ang="T12">
                  <a:pos x="T4" y="T5"/>
                </a:cxn>
                <a:cxn ang="T13">
                  <a:pos x="T6" y="T7"/>
                </a:cxn>
                <a:cxn ang="T14">
                  <a:pos x="T8" y="T9"/>
                </a:cxn>
              </a:cxnLst>
              <a:rect l="T15" t="T16" r="T17" b="T18"/>
              <a:pathLst>
                <a:path w="25" h="22">
                  <a:moveTo>
                    <a:pt x="0" y="21"/>
                  </a:moveTo>
                  <a:lnTo>
                    <a:pt x="22" y="0"/>
                  </a:lnTo>
                  <a:lnTo>
                    <a:pt x="24" y="3"/>
                  </a:lnTo>
                  <a:lnTo>
                    <a:pt x="6" y="18"/>
                  </a:lnTo>
                  <a:lnTo>
                    <a:pt x="0" y="21"/>
                  </a:lnTo>
                </a:path>
              </a:pathLst>
            </a:custGeom>
            <a:solidFill>
              <a:srgbClr val="3F3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1" name="Freeform 35"/>
            <p:cNvSpPr>
              <a:spLocks/>
            </p:cNvSpPr>
            <p:nvPr/>
          </p:nvSpPr>
          <p:spPr bwMode="auto">
            <a:xfrm>
              <a:off x="3859" y="3250"/>
              <a:ext cx="233" cy="116"/>
            </a:xfrm>
            <a:custGeom>
              <a:avLst/>
              <a:gdLst>
                <a:gd name="T0" fmla="*/ 0 w 233"/>
                <a:gd name="T1" fmla="*/ 115 h 116"/>
                <a:gd name="T2" fmla="*/ 35 w 233"/>
                <a:gd name="T3" fmla="*/ 100 h 116"/>
                <a:gd name="T4" fmla="*/ 68 w 233"/>
                <a:gd name="T5" fmla="*/ 82 h 116"/>
                <a:gd name="T6" fmla="*/ 78 w 233"/>
                <a:gd name="T7" fmla="*/ 78 h 116"/>
                <a:gd name="T8" fmla="*/ 91 w 233"/>
                <a:gd name="T9" fmla="*/ 71 h 116"/>
                <a:gd name="T10" fmla="*/ 118 w 233"/>
                <a:gd name="T11" fmla="*/ 59 h 116"/>
                <a:gd name="T12" fmla="*/ 146 w 233"/>
                <a:gd name="T13" fmla="*/ 44 h 116"/>
                <a:gd name="T14" fmla="*/ 158 w 233"/>
                <a:gd name="T15" fmla="*/ 40 h 116"/>
                <a:gd name="T16" fmla="*/ 170 w 233"/>
                <a:gd name="T17" fmla="*/ 36 h 116"/>
                <a:gd name="T18" fmla="*/ 183 w 233"/>
                <a:gd name="T19" fmla="*/ 31 h 116"/>
                <a:gd name="T20" fmla="*/ 196 w 233"/>
                <a:gd name="T21" fmla="*/ 23 h 116"/>
                <a:gd name="T22" fmla="*/ 202 w 233"/>
                <a:gd name="T23" fmla="*/ 21 h 116"/>
                <a:gd name="T24" fmla="*/ 213 w 233"/>
                <a:gd name="T25" fmla="*/ 14 h 116"/>
                <a:gd name="T26" fmla="*/ 223 w 233"/>
                <a:gd name="T27" fmla="*/ 7 h 116"/>
                <a:gd name="T28" fmla="*/ 232 w 233"/>
                <a:gd name="T29" fmla="*/ 0 h 116"/>
                <a:gd name="T30" fmla="*/ 220 w 233"/>
                <a:gd name="T31" fmla="*/ 3 h 116"/>
                <a:gd name="T32" fmla="*/ 210 w 233"/>
                <a:gd name="T33" fmla="*/ 4 h 116"/>
                <a:gd name="T34" fmla="*/ 201 w 233"/>
                <a:gd name="T35" fmla="*/ 5 h 116"/>
                <a:gd name="T36" fmla="*/ 187 w 233"/>
                <a:gd name="T37" fmla="*/ 6 h 116"/>
                <a:gd name="T38" fmla="*/ 179 w 233"/>
                <a:gd name="T39" fmla="*/ 6 h 116"/>
                <a:gd name="T40" fmla="*/ 168 w 233"/>
                <a:gd name="T41" fmla="*/ 7 h 116"/>
                <a:gd name="T42" fmla="*/ 156 w 233"/>
                <a:gd name="T43" fmla="*/ 10 h 116"/>
                <a:gd name="T44" fmla="*/ 145 w 233"/>
                <a:gd name="T45" fmla="*/ 15 h 116"/>
                <a:gd name="T46" fmla="*/ 136 w 233"/>
                <a:gd name="T47" fmla="*/ 21 h 116"/>
                <a:gd name="T48" fmla="*/ 127 w 233"/>
                <a:gd name="T49" fmla="*/ 28 h 116"/>
                <a:gd name="T50" fmla="*/ 118 w 233"/>
                <a:gd name="T51" fmla="*/ 34 h 116"/>
                <a:gd name="T52" fmla="*/ 113 w 233"/>
                <a:gd name="T53" fmla="*/ 43 h 116"/>
                <a:gd name="T54" fmla="*/ 99 w 233"/>
                <a:gd name="T55" fmla="*/ 54 h 116"/>
                <a:gd name="T56" fmla="*/ 90 w 233"/>
                <a:gd name="T57" fmla="*/ 62 h 116"/>
                <a:gd name="T58" fmla="*/ 73 w 233"/>
                <a:gd name="T59" fmla="*/ 71 h 116"/>
                <a:gd name="T60" fmla="*/ 43 w 233"/>
                <a:gd name="T61" fmla="*/ 89 h 116"/>
                <a:gd name="T62" fmla="*/ 21 w 233"/>
                <a:gd name="T63" fmla="*/ 102 h 116"/>
                <a:gd name="T64" fmla="*/ 0 w 233"/>
                <a:gd name="T65" fmla="*/ 115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116"/>
                <a:gd name="T101" fmla="*/ 233 w 233"/>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116">
                  <a:moveTo>
                    <a:pt x="0" y="115"/>
                  </a:moveTo>
                  <a:lnTo>
                    <a:pt x="35" y="100"/>
                  </a:lnTo>
                  <a:lnTo>
                    <a:pt x="68" y="82"/>
                  </a:lnTo>
                  <a:lnTo>
                    <a:pt x="78" y="78"/>
                  </a:lnTo>
                  <a:lnTo>
                    <a:pt x="91" y="71"/>
                  </a:lnTo>
                  <a:lnTo>
                    <a:pt x="118" y="59"/>
                  </a:lnTo>
                  <a:lnTo>
                    <a:pt x="146" y="44"/>
                  </a:lnTo>
                  <a:lnTo>
                    <a:pt x="158" y="40"/>
                  </a:lnTo>
                  <a:lnTo>
                    <a:pt x="170" y="36"/>
                  </a:lnTo>
                  <a:lnTo>
                    <a:pt x="183" y="31"/>
                  </a:lnTo>
                  <a:lnTo>
                    <a:pt x="196" y="23"/>
                  </a:lnTo>
                  <a:lnTo>
                    <a:pt x="202" y="21"/>
                  </a:lnTo>
                  <a:lnTo>
                    <a:pt x="213" y="14"/>
                  </a:lnTo>
                  <a:lnTo>
                    <a:pt x="223" y="7"/>
                  </a:lnTo>
                  <a:lnTo>
                    <a:pt x="232" y="0"/>
                  </a:lnTo>
                  <a:lnTo>
                    <a:pt x="220" y="3"/>
                  </a:lnTo>
                  <a:lnTo>
                    <a:pt x="210" y="4"/>
                  </a:lnTo>
                  <a:lnTo>
                    <a:pt x="201" y="5"/>
                  </a:lnTo>
                  <a:lnTo>
                    <a:pt x="187" y="6"/>
                  </a:lnTo>
                  <a:lnTo>
                    <a:pt x="179" y="6"/>
                  </a:lnTo>
                  <a:lnTo>
                    <a:pt x="168" y="7"/>
                  </a:lnTo>
                  <a:lnTo>
                    <a:pt x="156" y="10"/>
                  </a:lnTo>
                  <a:lnTo>
                    <a:pt x="145" y="15"/>
                  </a:lnTo>
                  <a:lnTo>
                    <a:pt x="136" y="21"/>
                  </a:lnTo>
                  <a:lnTo>
                    <a:pt x="127" y="28"/>
                  </a:lnTo>
                  <a:lnTo>
                    <a:pt x="118" y="34"/>
                  </a:lnTo>
                  <a:lnTo>
                    <a:pt x="113" y="43"/>
                  </a:lnTo>
                  <a:lnTo>
                    <a:pt x="99" y="54"/>
                  </a:lnTo>
                  <a:lnTo>
                    <a:pt x="90" y="62"/>
                  </a:lnTo>
                  <a:lnTo>
                    <a:pt x="73" y="71"/>
                  </a:lnTo>
                  <a:lnTo>
                    <a:pt x="43" y="89"/>
                  </a:lnTo>
                  <a:lnTo>
                    <a:pt x="21" y="102"/>
                  </a:lnTo>
                  <a:lnTo>
                    <a:pt x="0" y="11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2" name="Freeform 36"/>
            <p:cNvSpPr>
              <a:spLocks/>
            </p:cNvSpPr>
            <p:nvPr/>
          </p:nvSpPr>
          <p:spPr bwMode="auto">
            <a:xfrm>
              <a:off x="3811" y="3150"/>
              <a:ext cx="308" cy="177"/>
            </a:xfrm>
            <a:custGeom>
              <a:avLst/>
              <a:gdLst>
                <a:gd name="T0" fmla="*/ 0 w 308"/>
                <a:gd name="T1" fmla="*/ 173 h 177"/>
                <a:gd name="T2" fmla="*/ 9 w 308"/>
                <a:gd name="T3" fmla="*/ 168 h 177"/>
                <a:gd name="T4" fmla="*/ 20 w 308"/>
                <a:gd name="T5" fmla="*/ 162 h 177"/>
                <a:gd name="T6" fmla="*/ 30 w 308"/>
                <a:gd name="T7" fmla="*/ 155 h 177"/>
                <a:gd name="T8" fmla="*/ 37 w 308"/>
                <a:gd name="T9" fmla="*/ 143 h 177"/>
                <a:gd name="T10" fmla="*/ 43 w 308"/>
                <a:gd name="T11" fmla="*/ 135 h 177"/>
                <a:gd name="T12" fmla="*/ 55 w 308"/>
                <a:gd name="T13" fmla="*/ 128 h 177"/>
                <a:gd name="T14" fmla="*/ 62 w 308"/>
                <a:gd name="T15" fmla="*/ 120 h 177"/>
                <a:gd name="T16" fmla="*/ 68 w 308"/>
                <a:gd name="T17" fmla="*/ 118 h 177"/>
                <a:gd name="T18" fmla="*/ 76 w 308"/>
                <a:gd name="T19" fmla="*/ 111 h 177"/>
                <a:gd name="T20" fmla="*/ 85 w 308"/>
                <a:gd name="T21" fmla="*/ 106 h 177"/>
                <a:gd name="T22" fmla="*/ 95 w 308"/>
                <a:gd name="T23" fmla="*/ 104 h 177"/>
                <a:gd name="T24" fmla="*/ 121 w 308"/>
                <a:gd name="T25" fmla="*/ 92 h 177"/>
                <a:gd name="T26" fmla="*/ 137 w 308"/>
                <a:gd name="T27" fmla="*/ 87 h 177"/>
                <a:gd name="T28" fmla="*/ 142 w 308"/>
                <a:gd name="T29" fmla="*/ 84 h 177"/>
                <a:gd name="T30" fmla="*/ 149 w 308"/>
                <a:gd name="T31" fmla="*/ 79 h 177"/>
                <a:gd name="T32" fmla="*/ 165 w 308"/>
                <a:gd name="T33" fmla="*/ 68 h 177"/>
                <a:gd name="T34" fmla="*/ 188 w 308"/>
                <a:gd name="T35" fmla="*/ 56 h 177"/>
                <a:gd name="T36" fmla="*/ 201 w 308"/>
                <a:gd name="T37" fmla="*/ 50 h 177"/>
                <a:gd name="T38" fmla="*/ 220 w 308"/>
                <a:gd name="T39" fmla="*/ 49 h 177"/>
                <a:gd name="T40" fmla="*/ 239 w 308"/>
                <a:gd name="T41" fmla="*/ 37 h 177"/>
                <a:gd name="T42" fmla="*/ 246 w 308"/>
                <a:gd name="T43" fmla="*/ 32 h 177"/>
                <a:gd name="T44" fmla="*/ 251 w 308"/>
                <a:gd name="T45" fmla="*/ 27 h 177"/>
                <a:gd name="T46" fmla="*/ 255 w 308"/>
                <a:gd name="T47" fmla="*/ 24 h 177"/>
                <a:gd name="T48" fmla="*/ 262 w 308"/>
                <a:gd name="T49" fmla="*/ 21 h 177"/>
                <a:gd name="T50" fmla="*/ 268 w 308"/>
                <a:gd name="T51" fmla="*/ 19 h 177"/>
                <a:gd name="T52" fmla="*/ 276 w 308"/>
                <a:gd name="T53" fmla="*/ 13 h 177"/>
                <a:gd name="T54" fmla="*/ 282 w 308"/>
                <a:gd name="T55" fmla="*/ 8 h 177"/>
                <a:gd name="T56" fmla="*/ 288 w 308"/>
                <a:gd name="T57" fmla="*/ 6 h 177"/>
                <a:gd name="T58" fmla="*/ 298 w 308"/>
                <a:gd name="T59" fmla="*/ 2 h 177"/>
                <a:gd name="T60" fmla="*/ 307 w 308"/>
                <a:gd name="T61" fmla="*/ 0 h 177"/>
                <a:gd name="T62" fmla="*/ 298 w 308"/>
                <a:gd name="T63" fmla="*/ 5 h 177"/>
                <a:gd name="T64" fmla="*/ 286 w 308"/>
                <a:gd name="T65" fmla="*/ 12 h 177"/>
                <a:gd name="T66" fmla="*/ 278 w 308"/>
                <a:gd name="T67" fmla="*/ 18 h 177"/>
                <a:gd name="T68" fmla="*/ 269 w 308"/>
                <a:gd name="T69" fmla="*/ 26 h 177"/>
                <a:gd name="T70" fmla="*/ 263 w 308"/>
                <a:gd name="T71" fmla="*/ 31 h 177"/>
                <a:gd name="T72" fmla="*/ 257 w 308"/>
                <a:gd name="T73" fmla="*/ 35 h 177"/>
                <a:gd name="T74" fmla="*/ 246 w 308"/>
                <a:gd name="T75" fmla="*/ 40 h 177"/>
                <a:gd name="T76" fmla="*/ 239 w 308"/>
                <a:gd name="T77" fmla="*/ 51 h 177"/>
                <a:gd name="T78" fmla="*/ 228 w 308"/>
                <a:gd name="T79" fmla="*/ 58 h 177"/>
                <a:gd name="T80" fmla="*/ 213 w 308"/>
                <a:gd name="T81" fmla="*/ 64 h 177"/>
                <a:gd name="T82" fmla="*/ 194 w 308"/>
                <a:gd name="T83" fmla="*/ 67 h 177"/>
                <a:gd name="T84" fmla="*/ 178 w 308"/>
                <a:gd name="T85" fmla="*/ 73 h 177"/>
                <a:gd name="T86" fmla="*/ 173 w 308"/>
                <a:gd name="T87" fmla="*/ 83 h 177"/>
                <a:gd name="T88" fmla="*/ 156 w 308"/>
                <a:gd name="T89" fmla="*/ 96 h 177"/>
                <a:gd name="T90" fmla="*/ 142 w 308"/>
                <a:gd name="T91" fmla="*/ 105 h 177"/>
                <a:gd name="T92" fmla="*/ 131 w 308"/>
                <a:gd name="T93" fmla="*/ 114 h 177"/>
                <a:gd name="T94" fmla="*/ 113 w 308"/>
                <a:gd name="T95" fmla="*/ 120 h 177"/>
                <a:gd name="T96" fmla="*/ 100 w 308"/>
                <a:gd name="T97" fmla="*/ 119 h 177"/>
                <a:gd name="T98" fmla="*/ 85 w 308"/>
                <a:gd name="T99" fmla="*/ 127 h 177"/>
                <a:gd name="T100" fmla="*/ 73 w 308"/>
                <a:gd name="T101" fmla="*/ 136 h 177"/>
                <a:gd name="T102" fmla="*/ 66 w 308"/>
                <a:gd name="T103" fmla="*/ 146 h 177"/>
                <a:gd name="T104" fmla="*/ 56 w 308"/>
                <a:gd name="T105" fmla="*/ 153 h 177"/>
                <a:gd name="T106" fmla="*/ 45 w 308"/>
                <a:gd name="T107" fmla="*/ 162 h 177"/>
                <a:gd name="T108" fmla="*/ 37 w 308"/>
                <a:gd name="T109" fmla="*/ 167 h 177"/>
                <a:gd name="T110" fmla="*/ 24 w 308"/>
                <a:gd name="T111" fmla="*/ 173 h 177"/>
                <a:gd name="T112" fmla="*/ 15 w 308"/>
                <a:gd name="T113" fmla="*/ 176 h 177"/>
                <a:gd name="T114" fmla="*/ 5 w 308"/>
                <a:gd name="T115" fmla="*/ 175 h 177"/>
                <a:gd name="T116" fmla="*/ 0 w 308"/>
                <a:gd name="T117" fmla="*/ 173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8"/>
                <a:gd name="T178" fmla="*/ 0 h 177"/>
                <a:gd name="T179" fmla="*/ 308 w 308"/>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8" h="177">
                  <a:moveTo>
                    <a:pt x="0" y="173"/>
                  </a:moveTo>
                  <a:lnTo>
                    <a:pt x="9" y="168"/>
                  </a:lnTo>
                  <a:lnTo>
                    <a:pt x="20" y="162"/>
                  </a:lnTo>
                  <a:lnTo>
                    <a:pt x="30" y="155"/>
                  </a:lnTo>
                  <a:lnTo>
                    <a:pt x="37" y="143"/>
                  </a:lnTo>
                  <a:lnTo>
                    <a:pt x="43" y="135"/>
                  </a:lnTo>
                  <a:lnTo>
                    <a:pt x="55" y="128"/>
                  </a:lnTo>
                  <a:lnTo>
                    <a:pt x="62" y="120"/>
                  </a:lnTo>
                  <a:lnTo>
                    <a:pt x="68" y="118"/>
                  </a:lnTo>
                  <a:lnTo>
                    <a:pt x="76" y="111"/>
                  </a:lnTo>
                  <a:lnTo>
                    <a:pt x="85" y="106"/>
                  </a:lnTo>
                  <a:lnTo>
                    <a:pt x="95" y="104"/>
                  </a:lnTo>
                  <a:lnTo>
                    <a:pt x="121" y="92"/>
                  </a:lnTo>
                  <a:lnTo>
                    <a:pt x="137" y="87"/>
                  </a:lnTo>
                  <a:lnTo>
                    <a:pt x="142" y="84"/>
                  </a:lnTo>
                  <a:lnTo>
                    <a:pt x="149" y="79"/>
                  </a:lnTo>
                  <a:lnTo>
                    <a:pt x="165" y="68"/>
                  </a:lnTo>
                  <a:lnTo>
                    <a:pt x="188" y="56"/>
                  </a:lnTo>
                  <a:lnTo>
                    <a:pt x="201" y="50"/>
                  </a:lnTo>
                  <a:lnTo>
                    <a:pt x="220" y="49"/>
                  </a:lnTo>
                  <a:lnTo>
                    <a:pt x="239" y="37"/>
                  </a:lnTo>
                  <a:lnTo>
                    <a:pt x="246" y="32"/>
                  </a:lnTo>
                  <a:lnTo>
                    <a:pt x="251" y="27"/>
                  </a:lnTo>
                  <a:lnTo>
                    <a:pt x="255" y="24"/>
                  </a:lnTo>
                  <a:lnTo>
                    <a:pt x="262" y="21"/>
                  </a:lnTo>
                  <a:lnTo>
                    <a:pt x="268" y="19"/>
                  </a:lnTo>
                  <a:lnTo>
                    <a:pt x="276" y="13"/>
                  </a:lnTo>
                  <a:lnTo>
                    <a:pt x="282" y="8"/>
                  </a:lnTo>
                  <a:lnTo>
                    <a:pt x="288" y="6"/>
                  </a:lnTo>
                  <a:lnTo>
                    <a:pt x="298" y="2"/>
                  </a:lnTo>
                  <a:lnTo>
                    <a:pt x="307" y="0"/>
                  </a:lnTo>
                  <a:lnTo>
                    <a:pt x="298" y="5"/>
                  </a:lnTo>
                  <a:lnTo>
                    <a:pt x="286" y="12"/>
                  </a:lnTo>
                  <a:lnTo>
                    <a:pt x="278" y="18"/>
                  </a:lnTo>
                  <a:lnTo>
                    <a:pt x="269" y="26"/>
                  </a:lnTo>
                  <a:lnTo>
                    <a:pt x="263" y="31"/>
                  </a:lnTo>
                  <a:lnTo>
                    <a:pt x="257" y="35"/>
                  </a:lnTo>
                  <a:lnTo>
                    <a:pt x="246" y="40"/>
                  </a:lnTo>
                  <a:lnTo>
                    <a:pt x="239" y="51"/>
                  </a:lnTo>
                  <a:lnTo>
                    <a:pt x="228" y="58"/>
                  </a:lnTo>
                  <a:lnTo>
                    <a:pt x="213" y="64"/>
                  </a:lnTo>
                  <a:lnTo>
                    <a:pt x="194" y="67"/>
                  </a:lnTo>
                  <a:lnTo>
                    <a:pt x="178" y="73"/>
                  </a:lnTo>
                  <a:lnTo>
                    <a:pt x="173" y="83"/>
                  </a:lnTo>
                  <a:lnTo>
                    <a:pt x="156" y="96"/>
                  </a:lnTo>
                  <a:lnTo>
                    <a:pt x="142" y="105"/>
                  </a:lnTo>
                  <a:lnTo>
                    <a:pt x="131" y="114"/>
                  </a:lnTo>
                  <a:lnTo>
                    <a:pt x="113" y="120"/>
                  </a:lnTo>
                  <a:lnTo>
                    <a:pt x="100" y="119"/>
                  </a:lnTo>
                  <a:lnTo>
                    <a:pt x="85" y="127"/>
                  </a:lnTo>
                  <a:lnTo>
                    <a:pt x="73" y="136"/>
                  </a:lnTo>
                  <a:lnTo>
                    <a:pt x="66" y="146"/>
                  </a:lnTo>
                  <a:lnTo>
                    <a:pt x="56" y="153"/>
                  </a:lnTo>
                  <a:lnTo>
                    <a:pt x="45" y="162"/>
                  </a:lnTo>
                  <a:lnTo>
                    <a:pt x="37" y="167"/>
                  </a:lnTo>
                  <a:lnTo>
                    <a:pt x="24" y="173"/>
                  </a:lnTo>
                  <a:lnTo>
                    <a:pt x="15" y="176"/>
                  </a:lnTo>
                  <a:lnTo>
                    <a:pt x="5" y="175"/>
                  </a:lnTo>
                  <a:lnTo>
                    <a:pt x="0" y="173"/>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3" name="Freeform 37"/>
            <p:cNvSpPr>
              <a:spLocks/>
            </p:cNvSpPr>
            <p:nvPr/>
          </p:nvSpPr>
          <p:spPr bwMode="auto">
            <a:xfrm>
              <a:off x="4103" y="3193"/>
              <a:ext cx="41" cy="45"/>
            </a:xfrm>
            <a:custGeom>
              <a:avLst/>
              <a:gdLst>
                <a:gd name="T0" fmla="*/ 40 w 41"/>
                <a:gd name="T1" fmla="*/ 15 h 45"/>
                <a:gd name="T2" fmla="*/ 36 w 41"/>
                <a:gd name="T3" fmla="*/ 13 h 45"/>
                <a:gd name="T4" fmla="*/ 31 w 41"/>
                <a:gd name="T5" fmla="*/ 11 h 45"/>
                <a:gd name="T6" fmla="*/ 25 w 41"/>
                <a:gd name="T7" fmla="*/ 9 h 45"/>
                <a:gd name="T8" fmla="*/ 19 w 41"/>
                <a:gd name="T9" fmla="*/ 0 h 45"/>
                <a:gd name="T10" fmla="*/ 15 w 41"/>
                <a:gd name="T11" fmla="*/ 11 h 45"/>
                <a:gd name="T12" fmla="*/ 12 w 41"/>
                <a:gd name="T13" fmla="*/ 14 h 45"/>
                <a:gd name="T14" fmla="*/ 10 w 41"/>
                <a:gd name="T15" fmla="*/ 23 h 45"/>
                <a:gd name="T16" fmla="*/ 7 w 41"/>
                <a:gd name="T17" fmla="*/ 28 h 45"/>
                <a:gd name="T18" fmla="*/ 6 w 41"/>
                <a:gd name="T19" fmla="*/ 36 h 45"/>
                <a:gd name="T20" fmla="*/ 0 w 41"/>
                <a:gd name="T21" fmla="*/ 44 h 45"/>
                <a:gd name="T22" fmla="*/ 12 w 41"/>
                <a:gd name="T23" fmla="*/ 35 h 45"/>
                <a:gd name="T24" fmla="*/ 23 w 41"/>
                <a:gd name="T25" fmla="*/ 30 h 45"/>
                <a:gd name="T26" fmla="*/ 35 w 41"/>
                <a:gd name="T27" fmla="*/ 20 h 45"/>
                <a:gd name="T28" fmla="*/ 40 w 41"/>
                <a:gd name="T29" fmla="*/ 1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5"/>
                <a:gd name="T47" fmla="*/ 41 w 41"/>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5">
                  <a:moveTo>
                    <a:pt x="40" y="15"/>
                  </a:moveTo>
                  <a:lnTo>
                    <a:pt x="36" y="13"/>
                  </a:lnTo>
                  <a:lnTo>
                    <a:pt x="31" y="11"/>
                  </a:lnTo>
                  <a:lnTo>
                    <a:pt x="25" y="9"/>
                  </a:lnTo>
                  <a:lnTo>
                    <a:pt x="19" y="0"/>
                  </a:lnTo>
                  <a:lnTo>
                    <a:pt x="15" y="11"/>
                  </a:lnTo>
                  <a:lnTo>
                    <a:pt x="12" y="14"/>
                  </a:lnTo>
                  <a:lnTo>
                    <a:pt x="10" y="23"/>
                  </a:lnTo>
                  <a:lnTo>
                    <a:pt x="7" y="28"/>
                  </a:lnTo>
                  <a:lnTo>
                    <a:pt x="6" y="36"/>
                  </a:lnTo>
                  <a:lnTo>
                    <a:pt x="0" y="44"/>
                  </a:lnTo>
                  <a:lnTo>
                    <a:pt x="12" y="35"/>
                  </a:lnTo>
                  <a:lnTo>
                    <a:pt x="23" y="30"/>
                  </a:lnTo>
                  <a:lnTo>
                    <a:pt x="35" y="20"/>
                  </a:lnTo>
                  <a:lnTo>
                    <a:pt x="40" y="15"/>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4" name="Freeform 38"/>
            <p:cNvSpPr>
              <a:spLocks/>
            </p:cNvSpPr>
            <p:nvPr/>
          </p:nvSpPr>
          <p:spPr bwMode="auto">
            <a:xfrm>
              <a:off x="4128" y="3152"/>
              <a:ext cx="29" cy="41"/>
            </a:xfrm>
            <a:custGeom>
              <a:avLst/>
              <a:gdLst>
                <a:gd name="T0" fmla="*/ 5 w 29"/>
                <a:gd name="T1" fmla="*/ 27 h 41"/>
                <a:gd name="T2" fmla="*/ 8 w 29"/>
                <a:gd name="T3" fmla="*/ 31 h 41"/>
                <a:gd name="T4" fmla="*/ 11 w 29"/>
                <a:gd name="T5" fmla="*/ 36 h 41"/>
                <a:gd name="T6" fmla="*/ 16 w 29"/>
                <a:gd name="T7" fmla="*/ 40 h 41"/>
                <a:gd name="T8" fmla="*/ 21 w 29"/>
                <a:gd name="T9" fmla="*/ 39 h 41"/>
                <a:gd name="T10" fmla="*/ 24 w 29"/>
                <a:gd name="T11" fmla="*/ 37 h 41"/>
                <a:gd name="T12" fmla="*/ 28 w 29"/>
                <a:gd name="T13" fmla="*/ 35 h 41"/>
                <a:gd name="T14" fmla="*/ 27 w 29"/>
                <a:gd name="T15" fmla="*/ 30 h 41"/>
                <a:gd name="T16" fmla="*/ 23 w 29"/>
                <a:gd name="T17" fmla="*/ 23 h 41"/>
                <a:gd name="T18" fmla="*/ 17 w 29"/>
                <a:gd name="T19" fmla="*/ 19 h 41"/>
                <a:gd name="T20" fmla="*/ 11 w 29"/>
                <a:gd name="T21" fmla="*/ 12 h 41"/>
                <a:gd name="T22" fmla="*/ 8 w 29"/>
                <a:gd name="T23" fmla="*/ 6 h 41"/>
                <a:gd name="T24" fmla="*/ 0 w 29"/>
                <a:gd name="T25" fmla="*/ 0 h 41"/>
                <a:gd name="T26" fmla="*/ 1 w 29"/>
                <a:gd name="T27" fmla="*/ 13 h 41"/>
                <a:gd name="T28" fmla="*/ 2 w 29"/>
                <a:gd name="T29" fmla="*/ 20 h 41"/>
                <a:gd name="T30" fmla="*/ 5 w 29"/>
                <a:gd name="T31" fmla="*/ 27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1"/>
                <a:gd name="T50" fmla="*/ 29 w 29"/>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1">
                  <a:moveTo>
                    <a:pt x="5" y="27"/>
                  </a:moveTo>
                  <a:lnTo>
                    <a:pt x="8" y="31"/>
                  </a:lnTo>
                  <a:lnTo>
                    <a:pt x="11" y="36"/>
                  </a:lnTo>
                  <a:lnTo>
                    <a:pt x="16" y="40"/>
                  </a:lnTo>
                  <a:lnTo>
                    <a:pt x="21" y="39"/>
                  </a:lnTo>
                  <a:lnTo>
                    <a:pt x="24" y="37"/>
                  </a:lnTo>
                  <a:lnTo>
                    <a:pt x="28" y="35"/>
                  </a:lnTo>
                  <a:lnTo>
                    <a:pt x="27" y="30"/>
                  </a:lnTo>
                  <a:lnTo>
                    <a:pt x="23" y="23"/>
                  </a:lnTo>
                  <a:lnTo>
                    <a:pt x="17" y="19"/>
                  </a:lnTo>
                  <a:lnTo>
                    <a:pt x="11" y="12"/>
                  </a:lnTo>
                  <a:lnTo>
                    <a:pt x="8" y="6"/>
                  </a:lnTo>
                  <a:lnTo>
                    <a:pt x="0" y="0"/>
                  </a:lnTo>
                  <a:lnTo>
                    <a:pt x="1" y="13"/>
                  </a:lnTo>
                  <a:lnTo>
                    <a:pt x="2" y="20"/>
                  </a:lnTo>
                  <a:lnTo>
                    <a:pt x="5" y="27"/>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5" name="Freeform 39"/>
            <p:cNvSpPr>
              <a:spLocks/>
            </p:cNvSpPr>
            <p:nvPr/>
          </p:nvSpPr>
          <p:spPr bwMode="auto">
            <a:xfrm>
              <a:off x="3780" y="3230"/>
              <a:ext cx="274" cy="115"/>
            </a:xfrm>
            <a:custGeom>
              <a:avLst/>
              <a:gdLst>
                <a:gd name="T0" fmla="*/ 0 w 274"/>
                <a:gd name="T1" fmla="*/ 114 h 115"/>
                <a:gd name="T2" fmla="*/ 38 w 274"/>
                <a:gd name="T3" fmla="*/ 99 h 115"/>
                <a:gd name="T4" fmla="*/ 85 w 274"/>
                <a:gd name="T5" fmla="*/ 83 h 115"/>
                <a:gd name="T6" fmla="*/ 140 w 274"/>
                <a:gd name="T7" fmla="*/ 62 h 115"/>
                <a:gd name="T8" fmla="*/ 188 w 274"/>
                <a:gd name="T9" fmla="*/ 38 h 115"/>
                <a:gd name="T10" fmla="*/ 236 w 274"/>
                <a:gd name="T11" fmla="*/ 20 h 115"/>
                <a:gd name="T12" fmla="*/ 273 w 274"/>
                <a:gd name="T13" fmla="*/ 0 h 115"/>
                <a:gd name="T14" fmla="*/ 180 w 274"/>
                <a:gd name="T15" fmla="*/ 46 h 115"/>
                <a:gd name="T16" fmla="*/ 127 w 274"/>
                <a:gd name="T17" fmla="*/ 67 h 115"/>
                <a:gd name="T18" fmla="*/ 85 w 274"/>
                <a:gd name="T19" fmla="*/ 85 h 115"/>
                <a:gd name="T20" fmla="*/ 0 w 274"/>
                <a:gd name="T21" fmla="*/ 114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15"/>
                <a:gd name="T35" fmla="*/ 274 w 27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15">
                  <a:moveTo>
                    <a:pt x="0" y="114"/>
                  </a:moveTo>
                  <a:lnTo>
                    <a:pt x="38" y="99"/>
                  </a:lnTo>
                  <a:lnTo>
                    <a:pt x="85" y="83"/>
                  </a:lnTo>
                  <a:lnTo>
                    <a:pt x="140" y="62"/>
                  </a:lnTo>
                  <a:lnTo>
                    <a:pt x="188" y="38"/>
                  </a:lnTo>
                  <a:lnTo>
                    <a:pt x="236" y="20"/>
                  </a:lnTo>
                  <a:lnTo>
                    <a:pt x="273" y="0"/>
                  </a:lnTo>
                  <a:lnTo>
                    <a:pt x="180" y="46"/>
                  </a:lnTo>
                  <a:lnTo>
                    <a:pt x="127" y="67"/>
                  </a:lnTo>
                  <a:lnTo>
                    <a:pt x="85" y="85"/>
                  </a:lnTo>
                  <a:lnTo>
                    <a:pt x="0" y="114"/>
                  </a:lnTo>
                </a:path>
              </a:pathLst>
            </a:custGeom>
            <a:solidFill>
              <a:srgbClr val="9F7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6" name="Freeform 40"/>
            <p:cNvSpPr>
              <a:spLocks/>
            </p:cNvSpPr>
            <p:nvPr/>
          </p:nvSpPr>
          <p:spPr bwMode="auto">
            <a:xfrm>
              <a:off x="3992" y="3113"/>
              <a:ext cx="74" cy="59"/>
            </a:xfrm>
            <a:custGeom>
              <a:avLst/>
              <a:gdLst>
                <a:gd name="T0" fmla="*/ 38 w 74"/>
                <a:gd name="T1" fmla="*/ 10 h 59"/>
                <a:gd name="T2" fmla="*/ 29 w 74"/>
                <a:gd name="T3" fmla="*/ 9 h 59"/>
                <a:gd name="T4" fmla="*/ 19 w 74"/>
                <a:gd name="T5" fmla="*/ 12 h 59"/>
                <a:gd name="T6" fmla="*/ 12 w 74"/>
                <a:gd name="T7" fmla="*/ 17 h 59"/>
                <a:gd name="T8" fmla="*/ 6 w 74"/>
                <a:gd name="T9" fmla="*/ 23 h 59"/>
                <a:gd name="T10" fmla="*/ 2 w 74"/>
                <a:gd name="T11" fmla="*/ 26 h 59"/>
                <a:gd name="T12" fmla="*/ 1 w 74"/>
                <a:gd name="T13" fmla="*/ 32 h 59"/>
                <a:gd name="T14" fmla="*/ 0 w 74"/>
                <a:gd name="T15" fmla="*/ 38 h 59"/>
                <a:gd name="T16" fmla="*/ 5 w 74"/>
                <a:gd name="T17" fmla="*/ 46 h 59"/>
                <a:gd name="T18" fmla="*/ 9 w 74"/>
                <a:gd name="T19" fmla="*/ 51 h 59"/>
                <a:gd name="T20" fmla="*/ 14 w 74"/>
                <a:gd name="T21" fmla="*/ 54 h 59"/>
                <a:gd name="T22" fmla="*/ 23 w 74"/>
                <a:gd name="T23" fmla="*/ 56 h 59"/>
                <a:gd name="T24" fmla="*/ 27 w 74"/>
                <a:gd name="T25" fmla="*/ 58 h 59"/>
                <a:gd name="T26" fmla="*/ 34 w 74"/>
                <a:gd name="T27" fmla="*/ 57 h 59"/>
                <a:gd name="T28" fmla="*/ 41 w 74"/>
                <a:gd name="T29" fmla="*/ 55 h 59"/>
                <a:gd name="T30" fmla="*/ 50 w 74"/>
                <a:gd name="T31" fmla="*/ 51 h 59"/>
                <a:gd name="T32" fmla="*/ 53 w 74"/>
                <a:gd name="T33" fmla="*/ 45 h 59"/>
                <a:gd name="T34" fmla="*/ 60 w 74"/>
                <a:gd name="T35" fmla="*/ 40 h 59"/>
                <a:gd name="T36" fmla="*/ 63 w 74"/>
                <a:gd name="T37" fmla="*/ 35 h 59"/>
                <a:gd name="T38" fmla="*/ 65 w 74"/>
                <a:gd name="T39" fmla="*/ 28 h 59"/>
                <a:gd name="T40" fmla="*/ 64 w 74"/>
                <a:gd name="T41" fmla="*/ 22 h 59"/>
                <a:gd name="T42" fmla="*/ 63 w 74"/>
                <a:gd name="T43" fmla="*/ 17 h 59"/>
                <a:gd name="T44" fmla="*/ 65 w 74"/>
                <a:gd name="T45" fmla="*/ 10 h 59"/>
                <a:gd name="T46" fmla="*/ 67 w 74"/>
                <a:gd name="T47" fmla="*/ 5 h 59"/>
                <a:gd name="T48" fmla="*/ 73 w 74"/>
                <a:gd name="T49" fmla="*/ 0 h 59"/>
                <a:gd name="T50" fmla="*/ 65 w 74"/>
                <a:gd name="T51" fmla="*/ 2 h 59"/>
                <a:gd name="T52" fmla="*/ 57 w 74"/>
                <a:gd name="T53" fmla="*/ 3 h 59"/>
                <a:gd name="T54" fmla="*/ 52 w 74"/>
                <a:gd name="T55" fmla="*/ 15 h 59"/>
                <a:gd name="T56" fmla="*/ 49 w 74"/>
                <a:gd name="T57" fmla="*/ 28 h 59"/>
                <a:gd name="T58" fmla="*/ 46 w 74"/>
                <a:gd name="T59" fmla="*/ 30 h 59"/>
                <a:gd name="T60" fmla="*/ 40 w 74"/>
                <a:gd name="T61" fmla="*/ 33 h 59"/>
                <a:gd name="T62" fmla="*/ 38 w 74"/>
                <a:gd name="T63" fmla="*/ 34 h 59"/>
                <a:gd name="T64" fmla="*/ 31 w 74"/>
                <a:gd name="T65" fmla="*/ 33 h 59"/>
                <a:gd name="T66" fmla="*/ 28 w 74"/>
                <a:gd name="T67" fmla="*/ 29 h 59"/>
                <a:gd name="T68" fmla="*/ 27 w 74"/>
                <a:gd name="T69" fmla="*/ 22 h 59"/>
                <a:gd name="T70" fmla="*/ 29 w 74"/>
                <a:gd name="T71" fmla="*/ 17 h 59"/>
                <a:gd name="T72" fmla="*/ 32 w 74"/>
                <a:gd name="T73" fmla="*/ 13 h 59"/>
                <a:gd name="T74" fmla="*/ 38 w 74"/>
                <a:gd name="T75" fmla="*/ 10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59"/>
                <a:gd name="T116" fmla="*/ 74 w 74"/>
                <a:gd name="T117" fmla="*/ 59 h 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59">
                  <a:moveTo>
                    <a:pt x="38" y="10"/>
                  </a:moveTo>
                  <a:lnTo>
                    <a:pt x="29" y="9"/>
                  </a:lnTo>
                  <a:lnTo>
                    <a:pt x="19" y="12"/>
                  </a:lnTo>
                  <a:lnTo>
                    <a:pt x="12" y="17"/>
                  </a:lnTo>
                  <a:lnTo>
                    <a:pt x="6" y="23"/>
                  </a:lnTo>
                  <a:lnTo>
                    <a:pt x="2" y="26"/>
                  </a:lnTo>
                  <a:lnTo>
                    <a:pt x="1" y="32"/>
                  </a:lnTo>
                  <a:lnTo>
                    <a:pt x="0" y="38"/>
                  </a:lnTo>
                  <a:lnTo>
                    <a:pt x="5" y="46"/>
                  </a:lnTo>
                  <a:lnTo>
                    <a:pt x="9" y="51"/>
                  </a:lnTo>
                  <a:lnTo>
                    <a:pt x="14" y="54"/>
                  </a:lnTo>
                  <a:lnTo>
                    <a:pt x="23" y="56"/>
                  </a:lnTo>
                  <a:lnTo>
                    <a:pt x="27" y="58"/>
                  </a:lnTo>
                  <a:lnTo>
                    <a:pt x="34" y="57"/>
                  </a:lnTo>
                  <a:lnTo>
                    <a:pt x="41" y="55"/>
                  </a:lnTo>
                  <a:lnTo>
                    <a:pt x="50" y="51"/>
                  </a:lnTo>
                  <a:lnTo>
                    <a:pt x="53" y="45"/>
                  </a:lnTo>
                  <a:lnTo>
                    <a:pt x="60" y="40"/>
                  </a:lnTo>
                  <a:lnTo>
                    <a:pt x="63" y="35"/>
                  </a:lnTo>
                  <a:lnTo>
                    <a:pt x="65" y="28"/>
                  </a:lnTo>
                  <a:lnTo>
                    <a:pt x="64" y="22"/>
                  </a:lnTo>
                  <a:lnTo>
                    <a:pt x="63" y="17"/>
                  </a:lnTo>
                  <a:lnTo>
                    <a:pt x="65" y="10"/>
                  </a:lnTo>
                  <a:lnTo>
                    <a:pt x="67" y="5"/>
                  </a:lnTo>
                  <a:lnTo>
                    <a:pt x="73" y="0"/>
                  </a:lnTo>
                  <a:lnTo>
                    <a:pt x="65" y="2"/>
                  </a:lnTo>
                  <a:lnTo>
                    <a:pt x="57" y="3"/>
                  </a:lnTo>
                  <a:lnTo>
                    <a:pt x="52" y="15"/>
                  </a:lnTo>
                  <a:lnTo>
                    <a:pt x="49" y="28"/>
                  </a:lnTo>
                  <a:lnTo>
                    <a:pt x="46" y="30"/>
                  </a:lnTo>
                  <a:lnTo>
                    <a:pt x="40" y="33"/>
                  </a:lnTo>
                  <a:lnTo>
                    <a:pt x="38" y="34"/>
                  </a:lnTo>
                  <a:lnTo>
                    <a:pt x="31" y="33"/>
                  </a:lnTo>
                  <a:lnTo>
                    <a:pt x="28" y="29"/>
                  </a:lnTo>
                  <a:lnTo>
                    <a:pt x="27" y="22"/>
                  </a:lnTo>
                  <a:lnTo>
                    <a:pt x="29" y="17"/>
                  </a:lnTo>
                  <a:lnTo>
                    <a:pt x="32" y="13"/>
                  </a:lnTo>
                  <a:lnTo>
                    <a:pt x="38" y="1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7" name="Freeform 41"/>
            <p:cNvSpPr>
              <a:spLocks/>
            </p:cNvSpPr>
            <p:nvPr/>
          </p:nvSpPr>
          <p:spPr bwMode="auto">
            <a:xfrm>
              <a:off x="3722" y="3225"/>
              <a:ext cx="108" cy="53"/>
            </a:xfrm>
            <a:custGeom>
              <a:avLst/>
              <a:gdLst>
                <a:gd name="T0" fmla="*/ 0 w 108"/>
                <a:gd name="T1" fmla="*/ 41 h 53"/>
                <a:gd name="T2" fmla="*/ 9 w 108"/>
                <a:gd name="T3" fmla="*/ 34 h 53"/>
                <a:gd name="T4" fmla="*/ 26 w 108"/>
                <a:gd name="T5" fmla="*/ 28 h 53"/>
                <a:gd name="T6" fmla="*/ 37 w 108"/>
                <a:gd name="T7" fmla="*/ 27 h 53"/>
                <a:gd name="T8" fmla="*/ 47 w 108"/>
                <a:gd name="T9" fmla="*/ 23 h 53"/>
                <a:gd name="T10" fmla="*/ 63 w 108"/>
                <a:gd name="T11" fmla="*/ 15 h 53"/>
                <a:gd name="T12" fmla="*/ 75 w 108"/>
                <a:gd name="T13" fmla="*/ 9 h 53"/>
                <a:gd name="T14" fmla="*/ 85 w 108"/>
                <a:gd name="T15" fmla="*/ 2 h 53"/>
                <a:gd name="T16" fmla="*/ 97 w 108"/>
                <a:gd name="T17" fmla="*/ 0 h 53"/>
                <a:gd name="T18" fmla="*/ 107 w 108"/>
                <a:gd name="T19" fmla="*/ 0 h 53"/>
                <a:gd name="T20" fmla="*/ 96 w 108"/>
                <a:gd name="T21" fmla="*/ 4 h 53"/>
                <a:gd name="T22" fmla="*/ 88 w 108"/>
                <a:gd name="T23" fmla="*/ 8 h 53"/>
                <a:gd name="T24" fmla="*/ 80 w 108"/>
                <a:gd name="T25" fmla="*/ 15 h 53"/>
                <a:gd name="T26" fmla="*/ 69 w 108"/>
                <a:gd name="T27" fmla="*/ 22 h 53"/>
                <a:gd name="T28" fmla="*/ 61 w 108"/>
                <a:gd name="T29" fmla="*/ 26 h 53"/>
                <a:gd name="T30" fmla="*/ 52 w 108"/>
                <a:gd name="T31" fmla="*/ 32 h 53"/>
                <a:gd name="T32" fmla="*/ 41 w 108"/>
                <a:gd name="T33" fmla="*/ 38 h 53"/>
                <a:gd name="T34" fmla="*/ 34 w 108"/>
                <a:gd name="T35" fmla="*/ 40 h 53"/>
                <a:gd name="T36" fmla="*/ 23 w 108"/>
                <a:gd name="T37" fmla="*/ 43 h 53"/>
                <a:gd name="T38" fmla="*/ 6 w 108"/>
                <a:gd name="T39" fmla="*/ 52 h 53"/>
                <a:gd name="T40" fmla="*/ 0 w 108"/>
                <a:gd name="T41" fmla="*/ 4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3"/>
                <a:gd name="T65" fmla="*/ 108 w 108"/>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3">
                  <a:moveTo>
                    <a:pt x="0" y="41"/>
                  </a:moveTo>
                  <a:lnTo>
                    <a:pt x="9" y="34"/>
                  </a:lnTo>
                  <a:lnTo>
                    <a:pt x="26" y="28"/>
                  </a:lnTo>
                  <a:lnTo>
                    <a:pt x="37" y="27"/>
                  </a:lnTo>
                  <a:lnTo>
                    <a:pt x="47" y="23"/>
                  </a:lnTo>
                  <a:lnTo>
                    <a:pt x="63" y="15"/>
                  </a:lnTo>
                  <a:lnTo>
                    <a:pt x="75" y="9"/>
                  </a:lnTo>
                  <a:lnTo>
                    <a:pt x="85" y="2"/>
                  </a:lnTo>
                  <a:lnTo>
                    <a:pt x="97" y="0"/>
                  </a:lnTo>
                  <a:lnTo>
                    <a:pt x="107" y="0"/>
                  </a:lnTo>
                  <a:lnTo>
                    <a:pt x="96" y="4"/>
                  </a:lnTo>
                  <a:lnTo>
                    <a:pt x="88" y="8"/>
                  </a:lnTo>
                  <a:lnTo>
                    <a:pt x="80" y="15"/>
                  </a:lnTo>
                  <a:lnTo>
                    <a:pt x="69" y="22"/>
                  </a:lnTo>
                  <a:lnTo>
                    <a:pt x="61" y="26"/>
                  </a:lnTo>
                  <a:lnTo>
                    <a:pt x="52" y="32"/>
                  </a:lnTo>
                  <a:lnTo>
                    <a:pt x="41" y="38"/>
                  </a:lnTo>
                  <a:lnTo>
                    <a:pt x="34" y="40"/>
                  </a:lnTo>
                  <a:lnTo>
                    <a:pt x="23" y="43"/>
                  </a:lnTo>
                  <a:lnTo>
                    <a:pt x="6" y="52"/>
                  </a:lnTo>
                  <a:lnTo>
                    <a:pt x="0" y="4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8" name="Freeform 42"/>
            <p:cNvSpPr>
              <a:spLocks/>
            </p:cNvSpPr>
            <p:nvPr/>
          </p:nvSpPr>
          <p:spPr bwMode="auto">
            <a:xfrm>
              <a:off x="4049" y="3047"/>
              <a:ext cx="93" cy="92"/>
            </a:xfrm>
            <a:custGeom>
              <a:avLst/>
              <a:gdLst>
                <a:gd name="T0" fmla="*/ 11 w 93"/>
                <a:gd name="T1" fmla="*/ 85 h 92"/>
                <a:gd name="T2" fmla="*/ 22 w 93"/>
                <a:gd name="T3" fmla="*/ 89 h 92"/>
                <a:gd name="T4" fmla="*/ 25 w 93"/>
                <a:gd name="T5" fmla="*/ 91 h 92"/>
                <a:gd name="T6" fmla="*/ 31 w 93"/>
                <a:gd name="T7" fmla="*/ 91 h 92"/>
                <a:gd name="T8" fmla="*/ 39 w 93"/>
                <a:gd name="T9" fmla="*/ 88 h 92"/>
                <a:gd name="T10" fmla="*/ 44 w 93"/>
                <a:gd name="T11" fmla="*/ 86 h 92"/>
                <a:gd name="T12" fmla="*/ 48 w 93"/>
                <a:gd name="T13" fmla="*/ 84 h 92"/>
                <a:gd name="T14" fmla="*/ 53 w 93"/>
                <a:gd name="T15" fmla="*/ 80 h 92"/>
                <a:gd name="T16" fmla="*/ 67 w 93"/>
                <a:gd name="T17" fmla="*/ 64 h 92"/>
                <a:gd name="T18" fmla="*/ 66 w 93"/>
                <a:gd name="T19" fmla="*/ 62 h 92"/>
                <a:gd name="T20" fmla="*/ 72 w 93"/>
                <a:gd name="T21" fmla="*/ 57 h 92"/>
                <a:gd name="T22" fmla="*/ 78 w 93"/>
                <a:gd name="T23" fmla="*/ 54 h 92"/>
                <a:gd name="T24" fmla="*/ 85 w 93"/>
                <a:gd name="T25" fmla="*/ 47 h 92"/>
                <a:gd name="T26" fmla="*/ 89 w 93"/>
                <a:gd name="T27" fmla="*/ 46 h 92"/>
                <a:gd name="T28" fmla="*/ 92 w 93"/>
                <a:gd name="T29" fmla="*/ 43 h 92"/>
                <a:gd name="T30" fmla="*/ 89 w 93"/>
                <a:gd name="T31" fmla="*/ 29 h 92"/>
                <a:gd name="T32" fmla="*/ 81 w 93"/>
                <a:gd name="T33" fmla="*/ 8 h 92"/>
                <a:gd name="T34" fmla="*/ 76 w 93"/>
                <a:gd name="T35" fmla="*/ 2 h 92"/>
                <a:gd name="T36" fmla="*/ 72 w 93"/>
                <a:gd name="T37" fmla="*/ 0 h 92"/>
                <a:gd name="T38" fmla="*/ 69 w 93"/>
                <a:gd name="T39" fmla="*/ 1 h 92"/>
                <a:gd name="T40" fmla="*/ 64 w 93"/>
                <a:gd name="T41" fmla="*/ 2 h 92"/>
                <a:gd name="T42" fmla="*/ 57 w 93"/>
                <a:gd name="T43" fmla="*/ 6 h 92"/>
                <a:gd name="T44" fmla="*/ 51 w 93"/>
                <a:gd name="T45" fmla="*/ 10 h 92"/>
                <a:gd name="T46" fmla="*/ 48 w 93"/>
                <a:gd name="T47" fmla="*/ 14 h 92"/>
                <a:gd name="T48" fmla="*/ 42 w 93"/>
                <a:gd name="T49" fmla="*/ 24 h 92"/>
                <a:gd name="T50" fmla="*/ 34 w 93"/>
                <a:gd name="T51" fmla="*/ 31 h 92"/>
                <a:gd name="T52" fmla="*/ 26 w 93"/>
                <a:gd name="T53" fmla="*/ 38 h 92"/>
                <a:gd name="T54" fmla="*/ 22 w 93"/>
                <a:gd name="T55" fmla="*/ 43 h 92"/>
                <a:gd name="T56" fmla="*/ 16 w 93"/>
                <a:gd name="T57" fmla="*/ 47 h 92"/>
                <a:gd name="T58" fmla="*/ 0 w 93"/>
                <a:gd name="T59" fmla="*/ 59 h 92"/>
                <a:gd name="T60" fmla="*/ 11 w 93"/>
                <a:gd name="T61" fmla="*/ 85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3"/>
                <a:gd name="T94" fmla="*/ 0 h 92"/>
                <a:gd name="T95" fmla="*/ 93 w 93"/>
                <a:gd name="T96" fmla="*/ 92 h 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3" h="92">
                  <a:moveTo>
                    <a:pt x="11" y="85"/>
                  </a:moveTo>
                  <a:lnTo>
                    <a:pt x="22" y="89"/>
                  </a:lnTo>
                  <a:lnTo>
                    <a:pt x="25" y="91"/>
                  </a:lnTo>
                  <a:lnTo>
                    <a:pt x="31" y="91"/>
                  </a:lnTo>
                  <a:lnTo>
                    <a:pt x="39" y="88"/>
                  </a:lnTo>
                  <a:lnTo>
                    <a:pt x="44" y="86"/>
                  </a:lnTo>
                  <a:lnTo>
                    <a:pt x="48" y="84"/>
                  </a:lnTo>
                  <a:lnTo>
                    <a:pt x="53" y="80"/>
                  </a:lnTo>
                  <a:lnTo>
                    <a:pt x="67" y="64"/>
                  </a:lnTo>
                  <a:lnTo>
                    <a:pt x="66" y="62"/>
                  </a:lnTo>
                  <a:lnTo>
                    <a:pt x="72" y="57"/>
                  </a:lnTo>
                  <a:lnTo>
                    <a:pt x="78" y="54"/>
                  </a:lnTo>
                  <a:lnTo>
                    <a:pt x="85" y="47"/>
                  </a:lnTo>
                  <a:lnTo>
                    <a:pt x="89" y="46"/>
                  </a:lnTo>
                  <a:lnTo>
                    <a:pt x="92" y="43"/>
                  </a:lnTo>
                  <a:lnTo>
                    <a:pt x="89" y="29"/>
                  </a:lnTo>
                  <a:lnTo>
                    <a:pt x="81" y="8"/>
                  </a:lnTo>
                  <a:lnTo>
                    <a:pt x="76" y="2"/>
                  </a:lnTo>
                  <a:lnTo>
                    <a:pt x="72" y="0"/>
                  </a:lnTo>
                  <a:lnTo>
                    <a:pt x="69" y="1"/>
                  </a:lnTo>
                  <a:lnTo>
                    <a:pt x="64" y="2"/>
                  </a:lnTo>
                  <a:lnTo>
                    <a:pt x="57" y="6"/>
                  </a:lnTo>
                  <a:lnTo>
                    <a:pt x="51" y="10"/>
                  </a:lnTo>
                  <a:lnTo>
                    <a:pt x="48" y="14"/>
                  </a:lnTo>
                  <a:lnTo>
                    <a:pt x="42" y="24"/>
                  </a:lnTo>
                  <a:lnTo>
                    <a:pt x="34" y="31"/>
                  </a:lnTo>
                  <a:lnTo>
                    <a:pt x="26" y="38"/>
                  </a:lnTo>
                  <a:lnTo>
                    <a:pt x="22" y="43"/>
                  </a:lnTo>
                  <a:lnTo>
                    <a:pt x="16" y="47"/>
                  </a:lnTo>
                  <a:lnTo>
                    <a:pt x="0" y="59"/>
                  </a:lnTo>
                  <a:lnTo>
                    <a:pt x="11" y="8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499" name="Freeform 43"/>
            <p:cNvSpPr>
              <a:spLocks/>
            </p:cNvSpPr>
            <p:nvPr/>
          </p:nvSpPr>
          <p:spPr bwMode="auto">
            <a:xfrm>
              <a:off x="3660" y="3112"/>
              <a:ext cx="504" cy="314"/>
            </a:xfrm>
            <a:custGeom>
              <a:avLst/>
              <a:gdLst>
                <a:gd name="T0" fmla="*/ 142 w 504"/>
                <a:gd name="T1" fmla="*/ 294 h 314"/>
                <a:gd name="T2" fmla="*/ 235 w 504"/>
                <a:gd name="T3" fmla="*/ 246 h 314"/>
                <a:gd name="T4" fmla="*/ 331 w 504"/>
                <a:gd name="T5" fmla="*/ 194 h 314"/>
                <a:gd name="T6" fmla="*/ 396 w 504"/>
                <a:gd name="T7" fmla="*/ 171 h 314"/>
                <a:gd name="T8" fmla="*/ 443 w 504"/>
                <a:gd name="T9" fmla="*/ 135 h 314"/>
                <a:gd name="T10" fmla="*/ 491 w 504"/>
                <a:gd name="T11" fmla="*/ 100 h 314"/>
                <a:gd name="T12" fmla="*/ 495 w 504"/>
                <a:gd name="T13" fmla="*/ 93 h 314"/>
                <a:gd name="T14" fmla="*/ 503 w 504"/>
                <a:gd name="T15" fmla="*/ 89 h 314"/>
                <a:gd name="T16" fmla="*/ 503 w 504"/>
                <a:gd name="T17" fmla="*/ 78 h 314"/>
                <a:gd name="T18" fmla="*/ 493 w 504"/>
                <a:gd name="T19" fmla="*/ 67 h 314"/>
                <a:gd name="T20" fmla="*/ 488 w 504"/>
                <a:gd name="T21" fmla="*/ 51 h 314"/>
                <a:gd name="T22" fmla="*/ 482 w 504"/>
                <a:gd name="T23" fmla="*/ 39 h 314"/>
                <a:gd name="T24" fmla="*/ 473 w 504"/>
                <a:gd name="T25" fmla="*/ 37 h 314"/>
                <a:gd name="T26" fmla="*/ 460 w 504"/>
                <a:gd name="T27" fmla="*/ 41 h 314"/>
                <a:gd name="T28" fmla="*/ 450 w 504"/>
                <a:gd name="T29" fmla="*/ 42 h 314"/>
                <a:gd name="T30" fmla="*/ 429 w 504"/>
                <a:gd name="T31" fmla="*/ 51 h 314"/>
                <a:gd name="T32" fmla="*/ 399 w 504"/>
                <a:gd name="T33" fmla="*/ 69 h 314"/>
                <a:gd name="T34" fmla="*/ 364 w 504"/>
                <a:gd name="T35" fmla="*/ 98 h 314"/>
                <a:gd name="T36" fmla="*/ 315 w 504"/>
                <a:gd name="T37" fmla="*/ 106 h 314"/>
                <a:gd name="T38" fmla="*/ 271 w 504"/>
                <a:gd name="T39" fmla="*/ 135 h 314"/>
                <a:gd name="T40" fmla="*/ 172 w 504"/>
                <a:gd name="T41" fmla="*/ 173 h 314"/>
                <a:gd name="T42" fmla="*/ 140 w 504"/>
                <a:gd name="T43" fmla="*/ 181 h 314"/>
                <a:gd name="T44" fmla="*/ 172 w 504"/>
                <a:gd name="T45" fmla="*/ 168 h 314"/>
                <a:gd name="T46" fmla="*/ 221 w 504"/>
                <a:gd name="T47" fmla="*/ 145 h 314"/>
                <a:gd name="T48" fmla="*/ 251 w 504"/>
                <a:gd name="T49" fmla="*/ 124 h 314"/>
                <a:gd name="T50" fmla="*/ 291 w 504"/>
                <a:gd name="T51" fmla="*/ 103 h 314"/>
                <a:gd name="T52" fmla="*/ 309 w 504"/>
                <a:gd name="T53" fmla="*/ 94 h 314"/>
                <a:gd name="T54" fmla="*/ 324 w 504"/>
                <a:gd name="T55" fmla="*/ 81 h 314"/>
                <a:gd name="T56" fmla="*/ 348 w 504"/>
                <a:gd name="T57" fmla="*/ 74 h 314"/>
                <a:gd name="T58" fmla="*/ 366 w 504"/>
                <a:gd name="T59" fmla="*/ 71 h 314"/>
                <a:gd name="T60" fmla="*/ 380 w 504"/>
                <a:gd name="T61" fmla="*/ 63 h 314"/>
                <a:gd name="T62" fmla="*/ 395 w 504"/>
                <a:gd name="T63" fmla="*/ 57 h 314"/>
                <a:gd name="T64" fmla="*/ 411 w 504"/>
                <a:gd name="T65" fmla="*/ 49 h 314"/>
                <a:gd name="T66" fmla="*/ 425 w 504"/>
                <a:gd name="T67" fmla="*/ 38 h 314"/>
                <a:gd name="T68" fmla="*/ 428 w 504"/>
                <a:gd name="T69" fmla="*/ 25 h 314"/>
                <a:gd name="T70" fmla="*/ 427 w 504"/>
                <a:gd name="T71" fmla="*/ 6 h 314"/>
                <a:gd name="T72" fmla="*/ 418 w 504"/>
                <a:gd name="T73" fmla="*/ 4 h 314"/>
                <a:gd name="T74" fmla="*/ 407 w 504"/>
                <a:gd name="T75" fmla="*/ 0 h 314"/>
                <a:gd name="T76" fmla="*/ 397 w 504"/>
                <a:gd name="T77" fmla="*/ 6 h 314"/>
                <a:gd name="T78" fmla="*/ 380 w 504"/>
                <a:gd name="T79" fmla="*/ 8 h 314"/>
                <a:gd name="T80" fmla="*/ 355 w 504"/>
                <a:gd name="T81" fmla="*/ 11 h 314"/>
                <a:gd name="T82" fmla="*/ 319 w 504"/>
                <a:gd name="T83" fmla="*/ 17 h 314"/>
                <a:gd name="T84" fmla="*/ 252 w 504"/>
                <a:gd name="T85" fmla="*/ 32 h 314"/>
                <a:gd name="T86" fmla="*/ 111 w 504"/>
                <a:gd name="T87" fmla="*/ 84 h 314"/>
                <a:gd name="T88" fmla="*/ 20 w 504"/>
                <a:gd name="T89" fmla="*/ 137 h 314"/>
                <a:gd name="T90" fmla="*/ 53 w 504"/>
                <a:gd name="T91" fmla="*/ 241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4"/>
                <a:gd name="T139" fmla="*/ 0 h 314"/>
                <a:gd name="T140" fmla="*/ 504 w 504"/>
                <a:gd name="T141" fmla="*/ 314 h 3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4" h="314">
                  <a:moveTo>
                    <a:pt x="104" y="313"/>
                  </a:moveTo>
                  <a:lnTo>
                    <a:pt x="142" y="294"/>
                  </a:lnTo>
                  <a:lnTo>
                    <a:pt x="180" y="272"/>
                  </a:lnTo>
                  <a:lnTo>
                    <a:pt x="235" y="246"/>
                  </a:lnTo>
                  <a:lnTo>
                    <a:pt x="287" y="220"/>
                  </a:lnTo>
                  <a:lnTo>
                    <a:pt x="331" y="194"/>
                  </a:lnTo>
                  <a:lnTo>
                    <a:pt x="359" y="186"/>
                  </a:lnTo>
                  <a:lnTo>
                    <a:pt x="396" y="171"/>
                  </a:lnTo>
                  <a:lnTo>
                    <a:pt x="425" y="149"/>
                  </a:lnTo>
                  <a:lnTo>
                    <a:pt x="443" y="135"/>
                  </a:lnTo>
                  <a:lnTo>
                    <a:pt x="468" y="118"/>
                  </a:lnTo>
                  <a:lnTo>
                    <a:pt x="491" y="100"/>
                  </a:lnTo>
                  <a:lnTo>
                    <a:pt x="494" y="97"/>
                  </a:lnTo>
                  <a:lnTo>
                    <a:pt x="495" y="93"/>
                  </a:lnTo>
                  <a:lnTo>
                    <a:pt x="500" y="91"/>
                  </a:lnTo>
                  <a:lnTo>
                    <a:pt x="503" y="89"/>
                  </a:lnTo>
                  <a:lnTo>
                    <a:pt x="503" y="84"/>
                  </a:lnTo>
                  <a:lnTo>
                    <a:pt x="503" y="78"/>
                  </a:lnTo>
                  <a:lnTo>
                    <a:pt x="498" y="72"/>
                  </a:lnTo>
                  <a:lnTo>
                    <a:pt x="493" y="67"/>
                  </a:lnTo>
                  <a:lnTo>
                    <a:pt x="492" y="61"/>
                  </a:lnTo>
                  <a:lnTo>
                    <a:pt x="488" y="51"/>
                  </a:lnTo>
                  <a:lnTo>
                    <a:pt x="485" y="44"/>
                  </a:lnTo>
                  <a:lnTo>
                    <a:pt x="482" y="39"/>
                  </a:lnTo>
                  <a:lnTo>
                    <a:pt x="476" y="37"/>
                  </a:lnTo>
                  <a:lnTo>
                    <a:pt x="473" y="37"/>
                  </a:lnTo>
                  <a:lnTo>
                    <a:pt x="467" y="37"/>
                  </a:lnTo>
                  <a:lnTo>
                    <a:pt x="460" y="41"/>
                  </a:lnTo>
                  <a:lnTo>
                    <a:pt x="454" y="41"/>
                  </a:lnTo>
                  <a:lnTo>
                    <a:pt x="450" y="42"/>
                  </a:lnTo>
                  <a:lnTo>
                    <a:pt x="436" y="46"/>
                  </a:lnTo>
                  <a:lnTo>
                    <a:pt x="429" y="51"/>
                  </a:lnTo>
                  <a:lnTo>
                    <a:pt x="416" y="61"/>
                  </a:lnTo>
                  <a:lnTo>
                    <a:pt x="399" y="69"/>
                  </a:lnTo>
                  <a:lnTo>
                    <a:pt x="379" y="85"/>
                  </a:lnTo>
                  <a:lnTo>
                    <a:pt x="364" y="98"/>
                  </a:lnTo>
                  <a:lnTo>
                    <a:pt x="336" y="99"/>
                  </a:lnTo>
                  <a:lnTo>
                    <a:pt x="315" y="106"/>
                  </a:lnTo>
                  <a:lnTo>
                    <a:pt x="293" y="122"/>
                  </a:lnTo>
                  <a:lnTo>
                    <a:pt x="271" y="135"/>
                  </a:lnTo>
                  <a:lnTo>
                    <a:pt x="218" y="156"/>
                  </a:lnTo>
                  <a:lnTo>
                    <a:pt x="172" y="173"/>
                  </a:lnTo>
                  <a:lnTo>
                    <a:pt x="122" y="195"/>
                  </a:lnTo>
                  <a:lnTo>
                    <a:pt x="140" y="181"/>
                  </a:lnTo>
                  <a:lnTo>
                    <a:pt x="158" y="171"/>
                  </a:lnTo>
                  <a:lnTo>
                    <a:pt x="172" y="168"/>
                  </a:lnTo>
                  <a:lnTo>
                    <a:pt x="184" y="160"/>
                  </a:lnTo>
                  <a:lnTo>
                    <a:pt x="221" y="145"/>
                  </a:lnTo>
                  <a:lnTo>
                    <a:pt x="240" y="131"/>
                  </a:lnTo>
                  <a:lnTo>
                    <a:pt x="251" y="124"/>
                  </a:lnTo>
                  <a:lnTo>
                    <a:pt x="269" y="115"/>
                  </a:lnTo>
                  <a:lnTo>
                    <a:pt x="291" y="103"/>
                  </a:lnTo>
                  <a:lnTo>
                    <a:pt x="299" y="97"/>
                  </a:lnTo>
                  <a:lnTo>
                    <a:pt x="309" y="94"/>
                  </a:lnTo>
                  <a:lnTo>
                    <a:pt x="317" y="87"/>
                  </a:lnTo>
                  <a:lnTo>
                    <a:pt x="324" y="81"/>
                  </a:lnTo>
                  <a:lnTo>
                    <a:pt x="334" y="77"/>
                  </a:lnTo>
                  <a:lnTo>
                    <a:pt x="348" y="74"/>
                  </a:lnTo>
                  <a:lnTo>
                    <a:pt x="355" y="75"/>
                  </a:lnTo>
                  <a:lnTo>
                    <a:pt x="366" y="71"/>
                  </a:lnTo>
                  <a:lnTo>
                    <a:pt x="374" y="68"/>
                  </a:lnTo>
                  <a:lnTo>
                    <a:pt x="380" y="63"/>
                  </a:lnTo>
                  <a:lnTo>
                    <a:pt x="388" y="60"/>
                  </a:lnTo>
                  <a:lnTo>
                    <a:pt x="395" y="57"/>
                  </a:lnTo>
                  <a:lnTo>
                    <a:pt x="402" y="56"/>
                  </a:lnTo>
                  <a:lnTo>
                    <a:pt x="411" y="49"/>
                  </a:lnTo>
                  <a:lnTo>
                    <a:pt x="414" y="43"/>
                  </a:lnTo>
                  <a:lnTo>
                    <a:pt x="425" y="38"/>
                  </a:lnTo>
                  <a:lnTo>
                    <a:pt x="426" y="33"/>
                  </a:lnTo>
                  <a:lnTo>
                    <a:pt x="428" y="25"/>
                  </a:lnTo>
                  <a:lnTo>
                    <a:pt x="428" y="13"/>
                  </a:lnTo>
                  <a:lnTo>
                    <a:pt x="427" y="6"/>
                  </a:lnTo>
                  <a:lnTo>
                    <a:pt x="423" y="4"/>
                  </a:lnTo>
                  <a:lnTo>
                    <a:pt x="418" y="4"/>
                  </a:lnTo>
                  <a:lnTo>
                    <a:pt x="412" y="1"/>
                  </a:lnTo>
                  <a:lnTo>
                    <a:pt x="407" y="0"/>
                  </a:lnTo>
                  <a:lnTo>
                    <a:pt x="402" y="3"/>
                  </a:lnTo>
                  <a:lnTo>
                    <a:pt x="397" y="6"/>
                  </a:lnTo>
                  <a:lnTo>
                    <a:pt x="396" y="5"/>
                  </a:lnTo>
                  <a:lnTo>
                    <a:pt x="380" y="8"/>
                  </a:lnTo>
                  <a:lnTo>
                    <a:pt x="364" y="14"/>
                  </a:lnTo>
                  <a:lnTo>
                    <a:pt x="355" y="11"/>
                  </a:lnTo>
                  <a:lnTo>
                    <a:pt x="345" y="12"/>
                  </a:lnTo>
                  <a:lnTo>
                    <a:pt x="319" y="17"/>
                  </a:lnTo>
                  <a:lnTo>
                    <a:pt x="281" y="24"/>
                  </a:lnTo>
                  <a:lnTo>
                    <a:pt x="252" y="32"/>
                  </a:lnTo>
                  <a:lnTo>
                    <a:pt x="177" y="56"/>
                  </a:lnTo>
                  <a:lnTo>
                    <a:pt x="111" y="84"/>
                  </a:lnTo>
                  <a:lnTo>
                    <a:pt x="64" y="109"/>
                  </a:lnTo>
                  <a:lnTo>
                    <a:pt x="20" y="137"/>
                  </a:lnTo>
                  <a:lnTo>
                    <a:pt x="0" y="156"/>
                  </a:lnTo>
                  <a:lnTo>
                    <a:pt x="53" y="241"/>
                  </a:lnTo>
                  <a:lnTo>
                    <a:pt x="104" y="313"/>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0" name="Freeform 44"/>
            <p:cNvSpPr>
              <a:spLocks/>
            </p:cNvSpPr>
            <p:nvPr/>
          </p:nvSpPr>
          <p:spPr bwMode="auto">
            <a:xfrm>
              <a:off x="3712" y="3121"/>
              <a:ext cx="285" cy="132"/>
            </a:xfrm>
            <a:custGeom>
              <a:avLst/>
              <a:gdLst>
                <a:gd name="T0" fmla="*/ 6 w 285"/>
                <a:gd name="T1" fmla="*/ 131 h 132"/>
                <a:gd name="T2" fmla="*/ 24 w 285"/>
                <a:gd name="T3" fmla="*/ 124 h 132"/>
                <a:gd name="T4" fmla="*/ 38 w 285"/>
                <a:gd name="T5" fmla="*/ 120 h 132"/>
                <a:gd name="T6" fmla="*/ 57 w 285"/>
                <a:gd name="T7" fmla="*/ 108 h 132"/>
                <a:gd name="T8" fmla="*/ 79 w 285"/>
                <a:gd name="T9" fmla="*/ 98 h 132"/>
                <a:gd name="T10" fmla="*/ 97 w 285"/>
                <a:gd name="T11" fmla="*/ 90 h 132"/>
                <a:gd name="T12" fmla="*/ 128 w 285"/>
                <a:gd name="T13" fmla="*/ 81 h 132"/>
                <a:gd name="T14" fmla="*/ 145 w 285"/>
                <a:gd name="T15" fmla="*/ 75 h 132"/>
                <a:gd name="T16" fmla="*/ 166 w 285"/>
                <a:gd name="T17" fmla="*/ 66 h 132"/>
                <a:gd name="T18" fmla="*/ 200 w 285"/>
                <a:gd name="T19" fmla="*/ 49 h 132"/>
                <a:gd name="T20" fmla="*/ 227 w 285"/>
                <a:gd name="T21" fmla="*/ 42 h 132"/>
                <a:gd name="T22" fmla="*/ 243 w 285"/>
                <a:gd name="T23" fmla="*/ 36 h 132"/>
                <a:gd name="T24" fmla="*/ 255 w 285"/>
                <a:gd name="T25" fmla="*/ 31 h 132"/>
                <a:gd name="T26" fmla="*/ 268 w 285"/>
                <a:gd name="T27" fmla="*/ 25 h 132"/>
                <a:gd name="T28" fmla="*/ 270 w 285"/>
                <a:gd name="T29" fmla="*/ 18 h 132"/>
                <a:gd name="T30" fmla="*/ 275 w 285"/>
                <a:gd name="T31" fmla="*/ 13 h 132"/>
                <a:gd name="T32" fmla="*/ 284 w 285"/>
                <a:gd name="T33" fmla="*/ 3 h 132"/>
                <a:gd name="T34" fmla="*/ 283 w 285"/>
                <a:gd name="T35" fmla="*/ 0 h 132"/>
                <a:gd name="T36" fmla="*/ 258 w 285"/>
                <a:gd name="T37" fmla="*/ 6 h 132"/>
                <a:gd name="T38" fmla="*/ 241 w 285"/>
                <a:gd name="T39" fmla="*/ 8 h 132"/>
                <a:gd name="T40" fmla="*/ 218 w 285"/>
                <a:gd name="T41" fmla="*/ 14 h 132"/>
                <a:gd name="T42" fmla="*/ 184 w 285"/>
                <a:gd name="T43" fmla="*/ 26 h 132"/>
                <a:gd name="T44" fmla="*/ 166 w 285"/>
                <a:gd name="T45" fmla="*/ 33 h 132"/>
                <a:gd name="T46" fmla="*/ 142 w 285"/>
                <a:gd name="T47" fmla="*/ 41 h 132"/>
                <a:gd name="T48" fmla="*/ 119 w 285"/>
                <a:gd name="T49" fmla="*/ 51 h 132"/>
                <a:gd name="T50" fmla="*/ 94 w 285"/>
                <a:gd name="T51" fmla="*/ 60 h 132"/>
                <a:gd name="T52" fmla="*/ 79 w 285"/>
                <a:gd name="T53" fmla="*/ 67 h 132"/>
                <a:gd name="T54" fmla="*/ 60 w 285"/>
                <a:gd name="T55" fmla="*/ 77 h 132"/>
                <a:gd name="T56" fmla="*/ 44 w 285"/>
                <a:gd name="T57" fmla="*/ 85 h 132"/>
                <a:gd name="T58" fmla="*/ 35 w 285"/>
                <a:gd name="T59" fmla="*/ 90 h 132"/>
                <a:gd name="T60" fmla="*/ 20 w 285"/>
                <a:gd name="T61" fmla="*/ 103 h 132"/>
                <a:gd name="T62" fmla="*/ 0 w 285"/>
                <a:gd name="T63" fmla="*/ 113 h 132"/>
                <a:gd name="T64" fmla="*/ 6 w 285"/>
                <a:gd name="T65" fmla="*/ 131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132"/>
                <a:gd name="T101" fmla="*/ 285 w 285"/>
                <a:gd name="T102" fmla="*/ 132 h 1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132">
                  <a:moveTo>
                    <a:pt x="6" y="131"/>
                  </a:moveTo>
                  <a:lnTo>
                    <a:pt x="24" y="124"/>
                  </a:lnTo>
                  <a:lnTo>
                    <a:pt x="38" y="120"/>
                  </a:lnTo>
                  <a:lnTo>
                    <a:pt x="57" y="108"/>
                  </a:lnTo>
                  <a:lnTo>
                    <a:pt x="79" y="98"/>
                  </a:lnTo>
                  <a:lnTo>
                    <a:pt x="97" y="90"/>
                  </a:lnTo>
                  <a:lnTo>
                    <a:pt x="128" y="81"/>
                  </a:lnTo>
                  <a:lnTo>
                    <a:pt x="145" y="75"/>
                  </a:lnTo>
                  <a:lnTo>
                    <a:pt x="166" y="66"/>
                  </a:lnTo>
                  <a:lnTo>
                    <a:pt x="200" y="49"/>
                  </a:lnTo>
                  <a:lnTo>
                    <a:pt x="227" y="42"/>
                  </a:lnTo>
                  <a:lnTo>
                    <a:pt x="243" y="36"/>
                  </a:lnTo>
                  <a:lnTo>
                    <a:pt x="255" y="31"/>
                  </a:lnTo>
                  <a:lnTo>
                    <a:pt x="268" y="25"/>
                  </a:lnTo>
                  <a:lnTo>
                    <a:pt x="270" y="18"/>
                  </a:lnTo>
                  <a:lnTo>
                    <a:pt x="275" y="13"/>
                  </a:lnTo>
                  <a:lnTo>
                    <a:pt x="284" y="3"/>
                  </a:lnTo>
                  <a:lnTo>
                    <a:pt x="283" y="0"/>
                  </a:lnTo>
                  <a:lnTo>
                    <a:pt x="258" y="6"/>
                  </a:lnTo>
                  <a:lnTo>
                    <a:pt x="241" y="8"/>
                  </a:lnTo>
                  <a:lnTo>
                    <a:pt x="218" y="14"/>
                  </a:lnTo>
                  <a:lnTo>
                    <a:pt x="184" y="26"/>
                  </a:lnTo>
                  <a:lnTo>
                    <a:pt x="166" y="33"/>
                  </a:lnTo>
                  <a:lnTo>
                    <a:pt x="142" y="41"/>
                  </a:lnTo>
                  <a:lnTo>
                    <a:pt x="119" y="51"/>
                  </a:lnTo>
                  <a:lnTo>
                    <a:pt x="94" y="60"/>
                  </a:lnTo>
                  <a:lnTo>
                    <a:pt x="79" y="67"/>
                  </a:lnTo>
                  <a:lnTo>
                    <a:pt x="60" y="77"/>
                  </a:lnTo>
                  <a:lnTo>
                    <a:pt x="44" y="85"/>
                  </a:lnTo>
                  <a:lnTo>
                    <a:pt x="35" y="90"/>
                  </a:lnTo>
                  <a:lnTo>
                    <a:pt x="20" y="103"/>
                  </a:lnTo>
                  <a:lnTo>
                    <a:pt x="0" y="113"/>
                  </a:lnTo>
                  <a:lnTo>
                    <a:pt x="6" y="13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1" name="Freeform 45"/>
            <p:cNvSpPr>
              <a:spLocks/>
            </p:cNvSpPr>
            <p:nvPr/>
          </p:nvSpPr>
          <p:spPr bwMode="auto">
            <a:xfrm>
              <a:off x="3785" y="3354"/>
              <a:ext cx="22" cy="42"/>
            </a:xfrm>
            <a:custGeom>
              <a:avLst/>
              <a:gdLst>
                <a:gd name="T0" fmla="*/ 19 w 22"/>
                <a:gd name="T1" fmla="*/ 41 h 42"/>
                <a:gd name="T2" fmla="*/ 21 w 22"/>
                <a:gd name="T3" fmla="*/ 39 h 42"/>
                <a:gd name="T4" fmla="*/ 21 w 22"/>
                <a:gd name="T5" fmla="*/ 34 h 42"/>
                <a:gd name="T6" fmla="*/ 17 w 22"/>
                <a:gd name="T7" fmla="*/ 31 h 42"/>
                <a:gd name="T8" fmla="*/ 13 w 22"/>
                <a:gd name="T9" fmla="*/ 27 h 42"/>
                <a:gd name="T10" fmla="*/ 11 w 22"/>
                <a:gd name="T11" fmla="*/ 21 h 42"/>
                <a:gd name="T12" fmla="*/ 8 w 22"/>
                <a:gd name="T13" fmla="*/ 14 h 42"/>
                <a:gd name="T14" fmla="*/ 4 w 22"/>
                <a:gd name="T15" fmla="*/ 8 h 42"/>
                <a:gd name="T16" fmla="*/ 0 w 22"/>
                <a:gd name="T17" fmla="*/ 0 h 42"/>
                <a:gd name="T18" fmla="*/ 13 w 22"/>
                <a:gd name="T19" fmla="*/ 30 h 42"/>
                <a:gd name="T20" fmla="*/ 19 w 22"/>
                <a:gd name="T21" fmla="*/ 41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2"/>
                <a:gd name="T35" fmla="*/ 22 w 22"/>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2">
                  <a:moveTo>
                    <a:pt x="19" y="41"/>
                  </a:moveTo>
                  <a:lnTo>
                    <a:pt x="21" y="39"/>
                  </a:lnTo>
                  <a:lnTo>
                    <a:pt x="21" y="34"/>
                  </a:lnTo>
                  <a:lnTo>
                    <a:pt x="17" y="31"/>
                  </a:lnTo>
                  <a:lnTo>
                    <a:pt x="13" y="27"/>
                  </a:lnTo>
                  <a:lnTo>
                    <a:pt x="11" y="21"/>
                  </a:lnTo>
                  <a:lnTo>
                    <a:pt x="8" y="14"/>
                  </a:lnTo>
                  <a:lnTo>
                    <a:pt x="4" y="8"/>
                  </a:lnTo>
                  <a:lnTo>
                    <a:pt x="0" y="0"/>
                  </a:lnTo>
                  <a:lnTo>
                    <a:pt x="13" y="30"/>
                  </a:lnTo>
                  <a:lnTo>
                    <a:pt x="19" y="4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2" name="Freeform 46"/>
            <p:cNvSpPr>
              <a:spLocks/>
            </p:cNvSpPr>
            <p:nvPr/>
          </p:nvSpPr>
          <p:spPr bwMode="auto">
            <a:xfrm>
              <a:off x="4079" y="3109"/>
              <a:ext cx="17" cy="21"/>
            </a:xfrm>
            <a:custGeom>
              <a:avLst/>
              <a:gdLst>
                <a:gd name="T0" fmla="*/ 0 w 17"/>
                <a:gd name="T1" fmla="*/ 0 h 21"/>
                <a:gd name="T2" fmla="*/ 4 w 17"/>
                <a:gd name="T3" fmla="*/ 0 h 21"/>
                <a:gd name="T4" fmla="*/ 7 w 17"/>
                <a:gd name="T5" fmla="*/ 3 h 21"/>
                <a:gd name="T6" fmla="*/ 10 w 17"/>
                <a:gd name="T7" fmla="*/ 2 h 21"/>
                <a:gd name="T8" fmla="*/ 13 w 17"/>
                <a:gd name="T9" fmla="*/ 5 h 21"/>
                <a:gd name="T10" fmla="*/ 14 w 17"/>
                <a:gd name="T11" fmla="*/ 6 h 21"/>
                <a:gd name="T12" fmla="*/ 16 w 17"/>
                <a:gd name="T13" fmla="*/ 9 h 21"/>
                <a:gd name="T14" fmla="*/ 16 w 17"/>
                <a:gd name="T15" fmla="*/ 11 h 21"/>
                <a:gd name="T16" fmla="*/ 13 w 17"/>
                <a:gd name="T17" fmla="*/ 14 h 21"/>
                <a:gd name="T18" fmla="*/ 11 w 17"/>
                <a:gd name="T19" fmla="*/ 15 h 21"/>
                <a:gd name="T20" fmla="*/ 8 w 17"/>
                <a:gd name="T21" fmla="*/ 20 h 21"/>
                <a:gd name="T22" fmla="*/ 7 w 17"/>
                <a:gd name="T23" fmla="*/ 16 h 21"/>
                <a:gd name="T24" fmla="*/ 8 w 17"/>
                <a:gd name="T25" fmla="*/ 11 h 21"/>
                <a:gd name="T26" fmla="*/ 8 w 17"/>
                <a:gd name="T27" fmla="*/ 10 h 21"/>
                <a:gd name="T28" fmla="*/ 5 w 17"/>
                <a:gd name="T29" fmla="*/ 8 h 21"/>
                <a:gd name="T30" fmla="*/ 2 w 17"/>
                <a:gd name="T31" fmla="*/ 6 h 21"/>
                <a:gd name="T32" fmla="*/ 1 w 17"/>
                <a:gd name="T33" fmla="*/ 2 h 21"/>
                <a:gd name="T34" fmla="*/ 0 w 17"/>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1"/>
                <a:gd name="T56" fmla="*/ 17 w 17"/>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1">
                  <a:moveTo>
                    <a:pt x="0" y="0"/>
                  </a:moveTo>
                  <a:lnTo>
                    <a:pt x="4" y="0"/>
                  </a:lnTo>
                  <a:lnTo>
                    <a:pt x="7" y="3"/>
                  </a:lnTo>
                  <a:lnTo>
                    <a:pt x="10" y="2"/>
                  </a:lnTo>
                  <a:lnTo>
                    <a:pt x="13" y="5"/>
                  </a:lnTo>
                  <a:lnTo>
                    <a:pt x="14" y="6"/>
                  </a:lnTo>
                  <a:lnTo>
                    <a:pt x="16" y="9"/>
                  </a:lnTo>
                  <a:lnTo>
                    <a:pt x="16" y="11"/>
                  </a:lnTo>
                  <a:lnTo>
                    <a:pt x="13" y="14"/>
                  </a:lnTo>
                  <a:lnTo>
                    <a:pt x="11" y="15"/>
                  </a:lnTo>
                  <a:lnTo>
                    <a:pt x="8" y="20"/>
                  </a:lnTo>
                  <a:lnTo>
                    <a:pt x="7" y="16"/>
                  </a:lnTo>
                  <a:lnTo>
                    <a:pt x="8" y="11"/>
                  </a:lnTo>
                  <a:lnTo>
                    <a:pt x="8" y="10"/>
                  </a:lnTo>
                  <a:lnTo>
                    <a:pt x="5" y="8"/>
                  </a:lnTo>
                  <a:lnTo>
                    <a:pt x="2" y="6"/>
                  </a:lnTo>
                  <a:lnTo>
                    <a:pt x="1" y="2"/>
                  </a:lnTo>
                  <a:lnTo>
                    <a:pt x="0"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3" name="Freeform 47"/>
            <p:cNvSpPr>
              <a:spLocks/>
            </p:cNvSpPr>
            <p:nvPr/>
          </p:nvSpPr>
          <p:spPr bwMode="auto">
            <a:xfrm>
              <a:off x="3438" y="3226"/>
              <a:ext cx="326" cy="317"/>
            </a:xfrm>
            <a:custGeom>
              <a:avLst/>
              <a:gdLst>
                <a:gd name="T0" fmla="*/ 246 w 326"/>
                <a:gd name="T1" fmla="*/ 237 h 317"/>
                <a:gd name="T2" fmla="*/ 253 w 326"/>
                <a:gd name="T3" fmla="*/ 242 h 317"/>
                <a:gd name="T4" fmla="*/ 257 w 326"/>
                <a:gd name="T5" fmla="*/ 309 h 317"/>
                <a:gd name="T6" fmla="*/ 244 w 326"/>
                <a:gd name="T7" fmla="*/ 316 h 317"/>
                <a:gd name="T8" fmla="*/ 228 w 326"/>
                <a:gd name="T9" fmla="*/ 312 h 317"/>
                <a:gd name="T10" fmla="*/ 202 w 326"/>
                <a:gd name="T11" fmla="*/ 309 h 317"/>
                <a:gd name="T12" fmla="*/ 138 w 326"/>
                <a:gd name="T13" fmla="*/ 300 h 317"/>
                <a:gd name="T14" fmla="*/ 108 w 326"/>
                <a:gd name="T15" fmla="*/ 305 h 317"/>
                <a:gd name="T16" fmla="*/ 100 w 326"/>
                <a:gd name="T17" fmla="*/ 296 h 317"/>
                <a:gd name="T18" fmla="*/ 89 w 326"/>
                <a:gd name="T19" fmla="*/ 284 h 317"/>
                <a:gd name="T20" fmla="*/ 78 w 326"/>
                <a:gd name="T21" fmla="*/ 268 h 317"/>
                <a:gd name="T22" fmla="*/ 60 w 326"/>
                <a:gd name="T23" fmla="*/ 255 h 317"/>
                <a:gd name="T24" fmla="*/ 42 w 326"/>
                <a:gd name="T25" fmla="*/ 229 h 317"/>
                <a:gd name="T26" fmla="*/ 26 w 326"/>
                <a:gd name="T27" fmla="*/ 225 h 317"/>
                <a:gd name="T28" fmla="*/ 5 w 326"/>
                <a:gd name="T29" fmla="*/ 169 h 317"/>
                <a:gd name="T30" fmla="*/ 11 w 326"/>
                <a:gd name="T31" fmla="*/ 156 h 317"/>
                <a:gd name="T32" fmla="*/ 15 w 326"/>
                <a:gd name="T33" fmla="*/ 148 h 317"/>
                <a:gd name="T34" fmla="*/ 11 w 326"/>
                <a:gd name="T35" fmla="*/ 143 h 317"/>
                <a:gd name="T36" fmla="*/ 13 w 326"/>
                <a:gd name="T37" fmla="*/ 135 h 317"/>
                <a:gd name="T38" fmla="*/ 5 w 326"/>
                <a:gd name="T39" fmla="*/ 129 h 317"/>
                <a:gd name="T40" fmla="*/ 0 w 326"/>
                <a:gd name="T41" fmla="*/ 114 h 317"/>
                <a:gd name="T42" fmla="*/ 0 w 326"/>
                <a:gd name="T43" fmla="*/ 101 h 317"/>
                <a:gd name="T44" fmla="*/ 2 w 326"/>
                <a:gd name="T45" fmla="*/ 79 h 317"/>
                <a:gd name="T46" fmla="*/ 11 w 326"/>
                <a:gd name="T47" fmla="*/ 69 h 317"/>
                <a:gd name="T48" fmla="*/ 20 w 326"/>
                <a:gd name="T49" fmla="*/ 65 h 317"/>
                <a:gd name="T50" fmla="*/ 27 w 326"/>
                <a:gd name="T51" fmla="*/ 62 h 317"/>
                <a:gd name="T52" fmla="*/ 35 w 326"/>
                <a:gd name="T53" fmla="*/ 57 h 317"/>
                <a:gd name="T54" fmla="*/ 47 w 326"/>
                <a:gd name="T55" fmla="*/ 48 h 317"/>
                <a:gd name="T56" fmla="*/ 62 w 326"/>
                <a:gd name="T57" fmla="*/ 45 h 317"/>
                <a:gd name="T58" fmla="*/ 67 w 326"/>
                <a:gd name="T59" fmla="*/ 43 h 317"/>
                <a:gd name="T60" fmla="*/ 73 w 326"/>
                <a:gd name="T61" fmla="*/ 55 h 317"/>
                <a:gd name="T62" fmla="*/ 86 w 326"/>
                <a:gd name="T63" fmla="*/ 50 h 317"/>
                <a:gd name="T64" fmla="*/ 103 w 326"/>
                <a:gd name="T65" fmla="*/ 51 h 317"/>
                <a:gd name="T66" fmla="*/ 135 w 326"/>
                <a:gd name="T67" fmla="*/ 38 h 317"/>
                <a:gd name="T68" fmla="*/ 164 w 326"/>
                <a:gd name="T69" fmla="*/ 23 h 317"/>
                <a:gd name="T70" fmla="*/ 193 w 326"/>
                <a:gd name="T71" fmla="*/ 16 h 317"/>
                <a:gd name="T72" fmla="*/ 220 w 326"/>
                <a:gd name="T73" fmla="*/ 17 h 317"/>
                <a:gd name="T74" fmla="*/ 238 w 326"/>
                <a:gd name="T75" fmla="*/ 0 h 317"/>
                <a:gd name="T76" fmla="*/ 251 w 326"/>
                <a:gd name="T77" fmla="*/ 1 h 317"/>
                <a:gd name="T78" fmla="*/ 267 w 326"/>
                <a:gd name="T79" fmla="*/ 21 h 317"/>
                <a:gd name="T80" fmla="*/ 278 w 326"/>
                <a:gd name="T81" fmla="*/ 47 h 317"/>
                <a:gd name="T82" fmla="*/ 292 w 326"/>
                <a:gd name="T83" fmla="*/ 83 h 317"/>
                <a:gd name="T84" fmla="*/ 306 w 326"/>
                <a:gd name="T85" fmla="*/ 116 h 317"/>
                <a:gd name="T86" fmla="*/ 306 w 326"/>
                <a:gd name="T87" fmla="*/ 134 h 317"/>
                <a:gd name="T88" fmla="*/ 312 w 326"/>
                <a:gd name="T89" fmla="*/ 152 h 317"/>
                <a:gd name="T90" fmla="*/ 319 w 326"/>
                <a:gd name="T91" fmla="*/ 160 h 317"/>
                <a:gd name="T92" fmla="*/ 318 w 326"/>
                <a:gd name="T93" fmla="*/ 188 h 317"/>
                <a:gd name="T94" fmla="*/ 325 w 326"/>
                <a:gd name="T95" fmla="*/ 198 h 317"/>
                <a:gd name="T96" fmla="*/ 317 w 326"/>
                <a:gd name="T97" fmla="*/ 213 h 317"/>
                <a:gd name="T98" fmla="*/ 294 w 326"/>
                <a:gd name="T99" fmla="*/ 216 h 317"/>
                <a:gd name="T100" fmla="*/ 288 w 326"/>
                <a:gd name="T101" fmla="*/ 217 h 317"/>
                <a:gd name="T102" fmla="*/ 259 w 326"/>
                <a:gd name="T103" fmla="*/ 219 h 317"/>
                <a:gd name="T104" fmla="*/ 246 w 326"/>
                <a:gd name="T105" fmla="*/ 237 h 3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317"/>
                <a:gd name="T161" fmla="*/ 326 w 326"/>
                <a:gd name="T162" fmla="*/ 317 h 3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317">
                  <a:moveTo>
                    <a:pt x="246" y="237"/>
                  </a:moveTo>
                  <a:lnTo>
                    <a:pt x="253" y="242"/>
                  </a:lnTo>
                  <a:lnTo>
                    <a:pt x="257" y="309"/>
                  </a:lnTo>
                  <a:lnTo>
                    <a:pt x="244" y="316"/>
                  </a:lnTo>
                  <a:lnTo>
                    <a:pt x="228" y="312"/>
                  </a:lnTo>
                  <a:lnTo>
                    <a:pt x="202" y="309"/>
                  </a:lnTo>
                  <a:lnTo>
                    <a:pt x="138" y="300"/>
                  </a:lnTo>
                  <a:lnTo>
                    <a:pt x="108" y="305"/>
                  </a:lnTo>
                  <a:lnTo>
                    <a:pt x="100" y="296"/>
                  </a:lnTo>
                  <a:lnTo>
                    <a:pt x="89" y="284"/>
                  </a:lnTo>
                  <a:lnTo>
                    <a:pt x="78" y="268"/>
                  </a:lnTo>
                  <a:lnTo>
                    <a:pt x="60" y="255"/>
                  </a:lnTo>
                  <a:lnTo>
                    <a:pt x="42" y="229"/>
                  </a:lnTo>
                  <a:lnTo>
                    <a:pt x="26" y="225"/>
                  </a:lnTo>
                  <a:lnTo>
                    <a:pt x="5" y="169"/>
                  </a:lnTo>
                  <a:lnTo>
                    <a:pt x="11" y="156"/>
                  </a:lnTo>
                  <a:lnTo>
                    <a:pt x="15" y="148"/>
                  </a:lnTo>
                  <a:lnTo>
                    <a:pt x="11" y="143"/>
                  </a:lnTo>
                  <a:lnTo>
                    <a:pt x="13" y="135"/>
                  </a:lnTo>
                  <a:lnTo>
                    <a:pt x="5" y="129"/>
                  </a:lnTo>
                  <a:lnTo>
                    <a:pt x="0" y="114"/>
                  </a:lnTo>
                  <a:lnTo>
                    <a:pt x="0" y="101"/>
                  </a:lnTo>
                  <a:lnTo>
                    <a:pt x="2" y="79"/>
                  </a:lnTo>
                  <a:lnTo>
                    <a:pt x="11" y="69"/>
                  </a:lnTo>
                  <a:lnTo>
                    <a:pt x="20" y="65"/>
                  </a:lnTo>
                  <a:lnTo>
                    <a:pt x="27" y="62"/>
                  </a:lnTo>
                  <a:lnTo>
                    <a:pt x="35" y="57"/>
                  </a:lnTo>
                  <a:lnTo>
                    <a:pt x="47" y="48"/>
                  </a:lnTo>
                  <a:lnTo>
                    <a:pt x="62" y="45"/>
                  </a:lnTo>
                  <a:lnTo>
                    <a:pt x="67" y="43"/>
                  </a:lnTo>
                  <a:lnTo>
                    <a:pt x="73" y="55"/>
                  </a:lnTo>
                  <a:lnTo>
                    <a:pt x="86" y="50"/>
                  </a:lnTo>
                  <a:lnTo>
                    <a:pt x="103" y="51"/>
                  </a:lnTo>
                  <a:lnTo>
                    <a:pt x="135" y="38"/>
                  </a:lnTo>
                  <a:lnTo>
                    <a:pt x="164" y="23"/>
                  </a:lnTo>
                  <a:lnTo>
                    <a:pt x="193" y="16"/>
                  </a:lnTo>
                  <a:lnTo>
                    <a:pt x="220" y="17"/>
                  </a:lnTo>
                  <a:lnTo>
                    <a:pt x="238" y="0"/>
                  </a:lnTo>
                  <a:lnTo>
                    <a:pt x="251" y="1"/>
                  </a:lnTo>
                  <a:lnTo>
                    <a:pt x="267" y="21"/>
                  </a:lnTo>
                  <a:lnTo>
                    <a:pt x="278" y="47"/>
                  </a:lnTo>
                  <a:lnTo>
                    <a:pt x="292" y="83"/>
                  </a:lnTo>
                  <a:lnTo>
                    <a:pt x="306" y="116"/>
                  </a:lnTo>
                  <a:lnTo>
                    <a:pt x="306" y="134"/>
                  </a:lnTo>
                  <a:lnTo>
                    <a:pt x="312" y="152"/>
                  </a:lnTo>
                  <a:lnTo>
                    <a:pt x="319" y="160"/>
                  </a:lnTo>
                  <a:lnTo>
                    <a:pt x="318" y="188"/>
                  </a:lnTo>
                  <a:lnTo>
                    <a:pt x="325" y="198"/>
                  </a:lnTo>
                  <a:lnTo>
                    <a:pt x="317" y="213"/>
                  </a:lnTo>
                  <a:lnTo>
                    <a:pt x="294" y="216"/>
                  </a:lnTo>
                  <a:lnTo>
                    <a:pt x="288" y="217"/>
                  </a:lnTo>
                  <a:lnTo>
                    <a:pt x="259" y="219"/>
                  </a:lnTo>
                  <a:lnTo>
                    <a:pt x="246" y="237"/>
                  </a:lnTo>
                </a:path>
              </a:pathLst>
            </a:custGeom>
            <a:solidFill>
              <a:srgbClr val="00C0C0"/>
            </a:solidFill>
            <a:ln w="12700" cap="rnd">
              <a:solidFill>
                <a:srgbClr val="004040"/>
              </a:solidFill>
              <a:round/>
              <a:headEnd/>
              <a:tailEnd/>
            </a:ln>
          </p:spPr>
          <p:txBody>
            <a:bodyPr/>
            <a:lstStyle/>
            <a:p>
              <a:endParaRPr lang="en-US"/>
            </a:p>
          </p:txBody>
        </p:sp>
        <p:sp>
          <p:nvSpPr>
            <p:cNvPr id="20504" name="Freeform 48"/>
            <p:cNvSpPr>
              <a:spLocks/>
            </p:cNvSpPr>
            <p:nvPr/>
          </p:nvSpPr>
          <p:spPr bwMode="auto">
            <a:xfrm>
              <a:off x="3511" y="3252"/>
              <a:ext cx="111" cy="78"/>
            </a:xfrm>
            <a:custGeom>
              <a:avLst/>
              <a:gdLst>
                <a:gd name="T0" fmla="*/ 24 w 111"/>
                <a:gd name="T1" fmla="*/ 77 h 78"/>
                <a:gd name="T2" fmla="*/ 26 w 111"/>
                <a:gd name="T3" fmla="*/ 62 h 78"/>
                <a:gd name="T4" fmla="*/ 23 w 111"/>
                <a:gd name="T5" fmla="*/ 55 h 78"/>
                <a:gd name="T6" fmla="*/ 17 w 111"/>
                <a:gd name="T7" fmla="*/ 48 h 78"/>
                <a:gd name="T8" fmla="*/ 4 w 111"/>
                <a:gd name="T9" fmla="*/ 37 h 78"/>
                <a:gd name="T10" fmla="*/ 0 w 111"/>
                <a:gd name="T11" fmla="*/ 30 h 78"/>
                <a:gd name="T12" fmla="*/ 20 w 111"/>
                <a:gd name="T13" fmla="*/ 26 h 78"/>
                <a:gd name="T14" fmla="*/ 30 w 111"/>
                <a:gd name="T15" fmla="*/ 26 h 78"/>
                <a:gd name="T16" fmla="*/ 40 w 111"/>
                <a:gd name="T17" fmla="*/ 21 h 78"/>
                <a:gd name="T18" fmla="*/ 56 w 111"/>
                <a:gd name="T19" fmla="*/ 18 h 78"/>
                <a:gd name="T20" fmla="*/ 63 w 111"/>
                <a:gd name="T21" fmla="*/ 14 h 78"/>
                <a:gd name="T22" fmla="*/ 81 w 111"/>
                <a:gd name="T23" fmla="*/ 4 h 78"/>
                <a:gd name="T24" fmla="*/ 93 w 111"/>
                <a:gd name="T25" fmla="*/ 0 h 78"/>
                <a:gd name="T26" fmla="*/ 84 w 111"/>
                <a:gd name="T27" fmla="*/ 10 h 78"/>
                <a:gd name="T28" fmla="*/ 68 w 111"/>
                <a:gd name="T29" fmla="*/ 17 h 78"/>
                <a:gd name="T30" fmla="*/ 57 w 111"/>
                <a:gd name="T31" fmla="*/ 30 h 78"/>
                <a:gd name="T32" fmla="*/ 43 w 111"/>
                <a:gd name="T33" fmla="*/ 34 h 78"/>
                <a:gd name="T34" fmla="*/ 48 w 111"/>
                <a:gd name="T35" fmla="*/ 36 h 78"/>
                <a:gd name="T36" fmla="*/ 45 w 111"/>
                <a:gd name="T37" fmla="*/ 48 h 78"/>
                <a:gd name="T38" fmla="*/ 53 w 111"/>
                <a:gd name="T39" fmla="*/ 38 h 78"/>
                <a:gd name="T40" fmla="*/ 63 w 111"/>
                <a:gd name="T41" fmla="*/ 36 h 78"/>
                <a:gd name="T42" fmla="*/ 74 w 111"/>
                <a:gd name="T43" fmla="*/ 29 h 78"/>
                <a:gd name="T44" fmla="*/ 91 w 111"/>
                <a:gd name="T45" fmla="*/ 22 h 78"/>
                <a:gd name="T46" fmla="*/ 84 w 111"/>
                <a:gd name="T47" fmla="*/ 28 h 78"/>
                <a:gd name="T48" fmla="*/ 72 w 111"/>
                <a:gd name="T49" fmla="*/ 35 h 78"/>
                <a:gd name="T50" fmla="*/ 69 w 111"/>
                <a:gd name="T51" fmla="*/ 37 h 78"/>
                <a:gd name="T52" fmla="*/ 61 w 111"/>
                <a:gd name="T53" fmla="*/ 43 h 78"/>
                <a:gd name="T54" fmla="*/ 55 w 111"/>
                <a:gd name="T55" fmla="*/ 50 h 78"/>
                <a:gd name="T56" fmla="*/ 61 w 111"/>
                <a:gd name="T57" fmla="*/ 52 h 78"/>
                <a:gd name="T58" fmla="*/ 87 w 111"/>
                <a:gd name="T59" fmla="*/ 44 h 78"/>
                <a:gd name="T60" fmla="*/ 110 w 111"/>
                <a:gd name="T61" fmla="*/ 49 h 78"/>
                <a:gd name="T62" fmla="*/ 85 w 111"/>
                <a:gd name="T63" fmla="*/ 49 h 78"/>
                <a:gd name="T64" fmla="*/ 63 w 111"/>
                <a:gd name="T65" fmla="*/ 55 h 78"/>
                <a:gd name="T66" fmla="*/ 55 w 111"/>
                <a:gd name="T67" fmla="*/ 57 h 78"/>
                <a:gd name="T68" fmla="*/ 44 w 111"/>
                <a:gd name="T69" fmla="*/ 60 h 78"/>
                <a:gd name="T70" fmla="*/ 35 w 111"/>
                <a:gd name="T71" fmla="*/ 64 h 78"/>
                <a:gd name="T72" fmla="*/ 29 w 111"/>
                <a:gd name="T73" fmla="*/ 68 h 78"/>
                <a:gd name="T74" fmla="*/ 24 w 111"/>
                <a:gd name="T75" fmla="*/ 7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78"/>
                <a:gd name="T116" fmla="*/ 111 w 111"/>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78">
                  <a:moveTo>
                    <a:pt x="24" y="77"/>
                  </a:moveTo>
                  <a:lnTo>
                    <a:pt x="26" y="62"/>
                  </a:lnTo>
                  <a:lnTo>
                    <a:pt x="23" y="55"/>
                  </a:lnTo>
                  <a:lnTo>
                    <a:pt x="17" y="48"/>
                  </a:lnTo>
                  <a:lnTo>
                    <a:pt x="4" y="37"/>
                  </a:lnTo>
                  <a:lnTo>
                    <a:pt x="0" y="30"/>
                  </a:lnTo>
                  <a:lnTo>
                    <a:pt x="20" y="26"/>
                  </a:lnTo>
                  <a:lnTo>
                    <a:pt x="30" y="26"/>
                  </a:lnTo>
                  <a:lnTo>
                    <a:pt x="40" y="21"/>
                  </a:lnTo>
                  <a:lnTo>
                    <a:pt x="56" y="18"/>
                  </a:lnTo>
                  <a:lnTo>
                    <a:pt x="63" y="14"/>
                  </a:lnTo>
                  <a:lnTo>
                    <a:pt x="81" y="4"/>
                  </a:lnTo>
                  <a:lnTo>
                    <a:pt x="93" y="0"/>
                  </a:lnTo>
                  <a:lnTo>
                    <a:pt x="84" y="10"/>
                  </a:lnTo>
                  <a:lnTo>
                    <a:pt x="68" y="17"/>
                  </a:lnTo>
                  <a:lnTo>
                    <a:pt x="57" y="30"/>
                  </a:lnTo>
                  <a:lnTo>
                    <a:pt x="43" y="34"/>
                  </a:lnTo>
                  <a:lnTo>
                    <a:pt x="48" y="36"/>
                  </a:lnTo>
                  <a:lnTo>
                    <a:pt x="45" y="48"/>
                  </a:lnTo>
                  <a:lnTo>
                    <a:pt x="53" y="38"/>
                  </a:lnTo>
                  <a:lnTo>
                    <a:pt x="63" y="36"/>
                  </a:lnTo>
                  <a:lnTo>
                    <a:pt x="74" y="29"/>
                  </a:lnTo>
                  <a:lnTo>
                    <a:pt x="91" y="22"/>
                  </a:lnTo>
                  <a:lnTo>
                    <a:pt x="84" y="28"/>
                  </a:lnTo>
                  <a:lnTo>
                    <a:pt x="72" y="35"/>
                  </a:lnTo>
                  <a:lnTo>
                    <a:pt x="69" y="37"/>
                  </a:lnTo>
                  <a:lnTo>
                    <a:pt x="61" y="43"/>
                  </a:lnTo>
                  <a:lnTo>
                    <a:pt x="55" y="50"/>
                  </a:lnTo>
                  <a:lnTo>
                    <a:pt x="61" y="52"/>
                  </a:lnTo>
                  <a:lnTo>
                    <a:pt x="87" y="44"/>
                  </a:lnTo>
                  <a:lnTo>
                    <a:pt x="110" y="49"/>
                  </a:lnTo>
                  <a:lnTo>
                    <a:pt x="85" y="49"/>
                  </a:lnTo>
                  <a:lnTo>
                    <a:pt x="63" y="55"/>
                  </a:lnTo>
                  <a:lnTo>
                    <a:pt x="55" y="57"/>
                  </a:lnTo>
                  <a:lnTo>
                    <a:pt x="44" y="60"/>
                  </a:lnTo>
                  <a:lnTo>
                    <a:pt x="35" y="64"/>
                  </a:lnTo>
                  <a:lnTo>
                    <a:pt x="29" y="68"/>
                  </a:lnTo>
                  <a:lnTo>
                    <a:pt x="24" y="77"/>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5" name="Freeform 49"/>
            <p:cNvSpPr>
              <a:spLocks/>
            </p:cNvSpPr>
            <p:nvPr/>
          </p:nvSpPr>
          <p:spPr bwMode="auto">
            <a:xfrm>
              <a:off x="3519" y="3338"/>
              <a:ext cx="20" cy="17"/>
            </a:xfrm>
            <a:custGeom>
              <a:avLst/>
              <a:gdLst>
                <a:gd name="T0" fmla="*/ 0 w 20"/>
                <a:gd name="T1" fmla="*/ 16 h 17"/>
                <a:gd name="T2" fmla="*/ 8 w 20"/>
                <a:gd name="T3" fmla="*/ 11 h 17"/>
                <a:gd name="T4" fmla="*/ 19 w 20"/>
                <a:gd name="T5" fmla="*/ 6 h 17"/>
                <a:gd name="T6" fmla="*/ 14 w 20"/>
                <a:gd name="T7" fmla="*/ 0 h 17"/>
                <a:gd name="T8" fmla="*/ 5 w 20"/>
                <a:gd name="T9" fmla="*/ 3 h 17"/>
                <a:gd name="T10" fmla="*/ 0 w 20"/>
                <a:gd name="T11" fmla="*/ 16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16"/>
                  </a:moveTo>
                  <a:lnTo>
                    <a:pt x="8" y="11"/>
                  </a:lnTo>
                  <a:lnTo>
                    <a:pt x="19" y="6"/>
                  </a:lnTo>
                  <a:lnTo>
                    <a:pt x="14" y="0"/>
                  </a:lnTo>
                  <a:lnTo>
                    <a:pt x="5" y="3"/>
                  </a:lnTo>
                  <a:lnTo>
                    <a:pt x="0" y="1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6" name="Freeform 50"/>
            <p:cNvSpPr>
              <a:spLocks/>
            </p:cNvSpPr>
            <p:nvPr/>
          </p:nvSpPr>
          <p:spPr bwMode="auto">
            <a:xfrm>
              <a:off x="3511" y="3294"/>
              <a:ext cx="22" cy="55"/>
            </a:xfrm>
            <a:custGeom>
              <a:avLst/>
              <a:gdLst>
                <a:gd name="T0" fmla="*/ 7 w 22"/>
                <a:gd name="T1" fmla="*/ 54 h 55"/>
                <a:gd name="T2" fmla="*/ 19 w 22"/>
                <a:gd name="T3" fmla="*/ 39 h 55"/>
                <a:gd name="T4" fmla="*/ 21 w 22"/>
                <a:gd name="T5" fmla="*/ 29 h 55"/>
                <a:gd name="T6" fmla="*/ 13 w 22"/>
                <a:gd name="T7" fmla="*/ 28 h 55"/>
                <a:gd name="T8" fmla="*/ 16 w 22"/>
                <a:gd name="T9" fmla="*/ 24 h 55"/>
                <a:gd name="T10" fmla="*/ 17 w 22"/>
                <a:gd name="T11" fmla="*/ 15 h 55"/>
                <a:gd name="T12" fmla="*/ 15 w 22"/>
                <a:gd name="T13" fmla="*/ 12 h 55"/>
                <a:gd name="T14" fmla="*/ 13 w 22"/>
                <a:gd name="T15" fmla="*/ 7 h 55"/>
                <a:gd name="T16" fmla="*/ 3 w 22"/>
                <a:gd name="T17" fmla="*/ 0 h 55"/>
                <a:gd name="T18" fmla="*/ 0 w 22"/>
                <a:gd name="T19" fmla="*/ 2 h 55"/>
                <a:gd name="T20" fmla="*/ 5 w 22"/>
                <a:gd name="T21" fmla="*/ 7 h 55"/>
                <a:gd name="T22" fmla="*/ 6 w 22"/>
                <a:gd name="T23" fmla="*/ 25 h 55"/>
                <a:gd name="T24" fmla="*/ 7 w 22"/>
                <a:gd name="T25" fmla="*/ 54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55"/>
                <a:gd name="T41" fmla="*/ 22 w 22"/>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55">
                  <a:moveTo>
                    <a:pt x="7" y="54"/>
                  </a:moveTo>
                  <a:lnTo>
                    <a:pt x="19" y="39"/>
                  </a:lnTo>
                  <a:lnTo>
                    <a:pt x="21" y="29"/>
                  </a:lnTo>
                  <a:lnTo>
                    <a:pt x="13" y="28"/>
                  </a:lnTo>
                  <a:lnTo>
                    <a:pt x="16" y="24"/>
                  </a:lnTo>
                  <a:lnTo>
                    <a:pt x="17" y="15"/>
                  </a:lnTo>
                  <a:lnTo>
                    <a:pt x="15" y="12"/>
                  </a:lnTo>
                  <a:lnTo>
                    <a:pt x="13" y="7"/>
                  </a:lnTo>
                  <a:lnTo>
                    <a:pt x="3" y="0"/>
                  </a:lnTo>
                  <a:lnTo>
                    <a:pt x="0" y="2"/>
                  </a:lnTo>
                  <a:lnTo>
                    <a:pt x="5" y="7"/>
                  </a:lnTo>
                  <a:lnTo>
                    <a:pt x="6" y="25"/>
                  </a:lnTo>
                  <a:lnTo>
                    <a:pt x="7" y="5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7" name="Freeform 51"/>
            <p:cNvSpPr>
              <a:spLocks/>
            </p:cNvSpPr>
            <p:nvPr/>
          </p:nvSpPr>
          <p:spPr bwMode="auto">
            <a:xfrm>
              <a:off x="3476" y="3293"/>
              <a:ext cx="21" cy="17"/>
            </a:xfrm>
            <a:custGeom>
              <a:avLst/>
              <a:gdLst>
                <a:gd name="T0" fmla="*/ 0 w 21"/>
                <a:gd name="T1" fmla="*/ 16 h 17"/>
                <a:gd name="T2" fmla="*/ 9 w 21"/>
                <a:gd name="T3" fmla="*/ 12 h 17"/>
                <a:gd name="T4" fmla="*/ 10 w 21"/>
                <a:gd name="T5" fmla="*/ 10 h 17"/>
                <a:gd name="T6" fmla="*/ 16 w 21"/>
                <a:gd name="T7" fmla="*/ 4 h 17"/>
                <a:gd name="T8" fmla="*/ 20 w 21"/>
                <a:gd name="T9" fmla="*/ 0 h 17"/>
                <a:gd name="T10" fmla="*/ 11 w 21"/>
                <a:gd name="T11" fmla="*/ 5 h 17"/>
                <a:gd name="T12" fmla="*/ 8 w 21"/>
                <a:gd name="T13" fmla="*/ 8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9" y="12"/>
                  </a:lnTo>
                  <a:lnTo>
                    <a:pt x="10" y="10"/>
                  </a:lnTo>
                  <a:lnTo>
                    <a:pt x="16" y="4"/>
                  </a:lnTo>
                  <a:lnTo>
                    <a:pt x="20" y="0"/>
                  </a:lnTo>
                  <a:lnTo>
                    <a:pt x="11" y="5"/>
                  </a:lnTo>
                  <a:lnTo>
                    <a:pt x="8" y="8"/>
                  </a:lnTo>
                  <a:lnTo>
                    <a:pt x="0" y="16"/>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8" name="Freeform 52"/>
            <p:cNvSpPr>
              <a:spLocks/>
            </p:cNvSpPr>
            <p:nvPr/>
          </p:nvSpPr>
          <p:spPr bwMode="auto">
            <a:xfrm>
              <a:off x="3458" y="3289"/>
              <a:ext cx="31" cy="45"/>
            </a:xfrm>
            <a:custGeom>
              <a:avLst/>
              <a:gdLst>
                <a:gd name="T0" fmla="*/ 0 w 31"/>
                <a:gd name="T1" fmla="*/ 44 h 45"/>
                <a:gd name="T2" fmla="*/ 5 w 31"/>
                <a:gd name="T3" fmla="*/ 34 h 45"/>
                <a:gd name="T4" fmla="*/ 11 w 31"/>
                <a:gd name="T5" fmla="*/ 30 h 45"/>
                <a:gd name="T6" fmla="*/ 8 w 31"/>
                <a:gd name="T7" fmla="*/ 30 h 45"/>
                <a:gd name="T8" fmla="*/ 14 w 31"/>
                <a:gd name="T9" fmla="*/ 21 h 45"/>
                <a:gd name="T10" fmla="*/ 20 w 31"/>
                <a:gd name="T11" fmla="*/ 15 h 45"/>
                <a:gd name="T12" fmla="*/ 23 w 31"/>
                <a:gd name="T13" fmla="*/ 11 h 45"/>
                <a:gd name="T14" fmla="*/ 21 w 31"/>
                <a:gd name="T15" fmla="*/ 6 h 45"/>
                <a:gd name="T16" fmla="*/ 24 w 31"/>
                <a:gd name="T17" fmla="*/ 1 h 45"/>
                <a:gd name="T18" fmla="*/ 30 w 31"/>
                <a:gd name="T19" fmla="*/ 0 h 45"/>
                <a:gd name="T20" fmla="*/ 17 w 31"/>
                <a:gd name="T21" fmla="*/ 3 h 45"/>
                <a:gd name="T22" fmla="*/ 11 w 31"/>
                <a:gd name="T23" fmla="*/ 5 h 45"/>
                <a:gd name="T24" fmla="*/ 6 w 31"/>
                <a:gd name="T25" fmla="*/ 12 h 45"/>
                <a:gd name="T26" fmla="*/ 3 w 31"/>
                <a:gd name="T27" fmla="*/ 21 h 45"/>
                <a:gd name="T28" fmla="*/ 5 w 31"/>
                <a:gd name="T29" fmla="*/ 29 h 45"/>
                <a:gd name="T30" fmla="*/ 0 w 31"/>
                <a:gd name="T31" fmla="*/ 44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45"/>
                <a:gd name="T50" fmla="*/ 31 w 31"/>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45">
                  <a:moveTo>
                    <a:pt x="0" y="44"/>
                  </a:moveTo>
                  <a:lnTo>
                    <a:pt x="5" y="34"/>
                  </a:lnTo>
                  <a:lnTo>
                    <a:pt x="11" y="30"/>
                  </a:lnTo>
                  <a:lnTo>
                    <a:pt x="8" y="30"/>
                  </a:lnTo>
                  <a:lnTo>
                    <a:pt x="14" y="21"/>
                  </a:lnTo>
                  <a:lnTo>
                    <a:pt x="20" y="15"/>
                  </a:lnTo>
                  <a:lnTo>
                    <a:pt x="23" y="11"/>
                  </a:lnTo>
                  <a:lnTo>
                    <a:pt x="21" y="6"/>
                  </a:lnTo>
                  <a:lnTo>
                    <a:pt x="24" y="1"/>
                  </a:lnTo>
                  <a:lnTo>
                    <a:pt x="30" y="0"/>
                  </a:lnTo>
                  <a:lnTo>
                    <a:pt x="17" y="3"/>
                  </a:lnTo>
                  <a:lnTo>
                    <a:pt x="11" y="5"/>
                  </a:lnTo>
                  <a:lnTo>
                    <a:pt x="6" y="12"/>
                  </a:lnTo>
                  <a:lnTo>
                    <a:pt x="3" y="21"/>
                  </a:lnTo>
                  <a:lnTo>
                    <a:pt x="5" y="29"/>
                  </a:lnTo>
                  <a:lnTo>
                    <a:pt x="0" y="4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09" name="Freeform 53"/>
            <p:cNvSpPr>
              <a:spLocks/>
            </p:cNvSpPr>
            <p:nvPr/>
          </p:nvSpPr>
          <p:spPr bwMode="auto">
            <a:xfrm>
              <a:off x="3448" y="3289"/>
              <a:ext cx="23" cy="58"/>
            </a:xfrm>
            <a:custGeom>
              <a:avLst/>
              <a:gdLst>
                <a:gd name="T0" fmla="*/ 5 w 23"/>
                <a:gd name="T1" fmla="*/ 57 h 58"/>
                <a:gd name="T2" fmla="*/ 6 w 23"/>
                <a:gd name="T3" fmla="*/ 56 h 58"/>
                <a:gd name="T4" fmla="*/ 5 w 23"/>
                <a:gd name="T5" fmla="*/ 46 h 58"/>
                <a:gd name="T6" fmla="*/ 6 w 23"/>
                <a:gd name="T7" fmla="*/ 43 h 58"/>
                <a:gd name="T8" fmla="*/ 7 w 23"/>
                <a:gd name="T9" fmla="*/ 38 h 58"/>
                <a:gd name="T10" fmla="*/ 9 w 23"/>
                <a:gd name="T11" fmla="*/ 28 h 58"/>
                <a:gd name="T12" fmla="*/ 8 w 23"/>
                <a:gd name="T13" fmla="*/ 22 h 58"/>
                <a:gd name="T14" fmla="*/ 13 w 23"/>
                <a:gd name="T15" fmla="*/ 11 h 58"/>
                <a:gd name="T16" fmla="*/ 14 w 23"/>
                <a:gd name="T17" fmla="*/ 7 h 58"/>
                <a:gd name="T18" fmla="*/ 22 w 23"/>
                <a:gd name="T19" fmla="*/ 0 h 58"/>
                <a:gd name="T20" fmla="*/ 13 w 23"/>
                <a:gd name="T21" fmla="*/ 2 h 58"/>
                <a:gd name="T22" fmla="*/ 9 w 23"/>
                <a:gd name="T23" fmla="*/ 5 h 58"/>
                <a:gd name="T24" fmla="*/ 5 w 23"/>
                <a:gd name="T25" fmla="*/ 15 h 58"/>
                <a:gd name="T26" fmla="*/ 1 w 23"/>
                <a:gd name="T27" fmla="*/ 22 h 58"/>
                <a:gd name="T28" fmla="*/ 2 w 23"/>
                <a:gd name="T29" fmla="*/ 35 h 58"/>
                <a:gd name="T30" fmla="*/ 0 w 23"/>
                <a:gd name="T31" fmla="*/ 40 h 58"/>
                <a:gd name="T32" fmla="*/ 0 w 23"/>
                <a:gd name="T33" fmla="*/ 48 h 58"/>
                <a:gd name="T34" fmla="*/ 5 w 23"/>
                <a:gd name="T35" fmla="*/ 5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58"/>
                <a:gd name="T56" fmla="*/ 23 w 2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58">
                  <a:moveTo>
                    <a:pt x="5" y="57"/>
                  </a:moveTo>
                  <a:lnTo>
                    <a:pt x="6" y="56"/>
                  </a:lnTo>
                  <a:lnTo>
                    <a:pt x="5" y="46"/>
                  </a:lnTo>
                  <a:lnTo>
                    <a:pt x="6" y="43"/>
                  </a:lnTo>
                  <a:lnTo>
                    <a:pt x="7" y="38"/>
                  </a:lnTo>
                  <a:lnTo>
                    <a:pt x="9" y="28"/>
                  </a:lnTo>
                  <a:lnTo>
                    <a:pt x="8" y="22"/>
                  </a:lnTo>
                  <a:lnTo>
                    <a:pt x="13" y="11"/>
                  </a:lnTo>
                  <a:lnTo>
                    <a:pt x="14" y="7"/>
                  </a:lnTo>
                  <a:lnTo>
                    <a:pt x="22" y="0"/>
                  </a:lnTo>
                  <a:lnTo>
                    <a:pt x="13" y="2"/>
                  </a:lnTo>
                  <a:lnTo>
                    <a:pt x="9" y="5"/>
                  </a:lnTo>
                  <a:lnTo>
                    <a:pt x="5" y="15"/>
                  </a:lnTo>
                  <a:lnTo>
                    <a:pt x="1" y="22"/>
                  </a:lnTo>
                  <a:lnTo>
                    <a:pt x="2" y="35"/>
                  </a:lnTo>
                  <a:lnTo>
                    <a:pt x="0" y="40"/>
                  </a:lnTo>
                  <a:lnTo>
                    <a:pt x="0" y="48"/>
                  </a:lnTo>
                  <a:lnTo>
                    <a:pt x="5" y="57"/>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0" name="Freeform 54"/>
            <p:cNvSpPr>
              <a:spLocks/>
            </p:cNvSpPr>
            <p:nvPr/>
          </p:nvSpPr>
          <p:spPr bwMode="auto">
            <a:xfrm>
              <a:off x="3439" y="3296"/>
              <a:ext cx="17" cy="40"/>
            </a:xfrm>
            <a:custGeom>
              <a:avLst/>
              <a:gdLst>
                <a:gd name="T0" fmla="*/ 7 w 17"/>
                <a:gd name="T1" fmla="*/ 39 h 40"/>
                <a:gd name="T2" fmla="*/ 4 w 17"/>
                <a:gd name="T3" fmla="*/ 33 h 40"/>
                <a:gd name="T4" fmla="*/ 4 w 17"/>
                <a:gd name="T5" fmla="*/ 25 h 40"/>
                <a:gd name="T6" fmla="*/ 5 w 17"/>
                <a:gd name="T7" fmla="*/ 16 h 40"/>
                <a:gd name="T8" fmla="*/ 7 w 17"/>
                <a:gd name="T9" fmla="*/ 15 h 40"/>
                <a:gd name="T10" fmla="*/ 8 w 17"/>
                <a:gd name="T11" fmla="*/ 9 h 40"/>
                <a:gd name="T12" fmla="*/ 16 w 17"/>
                <a:gd name="T13" fmla="*/ 0 h 40"/>
                <a:gd name="T14" fmla="*/ 5 w 17"/>
                <a:gd name="T15" fmla="*/ 5 h 40"/>
                <a:gd name="T16" fmla="*/ 2 w 17"/>
                <a:gd name="T17" fmla="*/ 13 h 40"/>
                <a:gd name="T18" fmla="*/ 0 w 17"/>
                <a:gd name="T19" fmla="*/ 19 h 40"/>
                <a:gd name="T20" fmla="*/ 1 w 17"/>
                <a:gd name="T21" fmla="*/ 26 h 40"/>
                <a:gd name="T22" fmla="*/ 7 w 17"/>
                <a:gd name="T23" fmla="*/ 39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40"/>
                <a:gd name="T38" fmla="*/ 17 w 17"/>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40">
                  <a:moveTo>
                    <a:pt x="7" y="39"/>
                  </a:moveTo>
                  <a:lnTo>
                    <a:pt x="4" y="33"/>
                  </a:lnTo>
                  <a:lnTo>
                    <a:pt x="4" y="25"/>
                  </a:lnTo>
                  <a:lnTo>
                    <a:pt x="5" y="16"/>
                  </a:lnTo>
                  <a:lnTo>
                    <a:pt x="7" y="15"/>
                  </a:lnTo>
                  <a:lnTo>
                    <a:pt x="8" y="9"/>
                  </a:lnTo>
                  <a:lnTo>
                    <a:pt x="16" y="0"/>
                  </a:lnTo>
                  <a:lnTo>
                    <a:pt x="5" y="5"/>
                  </a:lnTo>
                  <a:lnTo>
                    <a:pt x="2" y="13"/>
                  </a:lnTo>
                  <a:lnTo>
                    <a:pt x="0" y="19"/>
                  </a:lnTo>
                  <a:lnTo>
                    <a:pt x="1" y="26"/>
                  </a:lnTo>
                  <a:lnTo>
                    <a:pt x="7" y="39"/>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1" name="Freeform 55"/>
            <p:cNvSpPr>
              <a:spLocks/>
            </p:cNvSpPr>
            <p:nvPr/>
          </p:nvSpPr>
          <p:spPr bwMode="auto">
            <a:xfrm>
              <a:off x="3670" y="3534"/>
              <a:ext cx="20" cy="17"/>
            </a:xfrm>
            <a:custGeom>
              <a:avLst/>
              <a:gdLst>
                <a:gd name="T0" fmla="*/ 0 w 20"/>
                <a:gd name="T1" fmla="*/ 0 h 17"/>
                <a:gd name="T2" fmla="*/ 6 w 20"/>
                <a:gd name="T3" fmla="*/ 16 h 17"/>
                <a:gd name="T4" fmla="*/ 8 w 20"/>
                <a:gd name="T5" fmla="*/ 16 h 17"/>
                <a:gd name="T6" fmla="*/ 15 w 20"/>
                <a:gd name="T7" fmla="*/ 6 h 17"/>
                <a:gd name="T8" fmla="*/ 19 w 20"/>
                <a:gd name="T9" fmla="*/ 0 h 17"/>
                <a:gd name="T10" fmla="*/ 0 w 20"/>
                <a:gd name="T11" fmla="*/ 0 h 17"/>
                <a:gd name="T12" fmla="*/ 0 60000 65536"/>
                <a:gd name="T13" fmla="*/ 0 60000 65536"/>
                <a:gd name="T14" fmla="*/ 0 60000 65536"/>
                <a:gd name="T15" fmla="*/ 0 60000 65536"/>
                <a:gd name="T16" fmla="*/ 0 60000 65536"/>
                <a:gd name="T17" fmla="*/ 0 60000 65536"/>
                <a:gd name="T18" fmla="*/ 0 w 20"/>
                <a:gd name="T19" fmla="*/ 0 h 17"/>
                <a:gd name="T20" fmla="*/ 20 w 2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0" h="17">
                  <a:moveTo>
                    <a:pt x="0" y="0"/>
                  </a:moveTo>
                  <a:lnTo>
                    <a:pt x="6" y="16"/>
                  </a:lnTo>
                  <a:lnTo>
                    <a:pt x="8" y="16"/>
                  </a:lnTo>
                  <a:lnTo>
                    <a:pt x="15" y="6"/>
                  </a:lnTo>
                  <a:lnTo>
                    <a:pt x="19"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2" name="Freeform 56"/>
            <p:cNvSpPr>
              <a:spLocks/>
            </p:cNvSpPr>
            <p:nvPr/>
          </p:nvSpPr>
          <p:spPr bwMode="auto">
            <a:xfrm>
              <a:off x="3638" y="3444"/>
              <a:ext cx="59" cy="49"/>
            </a:xfrm>
            <a:custGeom>
              <a:avLst/>
              <a:gdLst>
                <a:gd name="T0" fmla="*/ 0 w 59"/>
                <a:gd name="T1" fmla="*/ 43 h 49"/>
                <a:gd name="T2" fmla="*/ 9 w 59"/>
                <a:gd name="T3" fmla="*/ 40 h 49"/>
                <a:gd name="T4" fmla="*/ 12 w 59"/>
                <a:gd name="T5" fmla="*/ 43 h 49"/>
                <a:gd name="T6" fmla="*/ 9 w 59"/>
                <a:gd name="T7" fmla="*/ 48 h 49"/>
                <a:gd name="T8" fmla="*/ 16 w 59"/>
                <a:gd name="T9" fmla="*/ 46 h 49"/>
                <a:gd name="T10" fmla="*/ 22 w 59"/>
                <a:gd name="T11" fmla="*/ 38 h 49"/>
                <a:gd name="T12" fmla="*/ 28 w 59"/>
                <a:gd name="T13" fmla="*/ 34 h 49"/>
                <a:gd name="T14" fmla="*/ 25 w 59"/>
                <a:gd name="T15" fmla="*/ 40 h 49"/>
                <a:gd name="T16" fmla="*/ 35 w 59"/>
                <a:gd name="T17" fmla="*/ 34 h 49"/>
                <a:gd name="T18" fmla="*/ 44 w 59"/>
                <a:gd name="T19" fmla="*/ 27 h 49"/>
                <a:gd name="T20" fmla="*/ 50 w 59"/>
                <a:gd name="T21" fmla="*/ 23 h 49"/>
                <a:gd name="T22" fmla="*/ 45 w 59"/>
                <a:gd name="T23" fmla="*/ 15 h 49"/>
                <a:gd name="T24" fmla="*/ 58 w 59"/>
                <a:gd name="T25" fmla="*/ 0 h 49"/>
                <a:gd name="T26" fmla="*/ 51 w 59"/>
                <a:gd name="T27" fmla="*/ 4 h 49"/>
                <a:gd name="T28" fmla="*/ 41 w 59"/>
                <a:gd name="T29" fmla="*/ 6 h 49"/>
                <a:gd name="T30" fmla="*/ 34 w 59"/>
                <a:gd name="T31" fmla="*/ 9 h 49"/>
                <a:gd name="T32" fmla="*/ 37 w 59"/>
                <a:gd name="T33" fmla="*/ 15 h 49"/>
                <a:gd name="T34" fmla="*/ 35 w 59"/>
                <a:gd name="T35" fmla="*/ 16 h 49"/>
                <a:gd name="T36" fmla="*/ 14 w 59"/>
                <a:gd name="T37" fmla="*/ 18 h 49"/>
                <a:gd name="T38" fmla="*/ 0 w 59"/>
                <a:gd name="T39" fmla="*/ 4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9"/>
                <a:gd name="T62" fmla="*/ 59 w 5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9">
                  <a:moveTo>
                    <a:pt x="0" y="43"/>
                  </a:moveTo>
                  <a:lnTo>
                    <a:pt x="9" y="40"/>
                  </a:lnTo>
                  <a:lnTo>
                    <a:pt x="12" y="43"/>
                  </a:lnTo>
                  <a:lnTo>
                    <a:pt x="9" y="48"/>
                  </a:lnTo>
                  <a:lnTo>
                    <a:pt x="16" y="46"/>
                  </a:lnTo>
                  <a:lnTo>
                    <a:pt x="22" y="38"/>
                  </a:lnTo>
                  <a:lnTo>
                    <a:pt x="28" y="34"/>
                  </a:lnTo>
                  <a:lnTo>
                    <a:pt x="25" y="40"/>
                  </a:lnTo>
                  <a:lnTo>
                    <a:pt x="35" y="34"/>
                  </a:lnTo>
                  <a:lnTo>
                    <a:pt x="44" y="27"/>
                  </a:lnTo>
                  <a:lnTo>
                    <a:pt x="50" y="23"/>
                  </a:lnTo>
                  <a:lnTo>
                    <a:pt x="45" y="15"/>
                  </a:lnTo>
                  <a:lnTo>
                    <a:pt x="58" y="0"/>
                  </a:lnTo>
                  <a:lnTo>
                    <a:pt x="51" y="4"/>
                  </a:lnTo>
                  <a:lnTo>
                    <a:pt x="41" y="6"/>
                  </a:lnTo>
                  <a:lnTo>
                    <a:pt x="34" y="9"/>
                  </a:lnTo>
                  <a:lnTo>
                    <a:pt x="37" y="15"/>
                  </a:lnTo>
                  <a:lnTo>
                    <a:pt x="35" y="16"/>
                  </a:lnTo>
                  <a:lnTo>
                    <a:pt x="14" y="18"/>
                  </a:lnTo>
                  <a:lnTo>
                    <a:pt x="0" y="43"/>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13" name="Freeform 57"/>
            <p:cNvSpPr>
              <a:spLocks/>
            </p:cNvSpPr>
            <p:nvPr/>
          </p:nvSpPr>
          <p:spPr bwMode="auto">
            <a:xfrm>
              <a:off x="3697" y="3408"/>
              <a:ext cx="37" cy="36"/>
            </a:xfrm>
            <a:custGeom>
              <a:avLst/>
              <a:gdLst>
                <a:gd name="T0" fmla="*/ 0 w 37"/>
                <a:gd name="T1" fmla="*/ 34 h 36"/>
                <a:gd name="T2" fmla="*/ 4 w 37"/>
                <a:gd name="T3" fmla="*/ 29 h 36"/>
                <a:gd name="T4" fmla="*/ 17 w 37"/>
                <a:gd name="T5" fmla="*/ 29 h 36"/>
                <a:gd name="T6" fmla="*/ 29 w 37"/>
                <a:gd name="T7" fmla="*/ 20 h 36"/>
                <a:gd name="T8" fmla="*/ 36 w 37"/>
                <a:gd name="T9" fmla="*/ 0 h 36"/>
                <a:gd name="T10" fmla="*/ 27 w 37"/>
                <a:gd name="T11" fmla="*/ 24 h 36"/>
                <a:gd name="T12" fmla="*/ 21 w 37"/>
                <a:gd name="T13" fmla="*/ 29 h 36"/>
                <a:gd name="T14" fmla="*/ 24 w 37"/>
                <a:gd name="T15" fmla="*/ 35 h 36"/>
                <a:gd name="T16" fmla="*/ 0 w 37"/>
                <a:gd name="T17" fmla="*/ 3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6"/>
                <a:gd name="T29" fmla="*/ 37 w 37"/>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6">
                  <a:moveTo>
                    <a:pt x="0" y="34"/>
                  </a:moveTo>
                  <a:lnTo>
                    <a:pt x="4" y="29"/>
                  </a:lnTo>
                  <a:lnTo>
                    <a:pt x="17" y="29"/>
                  </a:lnTo>
                  <a:lnTo>
                    <a:pt x="29" y="20"/>
                  </a:lnTo>
                  <a:lnTo>
                    <a:pt x="36" y="0"/>
                  </a:lnTo>
                  <a:lnTo>
                    <a:pt x="27" y="24"/>
                  </a:lnTo>
                  <a:lnTo>
                    <a:pt x="21" y="29"/>
                  </a:lnTo>
                  <a:lnTo>
                    <a:pt x="24" y="35"/>
                  </a:lnTo>
                  <a:lnTo>
                    <a:pt x="0" y="34"/>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0514" name="Group 58"/>
            <p:cNvGrpSpPr>
              <a:grpSpLocks/>
            </p:cNvGrpSpPr>
            <p:nvPr/>
          </p:nvGrpSpPr>
          <p:grpSpPr bwMode="auto">
            <a:xfrm>
              <a:off x="3479" y="3274"/>
              <a:ext cx="154" cy="256"/>
              <a:chOff x="3479" y="3274"/>
              <a:chExt cx="154" cy="256"/>
            </a:xfrm>
          </p:grpSpPr>
          <p:sp>
            <p:nvSpPr>
              <p:cNvPr id="20570" name="Freeform 59"/>
              <p:cNvSpPr>
                <a:spLocks/>
              </p:cNvSpPr>
              <p:nvPr/>
            </p:nvSpPr>
            <p:spPr bwMode="auto">
              <a:xfrm>
                <a:off x="3479" y="3274"/>
                <a:ext cx="154" cy="253"/>
              </a:xfrm>
              <a:custGeom>
                <a:avLst/>
                <a:gdLst>
                  <a:gd name="T0" fmla="*/ 143 w 154"/>
                  <a:gd name="T1" fmla="*/ 242 h 253"/>
                  <a:gd name="T2" fmla="*/ 146 w 154"/>
                  <a:gd name="T3" fmla="*/ 248 h 253"/>
                  <a:gd name="T4" fmla="*/ 141 w 154"/>
                  <a:gd name="T5" fmla="*/ 252 h 253"/>
                  <a:gd name="T6" fmla="*/ 122 w 154"/>
                  <a:gd name="T7" fmla="*/ 241 h 253"/>
                  <a:gd name="T8" fmla="*/ 117 w 154"/>
                  <a:gd name="T9" fmla="*/ 233 h 253"/>
                  <a:gd name="T10" fmla="*/ 106 w 154"/>
                  <a:gd name="T11" fmla="*/ 221 h 253"/>
                  <a:gd name="T12" fmla="*/ 102 w 154"/>
                  <a:gd name="T13" fmla="*/ 216 h 253"/>
                  <a:gd name="T14" fmla="*/ 98 w 154"/>
                  <a:gd name="T15" fmla="*/ 211 h 253"/>
                  <a:gd name="T16" fmla="*/ 95 w 154"/>
                  <a:gd name="T17" fmla="*/ 196 h 253"/>
                  <a:gd name="T18" fmla="*/ 87 w 154"/>
                  <a:gd name="T19" fmla="*/ 179 h 253"/>
                  <a:gd name="T20" fmla="*/ 76 w 154"/>
                  <a:gd name="T21" fmla="*/ 162 h 253"/>
                  <a:gd name="T22" fmla="*/ 64 w 154"/>
                  <a:gd name="T23" fmla="*/ 149 h 253"/>
                  <a:gd name="T24" fmla="*/ 49 w 154"/>
                  <a:gd name="T25" fmla="*/ 135 h 253"/>
                  <a:gd name="T26" fmla="*/ 24 w 154"/>
                  <a:gd name="T27" fmla="*/ 107 h 253"/>
                  <a:gd name="T28" fmla="*/ 5 w 154"/>
                  <a:gd name="T29" fmla="*/ 70 h 253"/>
                  <a:gd name="T30" fmla="*/ 7 w 154"/>
                  <a:gd name="T31" fmla="*/ 33 h 253"/>
                  <a:gd name="T32" fmla="*/ 15 w 154"/>
                  <a:gd name="T33" fmla="*/ 6 h 253"/>
                  <a:gd name="T34" fmla="*/ 36 w 154"/>
                  <a:gd name="T35" fmla="*/ 17 h 253"/>
                  <a:gd name="T36" fmla="*/ 75 w 154"/>
                  <a:gd name="T37" fmla="*/ 73 h 253"/>
                  <a:gd name="T38" fmla="*/ 101 w 154"/>
                  <a:gd name="T39" fmla="*/ 140 h 253"/>
                  <a:gd name="T40" fmla="*/ 121 w 154"/>
                  <a:gd name="T41" fmla="*/ 163 h 253"/>
                  <a:gd name="T42" fmla="*/ 136 w 154"/>
                  <a:gd name="T43" fmla="*/ 174 h 253"/>
                  <a:gd name="T44" fmla="*/ 147 w 154"/>
                  <a:gd name="T45" fmla="*/ 167 h 253"/>
                  <a:gd name="T46" fmla="*/ 144 w 154"/>
                  <a:gd name="T47" fmla="*/ 180 h 253"/>
                  <a:gd name="T48" fmla="*/ 145 w 154"/>
                  <a:gd name="T49" fmla="*/ 181 h 253"/>
                  <a:gd name="T50" fmla="*/ 147 w 154"/>
                  <a:gd name="T51" fmla="*/ 185 h 253"/>
                  <a:gd name="T52" fmla="*/ 140 w 154"/>
                  <a:gd name="T53" fmla="*/ 194 h 253"/>
                  <a:gd name="T54" fmla="*/ 146 w 154"/>
                  <a:gd name="T55" fmla="*/ 199 h 253"/>
                  <a:gd name="T56" fmla="*/ 146 w 154"/>
                  <a:gd name="T57" fmla="*/ 208 h 253"/>
                  <a:gd name="T58" fmla="*/ 136 w 154"/>
                  <a:gd name="T59" fmla="*/ 211 h 253"/>
                  <a:gd name="T60" fmla="*/ 124 w 154"/>
                  <a:gd name="T61" fmla="*/ 212 h 253"/>
                  <a:gd name="T62" fmla="*/ 132 w 154"/>
                  <a:gd name="T63" fmla="*/ 222 h 253"/>
                  <a:gd name="T64" fmla="*/ 147 w 154"/>
                  <a:gd name="T65" fmla="*/ 229 h 253"/>
                  <a:gd name="T66" fmla="*/ 153 w 154"/>
                  <a:gd name="T67" fmla="*/ 236 h 253"/>
                  <a:gd name="T68" fmla="*/ 147 w 154"/>
                  <a:gd name="T69" fmla="*/ 240 h 253"/>
                  <a:gd name="T70" fmla="*/ 137 w 154"/>
                  <a:gd name="T71" fmla="*/ 235 h 2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53"/>
                  <a:gd name="T110" fmla="*/ 154 w 154"/>
                  <a:gd name="T111" fmla="*/ 253 h 2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53">
                    <a:moveTo>
                      <a:pt x="137" y="235"/>
                    </a:moveTo>
                    <a:lnTo>
                      <a:pt x="143" y="242"/>
                    </a:lnTo>
                    <a:lnTo>
                      <a:pt x="146" y="246"/>
                    </a:lnTo>
                    <a:lnTo>
                      <a:pt x="146" y="248"/>
                    </a:lnTo>
                    <a:lnTo>
                      <a:pt x="143" y="251"/>
                    </a:lnTo>
                    <a:lnTo>
                      <a:pt x="141" y="252"/>
                    </a:lnTo>
                    <a:lnTo>
                      <a:pt x="132" y="248"/>
                    </a:lnTo>
                    <a:lnTo>
                      <a:pt x="122" y="241"/>
                    </a:lnTo>
                    <a:lnTo>
                      <a:pt x="121" y="238"/>
                    </a:lnTo>
                    <a:lnTo>
                      <a:pt x="117" y="233"/>
                    </a:lnTo>
                    <a:lnTo>
                      <a:pt x="111" y="228"/>
                    </a:lnTo>
                    <a:lnTo>
                      <a:pt x="106" y="221"/>
                    </a:lnTo>
                    <a:lnTo>
                      <a:pt x="103" y="220"/>
                    </a:lnTo>
                    <a:lnTo>
                      <a:pt x="102" y="216"/>
                    </a:lnTo>
                    <a:lnTo>
                      <a:pt x="100" y="215"/>
                    </a:lnTo>
                    <a:lnTo>
                      <a:pt x="98" y="211"/>
                    </a:lnTo>
                    <a:lnTo>
                      <a:pt x="96" y="207"/>
                    </a:lnTo>
                    <a:lnTo>
                      <a:pt x="95" y="196"/>
                    </a:lnTo>
                    <a:lnTo>
                      <a:pt x="92" y="191"/>
                    </a:lnTo>
                    <a:lnTo>
                      <a:pt x="87" y="179"/>
                    </a:lnTo>
                    <a:lnTo>
                      <a:pt x="80" y="166"/>
                    </a:lnTo>
                    <a:lnTo>
                      <a:pt x="76" y="162"/>
                    </a:lnTo>
                    <a:lnTo>
                      <a:pt x="70" y="156"/>
                    </a:lnTo>
                    <a:lnTo>
                      <a:pt x="64" y="149"/>
                    </a:lnTo>
                    <a:lnTo>
                      <a:pt x="59" y="142"/>
                    </a:lnTo>
                    <a:lnTo>
                      <a:pt x="49" y="135"/>
                    </a:lnTo>
                    <a:lnTo>
                      <a:pt x="36" y="118"/>
                    </a:lnTo>
                    <a:lnTo>
                      <a:pt x="24" y="107"/>
                    </a:lnTo>
                    <a:lnTo>
                      <a:pt x="12" y="91"/>
                    </a:lnTo>
                    <a:lnTo>
                      <a:pt x="5" y="70"/>
                    </a:lnTo>
                    <a:lnTo>
                      <a:pt x="0" y="50"/>
                    </a:lnTo>
                    <a:lnTo>
                      <a:pt x="7" y="33"/>
                    </a:lnTo>
                    <a:lnTo>
                      <a:pt x="9" y="15"/>
                    </a:lnTo>
                    <a:lnTo>
                      <a:pt x="15" y="6"/>
                    </a:lnTo>
                    <a:lnTo>
                      <a:pt x="23" y="0"/>
                    </a:lnTo>
                    <a:lnTo>
                      <a:pt x="36" y="17"/>
                    </a:lnTo>
                    <a:lnTo>
                      <a:pt x="55" y="46"/>
                    </a:lnTo>
                    <a:lnTo>
                      <a:pt x="75" y="73"/>
                    </a:lnTo>
                    <a:lnTo>
                      <a:pt x="88" y="118"/>
                    </a:lnTo>
                    <a:lnTo>
                      <a:pt x="101" y="140"/>
                    </a:lnTo>
                    <a:lnTo>
                      <a:pt x="108" y="158"/>
                    </a:lnTo>
                    <a:lnTo>
                      <a:pt x="121" y="163"/>
                    </a:lnTo>
                    <a:lnTo>
                      <a:pt x="129" y="173"/>
                    </a:lnTo>
                    <a:lnTo>
                      <a:pt x="136" y="174"/>
                    </a:lnTo>
                    <a:lnTo>
                      <a:pt x="139" y="167"/>
                    </a:lnTo>
                    <a:lnTo>
                      <a:pt x="147" y="167"/>
                    </a:lnTo>
                    <a:lnTo>
                      <a:pt x="149" y="172"/>
                    </a:lnTo>
                    <a:lnTo>
                      <a:pt x="144" y="180"/>
                    </a:lnTo>
                    <a:lnTo>
                      <a:pt x="140" y="182"/>
                    </a:lnTo>
                    <a:lnTo>
                      <a:pt x="145" y="181"/>
                    </a:lnTo>
                    <a:lnTo>
                      <a:pt x="146" y="183"/>
                    </a:lnTo>
                    <a:lnTo>
                      <a:pt x="147" y="185"/>
                    </a:lnTo>
                    <a:lnTo>
                      <a:pt x="144" y="188"/>
                    </a:lnTo>
                    <a:lnTo>
                      <a:pt x="140" y="194"/>
                    </a:lnTo>
                    <a:lnTo>
                      <a:pt x="144" y="195"/>
                    </a:lnTo>
                    <a:lnTo>
                      <a:pt x="146" y="199"/>
                    </a:lnTo>
                    <a:lnTo>
                      <a:pt x="145" y="204"/>
                    </a:lnTo>
                    <a:lnTo>
                      <a:pt x="146" y="208"/>
                    </a:lnTo>
                    <a:lnTo>
                      <a:pt x="142" y="209"/>
                    </a:lnTo>
                    <a:lnTo>
                      <a:pt x="136" y="211"/>
                    </a:lnTo>
                    <a:lnTo>
                      <a:pt x="127" y="209"/>
                    </a:lnTo>
                    <a:lnTo>
                      <a:pt x="124" y="212"/>
                    </a:lnTo>
                    <a:lnTo>
                      <a:pt x="129" y="219"/>
                    </a:lnTo>
                    <a:lnTo>
                      <a:pt x="132" y="222"/>
                    </a:lnTo>
                    <a:lnTo>
                      <a:pt x="140" y="225"/>
                    </a:lnTo>
                    <a:lnTo>
                      <a:pt x="147" y="229"/>
                    </a:lnTo>
                    <a:lnTo>
                      <a:pt x="152" y="233"/>
                    </a:lnTo>
                    <a:lnTo>
                      <a:pt x="153" y="236"/>
                    </a:lnTo>
                    <a:lnTo>
                      <a:pt x="150" y="239"/>
                    </a:lnTo>
                    <a:lnTo>
                      <a:pt x="147" y="240"/>
                    </a:lnTo>
                    <a:lnTo>
                      <a:pt x="145" y="240"/>
                    </a:lnTo>
                    <a:lnTo>
                      <a:pt x="137" y="235"/>
                    </a:lnTo>
                  </a:path>
                </a:pathLst>
              </a:custGeom>
              <a:solidFill>
                <a:srgbClr val="A05000"/>
              </a:solidFill>
              <a:ln w="12700" cap="rnd">
                <a:solidFill>
                  <a:srgbClr val="402000"/>
                </a:solidFill>
                <a:round/>
                <a:headEnd/>
                <a:tailEnd/>
              </a:ln>
            </p:spPr>
            <p:txBody>
              <a:bodyPr/>
              <a:lstStyle/>
              <a:p>
                <a:endParaRPr lang="en-US"/>
              </a:p>
            </p:txBody>
          </p:sp>
          <p:sp>
            <p:nvSpPr>
              <p:cNvPr id="20571" name="Freeform 60"/>
              <p:cNvSpPr>
                <a:spLocks/>
              </p:cNvSpPr>
              <p:nvPr/>
            </p:nvSpPr>
            <p:spPr bwMode="auto">
              <a:xfrm>
                <a:off x="3580" y="3487"/>
                <a:ext cx="50" cy="29"/>
              </a:xfrm>
              <a:custGeom>
                <a:avLst/>
                <a:gdLst>
                  <a:gd name="T0" fmla="*/ 49 w 50"/>
                  <a:gd name="T1" fmla="*/ 26 h 29"/>
                  <a:gd name="T2" fmla="*/ 47 w 50"/>
                  <a:gd name="T3" fmla="*/ 23 h 29"/>
                  <a:gd name="T4" fmla="*/ 44 w 50"/>
                  <a:gd name="T5" fmla="*/ 25 h 29"/>
                  <a:gd name="T6" fmla="*/ 40 w 50"/>
                  <a:gd name="T7" fmla="*/ 23 h 29"/>
                  <a:gd name="T8" fmla="*/ 36 w 50"/>
                  <a:gd name="T9" fmla="*/ 22 h 29"/>
                  <a:gd name="T10" fmla="*/ 25 w 50"/>
                  <a:gd name="T11" fmla="*/ 16 h 29"/>
                  <a:gd name="T12" fmla="*/ 16 w 50"/>
                  <a:gd name="T13" fmla="*/ 15 h 29"/>
                  <a:gd name="T14" fmla="*/ 11 w 50"/>
                  <a:gd name="T15" fmla="*/ 11 h 29"/>
                  <a:gd name="T16" fmla="*/ 5 w 50"/>
                  <a:gd name="T17" fmla="*/ 6 h 29"/>
                  <a:gd name="T18" fmla="*/ 3 w 50"/>
                  <a:gd name="T19" fmla="*/ 2 h 29"/>
                  <a:gd name="T20" fmla="*/ 1 w 50"/>
                  <a:gd name="T21" fmla="*/ 1 h 29"/>
                  <a:gd name="T22" fmla="*/ 0 w 50"/>
                  <a:gd name="T23" fmla="*/ 0 h 29"/>
                  <a:gd name="T24" fmla="*/ 5 w 50"/>
                  <a:gd name="T25" fmla="*/ 6 h 29"/>
                  <a:gd name="T26" fmla="*/ 5 w 50"/>
                  <a:gd name="T27" fmla="*/ 10 h 29"/>
                  <a:gd name="T28" fmla="*/ 18 w 50"/>
                  <a:gd name="T29" fmla="*/ 16 h 29"/>
                  <a:gd name="T30" fmla="*/ 18 w 50"/>
                  <a:gd name="T31" fmla="*/ 20 h 29"/>
                  <a:gd name="T32" fmla="*/ 27 w 50"/>
                  <a:gd name="T33" fmla="*/ 23 h 29"/>
                  <a:gd name="T34" fmla="*/ 34 w 50"/>
                  <a:gd name="T35" fmla="*/ 23 h 29"/>
                  <a:gd name="T36" fmla="*/ 36 w 50"/>
                  <a:gd name="T37" fmla="*/ 22 h 29"/>
                  <a:gd name="T38" fmla="*/ 41 w 50"/>
                  <a:gd name="T39" fmla="*/ 27 h 29"/>
                  <a:gd name="T40" fmla="*/ 44 w 50"/>
                  <a:gd name="T41" fmla="*/ 28 h 29"/>
                  <a:gd name="T42" fmla="*/ 49 w 50"/>
                  <a:gd name="T43" fmla="*/ 28 h 29"/>
                  <a:gd name="T44" fmla="*/ 49 w 50"/>
                  <a:gd name="T45" fmla="*/ 26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29"/>
                  <a:gd name="T71" fmla="*/ 50 w 50"/>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29">
                    <a:moveTo>
                      <a:pt x="49" y="26"/>
                    </a:moveTo>
                    <a:lnTo>
                      <a:pt x="47" y="23"/>
                    </a:lnTo>
                    <a:lnTo>
                      <a:pt x="44" y="25"/>
                    </a:lnTo>
                    <a:lnTo>
                      <a:pt x="40" y="23"/>
                    </a:lnTo>
                    <a:lnTo>
                      <a:pt x="36" y="22"/>
                    </a:lnTo>
                    <a:lnTo>
                      <a:pt x="25" y="16"/>
                    </a:lnTo>
                    <a:lnTo>
                      <a:pt x="16" y="15"/>
                    </a:lnTo>
                    <a:lnTo>
                      <a:pt x="11" y="11"/>
                    </a:lnTo>
                    <a:lnTo>
                      <a:pt x="5" y="6"/>
                    </a:lnTo>
                    <a:lnTo>
                      <a:pt x="3" y="2"/>
                    </a:lnTo>
                    <a:lnTo>
                      <a:pt x="1" y="1"/>
                    </a:lnTo>
                    <a:lnTo>
                      <a:pt x="0" y="0"/>
                    </a:lnTo>
                    <a:lnTo>
                      <a:pt x="5" y="6"/>
                    </a:lnTo>
                    <a:lnTo>
                      <a:pt x="5" y="10"/>
                    </a:lnTo>
                    <a:lnTo>
                      <a:pt x="18" y="16"/>
                    </a:lnTo>
                    <a:lnTo>
                      <a:pt x="18" y="20"/>
                    </a:lnTo>
                    <a:lnTo>
                      <a:pt x="27" y="23"/>
                    </a:lnTo>
                    <a:lnTo>
                      <a:pt x="34" y="23"/>
                    </a:lnTo>
                    <a:lnTo>
                      <a:pt x="36" y="22"/>
                    </a:lnTo>
                    <a:lnTo>
                      <a:pt x="41" y="27"/>
                    </a:lnTo>
                    <a:lnTo>
                      <a:pt x="44" y="28"/>
                    </a:lnTo>
                    <a:lnTo>
                      <a:pt x="49" y="28"/>
                    </a:lnTo>
                    <a:lnTo>
                      <a:pt x="49" y="2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2" name="Freeform 61"/>
              <p:cNvSpPr>
                <a:spLocks/>
              </p:cNvSpPr>
              <p:nvPr/>
            </p:nvSpPr>
            <p:spPr bwMode="auto">
              <a:xfrm>
                <a:off x="3600" y="3513"/>
                <a:ext cx="24" cy="17"/>
              </a:xfrm>
              <a:custGeom>
                <a:avLst/>
                <a:gdLst>
                  <a:gd name="T0" fmla="*/ 22 w 24"/>
                  <a:gd name="T1" fmla="*/ 9 h 17"/>
                  <a:gd name="T2" fmla="*/ 21 w 24"/>
                  <a:gd name="T3" fmla="*/ 12 h 17"/>
                  <a:gd name="T4" fmla="*/ 18 w 24"/>
                  <a:gd name="T5" fmla="*/ 11 h 17"/>
                  <a:gd name="T6" fmla="*/ 17 w 24"/>
                  <a:gd name="T7" fmla="*/ 12 h 17"/>
                  <a:gd name="T8" fmla="*/ 15 w 24"/>
                  <a:gd name="T9" fmla="*/ 8 h 17"/>
                  <a:gd name="T10" fmla="*/ 15 w 24"/>
                  <a:gd name="T11" fmla="*/ 7 h 17"/>
                  <a:gd name="T12" fmla="*/ 11 w 24"/>
                  <a:gd name="T13" fmla="*/ 7 h 17"/>
                  <a:gd name="T14" fmla="*/ 7 w 24"/>
                  <a:gd name="T15" fmla="*/ 2 h 17"/>
                  <a:gd name="T16" fmla="*/ 0 w 24"/>
                  <a:gd name="T17" fmla="*/ 0 h 17"/>
                  <a:gd name="T18" fmla="*/ 1 w 24"/>
                  <a:gd name="T19" fmla="*/ 2 h 17"/>
                  <a:gd name="T20" fmla="*/ 10 w 24"/>
                  <a:gd name="T21" fmla="*/ 9 h 17"/>
                  <a:gd name="T22" fmla="*/ 17 w 24"/>
                  <a:gd name="T23" fmla="*/ 13 h 17"/>
                  <a:gd name="T24" fmla="*/ 20 w 24"/>
                  <a:gd name="T25" fmla="*/ 16 h 17"/>
                  <a:gd name="T26" fmla="*/ 23 w 24"/>
                  <a:gd name="T27" fmla="*/ 11 h 17"/>
                  <a:gd name="T28" fmla="*/ 22 w 24"/>
                  <a:gd name="T29" fmla="*/ 9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17"/>
                  <a:gd name="T47" fmla="*/ 24 w 2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17">
                    <a:moveTo>
                      <a:pt x="22" y="9"/>
                    </a:moveTo>
                    <a:lnTo>
                      <a:pt x="21" y="12"/>
                    </a:lnTo>
                    <a:lnTo>
                      <a:pt x="18" y="11"/>
                    </a:lnTo>
                    <a:lnTo>
                      <a:pt x="17" y="12"/>
                    </a:lnTo>
                    <a:lnTo>
                      <a:pt x="15" y="8"/>
                    </a:lnTo>
                    <a:lnTo>
                      <a:pt x="15" y="7"/>
                    </a:lnTo>
                    <a:lnTo>
                      <a:pt x="11" y="7"/>
                    </a:lnTo>
                    <a:lnTo>
                      <a:pt x="7" y="2"/>
                    </a:lnTo>
                    <a:lnTo>
                      <a:pt x="0" y="0"/>
                    </a:lnTo>
                    <a:lnTo>
                      <a:pt x="1" y="2"/>
                    </a:lnTo>
                    <a:lnTo>
                      <a:pt x="10" y="9"/>
                    </a:lnTo>
                    <a:lnTo>
                      <a:pt x="17" y="13"/>
                    </a:lnTo>
                    <a:lnTo>
                      <a:pt x="20" y="16"/>
                    </a:lnTo>
                    <a:lnTo>
                      <a:pt x="23" y="11"/>
                    </a:lnTo>
                    <a:lnTo>
                      <a:pt x="22" y="9"/>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3" name="Freeform 62"/>
              <p:cNvSpPr>
                <a:spLocks/>
              </p:cNvSpPr>
              <p:nvPr/>
            </p:nvSpPr>
            <p:spPr bwMode="auto">
              <a:xfrm>
                <a:off x="3611" y="3477"/>
                <a:ext cx="17" cy="17"/>
              </a:xfrm>
              <a:custGeom>
                <a:avLst/>
                <a:gdLst>
                  <a:gd name="T0" fmla="*/ 0 w 17"/>
                  <a:gd name="T1" fmla="*/ 10 h 17"/>
                  <a:gd name="T2" fmla="*/ 2 w 17"/>
                  <a:gd name="T3" fmla="*/ 4 h 17"/>
                  <a:gd name="T4" fmla="*/ 5 w 17"/>
                  <a:gd name="T5" fmla="*/ 8 h 17"/>
                  <a:gd name="T6" fmla="*/ 4 w 17"/>
                  <a:gd name="T7" fmla="*/ 2 h 17"/>
                  <a:gd name="T8" fmla="*/ 10 w 17"/>
                  <a:gd name="T9" fmla="*/ 0 h 17"/>
                  <a:gd name="T10" fmla="*/ 13 w 17"/>
                  <a:gd name="T11" fmla="*/ 0 h 17"/>
                  <a:gd name="T12" fmla="*/ 14 w 17"/>
                  <a:gd name="T13" fmla="*/ 2 h 17"/>
                  <a:gd name="T14" fmla="*/ 16 w 17"/>
                  <a:gd name="T15" fmla="*/ 10 h 17"/>
                  <a:gd name="T16" fmla="*/ 11 w 17"/>
                  <a:gd name="T17" fmla="*/ 12 h 17"/>
                  <a:gd name="T18" fmla="*/ 4 w 17"/>
                  <a:gd name="T19" fmla="*/ 16 h 17"/>
                  <a:gd name="T20" fmla="*/ 0 w 17"/>
                  <a:gd name="T21" fmla="*/ 1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0"/>
                    </a:moveTo>
                    <a:lnTo>
                      <a:pt x="2" y="4"/>
                    </a:lnTo>
                    <a:lnTo>
                      <a:pt x="5" y="8"/>
                    </a:lnTo>
                    <a:lnTo>
                      <a:pt x="4" y="2"/>
                    </a:lnTo>
                    <a:lnTo>
                      <a:pt x="10" y="0"/>
                    </a:lnTo>
                    <a:lnTo>
                      <a:pt x="13" y="0"/>
                    </a:lnTo>
                    <a:lnTo>
                      <a:pt x="14" y="2"/>
                    </a:lnTo>
                    <a:lnTo>
                      <a:pt x="16" y="10"/>
                    </a:lnTo>
                    <a:lnTo>
                      <a:pt x="11" y="12"/>
                    </a:lnTo>
                    <a:lnTo>
                      <a:pt x="4" y="16"/>
                    </a:lnTo>
                    <a:lnTo>
                      <a:pt x="0" y="1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4" name="Freeform 63"/>
              <p:cNvSpPr>
                <a:spLocks/>
              </p:cNvSpPr>
              <p:nvPr/>
            </p:nvSpPr>
            <p:spPr bwMode="auto">
              <a:xfrm>
                <a:off x="3605" y="3457"/>
                <a:ext cx="19" cy="25"/>
              </a:xfrm>
              <a:custGeom>
                <a:avLst/>
                <a:gdLst>
                  <a:gd name="T0" fmla="*/ 2 w 19"/>
                  <a:gd name="T1" fmla="*/ 24 h 25"/>
                  <a:gd name="T2" fmla="*/ 1 w 19"/>
                  <a:gd name="T3" fmla="*/ 20 h 25"/>
                  <a:gd name="T4" fmla="*/ 0 w 19"/>
                  <a:gd name="T5" fmla="*/ 15 h 25"/>
                  <a:gd name="T6" fmla="*/ 7 w 19"/>
                  <a:gd name="T7" fmla="*/ 12 h 25"/>
                  <a:gd name="T8" fmla="*/ 10 w 19"/>
                  <a:gd name="T9" fmla="*/ 8 h 25"/>
                  <a:gd name="T10" fmla="*/ 12 w 19"/>
                  <a:gd name="T11" fmla="*/ 5 h 25"/>
                  <a:gd name="T12" fmla="*/ 18 w 19"/>
                  <a:gd name="T13" fmla="*/ 0 h 25"/>
                  <a:gd name="T14" fmla="*/ 17 w 19"/>
                  <a:gd name="T15" fmla="*/ 3 h 25"/>
                  <a:gd name="T16" fmla="*/ 14 w 19"/>
                  <a:gd name="T17" fmla="*/ 11 h 25"/>
                  <a:gd name="T18" fmla="*/ 10 w 19"/>
                  <a:gd name="T19" fmla="*/ 16 h 25"/>
                  <a:gd name="T20" fmla="*/ 6 w 19"/>
                  <a:gd name="T21" fmla="*/ 20 h 25"/>
                  <a:gd name="T22" fmla="*/ 2 w 19"/>
                  <a:gd name="T23" fmla="*/ 24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5"/>
                  <a:gd name="T38" fmla="*/ 19 w 19"/>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5">
                    <a:moveTo>
                      <a:pt x="2" y="24"/>
                    </a:moveTo>
                    <a:lnTo>
                      <a:pt x="1" y="20"/>
                    </a:lnTo>
                    <a:lnTo>
                      <a:pt x="0" y="15"/>
                    </a:lnTo>
                    <a:lnTo>
                      <a:pt x="7" y="12"/>
                    </a:lnTo>
                    <a:lnTo>
                      <a:pt x="10" y="8"/>
                    </a:lnTo>
                    <a:lnTo>
                      <a:pt x="12" y="5"/>
                    </a:lnTo>
                    <a:lnTo>
                      <a:pt x="18" y="0"/>
                    </a:lnTo>
                    <a:lnTo>
                      <a:pt x="17" y="3"/>
                    </a:lnTo>
                    <a:lnTo>
                      <a:pt x="14" y="11"/>
                    </a:lnTo>
                    <a:lnTo>
                      <a:pt x="10" y="16"/>
                    </a:lnTo>
                    <a:lnTo>
                      <a:pt x="6" y="20"/>
                    </a:lnTo>
                    <a:lnTo>
                      <a:pt x="2" y="2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5" name="Freeform 64"/>
              <p:cNvSpPr>
                <a:spLocks/>
              </p:cNvSpPr>
              <p:nvPr/>
            </p:nvSpPr>
            <p:spPr bwMode="auto">
              <a:xfrm>
                <a:off x="3604" y="3444"/>
                <a:ext cx="22" cy="20"/>
              </a:xfrm>
              <a:custGeom>
                <a:avLst/>
                <a:gdLst>
                  <a:gd name="T0" fmla="*/ 0 w 22"/>
                  <a:gd name="T1" fmla="*/ 19 h 20"/>
                  <a:gd name="T2" fmla="*/ 1 w 22"/>
                  <a:gd name="T3" fmla="*/ 17 h 20"/>
                  <a:gd name="T4" fmla="*/ 2 w 22"/>
                  <a:gd name="T5" fmla="*/ 14 h 20"/>
                  <a:gd name="T6" fmla="*/ 8 w 22"/>
                  <a:gd name="T7" fmla="*/ 11 h 20"/>
                  <a:gd name="T8" fmla="*/ 12 w 22"/>
                  <a:gd name="T9" fmla="*/ 9 h 20"/>
                  <a:gd name="T10" fmla="*/ 16 w 22"/>
                  <a:gd name="T11" fmla="*/ 6 h 20"/>
                  <a:gd name="T12" fmla="*/ 20 w 22"/>
                  <a:gd name="T13" fmla="*/ 0 h 20"/>
                  <a:gd name="T14" fmla="*/ 21 w 22"/>
                  <a:gd name="T15" fmla="*/ 2 h 20"/>
                  <a:gd name="T16" fmla="*/ 20 w 22"/>
                  <a:gd name="T17" fmla="*/ 4 h 20"/>
                  <a:gd name="T18" fmla="*/ 16 w 22"/>
                  <a:gd name="T19" fmla="*/ 11 h 20"/>
                  <a:gd name="T20" fmla="*/ 13 w 22"/>
                  <a:gd name="T21" fmla="*/ 11 h 20"/>
                  <a:gd name="T22" fmla="*/ 12 w 22"/>
                  <a:gd name="T23" fmla="*/ 13 h 20"/>
                  <a:gd name="T24" fmla="*/ 6 w 22"/>
                  <a:gd name="T25" fmla="*/ 18 h 20"/>
                  <a:gd name="T26" fmla="*/ 0 w 22"/>
                  <a:gd name="T27" fmla="*/ 1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0"/>
                  <a:gd name="T44" fmla="*/ 22 w 22"/>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0">
                    <a:moveTo>
                      <a:pt x="0" y="19"/>
                    </a:moveTo>
                    <a:lnTo>
                      <a:pt x="1" y="17"/>
                    </a:lnTo>
                    <a:lnTo>
                      <a:pt x="2" y="14"/>
                    </a:lnTo>
                    <a:lnTo>
                      <a:pt x="8" y="11"/>
                    </a:lnTo>
                    <a:lnTo>
                      <a:pt x="12" y="9"/>
                    </a:lnTo>
                    <a:lnTo>
                      <a:pt x="16" y="6"/>
                    </a:lnTo>
                    <a:lnTo>
                      <a:pt x="20" y="0"/>
                    </a:lnTo>
                    <a:lnTo>
                      <a:pt x="21" y="2"/>
                    </a:lnTo>
                    <a:lnTo>
                      <a:pt x="20" y="4"/>
                    </a:lnTo>
                    <a:lnTo>
                      <a:pt x="16" y="11"/>
                    </a:lnTo>
                    <a:lnTo>
                      <a:pt x="13" y="11"/>
                    </a:lnTo>
                    <a:lnTo>
                      <a:pt x="12" y="13"/>
                    </a:lnTo>
                    <a:lnTo>
                      <a:pt x="6" y="18"/>
                    </a:lnTo>
                    <a:lnTo>
                      <a:pt x="0" y="19"/>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6" name="Freeform 65"/>
              <p:cNvSpPr>
                <a:spLocks/>
              </p:cNvSpPr>
              <p:nvPr/>
            </p:nvSpPr>
            <p:spPr bwMode="auto">
              <a:xfrm>
                <a:off x="3561" y="3434"/>
                <a:ext cx="17" cy="17"/>
              </a:xfrm>
              <a:custGeom>
                <a:avLst/>
                <a:gdLst>
                  <a:gd name="T0" fmla="*/ 10 w 17"/>
                  <a:gd name="T1" fmla="*/ 16 h 17"/>
                  <a:gd name="T2" fmla="*/ 10 w 17"/>
                  <a:gd name="T3" fmla="*/ 7 h 17"/>
                  <a:gd name="T4" fmla="*/ 16 w 17"/>
                  <a:gd name="T5" fmla="*/ 0 h 17"/>
                  <a:gd name="T6" fmla="*/ 4 w 17"/>
                  <a:gd name="T7" fmla="*/ 0 h 17"/>
                  <a:gd name="T8" fmla="*/ 0 w 17"/>
                  <a:gd name="T9" fmla="*/ 7 h 17"/>
                  <a:gd name="T10" fmla="*/ 1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0" y="16"/>
                    </a:moveTo>
                    <a:lnTo>
                      <a:pt x="10" y="7"/>
                    </a:lnTo>
                    <a:lnTo>
                      <a:pt x="16" y="0"/>
                    </a:lnTo>
                    <a:lnTo>
                      <a:pt x="4" y="0"/>
                    </a:lnTo>
                    <a:lnTo>
                      <a:pt x="0" y="7"/>
                    </a:lnTo>
                    <a:lnTo>
                      <a:pt x="10" y="1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77" name="Freeform 66"/>
              <p:cNvSpPr>
                <a:spLocks/>
              </p:cNvSpPr>
              <p:nvPr/>
            </p:nvSpPr>
            <p:spPr bwMode="auto">
              <a:xfrm>
                <a:off x="3490" y="3356"/>
                <a:ext cx="45" cy="53"/>
              </a:xfrm>
              <a:custGeom>
                <a:avLst/>
                <a:gdLst>
                  <a:gd name="T0" fmla="*/ 44 w 45"/>
                  <a:gd name="T1" fmla="*/ 52 h 53"/>
                  <a:gd name="T2" fmla="*/ 35 w 45"/>
                  <a:gd name="T3" fmla="*/ 36 h 53"/>
                  <a:gd name="T4" fmla="*/ 23 w 45"/>
                  <a:gd name="T5" fmla="*/ 28 h 53"/>
                  <a:gd name="T6" fmla="*/ 9 w 45"/>
                  <a:gd name="T7" fmla="*/ 11 h 53"/>
                  <a:gd name="T8" fmla="*/ 0 w 45"/>
                  <a:gd name="T9" fmla="*/ 0 h 53"/>
                  <a:gd name="T10" fmla="*/ 9 w 45"/>
                  <a:gd name="T11" fmla="*/ 17 h 53"/>
                  <a:gd name="T12" fmla="*/ 16 w 45"/>
                  <a:gd name="T13" fmla="*/ 28 h 53"/>
                  <a:gd name="T14" fmla="*/ 28 w 45"/>
                  <a:gd name="T15" fmla="*/ 38 h 53"/>
                  <a:gd name="T16" fmla="*/ 34 w 45"/>
                  <a:gd name="T17" fmla="*/ 44 h 53"/>
                  <a:gd name="T18" fmla="*/ 44 w 45"/>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3"/>
                  <a:gd name="T32" fmla="*/ 45 w 4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3">
                    <a:moveTo>
                      <a:pt x="44" y="52"/>
                    </a:moveTo>
                    <a:lnTo>
                      <a:pt x="35" y="36"/>
                    </a:lnTo>
                    <a:lnTo>
                      <a:pt x="23" y="28"/>
                    </a:lnTo>
                    <a:lnTo>
                      <a:pt x="9" y="11"/>
                    </a:lnTo>
                    <a:lnTo>
                      <a:pt x="0" y="0"/>
                    </a:lnTo>
                    <a:lnTo>
                      <a:pt x="9" y="17"/>
                    </a:lnTo>
                    <a:lnTo>
                      <a:pt x="16" y="28"/>
                    </a:lnTo>
                    <a:lnTo>
                      <a:pt x="28" y="38"/>
                    </a:lnTo>
                    <a:lnTo>
                      <a:pt x="34" y="44"/>
                    </a:lnTo>
                    <a:lnTo>
                      <a:pt x="44" y="52"/>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0515" name="Group 67"/>
            <p:cNvGrpSpPr>
              <a:grpSpLocks/>
            </p:cNvGrpSpPr>
            <p:nvPr/>
          </p:nvGrpSpPr>
          <p:grpSpPr bwMode="auto">
            <a:xfrm>
              <a:off x="3552" y="3654"/>
              <a:ext cx="54" cy="38"/>
              <a:chOff x="3552" y="3654"/>
              <a:chExt cx="54" cy="38"/>
            </a:xfrm>
          </p:grpSpPr>
          <p:sp>
            <p:nvSpPr>
              <p:cNvPr id="20568" name="Freeform 68"/>
              <p:cNvSpPr>
                <a:spLocks/>
              </p:cNvSpPr>
              <p:nvPr/>
            </p:nvSpPr>
            <p:spPr bwMode="auto">
              <a:xfrm>
                <a:off x="3552" y="3654"/>
                <a:ext cx="54" cy="20"/>
              </a:xfrm>
              <a:custGeom>
                <a:avLst/>
                <a:gdLst>
                  <a:gd name="T0" fmla="*/ 0 w 54"/>
                  <a:gd name="T1" fmla="*/ 13 h 20"/>
                  <a:gd name="T2" fmla="*/ 4 w 54"/>
                  <a:gd name="T3" fmla="*/ 11 h 20"/>
                  <a:gd name="T4" fmla="*/ 7 w 54"/>
                  <a:gd name="T5" fmla="*/ 14 h 20"/>
                  <a:gd name="T6" fmla="*/ 10 w 54"/>
                  <a:gd name="T7" fmla="*/ 13 h 20"/>
                  <a:gd name="T8" fmla="*/ 13 w 54"/>
                  <a:gd name="T9" fmla="*/ 16 h 20"/>
                  <a:gd name="T10" fmla="*/ 25 w 54"/>
                  <a:gd name="T11" fmla="*/ 11 h 20"/>
                  <a:gd name="T12" fmla="*/ 34 w 54"/>
                  <a:gd name="T13" fmla="*/ 11 h 20"/>
                  <a:gd name="T14" fmla="*/ 40 w 54"/>
                  <a:gd name="T15" fmla="*/ 10 h 20"/>
                  <a:gd name="T16" fmla="*/ 45 w 54"/>
                  <a:gd name="T17" fmla="*/ 5 h 20"/>
                  <a:gd name="T18" fmla="*/ 50 w 54"/>
                  <a:gd name="T19" fmla="*/ 4 h 20"/>
                  <a:gd name="T20" fmla="*/ 50 w 54"/>
                  <a:gd name="T21" fmla="*/ 0 h 20"/>
                  <a:gd name="T22" fmla="*/ 53 w 54"/>
                  <a:gd name="T23" fmla="*/ 3 h 20"/>
                  <a:gd name="T24" fmla="*/ 47 w 54"/>
                  <a:gd name="T25" fmla="*/ 7 h 20"/>
                  <a:gd name="T26" fmla="*/ 45 w 54"/>
                  <a:gd name="T27" fmla="*/ 9 h 20"/>
                  <a:gd name="T28" fmla="*/ 34 w 54"/>
                  <a:gd name="T29" fmla="*/ 14 h 20"/>
                  <a:gd name="T30" fmla="*/ 32 w 54"/>
                  <a:gd name="T31" fmla="*/ 16 h 20"/>
                  <a:gd name="T32" fmla="*/ 23 w 54"/>
                  <a:gd name="T33" fmla="*/ 17 h 20"/>
                  <a:gd name="T34" fmla="*/ 15 w 54"/>
                  <a:gd name="T35" fmla="*/ 15 h 20"/>
                  <a:gd name="T36" fmla="*/ 12 w 54"/>
                  <a:gd name="T37" fmla="*/ 17 h 20"/>
                  <a:gd name="T38" fmla="*/ 7 w 54"/>
                  <a:gd name="T39" fmla="*/ 19 h 20"/>
                  <a:gd name="T40" fmla="*/ 4 w 54"/>
                  <a:gd name="T41" fmla="*/ 19 h 20"/>
                  <a:gd name="T42" fmla="*/ 0 w 54"/>
                  <a:gd name="T43" fmla="*/ 16 h 20"/>
                  <a:gd name="T44" fmla="*/ 0 w 54"/>
                  <a:gd name="T45" fmla="*/ 13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20"/>
                  <a:gd name="T71" fmla="*/ 54 w 54"/>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20">
                    <a:moveTo>
                      <a:pt x="0" y="13"/>
                    </a:moveTo>
                    <a:lnTo>
                      <a:pt x="4" y="11"/>
                    </a:lnTo>
                    <a:lnTo>
                      <a:pt x="7" y="14"/>
                    </a:lnTo>
                    <a:lnTo>
                      <a:pt x="10" y="13"/>
                    </a:lnTo>
                    <a:lnTo>
                      <a:pt x="13" y="16"/>
                    </a:lnTo>
                    <a:lnTo>
                      <a:pt x="25" y="11"/>
                    </a:lnTo>
                    <a:lnTo>
                      <a:pt x="34" y="11"/>
                    </a:lnTo>
                    <a:lnTo>
                      <a:pt x="40" y="10"/>
                    </a:lnTo>
                    <a:lnTo>
                      <a:pt x="45" y="5"/>
                    </a:lnTo>
                    <a:lnTo>
                      <a:pt x="50" y="4"/>
                    </a:lnTo>
                    <a:lnTo>
                      <a:pt x="50" y="0"/>
                    </a:lnTo>
                    <a:lnTo>
                      <a:pt x="53" y="3"/>
                    </a:lnTo>
                    <a:lnTo>
                      <a:pt x="47" y="7"/>
                    </a:lnTo>
                    <a:lnTo>
                      <a:pt x="45" y="9"/>
                    </a:lnTo>
                    <a:lnTo>
                      <a:pt x="34" y="14"/>
                    </a:lnTo>
                    <a:lnTo>
                      <a:pt x="32" y="16"/>
                    </a:lnTo>
                    <a:lnTo>
                      <a:pt x="23" y="17"/>
                    </a:lnTo>
                    <a:lnTo>
                      <a:pt x="15" y="15"/>
                    </a:lnTo>
                    <a:lnTo>
                      <a:pt x="12" y="17"/>
                    </a:lnTo>
                    <a:lnTo>
                      <a:pt x="7" y="19"/>
                    </a:lnTo>
                    <a:lnTo>
                      <a:pt x="4" y="19"/>
                    </a:lnTo>
                    <a:lnTo>
                      <a:pt x="0" y="16"/>
                    </a:lnTo>
                    <a:lnTo>
                      <a:pt x="0" y="13"/>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9" name="Freeform 69"/>
              <p:cNvSpPr>
                <a:spLocks/>
              </p:cNvSpPr>
              <p:nvPr/>
            </p:nvSpPr>
            <p:spPr bwMode="auto">
              <a:xfrm>
                <a:off x="3554" y="3675"/>
                <a:ext cx="28" cy="17"/>
              </a:xfrm>
              <a:custGeom>
                <a:avLst/>
                <a:gdLst>
                  <a:gd name="T0" fmla="*/ 2 w 28"/>
                  <a:gd name="T1" fmla="*/ 10 h 17"/>
                  <a:gd name="T2" fmla="*/ 3 w 28"/>
                  <a:gd name="T3" fmla="*/ 10 h 17"/>
                  <a:gd name="T4" fmla="*/ 5 w 28"/>
                  <a:gd name="T5" fmla="*/ 12 h 17"/>
                  <a:gd name="T6" fmla="*/ 8 w 28"/>
                  <a:gd name="T7" fmla="*/ 14 h 17"/>
                  <a:gd name="T8" fmla="*/ 10 w 28"/>
                  <a:gd name="T9" fmla="*/ 12 h 17"/>
                  <a:gd name="T10" fmla="*/ 11 w 28"/>
                  <a:gd name="T11" fmla="*/ 10 h 17"/>
                  <a:gd name="T12" fmla="*/ 13 w 28"/>
                  <a:gd name="T13" fmla="*/ 8 h 17"/>
                  <a:gd name="T14" fmla="*/ 18 w 28"/>
                  <a:gd name="T15" fmla="*/ 2 h 17"/>
                  <a:gd name="T16" fmla="*/ 27 w 28"/>
                  <a:gd name="T17" fmla="*/ 0 h 17"/>
                  <a:gd name="T18" fmla="*/ 24 w 28"/>
                  <a:gd name="T19" fmla="*/ 4 h 17"/>
                  <a:gd name="T20" fmla="*/ 14 w 28"/>
                  <a:gd name="T21" fmla="*/ 14 h 17"/>
                  <a:gd name="T22" fmla="*/ 7 w 28"/>
                  <a:gd name="T23" fmla="*/ 16 h 17"/>
                  <a:gd name="T24" fmla="*/ 2 w 28"/>
                  <a:gd name="T25" fmla="*/ 16 h 17"/>
                  <a:gd name="T26" fmla="*/ 0 w 28"/>
                  <a:gd name="T27" fmla="*/ 14 h 17"/>
                  <a:gd name="T28" fmla="*/ 2 w 28"/>
                  <a:gd name="T29" fmla="*/ 1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 y="10"/>
                    </a:moveTo>
                    <a:lnTo>
                      <a:pt x="3" y="10"/>
                    </a:lnTo>
                    <a:lnTo>
                      <a:pt x="5" y="12"/>
                    </a:lnTo>
                    <a:lnTo>
                      <a:pt x="8" y="14"/>
                    </a:lnTo>
                    <a:lnTo>
                      <a:pt x="10" y="12"/>
                    </a:lnTo>
                    <a:lnTo>
                      <a:pt x="11" y="10"/>
                    </a:lnTo>
                    <a:lnTo>
                      <a:pt x="13" y="8"/>
                    </a:lnTo>
                    <a:lnTo>
                      <a:pt x="18" y="2"/>
                    </a:lnTo>
                    <a:lnTo>
                      <a:pt x="27" y="0"/>
                    </a:lnTo>
                    <a:lnTo>
                      <a:pt x="24" y="4"/>
                    </a:lnTo>
                    <a:lnTo>
                      <a:pt x="14" y="14"/>
                    </a:lnTo>
                    <a:lnTo>
                      <a:pt x="7" y="16"/>
                    </a:lnTo>
                    <a:lnTo>
                      <a:pt x="2" y="16"/>
                    </a:lnTo>
                    <a:lnTo>
                      <a:pt x="0" y="14"/>
                    </a:lnTo>
                    <a:lnTo>
                      <a:pt x="2" y="1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516" name="Freeform 70"/>
            <p:cNvSpPr>
              <a:spLocks/>
            </p:cNvSpPr>
            <p:nvPr/>
          </p:nvSpPr>
          <p:spPr bwMode="auto">
            <a:xfrm>
              <a:off x="3563" y="3636"/>
              <a:ext cx="17" cy="17"/>
            </a:xfrm>
            <a:custGeom>
              <a:avLst/>
              <a:gdLst>
                <a:gd name="T0" fmla="*/ 16 w 17"/>
                <a:gd name="T1" fmla="*/ 16 h 17"/>
                <a:gd name="T2" fmla="*/ 14 w 17"/>
                <a:gd name="T3" fmla="*/ 12 h 17"/>
                <a:gd name="T4" fmla="*/ 12 w 17"/>
                <a:gd name="T5" fmla="*/ 14 h 17"/>
                <a:gd name="T6" fmla="*/ 11 w 17"/>
                <a:gd name="T7" fmla="*/ 6 h 17"/>
                <a:gd name="T8" fmla="*/ 8 w 17"/>
                <a:gd name="T9" fmla="*/ 0 h 17"/>
                <a:gd name="T10" fmla="*/ 4 w 17"/>
                <a:gd name="T11" fmla="*/ 0 h 17"/>
                <a:gd name="T12" fmla="*/ 1 w 17"/>
                <a:gd name="T13" fmla="*/ 2 h 17"/>
                <a:gd name="T14" fmla="*/ 0 w 17"/>
                <a:gd name="T15" fmla="*/ 6 h 17"/>
                <a:gd name="T16" fmla="*/ 4 w 17"/>
                <a:gd name="T17" fmla="*/ 14 h 17"/>
                <a:gd name="T18" fmla="*/ 9 w 17"/>
                <a:gd name="T19" fmla="*/ 16 h 17"/>
                <a:gd name="T20" fmla="*/ 16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16"/>
                  </a:moveTo>
                  <a:lnTo>
                    <a:pt x="14" y="12"/>
                  </a:lnTo>
                  <a:lnTo>
                    <a:pt x="12" y="14"/>
                  </a:lnTo>
                  <a:lnTo>
                    <a:pt x="11" y="6"/>
                  </a:lnTo>
                  <a:lnTo>
                    <a:pt x="8" y="0"/>
                  </a:lnTo>
                  <a:lnTo>
                    <a:pt x="4" y="0"/>
                  </a:lnTo>
                  <a:lnTo>
                    <a:pt x="1" y="2"/>
                  </a:lnTo>
                  <a:lnTo>
                    <a:pt x="0" y="6"/>
                  </a:lnTo>
                  <a:lnTo>
                    <a:pt x="4" y="14"/>
                  </a:lnTo>
                  <a:lnTo>
                    <a:pt x="9" y="16"/>
                  </a:lnTo>
                  <a:lnTo>
                    <a:pt x="16" y="1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0517" name="Group 71"/>
            <p:cNvGrpSpPr>
              <a:grpSpLocks/>
            </p:cNvGrpSpPr>
            <p:nvPr/>
          </p:nvGrpSpPr>
          <p:grpSpPr bwMode="auto">
            <a:xfrm>
              <a:off x="3573" y="3605"/>
              <a:ext cx="18" cy="43"/>
              <a:chOff x="3573" y="3605"/>
              <a:chExt cx="18" cy="43"/>
            </a:xfrm>
          </p:grpSpPr>
          <p:sp>
            <p:nvSpPr>
              <p:cNvPr id="20566" name="Freeform 72"/>
              <p:cNvSpPr>
                <a:spLocks/>
              </p:cNvSpPr>
              <p:nvPr/>
            </p:nvSpPr>
            <p:spPr bwMode="auto">
              <a:xfrm>
                <a:off x="3573" y="3621"/>
                <a:ext cx="17" cy="27"/>
              </a:xfrm>
              <a:custGeom>
                <a:avLst/>
                <a:gdLst>
                  <a:gd name="T0" fmla="*/ 16 w 17"/>
                  <a:gd name="T1" fmla="*/ 26 h 27"/>
                  <a:gd name="T2" fmla="*/ 16 w 17"/>
                  <a:gd name="T3" fmla="*/ 20 h 27"/>
                  <a:gd name="T4" fmla="*/ 16 w 17"/>
                  <a:gd name="T5" fmla="*/ 18 h 27"/>
                  <a:gd name="T6" fmla="*/ 10 w 17"/>
                  <a:gd name="T7" fmla="*/ 14 h 27"/>
                  <a:gd name="T8" fmla="*/ 8 w 17"/>
                  <a:gd name="T9" fmla="*/ 10 h 27"/>
                  <a:gd name="T10" fmla="*/ 4 w 17"/>
                  <a:gd name="T11" fmla="*/ 7 h 27"/>
                  <a:gd name="T12" fmla="*/ 1 w 17"/>
                  <a:gd name="T13" fmla="*/ 0 h 27"/>
                  <a:gd name="T14" fmla="*/ 0 w 17"/>
                  <a:gd name="T15" fmla="*/ 2 h 27"/>
                  <a:gd name="T16" fmla="*/ 2 w 17"/>
                  <a:gd name="T17" fmla="*/ 10 h 27"/>
                  <a:gd name="T18" fmla="*/ 5 w 17"/>
                  <a:gd name="T19" fmla="*/ 15 h 27"/>
                  <a:gd name="T20" fmla="*/ 14 w 17"/>
                  <a:gd name="T21" fmla="*/ 21 h 27"/>
                  <a:gd name="T22" fmla="*/ 16 w 17"/>
                  <a:gd name="T23" fmla="*/ 2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7"/>
                  <a:gd name="T38" fmla="*/ 17 w 17"/>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7">
                    <a:moveTo>
                      <a:pt x="16" y="26"/>
                    </a:moveTo>
                    <a:lnTo>
                      <a:pt x="16" y="20"/>
                    </a:lnTo>
                    <a:lnTo>
                      <a:pt x="16" y="18"/>
                    </a:lnTo>
                    <a:lnTo>
                      <a:pt x="10" y="14"/>
                    </a:lnTo>
                    <a:lnTo>
                      <a:pt x="8" y="10"/>
                    </a:lnTo>
                    <a:lnTo>
                      <a:pt x="4" y="7"/>
                    </a:lnTo>
                    <a:lnTo>
                      <a:pt x="1" y="0"/>
                    </a:lnTo>
                    <a:lnTo>
                      <a:pt x="0" y="2"/>
                    </a:lnTo>
                    <a:lnTo>
                      <a:pt x="2" y="10"/>
                    </a:lnTo>
                    <a:lnTo>
                      <a:pt x="5" y="15"/>
                    </a:lnTo>
                    <a:lnTo>
                      <a:pt x="14" y="21"/>
                    </a:lnTo>
                    <a:lnTo>
                      <a:pt x="16" y="2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7" name="Freeform 73"/>
              <p:cNvSpPr>
                <a:spLocks/>
              </p:cNvSpPr>
              <p:nvPr/>
            </p:nvSpPr>
            <p:spPr bwMode="auto">
              <a:xfrm>
                <a:off x="3574" y="3605"/>
                <a:ext cx="17" cy="26"/>
              </a:xfrm>
              <a:custGeom>
                <a:avLst/>
                <a:gdLst>
                  <a:gd name="T0" fmla="*/ 16 w 17"/>
                  <a:gd name="T1" fmla="*/ 25 h 26"/>
                  <a:gd name="T2" fmla="*/ 16 w 17"/>
                  <a:gd name="T3" fmla="*/ 24 h 26"/>
                  <a:gd name="T4" fmla="*/ 16 w 17"/>
                  <a:gd name="T5" fmla="*/ 19 h 26"/>
                  <a:gd name="T6" fmla="*/ 8 w 17"/>
                  <a:gd name="T7" fmla="*/ 16 h 26"/>
                  <a:gd name="T8" fmla="*/ 6 w 17"/>
                  <a:gd name="T9" fmla="*/ 12 h 26"/>
                  <a:gd name="T10" fmla="*/ 2 w 17"/>
                  <a:gd name="T11" fmla="*/ 8 h 26"/>
                  <a:gd name="T12" fmla="*/ 1 w 17"/>
                  <a:gd name="T13" fmla="*/ 0 h 26"/>
                  <a:gd name="T14" fmla="*/ 0 w 17"/>
                  <a:gd name="T15" fmla="*/ 4 h 26"/>
                  <a:gd name="T16" fmla="*/ 0 w 17"/>
                  <a:gd name="T17" fmla="*/ 7 h 26"/>
                  <a:gd name="T18" fmla="*/ 3 w 17"/>
                  <a:gd name="T19" fmla="*/ 13 h 26"/>
                  <a:gd name="T20" fmla="*/ 4 w 17"/>
                  <a:gd name="T21" fmla="*/ 15 h 26"/>
                  <a:gd name="T22" fmla="*/ 5 w 17"/>
                  <a:gd name="T23" fmla="*/ 20 h 26"/>
                  <a:gd name="T24" fmla="*/ 10 w 17"/>
                  <a:gd name="T25" fmla="*/ 24 h 26"/>
                  <a:gd name="T26" fmla="*/ 16 w 17"/>
                  <a:gd name="T27" fmla="*/ 25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6"/>
                  <a:gd name="T44" fmla="*/ 17 w 17"/>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6">
                    <a:moveTo>
                      <a:pt x="16" y="25"/>
                    </a:moveTo>
                    <a:lnTo>
                      <a:pt x="16" y="24"/>
                    </a:lnTo>
                    <a:lnTo>
                      <a:pt x="16" y="19"/>
                    </a:lnTo>
                    <a:lnTo>
                      <a:pt x="8" y="16"/>
                    </a:lnTo>
                    <a:lnTo>
                      <a:pt x="6" y="12"/>
                    </a:lnTo>
                    <a:lnTo>
                      <a:pt x="2" y="8"/>
                    </a:lnTo>
                    <a:lnTo>
                      <a:pt x="1" y="0"/>
                    </a:lnTo>
                    <a:lnTo>
                      <a:pt x="0" y="4"/>
                    </a:lnTo>
                    <a:lnTo>
                      <a:pt x="0" y="7"/>
                    </a:lnTo>
                    <a:lnTo>
                      <a:pt x="3" y="13"/>
                    </a:lnTo>
                    <a:lnTo>
                      <a:pt x="4" y="15"/>
                    </a:lnTo>
                    <a:lnTo>
                      <a:pt x="5" y="20"/>
                    </a:lnTo>
                    <a:lnTo>
                      <a:pt x="10" y="24"/>
                    </a:lnTo>
                    <a:lnTo>
                      <a:pt x="16" y="25"/>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0518" name="Group 74"/>
            <p:cNvGrpSpPr>
              <a:grpSpLocks/>
            </p:cNvGrpSpPr>
            <p:nvPr/>
          </p:nvGrpSpPr>
          <p:grpSpPr bwMode="auto">
            <a:xfrm>
              <a:off x="3617" y="3507"/>
              <a:ext cx="72" cy="98"/>
              <a:chOff x="3617" y="3507"/>
              <a:chExt cx="72" cy="98"/>
            </a:xfrm>
          </p:grpSpPr>
          <p:sp>
            <p:nvSpPr>
              <p:cNvPr id="20564" name="Freeform 75"/>
              <p:cNvSpPr>
                <a:spLocks/>
              </p:cNvSpPr>
              <p:nvPr/>
            </p:nvSpPr>
            <p:spPr bwMode="auto">
              <a:xfrm>
                <a:off x="3617" y="3588"/>
                <a:ext cx="17" cy="17"/>
              </a:xfrm>
              <a:custGeom>
                <a:avLst/>
                <a:gdLst>
                  <a:gd name="T0" fmla="*/ 0 w 17"/>
                  <a:gd name="T1" fmla="*/ 10 h 17"/>
                  <a:gd name="T2" fmla="*/ 10 w 17"/>
                  <a:gd name="T3" fmla="*/ 12 h 17"/>
                  <a:gd name="T4" fmla="*/ 16 w 17"/>
                  <a:gd name="T5" fmla="*/ 16 h 17"/>
                  <a:gd name="T6" fmla="*/ 14 w 17"/>
                  <a:gd name="T7" fmla="*/ 2 h 17"/>
                  <a:gd name="T8" fmla="*/ 8 w 17"/>
                  <a:gd name="T9" fmla="*/ 0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10" y="12"/>
                    </a:lnTo>
                    <a:lnTo>
                      <a:pt x="16" y="16"/>
                    </a:lnTo>
                    <a:lnTo>
                      <a:pt x="14" y="2"/>
                    </a:lnTo>
                    <a:lnTo>
                      <a:pt x="8" y="0"/>
                    </a:lnTo>
                    <a:lnTo>
                      <a:pt x="0" y="1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65" name="Freeform 76"/>
              <p:cNvSpPr>
                <a:spLocks/>
              </p:cNvSpPr>
              <p:nvPr/>
            </p:nvSpPr>
            <p:spPr bwMode="auto">
              <a:xfrm>
                <a:off x="3646" y="3507"/>
                <a:ext cx="43" cy="50"/>
              </a:xfrm>
              <a:custGeom>
                <a:avLst/>
                <a:gdLst>
                  <a:gd name="T0" fmla="*/ 0 w 43"/>
                  <a:gd name="T1" fmla="*/ 49 h 50"/>
                  <a:gd name="T2" fmla="*/ 12 w 43"/>
                  <a:gd name="T3" fmla="*/ 39 h 50"/>
                  <a:gd name="T4" fmla="*/ 20 w 43"/>
                  <a:gd name="T5" fmla="*/ 23 h 50"/>
                  <a:gd name="T6" fmla="*/ 31 w 43"/>
                  <a:gd name="T7" fmla="*/ 9 h 50"/>
                  <a:gd name="T8" fmla="*/ 42 w 43"/>
                  <a:gd name="T9" fmla="*/ 0 h 50"/>
                  <a:gd name="T10" fmla="*/ 28 w 43"/>
                  <a:gd name="T11" fmla="*/ 8 h 50"/>
                  <a:gd name="T12" fmla="*/ 19 w 43"/>
                  <a:gd name="T13" fmla="*/ 19 h 50"/>
                  <a:gd name="T14" fmla="*/ 10 w 43"/>
                  <a:gd name="T15" fmla="*/ 31 h 50"/>
                  <a:gd name="T16" fmla="*/ 6 w 43"/>
                  <a:gd name="T17" fmla="*/ 41 h 50"/>
                  <a:gd name="T18" fmla="*/ 0 w 43"/>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50"/>
                  <a:gd name="T32" fmla="*/ 43 w 4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50">
                    <a:moveTo>
                      <a:pt x="0" y="49"/>
                    </a:moveTo>
                    <a:lnTo>
                      <a:pt x="12" y="39"/>
                    </a:lnTo>
                    <a:lnTo>
                      <a:pt x="20" y="23"/>
                    </a:lnTo>
                    <a:lnTo>
                      <a:pt x="31" y="9"/>
                    </a:lnTo>
                    <a:lnTo>
                      <a:pt x="42" y="0"/>
                    </a:lnTo>
                    <a:lnTo>
                      <a:pt x="28" y="8"/>
                    </a:lnTo>
                    <a:lnTo>
                      <a:pt x="19" y="19"/>
                    </a:lnTo>
                    <a:lnTo>
                      <a:pt x="10" y="31"/>
                    </a:lnTo>
                    <a:lnTo>
                      <a:pt x="6" y="41"/>
                    </a:lnTo>
                    <a:lnTo>
                      <a:pt x="0" y="49"/>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0519" name="Freeform 77"/>
            <p:cNvSpPr>
              <a:spLocks/>
            </p:cNvSpPr>
            <p:nvPr/>
          </p:nvSpPr>
          <p:spPr bwMode="auto">
            <a:xfrm>
              <a:off x="3522" y="3305"/>
              <a:ext cx="227" cy="184"/>
            </a:xfrm>
            <a:custGeom>
              <a:avLst/>
              <a:gdLst>
                <a:gd name="T0" fmla="*/ 11 w 227"/>
                <a:gd name="T1" fmla="*/ 10 h 184"/>
                <a:gd name="T2" fmla="*/ 4 w 227"/>
                <a:gd name="T3" fmla="*/ 5 h 184"/>
                <a:gd name="T4" fmla="*/ 0 w 227"/>
                <a:gd name="T5" fmla="*/ 10 h 184"/>
                <a:gd name="T6" fmla="*/ 8 w 227"/>
                <a:gd name="T7" fmla="*/ 28 h 184"/>
                <a:gd name="T8" fmla="*/ 15 w 227"/>
                <a:gd name="T9" fmla="*/ 37 h 184"/>
                <a:gd name="T10" fmla="*/ 24 w 227"/>
                <a:gd name="T11" fmla="*/ 50 h 184"/>
                <a:gd name="T12" fmla="*/ 26 w 227"/>
                <a:gd name="T13" fmla="*/ 51 h 184"/>
                <a:gd name="T14" fmla="*/ 33 w 227"/>
                <a:gd name="T15" fmla="*/ 59 h 184"/>
                <a:gd name="T16" fmla="*/ 44 w 227"/>
                <a:gd name="T17" fmla="*/ 62 h 184"/>
                <a:gd name="T18" fmla="*/ 63 w 227"/>
                <a:gd name="T19" fmla="*/ 74 h 184"/>
                <a:gd name="T20" fmla="*/ 76 w 227"/>
                <a:gd name="T21" fmla="*/ 90 h 184"/>
                <a:gd name="T22" fmla="*/ 86 w 227"/>
                <a:gd name="T23" fmla="*/ 103 h 184"/>
                <a:gd name="T24" fmla="*/ 97 w 227"/>
                <a:gd name="T25" fmla="*/ 119 h 184"/>
                <a:gd name="T26" fmla="*/ 120 w 227"/>
                <a:gd name="T27" fmla="*/ 152 h 184"/>
                <a:gd name="T28" fmla="*/ 152 w 227"/>
                <a:gd name="T29" fmla="*/ 175 h 184"/>
                <a:gd name="T30" fmla="*/ 188 w 227"/>
                <a:gd name="T31" fmla="*/ 182 h 184"/>
                <a:gd name="T32" fmla="*/ 217 w 227"/>
                <a:gd name="T33" fmla="*/ 176 h 184"/>
                <a:gd name="T34" fmla="*/ 212 w 227"/>
                <a:gd name="T35" fmla="*/ 157 h 184"/>
                <a:gd name="T36" fmla="*/ 163 w 227"/>
                <a:gd name="T37" fmla="*/ 106 h 184"/>
                <a:gd name="T38" fmla="*/ 101 w 227"/>
                <a:gd name="T39" fmla="*/ 69 h 184"/>
                <a:gd name="T40" fmla="*/ 84 w 227"/>
                <a:gd name="T41" fmla="*/ 46 h 184"/>
                <a:gd name="T42" fmla="*/ 77 w 227"/>
                <a:gd name="T43" fmla="*/ 27 h 184"/>
                <a:gd name="T44" fmla="*/ 84 w 227"/>
                <a:gd name="T45" fmla="*/ 17 h 184"/>
                <a:gd name="T46" fmla="*/ 72 w 227"/>
                <a:gd name="T47" fmla="*/ 19 h 184"/>
                <a:gd name="T48" fmla="*/ 70 w 227"/>
                <a:gd name="T49" fmla="*/ 16 h 184"/>
                <a:gd name="T50" fmla="*/ 65 w 227"/>
                <a:gd name="T51" fmla="*/ 15 h 184"/>
                <a:gd name="T52" fmla="*/ 56 w 227"/>
                <a:gd name="T53" fmla="*/ 21 h 184"/>
                <a:gd name="T54" fmla="*/ 53 w 227"/>
                <a:gd name="T55" fmla="*/ 15 h 184"/>
                <a:gd name="T56" fmla="*/ 47 w 227"/>
                <a:gd name="T57" fmla="*/ 13 h 184"/>
                <a:gd name="T58" fmla="*/ 39 w 227"/>
                <a:gd name="T59" fmla="*/ 23 h 184"/>
                <a:gd name="T60" fmla="*/ 35 w 227"/>
                <a:gd name="T61" fmla="*/ 34 h 184"/>
                <a:gd name="T62" fmla="*/ 27 w 227"/>
                <a:gd name="T63" fmla="*/ 23 h 184"/>
                <a:gd name="T64" fmla="*/ 24 w 227"/>
                <a:gd name="T65" fmla="*/ 7 h 184"/>
                <a:gd name="T66" fmla="*/ 19 w 227"/>
                <a:gd name="T67" fmla="*/ 0 h 184"/>
                <a:gd name="T68" fmla="*/ 11 w 227"/>
                <a:gd name="T69" fmla="*/ 4 h 184"/>
                <a:gd name="T70" fmla="*/ 13 w 227"/>
                <a:gd name="T71" fmla="*/ 15 h 1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84"/>
                <a:gd name="T110" fmla="*/ 227 w 227"/>
                <a:gd name="T111" fmla="*/ 184 h 1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84">
                  <a:moveTo>
                    <a:pt x="13" y="15"/>
                  </a:moveTo>
                  <a:lnTo>
                    <a:pt x="11" y="10"/>
                  </a:lnTo>
                  <a:lnTo>
                    <a:pt x="6" y="3"/>
                  </a:lnTo>
                  <a:lnTo>
                    <a:pt x="4" y="5"/>
                  </a:lnTo>
                  <a:lnTo>
                    <a:pt x="2" y="6"/>
                  </a:lnTo>
                  <a:lnTo>
                    <a:pt x="0" y="10"/>
                  </a:lnTo>
                  <a:lnTo>
                    <a:pt x="3" y="18"/>
                  </a:lnTo>
                  <a:lnTo>
                    <a:pt x="8" y="28"/>
                  </a:lnTo>
                  <a:lnTo>
                    <a:pt x="11" y="33"/>
                  </a:lnTo>
                  <a:lnTo>
                    <a:pt x="15" y="37"/>
                  </a:lnTo>
                  <a:lnTo>
                    <a:pt x="18" y="44"/>
                  </a:lnTo>
                  <a:lnTo>
                    <a:pt x="24" y="50"/>
                  </a:lnTo>
                  <a:lnTo>
                    <a:pt x="27" y="50"/>
                  </a:lnTo>
                  <a:lnTo>
                    <a:pt x="26" y="51"/>
                  </a:lnTo>
                  <a:lnTo>
                    <a:pt x="28" y="55"/>
                  </a:lnTo>
                  <a:lnTo>
                    <a:pt x="33" y="59"/>
                  </a:lnTo>
                  <a:lnTo>
                    <a:pt x="35" y="60"/>
                  </a:lnTo>
                  <a:lnTo>
                    <a:pt x="44" y="62"/>
                  </a:lnTo>
                  <a:lnTo>
                    <a:pt x="51" y="65"/>
                  </a:lnTo>
                  <a:lnTo>
                    <a:pt x="63" y="74"/>
                  </a:lnTo>
                  <a:lnTo>
                    <a:pt x="73" y="83"/>
                  </a:lnTo>
                  <a:lnTo>
                    <a:pt x="76" y="90"/>
                  </a:lnTo>
                  <a:lnTo>
                    <a:pt x="78" y="96"/>
                  </a:lnTo>
                  <a:lnTo>
                    <a:pt x="86" y="103"/>
                  </a:lnTo>
                  <a:lnTo>
                    <a:pt x="93" y="110"/>
                  </a:lnTo>
                  <a:lnTo>
                    <a:pt x="97" y="119"/>
                  </a:lnTo>
                  <a:lnTo>
                    <a:pt x="109" y="137"/>
                  </a:lnTo>
                  <a:lnTo>
                    <a:pt x="120" y="152"/>
                  </a:lnTo>
                  <a:lnTo>
                    <a:pt x="134" y="165"/>
                  </a:lnTo>
                  <a:lnTo>
                    <a:pt x="152" y="175"/>
                  </a:lnTo>
                  <a:lnTo>
                    <a:pt x="172" y="183"/>
                  </a:lnTo>
                  <a:lnTo>
                    <a:pt x="188" y="182"/>
                  </a:lnTo>
                  <a:lnTo>
                    <a:pt x="208" y="180"/>
                  </a:lnTo>
                  <a:lnTo>
                    <a:pt x="217" y="176"/>
                  </a:lnTo>
                  <a:lnTo>
                    <a:pt x="226" y="172"/>
                  </a:lnTo>
                  <a:lnTo>
                    <a:pt x="212" y="157"/>
                  </a:lnTo>
                  <a:lnTo>
                    <a:pt x="187" y="130"/>
                  </a:lnTo>
                  <a:lnTo>
                    <a:pt x="163" y="106"/>
                  </a:lnTo>
                  <a:lnTo>
                    <a:pt x="121" y="87"/>
                  </a:lnTo>
                  <a:lnTo>
                    <a:pt x="101" y="69"/>
                  </a:lnTo>
                  <a:lnTo>
                    <a:pt x="86" y="58"/>
                  </a:lnTo>
                  <a:lnTo>
                    <a:pt x="84" y="46"/>
                  </a:lnTo>
                  <a:lnTo>
                    <a:pt x="74" y="36"/>
                  </a:lnTo>
                  <a:lnTo>
                    <a:pt x="77" y="27"/>
                  </a:lnTo>
                  <a:lnTo>
                    <a:pt x="83" y="25"/>
                  </a:lnTo>
                  <a:lnTo>
                    <a:pt x="84" y="17"/>
                  </a:lnTo>
                  <a:lnTo>
                    <a:pt x="82" y="15"/>
                  </a:lnTo>
                  <a:lnTo>
                    <a:pt x="72" y="19"/>
                  </a:lnTo>
                  <a:lnTo>
                    <a:pt x="68" y="22"/>
                  </a:lnTo>
                  <a:lnTo>
                    <a:pt x="70" y="16"/>
                  </a:lnTo>
                  <a:lnTo>
                    <a:pt x="67" y="15"/>
                  </a:lnTo>
                  <a:lnTo>
                    <a:pt x="65" y="15"/>
                  </a:lnTo>
                  <a:lnTo>
                    <a:pt x="62" y="18"/>
                  </a:lnTo>
                  <a:lnTo>
                    <a:pt x="56" y="21"/>
                  </a:lnTo>
                  <a:lnTo>
                    <a:pt x="53" y="16"/>
                  </a:lnTo>
                  <a:lnTo>
                    <a:pt x="53" y="15"/>
                  </a:lnTo>
                  <a:lnTo>
                    <a:pt x="50" y="12"/>
                  </a:lnTo>
                  <a:lnTo>
                    <a:pt x="47" y="13"/>
                  </a:lnTo>
                  <a:lnTo>
                    <a:pt x="43" y="15"/>
                  </a:lnTo>
                  <a:lnTo>
                    <a:pt x="39" y="23"/>
                  </a:lnTo>
                  <a:lnTo>
                    <a:pt x="41" y="33"/>
                  </a:lnTo>
                  <a:lnTo>
                    <a:pt x="35" y="34"/>
                  </a:lnTo>
                  <a:lnTo>
                    <a:pt x="29" y="28"/>
                  </a:lnTo>
                  <a:lnTo>
                    <a:pt x="27" y="23"/>
                  </a:lnTo>
                  <a:lnTo>
                    <a:pt x="27" y="15"/>
                  </a:lnTo>
                  <a:lnTo>
                    <a:pt x="24" y="7"/>
                  </a:lnTo>
                  <a:lnTo>
                    <a:pt x="21" y="1"/>
                  </a:lnTo>
                  <a:lnTo>
                    <a:pt x="19" y="0"/>
                  </a:lnTo>
                  <a:lnTo>
                    <a:pt x="14" y="0"/>
                  </a:lnTo>
                  <a:lnTo>
                    <a:pt x="11" y="4"/>
                  </a:lnTo>
                  <a:lnTo>
                    <a:pt x="11" y="7"/>
                  </a:lnTo>
                  <a:lnTo>
                    <a:pt x="13" y="15"/>
                  </a:lnTo>
                </a:path>
              </a:pathLst>
            </a:custGeom>
            <a:solidFill>
              <a:srgbClr val="A05000"/>
            </a:solidFill>
            <a:ln w="12700" cap="rnd">
              <a:solidFill>
                <a:srgbClr val="402000"/>
              </a:solidFill>
              <a:round/>
              <a:headEnd/>
              <a:tailEnd/>
            </a:ln>
          </p:spPr>
          <p:txBody>
            <a:bodyPr/>
            <a:lstStyle/>
            <a:p>
              <a:endParaRPr lang="en-US"/>
            </a:p>
          </p:txBody>
        </p:sp>
        <p:sp>
          <p:nvSpPr>
            <p:cNvPr id="20520" name="AutoShape 78" descr="90%"/>
            <p:cNvSpPr>
              <a:spLocks noChangeArrowheads="1"/>
            </p:cNvSpPr>
            <p:nvPr/>
          </p:nvSpPr>
          <p:spPr bwMode="auto">
            <a:xfrm>
              <a:off x="1217" y="1897"/>
              <a:ext cx="3406" cy="1860"/>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1" name="Rectangle 79"/>
            <p:cNvSpPr>
              <a:spLocks noChangeArrowheads="1"/>
            </p:cNvSpPr>
            <p:nvPr/>
          </p:nvSpPr>
          <p:spPr bwMode="auto">
            <a:xfrm>
              <a:off x="1163" y="3774"/>
              <a:ext cx="3894" cy="394"/>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2" name="Rectangle 80"/>
            <p:cNvSpPr>
              <a:spLocks noChangeArrowheads="1"/>
            </p:cNvSpPr>
            <p:nvPr/>
          </p:nvSpPr>
          <p:spPr bwMode="auto">
            <a:xfrm>
              <a:off x="2959" y="3776"/>
              <a:ext cx="418" cy="24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3" name="Rectangle 81"/>
            <p:cNvSpPr>
              <a:spLocks noChangeArrowheads="1"/>
            </p:cNvSpPr>
            <p:nvPr/>
          </p:nvSpPr>
          <p:spPr bwMode="auto">
            <a:xfrm>
              <a:off x="832" y="4026"/>
              <a:ext cx="224" cy="92"/>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0524" name="Rectangle 82"/>
            <p:cNvSpPr>
              <a:spLocks noChangeArrowheads="1"/>
            </p:cNvSpPr>
            <p:nvPr/>
          </p:nvSpPr>
          <p:spPr bwMode="auto">
            <a:xfrm>
              <a:off x="828" y="3826"/>
              <a:ext cx="2340" cy="1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5" name="AutoShape 83"/>
            <p:cNvSpPr>
              <a:spLocks noChangeArrowheads="1"/>
            </p:cNvSpPr>
            <p:nvPr/>
          </p:nvSpPr>
          <p:spPr bwMode="auto">
            <a:xfrm>
              <a:off x="1207" y="341"/>
              <a:ext cx="3818" cy="1019"/>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6" name="Arc 84"/>
            <p:cNvSpPr>
              <a:spLocks/>
            </p:cNvSpPr>
            <p:nvPr/>
          </p:nvSpPr>
          <p:spPr bwMode="auto">
            <a:xfrm>
              <a:off x="1966" y="437"/>
              <a:ext cx="1100" cy="5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27" name="Group 85"/>
            <p:cNvGrpSpPr>
              <a:grpSpLocks/>
            </p:cNvGrpSpPr>
            <p:nvPr/>
          </p:nvGrpSpPr>
          <p:grpSpPr bwMode="auto">
            <a:xfrm>
              <a:off x="766" y="3857"/>
              <a:ext cx="2592" cy="145"/>
              <a:chOff x="766" y="3857"/>
              <a:chExt cx="2592" cy="145"/>
            </a:xfrm>
          </p:grpSpPr>
          <p:sp>
            <p:nvSpPr>
              <p:cNvPr id="20540" name="Line 86"/>
              <p:cNvSpPr>
                <a:spLocks noChangeShapeType="1"/>
              </p:cNvSpPr>
              <p:nvPr/>
            </p:nvSpPr>
            <p:spPr bwMode="auto">
              <a:xfrm>
                <a:off x="766" y="3925"/>
                <a:ext cx="2592"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41" name="AutoShape 87"/>
              <p:cNvSpPr>
                <a:spLocks noChangeArrowheads="1"/>
              </p:cNvSpPr>
              <p:nvPr/>
            </p:nvSpPr>
            <p:spPr bwMode="auto">
              <a:xfrm>
                <a:off x="90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2" name="AutoShape 88"/>
              <p:cNvSpPr>
                <a:spLocks noChangeArrowheads="1"/>
              </p:cNvSpPr>
              <p:nvPr/>
            </p:nvSpPr>
            <p:spPr bwMode="auto">
              <a:xfrm>
                <a:off x="101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3" name="AutoShape 89"/>
              <p:cNvSpPr>
                <a:spLocks noChangeArrowheads="1"/>
              </p:cNvSpPr>
              <p:nvPr/>
            </p:nvSpPr>
            <p:spPr bwMode="auto">
              <a:xfrm>
                <a:off x="111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4" name="AutoShape 90"/>
              <p:cNvSpPr>
                <a:spLocks noChangeArrowheads="1"/>
              </p:cNvSpPr>
              <p:nvPr/>
            </p:nvSpPr>
            <p:spPr bwMode="auto">
              <a:xfrm>
                <a:off x="121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5" name="AutoShape 91"/>
              <p:cNvSpPr>
                <a:spLocks noChangeArrowheads="1"/>
              </p:cNvSpPr>
              <p:nvPr/>
            </p:nvSpPr>
            <p:spPr bwMode="auto">
              <a:xfrm>
                <a:off x="132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6" name="AutoShape 92"/>
              <p:cNvSpPr>
                <a:spLocks noChangeArrowheads="1"/>
              </p:cNvSpPr>
              <p:nvPr/>
            </p:nvSpPr>
            <p:spPr bwMode="auto">
              <a:xfrm>
                <a:off x="142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7" name="AutoShape 93"/>
              <p:cNvSpPr>
                <a:spLocks noChangeArrowheads="1"/>
              </p:cNvSpPr>
              <p:nvPr/>
            </p:nvSpPr>
            <p:spPr bwMode="auto">
              <a:xfrm>
                <a:off x="152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8" name="AutoShape 94"/>
              <p:cNvSpPr>
                <a:spLocks noChangeArrowheads="1"/>
              </p:cNvSpPr>
              <p:nvPr/>
            </p:nvSpPr>
            <p:spPr bwMode="auto">
              <a:xfrm>
                <a:off x="162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49" name="AutoShape 95"/>
              <p:cNvSpPr>
                <a:spLocks noChangeArrowheads="1"/>
              </p:cNvSpPr>
              <p:nvPr/>
            </p:nvSpPr>
            <p:spPr bwMode="auto">
              <a:xfrm>
                <a:off x="173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0" name="AutoShape 96"/>
              <p:cNvSpPr>
                <a:spLocks noChangeArrowheads="1"/>
              </p:cNvSpPr>
              <p:nvPr/>
            </p:nvSpPr>
            <p:spPr bwMode="auto">
              <a:xfrm>
                <a:off x="183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1" name="AutoShape 97"/>
              <p:cNvSpPr>
                <a:spLocks noChangeArrowheads="1"/>
              </p:cNvSpPr>
              <p:nvPr/>
            </p:nvSpPr>
            <p:spPr bwMode="auto">
              <a:xfrm>
                <a:off x="193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2" name="AutoShape 98"/>
              <p:cNvSpPr>
                <a:spLocks noChangeArrowheads="1"/>
              </p:cNvSpPr>
              <p:nvPr/>
            </p:nvSpPr>
            <p:spPr bwMode="auto">
              <a:xfrm>
                <a:off x="204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3" name="AutoShape 99"/>
              <p:cNvSpPr>
                <a:spLocks noChangeArrowheads="1"/>
              </p:cNvSpPr>
              <p:nvPr/>
            </p:nvSpPr>
            <p:spPr bwMode="auto">
              <a:xfrm>
                <a:off x="214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4" name="AutoShape 100"/>
              <p:cNvSpPr>
                <a:spLocks noChangeArrowheads="1"/>
              </p:cNvSpPr>
              <p:nvPr/>
            </p:nvSpPr>
            <p:spPr bwMode="auto">
              <a:xfrm>
                <a:off x="2247"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5" name="AutoShape 101"/>
              <p:cNvSpPr>
                <a:spLocks noChangeArrowheads="1"/>
              </p:cNvSpPr>
              <p:nvPr/>
            </p:nvSpPr>
            <p:spPr bwMode="auto">
              <a:xfrm>
                <a:off x="2350"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6" name="AutoShape 102"/>
              <p:cNvSpPr>
                <a:spLocks noChangeArrowheads="1"/>
              </p:cNvSpPr>
              <p:nvPr/>
            </p:nvSpPr>
            <p:spPr bwMode="auto">
              <a:xfrm>
                <a:off x="2453"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7" name="AutoShape 103"/>
              <p:cNvSpPr>
                <a:spLocks noChangeArrowheads="1"/>
              </p:cNvSpPr>
              <p:nvPr/>
            </p:nvSpPr>
            <p:spPr bwMode="auto">
              <a:xfrm>
                <a:off x="2556"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8" name="AutoShape 104"/>
              <p:cNvSpPr>
                <a:spLocks noChangeArrowheads="1"/>
              </p:cNvSpPr>
              <p:nvPr/>
            </p:nvSpPr>
            <p:spPr bwMode="auto">
              <a:xfrm>
                <a:off x="2659"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59" name="AutoShape 105"/>
              <p:cNvSpPr>
                <a:spLocks noChangeArrowheads="1"/>
              </p:cNvSpPr>
              <p:nvPr/>
            </p:nvSpPr>
            <p:spPr bwMode="auto">
              <a:xfrm>
                <a:off x="2762"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0" name="AutoShape 106"/>
              <p:cNvSpPr>
                <a:spLocks noChangeArrowheads="1"/>
              </p:cNvSpPr>
              <p:nvPr/>
            </p:nvSpPr>
            <p:spPr bwMode="auto">
              <a:xfrm>
                <a:off x="2865"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1" name="AutoShape 107"/>
              <p:cNvSpPr>
                <a:spLocks noChangeArrowheads="1"/>
              </p:cNvSpPr>
              <p:nvPr/>
            </p:nvSpPr>
            <p:spPr bwMode="auto">
              <a:xfrm>
                <a:off x="3071"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2" name="AutoShape 108"/>
              <p:cNvSpPr>
                <a:spLocks noChangeArrowheads="1"/>
              </p:cNvSpPr>
              <p:nvPr/>
            </p:nvSpPr>
            <p:spPr bwMode="auto">
              <a:xfrm>
                <a:off x="3174"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sp>
            <p:nvSpPr>
              <p:cNvPr id="20563" name="AutoShape 109"/>
              <p:cNvSpPr>
                <a:spLocks noChangeArrowheads="1"/>
              </p:cNvSpPr>
              <p:nvPr/>
            </p:nvSpPr>
            <p:spPr bwMode="auto">
              <a:xfrm>
                <a:off x="2968" y="3857"/>
                <a:ext cx="106" cy="145"/>
              </a:xfrm>
              <a:prstGeom prst="parallelogram">
                <a:avLst>
                  <a:gd name="adj" fmla="val 24995"/>
                </a:avLst>
              </a:prstGeom>
              <a:solidFill>
                <a:srgbClr val="B3B900"/>
              </a:solidFill>
              <a:ln w="12700">
                <a:solidFill>
                  <a:schemeClr val="bg2"/>
                </a:solidFill>
                <a:miter lim="800000"/>
                <a:headEnd/>
                <a:tailEnd/>
              </a:ln>
            </p:spPr>
            <p:txBody>
              <a:bodyPr wrap="none" anchor="ctr"/>
              <a:lstStyle/>
              <a:p>
                <a:endParaRPr lang="en-US"/>
              </a:p>
            </p:txBody>
          </p:sp>
        </p:grpSp>
        <p:sp>
          <p:nvSpPr>
            <p:cNvPr id="20528" name="AutoShape 110"/>
            <p:cNvSpPr>
              <a:spLocks noChangeArrowheads="1"/>
            </p:cNvSpPr>
            <p:nvPr/>
          </p:nvSpPr>
          <p:spPr bwMode="auto">
            <a:xfrm rot="10800000" flipH="1" flipV="1">
              <a:off x="898" y="4021"/>
              <a:ext cx="150" cy="2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4 w 21600"/>
                <a:gd name="T13" fmla="*/ 4553 h 21600"/>
                <a:gd name="T14" fmla="*/ 1713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29" name="Rectangle 111"/>
            <p:cNvSpPr>
              <a:spLocks noChangeArrowheads="1"/>
            </p:cNvSpPr>
            <p:nvPr/>
          </p:nvSpPr>
          <p:spPr bwMode="auto">
            <a:xfrm>
              <a:off x="2992" y="3757"/>
              <a:ext cx="348" cy="246"/>
            </a:xfrm>
            <a:prstGeom prst="rect">
              <a:avLst/>
            </a:prstGeom>
            <a:solidFill>
              <a:srgbClr val="B3B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30" name="Line 112"/>
            <p:cNvSpPr>
              <a:spLocks noChangeShapeType="1"/>
            </p:cNvSpPr>
            <p:nvPr/>
          </p:nvSpPr>
          <p:spPr bwMode="auto">
            <a:xfrm>
              <a:off x="1966" y="1007"/>
              <a:ext cx="0" cy="270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0531" name="Group 113"/>
            <p:cNvGrpSpPr>
              <a:grpSpLocks/>
            </p:cNvGrpSpPr>
            <p:nvPr/>
          </p:nvGrpSpPr>
          <p:grpSpPr bwMode="auto">
            <a:xfrm>
              <a:off x="704" y="1205"/>
              <a:ext cx="500" cy="2424"/>
              <a:chOff x="704" y="1205"/>
              <a:chExt cx="500" cy="2424"/>
            </a:xfrm>
          </p:grpSpPr>
          <p:sp>
            <p:nvSpPr>
              <p:cNvPr id="20536" name="Rectangle 114"/>
              <p:cNvSpPr>
                <a:spLocks noChangeArrowheads="1"/>
              </p:cNvSpPr>
              <p:nvPr/>
            </p:nvSpPr>
            <p:spPr bwMode="auto">
              <a:xfrm>
                <a:off x="708" y="1205"/>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7" name="Line 115"/>
              <p:cNvSpPr>
                <a:spLocks noChangeShapeType="1"/>
              </p:cNvSpPr>
              <p:nvPr/>
            </p:nvSpPr>
            <p:spPr bwMode="auto">
              <a:xfrm>
                <a:off x="704" y="1473"/>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38" name="Line 116"/>
              <p:cNvSpPr>
                <a:spLocks noChangeShapeType="1"/>
              </p:cNvSpPr>
              <p:nvPr/>
            </p:nvSpPr>
            <p:spPr bwMode="auto">
              <a:xfrm>
                <a:off x="704" y="1777"/>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39" name="Line 117"/>
              <p:cNvSpPr>
                <a:spLocks noChangeShapeType="1"/>
              </p:cNvSpPr>
              <p:nvPr/>
            </p:nvSpPr>
            <p:spPr bwMode="auto">
              <a:xfrm>
                <a:off x="1162" y="1802"/>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0532" name="Rectangle 118"/>
            <p:cNvSpPr>
              <a:spLocks noChangeArrowheads="1"/>
            </p:cNvSpPr>
            <p:nvPr/>
          </p:nvSpPr>
          <p:spPr bwMode="auto">
            <a:xfrm>
              <a:off x="1207" y="1368"/>
              <a:ext cx="3792" cy="23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3" name="Freeform 119" descr="90%"/>
            <p:cNvSpPr>
              <a:spLocks/>
            </p:cNvSpPr>
            <p:nvPr/>
          </p:nvSpPr>
          <p:spPr bwMode="auto">
            <a:xfrm>
              <a:off x="2078" y="3095"/>
              <a:ext cx="2981" cy="670"/>
            </a:xfrm>
            <a:custGeom>
              <a:avLst/>
              <a:gdLst>
                <a:gd name="T0" fmla="*/ 2888 w 2981"/>
                <a:gd name="T1" fmla="*/ 593 h 670"/>
                <a:gd name="T2" fmla="*/ 2798 w 2981"/>
                <a:gd name="T3" fmla="*/ 533 h 670"/>
                <a:gd name="T4" fmla="*/ 2683 w 2981"/>
                <a:gd name="T5" fmla="*/ 504 h 670"/>
                <a:gd name="T6" fmla="*/ 2557 w 2981"/>
                <a:gd name="T7" fmla="*/ 465 h 670"/>
                <a:gd name="T8" fmla="*/ 2424 w 2981"/>
                <a:gd name="T9" fmla="*/ 436 h 670"/>
                <a:gd name="T10" fmla="*/ 2280 w 2981"/>
                <a:gd name="T11" fmla="*/ 418 h 670"/>
                <a:gd name="T12" fmla="*/ 2155 w 2981"/>
                <a:gd name="T13" fmla="*/ 380 h 670"/>
                <a:gd name="T14" fmla="*/ 2047 w 2981"/>
                <a:gd name="T15" fmla="*/ 321 h 670"/>
                <a:gd name="T16" fmla="*/ 1912 w 2981"/>
                <a:gd name="T17" fmla="*/ 292 h 670"/>
                <a:gd name="T18" fmla="*/ 1779 w 2981"/>
                <a:gd name="T19" fmla="*/ 283 h 670"/>
                <a:gd name="T20" fmla="*/ 1688 w 2981"/>
                <a:gd name="T21" fmla="*/ 204 h 670"/>
                <a:gd name="T22" fmla="*/ 1572 w 2981"/>
                <a:gd name="T23" fmla="*/ 156 h 670"/>
                <a:gd name="T24" fmla="*/ 1481 w 2981"/>
                <a:gd name="T25" fmla="*/ 77 h 670"/>
                <a:gd name="T26" fmla="*/ 1346 w 2981"/>
                <a:gd name="T27" fmla="*/ 49 h 670"/>
                <a:gd name="T28" fmla="*/ 1230 w 2981"/>
                <a:gd name="T29" fmla="*/ 0 h 670"/>
                <a:gd name="T30" fmla="*/ 1121 w 2981"/>
                <a:gd name="T31" fmla="*/ 64 h 670"/>
                <a:gd name="T32" fmla="*/ 969 w 2981"/>
                <a:gd name="T33" fmla="*/ 56 h 670"/>
                <a:gd name="T34" fmla="*/ 823 w 2981"/>
                <a:gd name="T35" fmla="*/ 123 h 670"/>
                <a:gd name="T36" fmla="*/ 685 w 2981"/>
                <a:gd name="T37" fmla="*/ 180 h 670"/>
                <a:gd name="T38" fmla="*/ 508 w 2981"/>
                <a:gd name="T39" fmla="*/ 221 h 670"/>
                <a:gd name="T40" fmla="*/ 316 w 2981"/>
                <a:gd name="T41" fmla="*/ 300 h 670"/>
                <a:gd name="T42" fmla="*/ 138 w 2981"/>
                <a:gd name="T43" fmla="*/ 341 h 670"/>
                <a:gd name="T44" fmla="*/ 0 w 2981"/>
                <a:gd name="T45" fmla="*/ 397 h 670"/>
                <a:gd name="T46" fmla="*/ 73 w 2981"/>
                <a:gd name="T47" fmla="*/ 497 h 670"/>
                <a:gd name="T48" fmla="*/ 198 w 2981"/>
                <a:gd name="T49" fmla="*/ 516 h 670"/>
                <a:gd name="T50" fmla="*/ 341 w 2981"/>
                <a:gd name="T51" fmla="*/ 535 h 670"/>
                <a:gd name="T52" fmla="*/ 474 w 2981"/>
                <a:gd name="T53" fmla="*/ 545 h 670"/>
                <a:gd name="T54" fmla="*/ 626 w 2981"/>
                <a:gd name="T55" fmla="*/ 552 h 670"/>
                <a:gd name="T56" fmla="*/ 795 w 2981"/>
                <a:gd name="T57" fmla="*/ 541 h 670"/>
                <a:gd name="T58" fmla="*/ 930 w 2981"/>
                <a:gd name="T59" fmla="*/ 569 h 670"/>
                <a:gd name="T60" fmla="*/ 1101 w 2981"/>
                <a:gd name="T61" fmla="*/ 595 h 670"/>
                <a:gd name="T62" fmla="*/ 1255 w 2981"/>
                <a:gd name="T63" fmla="*/ 623 h 670"/>
                <a:gd name="T64" fmla="*/ 1416 w 2981"/>
                <a:gd name="T65" fmla="*/ 620 h 670"/>
                <a:gd name="T66" fmla="*/ 1568 w 2981"/>
                <a:gd name="T67" fmla="*/ 648 h 670"/>
                <a:gd name="T68" fmla="*/ 1729 w 2981"/>
                <a:gd name="T69" fmla="*/ 646 h 670"/>
                <a:gd name="T70" fmla="*/ 1881 w 2981"/>
                <a:gd name="T71" fmla="*/ 654 h 670"/>
                <a:gd name="T72" fmla="*/ 2050 w 2981"/>
                <a:gd name="T73" fmla="*/ 642 h 670"/>
                <a:gd name="T74" fmla="*/ 2201 w 2981"/>
                <a:gd name="T75" fmla="*/ 650 h 670"/>
                <a:gd name="T76" fmla="*/ 2372 w 2981"/>
                <a:gd name="T77" fmla="*/ 657 h 670"/>
                <a:gd name="T78" fmla="*/ 2504 w 2981"/>
                <a:gd name="T79" fmla="*/ 648 h 670"/>
                <a:gd name="T80" fmla="*/ 2637 w 2981"/>
                <a:gd name="T81" fmla="*/ 658 h 670"/>
                <a:gd name="T82" fmla="*/ 2778 w 2981"/>
                <a:gd name="T83" fmla="*/ 639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81"/>
                <a:gd name="T127" fmla="*/ 0 h 670"/>
                <a:gd name="T128" fmla="*/ 2981 w 2981"/>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81" h="670">
                  <a:moveTo>
                    <a:pt x="2980" y="567"/>
                  </a:moveTo>
                  <a:lnTo>
                    <a:pt x="2934" y="581"/>
                  </a:lnTo>
                  <a:lnTo>
                    <a:pt x="2888" y="593"/>
                  </a:lnTo>
                  <a:lnTo>
                    <a:pt x="2840" y="606"/>
                  </a:lnTo>
                  <a:lnTo>
                    <a:pt x="2828" y="559"/>
                  </a:lnTo>
                  <a:lnTo>
                    <a:pt x="2798" y="533"/>
                  </a:lnTo>
                  <a:lnTo>
                    <a:pt x="2768" y="507"/>
                  </a:lnTo>
                  <a:lnTo>
                    <a:pt x="2729" y="490"/>
                  </a:lnTo>
                  <a:lnTo>
                    <a:pt x="2683" y="504"/>
                  </a:lnTo>
                  <a:lnTo>
                    <a:pt x="2636" y="497"/>
                  </a:lnTo>
                  <a:lnTo>
                    <a:pt x="2596" y="481"/>
                  </a:lnTo>
                  <a:lnTo>
                    <a:pt x="2557" y="465"/>
                  </a:lnTo>
                  <a:lnTo>
                    <a:pt x="2518" y="449"/>
                  </a:lnTo>
                  <a:lnTo>
                    <a:pt x="2471" y="443"/>
                  </a:lnTo>
                  <a:lnTo>
                    <a:pt x="2424" y="436"/>
                  </a:lnTo>
                  <a:lnTo>
                    <a:pt x="2375" y="431"/>
                  </a:lnTo>
                  <a:lnTo>
                    <a:pt x="2327" y="425"/>
                  </a:lnTo>
                  <a:lnTo>
                    <a:pt x="2280" y="418"/>
                  </a:lnTo>
                  <a:lnTo>
                    <a:pt x="2241" y="402"/>
                  </a:lnTo>
                  <a:lnTo>
                    <a:pt x="2194" y="396"/>
                  </a:lnTo>
                  <a:lnTo>
                    <a:pt x="2155" y="380"/>
                  </a:lnTo>
                  <a:lnTo>
                    <a:pt x="2124" y="353"/>
                  </a:lnTo>
                  <a:lnTo>
                    <a:pt x="2085" y="337"/>
                  </a:lnTo>
                  <a:lnTo>
                    <a:pt x="2047" y="321"/>
                  </a:lnTo>
                  <a:lnTo>
                    <a:pt x="1999" y="315"/>
                  </a:lnTo>
                  <a:lnTo>
                    <a:pt x="1951" y="310"/>
                  </a:lnTo>
                  <a:lnTo>
                    <a:pt x="1912" y="292"/>
                  </a:lnTo>
                  <a:lnTo>
                    <a:pt x="1873" y="276"/>
                  </a:lnTo>
                  <a:lnTo>
                    <a:pt x="1825" y="271"/>
                  </a:lnTo>
                  <a:lnTo>
                    <a:pt x="1779" y="283"/>
                  </a:lnTo>
                  <a:lnTo>
                    <a:pt x="1748" y="257"/>
                  </a:lnTo>
                  <a:lnTo>
                    <a:pt x="1718" y="231"/>
                  </a:lnTo>
                  <a:lnTo>
                    <a:pt x="1688" y="204"/>
                  </a:lnTo>
                  <a:lnTo>
                    <a:pt x="1658" y="178"/>
                  </a:lnTo>
                  <a:lnTo>
                    <a:pt x="1611" y="172"/>
                  </a:lnTo>
                  <a:lnTo>
                    <a:pt x="1572" y="156"/>
                  </a:lnTo>
                  <a:lnTo>
                    <a:pt x="1541" y="129"/>
                  </a:lnTo>
                  <a:lnTo>
                    <a:pt x="1511" y="103"/>
                  </a:lnTo>
                  <a:lnTo>
                    <a:pt x="1481" y="77"/>
                  </a:lnTo>
                  <a:lnTo>
                    <a:pt x="1442" y="61"/>
                  </a:lnTo>
                  <a:lnTo>
                    <a:pt x="1395" y="54"/>
                  </a:lnTo>
                  <a:lnTo>
                    <a:pt x="1346" y="49"/>
                  </a:lnTo>
                  <a:lnTo>
                    <a:pt x="1308" y="32"/>
                  </a:lnTo>
                  <a:lnTo>
                    <a:pt x="1269" y="16"/>
                  </a:lnTo>
                  <a:lnTo>
                    <a:pt x="1230" y="0"/>
                  </a:lnTo>
                  <a:lnTo>
                    <a:pt x="1194" y="22"/>
                  </a:lnTo>
                  <a:lnTo>
                    <a:pt x="1156" y="43"/>
                  </a:lnTo>
                  <a:lnTo>
                    <a:pt x="1121" y="64"/>
                  </a:lnTo>
                  <a:lnTo>
                    <a:pt x="1073" y="58"/>
                  </a:lnTo>
                  <a:lnTo>
                    <a:pt x="1025" y="52"/>
                  </a:lnTo>
                  <a:lnTo>
                    <a:pt x="969" y="56"/>
                  </a:lnTo>
                  <a:lnTo>
                    <a:pt x="933" y="78"/>
                  </a:lnTo>
                  <a:lnTo>
                    <a:pt x="878" y="100"/>
                  </a:lnTo>
                  <a:lnTo>
                    <a:pt x="823" y="123"/>
                  </a:lnTo>
                  <a:lnTo>
                    <a:pt x="776" y="136"/>
                  </a:lnTo>
                  <a:lnTo>
                    <a:pt x="731" y="167"/>
                  </a:lnTo>
                  <a:lnTo>
                    <a:pt x="685" y="180"/>
                  </a:lnTo>
                  <a:lnTo>
                    <a:pt x="638" y="193"/>
                  </a:lnTo>
                  <a:lnTo>
                    <a:pt x="573" y="206"/>
                  </a:lnTo>
                  <a:lnTo>
                    <a:pt x="508" y="221"/>
                  </a:lnTo>
                  <a:lnTo>
                    <a:pt x="443" y="235"/>
                  </a:lnTo>
                  <a:lnTo>
                    <a:pt x="378" y="249"/>
                  </a:lnTo>
                  <a:lnTo>
                    <a:pt x="316" y="300"/>
                  </a:lnTo>
                  <a:lnTo>
                    <a:pt x="250" y="315"/>
                  </a:lnTo>
                  <a:lnTo>
                    <a:pt x="193" y="319"/>
                  </a:lnTo>
                  <a:lnTo>
                    <a:pt x="138" y="341"/>
                  </a:lnTo>
                  <a:lnTo>
                    <a:pt x="74" y="355"/>
                  </a:lnTo>
                  <a:lnTo>
                    <a:pt x="26" y="367"/>
                  </a:lnTo>
                  <a:lnTo>
                    <a:pt x="0" y="397"/>
                  </a:lnTo>
                  <a:lnTo>
                    <a:pt x="13" y="444"/>
                  </a:lnTo>
                  <a:lnTo>
                    <a:pt x="43" y="470"/>
                  </a:lnTo>
                  <a:lnTo>
                    <a:pt x="73" y="497"/>
                  </a:lnTo>
                  <a:lnTo>
                    <a:pt x="103" y="523"/>
                  </a:lnTo>
                  <a:lnTo>
                    <a:pt x="151" y="528"/>
                  </a:lnTo>
                  <a:lnTo>
                    <a:pt x="198" y="516"/>
                  </a:lnTo>
                  <a:lnTo>
                    <a:pt x="246" y="523"/>
                  </a:lnTo>
                  <a:lnTo>
                    <a:pt x="293" y="528"/>
                  </a:lnTo>
                  <a:lnTo>
                    <a:pt x="341" y="535"/>
                  </a:lnTo>
                  <a:lnTo>
                    <a:pt x="380" y="551"/>
                  </a:lnTo>
                  <a:lnTo>
                    <a:pt x="428" y="557"/>
                  </a:lnTo>
                  <a:lnTo>
                    <a:pt x="474" y="545"/>
                  </a:lnTo>
                  <a:lnTo>
                    <a:pt x="521" y="551"/>
                  </a:lnTo>
                  <a:lnTo>
                    <a:pt x="569" y="557"/>
                  </a:lnTo>
                  <a:lnTo>
                    <a:pt x="626" y="552"/>
                  </a:lnTo>
                  <a:lnTo>
                    <a:pt x="683" y="549"/>
                  </a:lnTo>
                  <a:lnTo>
                    <a:pt x="739" y="545"/>
                  </a:lnTo>
                  <a:lnTo>
                    <a:pt x="795" y="541"/>
                  </a:lnTo>
                  <a:lnTo>
                    <a:pt x="843" y="546"/>
                  </a:lnTo>
                  <a:lnTo>
                    <a:pt x="891" y="554"/>
                  </a:lnTo>
                  <a:lnTo>
                    <a:pt x="930" y="569"/>
                  </a:lnTo>
                  <a:lnTo>
                    <a:pt x="996" y="574"/>
                  </a:lnTo>
                  <a:lnTo>
                    <a:pt x="1053" y="588"/>
                  </a:lnTo>
                  <a:lnTo>
                    <a:pt x="1101" y="595"/>
                  </a:lnTo>
                  <a:lnTo>
                    <a:pt x="1149" y="601"/>
                  </a:lnTo>
                  <a:lnTo>
                    <a:pt x="1207" y="616"/>
                  </a:lnTo>
                  <a:lnTo>
                    <a:pt x="1255" y="623"/>
                  </a:lnTo>
                  <a:lnTo>
                    <a:pt x="1311" y="618"/>
                  </a:lnTo>
                  <a:lnTo>
                    <a:pt x="1359" y="624"/>
                  </a:lnTo>
                  <a:lnTo>
                    <a:pt x="1416" y="620"/>
                  </a:lnTo>
                  <a:lnTo>
                    <a:pt x="1473" y="635"/>
                  </a:lnTo>
                  <a:lnTo>
                    <a:pt x="1521" y="641"/>
                  </a:lnTo>
                  <a:lnTo>
                    <a:pt x="1568" y="648"/>
                  </a:lnTo>
                  <a:lnTo>
                    <a:pt x="1625" y="643"/>
                  </a:lnTo>
                  <a:lnTo>
                    <a:pt x="1672" y="650"/>
                  </a:lnTo>
                  <a:lnTo>
                    <a:pt x="1729" y="646"/>
                  </a:lnTo>
                  <a:lnTo>
                    <a:pt x="1777" y="652"/>
                  </a:lnTo>
                  <a:lnTo>
                    <a:pt x="1833" y="648"/>
                  </a:lnTo>
                  <a:lnTo>
                    <a:pt x="1881" y="654"/>
                  </a:lnTo>
                  <a:lnTo>
                    <a:pt x="1937" y="649"/>
                  </a:lnTo>
                  <a:lnTo>
                    <a:pt x="1994" y="645"/>
                  </a:lnTo>
                  <a:lnTo>
                    <a:pt x="2050" y="642"/>
                  </a:lnTo>
                  <a:lnTo>
                    <a:pt x="2097" y="648"/>
                  </a:lnTo>
                  <a:lnTo>
                    <a:pt x="2154" y="644"/>
                  </a:lnTo>
                  <a:lnTo>
                    <a:pt x="2201" y="650"/>
                  </a:lnTo>
                  <a:lnTo>
                    <a:pt x="2249" y="656"/>
                  </a:lnTo>
                  <a:lnTo>
                    <a:pt x="2315" y="660"/>
                  </a:lnTo>
                  <a:lnTo>
                    <a:pt x="2372" y="657"/>
                  </a:lnTo>
                  <a:lnTo>
                    <a:pt x="2419" y="663"/>
                  </a:lnTo>
                  <a:lnTo>
                    <a:pt x="2467" y="669"/>
                  </a:lnTo>
                  <a:lnTo>
                    <a:pt x="2504" y="648"/>
                  </a:lnTo>
                  <a:lnTo>
                    <a:pt x="2550" y="635"/>
                  </a:lnTo>
                  <a:lnTo>
                    <a:pt x="2588" y="652"/>
                  </a:lnTo>
                  <a:lnTo>
                    <a:pt x="2637" y="658"/>
                  </a:lnTo>
                  <a:lnTo>
                    <a:pt x="2683" y="645"/>
                  </a:lnTo>
                  <a:lnTo>
                    <a:pt x="2731" y="651"/>
                  </a:lnTo>
                  <a:lnTo>
                    <a:pt x="2778" y="639"/>
                  </a:lnTo>
                  <a:lnTo>
                    <a:pt x="2823" y="626"/>
                  </a:lnTo>
                  <a:lnTo>
                    <a:pt x="2871" y="612"/>
                  </a:lnTo>
                </a:path>
              </a:pathLst>
            </a:custGeom>
            <a:pattFill prst="pct90">
              <a:fgClr>
                <a:srgbClr val="FAFD00"/>
              </a:fgClr>
              <a:bgClr>
                <a:schemeClr val="bg1"/>
              </a:bgClr>
            </a:patt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0534" name="Line 120"/>
            <p:cNvSpPr>
              <a:spLocks noChangeShapeType="1"/>
            </p:cNvSpPr>
            <p:nvPr/>
          </p:nvSpPr>
          <p:spPr bwMode="auto">
            <a:xfrm flipV="1">
              <a:off x="4136" y="3129"/>
              <a:ext cx="404" cy="619"/>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35" name="AutoShape 121" descr="90%"/>
            <p:cNvSpPr>
              <a:spLocks noChangeArrowheads="1"/>
            </p:cNvSpPr>
            <p:nvPr/>
          </p:nvSpPr>
          <p:spPr bwMode="auto">
            <a:xfrm rot="-5400000">
              <a:off x="3826" y="2599"/>
              <a:ext cx="648" cy="1668"/>
            </a:xfrm>
            <a:prstGeom prst="rtTriangle">
              <a:avLst/>
            </a:prstGeom>
            <a:pattFill prst="pct90">
              <a:fgClr>
                <a:srgbClr val="FAFD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0484" name="Rectangle 123"/>
          <p:cNvSpPr>
            <a:spLocks noChangeArrowheads="1"/>
          </p:cNvSpPr>
          <p:nvPr/>
        </p:nvSpPr>
        <p:spPr bwMode="auto">
          <a:xfrm>
            <a:off x="5257800" y="54102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sz="2800" b="1" dirty="0" smtClean="0">
                <a:solidFill>
                  <a:srgbClr val="FF0000"/>
                </a:solidFill>
                <a:latin typeface="Impact" pitchFamily="34" charset="0"/>
              </a:rPr>
              <a:t>3. Grain </a:t>
            </a:r>
            <a:r>
              <a:rPr lang="en-US" sz="2800" b="1" dirty="0">
                <a:solidFill>
                  <a:srgbClr val="FF0000"/>
                </a:solidFill>
                <a:latin typeface="Impact" pitchFamily="34" charset="0"/>
              </a:rPr>
              <a:t>Avalanche!</a:t>
            </a:r>
            <a:endParaRPr lang="en-US" sz="2800" dirty="0">
              <a:solidFill>
                <a:schemeClr val="tx2"/>
              </a:solidFill>
              <a:latin typeface="Impact" pitchFamily="34" charset="0"/>
            </a:endParaRPr>
          </a:p>
        </p:txBody>
      </p:sp>
    </p:spTree>
    <p:extLst>
      <p:ext uri="{BB962C8B-B14F-4D97-AF65-F5344CB8AC3E}">
        <p14:creationId xmlns:p14="http://schemas.microsoft.com/office/powerpoint/2010/main" val="102485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381000"/>
            <a:ext cx="2438400" cy="1143000"/>
          </a:xfrm>
          <a:effectLst>
            <a:outerShdw dist="53882" dir="2700000" algn="ctr" rotWithShape="0">
              <a:schemeClr val="bg2"/>
            </a:outerShdw>
          </a:effectLst>
        </p:spPr>
        <p:txBody>
          <a:bodyPr lIns="92075" tIns="46038" rIns="92075" bIns="46038" anchor="t"/>
          <a:lstStyle/>
          <a:p>
            <a:pPr eaLnBrk="1" hangingPunct="1"/>
            <a:r>
              <a:rPr lang="en-US" smtClean="0"/>
              <a:t>Rescue?</a:t>
            </a:r>
          </a:p>
        </p:txBody>
      </p:sp>
      <p:grpSp>
        <p:nvGrpSpPr>
          <p:cNvPr id="21507" name="Group 3"/>
          <p:cNvGrpSpPr>
            <a:grpSpLocks/>
          </p:cNvGrpSpPr>
          <p:nvPr/>
        </p:nvGrpSpPr>
        <p:grpSpPr bwMode="auto">
          <a:xfrm>
            <a:off x="2690813" y="541338"/>
            <a:ext cx="5767387" cy="5878512"/>
            <a:chOff x="966" y="341"/>
            <a:chExt cx="4088" cy="3703"/>
          </a:xfrm>
        </p:grpSpPr>
        <p:sp>
          <p:nvSpPr>
            <p:cNvPr id="21508" name="Rectangle 4"/>
            <p:cNvSpPr>
              <a:spLocks noChangeArrowheads="1"/>
            </p:cNvSpPr>
            <p:nvPr/>
          </p:nvSpPr>
          <p:spPr bwMode="auto">
            <a:xfrm>
              <a:off x="1414" y="3605"/>
              <a:ext cx="3629"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9" name="AutoShape 5"/>
            <p:cNvSpPr>
              <a:spLocks noChangeArrowheads="1"/>
            </p:cNvSpPr>
            <p:nvPr/>
          </p:nvSpPr>
          <p:spPr bwMode="auto">
            <a:xfrm rot="10800000" flipH="1">
              <a:off x="1488" y="1327"/>
              <a:ext cx="3494"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0" name="AutoShape 6" descr="90%"/>
            <p:cNvSpPr>
              <a:spLocks noChangeArrowheads="1"/>
            </p:cNvSpPr>
            <p:nvPr/>
          </p:nvSpPr>
          <p:spPr bwMode="auto">
            <a:xfrm>
              <a:off x="1488" y="1310"/>
              <a:ext cx="153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511" name="Group 7"/>
            <p:cNvGrpSpPr>
              <a:grpSpLocks/>
            </p:cNvGrpSpPr>
            <p:nvPr/>
          </p:nvGrpSpPr>
          <p:grpSpPr bwMode="auto">
            <a:xfrm>
              <a:off x="1492" y="1334"/>
              <a:ext cx="3494" cy="2271"/>
              <a:chOff x="1492" y="1334"/>
              <a:chExt cx="3494" cy="2271"/>
            </a:xfrm>
          </p:grpSpPr>
          <p:sp>
            <p:nvSpPr>
              <p:cNvPr id="21676" name="AutoShape 8" descr="90%"/>
              <p:cNvSpPr>
                <a:spLocks noChangeArrowheads="1"/>
              </p:cNvSpPr>
              <p:nvPr/>
            </p:nvSpPr>
            <p:spPr bwMode="auto">
              <a:xfrm rot="-5400000">
                <a:off x="3615" y="1171"/>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677" name="Rectangle 9" descr="90%"/>
              <p:cNvSpPr>
                <a:spLocks noChangeArrowheads="1"/>
              </p:cNvSpPr>
              <p:nvPr/>
            </p:nvSpPr>
            <p:spPr bwMode="auto">
              <a:xfrm>
                <a:off x="1492" y="2495"/>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1512" name="AutoShape 10"/>
            <p:cNvSpPr>
              <a:spLocks noChangeArrowheads="1"/>
            </p:cNvSpPr>
            <p:nvPr/>
          </p:nvSpPr>
          <p:spPr bwMode="auto">
            <a:xfrm>
              <a:off x="1427" y="341"/>
              <a:ext cx="3627"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513" name="Group 11"/>
            <p:cNvGrpSpPr>
              <a:grpSpLocks/>
            </p:cNvGrpSpPr>
            <p:nvPr/>
          </p:nvGrpSpPr>
          <p:grpSpPr bwMode="auto">
            <a:xfrm>
              <a:off x="985" y="904"/>
              <a:ext cx="574" cy="2688"/>
              <a:chOff x="985" y="904"/>
              <a:chExt cx="574" cy="2688"/>
            </a:xfrm>
          </p:grpSpPr>
          <p:grpSp>
            <p:nvGrpSpPr>
              <p:cNvPr id="21604" name="Group 12"/>
              <p:cNvGrpSpPr>
                <a:grpSpLocks/>
              </p:cNvGrpSpPr>
              <p:nvPr/>
            </p:nvGrpSpPr>
            <p:grpSpPr bwMode="auto">
              <a:xfrm>
                <a:off x="985" y="904"/>
                <a:ext cx="574" cy="848"/>
                <a:chOff x="985" y="904"/>
                <a:chExt cx="574" cy="848"/>
              </a:xfrm>
            </p:grpSpPr>
            <p:grpSp>
              <p:nvGrpSpPr>
                <p:cNvPr id="21606" name="Group 13"/>
                <p:cNvGrpSpPr>
                  <a:grpSpLocks/>
                </p:cNvGrpSpPr>
                <p:nvPr/>
              </p:nvGrpSpPr>
              <p:grpSpPr bwMode="auto">
                <a:xfrm>
                  <a:off x="1070" y="904"/>
                  <a:ext cx="489" cy="843"/>
                  <a:chOff x="1070" y="904"/>
                  <a:chExt cx="489" cy="843"/>
                </a:xfrm>
              </p:grpSpPr>
              <p:grpSp>
                <p:nvGrpSpPr>
                  <p:cNvPr id="21610" name="Group 14"/>
                  <p:cNvGrpSpPr>
                    <a:grpSpLocks/>
                  </p:cNvGrpSpPr>
                  <p:nvPr/>
                </p:nvGrpSpPr>
                <p:grpSpPr bwMode="auto">
                  <a:xfrm>
                    <a:off x="1070" y="904"/>
                    <a:ext cx="489" cy="843"/>
                    <a:chOff x="1070" y="904"/>
                    <a:chExt cx="489" cy="843"/>
                  </a:xfrm>
                </p:grpSpPr>
                <p:grpSp>
                  <p:nvGrpSpPr>
                    <p:cNvPr id="21614" name="Group 15"/>
                    <p:cNvGrpSpPr>
                      <a:grpSpLocks/>
                    </p:cNvGrpSpPr>
                    <p:nvPr/>
                  </p:nvGrpSpPr>
                  <p:grpSpPr bwMode="auto">
                    <a:xfrm>
                      <a:off x="1352" y="1624"/>
                      <a:ext cx="143" cy="123"/>
                      <a:chOff x="1352" y="1624"/>
                      <a:chExt cx="143" cy="123"/>
                    </a:xfrm>
                  </p:grpSpPr>
                  <p:sp>
                    <p:nvSpPr>
                      <p:cNvPr id="21671" name="Freeform 16"/>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1672" name="Freeform 17"/>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3" name="Freeform 18"/>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4" name="Freeform 19"/>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5" name="Freeform 20"/>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615" name="Freeform 21"/>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1616" name="Freeform 22"/>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1617" name="Group 23"/>
                    <p:cNvGrpSpPr>
                      <a:grpSpLocks/>
                    </p:cNvGrpSpPr>
                    <p:nvPr/>
                  </p:nvGrpSpPr>
                  <p:grpSpPr bwMode="auto">
                    <a:xfrm>
                      <a:off x="1070" y="1132"/>
                      <a:ext cx="205" cy="614"/>
                      <a:chOff x="1070" y="1132"/>
                      <a:chExt cx="205" cy="614"/>
                    </a:xfrm>
                  </p:grpSpPr>
                  <p:sp>
                    <p:nvSpPr>
                      <p:cNvPr id="21660" name="Freeform 24"/>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1661" name="Group 25"/>
                      <p:cNvGrpSpPr>
                        <a:grpSpLocks/>
                      </p:cNvGrpSpPr>
                      <p:nvPr/>
                    </p:nvGrpSpPr>
                    <p:grpSpPr bwMode="auto">
                      <a:xfrm>
                        <a:off x="1131" y="1437"/>
                        <a:ext cx="144" cy="309"/>
                        <a:chOff x="1131" y="1437"/>
                        <a:chExt cx="144" cy="309"/>
                      </a:xfrm>
                    </p:grpSpPr>
                    <p:grpSp>
                      <p:nvGrpSpPr>
                        <p:cNvPr id="21662" name="Group 26"/>
                        <p:cNvGrpSpPr>
                          <a:grpSpLocks/>
                        </p:cNvGrpSpPr>
                        <p:nvPr/>
                      </p:nvGrpSpPr>
                      <p:grpSpPr bwMode="auto">
                        <a:xfrm>
                          <a:off x="1131" y="1609"/>
                          <a:ext cx="134" cy="137"/>
                          <a:chOff x="1131" y="1609"/>
                          <a:chExt cx="134" cy="137"/>
                        </a:xfrm>
                      </p:grpSpPr>
                      <p:sp>
                        <p:nvSpPr>
                          <p:cNvPr id="21666" name="Freeform 27"/>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1667" name="Freeform 28"/>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68" name="Freeform 29"/>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69" name="Freeform 30"/>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70" name="Freeform 31"/>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63" name="Group 32"/>
                        <p:cNvGrpSpPr>
                          <a:grpSpLocks/>
                        </p:cNvGrpSpPr>
                        <p:nvPr/>
                      </p:nvGrpSpPr>
                      <p:grpSpPr bwMode="auto">
                        <a:xfrm>
                          <a:off x="1147" y="1437"/>
                          <a:ext cx="128" cy="196"/>
                          <a:chOff x="1147" y="1437"/>
                          <a:chExt cx="128" cy="196"/>
                        </a:xfrm>
                      </p:grpSpPr>
                      <p:sp>
                        <p:nvSpPr>
                          <p:cNvPr id="21664" name="Freeform 33"/>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65" name="Freeform 34"/>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1618" name="Group 35"/>
                    <p:cNvGrpSpPr>
                      <a:grpSpLocks/>
                    </p:cNvGrpSpPr>
                    <p:nvPr/>
                  </p:nvGrpSpPr>
                  <p:grpSpPr bwMode="auto">
                    <a:xfrm>
                      <a:off x="1086" y="904"/>
                      <a:ext cx="473" cy="485"/>
                      <a:chOff x="1086" y="904"/>
                      <a:chExt cx="473" cy="485"/>
                    </a:xfrm>
                  </p:grpSpPr>
                  <p:grpSp>
                    <p:nvGrpSpPr>
                      <p:cNvPr id="21619" name="Group 36"/>
                      <p:cNvGrpSpPr>
                        <a:grpSpLocks/>
                      </p:cNvGrpSpPr>
                      <p:nvPr/>
                    </p:nvGrpSpPr>
                    <p:grpSpPr bwMode="auto">
                      <a:xfrm>
                        <a:off x="1372" y="904"/>
                        <a:ext cx="187" cy="166"/>
                        <a:chOff x="1372" y="904"/>
                        <a:chExt cx="187" cy="166"/>
                      </a:xfrm>
                    </p:grpSpPr>
                    <p:sp>
                      <p:nvSpPr>
                        <p:cNvPr id="21644" name="Freeform 37"/>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1645" name="Freeform 38"/>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6" name="Freeform 39"/>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7" name="Freeform 40"/>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8" name="Freeform 41"/>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9" name="Freeform 42"/>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0" name="Freeform 43"/>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1" name="Freeform 44"/>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2" name="Freeform 45"/>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3" name="Freeform 46"/>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4" name="Freeform 47"/>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5" name="Freeform 48"/>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6" name="Freeform 49"/>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7" name="Freeform 50"/>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8" name="Freeform 51"/>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59" name="Freeform 52"/>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20" name="Group 53"/>
                      <p:cNvGrpSpPr>
                        <a:grpSpLocks/>
                      </p:cNvGrpSpPr>
                      <p:nvPr/>
                    </p:nvGrpSpPr>
                    <p:grpSpPr bwMode="auto">
                      <a:xfrm>
                        <a:off x="1469" y="1241"/>
                        <a:ext cx="61" cy="119"/>
                        <a:chOff x="1469" y="1241"/>
                        <a:chExt cx="61" cy="119"/>
                      </a:xfrm>
                    </p:grpSpPr>
                    <p:sp>
                      <p:nvSpPr>
                        <p:cNvPr id="21638" name="Freeform 54"/>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1639" name="Freeform 55"/>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0" name="Freeform 56"/>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1" name="Freeform 57"/>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2" name="Freeform 58"/>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43" name="Freeform 59"/>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21" name="Group 60"/>
                      <p:cNvGrpSpPr>
                        <a:grpSpLocks/>
                      </p:cNvGrpSpPr>
                      <p:nvPr/>
                    </p:nvGrpSpPr>
                    <p:grpSpPr bwMode="auto">
                      <a:xfrm>
                        <a:off x="1325" y="1298"/>
                        <a:ext cx="126" cy="91"/>
                        <a:chOff x="1325" y="1298"/>
                        <a:chExt cx="126" cy="91"/>
                      </a:xfrm>
                    </p:grpSpPr>
                    <p:sp>
                      <p:nvSpPr>
                        <p:cNvPr id="21630" name="Freeform 61"/>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1631" name="Group 62"/>
                        <p:cNvGrpSpPr>
                          <a:grpSpLocks/>
                        </p:cNvGrpSpPr>
                        <p:nvPr/>
                      </p:nvGrpSpPr>
                      <p:grpSpPr bwMode="auto">
                        <a:xfrm>
                          <a:off x="1366" y="1312"/>
                          <a:ext cx="77" cy="77"/>
                          <a:chOff x="1366" y="1312"/>
                          <a:chExt cx="77" cy="77"/>
                        </a:xfrm>
                      </p:grpSpPr>
                      <p:sp>
                        <p:nvSpPr>
                          <p:cNvPr id="21633" name="Freeform 63"/>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4" name="Freeform 64"/>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5" name="Freeform 65"/>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6" name="Freeform 66"/>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37" name="Freeform 67"/>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632" name="Freeform 68"/>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622" name="Group 69"/>
                      <p:cNvGrpSpPr>
                        <a:grpSpLocks/>
                      </p:cNvGrpSpPr>
                      <p:nvPr/>
                    </p:nvGrpSpPr>
                    <p:grpSpPr bwMode="auto">
                      <a:xfrm>
                        <a:off x="1086" y="974"/>
                        <a:ext cx="415" cy="361"/>
                        <a:chOff x="1086" y="974"/>
                        <a:chExt cx="415" cy="361"/>
                      </a:xfrm>
                    </p:grpSpPr>
                    <p:sp>
                      <p:nvSpPr>
                        <p:cNvPr id="21623" name="Freeform 70"/>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1624" name="Freeform 71"/>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5" name="Freeform 72"/>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6" name="Freeform 73"/>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7" name="Freeform 74"/>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8" name="Freeform 75"/>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29" name="Freeform 76"/>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1611" name="Group 77"/>
                  <p:cNvGrpSpPr>
                    <a:grpSpLocks/>
                  </p:cNvGrpSpPr>
                  <p:nvPr/>
                </p:nvGrpSpPr>
                <p:grpSpPr bwMode="auto">
                  <a:xfrm>
                    <a:off x="1138" y="1438"/>
                    <a:ext cx="128" cy="196"/>
                    <a:chOff x="1138" y="1438"/>
                    <a:chExt cx="128" cy="196"/>
                  </a:xfrm>
                </p:grpSpPr>
                <p:sp>
                  <p:nvSpPr>
                    <p:cNvPr id="21612" name="Freeform 78"/>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613" name="Freeform 79"/>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1607" name="Rectangle 80"/>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8" name="Line 81"/>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609" name="Line 82"/>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1605" name="Line 83"/>
              <p:cNvSpPr>
                <a:spLocks noChangeShapeType="1"/>
              </p:cNvSpPr>
              <p:nvPr/>
            </p:nvSpPr>
            <p:spPr bwMode="auto">
              <a:xfrm>
                <a:off x="1407" y="1765"/>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14" name="Group 84"/>
            <p:cNvGrpSpPr>
              <a:grpSpLocks/>
            </p:cNvGrpSpPr>
            <p:nvPr/>
          </p:nvGrpSpPr>
          <p:grpSpPr bwMode="auto">
            <a:xfrm>
              <a:off x="966" y="3619"/>
              <a:ext cx="2440" cy="425"/>
              <a:chOff x="966" y="3619"/>
              <a:chExt cx="2440" cy="425"/>
            </a:xfrm>
          </p:grpSpPr>
          <p:sp>
            <p:nvSpPr>
              <p:cNvPr id="21574" name="Rectangle 85"/>
              <p:cNvSpPr>
                <a:spLocks noChangeArrowheads="1"/>
              </p:cNvSpPr>
              <p:nvPr/>
            </p:nvSpPr>
            <p:spPr bwMode="auto">
              <a:xfrm>
                <a:off x="1030" y="3663"/>
                <a:ext cx="2181"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75" name="Rectangle 86"/>
              <p:cNvSpPr>
                <a:spLocks noChangeArrowheads="1"/>
              </p:cNvSpPr>
              <p:nvPr/>
            </p:nvSpPr>
            <p:spPr bwMode="auto">
              <a:xfrm>
                <a:off x="3016" y="3619"/>
                <a:ext cx="390"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76" name="Rectangle 87"/>
              <p:cNvSpPr>
                <a:spLocks noChangeArrowheads="1"/>
              </p:cNvSpPr>
              <p:nvPr/>
            </p:nvSpPr>
            <p:spPr bwMode="auto">
              <a:xfrm>
                <a:off x="1034" y="3839"/>
                <a:ext cx="208"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1577" name="AutoShape 88"/>
              <p:cNvSpPr>
                <a:spLocks noChangeArrowheads="1"/>
              </p:cNvSpPr>
              <p:nvPr/>
            </p:nvSpPr>
            <p:spPr bwMode="auto">
              <a:xfrm>
                <a:off x="3115"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78" name="AutoShape 89"/>
              <p:cNvSpPr>
                <a:spLocks noChangeArrowheads="1"/>
              </p:cNvSpPr>
              <p:nvPr/>
            </p:nvSpPr>
            <p:spPr bwMode="auto">
              <a:xfrm>
                <a:off x="3211" y="3707"/>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1579" name="Group 90"/>
              <p:cNvGrpSpPr>
                <a:grpSpLocks/>
              </p:cNvGrpSpPr>
              <p:nvPr/>
            </p:nvGrpSpPr>
            <p:grpSpPr bwMode="auto">
              <a:xfrm>
                <a:off x="966" y="3695"/>
                <a:ext cx="2151" cy="126"/>
                <a:chOff x="966" y="3695"/>
                <a:chExt cx="2151" cy="126"/>
              </a:xfrm>
            </p:grpSpPr>
            <p:sp>
              <p:nvSpPr>
                <p:cNvPr id="21582" name="AutoShape 91"/>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3" name="Line 92"/>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84" name="AutoShape 93"/>
                <p:cNvSpPr>
                  <a:spLocks noChangeArrowheads="1"/>
                </p:cNvSpPr>
                <p:nvPr/>
              </p:nvSpPr>
              <p:spPr bwMode="auto">
                <a:xfrm>
                  <a:off x="109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5" name="AutoShape 94"/>
                <p:cNvSpPr>
                  <a:spLocks noChangeArrowheads="1"/>
                </p:cNvSpPr>
                <p:nvPr/>
              </p:nvSpPr>
              <p:spPr bwMode="auto">
                <a:xfrm>
                  <a:off x="119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6" name="AutoShape 95"/>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7" name="AutoShape 96"/>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8" name="AutoShape 97"/>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89" name="AutoShape 98"/>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0" name="AutoShape 99"/>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1" name="AutoShape 100"/>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2" name="AutoShape 101"/>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3" name="AutoShape 102"/>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4" name="AutoShape 103"/>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5" name="AutoShape 104"/>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6" name="AutoShape 105"/>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7" name="AutoShape 106"/>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8" name="AutoShape 107"/>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599" name="AutoShape 108"/>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0" name="AutoShape 109"/>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1" name="AutoShape 110"/>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2" name="AutoShape 111"/>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1603" name="AutoShape 112"/>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1580" name="Rectangle 113"/>
              <p:cNvSpPr>
                <a:spLocks noChangeArrowheads="1"/>
              </p:cNvSpPr>
              <p:nvPr/>
            </p:nvSpPr>
            <p:spPr bwMode="auto">
              <a:xfrm>
                <a:off x="3060" y="3624"/>
                <a:ext cx="312" cy="196"/>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81" name="AutoShape 114"/>
              <p:cNvSpPr>
                <a:spLocks noChangeArrowheads="1"/>
              </p:cNvSpPr>
              <p:nvPr/>
            </p:nvSpPr>
            <p:spPr bwMode="auto">
              <a:xfrm rot="10800000" flipH="1" flipV="1">
                <a:off x="1089" y="3852"/>
                <a:ext cx="132"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2 w 21600"/>
                  <a:gd name="T13" fmla="*/ 4500 h 21600"/>
                  <a:gd name="T14" fmla="*/ 17182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1515" name="Freeform 115"/>
            <p:cNvSpPr>
              <a:spLocks/>
            </p:cNvSpPr>
            <p:nvPr/>
          </p:nvSpPr>
          <p:spPr bwMode="auto">
            <a:xfrm>
              <a:off x="3181" y="2445"/>
              <a:ext cx="219" cy="25"/>
            </a:xfrm>
            <a:custGeom>
              <a:avLst/>
              <a:gdLst>
                <a:gd name="T0" fmla="*/ 2 w 219"/>
                <a:gd name="T1" fmla="*/ 0 h 25"/>
                <a:gd name="T2" fmla="*/ 0 w 219"/>
                <a:gd name="T3" fmla="*/ 24 h 25"/>
                <a:gd name="T4" fmla="*/ 217 w 219"/>
                <a:gd name="T5" fmla="*/ 24 h 25"/>
                <a:gd name="T6" fmla="*/ 218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1516" name="Group 116"/>
            <p:cNvGrpSpPr>
              <a:grpSpLocks/>
            </p:cNvGrpSpPr>
            <p:nvPr/>
          </p:nvGrpSpPr>
          <p:grpSpPr bwMode="auto">
            <a:xfrm>
              <a:off x="3085" y="2128"/>
              <a:ext cx="360" cy="334"/>
              <a:chOff x="3085" y="2128"/>
              <a:chExt cx="360" cy="334"/>
            </a:xfrm>
          </p:grpSpPr>
          <p:sp>
            <p:nvSpPr>
              <p:cNvPr id="21563" name="Freeform 117"/>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1564" name="Freeform 118"/>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5" name="Freeform 119"/>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6" name="Freeform 120"/>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7" name="Freeform 121"/>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8" name="Freeform 122"/>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9" name="Freeform 123"/>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0" name="Freeform 124"/>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1" name="Freeform 125"/>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2" name="Freeform 126"/>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73" name="Freeform 127"/>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517" name="Group 128"/>
            <p:cNvGrpSpPr>
              <a:grpSpLocks/>
            </p:cNvGrpSpPr>
            <p:nvPr/>
          </p:nvGrpSpPr>
          <p:grpSpPr bwMode="auto">
            <a:xfrm>
              <a:off x="3241" y="1950"/>
              <a:ext cx="133" cy="195"/>
              <a:chOff x="3241" y="1950"/>
              <a:chExt cx="133" cy="195"/>
            </a:xfrm>
          </p:grpSpPr>
          <p:sp>
            <p:nvSpPr>
              <p:cNvPr id="21540" name="Freeform 129"/>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1541" name="Freeform 130"/>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1542" name="Freeform 131"/>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3" name="Freeform 132"/>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4" name="Freeform 133"/>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5" name="Freeform 134"/>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6" name="Freeform 135"/>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7" name="Freeform 136"/>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8" name="Freeform 137"/>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49" name="Freeform 138"/>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0" name="Freeform 139"/>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1" name="Freeform 140"/>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2" name="Freeform 141"/>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3" name="Freeform 142"/>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4" name="Freeform 143"/>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5" name="Freeform 144"/>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6" name="Freeform 145"/>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7" name="Freeform 146"/>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1558" name="Freeform 147"/>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59" name="Freeform 148"/>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0" name="Freeform 149"/>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1" name="Freeform 150"/>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62" name="Freeform 151"/>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518" name="Group 152"/>
            <p:cNvGrpSpPr>
              <a:grpSpLocks/>
            </p:cNvGrpSpPr>
            <p:nvPr/>
          </p:nvGrpSpPr>
          <p:grpSpPr bwMode="auto">
            <a:xfrm>
              <a:off x="3165" y="2044"/>
              <a:ext cx="243" cy="209"/>
              <a:chOff x="3165" y="2044"/>
              <a:chExt cx="243" cy="209"/>
            </a:xfrm>
          </p:grpSpPr>
          <p:sp>
            <p:nvSpPr>
              <p:cNvPr id="21532" name="Freeform 153"/>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1533" name="Freeform 154"/>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4" name="Freeform 155"/>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5" name="Freeform 156"/>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6" name="Freeform 157"/>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7" name="Freeform 158"/>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8" name="Freeform 159"/>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9" name="Freeform 160"/>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519" name="Freeform 161"/>
            <p:cNvSpPr>
              <a:spLocks/>
            </p:cNvSpPr>
            <p:nvPr/>
          </p:nvSpPr>
          <p:spPr bwMode="auto">
            <a:xfrm>
              <a:off x="3070" y="2301"/>
              <a:ext cx="86" cy="98"/>
            </a:xfrm>
            <a:custGeom>
              <a:avLst/>
              <a:gdLst>
                <a:gd name="T0" fmla="*/ 0 w 86"/>
                <a:gd name="T1" fmla="*/ 27 h 98"/>
                <a:gd name="T2" fmla="*/ 8 w 86"/>
                <a:gd name="T3" fmla="*/ 51 h 98"/>
                <a:gd name="T4" fmla="*/ 13 w 86"/>
                <a:gd name="T5" fmla="*/ 67 h 98"/>
                <a:gd name="T6" fmla="*/ 17 w 86"/>
                <a:gd name="T7" fmla="*/ 73 h 98"/>
                <a:gd name="T8" fmla="*/ 23 w 86"/>
                <a:gd name="T9" fmla="*/ 78 h 98"/>
                <a:gd name="T10" fmla="*/ 32 w 86"/>
                <a:gd name="T11" fmla="*/ 84 h 98"/>
                <a:gd name="T12" fmla="*/ 37 w 86"/>
                <a:gd name="T13" fmla="*/ 88 h 98"/>
                <a:gd name="T14" fmla="*/ 46 w 86"/>
                <a:gd name="T15" fmla="*/ 93 h 98"/>
                <a:gd name="T16" fmla="*/ 53 w 86"/>
                <a:gd name="T17" fmla="*/ 94 h 98"/>
                <a:gd name="T18" fmla="*/ 60 w 86"/>
                <a:gd name="T19" fmla="*/ 95 h 98"/>
                <a:gd name="T20" fmla="*/ 63 w 86"/>
                <a:gd name="T21" fmla="*/ 95 h 98"/>
                <a:gd name="T22" fmla="*/ 69 w 86"/>
                <a:gd name="T23" fmla="*/ 97 h 98"/>
                <a:gd name="T24" fmla="*/ 74 w 86"/>
                <a:gd name="T25" fmla="*/ 96 h 98"/>
                <a:gd name="T26" fmla="*/ 78 w 86"/>
                <a:gd name="T27" fmla="*/ 90 h 98"/>
                <a:gd name="T28" fmla="*/ 79 w 86"/>
                <a:gd name="T29" fmla="*/ 86 h 98"/>
                <a:gd name="T30" fmla="*/ 82 w 86"/>
                <a:gd name="T31" fmla="*/ 83 h 98"/>
                <a:gd name="T32" fmla="*/ 83 w 86"/>
                <a:gd name="T33" fmla="*/ 74 h 98"/>
                <a:gd name="T34" fmla="*/ 85 w 86"/>
                <a:gd name="T35" fmla="*/ 60 h 98"/>
                <a:gd name="T36" fmla="*/ 85 w 86"/>
                <a:gd name="T37" fmla="*/ 51 h 98"/>
                <a:gd name="T38" fmla="*/ 83 w 86"/>
                <a:gd name="T39" fmla="*/ 45 h 98"/>
                <a:gd name="T40" fmla="*/ 80 w 86"/>
                <a:gd name="T41" fmla="*/ 40 h 98"/>
                <a:gd name="T42" fmla="*/ 70 w 86"/>
                <a:gd name="T43" fmla="*/ 32 h 98"/>
                <a:gd name="T44" fmla="*/ 62 w 86"/>
                <a:gd name="T45" fmla="*/ 28 h 98"/>
                <a:gd name="T46" fmla="*/ 55 w 86"/>
                <a:gd name="T47" fmla="*/ 24 h 98"/>
                <a:gd name="T48" fmla="*/ 50 w 86"/>
                <a:gd name="T49" fmla="*/ 22 h 98"/>
                <a:gd name="T50" fmla="*/ 45 w 86"/>
                <a:gd name="T51" fmla="*/ 19 h 98"/>
                <a:gd name="T52" fmla="*/ 36 w 86"/>
                <a:gd name="T53" fmla="*/ 9 h 98"/>
                <a:gd name="T54" fmla="*/ 28 w 86"/>
                <a:gd name="T55" fmla="*/ 2 h 98"/>
                <a:gd name="T56" fmla="*/ 26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1520" name="Group 162"/>
            <p:cNvGrpSpPr>
              <a:grpSpLocks/>
            </p:cNvGrpSpPr>
            <p:nvPr/>
          </p:nvGrpSpPr>
          <p:grpSpPr bwMode="auto">
            <a:xfrm>
              <a:off x="2988" y="2125"/>
              <a:ext cx="154" cy="274"/>
              <a:chOff x="2988" y="2125"/>
              <a:chExt cx="154" cy="274"/>
            </a:xfrm>
          </p:grpSpPr>
          <p:sp>
            <p:nvSpPr>
              <p:cNvPr id="21521" name="Freeform 163"/>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1522" name="Group 164"/>
              <p:cNvGrpSpPr>
                <a:grpSpLocks/>
              </p:cNvGrpSpPr>
              <p:nvPr/>
            </p:nvGrpSpPr>
            <p:grpSpPr bwMode="auto">
              <a:xfrm>
                <a:off x="2989" y="2125"/>
                <a:ext cx="23" cy="62"/>
                <a:chOff x="2989" y="2125"/>
                <a:chExt cx="23" cy="62"/>
              </a:xfrm>
            </p:grpSpPr>
            <p:sp>
              <p:nvSpPr>
                <p:cNvPr id="21530" name="Freeform 165"/>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31" name="Freeform 166"/>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1523" name="Freeform 167"/>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1524" name="Group 168"/>
              <p:cNvGrpSpPr>
                <a:grpSpLocks/>
              </p:cNvGrpSpPr>
              <p:nvPr/>
            </p:nvGrpSpPr>
            <p:grpSpPr bwMode="auto">
              <a:xfrm>
                <a:off x="3018" y="2167"/>
                <a:ext cx="47" cy="23"/>
                <a:chOff x="3018" y="2167"/>
                <a:chExt cx="47" cy="23"/>
              </a:xfrm>
            </p:grpSpPr>
            <p:sp>
              <p:nvSpPr>
                <p:cNvPr id="21528" name="Freeform 169"/>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29" name="Freeform 170"/>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1525" name="Group 171"/>
              <p:cNvGrpSpPr>
                <a:grpSpLocks/>
              </p:cNvGrpSpPr>
              <p:nvPr/>
            </p:nvGrpSpPr>
            <p:grpSpPr bwMode="auto">
              <a:xfrm>
                <a:off x="3053" y="2226"/>
                <a:ext cx="67" cy="110"/>
                <a:chOff x="3053" y="2226"/>
                <a:chExt cx="67" cy="110"/>
              </a:xfrm>
            </p:grpSpPr>
            <p:sp>
              <p:nvSpPr>
                <p:cNvPr id="21526" name="Freeform 172"/>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27" name="Freeform 173"/>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Tree>
    <p:extLst>
      <p:ext uri="{BB962C8B-B14F-4D97-AF65-F5344CB8AC3E}">
        <p14:creationId xmlns:p14="http://schemas.microsoft.com/office/powerpoint/2010/main" val="292139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0013" y="76200"/>
            <a:ext cx="4497387" cy="1143000"/>
          </a:xfrm>
          <a:effectLst>
            <a:outerShdw dist="53882" dir="2700000" algn="ctr" rotWithShape="0">
              <a:schemeClr val="bg2"/>
            </a:outerShdw>
          </a:effectLst>
        </p:spPr>
        <p:txBody>
          <a:bodyPr lIns="92075" tIns="46038" rIns="92075" bIns="46038" anchor="t"/>
          <a:lstStyle/>
          <a:p>
            <a:pPr eaLnBrk="1" hangingPunct="1"/>
            <a:r>
              <a:rPr lang="en-US" smtClean="0"/>
              <a:t>#1 - Stop Unloader</a:t>
            </a:r>
          </a:p>
        </p:txBody>
      </p:sp>
      <p:grpSp>
        <p:nvGrpSpPr>
          <p:cNvPr id="22531" name="Group 3"/>
          <p:cNvGrpSpPr>
            <a:grpSpLocks/>
          </p:cNvGrpSpPr>
          <p:nvPr/>
        </p:nvGrpSpPr>
        <p:grpSpPr bwMode="auto">
          <a:xfrm>
            <a:off x="2754313" y="762000"/>
            <a:ext cx="5741987" cy="5730875"/>
            <a:chOff x="1735" y="480"/>
            <a:chExt cx="3617" cy="3610"/>
          </a:xfrm>
        </p:grpSpPr>
        <p:sp>
          <p:nvSpPr>
            <p:cNvPr id="22565" name="Rectangle 4"/>
            <p:cNvSpPr>
              <a:spLocks noChangeArrowheads="1"/>
            </p:cNvSpPr>
            <p:nvPr/>
          </p:nvSpPr>
          <p:spPr bwMode="auto">
            <a:xfrm>
              <a:off x="2116" y="3744"/>
              <a:ext cx="3226"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6" name="AutoShape 5"/>
            <p:cNvSpPr>
              <a:spLocks noChangeArrowheads="1"/>
            </p:cNvSpPr>
            <p:nvPr/>
          </p:nvSpPr>
          <p:spPr bwMode="auto">
            <a:xfrm rot="10800000" flipH="1">
              <a:off x="2182" y="1452"/>
              <a:ext cx="310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67" name="AutoShape 6" descr="90%"/>
            <p:cNvSpPr>
              <a:spLocks noChangeArrowheads="1"/>
            </p:cNvSpPr>
            <p:nvPr/>
          </p:nvSpPr>
          <p:spPr bwMode="auto">
            <a:xfrm>
              <a:off x="2182" y="1452"/>
              <a:ext cx="136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2568" name="Group 7"/>
            <p:cNvGrpSpPr>
              <a:grpSpLocks/>
            </p:cNvGrpSpPr>
            <p:nvPr/>
          </p:nvGrpSpPr>
          <p:grpSpPr bwMode="auto">
            <a:xfrm>
              <a:off x="2186" y="1452"/>
              <a:ext cx="3106" cy="2285"/>
              <a:chOff x="1492" y="1313"/>
              <a:chExt cx="3494" cy="2285"/>
            </a:xfrm>
          </p:grpSpPr>
          <p:sp>
            <p:nvSpPr>
              <p:cNvPr id="22701" name="AutoShape 8" descr="90%"/>
              <p:cNvSpPr>
                <a:spLocks noChangeArrowheads="1"/>
              </p:cNvSpPr>
              <p:nvPr/>
            </p:nvSpPr>
            <p:spPr bwMode="auto">
              <a:xfrm rot="-5400000">
                <a:off x="3615" y="1150"/>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702" name="Rectangle 9" descr="90%"/>
              <p:cNvSpPr>
                <a:spLocks noChangeArrowheads="1"/>
              </p:cNvSpPr>
              <p:nvPr/>
            </p:nvSpPr>
            <p:spPr bwMode="auto">
              <a:xfrm>
                <a:off x="1492" y="2488"/>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2569" name="Freeform 10"/>
            <p:cNvSpPr>
              <a:spLocks/>
            </p:cNvSpPr>
            <p:nvPr/>
          </p:nvSpPr>
          <p:spPr bwMode="auto">
            <a:xfrm>
              <a:off x="3687" y="2584"/>
              <a:ext cx="195" cy="25"/>
            </a:xfrm>
            <a:custGeom>
              <a:avLst/>
              <a:gdLst>
                <a:gd name="T0" fmla="*/ 2 w 219"/>
                <a:gd name="T1" fmla="*/ 0 h 25"/>
                <a:gd name="T2" fmla="*/ 0 w 219"/>
                <a:gd name="T3" fmla="*/ 24 h 25"/>
                <a:gd name="T4" fmla="*/ 85 w 219"/>
                <a:gd name="T5" fmla="*/ 24 h 25"/>
                <a:gd name="T6" fmla="*/ 86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2570" name="Group 11"/>
            <p:cNvGrpSpPr>
              <a:grpSpLocks/>
            </p:cNvGrpSpPr>
            <p:nvPr/>
          </p:nvGrpSpPr>
          <p:grpSpPr bwMode="auto">
            <a:xfrm>
              <a:off x="3602" y="2267"/>
              <a:ext cx="320" cy="334"/>
              <a:chOff x="3085" y="2128"/>
              <a:chExt cx="360" cy="334"/>
            </a:xfrm>
          </p:grpSpPr>
          <p:sp>
            <p:nvSpPr>
              <p:cNvPr id="22690" name="Freeform 12"/>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2691" name="Freeform 13"/>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2" name="Freeform 14"/>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3" name="Freeform 15"/>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4" name="Freeform 16"/>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5" name="Freeform 17"/>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6" name="Freeform 18"/>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7" name="Freeform 19"/>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8" name="Freeform 20"/>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99" name="Freeform 21"/>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700" name="Freeform 22"/>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71" name="Group 23"/>
            <p:cNvGrpSpPr>
              <a:grpSpLocks/>
            </p:cNvGrpSpPr>
            <p:nvPr/>
          </p:nvGrpSpPr>
          <p:grpSpPr bwMode="auto">
            <a:xfrm>
              <a:off x="3740" y="2089"/>
              <a:ext cx="119" cy="195"/>
              <a:chOff x="3241" y="1950"/>
              <a:chExt cx="133" cy="195"/>
            </a:xfrm>
          </p:grpSpPr>
          <p:sp>
            <p:nvSpPr>
              <p:cNvPr id="22667" name="Freeform 24"/>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2668" name="Freeform 25"/>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2669" name="Freeform 26"/>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0" name="Freeform 27"/>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1" name="Freeform 28"/>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2" name="Freeform 29"/>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3" name="Freeform 30"/>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4" name="Freeform 31"/>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5" name="Freeform 32"/>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6" name="Freeform 33"/>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7" name="Freeform 34"/>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8" name="Freeform 35"/>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79" name="Freeform 36"/>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0" name="Freeform 37"/>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1" name="Freeform 38"/>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2" name="Freeform 39"/>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3" name="Freeform 40"/>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4" name="Freeform 41"/>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2685" name="Freeform 42"/>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6" name="Freeform 43"/>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7" name="Freeform 44"/>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8" name="Freeform 45"/>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89" name="Freeform 46"/>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72" name="Group 47"/>
            <p:cNvGrpSpPr>
              <a:grpSpLocks/>
            </p:cNvGrpSpPr>
            <p:nvPr/>
          </p:nvGrpSpPr>
          <p:grpSpPr bwMode="auto">
            <a:xfrm>
              <a:off x="3673" y="2183"/>
              <a:ext cx="216" cy="209"/>
              <a:chOff x="3165" y="2044"/>
              <a:chExt cx="243" cy="209"/>
            </a:xfrm>
          </p:grpSpPr>
          <p:sp>
            <p:nvSpPr>
              <p:cNvPr id="22659" name="Freeform 48"/>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2660" name="Freeform 49"/>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1" name="Freeform 50"/>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2" name="Freeform 51"/>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3" name="Freeform 52"/>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4" name="Freeform 53"/>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5" name="Freeform 54"/>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66" name="Freeform 55"/>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573" name="Freeform 56"/>
            <p:cNvSpPr>
              <a:spLocks/>
            </p:cNvSpPr>
            <p:nvPr/>
          </p:nvSpPr>
          <p:spPr bwMode="auto">
            <a:xfrm>
              <a:off x="3588" y="2440"/>
              <a:ext cx="77" cy="98"/>
            </a:xfrm>
            <a:custGeom>
              <a:avLst/>
              <a:gdLst>
                <a:gd name="T0" fmla="*/ 0 w 86"/>
                <a:gd name="T1" fmla="*/ 27 h 98"/>
                <a:gd name="T2" fmla="*/ 4 w 86"/>
                <a:gd name="T3" fmla="*/ 51 h 98"/>
                <a:gd name="T4" fmla="*/ 5 w 86"/>
                <a:gd name="T5" fmla="*/ 67 h 98"/>
                <a:gd name="T6" fmla="*/ 7 w 86"/>
                <a:gd name="T7" fmla="*/ 73 h 98"/>
                <a:gd name="T8" fmla="*/ 10 w 86"/>
                <a:gd name="T9" fmla="*/ 78 h 98"/>
                <a:gd name="T10" fmla="*/ 13 w 86"/>
                <a:gd name="T11" fmla="*/ 84 h 98"/>
                <a:gd name="T12" fmla="*/ 15 w 86"/>
                <a:gd name="T13" fmla="*/ 88 h 98"/>
                <a:gd name="T14" fmla="*/ 19 w 86"/>
                <a:gd name="T15" fmla="*/ 93 h 98"/>
                <a:gd name="T16" fmla="*/ 21 w 86"/>
                <a:gd name="T17" fmla="*/ 94 h 98"/>
                <a:gd name="T18" fmla="*/ 25 w 86"/>
                <a:gd name="T19" fmla="*/ 95 h 98"/>
                <a:gd name="T20" fmla="*/ 26 w 86"/>
                <a:gd name="T21" fmla="*/ 95 h 98"/>
                <a:gd name="T22" fmla="*/ 29 w 86"/>
                <a:gd name="T23" fmla="*/ 97 h 98"/>
                <a:gd name="T24" fmla="*/ 30 w 86"/>
                <a:gd name="T25" fmla="*/ 96 h 98"/>
                <a:gd name="T26" fmla="*/ 32 w 86"/>
                <a:gd name="T27" fmla="*/ 90 h 98"/>
                <a:gd name="T28" fmla="*/ 33 w 86"/>
                <a:gd name="T29" fmla="*/ 86 h 98"/>
                <a:gd name="T30" fmla="*/ 34 w 86"/>
                <a:gd name="T31" fmla="*/ 83 h 98"/>
                <a:gd name="T32" fmla="*/ 34 w 86"/>
                <a:gd name="T33" fmla="*/ 74 h 98"/>
                <a:gd name="T34" fmla="*/ 35 w 86"/>
                <a:gd name="T35" fmla="*/ 60 h 98"/>
                <a:gd name="T36" fmla="*/ 35 w 86"/>
                <a:gd name="T37" fmla="*/ 51 h 98"/>
                <a:gd name="T38" fmla="*/ 34 w 86"/>
                <a:gd name="T39" fmla="*/ 45 h 98"/>
                <a:gd name="T40" fmla="*/ 33 w 86"/>
                <a:gd name="T41" fmla="*/ 40 h 98"/>
                <a:gd name="T42" fmla="*/ 29 w 86"/>
                <a:gd name="T43" fmla="*/ 32 h 98"/>
                <a:gd name="T44" fmla="*/ 26 w 86"/>
                <a:gd name="T45" fmla="*/ 28 h 98"/>
                <a:gd name="T46" fmla="*/ 22 w 86"/>
                <a:gd name="T47" fmla="*/ 24 h 98"/>
                <a:gd name="T48" fmla="*/ 21 w 86"/>
                <a:gd name="T49" fmla="*/ 22 h 98"/>
                <a:gd name="T50" fmla="*/ 19 w 86"/>
                <a:gd name="T51" fmla="*/ 19 h 98"/>
                <a:gd name="T52" fmla="*/ 15 w 86"/>
                <a:gd name="T53" fmla="*/ 9 h 98"/>
                <a:gd name="T54" fmla="*/ 12 w 86"/>
                <a:gd name="T55" fmla="*/ 2 h 98"/>
                <a:gd name="T56" fmla="*/ 11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2574" name="Group 57"/>
            <p:cNvGrpSpPr>
              <a:grpSpLocks/>
            </p:cNvGrpSpPr>
            <p:nvPr/>
          </p:nvGrpSpPr>
          <p:grpSpPr bwMode="auto">
            <a:xfrm>
              <a:off x="3515" y="2264"/>
              <a:ext cx="137" cy="274"/>
              <a:chOff x="2988" y="2125"/>
              <a:chExt cx="154" cy="274"/>
            </a:xfrm>
          </p:grpSpPr>
          <p:sp>
            <p:nvSpPr>
              <p:cNvPr id="22648" name="Freeform 58"/>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2649" name="Group 59"/>
              <p:cNvGrpSpPr>
                <a:grpSpLocks/>
              </p:cNvGrpSpPr>
              <p:nvPr/>
            </p:nvGrpSpPr>
            <p:grpSpPr bwMode="auto">
              <a:xfrm>
                <a:off x="2989" y="2125"/>
                <a:ext cx="23" cy="62"/>
                <a:chOff x="2989" y="2125"/>
                <a:chExt cx="23" cy="62"/>
              </a:xfrm>
            </p:grpSpPr>
            <p:sp>
              <p:nvSpPr>
                <p:cNvPr id="22657" name="Freeform 60"/>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58" name="Freeform 61"/>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650" name="Freeform 62"/>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651" name="Group 63"/>
              <p:cNvGrpSpPr>
                <a:grpSpLocks/>
              </p:cNvGrpSpPr>
              <p:nvPr/>
            </p:nvGrpSpPr>
            <p:grpSpPr bwMode="auto">
              <a:xfrm>
                <a:off x="3018" y="2167"/>
                <a:ext cx="47" cy="23"/>
                <a:chOff x="3018" y="2167"/>
                <a:chExt cx="47" cy="23"/>
              </a:xfrm>
            </p:grpSpPr>
            <p:sp>
              <p:nvSpPr>
                <p:cNvPr id="22655" name="Freeform 64"/>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56" name="Freeform 65"/>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652" name="Group 66"/>
              <p:cNvGrpSpPr>
                <a:grpSpLocks/>
              </p:cNvGrpSpPr>
              <p:nvPr/>
            </p:nvGrpSpPr>
            <p:grpSpPr bwMode="auto">
              <a:xfrm>
                <a:off x="3053" y="2226"/>
                <a:ext cx="67" cy="110"/>
                <a:chOff x="3053" y="2226"/>
                <a:chExt cx="67" cy="110"/>
              </a:xfrm>
            </p:grpSpPr>
            <p:sp>
              <p:nvSpPr>
                <p:cNvPr id="22653" name="Freeform 67"/>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54" name="Freeform 68"/>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2575" name="AutoShape 69"/>
            <p:cNvSpPr>
              <a:spLocks noChangeArrowheads="1"/>
            </p:cNvSpPr>
            <p:nvPr/>
          </p:nvSpPr>
          <p:spPr bwMode="auto">
            <a:xfrm>
              <a:off x="2128" y="480"/>
              <a:ext cx="3224"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2576" name="Group 70"/>
            <p:cNvGrpSpPr>
              <a:grpSpLocks/>
            </p:cNvGrpSpPr>
            <p:nvPr/>
          </p:nvGrpSpPr>
          <p:grpSpPr bwMode="auto">
            <a:xfrm>
              <a:off x="1735" y="1043"/>
              <a:ext cx="510" cy="848"/>
              <a:chOff x="985" y="904"/>
              <a:chExt cx="574" cy="848"/>
            </a:xfrm>
          </p:grpSpPr>
          <p:grpSp>
            <p:nvGrpSpPr>
              <p:cNvPr id="22578" name="Group 71"/>
              <p:cNvGrpSpPr>
                <a:grpSpLocks/>
              </p:cNvGrpSpPr>
              <p:nvPr/>
            </p:nvGrpSpPr>
            <p:grpSpPr bwMode="auto">
              <a:xfrm>
                <a:off x="1070" y="904"/>
                <a:ext cx="489" cy="843"/>
                <a:chOff x="1070" y="904"/>
                <a:chExt cx="489" cy="843"/>
              </a:xfrm>
            </p:grpSpPr>
            <p:grpSp>
              <p:nvGrpSpPr>
                <p:cNvPr id="22582" name="Group 72"/>
                <p:cNvGrpSpPr>
                  <a:grpSpLocks/>
                </p:cNvGrpSpPr>
                <p:nvPr/>
              </p:nvGrpSpPr>
              <p:grpSpPr bwMode="auto">
                <a:xfrm>
                  <a:off x="1070" y="904"/>
                  <a:ext cx="489" cy="843"/>
                  <a:chOff x="1070" y="904"/>
                  <a:chExt cx="489" cy="843"/>
                </a:xfrm>
              </p:grpSpPr>
              <p:grpSp>
                <p:nvGrpSpPr>
                  <p:cNvPr id="22586" name="Group 73"/>
                  <p:cNvGrpSpPr>
                    <a:grpSpLocks/>
                  </p:cNvGrpSpPr>
                  <p:nvPr/>
                </p:nvGrpSpPr>
                <p:grpSpPr bwMode="auto">
                  <a:xfrm>
                    <a:off x="1352" y="1624"/>
                    <a:ext cx="143" cy="123"/>
                    <a:chOff x="1352" y="1624"/>
                    <a:chExt cx="143" cy="123"/>
                  </a:xfrm>
                </p:grpSpPr>
                <p:sp>
                  <p:nvSpPr>
                    <p:cNvPr id="22643" name="Freeform 74"/>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2644" name="Freeform 75"/>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5" name="Freeform 76"/>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6" name="Freeform 77"/>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7" name="Freeform 78"/>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587" name="Freeform 79"/>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2588" name="Freeform 80"/>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589" name="Group 81"/>
                  <p:cNvGrpSpPr>
                    <a:grpSpLocks/>
                  </p:cNvGrpSpPr>
                  <p:nvPr/>
                </p:nvGrpSpPr>
                <p:grpSpPr bwMode="auto">
                  <a:xfrm>
                    <a:off x="1070" y="1132"/>
                    <a:ext cx="205" cy="614"/>
                    <a:chOff x="1070" y="1132"/>
                    <a:chExt cx="205" cy="614"/>
                  </a:xfrm>
                </p:grpSpPr>
                <p:sp>
                  <p:nvSpPr>
                    <p:cNvPr id="22632" name="Freeform 82"/>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2633" name="Group 83"/>
                    <p:cNvGrpSpPr>
                      <a:grpSpLocks/>
                    </p:cNvGrpSpPr>
                    <p:nvPr/>
                  </p:nvGrpSpPr>
                  <p:grpSpPr bwMode="auto">
                    <a:xfrm>
                      <a:off x="1131" y="1437"/>
                      <a:ext cx="144" cy="309"/>
                      <a:chOff x="1131" y="1437"/>
                      <a:chExt cx="144" cy="309"/>
                    </a:xfrm>
                  </p:grpSpPr>
                  <p:grpSp>
                    <p:nvGrpSpPr>
                      <p:cNvPr id="22634" name="Group 84"/>
                      <p:cNvGrpSpPr>
                        <a:grpSpLocks/>
                      </p:cNvGrpSpPr>
                      <p:nvPr/>
                    </p:nvGrpSpPr>
                    <p:grpSpPr bwMode="auto">
                      <a:xfrm>
                        <a:off x="1131" y="1609"/>
                        <a:ext cx="134" cy="137"/>
                        <a:chOff x="1131" y="1609"/>
                        <a:chExt cx="134" cy="137"/>
                      </a:xfrm>
                    </p:grpSpPr>
                    <p:sp>
                      <p:nvSpPr>
                        <p:cNvPr id="22638" name="Freeform 85"/>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2639" name="Freeform 86"/>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0" name="Freeform 87"/>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1" name="Freeform 88"/>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42" name="Freeform 89"/>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635" name="Group 90"/>
                      <p:cNvGrpSpPr>
                        <a:grpSpLocks/>
                      </p:cNvGrpSpPr>
                      <p:nvPr/>
                    </p:nvGrpSpPr>
                    <p:grpSpPr bwMode="auto">
                      <a:xfrm>
                        <a:off x="1147" y="1437"/>
                        <a:ext cx="128" cy="196"/>
                        <a:chOff x="1147" y="1437"/>
                        <a:chExt cx="128" cy="196"/>
                      </a:xfrm>
                    </p:grpSpPr>
                    <p:sp>
                      <p:nvSpPr>
                        <p:cNvPr id="22636" name="Freeform 91"/>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37" name="Freeform 92"/>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2590" name="Group 93"/>
                  <p:cNvGrpSpPr>
                    <a:grpSpLocks/>
                  </p:cNvGrpSpPr>
                  <p:nvPr/>
                </p:nvGrpSpPr>
                <p:grpSpPr bwMode="auto">
                  <a:xfrm>
                    <a:off x="1086" y="904"/>
                    <a:ext cx="473" cy="485"/>
                    <a:chOff x="1086" y="904"/>
                    <a:chExt cx="473" cy="485"/>
                  </a:xfrm>
                </p:grpSpPr>
                <p:grpSp>
                  <p:nvGrpSpPr>
                    <p:cNvPr id="22591" name="Group 94"/>
                    <p:cNvGrpSpPr>
                      <a:grpSpLocks/>
                    </p:cNvGrpSpPr>
                    <p:nvPr/>
                  </p:nvGrpSpPr>
                  <p:grpSpPr bwMode="auto">
                    <a:xfrm>
                      <a:off x="1372" y="904"/>
                      <a:ext cx="187" cy="166"/>
                      <a:chOff x="1372" y="904"/>
                      <a:chExt cx="187" cy="166"/>
                    </a:xfrm>
                  </p:grpSpPr>
                  <p:sp>
                    <p:nvSpPr>
                      <p:cNvPr id="22616" name="Freeform 95"/>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2617" name="Freeform 96"/>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8" name="Freeform 97"/>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9" name="Freeform 98"/>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0" name="Freeform 99"/>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1" name="Freeform 100"/>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2" name="Freeform 101"/>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3" name="Freeform 102"/>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4" name="Freeform 103"/>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5" name="Freeform 104"/>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6" name="Freeform 105"/>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7" name="Freeform 106"/>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8" name="Freeform 107"/>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29" name="Freeform 108"/>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30" name="Freeform 109"/>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31" name="Freeform 110"/>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92" name="Group 111"/>
                    <p:cNvGrpSpPr>
                      <a:grpSpLocks/>
                    </p:cNvGrpSpPr>
                    <p:nvPr/>
                  </p:nvGrpSpPr>
                  <p:grpSpPr bwMode="auto">
                    <a:xfrm>
                      <a:off x="1469" y="1241"/>
                      <a:ext cx="61" cy="119"/>
                      <a:chOff x="1469" y="1241"/>
                      <a:chExt cx="61" cy="119"/>
                    </a:xfrm>
                  </p:grpSpPr>
                  <p:sp>
                    <p:nvSpPr>
                      <p:cNvPr id="22610" name="Freeform 112"/>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2611" name="Freeform 113"/>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2" name="Freeform 114"/>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3" name="Freeform 115"/>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4" name="Freeform 116"/>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15" name="Freeform 117"/>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93" name="Group 118"/>
                    <p:cNvGrpSpPr>
                      <a:grpSpLocks/>
                    </p:cNvGrpSpPr>
                    <p:nvPr/>
                  </p:nvGrpSpPr>
                  <p:grpSpPr bwMode="auto">
                    <a:xfrm>
                      <a:off x="1325" y="1298"/>
                      <a:ext cx="126" cy="91"/>
                      <a:chOff x="1325" y="1298"/>
                      <a:chExt cx="126" cy="91"/>
                    </a:xfrm>
                  </p:grpSpPr>
                  <p:sp>
                    <p:nvSpPr>
                      <p:cNvPr id="22602" name="Freeform 119"/>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2603" name="Group 120"/>
                      <p:cNvGrpSpPr>
                        <a:grpSpLocks/>
                      </p:cNvGrpSpPr>
                      <p:nvPr/>
                    </p:nvGrpSpPr>
                    <p:grpSpPr bwMode="auto">
                      <a:xfrm>
                        <a:off x="1366" y="1312"/>
                        <a:ext cx="77" cy="77"/>
                        <a:chOff x="1366" y="1312"/>
                        <a:chExt cx="77" cy="77"/>
                      </a:xfrm>
                    </p:grpSpPr>
                    <p:sp>
                      <p:nvSpPr>
                        <p:cNvPr id="22605" name="Freeform 121"/>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6" name="Freeform 122"/>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7" name="Freeform 123"/>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8" name="Freeform 124"/>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9" name="Freeform 125"/>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2604" name="Freeform 126"/>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2594" name="Group 127"/>
                    <p:cNvGrpSpPr>
                      <a:grpSpLocks/>
                    </p:cNvGrpSpPr>
                    <p:nvPr/>
                  </p:nvGrpSpPr>
                  <p:grpSpPr bwMode="auto">
                    <a:xfrm>
                      <a:off x="1086" y="974"/>
                      <a:ext cx="415" cy="361"/>
                      <a:chOff x="1086" y="974"/>
                      <a:chExt cx="415" cy="361"/>
                    </a:xfrm>
                  </p:grpSpPr>
                  <p:sp>
                    <p:nvSpPr>
                      <p:cNvPr id="22595" name="Freeform 128"/>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2596" name="Freeform 129"/>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97" name="Freeform 130"/>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98" name="Freeform 131"/>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99" name="Freeform 132"/>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0" name="Freeform 133"/>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601" name="Freeform 134"/>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2583" name="Group 135"/>
                <p:cNvGrpSpPr>
                  <a:grpSpLocks/>
                </p:cNvGrpSpPr>
                <p:nvPr/>
              </p:nvGrpSpPr>
              <p:grpSpPr bwMode="auto">
                <a:xfrm>
                  <a:off x="1138" y="1438"/>
                  <a:ext cx="128" cy="196"/>
                  <a:chOff x="1138" y="1438"/>
                  <a:chExt cx="128" cy="196"/>
                </a:xfrm>
              </p:grpSpPr>
              <p:sp>
                <p:nvSpPr>
                  <p:cNvPr id="22584" name="Freeform 136"/>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85" name="Freeform 137"/>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2579" name="Rectangle 138"/>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0" name="Line 139"/>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81" name="Line 140"/>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77" name="Line 141"/>
            <p:cNvSpPr>
              <a:spLocks noChangeShapeType="1"/>
            </p:cNvSpPr>
            <p:nvPr/>
          </p:nvSpPr>
          <p:spPr bwMode="auto">
            <a:xfrm>
              <a:off x="2110" y="1904"/>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532" name="Group 142"/>
          <p:cNvGrpSpPr>
            <a:grpSpLocks/>
          </p:cNvGrpSpPr>
          <p:nvPr/>
        </p:nvGrpSpPr>
        <p:grpSpPr bwMode="auto">
          <a:xfrm>
            <a:off x="2514600" y="5775325"/>
            <a:ext cx="3656013" cy="912813"/>
            <a:chOff x="1584" y="3638"/>
            <a:chExt cx="2303" cy="575"/>
          </a:xfrm>
        </p:grpSpPr>
        <p:grpSp>
          <p:nvGrpSpPr>
            <p:cNvPr id="22533" name="Group 143"/>
            <p:cNvGrpSpPr>
              <a:grpSpLocks/>
            </p:cNvGrpSpPr>
            <p:nvPr/>
          </p:nvGrpSpPr>
          <p:grpSpPr bwMode="auto">
            <a:xfrm>
              <a:off x="1584" y="3638"/>
              <a:ext cx="488" cy="575"/>
              <a:chOff x="815" y="3499"/>
              <a:chExt cx="549" cy="575"/>
            </a:xfrm>
          </p:grpSpPr>
          <p:sp>
            <p:nvSpPr>
              <p:cNvPr id="22563" name="Oval 144"/>
              <p:cNvSpPr>
                <a:spLocks noChangeArrowheads="1"/>
              </p:cNvSpPr>
              <p:nvPr/>
            </p:nvSpPr>
            <p:spPr bwMode="auto">
              <a:xfrm>
                <a:off x="815" y="3499"/>
                <a:ext cx="549" cy="575"/>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64" name="Line 145"/>
              <p:cNvSpPr>
                <a:spLocks noChangeShapeType="1"/>
              </p:cNvSpPr>
              <p:nvPr/>
            </p:nvSpPr>
            <p:spPr bwMode="auto">
              <a:xfrm>
                <a:off x="879" y="3585"/>
                <a:ext cx="429" cy="425"/>
              </a:xfrm>
              <a:prstGeom prst="line">
                <a:avLst/>
              </a:prstGeom>
              <a:noFill/>
              <a:ln w="508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2534" name="Rectangle 146"/>
            <p:cNvSpPr>
              <a:spLocks noChangeArrowheads="1"/>
            </p:cNvSpPr>
            <p:nvPr/>
          </p:nvSpPr>
          <p:spPr bwMode="auto">
            <a:xfrm>
              <a:off x="1775" y="3802"/>
              <a:ext cx="1939"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5" name="Rectangle 147"/>
            <p:cNvSpPr>
              <a:spLocks noChangeArrowheads="1"/>
            </p:cNvSpPr>
            <p:nvPr/>
          </p:nvSpPr>
          <p:spPr bwMode="auto">
            <a:xfrm>
              <a:off x="3540" y="3758"/>
              <a:ext cx="347"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6" name="Rectangle 148"/>
            <p:cNvSpPr>
              <a:spLocks noChangeArrowheads="1"/>
            </p:cNvSpPr>
            <p:nvPr/>
          </p:nvSpPr>
          <p:spPr bwMode="auto">
            <a:xfrm>
              <a:off x="1778" y="3978"/>
              <a:ext cx="185"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2537" name="AutoShape 149"/>
            <p:cNvSpPr>
              <a:spLocks noChangeArrowheads="1"/>
            </p:cNvSpPr>
            <p:nvPr/>
          </p:nvSpPr>
          <p:spPr bwMode="auto">
            <a:xfrm>
              <a:off x="3628"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38" name="AutoShape 150"/>
            <p:cNvSpPr>
              <a:spLocks noChangeArrowheads="1"/>
            </p:cNvSpPr>
            <p:nvPr/>
          </p:nvSpPr>
          <p:spPr bwMode="auto">
            <a:xfrm>
              <a:off x="3714"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2539" name="Group 151"/>
            <p:cNvGrpSpPr>
              <a:grpSpLocks/>
            </p:cNvGrpSpPr>
            <p:nvPr/>
          </p:nvGrpSpPr>
          <p:grpSpPr bwMode="auto">
            <a:xfrm>
              <a:off x="1718" y="3834"/>
              <a:ext cx="1912" cy="126"/>
              <a:chOff x="966" y="3695"/>
              <a:chExt cx="2151" cy="126"/>
            </a:xfrm>
          </p:grpSpPr>
          <p:sp>
            <p:nvSpPr>
              <p:cNvPr id="22541" name="AutoShape 152"/>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2" name="Line 153"/>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43" name="AutoShape 154"/>
              <p:cNvSpPr>
                <a:spLocks noChangeArrowheads="1"/>
              </p:cNvSpPr>
              <p:nvPr/>
            </p:nvSpPr>
            <p:spPr bwMode="auto">
              <a:xfrm>
                <a:off x="1099"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2544" name="AutoShape 155"/>
              <p:cNvSpPr>
                <a:spLocks noChangeArrowheads="1"/>
              </p:cNvSpPr>
              <p:nvPr/>
            </p:nvSpPr>
            <p:spPr bwMode="auto">
              <a:xfrm>
                <a:off x="1195"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2545" name="AutoShape 156"/>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6" name="AutoShape 157"/>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7" name="AutoShape 158"/>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8" name="AutoShape 159"/>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49" name="AutoShape 160"/>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0" name="AutoShape 161"/>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1" name="AutoShape 162"/>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2" name="AutoShape 163"/>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3" name="AutoShape 164"/>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4" name="AutoShape 165"/>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5" name="AutoShape 166"/>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6" name="AutoShape 167"/>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7" name="AutoShape 168"/>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8" name="AutoShape 169"/>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59" name="AutoShape 170"/>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60" name="AutoShape 171"/>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61" name="AutoShape 172"/>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2562" name="AutoShape 173"/>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2540" name="Rectangle 174"/>
            <p:cNvSpPr>
              <a:spLocks noChangeArrowheads="1"/>
            </p:cNvSpPr>
            <p:nvPr/>
          </p:nvSpPr>
          <p:spPr bwMode="auto">
            <a:xfrm>
              <a:off x="3579" y="3779"/>
              <a:ext cx="278"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2356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6988" y="-76200"/>
            <a:ext cx="4494212" cy="1143000"/>
          </a:xfrm>
          <a:effectLst>
            <a:outerShdw dist="53882" dir="2700000" algn="ctr" rotWithShape="0">
              <a:schemeClr val="bg2"/>
            </a:outerShdw>
          </a:effectLst>
        </p:spPr>
        <p:txBody>
          <a:bodyPr lIns="92075" tIns="46038" rIns="92075" bIns="46038" anchor="t"/>
          <a:lstStyle/>
          <a:p>
            <a:pPr eaLnBrk="1" hangingPunct="1"/>
            <a:r>
              <a:rPr lang="en-US" smtClean="0"/>
              <a:t>#2 - Start Aeration</a:t>
            </a:r>
          </a:p>
        </p:txBody>
      </p:sp>
      <p:sp>
        <p:nvSpPr>
          <p:cNvPr id="23555" name="Rectangle 3"/>
          <p:cNvSpPr>
            <a:spLocks noChangeArrowheads="1"/>
          </p:cNvSpPr>
          <p:nvPr/>
        </p:nvSpPr>
        <p:spPr bwMode="auto">
          <a:xfrm>
            <a:off x="2536825" y="5842000"/>
            <a:ext cx="5121275" cy="5492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6" name="AutoShape 4"/>
          <p:cNvSpPr>
            <a:spLocks noChangeArrowheads="1"/>
          </p:cNvSpPr>
          <p:nvPr/>
        </p:nvSpPr>
        <p:spPr bwMode="auto">
          <a:xfrm rot="10800000" flipH="1">
            <a:off x="2641600" y="2203450"/>
            <a:ext cx="4930775" cy="2224088"/>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7" name="AutoShape 5" descr="90%"/>
          <p:cNvSpPr>
            <a:spLocks noChangeArrowheads="1"/>
          </p:cNvSpPr>
          <p:nvPr/>
        </p:nvSpPr>
        <p:spPr bwMode="auto">
          <a:xfrm>
            <a:off x="2641600" y="2203450"/>
            <a:ext cx="2165350" cy="1919288"/>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3558" name="Group 6"/>
          <p:cNvGrpSpPr>
            <a:grpSpLocks/>
          </p:cNvGrpSpPr>
          <p:nvPr/>
        </p:nvGrpSpPr>
        <p:grpSpPr bwMode="auto">
          <a:xfrm>
            <a:off x="2647950" y="2203450"/>
            <a:ext cx="4929188" cy="3638550"/>
            <a:chOff x="1492" y="1313"/>
            <a:chExt cx="3494" cy="2292"/>
          </a:xfrm>
        </p:grpSpPr>
        <p:sp>
          <p:nvSpPr>
            <p:cNvPr id="23722" name="AutoShape 7" descr="90%"/>
            <p:cNvSpPr>
              <a:spLocks noChangeArrowheads="1"/>
            </p:cNvSpPr>
            <p:nvPr/>
          </p:nvSpPr>
          <p:spPr bwMode="auto">
            <a:xfrm rot="-5400000">
              <a:off x="3615" y="1150"/>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723" name="Rectangle 8" descr="90%"/>
            <p:cNvSpPr>
              <a:spLocks noChangeArrowheads="1"/>
            </p:cNvSpPr>
            <p:nvPr/>
          </p:nvSpPr>
          <p:spPr bwMode="auto">
            <a:xfrm>
              <a:off x="1492" y="2495"/>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3559" name="Freeform 9"/>
          <p:cNvSpPr>
            <a:spLocks/>
          </p:cNvSpPr>
          <p:nvPr/>
        </p:nvSpPr>
        <p:spPr bwMode="auto">
          <a:xfrm>
            <a:off x="5030788" y="4000500"/>
            <a:ext cx="309562" cy="39688"/>
          </a:xfrm>
          <a:custGeom>
            <a:avLst/>
            <a:gdLst>
              <a:gd name="T0" fmla="*/ 2147483647 w 219"/>
              <a:gd name="T1" fmla="*/ 0 h 25"/>
              <a:gd name="T2" fmla="*/ 0 w 219"/>
              <a:gd name="T3" fmla="*/ 2147483647 h 25"/>
              <a:gd name="T4" fmla="*/ 2147483647 w 219"/>
              <a:gd name="T5" fmla="*/ 2147483647 h 25"/>
              <a:gd name="T6" fmla="*/ 2147483647 w 219"/>
              <a:gd name="T7" fmla="*/ 2147483647 h 25"/>
              <a:gd name="T8" fmla="*/ 2147483647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3560" name="Group 10"/>
          <p:cNvGrpSpPr>
            <a:grpSpLocks/>
          </p:cNvGrpSpPr>
          <p:nvPr/>
        </p:nvGrpSpPr>
        <p:grpSpPr bwMode="auto">
          <a:xfrm>
            <a:off x="4895850" y="3497263"/>
            <a:ext cx="508000" cy="530225"/>
            <a:chOff x="3085" y="2128"/>
            <a:chExt cx="360" cy="334"/>
          </a:xfrm>
        </p:grpSpPr>
        <p:sp>
          <p:nvSpPr>
            <p:cNvPr id="23711" name="Freeform 11"/>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3712" name="Freeform 12"/>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3" name="Freeform 13"/>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4" name="Freeform 14"/>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5" name="Freeform 15"/>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6" name="Freeform 16"/>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7" name="Freeform 17"/>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8" name="Freeform 18"/>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9" name="Freeform 19"/>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20" name="Freeform 20"/>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21" name="Freeform 21"/>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61" name="Group 22"/>
          <p:cNvGrpSpPr>
            <a:grpSpLocks/>
          </p:cNvGrpSpPr>
          <p:nvPr/>
        </p:nvGrpSpPr>
        <p:grpSpPr bwMode="auto">
          <a:xfrm>
            <a:off x="5114925" y="3214688"/>
            <a:ext cx="187325" cy="309562"/>
            <a:chOff x="3241" y="1950"/>
            <a:chExt cx="133" cy="195"/>
          </a:xfrm>
        </p:grpSpPr>
        <p:sp>
          <p:nvSpPr>
            <p:cNvPr id="23688" name="Freeform 23"/>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3689" name="Freeform 24"/>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3690" name="Freeform 25"/>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1" name="Freeform 26"/>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2" name="Freeform 27"/>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3" name="Freeform 28"/>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4" name="Freeform 29"/>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5" name="Freeform 30"/>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6" name="Freeform 31"/>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7" name="Freeform 32"/>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8" name="Freeform 33"/>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99" name="Freeform 34"/>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0" name="Freeform 35"/>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1" name="Freeform 36"/>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2" name="Freeform 37"/>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3" name="Freeform 38"/>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4" name="Freeform 39"/>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5" name="Freeform 40"/>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3706" name="Freeform 41"/>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7" name="Freeform 42"/>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8" name="Freeform 43"/>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09" name="Freeform 44"/>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10" name="Freeform 45"/>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62" name="Group 46"/>
          <p:cNvGrpSpPr>
            <a:grpSpLocks/>
          </p:cNvGrpSpPr>
          <p:nvPr/>
        </p:nvGrpSpPr>
        <p:grpSpPr bwMode="auto">
          <a:xfrm>
            <a:off x="5008563" y="3363913"/>
            <a:ext cx="342900" cy="331787"/>
            <a:chOff x="3165" y="2044"/>
            <a:chExt cx="243" cy="209"/>
          </a:xfrm>
        </p:grpSpPr>
        <p:sp>
          <p:nvSpPr>
            <p:cNvPr id="23680" name="Freeform 47"/>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3681" name="Freeform 48"/>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2" name="Freeform 49"/>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3" name="Freeform 50"/>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4" name="Freeform 51"/>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5" name="Freeform 52"/>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6" name="Freeform 53"/>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87" name="Freeform 54"/>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563" name="Freeform 55"/>
          <p:cNvSpPr>
            <a:spLocks/>
          </p:cNvSpPr>
          <p:nvPr/>
        </p:nvSpPr>
        <p:spPr bwMode="auto">
          <a:xfrm>
            <a:off x="4873625" y="3771900"/>
            <a:ext cx="122238" cy="155575"/>
          </a:xfrm>
          <a:custGeom>
            <a:avLst/>
            <a:gdLst>
              <a:gd name="T0" fmla="*/ 0 w 86"/>
              <a:gd name="T1" fmla="*/ 2147483647 h 98"/>
              <a:gd name="T2" fmla="*/ 2147483647 w 86"/>
              <a:gd name="T3" fmla="*/ 2147483647 h 98"/>
              <a:gd name="T4" fmla="*/ 2147483647 w 86"/>
              <a:gd name="T5" fmla="*/ 2147483647 h 98"/>
              <a:gd name="T6" fmla="*/ 2147483647 w 86"/>
              <a:gd name="T7" fmla="*/ 2147483647 h 98"/>
              <a:gd name="T8" fmla="*/ 2147483647 w 86"/>
              <a:gd name="T9" fmla="*/ 2147483647 h 98"/>
              <a:gd name="T10" fmla="*/ 2147483647 w 86"/>
              <a:gd name="T11" fmla="*/ 2147483647 h 98"/>
              <a:gd name="T12" fmla="*/ 2147483647 w 86"/>
              <a:gd name="T13" fmla="*/ 2147483647 h 98"/>
              <a:gd name="T14" fmla="*/ 2147483647 w 86"/>
              <a:gd name="T15" fmla="*/ 2147483647 h 98"/>
              <a:gd name="T16" fmla="*/ 2147483647 w 86"/>
              <a:gd name="T17" fmla="*/ 2147483647 h 98"/>
              <a:gd name="T18" fmla="*/ 2147483647 w 86"/>
              <a:gd name="T19" fmla="*/ 2147483647 h 98"/>
              <a:gd name="T20" fmla="*/ 2147483647 w 86"/>
              <a:gd name="T21" fmla="*/ 2147483647 h 98"/>
              <a:gd name="T22" fmla="*/ 2147483647 w 86"/>
              <a:gd name="T23" fmla="*/ 2147483647 h 98"/>
              <a:gd name="T24" fmla="*/ 2147483647 w 86"/>
              <a:gd name="T25" fmla="*/ 2147483647 h 98"/>
              <a:gd name="T26" fmla="*/ 2147483647 w 86"/>
              <a:gd name="T27" fmla="*/ 2147483647 h 98"/>
              <a:gd name="T28" fmla="*/ 2147483647 w 86"/>
              <a:gd name="T29" fmla="*/ 2147483647 h 98"/>
              <a:gd name="T30" fmla="*/ 2147483647 w 86"/>
              <a:gd name="T31" fmla="*/ 2147483647 h 98"/>
              <a:gd name="T32" fmla="*/ 2147483647 w 86"/>
              <a:gd name="T33" fmla="*/ 2147483647 h 98"/>
              <a:gd name="T34" fmla="*/ 2147483647 w 86"/>
              <a:gd name="T35" fmla="*/ 2147483647 h 98"/>
              <a:gd name="T36" fmla="*/ 2147483647 w 86"/>
              <a:gd name="T37" fmla="*/ 2147483647 h 98"/>
              <a:gd name="T38" fmla="*/ 2147483647 w 86"/>
              <a:gd name="T39" fmla="*/ 2147483647 h 98"/>
              <a:gd name="T40" fmla="*/ 2147483647 w 86"/>
              <a:gd name="T41" fmla="*/ 2147483647 h 98"/>
              <a:gd name="T42" fmla="*/ 2147483647 w 86"/>
              <a:gd name="T43" fmla="*/ 2147483647 h 98"/>
              <a:gd name="T44" fmla="*/ 2147483647 w 86"/>
              <a:gd name="T45" fmla="*/ 2147483647 h 98"/>
              <a:gd name="T46" fmla="*/ 2147483647 w 86"/>
              <a:gd name="T47" fmla="*/ 2147483647 h 98"/>
              <a:gd name="T48" fmla="*/ 2147483647 w 86"/>
              <a:gd name="T49" fmla="*/ 2147483647 h 98"/>
              <a:gd name="T50" fmla="*/ 2147483647 w 86"/>
              <a:gd name="T51" fmla="*/ 2147483647 h 98"/>
              <a:gd name="T52" fmla="*/ 2147483647 w 86"/>
              <a:gd name="T53" fmla="*/ 2147483647 h 98"/>
              <a:gd name="T54" fmla="*/ 2147483647 w 86"/>
              <a:gd name="T55" fmla="*/ 2147483647 h 98"/>
              <a:gd name="T56" fmla="*/ 2147483647 w 86"/>
              <a:gd name="T57" fmla="*/ 0 h 98"/>
              <a:gd name="T58" fmla="*/ 0 w 86"/>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3564" name="Group 56"/>
          <p:cNvGrpSpPr>
            <a:grpSpLocks/>
          </p:cNvGrpSpPr>
          <p:nvPr/>
        </p:nvGrpSpPr>
        <p:grpSpPr bwMode="auto">
          <a:xfrm>
            <a:off x="4757738" y="3492500"/>
            <a:ext cx="217487" cy="434975"/>
            <a:chOff x="2988" y="2125"/>
            <a:chExt cx="154" cy="274"/>
          </a:xfrm>
        </p:grpSpPr>
        <p:sp>
          <p:nvSpPr>
            <p:cNvPr id="23669" name="Freeform 57"/>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3670" name="Group 58"/>
            <p:cNvGrpSpPr>
              <a:grpSpLocks/>
            </p:cNvGrpSpPr>
            <p:nvPr/>
          </p:nvGrpSpPr>
          <p:grpSpPr bwMode="auto">
            <a:xfrm>
              <a:off x="2989" y="2125"/>
              <a:ext cx="23" cy="62"/>
              <a:chOff x="2989" y="2125"/>
              <a:chExt cx="23" cy="62"/>
            </a:xfrm>
          </p:grpSpPr>
          <p:sp>
            <p:nvSpPr>
              <p:cNvPr id="23678" name="Freeform 59"/>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79" name="Freeform 60"/>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671" name="Freeform 61"/>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672" name="Group 62"/>
            <p:cNvGrpSpPr>
              <a:grpSpLocks/>
            </p:cNvGrpSpPr>
            <p:nvPr/>
          </p:nvGrpSpPr>
          <p:grpSpPr bwMode="auto">
            <a:xfrm>
              <a:off x="3018" y="2167"/>
              <a:ext cx="47" cy="23"/>
              <a:chOff x="3018" y="2167"/>
              <a:chExt cx="47" cy="23"/>
            </a:xfrm>
          </p:grpSpPr>
          <p:sp>
            <p:nvSpPr>
              <p:cNvPr id="23676" name="Freeform 63"/>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77" name="Freeform 64"/>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673" name="Group 65"/>
            <p:cNvGrpSpPr>
              <a:grpSpLocks/>
            </p:cNvGrpSpPr>
            <p:nvPr/>
          </p:nvGrpSpPr>
          <p:grpSpPr bwMode="auto">
            <a:xfrm>
              <a:off x="3053" y="2226"/>
              <a:ext cx="67" cy="110"/>
              <a:chOff x="3053" y="2226"/>
              <a:chExt cx="67" cy="110"/>
            </a:xfrm>
          </p:grpSpPr>
          <p:sp>
            <p:nvSpPr>
              <p:cNvPr id="23674" name="Freeform 66"/>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75" name="Freeform 67"/>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3565" name="Rectangle 68"/>
          <p:cNvSpPr>
            <a:spLocks noChangeArrowheads="1"/>
          </p:cNvSpPr>
          <p:nvPr/>
        </p:nvSpPr>
        <p:spPr bwMode="auto">
          <a:xfrm>
            <a:off x="1995488" y="5934075"/>
            <a:ext cx="3078162" cy="273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6" name="Rectangle 69"/>
          <p:cNvSpPr>
            <a:spLocks noChangeArrowheads="1"/>
          </p:cNvSpPr>
          <p:nvPr/>
        </p:nvSpPr>
        <p:spPr bwMode="auto">
          <a:xfrm>
            <a:off x="4797425" y="5864225"/>
            <a:ext cx="550863" cy="342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67" name="Rectangle 70"/>
          <p:cNvSpPr>
            <a:spLocks noChangeArrowheads="1"/>
          </p:cNvSpPr>
          <p:nvPr/>
        </p:nvSpPr>
        <p:spPr bwMode="auto">
          <a:xfrm>
            <a:off x="2000250" y="6213475"/>
            <a:ext cx="293688" cy="125413"/>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3568" name="AutoShape 71"/>
          <p:cNvSpPr>
            <a:spLocks noChangeArrowheads="1"/>
          </p:cNvSpPr>
          <p:nvPr/>
        </p:nvSpPr>
        <p:spPr bwMode="auto">
          <a:xfrm>
            <a:off x="4937125" y="6003925"/>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569" name="AutoShape 72"/>
          <p:cNvSpPr>
            <a:spLocks noChangeArrowheads="1"/>
          </p:cNvSpPr>
          <p:nvPr/>
        </p:nvSpPr>
        <p:spPr bwMode="auto">
          <a:xfrm>
            <a:off x="5073650" y="6003925"/>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3570" name="Group 73"/>
          <p:cNvGrpSpPr>
            <a:grpSpLocks/>
          </p:cNvGrpSpPr>
          <p:nvPr/>
        </p:nvGrpSpPr>
        <p:grpSpPr bwMode="auto">
          <a:xfrm>
            <a:off x="1905000" y="5984875"/>
            <a:ext cx="3035300" cy="200025"/>
            <a:chOff x="966" y="3695"/>
            <a:chExt cx="2151" cy="126"/>
          </a:xfrm>
        </p:grpSpPr>
        <p:sp>
          <p:nvSpPr>
            <p:cNvPr id="23647" name="AutoShape 74"/>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48" name="Line 75"/>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649" name="AutoShape 76"/>
            <p:cNvSpPr>
              <a:spLocks noChangeArrowheads="1"/>
            </p:cNvSpPr>
            <p:nvPr/>
          </p:nvSpPr>
          <p:spPr bwMode="auto">
            <a:xfrm>
              <a:off x="1099"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3650" name="AutoShape 77"/>
            <p:cNvSpPr>
              <a:spLocks noChangeArrowheads="1"/>
            </p:cNvSpPr>
            <p:nvPr/>
          </p:nvSpPr>
          <p:spPr bwMode="auto">
            <a:xfrm>
              <a:off x="1195"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3651" name="AutoShape 78"/>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2" name="AutoShape 79"/>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3" name="AutoShape 80"/>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4" name="AutoShape 81"/>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5" name="AutoShape 82"/>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6" name="AutoShape 83"/>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7" name="AutoShape 84"/>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8" name="AutoShape 85"/>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59" name="AutoShape 86"/>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0" name="AutoShape 87"/>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1" name="AutoShape 88"/>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2" name="AutoShape 89"/>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3" name="AutoShape 90"/>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4" name="AutoShape 91"/>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5" name="AutoShape 92"/>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6" name="AutoShape 93"/>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7" name="AutoShape 94"/>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3668" name="AutoShape 95"/>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3571" name="Rectangle 96"/>
          <p:cNvSpPr>
            <a:spLocks noChangeArrowheads="1"/>
          </p:cNvSpPr>
          <p:nvPr/>
        </p:nvSpPr>
        <p:spPr bwMode="auto">
          <a:xfrm>
            <a:off x="4859338" y="5897563"/>
            <a:ext cx="441325" cy="28575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72" name="AutoShape 97"/>
          <p:cNvSpPr>
            <a:spLocks noChangeArrowheads="1"/>
          </p:cNvSpPr>
          <p:nvPr/>
        </p:nvSpPr>
        <p:spPr bwMode="auto">
          <a:xfrm>
            <a:off x="2555875" y="660400"/>
            <a:ext cx="5118100" cy="1536700"/>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3" name="Rectangle 98"/>
          <p:cNvSpPr>
            <a:spLocks noChangeArrowheads="1"/>
          </p:cNvSpPr>
          <p:nvPr/>
        </p:nvSpPr>
        <p:spPr bwMode="auto">
          <a:xfrm>
            <a:off x="1936750" y="1992313"/>
            <a:ext cx="695325"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4" name="Line 99"/>
          <p:cNvSpPr>
            <a:spLocks noChangeShapeType="1"/>
          </p:cNvSpPr>
          <p:nvPr/>
        </p:nvSpPr>
        <p:spPr bwMode="auto">
          <a:xfrm>
            <a:off x="1931988" y="2417763"/>
            <a:ext cx="704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100"/>
          <p:cNvSpPr>
            <a:spLocks noChangeShapeType="1"/>
          </p:cNvSpPr>
          <p:nvPr/>
        </p:nvSpPr>
        <p:spPr bwMode="auto">
          <a:xfrm>
            <a:off x="1931988" y="2900363"/>
            <a:ext cx="700087"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101"/>
          <p:cNvSpPr>
            <a:spLocks noChangeShapeType="1"/>
          </p:cNvSpPr>
          <p:nvPr/>
        </p:nvSpPr>
        <p:spPr bwMode="auto">
          <a:xfrm>
            <a:off x="2527300" y="2921000"/>
            <a:ext cx="0" cy="290036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7" name="AutoShape 102"/>
          <p:cNvSpPr>
            <a:spLocks noChangeArrowheads="1"/>
          </p:cNvSpPr>
          <p:nvPr/>
        </p:nvSpPr>
        <p:spPr bwMode="auto">
          <a:xfrm flipH="1">
            <a:off x="7383463" y="5757863"/>
            <a:ext cx="676275" cy="609600"/>
          </a:xfrm>
          <a:prstGeom prst="rtTriangle">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3578" name="Rectangle 103"/>
          <p:cNvSpPr>
            <a:spLocks noChangeArrowheads="1"/>
          </p:cNvSpPr>
          <p:nvPr/>
        </p:nvSpPr>
        <p:spPr bwMode="auto">
          <a:xfrm>
            <a:off x="8059738" y="5376863"/>
            <a:ext cx="881062" cy="990600"/>
          </a:xfrm>
          <a:prstGeom prst="rect">
            <a:avLst/>
          </a:prstGeom>
          <a:solidFill>
            <a:schemeClr val="folHlink"/>
          </a:solidFill>
          <a:ln w="12700">
            <a:solidFill>
              <a:schemeClr val="folHlink"/>
            </a:solidFill>
            <a:miter lim="800000"/>
            <a:headEnd type="none" w="sm" len="sm"/>
            <a:tailEnd type="none" w="sm" len="sm"/>
          </a:ln>
        </p:spPr>
        <p:txBody>
          <a:bodyPr wrap="none" anchor="ctr"/>
          <a:lstStyle/>
          <a:p>
            <a:endParaRPr lang="en-US"/>
          </a:p>
        </p:txBody>
      </p:sp>
      <p:sp>
        <p:nvSpPr>
          <p:cNvPr id="23579" name="AutoShape 104"/>
          <p:cNvSpPr>
            <a:spLocks noChangeArrowheads="1"/>
          </p:cNvSpPr>
          <p:nvPr/>
        </p:nvSpPr>
        <p:spPr bwMode="auto">
          <a:xfrm>
            <a:off x="8296275" y="5681663"/>
            <a:ext cx="407988"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2"/>
          </a:solidFill>
          <a:ln w="12700">
            <a:solidFill>
              <a:schemeClr val="bg2"/>
            </a:solidFill>
            <a:round/>
            <a:headEnd type="none" w="sm" len="sm"/>
            <a:tailEnd type="none" w="sm" len="sm"/>
          </a:ln>
        </p:spPr>
        <p:txBody>
          <a:bodyPr wrap="none" anchor="ctr"/>
          <a:lstStyle/>
          <a:p>
            <a:endParaRPr lang="en-US"/>
          </a:p>
        </p:txBody>
      </p:sp>
      <p:sp>
        <p:nvSpPr>
          <p:cNvPr id="23580" name="Rectangle 105"/>
          <p:cNvSpPr>
            <a:spLocks noChangeArrowheads="1"/>
          </p:cNvSpPr>
          <p:nvPr/>
        </p:nvSpPr>
        <p:spPr bwMode="auto">
          <a:xfrm>
            <a:off x="8397875" y="5376863"/>
            <a:ext cx="204788" cy="228600"/>
          </a:xfrm>
          <a:prstGeom prst="rect">
            <a:avLst/>
          </a:prstGeom>
          <a:solidFill>
            <a:schemeClr val="bg2"/>
          </a:solidFill>
          <a:ln w="12700">
            <a:solidFill>
              <a:schemeClr val="bg2"/>
            </a:solidFill>
            <a:miter lim="800000"/>
            <a:headEnd type="none" w="sm" len="sm"/>
            <a:tailEnd type="none" w="sm" len="sm"/>
          </a:ln>
        </p:spPr>
        <p:txBody>
          <a:bodyPr wrap="none" anchor="ctr"/>
          <a:lstStyle/>
          <a:p>
            <a:endParaRPr lang="en-US"/>
          </a:p>
        </p:txBody>
      </p:sp>
      <p:sp>
        <p:nvSpPr>
          <p:cNvPr id="23581" name="Oval 106"/>
          <p:cNvSpPr>
            <a:spLocks noChangeArrowheads="1"/>
          </p:cNvSpPr>
          <p:nvPr/>
        </p:nvSpPr>
        <p:spPr bwMode="auto">
          <a:xfrm>
            <a:off x="8520113" y="5519738"/>
            <a:ext cx="68262" cy="76200"/>
          </a:xfrm>
          <a:prstGeom prst="ellipse">
            <a:avLst/>
          </a:prstGeom>
          <a:solidFill>
            <a:schemeClr val="accent2"/>
          </a:solidFill>
          <a:ln w="12700">
            <a:solidFill>
              <a:schemeClr val="accent2"/>
            </a:solidFill>
            <a:round/>
            <a:headEnd type="none" w="sm" len="sm"/>
            <a:tailEnd type="none" w="sm" len="sm"/>
          </a:ln>
        </p:spPr>
        <p:txBody>
          <a:bodyPr wrap="none" anchor="ctr"/>
          <a:lstStyle/>
          <a:p>
            <a:endParaRPr lang="en-US"/>
          </a:p>
        </p:txBody>
      </p:sp>
      <p:sp>
        <p:nvSpPr>
          <p:cNvPr id="23582" name="Oval 107"/>
          <p:cNvSpPr>
            <a:spLocks noChangeArrowheads="1"/>
          </p:cNvSpPr>
          <p:nvPr/>
        </p:nvSpPr>
        <p:spPr bwMode="auto">
          <a:xfrm>
            <a:off x="8415338" y="5519738"/>
            <a:ext cx="68262" cy="76200"/>
          </a:xfrm>
          <a:prstGeom prst="ellipse">
            <a:avLst/>
          </a:prstGeom>
          <a:solidFill>
            <a:srgbClr val="009900"/>
          </a:solidFill>
          <a:ln w="12700">
            <a:solidFill>
              <a:schemeClr val="hlink"/>
            </a:solidFill>
            <a:round/>
            <a:headEnd type="none" w="sm" len="sm"/>
            <a:tailEnd type="none" w="sm" len="sm"/>
          </a:ln>
        </p:spPr>
        <p:txBody>
          <a:bodyPr wrap="none" anchor="ctr"/>
          <a:lstStyle/>
          <a:p>
            <a:endParaRPr lang="en-US"/>
          </a:p>
        </p:txBody>
      </p:sp>
      <p:grpSp>
        <p:nvGrpSpPr>
          <p:cNvPr id="23583" name="Group 108"/>
          <p:cNvGrpSpPr>
            <a:grpSpLocks/>
          </p:cNvGrpSpPr>
          <p:nvPr/>
        </p:nvGrpSpPr>
        <p:grpSpPr bwMode="auto">
          <a:xfrm>
            <a:off x="7713663" y="5105400"/>
            <a:ext cx="666750" cy="1600200"/>
            <a:chOff x="5082" y="3141"/>
            <a:chExt cx="473" cy="1008"/>
          </a:xfrm>
        </p:grpSpPr>
        <p:grpSp>
          <p:nvGrpSpPr>
            <p:cNvPr id="23584" name="Group 109"/>
            <p:cNvGrpSpPr>
              <a:grpSpLocks/>
            </p:cNvGrpSpPr>
            <p:nvPr/>
          </p:nvGrpSpPr>
          <p:grpSpPr bwMode="auto">
            <a:xfrm rot="-32215">
              <a:off x="5268" y="4019"/>
              <a:ext cx="143" cy="123"/>
              <a:chOff x="1352" y="1624"/>
              <a:chExt cx="143" cy="123"/>
            </a:xfrm>
          </p:grpSpPr>
          <p:sp>
            <p:nvSpPr>
              <p:cNvPr id="23642" name="Freeform 110"/>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3643" name="Freeform 111"/>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4" name="Freeform 112"/>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5" name="Freeform 113"/>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6" name="Freeform 114"/>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585" name="Freeform 115"/>
            <p:cNvSpPr>
              <a:spLocks/>
            </p:cNvSpPr>
            <p:nvPr/>
          </p:nvSpPr>
          <p:spPr bwMode="auto">
            <a:xfrm rot="1192151">
              <a:off x="5100" y="350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3586" name="Freeform 116"/>
            <p:cNvSpPr>
              <a:spLocks/>
            </p:cNvSpPr>
            <p:nvPr/>
          </p:nvSpPr>
          <p:spPr bwMode="auto">
            <a:xfrm rot="1192151">
              <a:off x="5353" y="3790"/>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587" name="Group 117"/>
            <p:cNvGrpSpPr>
              <a:grpSpLocks/>
            </p:cNvGrpSpPr>
            <p:nvPr/>
          </p:nvGrpSpPr>
          <p:grpSpPr bwMode="auto">
            <a:xfrm>
              <a:off x="5130" y="3546"/>
              <a:ext cx="200" cy="603"/>
              <a:chOff x="5187" y="2483"/>
              <a:chExt cx="200" cy="603"/>
            </a:xfrm>
          </p:grpSpPr>
          <p:sp>
            <p:nvSpPr>
              <p:cNvPr id="23630" name="Freeform 118"/>
              <p:cNvSpPr>
                <a:spLocks/>
              </p:cNvSpPr>
              <p:nvPr/>
            </p:nvSpPr>
            <p:spPr bwMode="auto">
              <a:xfrm rot="1192151">
                <a:off x="5187" y="2483"/>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3631" name="Group 119"/>
              <p:cNvGrpSpPr>
                <a:grpSpLocks/>
              </p:cNvGrpSpPr>
              <p:nvPr/>
            </p:nvGrpSpPr>
            <p:grpSpPr bwMode="auto">
              <a:xfrm rot="-392079">
                <a:off x="5224" y="2949"/>
                <a:ext cx="134" cy="137"/>
                <a:chOff x="1131" y="1609"/>
                <a:chExt cx="134" cy="137"/>
              </a:xfrm>
            </p:grpSpPr>
            <p:sp>
              <p:nvSpPr>
                <p:cNvPr id="23637" name="Freeform 120"/>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3638" name="Freeform 121"/>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9" name="Freeform 122"/>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0" name="Freeform 123"/>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41" name="Freeform 124"/>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632" name="Group 125"/>
              <p:cNvGrpSpPr>
                <a:grpSpLocks/>
              </p:cNvGrpSpPr>
              <p:nvPr/>
            </p:nvGrpSpPr>
            <p:grpSpPr bwMode="auto">
              <a:xfrm rot="-392079">
                <a:off x="5222" y="2777"/>
                <a:ext cx="128" cy="196"/>
                <a:chOff x="1147" y="1437"/>
                <a:chExt cx="128" cy="196"/>
              </a:xfrm>
            </p:grpSpPr>
            <p:sp>
              <p:nvSpPr>
                <p:cNvPr id="23635" name="Freeform 126"/>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6" name="Freeform 127"/>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633" name="Freeform 128"/>
              <p:cNvSpPr>
                <a:spLocks/>
              </p:cNvSpPr>
              <p:nvPr/>
            </p:nvSpPr>
            <p:spPr bwMode="auto">
              <a:xfrm rot="-392079">
                <a:off x="5240" y="2812"/>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34" name="Freeform 129"/>
              <p:cNvSpPr>
                <a:spLocks/>
              </p:cNvSpPr>
              <p:nvPr/>
            </p:nvSpPr>
            <p:spPr bwMode="auto">
              <a:xfrm rot="-392079">
                <a:off x="5215" y="277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88" name="Group 130"/>
            <p:cNvGrpSpPr>
              <a:grpSpLocks/>
            </p:cNvGrpSpPr>
            <p:nvPr/>
          </p:nvGrpSpPr>
          <p:grpSpPr bwMode="auto">
            <a:xfrm rot="-2368141">
              <a:off x="5082" y="3141"/>
              <a:ext cx="473" cy="485"/>
              <a:chOff x="1086" y="904"/>
              <a:chExt cx="473" cy="485"/>
            </a:xfrm>
          </p:grpSpPr>
          <p:grpSp>
            <p:nvGrpSpPr>
              <p:cNvPr id="23589" name="Group 131"/>
              <p:cNvGrpSpPr>
                <a:grpSpLocks/>
              </p:cNvGrpSpPr>
              <p:nvPr/>
            </p:nvGrpSpPr>
            <p:grpSpPr bwMode="auto">
              <a:xfrm>
                <a:off x="1372" y="904"/>
                <a:ext cx="187" cy="166"/>
                <a:chOff x="1372" y="904"/>
                <a:chExt cx="187" cy="166"/>
              </a:xfrm>
            </p:grpSpPr>
            <p:sp>
              <p:nvSpPr>
                <p:cNvPr id="23614" name="Freeform 132"/>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3615" name="Freeform 133"/>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6" name="Freeform 134"/>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7" name="Freeform 135"/>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8" name="Freeform 136"/>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9" name="Freeform 137"/>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0" name="Freeform 138"/>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1" name="Freeform 139"/>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2" name="Freeform 140"/>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3" name="Freeform 141"/>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4" name="Freeform 142"/>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5" name="Freeform 143"/>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6" name="Freeform 144"/>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7" name="Freeform 145"/>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8" name="Freeform 146"/>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29" name="Freeform 147"/>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90" name="Group 148"/>
              <p:cNvGrpSpPr>
                <a:grpSpLocks/>
              </p:cNvGrpSpPr>
              <p:nvPr/>
            </p:nvGrpSpPr>
            <p:grpSpPr bwMode="auto">
              <a:xfrm>
                <a:off x="1469" y="1241"/>
                <a:ext cx="61" cy="119"/>
                <a:chOff x="1469" y="1241"/>
                <a:chExt cx="61" cy="119"/>
              </a:xfrm>
            </p:grpSpPr>
            <p:sp>
              <p:nvSpPr>
                <p:cNvPr id="23608" name="Freeform 149"/>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3609" name="Freeform 150"/>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0" name="Freeform 151"/>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1" name="Freeform 152"/>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2" name="Freeform 153"/>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13" name="Freeform 154"/>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91" name="Group 155"/>
              <p:cNvGrpSpPr>
                <a:grpSpLocks/>
              </p:cNvGrpSpPr>
              <p:nvPr/>
            </p:nvGrpSpPr>
            <p:grpSpPr bwMode="auto">
              <a:xfrm>
                <a:off x="1325" y="1298"/>
                <a:ext cx="126" cy="91"/>
                <a:chOff x="1325" y="1298"/>
                <a:chExt cx="126" cy="91"/>
              </a:xfrm>
            </p:grpSpPr>
            <p:sp>
              <p:nvSpPr>
                <p:cNvPr id="23600" name="Freeform 156"/>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3601" name="Group 157"/>
                <p:cNvGrpSpPr>
                  <a:grpSpLocks/>
                </p:cNvGrpSpPr>
                <p:nvPr/>
              </p:nvGrpSpPr>
              <p:grpSpPr bwMode="auto">
                <a:xfrm>
                  <a:off x="1366" y="1312"/>
                  <a:ext cx="77" cy="77"/>
                  <a:chOff x="1366" y="1312"/>
                  <a:chExt cx="77" cy="77"/>
                </a:xfrm>
              </p:grpSpPr>
              <p:sp>
                <p:nvSpPr>
                  <p:cNvPr id="23603" name="Freeform 158"/>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4" name="Freeform 159"/>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5" name="Freeform 160"/>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6" name="Freeform 161"/>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07" name="Freeform 162"/>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3602" name="Freeform 163"/>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3592" name="Group 164"/>
              <p:cNvGrpSpPr>
                <a:grpSpLocks/>
              </p:cNvGrpSpPr>
              <p:nvPr/>
            </p:nvGrpSpPr>
            <p:grpSpPr bwMode="auto">
              <a:xfrm>
                <a:off x="1086" y="974"/>
                <a:ext cx="415" cy="361"/>
                <a:chOff x="1086" y="974"/>
                <a:chExt cx="415" cy="361"/>
              </a:xfrm>
            </p:grpSpPr>
            <p:sp>
              <p:nvSpPr>
                <p:cNvPr id="23593" name="Freeform 165"/>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3594" name="Freeform 166"/>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5" name="Freeform 167"/>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6" name="Freeform 168"/>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7" name="Freeform 169"/>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8" name="Freeform 170"/>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599" name="Freeform 171"/>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spTree>
    <p:extLst>
      <p:ext uri="{BB962C8B-B14F-4D97-AF65-F5344CB8AC3E}">
        <p14:creationId xmlns:p14="http://schemas.microsoft.com/office/powerpoint/2010/main" val="268577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685800" y="609600"/>
            <a:ext cx="7924800" cy="1676400"/>
          </a:xfrm>
          <a:effectLst/>
        </p:spPr>
        <p:txBody>
          <a:bodyPr lIns="90488" tIns="44450" rIns="90488" bIns="44450"/>
          <a:lstStyle/>
          <a:p>
            <a:pPr algn="l" eaLnBrk="1" hangingPunct="1">
              <a:defRPr/>
            </a:pPr>
            <a:r>
              <a:rPr lang="en-US" sz="6600" b="1" u="sng" dirty="0" smtClean="0">
                <a:effectLst>
                  <a:outerShdw blurRad="38100" dist="38100" dir="2700000" algn="tl">
                    <a:srgbClr val="000000"/>
                  </a:outerShdw>
                </a:effectLst>
              </a:rPr>
              <a:t>Statistics:</a:t>
            </a:r>
            <a:br>
              <a:rPr lang="en-US" sz="6600" b="1" u="sng" dirty="0" smtClean="0">
                <a:effectLst>
                  <a:outerShdw blurRad="38100" dist="38100" dir="2700000" algn="tl">
                    <a:srgbClr val="000000"/>
                  </a:outerShdw>
                </a:effectLst>
              </a:rPr>
            </a:br>
            <a:r>
              <a:rPr lang="en-US" sz="3600" dirty="0" smtClean="0"/>
              <a:t>Involvement in Farming in the U.S.</a:t>
            </a:r>
          </a:p>
        </p:txBody>
      </p:sp>
      <p:sp>
        <p:nvSpPr>
          <p:cNvPr id="71685" name="Rectangle 5"/>
          <p:cNvSpPr>
            <a:spLocks noGrp="1" noChangeArrowheads="1"/>
          </p:cNvSpPr>
          <p:nvPr>
            <p:ph idx="1"/>
          </p:nvPr>
        </p:nvSpPr>
        <p:spPr>
          <a:xfrm>
            <a:off x="685800" y="2971800"/>
            <a:ext cx="4191000" cy="1676400"/>
          </a:xfrm>
          <a:noFill/>
        </p:spPr>
        <p:txBody>
          <a:bodyPr lIns="90488" tIns="44450" rIns="90488" bIns="44450"/>
          <a:lstStyle/>
          <a:p>
            <a:pPr eaLnBrk="1" hangingPunct="1"/>
            <a:r>
              <a:rPr lang="en-US" dirty="0" smtClean="0"/>
              <a:t>2.1 Million farmers</a:t>
            </a:r>
          </a:p>
          <a:p>
            <a:pPr eaLnBrk="1" hangingPunct="1"/>
            <a:r>
              <a:rPr lang="en-US" dirty="0" smtClean="0"/>
              <a:t>2% of the population</a:t>
            </a:r>
          </a:p>
        </p:txBody>
      </p:sp>
      <p:graphicFrame>
        <p:nvGraphicFramePr>
          <p:cNvPr id="7172" name="Object 6">
            <a:hlinkClick r:id="" action="ppaction://ole?verb=0"/>
          </p:cNvPr>
          <p:cNvGraphicFramePr>
            <a:graphicFrameLocks/>
          </p:cNvGraphicFramePr>
          <p:nvPr/>
        </p:nvGraphicFramePr>
        <p:xfrm>
          <a:off x="4114800" y="2743200"/>
          <a:ext cx="4648200" cy="3124200"/>
        </p:xfrm>
        <a:graphic>
          <a:graphicData uri="http://schemas.openxmlformats.org/presentationml/2006/ole">
            <mc:AlternateContent xmlns:mc="http://schemas.openxmlformats.org/markup-compatibility/2006">
              <mc:Choice xmlns:v="urn:schemas-microsoft-com:vml" Requires="v">
                <p:oleObj spid="_x0000_s4143"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743200"/>
                        <a:ext cx="4648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914400" y="6096000"/>
            <a:ext cx="6019800" cy="307777"/>
          </a:xfrm>
          <a:prstGeom prst="rect">
            <a:avLst/>
          </a:prstGeom>
          <a:noFill/>
        </p:spPr>
        <p:txBody>
          <a:bodyPr wrap="square" rtlCol="0">
            <a:spAutoFit/>
          </a:bodyPr>
          <a:lstStyle/>
          <a:p>
            <a:pPr eaLnBrk="1" hangingPunct="1"/>
            <a:r>
              <a:rPr lang="en-US" sz="1400" dirty="0">
                <a:solidFill>
                  <a:schemeClr val="tx1"/>
                </a:solidFill>
              </a:rPr>
              <a:t>Reference: http://www.epa.gov/oecaagct/ag101/demographics.html</a:t>
            </a:r>
          </a:p>
        </p:txBody>
      </p:sp>
    </p:spTree>
    <p:extLst>
      <p:ext uri="{BB962C8B-B14F-4D97-AF65-F5344CB8AC3E}">
        <p14:creationId xmlns:p14="http://schemas.microsoft.com/office/powerpoint/2010/main" val="33818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1685"/>
                                        </p:tgtEl>
                                        <p:attrNameLst>
                                          <p:attrName>style.visibility</p:attrName>
                                        </p:attrNameLst>
                                      </p:cBhvr>
                                      <p:to>
                                        <p:strVal val="visible"/>
                                      </p:to>
                                    </p:set>
                                    <p:anim calcmode="lin" valueType="num">
                                      <p:cBhvr additive="base">
                                        <p:cTn id="7" dur="500" fill="hold"/>
                                        <p:tgtEl>
                                          <p:spTgt spid="71685"/>
                                        </p:tgtEl>
                                        <p:attrNameLst>
                                          <p:attrName>ppt_x</p:attrName>
                                        </p:attrNameLst>
                                      </p:cBhvr>
                                      <p:tavLst>
                                        <p:tav tm="0">
                                          <p:val>
                                            <p:strVal val="0-#ppt_w/2"/>
                                          </p:val>
                                        </p:tav>
                                        <p:tav tm="100000">
                                          <p:val>
                                            <p:strVal val="#ppt_x"/>
                                          </p:val>
                                        </p:tav>
                                      </p:tavLst>
                                    </p:anim>
                                    <p:anim calcmode="lin" valueType="num">
                                      <p:cBhvr additive="base">
                                        <p:cTn id="8" dur="500" fill="hold"/>
                                        <p:tgtEl>
                                          <p:spTgt spid="71685"/>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685"/>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65238" y="0"/>
            <a:ext cx="5059362" cy="1143000"/>
          </a:xfrm>
          <a:effectLst>
            <a:outerShdw dist="53882" dir="2700000" algn="ctr" rotWithShape="0">
              <a:schemeClr val="bg2"/>
            </a:outerShdw>
          </a:effectLst>
        </p:spPr>
        <p:txBody>
          <a:bodyPr lIns="92075" tIns="46038" rIns="92075" bIns="46038" anchor="t"/>
          <a:lstStyle/>
          <a:p>
            <a:pPr eaLnBrk="1" hangingPunct="1"/>
            <a:r>
              <a:rPr lang="en-US" smtClean="0"/>
              <a:t>#3 - Call For Help!</a:t>
            </a:r>
          </a:p>
        </p:txBody>
      </p:sp>
      <p:grpSp>
        <p:nvGrpSpPr>
          <p:cNvPr id="24579" name="Group 3"/>
          <p:cNvGrpSpPr>
            <a:grpSpLocks/>
          </p:cNvGrpSpPr>
          <p:nvPr/>
        </p:nvGrpSpPr>
        <p:grpSpPr bwMode="auto">
          <a:xfrm>
            <a:off x="2960688" y="762000"/>
            <a:ext cx="5768975" cy="5730875"/>
            <a:chOff x="1718" y="480"/>
            <a:chExt cx="3634" cy="3610"/>
          </a:xfrm>
        </p:grpSpPr>
        <p:grpSp>
          <p:nvGrpSpPr>
            <p:cNvPr id="24619" name="Group 4"/>
            <p:cNvGrpSpPr>
              <a:grpSpLocks/>
            </p:cNvGrpSpPr>
            <p:nvPr/>
          </p:nvGrpSpPr>
          <p:grpSpPr bwMode="auto">
            <a:xfrm>
              <a:off x="1735" y="480"/>
              <a:ext cx="3617" cy="3610"/>
              <a:chOff x="1735" y="480"/>
              <a:chExt cx="3617" cy="3610"/>
            </a:xfrm>
          </p:grpSpPr>
          <p:sp>
            <p:nvSpPr>
              <p:cNvPr id="24650" name="Rectangle 5"/>
              <p:cNvSpPr>
                <a:spLocks noChangeArrowheads="1"/>
              </p:cNvSpPr>
              <p:nvPr/>
            </p:nvSpPr>
            <p:spPr bwMode="auto">
              <a:xfrm>
                <a:off x="2116" y="3744"/>
                <a:ext cx="3226" cy="34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51" name="AutoShape 6"/>
              <p:cNvSpPr>
                <a:spLocks noChangeArrowheads="1"/>
              </p:cNvSpPr>
              <p:nvPr/>
            </p:nvSpPr>
            <p:spPr bwMode="auto">
              <a:xfrm rot="10800000" flipH="1">
                <a:off x="2182" y="1452"/>
                <a:ext cx="3106" cy="1401"/>
              </a:xfrm>
              <a:prstGeom prst="triangle">
                <a:avLst>
                  <a:gd name="adj" fmla="val 49995"/>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52" name="AutoShape 7" descr="90%"/>
              <p:cNvSpPr>
                <a:spLocks noChangeArrowheads="1"/>
              </p:cNvSpPr>
              <p:nvPr/>
            </p:nvSpPr>
            <p:spPr bwMode="auto">
              <a:xfrm>
                <a:off x="2182" y="1452"/>
                <a:ext cx="136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4653" name="Group 8"/>
              <p:cNvGrpSpPr>
                <a:grpSpLocks/>
              </p:cNvGrpSpPr>
              <p:nvPr/>
            </p:nvGrpSpPr>
            <p:grpSpPr bwMode="auto">
              <a:xfrm>
                <a:off x="2186" y="1452"/>
                <a:ext cx="3106" cy="2285"/>
                <a:chOff x="1492" y="1313"/>
                <a:chExt cx="3494" cy="2285"/>
              </a:xfrm>
            </p:grpSpPr>
            <p:sp>
              <p:nvSpPr>
                <p:cNvPr id="24786" name="AutoShape 9" descr="90%"/>
                <p:cNvSpPr>
                  <a:spLocks noChangeArrowheads="1"/>
                </p:cNvSpPr>
                <p:nvPr/>
              </p:nvSpPr>
              <p:spPr bwMode="auto">
                <a:xfrm rot="-5400000">
                  <a:off x="3615" y="1150"/>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787" name="Rectangle 10" descr="90%"/>
                <p:cNvSpPr>
                  <a:spLocks noChangeArrowheads="1"/>
                </p:cNvSpPr>
                <p:nvPr/>
              </p:nvSpPr>
              <p:spPr bwMode="auto">
                <a:xfrm>
                  <a:off x="1492" y="2488"/>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24654" name="Freeform 11"/>
              <p:cNvSpPr>
                <a:spLocks/>
              </p:cNvSpPr>
              <p:nvPr/>
            </p:nvSpPr>
            <p:spPr bwMode="auto">
              <a:xfrm>
                <a:off x="3687" y="2584"/>
                <a:ext cx="195" cy="25"/>
              </a:xfrm>
              <a:custGeom>
                <a:avLst/>
                <a:gdLst>
                  <a:gd name="T0" fmla="*/ 2 w 219"/>
                  <a:gd name="T1" fmla="*/ 0 h 25"/>
                  <a:gd name="T2" fmla="*/ 0 w 219"/>
                  <a:gd name="T3" fmla="*/ 24 h 25"/>
                  <a:gd name="T4" fmla="*/ 85 w 219"/>
                  <a:gd name="T5" fmla="*/ 24 h 25"/>
                  <a:gd name="T6" fmla="*/ 86 w 219"/>
                  <a:gd name="T7" fmla="*/ 4 h 25"/>
                  <a:gd name="T8" fmla="*/ 2 w 219"/>
                  <a:gd name="T9" fmla="*/ 0 h 25"/>
                  <a:gd name="T10" fmla="*/ 0 60000 65536"/>
                  <a:gd name="T11" fmla="*/ 0 60000 65536"/>
                  <a:gd name="T12" fmla="*/ 0 60000 65536"/>
                  <a:gd name="T13" fmla="*/ 0 60000 65536"/>
                  <a:gd name="T14" fmla="*/ 0 60000 65536"/>
                  <a:gd name="T15" fmla="*/ 0 w 219"/>
                  <a:gd name="T16" fmla="*/ 0 h 25"/>
                  <a:gd name="T17" fmla="*/ 219 w 219"/>
                  <a:gd name="T18" fmla="*/ 25 h 25"/>
                </a:gdLst>
                <a:ahLst/>
                <a:cxnLst>
                  <a:cxn ang="T10">
                    <a:pos x="T0" y="T1"/>
                  </a:cxn>
                  <a:cxn ang="T11">
                    <a:pos x="T2" y="T3"/>
                  </a:cxn>
                  <a:cxn ang="T12">
                    <a:pos x="T4" y="T5"/>
                  </a:cxn>
                  <a:cxn ang="T13">
                    <a:pos x="T6" y="T7"/>
                  </a:cxn>
                  <a:cxn ang="T14">
                    <a:pos x="T8" y="T9"/>
                  </a:cxn>
                </a:cxnLst>
                <a:rect l="T15" t="T16" r="T17" b="T18"/>
                <a:pathLst>
                  <a:path w="219" h="25">
                    <a:moveTo>
                      <a:pt x="2" y="0"/>
                    </a:moveTo>
                    <a:lnTo>
                      <a:pt x="0" y="24"/>
                    </a:lnTo>
                    <a:lnTo>
                      <a:pt x="217" y="24"/>
                    </a:lnTo>
                    <a:lnTo>
                      <a:pt x="218" y="4"/>
                    </a:lnTo>
                    <a:lnTo>
                      <a:pt x="2" y="0"/>
                    </a:lnTo>
                  </a:path>
                </a:pathLst>
              </a:custGeom>
              <a:solidFill>
                <a:srgbClr val="808080"/>
              </a:solidFill>
              <a:ln w="12700" cap="rnd">
                <a:solidFill>
                  <a:srgbClr val="000000"/>
                </a:solidFill>
                <a:round/>
                <a:headEnd/>
                <a:tailEnd/>
              </a:ln>
            </p:spPr>
            <p:txBody>
              <a:bodyPr/>
              <a:lstStyle/>
              <a:p>
                <a:endParaRPr lang="en-US"/>
              </a:p>
            </p:txBody>
          </p:sp>
          <p:grpSp>
            <p:nvGrpSpPr>
              <p:cNvPr id="24655" name="Group 12"/>
              <p:cNvGrpSpPr>
                <a:grpSpLocks/>
              </p:cNvGrpSpPr>
              <p:nvPr/>
            </p:nvGrpSpPr>
            <p:grpSpPr bwMode="auto">
              <a:xfrm>
                <a:off x="3602" y="2267"/>
                <a:ext cx="320" cy="334"/>
                <a:chOff x="3085" y="2128"/>
                <a:chExt cx="360" cy="334"/>
              </a:xfrm>
            </p:grpSpPr>
            <p:sp>
              <p:nvSpPr>
                <p:cNvPr id="24775" name="Freeform 13"/>
                <p:cNvSpPr>
                  <a:spLocks/>
                </p:cNvSpPr>
                <p:nvPr/>
              </p:nvSpPr>
              <p:spPr bwMode="auto">
                <a:xfrm>
                  <a:off x="3085" y="2128"/>
                  <a:ext cx="360" cy="334"/>
                </a:xfrm>
                <a:custGeom>
                  <a:avLst/>
                  <a:gdLst>
                    <a:gd name="T0" fmla="*/ 81 w 360"/>
                    <a:gd name="T1" fmla="*/ 221 h 334"/>
                    <a:gd name="T2" fmla="*/ 73 w 360"/>
                    <a:gd name="T3" fmla="*/ 225 h 334"/>
                    <a:gd name="T4" fmla="*/ 3 w 360"/>
                    <a:gd name="T5" fmla="*/ 202 h 334"/>
                    <a:gd name="T6" fmla="*/ 0 w 360"/>
                    <a:gd name="T7" fmla="*/ 187 h 334"/>
                    <a:gd name="T8" fmla="*/ 11 w 360"/>
                    <a:gd name="T9" fmla="*/ 172 h 334"/>
                    <a:gd name="T10" fmla="*/ 26 w 360"/>
                    <a:gd name="T11" fmla="*/ 146 h 334"/>
                    <a:gd name="T12" fmla="*/ 62 w 360"/>
                    <a:gd name="T13" fmla="*/ 82 h 334"/>
                    <a:gd name="T14" fmla="*/ 69 w 360"/>
                    <a:gd name="T15" fmla="*/ 52 h 334"/>
                    <a:gd name="T16" fmla="*/ 80 w 360"/>
                    <a:gd name="T17" fmla="*/ 46 h 334"/>
                    <a:gd name="T18" fmla="*/ 97 w 360"/>
                    <a:gd name="T19" fmla="*/ 40 h 334"/>
                    <a:gd name="T20" fmla="*/ 119 w 360"/>
                    <a:gd name="T21" fmla="*/ 35 h 334"/>
                    <a:gd name="T22" fmla="*/ 140 w 360"/>
                    <a:gd name="T23" fmla="*/ 22 h 334"/>
                    <a:gd name="T24" fmla="*/ 173 w 360"/>
                    <a:gd name="T25" fmla="*/ 15 h 334"/>
                    <a:gd name="T26" fmla="*/ 187 w 360"/>
                    <a:gd name="T27" fmla="*/ 0 h 334"/>
                    <a:gd name="T28" fmla="*/ 253 w 360"/>
                    <a:gd name="T29" fmla="*/ 1 h 334"/>
                    <a:gd name="T30" fmla="*/ 263 w 360"/>
                    <a:gd name="T31" fmla="*/ 12 h 334"/>
                    <a:gd name="T32" fmla="*/ 271 w 360"/>
                    <a:gd name="T33" fmla="*/ 19 h 334"/>
                    <a:gd name="T34" fmla="*/ 277 w 360"/>
                    <a:gd name="T35" fmla="*/ 18 h 334"/>
                    <a:gd name="T36" fmla="*/ 285 w 360"/>
                    <a:gd name="T37" fmla="*/ 22 h 334"/>
                    <a:gd name="T38" fmla="*/ 293 w 360"/>
                    <a:gd name="T39" fmla="*/ 18 h 334"/>
                    <a:gd name="T40" fmla="*/ 312 w 360"/>
                    <a:gd name="T41" fmla="*/ 18 h 334"/>
                    <a:gd name="T42" fmla="*/ 325 w 360"/>
                    <a:gd name="T43" fmla="*/ 22 h 334"/>
                    <a:gd name="T44" fmla="*/ 345 w 360"/>
                    <a:gd name="T45" fmla="*/ 35 h 334"/>
                    <a:gd name="T46" fmla="*/ 354 w 360"/>
                    <a:gd name="T47" fmla="*/ 48 h 334"/>
                    <a:gd name="T48" fmla="*/ 354 w 360"/>
                    <a:gd name="T49" fmla="*/ 60 h 334"/>
                    <a:gd name="T50" fmla="*/ 354 w 360"/>
                    <a:gd name="T51" fmla="*/ 67 h 334"/>
                    <a:gd name="T52" fmla="*/ 356 w 360"/>
                    <a:gd name="T53" fmla="*/ 78 h 334"/>
                    <a:gd name="T54" fmla="*/ 359 w 360"/>
                    <a:gd name="T55" fmla="*/ 94 h 334"/>
                    <a:gd name="T56" fmla="*/ 356 w 360"/>
                    <a:gd name="T57" fmla="*/ 112 h 334"/>
                    <a:gd name="T58" fmla="*/ 356 w 360"/>
                    <a:gd name="T59" fmla="*/ 117 h 334"/>
                    <a:gd name="T60" fmla="*/ 343 w 360"/>
                    <a:gd name="T61" fmla="*/ 119 h 334"/>
                    <a:gd name="T62" fmla="*/ 340 w 360"/>
                    <a:gd name="T63" fmla="*/ 132 h 334"/>
                    <a:gd name="T64" fmla="*/ 333 w 360"/>
                    <a:gd name="T65" fmla="*/ 151 h 334"/>
                    <a:gd name="T66" fmla="*/ 331 w 360"/>
                    <a:gd name="T67" fmla="*/ 188 h 334"/>
                    <a:gd name="T68" fmla="*/ 334 w 360"/>
                    <a:gd name="T69" fmla="*/ 225 h 334"/>
                    <a:gd name="T70" fmla="*/ 330 w 360"/>
                    <a:gd name="T71" fmla="*/ 257 h 334"/>
                    <a:gd name="T72" fmla="*/ 321 w 360"/>
                    <a:gd name="T73" fmla="*/ 284 h 334"/>
                    <a:gd name="T74" fmla="*/ 330 w 360"/>
                    <a:gd name="T75" fmla="*/ 310 h 334"/>
                    <a:gd name="T76" fmla="*/ 323 w 360"/>
                    <a:gd name="T77" fmla="*/ 322 h 334"/>
                    <a:gd name="T78" fmla="*/ 294 w 360"/>
                    <a:gd name="T79" fmla="*/ 330 h 334"/>
                    <a:gd name="T80" fmla="*/ 263 w 360"/>
                    <a:gd name="T81" fmla="*/ 330 h 334"/>
                    <a:gd name="T82" fmla="*/ 221 w 360"/>
                    <a:gd name="T83" fmla="*/ 333 h 334"/>
                    <a:gd name="T84" fmla="*/ 184 w 360"/>
                    <a:gd name="T85" fmla="*/ 330 h 334"/>
                    <a:gd name="T86" fmla="*/ 162 w 360"/>
                    <a:gd name="T87" fmla="*/ 324 h 334"/>
                    <a:gd name="T88" fmla="*/ 141 w 360"/>
                    <a:gd name="T89" fmla="*/ 324 h 334"/>
                    <a:gd name="T90" fmla="*/ 132 w 360"/>
                    <a:gd name="T91" fmla="*/ 326 h 334"/>
                    <a:gd name="T92" fmla="*/ 101 w 360"/>
                    <a:gd name="T93" fmla="*/ 315 h 334"/>
                    <a:gd name="T94" fmla="*/ 88 w 360"/>
                    <a:gd name="T95" fmla="*/ 318 h 334"/>
                    <a:gd name="T96" fmla="*/ 78 w 360"/>
                    <a:gd name="T97" fmla="*/ 304 h 334"/>
                    <a:gd name="T98" fmla="*/ 84 w 360"/>
                    <a:gd name="T99" fmla="*/ 278 h 334"/>
                    <a:gd name="T100" fmla="*/ 84 w 360"/>
                    <a:gd name="T101" fmla="*/ 273 h 334"/>
                    <a:gd name="T102" fmla="*/ 95 w 360"/>
                    <a:gd name="T103" fmla="*/ 240 h 334"/>
                    <a:gd name="T104" fmla="*/ 81 w 360"/>
                    <a:gd name="T105" fmla="*/ 221 h 3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0"/>
                    <a:gd name="T160" fmla="*/ 0 h 334"/>
                    <a:gd name="T161" fmla="*/ 360 w 360"/>
                    <a:gd name="T162" fmla="*/ 334 h 3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0" h="334">
                      <a:moveTo>
                        <a:pt x="81" y="221"/>
                      </a:moveTo>
                      <a:lnTo>
                        <a:pt x="73" y="225"/>
                      </a:lnTo>
                      <a:lnTo>
                        <a:pt x="3" y="202"/>
                      </a:lnTo>
                      <a:lnTo>
                        <a:pt x="0" y="187"/>
                      </a:lnTo>
                      <a:lnTo>
                        <a:pt x="11" y="172"/>
                      </a:lnTo>
                      <a:lnTo>
                        <a:pt x="26" y="146"/>
                      </a:lnTo>
                      <a:lnTo>
                        <a:pt x="62" y="82"/>
                      </a:lnTo>
                      <a:lnTo>
                        <a:pt x="69" y="52"/>
                      </a:lnTo>
                      <a:lnTo>
                        <a:pt x="80" y="46"/>
                      </a:lnTo>
                      <a:lnTo>
                        <a:pt x="97" y="40"/>
                      </a:lnTo>
                      <a:lnTo>
                        <a:pt x="119" y="35"/>
                      </a:lnTo>
                      <a:lnTo>
                        <a:pt x="140" y="22"/>
                      </a:lnTo>
                      <a:lnTo>
                        <a:pt x="173" y="15"/>
                      </a:lnTo>
                      <a:lnTo>
                        <a:pt x="187" y="0"/>
                      </a:lnTo>
                      <a:lnTo>
                        <a:pt x="253" y="1"/>
                      </a:lnTo>
                      <a:lnTo>
                        <a:pt x="263" y="12"/>
                      </a:lnTo>
                      <a:lnTo>
                        <a:pt x="271" y="19"/>
                      </a:lnTo>
                      <a:lnTo>
                        <a:pt x="277" y="18"/>
                      </a:lnTo>
                      <a:lnTo>
                        <a:pt x="285" y="22"/>
                      </a:lnTo>
                      <a:lnTo>
                        <a:pt x="293" y="18"/>
                      </a:lnTo>
                      <a:lnTo>
                        <a:pt x="312" y="18"/>
                      </a:lnTo>
                      <a:lnTo>
                        <a:pt x="325" y="22"/>
                      </a:lnTo>
                      <a:lnTo>
                        <a:pt x="345" y="35"/>
                      </a:lnTo>
                      <a:lnTo>
                        <a:pt x="354" y="48"/>
                      </a:lnTo>
                      <a:lnTo>
                        <a:pt x="354" y="60"/>
                      </a:lnTo>
                      <a:lnTo>
                        <a:pt x="354" y="67"/>
                      </a:lnTo>
                      <a:lnTo>
                        <a:pt x="356" y="78"/>
                      </a:lnTo>
                      <a:lnTo>
                        <a:pt x="359" y="94"/>
                      </a:lnTo>
                      <a:lnTo>
                        <a:pt x="356" y="112"/>
                      </a:lnTo>
                      <a:lnTo>
                        <a:pt x="356" y="117"/>
                      </a:lnTo>
                      <a:lnTo>
                        <a:pt x="343" y="119"/>
                      </a:lnTo>
                      <a:lnTo>
                        <a:pt x="340" y="132"/>
                      </a:lnTo>
                      <a:lnTo>
                        <a:pt x="333" y="151"/>
                      </a:lnTo>
                      <a:lnTo>
                        <a:pt x="331" y="188"/>
                      </a:lnTo>
                      <a:lnTo>
                        <a:pt x="334" y="225"/>
                      </a:lnTo>
                      <a:lnTo>
                        <a:pt x="330" y="257"/>
                      </a:lnTo>
                      <a:lnTo>
                        <a:pt x="321" y="284"/>
                      </a:lnTo>
                      <a:lnTo>
                        <a:pt x="330" y="310"/>
                      </a:lnTo>
                      <a:lnTo>
                        <a:pt x="323" y="322"/>
                      </a:lnTo>
                      <a:lnTo>
                        <a:pt x="294" y="330"/>
                      </a:lnTo>
                      <a:lnTo>
                        <a:pt x="263" y="330"/>
                      </a:lnTo>
                      <a:lnTo>
                        <a:pt x="221" y="333"/>
                      </a:lnTo>
                      <a:lnTo>
                        <a:pt x="184" y="330"/>
                      </a:lnTo>
                      <a:lnTo>
                        <a:pt x="162" y="324"/>
                      </a:lnTo>
                      <a:lnTo>
                        <a:pt x="141" y="324"/>
                      </a:lnTo>
                      <a:lnTo>
                        <a:pt x="132" y="326"/>
                      </a:lnTo>
                      <a:lnTo>
                        <a:pt x="101" y="315"/>
                      </a:lnTo>
                      <a:lnTo>
                        <a:pt x="88" y="318"/>
                      </a:lnTo>
                      <a:lnTo>
                        <a:pt x="78" y="304"/>
                      </a:lnTo>
                      <a:lnTo>
                        <a:pt x="84" y="278"/>
                      </a:lnTo>
                      <a:lnTo>
                        <a:pt x="84" y="273"/>
                      </a:lnTo>
                      <a:lnTo>
                        <a:pt x="95" y="240"/>
                      </a:lnTo>
                      <a:lnTo>
                        <a:pt x="81" y="221"/>
                      </a:lnTo>
                    </a:path>
                  </a:pathLst>
                </a:custGeom>
                <a:solidFill>
                  <a:srgbClr val="00C0C0"/>
                </a:solidFill>
                <a:ln w="12700" cap="rnd">
                  <a:solidFill>
                    <a:srgbClr val="004040"/>
                  </a:solidFill>
                  <a:round/>
                  <a:headEnd/>
                  <a:tailEnd/>
                </a:ln>
              </p:spPr>
              <p:txBody>
                <a:bodyPr/>
                <a:lstStyle/>
                <a:p>
                  <a:endParaRPr lang="en-US"/>
                </a:p>
              </p:txBody>
            </p:sp>
            <p:sp>
              <p:nvSpPr>
                <p:cNvPr id="24776" name="Freeform 14"/>
                <p:cNvSpPr>
                  <a:spLocks/>
                </p:cNvSpPr>
                <p:nvPr/>
              </p:nvSpPr>
              <p:spPr bwMode="auto">
                <a:xfrm>
                  <a:off x="3361" y="2246"/>
                  <a:ext cx="66" cy="111"/>
                </a:xfrm>
                <a:custGeom>
                  <a:avLst/>
                  <a:gdLst>
                    <a:gd name="T0" fmla="*/ 7 w 66"/>
                    <a:gd name="T1" fmla="*/ 5 h 111"/>
                    <a:gd name="T2" fmla="*/ 19 w 66"/>
                    <a:gd name="T3" fmla="*/ 14 h 111"/>
                    <a:gd name="T4" fmla="*/ 26 w 66"/>
                    <a:gd name="T5" fmla="*/ 14 h 111"/>
                    <a:gd name="T6" fmla="*/ 39 w 66"/>
                    <a:gd name="T7" fmla="*/ 11 h 111"/>
                    <a:gd name="T8" fmla="*/ 56 w 66"/>
                    <a:gd name="T9" fmla="*/ 0 h 111"/>
                    <a:gd name="T10" fmla="*/ 65 w 66"/>
                    <a:gd name="T11" fmla="*/ 0 h 111"/>
                    <a:gd name="T12" fmla="*/ 59 w 66"/>
                    <a:gd name="T13" fmla="*/ 22 h 111"/>
                    <a:gd name="T14" fmla="*/ 56 w 66"/>
                    <a:gd name="T15" fmla="*/ 32 h 111"/>
                    <a:gd name="T16" fmla="*/ 56 w 66"/>
                    <a:gd name="T17" fmla="*/ 45 h 111"/>
                    <a:gd name="T18" fmla="*/ 53 w 66"/>
                    <a:gd name="T19" fmla="*/ 61 h 111"/>
                    <a:gd name="T20" fmla="*/ 53 w 66"/>
                    <a:gd name="T21" fmla="*/ 71 h 111"/>
                    <a:gd name="T22" fmla="*/ 56 w 66"/>
                    <a:gd name="T23" fmla="*/ 94 h 111"/>
                    <a:gd name="T24" fmla="*/ 55 w 66"/>
                    <a:gd name="T25" fmla="*/ 110 h 111"/>
                    <a:gd name="T26" fmla="*/ 51 w 66"/>
                    <a:gd name="T27" fmla="*/ 96 h 111"/>
                    <a:gd name="T28" fmla="*/ 48 w 66"/>
                    <a:gd name="T29" fmla="*/ 77 h 111"/>
                    <a:gd name="T30" fmla="*/ 42 w 66"/>
                    <a:gd name="T31" fmla="*/ 59 h 111"/>
                    <a:gd name="T32" fmla="*/ 39 w 66"/>
                    <a:gd name="T33" fmla="*/ 44 h 111"/>
                    <a:gd name="T34" fmla="*/ 38 w 66"/>
                    <a:gd name="T35" fmla="*/ 47 h 111"/>
                    <a:gd name="T36" fmla="*/ 29 w 66"/>
                    <a:gd name="T37" fmla="*/ 38 h 111"/>
                    <a:gd name="T38" fmla="*/ 33 w 66"/>
                    <a:gd name="T39" fmla="*/ 51 h 111"/>
                    <a:gd name="T40" fmla="*/ 32 w 66"/>
                    <a:gd name="T41" fmla="*/ 63 h 111"/>
                    <a:gd name="T42" fmla="*/ 34 w 66"/>
                    <a:gd name="T43" fmla="*/ 76 h 111"/>
                    <a:gd name="T44" fmla="*/ 35 w 66"/>
                    <a:gd name="T45" fmla="*/ 97 h 111"/>
                    <a:gd name="T46" fmla="*/ 31 w 66"/>
                    <a:gd name="T47" fmla="*/ 86 h 111"/>
                    <a:gd name="T48" fmla="*/ 30 w 66"/>
                    <a:gd name="T49" fmla="*/ 73 h 111"/>
                    <a:gd name="T50" fmla="*/ 29 w 66"/>
                    <a:gd name="T51" fmla="*/ 68 h 111"/>
                    <a:gd name="T52" fmla="*/ 25 w 66"/>
                    <a:gd name="T53" fmla="*/ 57 h 111"/>
                    <a:gd name="T54" fmla="*/ 19 w 66"/>
                    <a:gd name="T55" fmla="*/ 47 h 111"/>
                    <a:gd name="T56" fmla="*/ 17 w 66"/>
                    <a:gd name="T57" fmla="*/ 53 h 111"/>
                    <a:gd name="T58" fmla="*/ 13 w 66"/>
                    <a:gd name="T59" fmla="*/ 84 h 111"/>
                    <a:gd name="T60" fmla="*/ 0 w 66"/>
                    <a:gd name="T61" fmla="*/ 104 h 111"/>
                    <a:gd name="T62" fmla="*/ 8 w 66"/>
                    <a:gd name="T63" fmla="*/ 79 h 111"/>
                    <a:gd name="T64" fmla="*/ 12 w 66"/>
                    <a:gd name="T65" fmla="*/ 55 h 111"/>
                    <a:gd name="T66" fmla="*/ 13 w 66"/>
                    <a:gd name="T67" fmla="*/ 45 h 111"/>
                    <a:gd name="T68" fmla="*/ 15 w 66"/>
                    <a:gd name="T69" fmla="*/ 32 h 111"/>
                    <a:gd name="T70" fmla="*/ 15 w 66"/>
                    <a:gd name="T71" fmla="*/ 24 h 111"/>
                    <a:gd name="T72" fmla="*/ 12 w 66"/>
                    <a:gd name="T73" fmla="*/ 13 h 111"/>
                    <a:gd name="T74" fmla="*/ 7 w 66"/>
                    <a:gd name="T75" fmla="*/ 5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111"/>
                    <a:gd name="T116" fmla="*/ 66 w 66"/>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111">
                      <a:moveTo>
                        <a:pt x="7" y="5"/>
                      </a:moveTo>
                      <a:lnTo>
                        <a:pt x="19" y="14"/>
                      </a:lnTo>
                      <a:lnTo>
                        <a:pt x="26" y="14"/>
                      </a:lnTo>
                      <a:lnTo>
                        <a:pt x="39" y="11"/>
                      </a:lnTo>
                      <a:lnTo>
                        <a:pt x="56" y="0"/>
                      </a:lnTo>
                      <a:lnTo>
                        <a:pt x="65" y="0"/>
                      </a:lnTo>
                      <a:lnTo>
                        <a:pt x="59" y="22"/>
                      </a:lnTo>
                      <a:lnTo>
                        <a:pt x="56" y="32"/>
                      </a:lnTo>
                      <a:lnTo>
                        <a:pt x="56" y="45"/>
                      </a:lnTo>
                      <a:lnTo>
                        <a:pt x="53" y="61"/>
                      </a:lnTo>
                      <a:lnTo>
                        <a:pt x="53" y="71"/>
                      </a:lnTo>
                      <a:lnTo>
                        <a:pt x="56" y="94"/>
                      </a:lnTo>
                      <a:lnTo>
                        <a:pt x="55" y="110"/>
                      </a:lnTo>
                      <a:lnTo>
                        <a:pt x="51" y="96"/>
                      </a:lnTo>
                      <a:lnTo>
                        <a:pt x="48" y="77"/>
                      </a:lnTo>
                      <a:lnTo>
                        <a:pt x="42" y="59"/>
                      </a:lnTo>
                      <a:lnTo>
                        <a:pt x="39" y="44"/>
                      </a:lnTo>
                      <a:lnTo>
                        <a:pt x="38" y="47"/>
                      </a:lnTo>
                      <a:lnTo>
                        <a:pt x="29" y="38"/>
                      </a:lnTo>
                      <a:lnTo>
                        <a:pt x="33" y="51"/>
                      </a:lnTo>
                      <a:lnTo>
                        <a:pt x="32" y="63"/>
                      </a:lnTo>
                      <a:lnTo>
                        <a:pt x="34" y="76"/>
                      </a:lnTo>
                      <a:lnTo>
                        <a:pt x="35" y="97"/>
                      </a:lnTo>
                      <a:lnTo>
                        <a:pt x="31" y="86"/>
                      </a:lnTo>
                      <a:lnTo>
                        <a:pt x="30" y="73"/>
                      </a:lnTo>
                      <a:lnTo>
                        <a:pt x="29" y="68"/>
                      </a:lnTo>
                      <a:lnTo>
                        <a:pt x="25" y="57"/>
                      </a:lnTo>
                      <a:lnTo>
                        <a:pt x="19" y="47"/>
                      </a:lnTo>
                      <a:lnTo>
                        <a:pt x="17" y="53"/>
                      </a:lnTo>
                      <a:lnTo>
                        <a:pt x="13" y="84"/>
                      </a:lnTo>
                      <a:lnTo>
                        <a:pt x="0" y="104"/>
                      </a:lnTo>
                      <a:lnTo>
                        <a:pt x="8" y="79"/>
                      </a:lnTo>
                      <a:lnTo>
                        <a:pt x="12" y="55"/>
                      </a:lnTo>
                      <a:lnTo>
                        <a:pt x="13" y="45"/>
                      </a:lnTo>
                      <a:lnTo>
                        <a:pt x="15" y="32"/>
                      </a:lnTo>
                      <a:lnTo>
                        <a:pt x="15" y="24"/>
                      </a:lnTo>
                      <a:lnTo>
                        <a:pt x="12" y="13"/>
                      </a:lnTo>
                      <a:lnTo>
                        <a:pt x="7" y="5"/>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7" name="Freeform 15"/>
                <p:cNvSpPr>
                  <a:spLocks/>
                </p:cNvSpPr>
                <p:nvPr/>
              </p:nvSpPr>
              <p:spPr bwMode="auto">
                <a:xfrm>
                  <a:off x="3349" y="2226"/>
                  <a:ext cx="17" cy="22"/>
                </a:xfrm>
                <a:custGeom>
                  <a:avLst/>
                  <a:gdLst>
                    <a:gd name="T0" fmla="*/ 1 w 17"/>
                    <a:gd name="T1" fmla="*/ 0 h 22"/>
                    <a:gd name="T2" fmla="*/ 0 w 17"/>
                    <a:gd name="T3" fmla="*/ 10 h 22"/>
                    <a:gd name="T4" fmla="*/ 1 w 17"/>
                    <a:gd name="T5" fmla="*/ 21 h 22"/>
                    <a:gd name="T6" fmla="*/ 16 w 17"/>
                    <a:gd name="T7" fmla="*/ 19 h 22"/>
                    <a:gd name="T8" fmla="*/ 14 w 17"/>
                    <a:gd name="T9" fmla="*/ 10 h 22"/>
                    <a:gd name="T10" fmla="*/ 1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1" y="0"/>
                      </a:moveTo>
                      <a:lnTo>
                        <a:pt x="0" y="10"/>
                      </a:lnTo>
                      <a:lnTo>
                        <a:pt x="1" y="21"/>
                      </a:lnTo>
                      <a:lnTo>
                        <a:pt x="16" y="19"/>
                      </a:lnTo>
                      <a:lnTo>
                        <a:pt x="14" y="10"/>
                      </a:lnTo>
                      <a:lnTo>
                        <a:pt x="1"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8" name="Freeform 16"/>
                <p:cNvSpPr>
                  <a:spLocks/>
                </p:cNvSpPr>
                <p:nvPr/>
              </p:nvSpPr>
              <p:spPr bwMode="auto">
                <a:xfrm>
                  <a:off x="3355" y="2226"/>
                  <a:ext cx="57" cy="26"/>
                </a:xfrm>
                <a:custGeom>
                  <a:avLst/>
                  <a:gdLst>
                    <a:gd name="T0" fmla="*/ 0 w 57"/>
                    <a:gd name="T1" fmla="*/ 0 h 26"/>
                    <a:gd name="T2" fmla="*/ 11 w 57"/>
                    <a:gd name="T3" fmla="*/ 19 h 26"/>
                    <a:gd name="T4" fmla="*/ 20 w 57"/>
                    <a:gd name="T5" fmla="*/ 22 h 26"/>
                    <a:gd name="T6" fmla="*/ 22 w 57"/>
                    <a:gd name="T7" fmla="*/ 18 h 26"/>
                    <a:gd name="T8" fmla="*/ 27 w 57"/>
                    <a:gd name="T9" fmla="*/ 22 h 26"/>
                    <a:gd name="T10" fmla="*/ 36 w 57"/>
                    <a:gd name="T11" fmla="*/ 24 h 26"/>
                    <a:gd name="T12" fmla="*/ 41 w 57"/>
                    <a:gd name="T13" fmla="*/ 25 h 26"/>
                    <a:gd name="T14" fmla="*/ 47 w 57"/>
                    <a:gd name="T15" fmla="*/ 24 h 26"/>
                    <a:gd name="T16" fmla="*/ 56 w 57"/>
                    <a:gd name="T17" fmla="*/ 19 h 26"/>
                    <a:gd name="T18" fmla="*/ 56 w 57"/>
                    <a:gd name="T19" fmla="*/ 15 h 26"/>
                    <a:gd name="T20" fmla="*/ 49 w 57"/>
                    <a:gd name="T21" fmla="*/ 18 h 26"/>
                    <a:gd name="T22" fmla="*/ 29 w 57"/>
                    <a:gd name="T23" fmla="*/ 10 h 26"/>
                    <a:gd name="T24" fmla="*/ 0 w 57"/>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6"/>
                    <a:gd name="T41" fmla="*/ 57 w 57"/>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6">
                      <a:moveTo>
                        <a:pt x="0" y="0"/>
                      </a:moveTo>
                      <a:lnTo>
                        <a:pt x="11" y="19"/>
                      </a:lnTo>
                      <a:lnTo>
                        <a:pt x="20" y="22"/>
                      </a:lnTo>
                      <a:lnTo>
                        <a:pt x="22" y="18"/>
                      </a:lnTo>
                      <a:lnTo>
                        <a:pt x="27" y="22"/>
                      </a:lnTo>
                      <a:lnTo>
                        <a:pt x="36" y="24"/>
                      </a:lnTo>
                      <a:lnTo>
                        <a:pt x="41" y="25"/>
                      </a:lnTo>
                      <a:lnTo>
                        <a:pt x="47" y="24"/>
                      </a:lnTo>
                      <a:lnTo>
                        <a:pt x="56" y="19"/>
                      </a:lnTo>
                      <a:lnTo>
                        <a:pt x="56" y="15"/>
                      </a:lnTo>
                      <a:lnTo>
                        <a:pt x="49" y="18"/>
                      </a:lnTo>
                      <a:lnTo>
                        <a:pt x="29"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9" name="Freeform 17"/>
                <p:cNvSpPr>
                  <a:spLocks/>
                </p:cNvSpPr>
                <p:nvPr/>
              </p:nvSpPr>
              <p:spPr bwMode="auto">
                <a:xfrm>
                  <a:off x="3412" y="2199"/>
                  <a:ext cx="17" cy="27"/>
                </a:xfrm>
                <a:custGeom>
                  <a:avLst/>
                  <a:gdLst>
                    <a:gd name="T0" fmla="*/ 0 w 17"/>
                    <a:gd name="T1" fmla="*/ 0 h 27"/>
                    <a:gd name="T2" fmla="*/ 0 w 17"/>
                    <a:gd name="T3" fmla="*/ 10 h 27"/>
                    <a:gd name="T4" fmla="*/ 5 w 17"/>
                    <a:gd name="T5" fmla="*/ 11 h 27"/>
                    <a:gd name="T6" fmla="*/ 13 w 17"/>
                    <a:gd name="T7" fmla="*/ 19 h 27"/>
                    <a:gd name="T8" fmla="*/ 16 w 17"/>
                    <a:gd name="T9" fmla="*/ 26 h 27"/>
                    <a:gd name="T10" fmla="*/ 16 w 17"/>
                    <a:gd name="T11" fmla="*/ 15 h 27"/>
                    <a:gd name="T12" fmla="*/ 10 w 17"/>
                    <a:gd name="T13" fmla="*/ 10 h 27"/>
                    <a:gd name="T14" fmla="*/ 0 w 1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0" y="0"/>
                      </a:moveTo>
                      <a:lnTo>
                        <a:pt x="0" y="10"/>
                      </a:lnTo>
                      <a:lnTo>
                        <a:pt x="5" y="11"/>
                      </a:lnTo>
                      <a:lnTo>
                        <a:pt x="13" y="19"/>
                      </a:lnTo>
                      <a:lnTo>
                        <a:pt x="16" y="26"/>
                      </a:lnTo>
                      <a:lnTo>
                        <a:pt x="16" y="15"/>
                      </a:lnTo>
                      <a:lnTo>
                        <a:pt x="10" y="1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0" name="Freeform 18"/>
                <p:cNvSpPr>
                  <a:spLocks/>
                </p:cNvSpPr>
                <p:nvPr/>
              </p:nvSpPr>
              <p:spPr bwMode="auto">
                <a:xfrm>
                  <a:off x="3394" y="2172"/>
                  <a:ext cx="38" cy="47"/>
                </a:xfrm>
                <a:custGeom>
                  <a:avLst/>
                  <a:gdLst>
                    <a:gd name="T0" fmla="*/ 0 w 38"/>
                    <a:gd name="T1" fmla="*/ 0 h 47"/>
                    <a:gd name="T2" fmla="*/ 9 w 38"/>
                    <a:gd name="T3" fmla="*/ 5 h 47"/>
                    <a:gd name="T4" fmla="*/ 11 w 38"/>
                    <a:gd name="T5" fmla="*/ 15 h 47"/>
                    <a:gd name="T6" fmla="*/ 12 w 38"/>
                    <a:gd name="T7" fmla="*/ 13 h 47"/>
                    <a:gd name="T8" fmla="*/ 19 w 38"/>
                    <a:gd name="T9" fmla="*/ 20 h 47"/>
                    <a:gd name="T10" fmla="*/ 23 w 38"/>
                    <a:gd name="T11" fmla="*/ 30 h 47"/>
                    <a:gd name="T12" fmla="*/ 26 w 38"/>
                    <a:gd name="T13" fmla="*/ 35 h 47"/>
                    <a:gd name="T14" fmla="*/ 32 w 38"/>
                    <a:gd name="T15" fmla="*/ 35 h 47"/>
                    <a:gd name="T16" fmla="*/ 33 w 38"/>
                    <a:gd name="T17" fmla="*/ 41 h 47"/>
                    <a:gd name="T18" fmla="*/ 32 w 38"/>
                    <a:gd name="T19" fmla="*/ 46 h 47"/>
                    <a:gd name="T20" fmla="*/ 37 w 38"/>
                    <a:gd name="T21" fmla="*/ 32 h 47"/>
                    <a:gd name="T22" fmla="*/ 36 w 38"/>
                    <a:gd name="T23" fmla="*/ 25 h 47"/>
                    <a:gd name="T24" fmla="*/ 30 w 38"/>
                    <a:gd name="T25" fmla="*/ 18 h 47"/>
                    <a:gd name="T26" fmla="*/ 25 w 38"/>
                    <a:gd name="T27" fmla="*/ 12 h 47"/>
                    <a:gd name="T28" fmla="*/ 16 w 38"/>
                    <a:gd name="T29" fmla="*/ 7 h 47"/>
                    <a:gd name="T30" fmla="*/ 0 w 38"/>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7"/>
                    <a:gd name="T50" fmla="*/ 38 w 38"/>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7">
                      <a:moveTo>
                        <a:pt x="0" y="0"/>
                      </a:moveTo>
                      <a:lnTo>
                        <a:pt x="9" y="5"/>
                      </a:lnTo>
                      <a:lnTo>
                        <a:pt x="11" y="15"/>
                      </a:lnTo>
                      <a:lnTo>
                        <a:pt x="12" y="13"/>
                      </a:lnTo>
                      <a:lnTo>
                        <a:pt x="19" y="20"/>
                      </a:lnTo>
                      <a:lnTo>
                        <a:pt x="23" y="30"/>
                      </a:lnTo>
                      <a:lnTo>
                        <a:pt x="26" y="35"/>
                      </a:lnTo>
                      <a:lnTo>
                        <a:pt x="32" y="35"/>
                      </a:lnTo>
                      <a:lnTo>
                        <a:pt x="33" y="41"/>
                      </a:lnTo>
                      <a:lnTo>
                        <a:pt x="32" y="46"/>
                      </a:lnTo>
                      <a:lnTo>
                        <a:pt x="37" y="32"/>
                      </a:lnTo>
                      <a:lnTo>
                        <a:pt x="36" y="25"/>
                      </a:lnTo>
                      <a:lnTo>
                        <a:pt x="30" y="18"/>
                      </a:lnTo>
                      <a:lnTo>
                        <a:pt x="25" y="12"/>
                      </a:lnTo>
                      <a:lnTo>
                        <a:pt x="16" y="7"/>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1" name="Freeform 19"/>
                <p:cNvSpPr>
                  <a:spLocks/>
                </p:cNvSpPr>
                <p:nvPr/>
              </p:nvSpPr>
              <p:spPr bwMode="auto">
                <a:xfrm>
                  <a:off x="3384" y="2160"/>
                  <a:ext cx="52" cy="41"/>
                </a:xfrm>
                <a:custGeom>
                  <a:avLst/>
                  <a:gdLst>
                    <a:gd name="T0" fmla="*/ 0 w 52"/>
                    <a:gd name="T1" fmla="*/ 0 h 41"/>
                    <a:gd name="T2" fmla="*/ 1 w 52"/>
                    <a:gd name="T3" fmla="*/ 4 h 41"/>
                    <a:gd name="T4" fmla="*/ 9 w 52"/>
                    <a:gd name="T5" fmla="*/ 7 h 41"/>
                    <a:gd name="T6" fmla="*/ 14 w 52"/>
                    <a:gd name="T7" fmla="*/ 7 h 41"/>
                    <a:gd name="T8" fmla="*/ 19 w 52"/>
                    <a:gd name="T9" fmla="*/ 9 h 41"/>
                    <a:gd name="T10" fmla="*/ 27 w 52"/>
                    <a:gd name="T11" fmla="*/ 15 h 41"/>
                    <a:gd name="T12" fmla="*/ 34 w 52"/>
                    <a:gd name="T13" fmla="*/ 18 h 41"/>
                    <a:gd name="T14" fmla="*/ 42 w 52"/>
                    <a:gd name="T15" fmla="*/ 25 h 41"/>
                    <a:gd name="T16" fmla="*/ 46 w 52"/>
                    <a:gd name="T17" fmla="*/ 31 h 41"/>
                    <a:gd name="T18" fmla="*/ 49 w 52"/>
                    <a:gd name="T19" fmla="*/ 40 h 41"/>
                    <a:gd name="T20" fmla="*/ 51 w 52"/>
                    <a:gd name="T21" fmla="*/ 32 h 41"/>
                    <a:gd name="T22" fmla="*/ 49 w 52"/>
                    <a:gd name="T23" fmla="*/ 25 h 41"/>
                    <a:gd name="T24" fmla="*/ 43 w 52"/>
                    <a:gd name="T25" fmla="*/ 17 h 41"/>
                    <a:gd name="T26" fmla="*/ 35 w 52"/>
                    <a:gd name="T27" fmla="*/ 11 h 41"/>
                    <a:gd name="T28" fmla="*/ 24 w 52"/>
                    <a:gd name="T29" fmla="*/ 5 h 41"/>
                    <a:gd name="T30" fmla="*/ 18 w 52"/>
                    <a:gd name="T31" fmla="*/ 1 h 41"/>
                    <a:gd name="T32" fmla="*/ 10 w 52"/>
                    <a:gd name="T33" fmla="*/ 0 h 41"/>
                    <a:gd name="T34" fmla="*/ 0 w 52"/>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41"/>
                    <a:gd name="T56" fmla="*/ 52 w 52"/>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41">
                      <a:moveTo>
                        <a:pt x="0" y="0"/>
                      </a:moveTo>
                      <a:lnTo>
                        <a:pt x="1" y="4"/>
                      </a:lnTo>
                      <a:lnTo>
                        <a:pt x="9" y="7"/>
                      </a:lnTo>
                      <a:lnTo>
                        <a:pt x="14" y="7"/>
                      </a:lnTo>
                      <a:lnTo>
                        <a:pt x="19" y="9"/>
                      </a:lnTo>
                      <a:lnTo>
                        <a:pt x="27" y="15"/>
                      </a:lnTo>
                      <a:lnTo>
                        <a:pt x="34" y="18"/>
                      </a:lnTo>
                      <a:lnTo>
                        <a:pt x="42" y="25"/>
                      </a:lnTo>
                      <a:lnTo>
                        <a:pt x="46" y="31"/>
                      </a:lnTo>
                      <a:lnTo>
                        <a:pt x="49" y="40"/>
                      </a:lnTo>
                      <a:lnTo>
                        <a:pt x="51" y="32"/>
                      </a:lnTo>
                      <a:lnTo>
                        <a:pt x="49" y="25"/>
                      </a:lnTo>
                      <a:lnTo>
                        <a:pt x="43" y="17"/>
                      </a:lnTo>
                      <a:lnTo>
                        <a:pt x="35" y="11"/>
                      </a:lnTo>
                      <a:lnTo>
                        <a:pt x="24" y="5"/>
                      </a:lnTo>
                      <a:lnTo>
                        <a:pt x="18" y="1"/>
                      </a:lnTo>
                      <a:lnTo>
                        <a:pt x="10" y="0"/>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2" name="Freeform 20"/>
                <p:cNvSpPr>
                  <a:spLocks/>
                </p:cNvSpPr>
                <p:nvPr/>
              </p:nvSpPr>
              <p:spPr bwMode="auto">
                <a:xfrm>
                  <a:off x="3400" y="2155"/>
                  <a:ext cx="35" cy="24"/>
                </a:xfrm>
                <a:custGeom>
                  <a:avLst/>
                  <a:gdLst>
                    <a:gd name="T0" fmla="*/ 0 w 35"/>
                    <a:gd name="T1" fmla="*/ 0 h 24"/>
                    <a:gd name="T2" fmla="*/ 7 w 35"/>
                    <a:gd name="T3" fmla="*/ 1 h 24"/>
                    <a:gd name="T4" fmla="*/ 13 w 35"/>
                    <a:gd name="T5" fmla="*/ 3 h 24"/>
                    <a:gd name="T6" fmla="*/ 22 w 35"/>
                    <a:gd name="T7" fmla="*/ 9 h 24"/>
                    <a:gd name="T8" fmla="*/ 24 w 35"/>
                    <a:gd name="T9" fmla="*/ 10 h 24"/>
                    <a:gd name="T10" fmla="*/ 29 w 35"/>
                    <a:gd name="T11" fmla="*/ 16 h 24"/>
                    <a:gd name="T12" fmla="*/ 34 w 35"/>
                    <a:gd name="T13" fmla="*/ 23 h 24"/>
                    <a:gd name="T14" fmla="*/ 31 w 35"/>
                    <a:gd name="T15" fmla="*/ 13 h 24"/>
                    <a:gd name="T16" fmla="*/ 26 w 35"/>
                    <a:gd name="T17" fmla="*/ 9 h 24"/>
                    <a:gd name="T18" fmla="*/ 20 w 35"/>
                    <a:gd name="T19" fmla="*/ 4 h 24"/>
                    <a:gd name="T20" fmla="*/ 13 w 35"/>
                    <a:gd name="T21" fmla="*/ 1 h 24"/>
                    <a:gd name="T22" fmla="*/ 0 w 35"/>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24"/>
                    <a:gd name="T38" fmla="*/ 35 w 3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24">
                      <a:moveTo>
                        <a:pt x="0" y="0"/>
                      </a:moveTo>
                      <a:lnTo>
                        <a:pt x="7" y="1"/>
                      </a:lnTo>
                      <a:lnTo>
                        <a:pt x="13" y="3"/>
                      </a:lnTo>
                      <a:lnTo>
                        <a:pt x="22" y="9"/>
                      </a:lnTo>
                      <a:lnTo>
                        <a:pt x="24" y="10"/>
                      </a:lnTo>
                      <a:lnTo>
                        <a:pt x="29" y="16"/>
                      </a:lnTo>
                      <a:lnTo>
                        <a:pt x="34" y="23"/>
                      </a:lnTo>
                      <a:lnTo>
                        <a:pt x="31" y="13"/>
                      </a:lnTo>
                      <a:lnTo>
                        <a:pt x="26" y="9"/>
                      </a:lnTo>
                      <a:lnTo>
                        <a:pt x="20" y="4"/>
                      </a:lnTo>
                      <a:lnTo>
                        <a:pt x="13" y="1"/>
                      </a:lnTo>
                      <a:lnTo>
                        <a:pt x="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3" name="Freeform 21"/>
                <p:cNvSpPr>
                  <a:spLocks/>
                </p:cNvSpPr>
                <p:nvPr/>
              </p:nvSpPr>
              <p:spPr bwMode="auto">
                <a:xfrm>
                  <a:off x="3091" y="2305"/>
                  <a:ext cx="17" cy="20"/>
                </a:xfrm>
                <a:custGeom>
                  <a:avLst/>
                  <a:gdLst>
                    <a:gd name="T0" fmla="*/ 16 w 17"/>
                    <a:gd name="T1" fmla="*/ 0 h 20"/>
                    <a:gd name="T2" fmla="*/ 1 w 17"/>
                    <a:gd name="T3" fmla="*/ 4 h 20"/>
                    <a:gd name="T4" fmla="*/ 0 w 17"/>
                    <a:gd name="T5" fmla="*/ 6 h 20"/>
                    <a:gd name="T6" fmla="*/ 0 w 17"/>
                    <a:gd name="T7" fmla="*/ 13 h 20"/>
                    <a:gd name="T8" fmla="*/ 0 w 17"/>
                    <a:gd name="T9" fmla="*/ 19 h 20"/>
                    <a:gd name="T10" fmla="*/ 16 w 17"/>
                    <a:gd name="T11" fmla="*/ 0 h 20"/>
                    <a:gd name="T12" fmla="*/ 0 60000 65536"/>
                    <a:gd name="T13" fmla="*/ 0 60000 65536"/>
                    <a:gd name="T14" fmla="*/ 0 60000 65536"/>
                    <a:gd name="T15" fmla="*/ 0 60000 65536"/>
                    <a:gd name="T16" fmla="*/ 0 60000 65536"/>
                    <a:gd name="T17" fmla="*/ 0 60000 65536"/>
                    <a:gd name="T18" fmla="*/ 0 w 17"/>
                    <a:gd name="T19" fmla="*/ 0 h 20"/>
                    <a:gd name="T20" fmla="*/ 17 w 1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7" h="20">
                      <a:moveTo>
                        <a:pt x="16" y="0"/>
                      </a:moveTo>
                      <a:lnTo>
                        <a:pt x="1" y="4"/>
                      </a:lnTo>
                      <a:lnTo>
                        <a:pt x="0" y="6"/>
                      </a:lnTo>
                      <a:lnTo>
                        <a:pt x="0" y="13"/>
                      </a:lnTo>
                      <a:lnTo>
                        <a:pt x="0" y="19"/>
                      </a:lnTo>
                      <a:lnTo>
                        <a:pt x="16"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4" name="Freeform 22"/>
                <p:cNvSpPr>
                  <a:spLocks/>
                </p:cNvSpPr>
                <p:nvPr/>
              </p:nvSpPr>
              <p:spPr bwMode="auto">
                <a:xfrm>
                  <a:off x="3151" y="2292"/>
                  <a:ext cx="31" cy="77"/>
                </a:xfrm>
                <a:custGeom>
                  <a:avLst/>
                  <a:gdLst>
                    <a:gd name="T0" fmla="*/ 10 w 31"/>
                    <a:gd name="T1" fmla="*/ 0 h 77"/>
                    <a:gd name="T2" fmla="*/ 9 w 31"/>
                    <a:gd name="T3" fmla="*/ 10 h 77"/>
                    <a:gd name="T4" fmla="*/ 5 w 31"/>
                    <a:gd name="T5" fmla="*/ 11 h 77"/>
                    <a:gd name="T6" fmla="*/ 1 w 31"/>
                    <a:gd name="T7" fmla="*/ 7 h 77"/>
                    <a:gd name="T8" fmla="*/ 0 w 31"/>
                    <a:gd name="T9" fmla="*/ 15 h 77"/>
                    <a:gd name="T10" fmla="*/ 6 w 31"/>
                    <a:gd name="T11" fmla="*/ 23 h 77"/>
                    <a:gd name="T12" fmla="*/ 7 w 31"/>
                    <a:gd name="T13" fmla="*/ 31 h 77"/>
                    <a:gd name="T14" fmla="*/ 1 w 31"/>
                    <a:gd name="T15" fmla="*/ 25 h 77"/>
                    <a:gd name="T16" fmla="*/ 5 w 31"/>
                    <a:gd name="T17" fmla="*/ 38 h 77"/>
                    <a:gd name="T18" fmla="*/ 8 w 31"/>
                    <a:gd name="T19" fmla="*/ 52 h 77"/>
                    <a:gd name="T20" fmla="*/ 8 w 31"/>
                    <a:gd name="T21" fmla="*/ 59 h 77"/>
                    <a:gd name="T22" fmla="*/ 18 w 31"/>
                    <a:gd name="T23" fmla="*/ 57 h 77"/>
                    <a:gd name="T24" fmla="*/ 29 w 31"/>
                    <a:gd name="T25" fmla="*/ 76 h 77"/>
                    <a:gd name="T26" fmla="*/ 27 w 31"/>
                    <a:gd name="T27" fmla="*/ 68 h 77"/>
                    <a:gd name="T28" fmla="*/ 29 w 31"/>
                    <a:gd name="T29" fmla="*/ 57 h 77"/>
                    <a:gd name="T30" fmla="*/ 30 w 31"/>
                    <a:gd name="T31" fmla="*/ 49 h 77"/>
                    <a:gd name="T32" fmla="*/ 23 w 31"/>
                    <a:gd name="T33" fmla="*/ 49 h 77"/>
                    <a:gd name="T34" fmla="*/ 21 w 31"/>
                    <a:gd name="T35" fmla="*/ 44 h 77"/>
                    <a:gd name="T36" fmla="*/ 27 w 31"/>
                    <a:gd name="T37" fmla="*/ 24 h 77"/>
                    <a:gd name="T38" fmla="*/ 10 w 31"/>
                    <a:gd name="T39" fmla="*/ 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77"/>
                    <a:gd name="T62" fmla="*/ 31 w 31"/>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77">
                      <a:moveTo>
                        <a:pt x="10" y="0"/>
                      </a:moveTo>
                      <a:lnTo>
                        <a:pt x="9" y="10"/>
                      </a:lnTo>
                      <a:lnTo>
                        <a:pt x="5" y="11"/>
                      </a:lnTo>
                      <a:lnTo>
                        <a:pt x="1" y="7"/>
                      </a:lnTo>
                      <a:lnTo>
                        <a:pt x="0" y="15"/>
                      </a:lnTo>
                      <a:lnTo>
                        <a:pt x="6" y="23"/>
                      </a:lnTo>
                      <a:lnTo>
                        <a:pt x="7" y="31"/>
                      </a:lnTo>
                      <a:lnTo>
                        <a:pt x="1" y="25"/>
                      </a:lnTo>
                      <a:lnTo>
                        <a:pt x="5" y="38"/>
                      </a:lnTo>
                      <a:lnTo>
                        <a:pt x="8" y="52"/>
                      </a:lnTo>
                      <a:lnTo>
                        <a:pt x="8" y="59"/>
                      </a:lnTo>
                      <a:lnTo>
                        <a:pt x="18" y="57"/>
                      </a:lnTo>
                      <a:lnTo>
                        <a:pt x="29" y="76"/>
                      </a:lnTo>
                      <a:lnTo>
                        <a:pt x="27" y="68"/>
                      </a:lnTo>
                      <a:lnTo>
                        <a:pt x="29" y="57"/>
                      </a:lnTo>
                      <a:lnTo>
                        <a:pt x="30" y="49"/>
                      </a:lnTo>
                      <a:lnTo>
                        <a:pt x="23" y="49"/>
                      </a:lnTo>
                      <a:lnTo>
                        <a:pt x="21" y="44"/>
                      </a:lnTo>
                      <a:lnTo>
                        <a:pt x="27" y="24"/>
                      </a:lnTo>
                      <a:lnTo>
                        <a:pt x="10"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85" name="Freeform 23"/>
                <p:cNvSpPr>
                  <a:spLocks/>
                </p:cNvSpPr>
                <p:nvPr/>
              </p:nvSpPr>
              <p:spPr bwMode="auto">
                <a:xfrm>
                  <a:off x="3172" y="2369"/>
                  <a:ext cx="30" cy="54"/>
                </a:xfrm>
                <a:custGeom>
                  <a:avLst/>
                  <a:gdLst>
                    <a:gd name="T0" fmla="*/ 9 w 30"/>
                    <a:gd name="T1" fmla="*/ 0 h 54"/>
                    <a:gd name="T2" fmla="*/ 12 w 30"/>
                    <a:gd name="T3" fmla="*/ 7 h 54"/>
                    <a:gd name="T4" fmla="*/ 9 w 30"/>
                    <a:gd name="T5" fmla="*/ 20 h 54"/>
                    <a:gd name="T6" fmla="*/ 13 w 30"/>
                    <a:gd name="T7" fmla="*/ 38 h 54"/>
                    <a:gd name="T8" fmla="*/ 29 w 30"/>
                    <a:gd name="T9" fmla="*/ 53 h 54"/>
                    <a:gd name="T10" fmla="*/ 11 w 30"/>
                    <a:gd name="T11" fmla="*/ 33 h 54"/>
                    <a:gd name="T12" fmla="*/ 7 w 30"/>
                    <a:gd name="T13" fmla="*/ 26 h 54"/>
                    <a:gd name="T14" fmla="*/ 0 w 30"/>
                    <a:gd name="T15" fmla="*/ 26 h 54"/>
                    <a:gd name="T16" fmla="*/ 9 w 30"/>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4"/>
                    <a:gd name="T29" fmla="*/ 30 w 30"/>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4">
                      <a:moveTo>
                        <a:pt x="9" y="0"/>
                      </a:moveTo>
                      <a:lnTo>
                        <a:pt x="12" y="7"/>
                      </a:lnTo>
                      <a:lnTo>
                        <a:pt x="9" y="20"/>
                      </a:lnTo>
                      <a:lnTo>
                        <a:pt x="13" y="38"/>
                      </a:lnTo>
                      <a:lnTo>
                        <a:pt x="29" y="53"/>
                      </a:lnTo>
                      <a:lnTo>
                        <a:pt x="11" y="33"/>
                      </a:lnTo>
                      <a:lnTo>
                        <a:pt x="7" y="26"/>
                      </a:lnTo>
                      <a:lnTo>
                        <a:pt x="0" y="26"/>
                      </a:lnTo>
                      <a:lnTo>
                        <a:pt x="9" y="0"/>
                      </a:lnTo>
                    </a:path>
                  </a:pathLst>
                </a:custGeom>
                <a:solidFill>
                  <a:srgbClr val="00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56" name="Group 24"/>
              <p:cNvGrpSpPr>
                <a:grpSpLocks/>
              </p:cNvGrpSpPr>
              <p:nvPr/>
            </p:nvGrpSpPr>
            <p:grpSpPr bwMode="auto">
              <a:xfrm>
                <a:off x="3740" y="2089"/>
                <a:ext cx="119" cy="195"/>
                <a:chOff x="3241" y="1950"/>
                <a:chExt cx="133" cy="195"/>
              </a:xfrm>
            </p:grpSpPr>
            <p:sp>
              <p:nvSpPr>
                <p:cNvPr id="24752" name="Freeform 25"/>
                <p:cNvSpPr>
                  <a:spLocks/>
                </p:cNvSpPr>
                <p:nvPr/>
              </p:nvSpPr>
              <p:spPr bwMode="auto">
                <a:xfrm>
                  <a:off x="3241" y="1950"/>
                  <a:ext cx="133" cy="100"/>
                </a:xfrm>
                <a:custGeom>
                  <a:avLst/>
                  <a:gdLst>
                    <a:gd name="T0" fmla="*/ 11 w 133"/>
                    <a:gd name="T1" fmla="*/ 89 h 100"/>
                    <a:gd name="T2" fmla="*/ 5 w 133"/>
                    <a:gd name="T3" fmla="*/ 86 h 100"/>
                    <a:gd name="T4" fmla="*/ 1 w 133"/>
                    <a:gd name="T5" fmla="*/ 82 h 100"/>
                    <a:gd name="T6" fmla="*/ 0 w 133"/>
                    <a:gd name="T7" fmla="*/ 77 h 100"/>
                    <a:gd name="T8" fmla="*/ 0 w 133"/>
                    <a:gd name="T9" fmla="*/ 73 h 100"/>
                    <a:gd name="T10" fmla="*/ 4 w 133"/>
                    <a:gd name="T11" fmla="*/ 69 h 100"/>
                    <a:gd name="T12" fmla="*/ 5 w 133"/>
                    <a:gd name="T13" fmla="*/ 59 h 100"/>
                    <a:gd name="T14" fmla="*/ 11 w 133"/>
                    <a:gd name="T15" fmla="*/ 52 h 100"/>
                    <a:gd name="T16" fmla="*/ 13 w 133"/>
                    <a:gd name="T17" fmla="*/ 42 h 100"/>
                    <a:gd name="T18" fmla="*/ 16 w 133"/>
                    <a:gd name="T19" fmla="*/ 33 h 100"/>
                    <a:gd name="T20" fmla="*/ 22 w 133"/>
                    <a:gd name="T21" fmla="*/ 24 h 100"/>
                    <a:gd name="T22" fmla="*/ 27 w 133"/>
                    <a:gd name="T23" fmla="*/ 16 h 100"/>
                    <a:gd name="T24" fmla="*/ 32 w 133"/>
                    <a:gd name="T25" fmla="*/ 11 h 100"/>
                    <a:gd name="T26" fmla="*/ 36 w 133"/>
                    <a:gd name="T27" fmla="*/ 7 h 100"/>
                    <a:gd name="T28" fmla="*/ 44 w 133"/>
                    <a:gd name="T29" fmla="*/ 5 h 100"/>
                    <a:gd name="T30" fmla="*/ 55 w 133"/>
                    <a:gd name="T31" fmla="*/ 1 h 100"/>
                    <a:gd name="T32" fmla="*/ 63 w 133"/>
                    <a:gd name="T33" fmla="*/ 0 h 100"/>
                    <a:gd name="T34" fmla="*/ 67 w 133"/>
                    <a:gd name="T35" fmla="*/ 1 h 100"/>
                    <a:gd name="T36" fmla="*/ 75 w 133"/>
                    <a:gd name="T37" fmla="*/ 1 h 100"/>
                    <a:gd name="T38" fmla="*/ 80 w 133"/>
                    <a:gd name="T39" fmla="*/ 1 h 100"/>
                    <a:gd name="T40" fmla="*/ 89 w 133"/>
                    <a:gd name="T41" fmla="*/ 4 h 100"/>
                    <a:gd name="T42" fmla="*/ 95 w 133"/>
                    <a:gd name="T43" fmla="*/ 6 h 100"/>
                    <a:gd name="T44" fmla="*/ 102 w 133"/>
                    <a:gd name="T45" fmla="*/ 10 h 100"/>
                    <a:gd name="T46" fmla="*/ 109 w 133"/>
                    <a:gd name="T47" fmla="*/ 18 h 100"/>
                    <a:gd name="T48" fmla="*/ 116 w 133"/>
                    <a:gd name="T49" fmla="*/ 27 h 100"/>
                    <a:gd name="T50" fmla="*/ 121 w 133"/>
                    <a:gd name="T51" fmla="*/ 35 h 100"/>
                    <a:gd name="T52" fmla="*/ 125 w 133"/>
                    <a:gd name="T53" fmla="*/ 46 h 100"/>
                    <a:gd name="T54" fmla="*/ 127 w 133"/>
                    <a:gd name="T55" fmla="*/ 56 h 100"/>
                    <a:gd name="T56" fmla="*/ 130 w 133"/>
                    <a:gd name="T57" fmla="*/ 66 h 100"/>
                    <a:gd name="T58" fmla="*/ 132 w 133"/>
                    <a:gd name="T59" fmla="*/ 73 h 100"/>
                    <a:gd name="T60" fmla="*/ 132 w 133"/>
                    <a:gd name="T61" fmla="*/ 81 h 100"/>
                    <a:gd name="T62" fmla="*/ 132 w 133"/>
                    <a:gd name="T63" fmla="*/ 88 h 100"/>
                    <a:gd name="T64" fmla="*/ 131 w 133"/>
                    <a:gd name="T65" fmla="*/ 91 h 100"/>
                    <a:gd name="T66" fmla="*/ 129 w 133"/>
                    <a:gd name="T67" fmla="*/ 94 h 100"/>
                    <a:gd name="T68" fmla="*/ 120 w 133"/>
                    <a:gd name="T69" fmla="*/ 99 h 100"/>
                    <a:gd name="T70" fmla="*/ 11 w 133"/>
                    <a:gd name="T71" fmla="*/ 89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00"/>
                    <a:gd name="T110" fmla="*/ 133 w 13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00">
                      <a:moveTo>
                        <a:pt x="11" y="89"/>
                      </a:moveTo>
                      <a:lnTo>
                        <a:pt x="5" y="86"/>
                      </a:lnTo>
                      <a:lnTo>
                        <a:pt x="1" y="82"/>
                      </a:lnTo>
                      <a:lnTo>
                        <a:pt x="0" y="77"/>
                      </a:lnTo>
                      <a:lnTo>
                        <a:pt x="0" y="73"/>
                      </a:lnTo>
                      <a:lnTo>
                        <a:pt x="4" y="69"/>
                      </a:lnTo>
                      <a:lnTo>
                        <a:pt x="5" y="59"/>
                      </a:lnTo>
                      <a:lnTo>
                        <a:pt x="11" y="52"/>
                      </a:lnTo>
                      <a:lnTo>
                        <a:pt x="13" y="42"/>
                      </a:lnTo>
                      <a:lnTo>
                        <a:pt x="16" y="33"/>
                      </a:lnTo>
                      <a:lnTo>
                        <a:pt x="22" y="24"/>
                      </a:lnTo>
                      <a:lnTo>
                        <a:pt x="27" y="16"/>
                      </a:lnTo>
                      <a:lnTo>
                        <a:pt x="32" y="11"/>
                      </a:lnTo>
                      <a:lnTo>
                        <a:pt x="36" y="7"/>
                      </a:lnTo>
                      <a:lnTo>
                        <a:pt x="44" y="5"/>
                      </a:lnTo>
                      <a:lnTo>
                        <a:pt x="55" y="1"/>
                      </a:lnTo>
                      <a:lnTo>
                        <a:pt x="63" y="0"/>
                      </a:lnTo>
                      <a:lnTo>
                        <a:pt x="67" y="1"/>
                      </a:lnTo>
                      <a:lnTo>
                        <a:pt x="75" y="1"/>
                      </a:lnTo>
                      <a:lnTo>
                        <a:pt x="80" y="1"/>
                      </a:lnTo>
                      <a:lnTo>
                        <a:pt x="89" y="4"/>
                      </a:lnTo>
                      <a:lnTo>
                        <a:pt x="95" y="6"/>
                      </a:lnTo>
                      <a:lnTo>
                        <a:pt x="102" y="10"/>
                      </a:lnTo>
                      <a:lnTo>
                        <a:pt x="109" y="18"/>
                      </a:lnTo>
                      <a:lnTo>
                        <a:pt x="116" y="27"/>
                      </a:lnTo>
                      <a:lnTo>
                        <a:pt x="121" y="35"/>
                      </a:lnTo>
                      <a:lnTo>
                        <a:pt x="125" y="46"/>
                      </a:lnTo>
                      <a:lnTo>
                        <a:pt x="127" y="56"/>
                      </a:lnTo>
                      <a:lnTo>
                        <a:pt x="130" y="66"/>
                      </a:lnTo>
                      <a:lnTo>
                        <a:pt x="132" y="73"/>
                      </a:lnTo>
                      <a:lnTo>
                        <a:pt x="132" y="81"/>
                      </a:lnTo>
                      <a:lnTo>
                        <a:pt x="132" y="88"/>
                      </a:lnTo>
                      <a:lnTo>
                        <a:pt x="131" y="91"/>
                      </a:lnTo>
                      <a:lnTo>
                        <a:pt x="129" y="94"/>
                      </a:lnTo>
                      <a:lnTo>
                        <a:pt x="120" y="99"/>
                      </a:lnTo>
                      <a:lnTo>
                        <a:pt x="11" y="89"/>
                      </a:lnTo>
                    </a:path>
                  </a:pathLst>
                </a:custGeom>
                <a:solidFill>
                  <a:srgbClr val="0000FF"/>
                </a:solidFill>
                <a:ln w="12700" cap="rnd">
                  <a:solidFill>
                    <a:srgbClr val="000000"/>
                  </a:solidFill>
                  <a:round/>
                  <a:headEnd/>
                  <a:tailEnd/>
                </a:ln>
              </p:spPr>
              <p:txBody>
                <a:bodyPr/>
                <a:lstStyle/>
                <a:p>
                  <a:endParaRPr lang="en-US"/>
                </a:p>
              </p:txBody>
            </p:sp>
            <p:sp>
              <p:nvSpPr>
                <p:cNvPr id="24753" name="Freeform 26"/>
                <p:cNvSpPr>
                  <a:spLocks/>
                </p:cNvSpPr>
                <p:nvPr/>
              </p:nvSpPr>
              <p:spPr bwMode="auto">
                <a:xfrm>
                  <a:off x="3245" y="2025"/>
                  <a:ext cx="121" cy="112"/>
                </a:xfrm>
                <a:custGeom>
                  <a:avLst/>
                  <a:gdLst>
                    <a:gd name="T0" fmla="*/ 8 w 121"/>
                    <a:gd name="T1" fmla="*/ 36 h 112"/>
                    <a:gd name="T2" fmla="*/ 7 w 121"/>
                    <a:gd name="T3" fmla="*/ 44 h 112"/>
                    <a:gd name="T4" fmla="*/ 8 w 121"/>
                    <a:gd name="T5" fmla="*/ 52 h 112"/>
                    <a:gd name="T6" fmla="*/ 8 w 121"/>
                    <a:gd name="T7" fmla="*/ 56 h 112"/>
                    <a:gd name="T8" fmla="*/ 10 w 121"/>
                    <a:gd name="T9" fmla="*/ 60 h 112"/>
                    <a:gd name="T10" fmla="*/ 12 w 121"/>
                    <a:gd name="T11" fmla="*/ 62 h 112"/>
                    <a:gd name="T12" fmla="*/ 14 w 121"/>
                    <a:gd name="T13" fmla="*/ 66 h 112"/>
                    <a:gd name="T14" fmla="*/ 14 w 121"/>
                    <a:gd name="T15" fmla="*/ 73 h 112"/>
                    <a:gd name="T16" fmla="*/ 16 w 121"/>
                    <a:gd name="T17" fmla="*/ 79 h 112"/>
                    <a:gd name="T18" fmla="*/ 17 w 121"/>
                    <a:gd name="T19" fmla="*/ 83 h 112"/>
                    <a:gd name="T20" fmla="*/ 17 w 121"/>
                    <a:gd name="T21" fmla="*/ 89 h 112"/>
                    <a:gd name="T22" fmla="*/ 19 w 121"/>
                    <a:gd name="T23" fmla="*/ 97 h 112"/>
                    <a:gd name="T24" fmla="*/ 21 w 121"/>
                    <a:gd name="T25" fmla="*/ 102 h 112"/>
                    <a:gd name="T26" fmla="*/ 30 w 121"/>
                    <a:gd name="T27" fmla="*/ 110 h 112"/>
                    <a:gd name="T28" fmla="*/ 42 w 121"/>
                    <a:gd name="T29" fmla="*/ 111 h 112"/>
                    <a:gd name="T30" fmla="*/ 56 w 121"/>
                    <a:gd name="T31" fmla="*/ 108 h 112"/>
                    <a:gd name="T32" fmla="*/ 75 w 121"/>
                    <a:gd name="T33" fmla="*/ 105 h 112"/>
                    <a:gd name="T34" fmla="*/ 85 w 121"/>
                    <a:gd name="T35" fmla="*/ 101 h 112"/>
                    <a:gd name="T36" fmla="*/ 91 w 121"/>
                    <a:gd name="T37" fmla="*/ 95 h 112"/>
                    <a:gd name="T38" fmla="*/ 95 w 121"/>
                    <a:gd name="T39" fmla="*/ 88 h 112"/>
                    <a:gd name="T40" fmla="*/ 96 w 121"/>
                    <a:gd name="T41" fmla="*/ 82 h 112"/>
                    <a:gd name="T42" fmla="*/ 108 w 121"/>
                    <a:gd name="T43" fmla="*/ 74 h 112"/>
                    <a:gd name="T44" fmla="*/ 117 w 121"/>
                    <a:gd name="T45" fmla="*/ 53 h 112"/>
                    <a:gd name="T46" fmla="*/ 119 w 121"/>
                    <a:gd name="T47" fmla="*/ 47 h 112"/>
                    <a:gd name="T48" fmla="*/ 117 w 121"/>
                    <a:gd name="T49" fmla="*/ 37 h 112"/>
                    <a:gd name="T50" fmla="*/ 119 w 121"/>
                    <a:gd name="T51" fmla="*/ 36 h 112"/>
                    <a:gd name="T52" fmla="*/ 120 w 121"/>
                    <a:gd name="T53" fmla="*/ 33 h 112"/>
                    <a:gd name="T54" fmla="*/ 116 w 121"/>
                    <a:gd name="T55" fmla="*/ 28 h 112"/>
                    <a:gd name="T56" fmla="*/ 116 w 121"/>
                    <a:gd name="T57" fmla="*/ 16 h 112"/>
                    <a:gd name="T58" fmla="*/ 114 w 121"/>
                    <a:gd name="T59" fmla="*/ 11 h 112"/>
                    <a:gd name="T60" fmla="*/ 105 w 121"/>
                    <a:gd name="T61" fmla="*/ 5 h 112"/>
                    <a:gd name="T62" fmla="*/ 95 w 121"/>
                    <a:gd name="T63" fmla="*/ 2 h 112"/>
                    <a:gd name="T64" fmla="*/ 72 w 121"/>
                    <a:gd name="T65" fmla="*/ 0 h 112"/>
                    <a:gd name="T66" fmla="*/ 49 w 121"/>
                    <a:gd name="T67" fmla="*/ 0 h 112"/>
                    <a:gd name="T68" fmla="*/ 25 w 121"/>
                    <a:gd name="T69" fmla="*/ 0 h 112"/>
                    <a:gd name="T70" fmla="*/ 11 w 121"/>
                    <a:gd name="T71" fmla="*/ 0 h 112"/>
                    <a:gd name="T72" fmla="*/ 2 w 121"/>
                    <a:gd name="T73" fmla="*/ 0 h 112"/>
                    <a:gd name="T74" fmla="*/ 0 w 121"/>
                    <a:gd name="T75" fmla="*/ 4 h 112"/>
                    <a:gd name="T76" fmla="*/ 0 w 121"/>
                    <a:gd name="T77" fmla="*/ 8 h 112"/>
                    <a:gd name="T78" fmla="*/ 8 w 121"/>
                    <a:gd name="T79" fmla="*/ 14 h 112"/>
                    <a:gd name="T80" fmla="*/ 6 w 121"/>
                    <a:gd name="T81" fmla="*/ 27 h 112"/>
                    <a:gd name="T82" fmla="*/ 8 w 121"/>
                    <a:gd name="T83" fmla="*/ 27 h 112"/>
                    <a:gd name="T84" fmla="*/ 8 w 121"/>
                    <a:gd name="T85" fmla="*/ 30 h 112"/>
                    <a:gd name="T86" fmla="*/ 8 w 121"/>
                    <a:gd name="T87" fmla="*/ 3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
                    <a:gd name="T133" fmla="*/ 0 h 112"/>
                    <a:gd name="T134" fmla="*/ 121 w 121"/>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 h="112">
                      <a:moveTo>
                        <a:pt x="8" y="36"/>
                      </a:moveTo>
                      <a:lnTo>
                        <a:pt x="7" y="44"/>
                      </a:lnTo>
                      <a:lnTo>
                        <a:pt x="8" y="52"/>
                      </a:lnTo>
                      <a:lnTo>
                        <a:pt x="8" y="56"/>
                      </a:lnTo>
                      <a:lnTo>
                        <a:pt x="10" y="60"/>
                      </a:lnTo>
                      <a:lnTo>
                        <a:pt x="12" y="62"/>
                      </a:lnTo>
                      <a:lnTo>
                        <a:pt x="14" y="66"/>
                      </a:lnTo>
                      <a:lnTo>
                        <a:pt x="14" y="73"/>
                      </a:lnTo>
                      <a:lnTo>
                        <a:pt x="16" y="79"/>
                      </a:lnTo>
                      <a:lnTo>
                        <a:pt x="17" y="83"/>
                      </a:lnTo>
                      <a:lnTo>
                        <a:pt x="17" y="89"/>
                      </a:lnTo>
                      <a:lnTo>
                        <a:pt x="19" y="97"/>
                      </a:lnTo>
                      <a:lnTo>
                        <a:pt x="21" y="102"/>
                      </a:lnTo>
                      <a:lnTo>
                        <a:pt x="30" y="110"/>
                      </a:lnTo>
                      <a:lnTo>
                        <a:pt x="42" y="111"/>
                      </a:lnTo>
                      <a:lnTo>
                        <a:pt x="56" y="108"/>
                      </a:lnTo>
                      <a:lnTo>
                        <a:pt x="75" y="105"/>
                      </a:lnTo>
                      <a:lnTo>
                        <a:pt x="85" y="101"/>
                      </a:lnTo>
                      <a:lnTo>
                        <a:pt x="91" y="95"/>
                      </a:lnTo>
                      <a:lnTo>
                        <a:pt x="95" y="88"/>
                      </a:lnTo>
                      <a:lnTo>
                        <a:pt x="96" y="82"/>
                      </a:lnTo>
                      <a:lnTo>
                        <a:pt x="108" y="74"/>
                      </a:lnTo>
                      <a:lnTo>
                        <a:pt x="117" y="53"/>
                      </a:lnTo>
                      <a:lnTo>
                        <a:pt x="119" y="47"/>
                      </a:lnTo>
                      <a:lnTo>
                        <a:pt x="117" y="37"/>
                      </a:lnTo>
                      <a:lnTo>
                        <a:pt x="119" y="36"/>
                      </a:lnTo>
                      <a:lnTo>
                        <a:pt x="120" y="33"/>
                      </a:lnTo>
                      <a:lnTo>
                        <a:pt x="116" y="28"/>
                      </a:lnTo>
                      <a:lnTo>
                        <a:pt x="116" y="16"/>
                      </a:lnTo>
                      <a:lnTo>
                        <a:pt x="114" y="11"/>
                      </a:lnTo>
                      <a:lnTo>
                        <a:pt x="105" y="5"/>
                      </a:lnTo>
                      <a:lnTo>
                        <a:pt x="95" y="2"/>
                      </a:lnTo>
                      <a:lnTo>
                        <a:pt x="72" y="0"/>
                      </a:lnTo>
                      <a:lnTo>
                        <a:pt x="49" y="0"/>
                      </a:lnTo>
                      <a:lnTo>
                        <a:pt x="25" y="0"/>
                      </a:lnTo>
                      <a:lnTo>
                        <a:pt x="11" y="0"/>
                      </a:lnTo>
                      <a:lnTo>
                        <a:pt x="2" y="0"/>
                      </a:lnTo>
                      <a:lnTo>
                        <a:pt x="0" y="4"/>
                      </a:lnTo>
                      <a:lnTo>
                        <a:pt x="0" y="8"/>
                      </a:lnTo>
                      <a:lnTo>
                        <a:pt x="8" y="14"/>
                      </a:lnTo>
                      <a:lnTo>
                        <a:pt x="6" y="27"/>
                      </a:lnTo>
                      <a:lnTo>
                        <a:pt x="8" y="27"/>
                      </a:lnTo>
                      <a:lnTo>
                        <a:pt x="8" y="30"/>
                      </a:lnTo>
                      <a:lnTo>
                        <a:pt x="8" y="36"/>
                      </a:lnTo>
                    </a:path>
                  </a:pathLst>
                </a:custGeom>
                <a:solidFill>
                  <a:srgbClr val="FFC080"/>
                </a:solidFill>
                <a:ln w="12700" cap="rnd">
                  <a:solidFill>
                    <a:srgbClr val="402000"/>
                  </a:solidFill>
                  <a:round/>
                  <a:headEnd/>
                  <a:tailEnd/>
                </a:ln>
              </p:spPr>
              <p:txBody>
                <a:bodyPr/>
                <a:lstStyle/>
                <a:p>
                  <a:endParaRPr lang="en-US"/>
                </a:p>
              </p:txBody>
            </p:sp>
            <p:sp>
              <p:nvSpPr>
                <p:cNvPr id="24754" name="Freeform 27"/>
                <p:cNvSpPr>
                  <a:spLocks/>
                </p:cNvSpPr>
                <p:nvPr/>
              </p:nvSpPr>
              <p:spPr bwMode="auto">
                <a:xfrm>
                  <a:off x="3245" y="2025"/>
                  <a:ext cx="118" cy="107"/>
                </a:xfrm>
                <a:custGeom>
                  <a:avLst/>
                  <a:gdLst>
                    <a:gd name="T0" fmla="*/ 1 w 118"/>
                    <a:gd name="T1" fmla="*/ 7 h 107"/>
                    <a:gd name="T2" fmla="*/ 2 w 118"/>
                    <a:gd name="T3" fmla="*/ 1 h 107"/>
                    <a:gd name="T4" fmla="*/ 55 w 118"/>
                    <a:gd name="T5" fmla="*/ 0 h 107"/>
                    <a:gd name="T6" fmla="*/ 94 w 118"/>
                    <a:gd name="T7" fmla="*/ 2 h 107"/>
                    <a:gd name="T8" fmla="*/ 110 w 118"/>
                    <a:gd name="T9" fmla="*/ 11 h 107"/>
                    <a:gd name="T10" fmla="*/ 114 w 118"/>
                    <a:gd name="T11" fmla="*/ 23 h 107"/>
                    <a:gd name="T12" fmla="*/ 117 w 118"/>
                    <a:gd name="T13" fmla="*/ 32 h 107"/>
                    <a:gd name="T14" fmla="*/ 114 w 118"/>
                    <a:gd name="T15" fmla="*/ 36 h 107"/>
                    <a:gd name="T16" fmla="*/ 115 w 118"/>
                    <a:gd name="T17" fmla="*/ 50 h 107"/>
                    <a:gd name="T18" fmla="*/ 103 w 118"/>
                    <a:gd name="T19" fmla="*/ 73 h 107"/>
                    <a:gd name="T20" fmla="*/ 94 w 118"/>
                    <a:gd name="T21" fmla="*/ 80 h 107"/>
                    <a:gd name="T22" fmla="*/ 84 w 118"/>
                    <a:gd name="T23" fmla="*/ 98 h 107"/>
                    <a:gd name="T24" fmla="*/ 57 w 118"/>
                    <a:gd name="T25" fmla="*/ 106 h 107"/>
                    <a:gd name="T26" fmla="*/ 51 w 118"/>
                    <a:gd name="T27" fmla="*/ 101 h 107"/>
                    <a:gd name="T28" fmla="*/ 50 w 118"/>
                    <a:gd name="T29" fmla="*/ 90 h 107"/>
                    <a:gd name="T30" fmla="*/ 42 w 118"/>
                    <a:gd name="T31" fmla="*/ 88 h 107"/>
                    <a:gd name="T32" fmla="*/ 38 w 118"/>
                    <a:gd name="T33" fmla="*/ 86 h 107"/>
                    <a:gd name="T34" fmla="*/ 48 w 118"/>
                    <a:gd name="T35" fmla="*/ 85 h 107"/>
                    <a:gd name="T36" fmla="*/ 44 w 118"/>
                    <a:gd name="T37" fmla="*/ 81 h 107"/>
                    <a:gd name="T38" fmla="*/ 44 w 118"/>
                    <a:gd name="T39" fmla="*/ 76 h 107"/>
                    <a:gd name="T40" fmla="*/ 47 w 118"/>
                    <a:gd name="T41" fmla="*/ 68 h 107"/>
                    <a:gd name="T42" fmla="*/ 45 w 118"/>
                    <a:gd name="T43" fmla="*/ 64 h 107"/>
                    <a:gd name="T44" fmla="*/ 42 w 118"/>
                    <a:gd name="T45" fmla="*/ 65 h 107"/>
                    <a:gd name="T46" fmla="*/ 42 w 118"/>
                    <a:gd name="T47" fmla="*/ 59 h 107"/>
                    <a:gd name="T48" fmla="*/ 44 w 118"/>
                    <a:gd name="T49" fmla="*/ 57 h 107"/>
                    <a:gd name="T50" fmla="*/ 47 w 118"/>
                    <a:gd name="T51" fmla="*/ 32 h 107"/>
                    <a:gd name="T52" fmla="*/ 48 w 118"/>
                    <a:gd name="T53" fmla="*/ 27 h 107"/>
                    <a:gd name="T54" fmla="*/ 68 w 118"/>
                    <a:gd name="T55" fmla="*/ 22 h 107"/>
                    <a:gd name="T56" fmla="*/ 60 w 118"/>
                    <a:gd name="T57" fmla="*/ 11 h 107"/>
                    <a:gd name="T58" fmla="*/ 41 w 118"/>
                    <a:gd name="T59" fmla="*/ 13 h 107"/>
                    <a:gd name="T60" fmla="*/ 20 w 118"/>
                    <a:gd name="T61" fmla="*/ 12 h 107"/>
                    <a:gd name="T62" fmla="*/ 15 w 118"/>
                    <a:gd name="T63" fmla="*/ 10 h 107"/>
                    <a:gd name="T64" fmla="*/ 15 w 118"/>
                    <a:gd name="T65" fmla="*/ 23 h 107"/>
                    <a:gd name="T66" fmla="*/ 13 w 118"/>
                    <a:gd name="T67" fmla="*/ 28 h 107"/>
                    <a:gd name="T68" fmla="*/ 9 w 118"/>
                    <a:gd name="T69" fmla="*/ 29 h 107"/>
                    <a:gd name="T70" fmla="*/ 6 w 118"/>
                    <a:gd name="T71" fmla="*/ 26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107"/>
                    <a:gd name="T110" fmla="*/ 118 w 11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107">
                      <a:moveTo>
                        <a:pt x="9" y="14"/>
                      </a:moveTo>
                      <a:lnTo>
                        <a:pt x="1" y="7"/>
                      </a:lnTo>
                      <a:lnTo>
                        <a:pt x="0" y="4"/>
                      </a:lnTo>
                      <a:lnTo>
                        <a:pt x="2" y="1"/>
                      </a:lnTo>
                      <a:lnTo>
                        <a:pt x="24" y="0"/>
                      </a:lnTo>
                      <a:lnTo>
                        <a:pt x="55" y="0"/>
                      </a:lnTo>
                      <a:lnTo>
                        <a:pt x="82" y="1"/>
                      </a:lnTo>
                      <a:lnTo>
                        <a:pt x="94" y="2"/>
                      </a:lnTo>
                      <a:lnTo>
                        <a:pt x="104" y="6"/>
                      </a:lnTo>
                      <a:lnTo>
                        <a:pt x="110" y="11"/>
                      </a:lnTo>
                      <a:lnTo>
                        <a:pt x="112" y="14"/>
                      </a:lnTo>
                      <a:lnTo>
                        <a:pt x="114" y="23"/>
                      </a:lnTo>
                      <a:lnTo>
                        <a:pt x="114" y="27"/>
                      </a:lnTo>
                      <a:lnTo>
                        <a:pt x="117" y="32"/>
                      </a:lnTo>
                      <a:lnTo>
                        <a:pt x="116" y="35"/>
                      </a:lnTo>
                      <a:lnTo>
                        <a:pt x="114" y="36"/>
                      </a:lnTo>
                      <a:lnTo>
                        <a:pt x="116" y="46"/>
                      </a:lnTo>
                      <a:lnTo>
                        <a:pt x="115" y="50"/>
                      </a:lnTo>
                      <a:lnTo>
                        <a:pt x="108" y="64"/>
                      </a:lnTo>
                      <a:lnTo>
                        <a:pt x="103" y="73"/>
                      </a:lnTo>
                      <a:lnTo>
                        <a:pt x="95" y="78"/>
                      </a:lnTo>
                      <a:lnTo>
                        <a:pt x="94" y="80"/>
                      </a:lnTo>
                      <a:lnTo>
                        <a:pt x="91" y="89"/>
                      </a:lnTo>
                      <a:lnTo>
                        <a:pt x="84" y="98"/>
                      </a:lnTo>
                      <a:lnTo>
                        <a:pt x="67" y="104"/>
                      </a:lnTo>
                      <a:lnTo>
                        <a:pt x="57" y="106"/>
                      </a:lnTo>
                      <a:lnTo>
                        <a:pt x="48" y="104"/>
                      </a:lnTo>
                      <a:lnTo>
                        <a:pt x="51" y="101"/>
                      </a:lnTo>
                      <a:lnTo>
                        <a:pt x="55" y="95"/>
                      </a:lnTo>
                      <a:lnTo>
                        <a:pt x="50" y="90"/>
                      </a:lnTo>
                      <a:lnTo>
                        <a:pt x="46" y="89"/>
                      </a:lnTo>
                      <a:lnTo>
                        <a:pt x="42" y="88"/>
                      </a:lnTo>
                      <a:lnTo>
                        <a:pt x="37" y="88"/>
                      </a:lnTo>
                      <a:lnTo>
                        <a:pt x="38" y="86"/>
                      </a:lnTo>
                      <a:lnTo>
                        <a:pt x="43" y="86"/>
                      </a:lnTo>
                      <a:lnTo>
                        <a:pt x="48" y="85"/>
                      </a:lnTo>
                      <a:lnTo>
                        <a:pt x="47" y="82"/>
                      </a:lnTo>
                      <a:lnTo>
                        <a:pt x="44" y="81"/>
                      </a:lnTo>
                      <a:lnTo>
                        <a:pt x="42" y="80"/>
                      </a:lnTo>
                      <a:lnTo>
                        <a:pt x="44" y="76"/>
                      </a:lnTo>
                      <a:lnTo>
                        <a:pt x="45" y="68"/>
                      </a:lnTo>
                      <a:lnTo>
                        <a:pt x="47" y="68"/>
                      </a:lnTo>
                      <a:lnTo>
                        <a:pt x="48" y="65"/>
                      </a:lnTo>
                      <a:lnTo>
                        <a:pt x="45" y="64"/>
                      </a:lnTo>
                      <a:lnTo>
                        <a:pt x="44" y="64"/>
                      </a:lnTo>
                      <a:lnTo>
                        <a:pt x="42" y="65"/>
                      </a:lnTo>
                      <a:lnTo>
                        <a:pt x="40" y="64"/>
                      </a:lnTo>
                      <a:lnTo>
                        <a:pt x="42" y="59"/>
                      </a:lnTo>
                      <a:lnTo>
                        <a:pt x="44" y="59"/>
                      </a:lnTo>
                      <a:lnTo>
                        <a:pt x="44" y="57"/>
                      </a:lnTo>
                      <a:lnTo>
                        <a:pt x="42" y="55"/>
                      </a:lnTo>
                      <a:lnTo>
                        <a:pt x="47" y="32"/>
                      </a:lnTo>
                      <a:lnTo>
                        <a:pt x="49" y="28"/>
                      </a:lnTo>
                      <a:lnTo>
                        <a:pt x="48" y="27"/>
                      </a:lnTo>
                      <a:lnTo>
                        <a:pt x="52" y="22"/>
                      </a:lnTo>
                      <a:lnTo>
                        <a:pt x="68" y="22"/>
                      </a:lnTo>
                      <a:lnTo>
                        <a:pt x="59" y="17"/>
                      </a:lnTo>
                      <a:lnTo>
                        <a:pt x="60" y="11"/>
                      </a:lnTo>
                      <a:lnTo>
                        <a:pt x="44" y="10"/>
                      </a:lnTo>
                      <a:lnTo>
                        <a:pt x="41" y="13"/>
                      </a:lnTo>
                      <a:lnTo>
                        <a:pt x="39" y="10"/>
                      </a:lnTo>
                      <a:lnTo>
                        <a:pt x="20" y="12"/>
                      </a:lnTo>
                      <a:lnTo>
                        <a:pt x="16" y="10"/>
                      </a:lnTo>
                      <a:lnTo>
                        <a:pt x="15" y="10"/>
                      </a:lnTo>
                      <a:lnTo>
                        <a:pt x="17" y="13"/>
                      </a:lnTo>
                      <a:lnTo>
                        <a:pt x="15" y="23"/>
                      </a:lnTo>
                      <a:lnTo>
                        <a:pt x="12" y="24"/>
                      </a:lnTo>
                      <a:lnTo>
                        <a:pt x="13" y="28"/>
                      </a:lnTo>
                      <a:lnTo>
                        <a:pt x="8" y="36"/>
                      </a:lnTo>
                      <a:lnTo>
                        <a:pt x="9" y="29"/>
                      </a:lnTo>
                      <a:lnTo>
                        <a:pt x="8" y="27"/>
                      </a:lnTo>
                      <a:lnTo>
                        <a:pt x="6" y="26"/>
                      </a:lnTo>
                      <a:lnTo>
                        <a:pt x="9" y="14"/>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5" name="Freeform 28"/>
                <p:cNvSpPr>
                  <a:spLocks/>
                </p:cNvSpPr>
                <p:nvPr/>
              </p:nvSpPr>
              <p:spPr bwMode="auto">
                <a:xfrm>
                  <a:off x="3306" y="2070"/>
                  <a:ext cx="25" cy="17"/>
                </a:xfrm>
                <a:custGeom>
                  <a:avLst/>
                  <a:gdLst>
                    <a:gd name="T0" fmla="*/ 7 w 25"/>
                    <a:gd name="T1" fmla="*/ 0 h 17"/>
                    <a:gd name="T2" fmla="*/ 8 w 25"/>
                    <a:gd name="T3" fmla="*/ 6 h 17"/>
                    <a:gd name="T4" fmla="*/ 0 w 25"/>
                    <a:gd name="T5" fmla="*/ 9 h 17"/>
                    <a:gd name="T6" fmla="*/ 4 w 25"/>
                    <a:gd name="T7" fmla="*/ 14 h 17"/>
                    <a:gd name="T8" fmla="*/ 6 w 25"/>
                    <a:gd name="T9" fmla="*/ 12 h 17"/>
                    <a:gd name="T10" fmla="*/ 10 w 25"/>
                    <a:gd name="T11" fmla="*/ 14 h 17"/>
                    <a:gd name="T12" fmla="*/ 10 w 25"/>
                    <a:gd name="T13" fmla="*/ 16 h 17"/>
                    <a:gd name="T14" fmla="*/ 15 w 25"/>
                    <a:gd name="T15" fmla="*/ 16 h 17"/>
                    <a:gd name="T16" fmla="*/ 15 w 25"/>
                    <a:gd name="T17" fmla="*/ 14 h 17"/>
                    <a:gd name="T18" fmla="*/ 11 w 25"/>
                    <a:gd name="T19" fmla="*/ 12 h 17"/>
                    <a:gd name="T20" fmla="*/ 18 w 25"/>
                    <a:gd name="T21" fmla="*/ 8 h 17"/>
                    <a:gd name="T22" fmla="*/ 15 w 25"/>
                    <a:gd name="T23" fmla="*/ 4 h 17"/>
                    <a:gd name="T24" fmla="*/ 22 w 25"/>
                    <a:gd name="T25" fmla="*/ 4 h 17"/>
                    <a:gd name="T26" fmla="*/ 24 w 25"/>
                    <a:gd name="T27" fmla="*/ 1 h 17"/>
                    <a:gd name="T28" fmla="*/ 22 w 25"/>
                    <a:gd name="T29" fmla="*/ 1 h 17"/>
                    <a:gd name="T30" fmla="*/ 18 w 25"/>
                    <a:gd name="T31" fmla="*/ 0 h 17"/>
                    <a:gd name="T32" fmla="*/ 12 w 25"/>
                    <a:gd name="T33" fmla="*/ 0 h 17"/>
                    <a:gd name="T34" fmla="*/ 7 w 25"/>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7"/>
                    <a:gd name="T56" fmla="*/ 25 w 2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7">
                      <a:moveTo>
                        <a:pt x="7" y="0"/>
                      </a:moveTo>
                      <a:lnTo>
                        <a:pt x="8" y="6"/>
                      </a:lnTo>
                      <a:lnTo>
                        <a:pt x="0" y="9"/>
                      </a:lnTo>
                      <a:lnTo>
                        <a:pt x="4" y="14"/>
                      </a:lnTo>
                      <a:lnTo>
                        <a:pt x="6" y="12"/>
                      </a:lnTo>
                      <a:lnTo>
                        <a:pt x="10" y="14"/>
                      </a:lnTo>
                      <a:lnTo>
                        <a:pt x="10" y="16"/>
                      </a:lnTo>
                      <a:lnTo>
                        <a:pt x="15" y="16"/>
                      </a:lnTo>
                      <a:lnTo>
                        <a:pt x="15" y="14"/>
                      </a:lnTo>
                      <a:lnTo>
                        <a:pt x="11" y="12"/>
                      </a:lnTo>
                      <a:lnTo>
                        <a:pt x="18" y="8"/>
                      </a:lnTo>
                      <a:lnTo>
                        <a:pt x="15" y="4"/>
                      </a:lnTo>
                      <a:lnTo>
                        <a:pt x="22" y="4"/>
                      </a:lnTo>
                      <a:lnTo>
                        <a:pt x="24" y="1"/>
                      </a:lnTo>
                      <a:lnTo>
                        <a:pt x="22" y="1"/>
                      </a:lnTo>
                      <a:lnTo>
                        <a:pt x="18" y="0"/>
                      </a:lnTo>
                      <a:lnTo>
                        <a:pt x="12" y="0"/>
                      </a:lnTo>
                      <a:lnTo>
                        <a:pt x="7"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6" name="Freeform 29"/>
                <p:cNvSpPr>
                  <a:spLocks/>
                </p:cNvSpPr>
                <p:nvPr/>
              </p:nvSpPr>
              <p:spPr bwMode="auto">
                <a:xfrm>
                  <a:off x="3305" y="2047"/>
                  <a:ext cx="21" cy="17"/>
                </a:xfrm>
                <a:custGeom>
                  <a:avLst/>
                  <a:gdLst>
                    <a:gd name="T0" fmla="*/ 1 w 21"/>
                    <a:gd name="T1" fmla="*/ 14 h 17"/>
                    <a:gd name="T2" fmla="*/ 0 w 21"/>
                    <a:gd name="T3" fmla="*/ 10 h 17"/>
                    <a:gd name="T4" fmla="*/ 2 w 21"/>
                    <a:gd name="T5" fmla="*/ 1 h 17"/>
                    <a:gd name="T6" fmla="*/ 9 w 21"/>
                    <a:gd name="T7" fmla="*/ 0 h 17"/>
                    <a:gd name="T8" fmla="*/ 14 w 21"/>
                    <a:gd name="T9" fmla="*/ 0 h 17"/>
                    <a:gd name="T10" fmla="*/ 15 w 21"/>
                    <a:gd name="T11" fmla="*/ 2 h 17"/>
                    <a:gd name="T12" fmla="*/ 19 w 21"/>
                    <a:gd name="T13" fmla="*/ 5 h 17"/>
                    <a:gd name="T14" fmla="*/ 20 w 21"/>
                    <a:gd name="T15" fmla="*/ 14 h 17"/>
                    <a:gd name="T16" fmla="*/ 18 w 21"/>
                    <a:gd name="T17" fmla="*/ 13 h 17"/>
                    <a:gd name="T18" fmla="*/ 14 w 21"/>
                    <a:gd name="T19" fmla="*/ 4 h 17"/>
                    <a:gd name="T20" fmla="*/ 11 w 21"/>
                    <a:gd name="T21" fmla="*/ 4 h 17"/>
                    <a:gd name="T22" fmla="*/ 12 w 21"/>
                    <a:gd name="T23" fmla="*/ 11 h 17"/>
                    <a:gd name="T24" fmla="*/ 11 w 21"/>
                    <a:gd name="T25" fmla="*/ 16 h 17"/>
                    <a:gd name="T26" fmla="*/ 8 w 21"/>
                    <a:gd name="T27" fmla="*/ 16 h 17"/>
                    <a:gd name="T28" fmla="*/ 5 w 21"/>
                    <a:gd name="T29" fmla="*/ 14 h 17"/>
                    <a:gd name="T30" fmla="*/ 5 w 21"/>
                    <a:gd name="T31" fmla="*/ 5 h 17"/>
                    <a:gd name="T32" fmla="*/ 1 w 21"/>
                    <a:gd name="T33" fmla="*/ 14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7"/>
                    <a:gd name="T53" fmla="*/ 21 w 21"/>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7">
                      <a:moveTo>
                        <a:pt x="1" y="14"/>
                      </a:moveTo>
                      <a:lnTo>
                        <a:pt x="0" y="10"/>
                      </a:lnTo>
                      <a:lnTo>
                        <a:pt x="2" y="1"/>
                      </a:lnTo>
                      <a:lnTo>
                        <a:pt x="9" y="0"/>
                      </a:lnTo>
                      <a:lnTo>
                        <a:pt x="14" y="0"/>
                      </a:lnTo>
                      <a:lnTo>
                        <a:pt x="15" y="2"/>
                      </a:lnTo>
                      <a:lnTo>
                        <a:pt x="19" y="5"/>
                      </a:lnTo>
                      <a:lnTo>
                        <a:pt x="20" y="14"/>
                      </a:lnTo>
                      <a:lnTo>
                        <a:pt x="18" y="13"/>
                      </a:lnTo>
                      <a:lnTo>
                        <a:pt x="14" y="4"/>
                      </a:lnTo>
                      <a:lnTo>
                        <a:pt x="11" y="4"/>
                      </a:lnTo>
                      <a:lnTo>
                        <a:pt x="12" y="11"/>
                      </a:lnTo>
                      <a:lnTo>
                        <a:pt x="11" y="16"/>
                      </a:lnTo>
                      <a:lnTo>
                        <a:pt x="8" y="16"/>
                      </a:lnTo>
                      <a:lnTo>
                        <a:pt x="5" y="14"/>
                      </a:lnTo>
                      <a:lnTo>
                        <a:pt x="5" y="5"/>
                      </a:lnTo>
                      <a:lnTo>
                        <a:pt x="1" y="1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7" name="Freeform 30"/>
                <p:cNvSpPr>
                  <a:spLocks/>
                </p:cNvSpPr>
                <p:nvPr/>
              </p:nvSpPr>
              <p:spPr bwMode="auto">
                <a:xfrm>
                  <a:off x="3308" y="2054"/>
                  <a:ext cx="17" cy="17"/>
                </a:xfrm>
                <a:custGeom>
                  <a:avLst/>
                  <a:gdLst>
                    <a:gd name="T0" fmla="*/ 0 w 17"/>
                    <a:gd name="T1" fmla="*/ 11 h 17"/>
                    <a:gd name="T2" fmla="*/ 3 w 17"/>
                    <a:gd name="T3" fmla="*/ 16 h 17"/>
                    <a:gd name="T4" fmla="*/ 8 w 17"/>
                    <a:gd name="T5" fmla="*/ 16 h 17"/>
                    <a:gd name="T6" fmla="*/ 13 w 17"/>
                    <a:gd name="T7" fmla="*/ 13 h 17"/>
                    <a:gd name="T8" fmla="*/ 16 w 17"/>
                    <a:gd name="T9" fmla="*/ 11 h 17"/>
                    <a:gd name="T10" fmla="*/ 11 w 17"/>
                    <a:gd name="T11" fmla="*/ 0 h 17"/>
                    <a:gd name="T12" fmla="*/ 10 w 17"/>
                    <a:gd name="T13" fmla="*/ 2 h 17"/>
                    <a:gd name="T14" fmla="*/ 10 w 17"/>
                    <a:gd name="T15" fmla="*/ 6 h 17"/>
                    <a:gd name="T16" fmla="*/ 9 w 17"/>
                    <a:gd name="T17" fmla="*/ 11 h 17"/>
                    <a:gd name="T18" fmla="*/ 3 w 17"/>
                    <a:gd name="T19" fmla="*/ 9 h 17"/>
                    <a:gd name="T20" fmla="*/ 3 w 17"/>
                    <a:gd name="T21" fmla="*/ 4 h 17"/>
                    <a:gd name="T22" fmla="*/ 0 w 17"/>
                    <a:gd name="T23" fmla="*/ 11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11"/>
                      </a:moveTo>
                      <a:lnTo>
                        <a:pt x="3" y="16"/>
                      </a:lnTo>
                      <a:lnTo>
                        <a:pt x="8" y="16"/>
                      </a:lnTo>
                      <a:lnTo>
                        <a:pt x="13" y="13"/>
                      </a:lnTo>
                      <a:lnTo>
                        <a:pt x="16" y="11"/>
                      </a:lnTo>
                      <a:lnTo>
                        <a:pt x="11" y="0"/>
                      </a:lnTo>
                      <a:lnTo>
                        <a:pt x="10" y="2"/>
                      </a:lnTo>
                      <a:lnTo>
                        <a:pt x="10" y="6"/>
                      </a:lnTo>
                      <a:lnTo>
                        <a:pt x="9" y="11"/>
                      </a:lnTo>
                      <a:lnTo>
                        <a:pt x="3" y="9"/>
                      </a:lnTo>
                      <a:lnTo>
                        <a:pt x="3" y="4"/>
                      </a:lnTo>
                      <a:lnTo>
                        <a:pt x="0" y="11"/>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8" name="Freeform 31"/>
                <p:cNvSpPr>
                  <a:spLocks/>
                </p:cNvSpPr>
                <p:nvPr/>
              </p:nvSpPr>
              <p:spPr bwMode="auto">
                <a:xfrm>
                  <a:off x="3254" y="2046"/>
                  <a:ext cx="28" cy="88"/>
                </a:xfrm>
                <a:custGeom>
                  <a:avLst/>
                  <a:gdLst>
                    <a:gd name="T0" fmla="*/ 14 w 28"/>
                    <a:gd name="T1" fmla="*/ 0 h 88"/>
                    <a:gd name="T2" fmla="*/ 8 w 28"/>
                    <a:gd name="T3" fmla="*/ 1 h 88"/>
                    <a:gd name="T4" fmla="*/ 6 w 28"/>
                    <a:gd name="T5" fmla="*/ 3 h 88"/>
                    <a:gd name="T6" fmla="*/ 5 w 28"/>
                    <a:gd name="T7" fmla="*/ 5 h 88"/>
                    <a:gd name="T8" fmla="*/ 5 w 28"/>
                    <a:gd name="T9" fmla="*/ 8 h 88"/>
                    <a:gd name="T10" fmla="*/ 3 w 28"/>
                    <a:gd name="T11" fmla="*/ 14 h 88"/>
                    <a:gd name="T12" fmla="*/ 1 w 28"/>
                    <a:gd name="T13" fmla="*/ 20 h 88"/>
                    <a:gd name="T14" fmla="*/ 1 w 28"/>
                    <a:gd name="T15" fmla="*/ 24 h 88"/>
                    <a:gd name="T16" fmla="*/ 0 w 28"/>
                    <a:gd name="T17" fmla="*/ 26 h 88"/>
                    <a:gd name="T18" fmla="*/ 0 w 28"/>
                    <a:gd name="T19" fmla="*/ 28 h 88"/>
                    <a:gd name="T20" fmla="*/ 2 w 28"/>
                    <a:gd name="T21" fmla="*/ 29 h 88"/>
                    <a:gd name="T22" fmla="*/ 2 w 28"/>
                    <a:gd name="T23" fmla="*/ 37 h 88"/>
                    <a:gd name="T24" fmla="*/ 6 w 28"/>
                    <a:gd name="T25" fmla="*/ 43 h 88"/>
                    <a:gd name="T26" fmla="*/ 5 w 28"/>
                    <a:gd name="T27" fmla="*/ 51 h 88"/>
                    <a:gd name="T28" fmla="*/ 7 w 28"/>
                    <a:gd name="T29" fmla="*/ 58 h 88"/>
                    <a:gd name="T30" fmla="*/ 8 w 28"/>
                    <a:gd name="T31" fmla="*/ 64 h 88"/>
                    <a:gd name="T32" fmla="*/ 9 w 28"/>
                    <a:gd name="T33" fmla="*/ 71 h 88"/>
                    <a:gd name="T34" fmla="*/ 11 w 28"/>
                    <a:gd name="T35" fmla="*/ 78 h 88"/>
                    <a:gd name="T36" fmla="*/ 20 w 28"/>
                    <a:gd name="T37" fmla="*/ 86 h 88"/>
                    <a:gd name="T38" fmla="*/ 27 w 28"/>
                    <a:gd name="T39" fmla="*/ 87 h 88"/>
                    <a:gd name="T40" fmla="*/ 16 w 28"/>
                    <a:gd name="T41" fmla="*/ 78 h 88"/>
                    <a:gd name="T42" fmla="*/ 14 w 28"/>
                    <a:gd name="T43" fmla="*/ 71 h 88"/>
                    <a:gd name="T44" fmla="*/ 13 w 28"/>
                    <a:gd name="T45" fmla="*/ 66 h 88"/>
                    <a:gd name="T46" fmla="*/ 14 w 28"/>
                    <a:gd name="T47" fmla="*/ 65 h 88"/>
                    <a:gd name="T48" fmla="*/ 16 w 28"/>
                    <a:gd name="T49" fmla="*/ 62 h 88"/>
                    <a:gd name="T50" fmla="*/ 13 w 28"/>
                    <a:gd name="T51" fmla="*/ 61 h 88"/>
                    <a:gd name="T52" fmla="*/ 10 w 28"/>
                    <a:gd name="T53" fmla="*/ 58 h 88"/>
                    <a:gd name="T54" fmla="*/ 10 w 28"/>
                    <a:gd name="T55" fmla="*/ 55 h 88"/>
                    <a:gd name="T56" fmla="*/ 11 w 28"/>
                    <a:gd name="T57" fmla="*/ 52 h 88"/>
                    <a:gd name="T58" fmla="*/ 12 w 28"/>
                    <a:gd name="T59" fmla="*/ 48 h 88"/>
                    <a:gd name="T60" fmla="*/ 12 w 28"/>
                    <a:gd name="T61" fmla="*/ 46 h 88"/>
                    <a:gd name="T62" fmla="*/ 10 w 28"/>
                    <a:gd name="T63" fmla="*/ 44 h 88"/>
                    <a:gd name="T64" fmla="*/ 11 w 28"/>
                    <a:gd name="T65" fmla="*/ 37 h 88"/>
                    <a:gd name="T66" fmla="*/ 11 w 28"/>
                    <a:gd name="T67" fmla="*/ 32 h 88"/>
                    <a:gd name="T68" fmla="*/ 14 w 28"/>
                    <a:gd name="T69" fmla="*/ 28 h 88"/>
                    <a:gd name="T70" fmla="*/ 15 w 28"/>
                    <a:gd name="T71" fmla="*/ 27 h 88"/>
                    <a:gd name="T72" fmla="*/ 16 w 28"/>
                    <a:gd name="T73" fmla="*/ 23 h 88"/>
                    <a:gd name="T74" fmla="*/ 16 w 28"/>
                    <a:gd name="T75" fmla="*/ 21 h 88"/>
                    <a:gd name="T76" fmla="*/ 19 w 28"/>
                    <a:gd name="T77" fmla="*/ 17 h 88"/>
                    <a:gd name="T78" fmla="*/ 20 w 28"/>
                    <a:gd name="T79" fmla="*/ 13 h 88"/>
                    <a:gd name="T80" fmla="*/ 16 w 28"/>
                    <a:gd name="T81" fmla="*/ 13 h 88"/>
                    <a:gd name="T82" fmla="*/ 14 w 28"/>
                    <a:gd name="T83" fmla="*/ 11 h 88"/>
                    <a:gd name="T84" fmla="*/ 11 w 28"/>
                    <a:gd name="T85" fmla="*/ 8 h 88"/>
                    <a:gd name="T86" fmla="*/ 10 w 28"/>
                    <a:gd name="T87" fmla="*/ 6 h 88"/>
                    <a:gd name="T88" fmla="*/ 9 w 28"/>
                    <a:gd name="T89" fmla="*/ 5 h 88"/>
                    <a:gd name="T90" fmla="*/ 9 w 28"/>
                    <a:gd name="T91" fmla="*/ 4 h 88"/>
                    <a:gd name="T92" fmla="*/ 14 w 28"/>
                    <a:gd name="T93" fmla="*/ 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88"/>
                    <a:gd name="T143" fmla="*/ 28 w 28"/>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88">
                      <a:moveTo>
                        <a:pt x="14" y="0"/>
                      </a:moveTo>
                      <a:lnTo>
                        <a:pt x="8" y="1"/>
                      </a:lnTo>
                      <a:lnTo>
                        <a:pt x="6" y="3"/>
                      </a:lnTo>
                      <a:lnTo>
                        <a:pt x="5" y="5"/>
                      </a:lnTo>
                      <a:lnTo>
                        <a:pt x="5" y="8"/>
                      </a:lnTo>
                      <a:lnTo>
                        <a:pt x="3" y="14"/>
                      </a:lnTo>
                      <a:lnTo>
                        <a:pt x="1" y="20"/>
                      </a:lnTo>
                      <a:lnTo>
                        <a:pt x="1" y="24"/>
                      </a:lnTo>
                      <a:lnTo>
                        <a:pt x="0" y="26"/>
                      </a:lnTo>
                      <a:lnTo>
                        <a:pt x="0" y="28"/>
                      </a:lnTo>
                      <a:lnTo>
                        <a:pt x="2" y="29"/>
                      </a:lnTo>
                      <a:lnTo>
                        <a:pt x="2" y="37"/>
                      </a:lnTo>
                      <a:lnTo>
                        <a:pt x="6" y="43"/>
                      </a:lnTo>
                      <a:lnTo>
                        <a:pt x="5" y="51"/>
                      </a:lnTo>
                      <a:lnTo>
                        <a:pt x="7" y="58"/>
                      </a:lnTo>
                      <a:lnTo>
                        <a:pt x="8" y="64"/>
                      </a:lnTo>
                      <a:lnTo>
                        <a:pt x="9" y="71"/>
                      </a:lnTo>
                      <a:lnTo>
                        <a:pt x="11" y="78"/>
                      </a:lnTo>
                      <a:lnTo>
                        <a:pt x="20" y="86"/>
                      </a:lnTo>
                      <a:lnTo>
                        <a:pt x="27" y="87"/>
                      </a:lnTo>
                      <a:lnTo>
                        <a:pt x="16" y="78"/>
                      </a:lnTo>
                      <a:lnTo>
                        <a:pt x="14" y="71"/>
                      </a:lnTo>
                      <a:lnTo>
                        <a:pt x="13" y="66"/>
                      </a:lnTo>
                      <a:lnTo>
                        <a:pt x="14" y="65"/>
                      </a:lnTo>
                      <a:lnTo>
                        <a:pt x="16" y="62"/>
                      </a:lnTo>
                      <a:lnTo>
                        <a:pt x="13" y="61"/>
                      </a:lnTo>
                      <a:lnTo>
                        <a:pt x="10" y="58"/>
                      </a:lnTo>
                      <a:lnTo>
                        <a:pt x="10" y="55"/>
                      </a:lnTo>
                      <a:lnTo>
                        <a:pt x="11" y="52"/>
                      </a:lnTo>
                      <a:lnTo>
                        <a:pt x="12" y="48"/>
                      </a:lnTo>
                      <a:lnTo>
                        <a:pt x="12" y="46"/>
                      </a:lnTo>
                      <a:lnTo>
                        <a:pt x="10" y="44"/>
                      </a:lnTo>
                      <a:lnTo>
                        <a:pt x="11" y="37"/>
                      </a:lnTo>
                      <a:lnTo>
                        <a:pt x="11" y="32"/>
                      </a:lnTo>
                      <a:lnTo>
                        <a:pt x="14" y="28"/>
                      </a:lnTo>
                      <a:lnTo>
                        <a:pt x="15" y="27"/>
                      </a:lnTo>
                      <a:lnTo>
                        <a:pt x="16" y="23"/>
                      </a:lnTo>
                      <a:lnTo>
                        <a:pt x="16" y="21"/>
                      </a:lnTo>
                      <a:lnTo>
                        <a:pt x="19" y="17"/>
                      </a:lnTo>
                      <a:lnTo>
                        <a:pt x="20" y="13"/>
                      </a:lnTo>
                      <a:lnTo>
                        <a:pt x="16" y="13"/>
                      </a:lnTo>
                      <a:lnTo>
                        <a:pt x="14" y="11"/>
                      </a:lnTo>
                      <a:lnTo>
                        <a:pt x="11" y="8"/>
                      </a:lnTo>
                      <a:lnTo>
                        <a:pt x="10" y="6"/>
                      </a:lnTo>
                      <a:lnTo>
                        <a:pt x="9" y="5"/>
                      </a:lnTo>
                      <a:lnTo>
                        <a:pt x="9" y="4"/>
                      </a:lnTo>
                      <a:lnTo>
                        <a:pt x="14"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9" name="Freeform 32"/>
                <p:cNvSpPr>
                  <a:spLocks/>
                </p:cNvSpPr>
                <p:nvPr/>
              </p:nvSpPr>
              <p:spPr bwMode="auto">
                <a:xfrm>
                  <a:off x="3270" y="2076"/>
                  <a:ext cx="17" cy="17"/>
                </a:xfrm>
                <a:custGeom>
                  <a:avLst/>
                  <a:gdLst>
                    <a:gd name="T0" fmla="*/ 13 w 17"/>
                    <a:gd name="T1" fmla="*/ 6 h 17"/>
                    <a:gd name="T2" fmla="*/ 16 w 17"/>
                    <a:gd name="T3" fmla="*/ 6 h 17"/>
                    <a:gd name="T4" fmla="*/ 16 w 17"/>
                    <a:gd name="T5" fmla="*/ 1 h 17"/>
                    <a:gd name="T6" fmla="*/ 13 w 17"/>
                    <a:gd name="T7" fmla="*/ 0 h 17"/>
                    <a:gd name="T8" fmla="*/ 10 w 17"/>
                    <a:gd name="T9" fmla="*/ 4 h 17"/>
                    <a:gd name="T10" fmla="*/ 4 w 17"/>
                    <a:gd name="T11" fmla="*/ 3 h 17"/>
                    <a:gd name="T12" fmla="*/ 0 w 17"/>
                    <a:gd name="T13" fmla="*/ 2 h 17"/>
                    <a:gd name="T14" fmla="*/ 0 w 17"/>
                    <a:gd name="T15" fmla="*/ 3 h 17"/>
                    <a:gd name="T16" fmla="*/ 0 w 17"/>
                    <a:gd name="T17" fmla="*/ 7 h 17"/>
                    <a:gd name="T18" fmla="*/ 2 w 17"/>
                    <a:gd name="T19" fmla="*/ 8 h 17"/>
                    <a:gd name="T20" fmla="*/ 1 w 17"/>
                    <a:gd name="T21" fmla="*/ 11 h 17"/>
                    <a:gd name="T22" fmla="*/ 1 w 17"/>
                    <a:gd name="T23" fmla="*/ 16 h 17"/>
                    <a:gd name="T24" fmla="*/ 2 w 17"/>
                    <a:gd name="T25" fmla="*/ 16 h 17"/>
                    <a:gd name="T26" fmla="*/ 4 w 17"/>
                    <a:gd name="T27" fmla="*/ 11 h 17"/>
                    <a:gd name="T28" fmla="*/ 7 w 17"/>
                    <a:gd name="T29" fmla="*/ 11 h 17"/>
                    <a:gd name="T30" fmla="*/ 7 w 17"/>
                    <a:gd name="T31" fmla="*/ 8 h 17"/>
                    <a:gd name="T32" fmla="*/ 8 w 17"/>
                    <a:gd name="T33" fmla="*/ 6 h 17"/>
                    <a:gd name="T34" fmla="*/ 13 w 17"/>
                    <a:gd name="T35" fmla="*/ 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13" y="6"/>
                      </a:moveTo>
                      <a:lnTo>
                        <a:pt x="16" y="6"/>
                      </a:lnTo>
                      <a:lnTo>
                        <a:pt x="16" y="1"/>
                      </a:lnTo>
                      <a:lnTo>
                        <a:pt x="13" y="0"/>
                      </a:lnTo>
                      <a:lnTo>
                        <a:pt x="10" y="4"/>
                      </a:lnTo>
                      <a:lnTo>
                        <a:pt x="4" y="3"/>
                      </a:lnTo>
                      <a:lnTo>
                        <a:pt x="0" y="2"/>
                      </a:lnTo>
                      <a:lnTo>
                        <a:pt x="0" y="3"/>
                      </a:lnTo>
                      <a:lnTo>
                        <a:pt x="0" y="7"/>
                      </a:lnTo>
                      <a:lnTo>
                        <a:pt x="2" y="8"/>
                      </a:lnTo>
                      <a:lnTo>
                        <a:pt x="1" y="11"/>
                      </a:lnTo>
                      <a:lnTo>
                        <a:pt x="1" y="16"/>
                      </a:lnTo>
                      <a:lnTo>
                        <a:pt x="2" y="16"/>
                      </a:lnTo>
                      <a:lnTo>
                        <a:pt x="4" y="11"/>
                      </a:lnTo>
                      <a:lnTo>
                        <a:pt x="7" y="11"/>
                      </a:lnTo>
                      <a:lnTo>
                        <a:pt x="7" y="8"/>
                      </a:lnTo>
                      <a:lnTo>
                        <a:pt x="8" y="6"/>
                      </a:lnTo>
                      <a:lnTo>
                        <a:pt x="13" y="6"/>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0" name="Freeform 33"/>
                <p:cNvSpPr>
                  <a:spLocks/>
                </p:cNvSpPr>
                <p:nvPr/>
              </p:nvSpPr>
              <p:spPr bwMode="auto">
                <a:xfrm>
                  <a:off x="3276" y="2056"/>
                  <a:ext cx="17" cy="17"/>
                </a:xfrm>
                <a:custGeom>
                  <a:avLst/>
                  <a:gdLst>
                    <a:gd name="T0" fmla="*/ 12 w 17"/>
                    <a:gd name="T1" fmla="*/ 0 h 17"/>
                    <a:gd name="T2" fmla="*/ 16 w 17"/>
                    <a:gd name="T3" fmla="*/ 8 h 17"/>
                    <a:gd name="T4" fmla="*/ 6 w 17"/>
                    <a:gd name="T5" fmla="*/ 10 h 17"/>
                    <a:gd name="T6" fmla="*/ 6 w 17"/>
                    <a:gd name="T7" fmla="*/ 14 h 17"/>
                    <a:gd name="T8" fmla="*/ 0 w 17"/>
                    <a:gd name="T9" fmla="*/ 16 h 17"/>
                    <a:gd name="T10" fmla="*/ 3 w 17"/>
                    <a:gd name="T11" fmla="*/ 8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16" y="8"/>
                      </a:lnTo>
                      <a:lnTo>
                        <a:pt x="6" y="10"/>
                      </a:lnTo>
                      <a:lnTo>
                        <a:pt x="6" y="14"/>
                      </a:lnTo>
                      <a:lnTo>
                        <a:pt x="0" y="16"/>
                      </a:lnTo>
                      <a:lnTo>
                        <a:pt x="3" y="8"/>
                      </a:lnTo>
                      <a:lnTo>
                        <a:pt x="12"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1" name="Freeform 34"/>
                <p:cNvSpPr>
                  <a:spLocks/>
                </p:cNvSpPr>
                <p:nvPr/>
              </p:nvSpPr>
              <p:spPr bwMode="auto">
                <a:xfrm>
                  <a:off x="3269" y="2042"/>
                  <a:ext cx="17" cy="17"/>
                </a:xfrm>
                <a:custGeom>
                  <a:avLst/>
                  <a:gdLst>
                    <a:gd name="T0" fmla="*/ 0 w 17"/>
                    <a:gd name="T1" fmla="*/ 3 h 17"/>
                    <a:gd name="T2" fmla="*/ 5 w 17"/>
                    <a:gd name="T3" fmla="*/ 6 h 17"/>
                    <a:gd name="T4" fmla="*/ 8 w 17"/>
                    <a:gd name="T5" fmla="*/ 9 h 17"/>
                    <a:gd name="T6" fmla="*/ 6 w 17"/>
                    <a:gd name="T7" fmla="*/ 12 h 17"/>
                    <a:gd name="T8" fmla="*/ 12 w 17"/>
                    <a:gd name="T9" fmla="*/ 16 h 17"/>
                    <a:gd name="T10" fmla="*/ 16 w 17"/>
                    <a:gd name="T11" fmla="*/ 6 h 17"/>
                    <a:gd name="T12" fmla="*/ 12 w 17"/>
                    <a:gd name="T13" fmla="*/ 6 h 17"/>
                    <a:gd name="T14" fmla="*/ 10 w 17"/>
                    <a:gd name="T15" fmla="*/ 6 h 17"/>
                    <a:gd name="T16" fmla="*/ 6 w 17"/>
                    <a:gd name="T17" fmla="*/ 0 h 17"/>
                    <a:gd name="T18" fmla="*/ 0 w 17"/>
                    <a:gd name="T19" fmla="*/ 3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3"/>
                      </a:moveTo>
                      <a:lnTo>
                        <a:pt x="5" y="6"/>
                      </a:lnTo>
                      <a:lnTo>
                        <a:pt x="8" y="9"/>
                      </a:lnTo>
                      <a:lnTo>
                        <a:pt x="6" y="12"/>
                      </a:lnTo>
                      <a:lnTo>
                        <a:pt x="12" y="16"/>
                      </a:lnTo>
                      <a:lnTo>
                        <a:pt x="16" y="6"/>
                      </a:lnTo>
                      <a:lnTo>
                        <a:pt x="12" y="6"/>
                      </a:lnTo>
                      <a:lnTo>
                        <a:pt x="10" y="6"/>
                      </a:lnTo>
                      <a:lnTo>
                        <a:pt x="6" y="0"/>
                      </a:lnTo>
                      <a:lnTo>
                        <a:pt x="0" y="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2" name="Freeform 35"/>
                <p:cNvSpPr>
                  <a:spLocks/>
                </p:cNvSpPr>
                <p:nvPr/>
              </p:nvSpPr>
              <p:spPr bwMode="auto">
                <a:xfrm>
                  <a:off x="3285" y="2053"/>
                  <a:ext cx="17" cy="18"/>
                </a:xfrm>
                <a:custGeom>
                  <a:avLst/>
                  <a:gdLst>
                    <a:gd name="T0" fmla="*/ 0 w 17"/>
                    <a:gd name="T1" fmla="*/ 0 h 18"/>
                    <a:gd name="T2" fmla="*/ 16 w 17"/>
                    <a:gd name="T3" fmla="*/ 5 h 18"/>
                    <a:gd name="T4" fmla="*/ 16 w 17"/>
                    <a:gd name="T5" fmla="*/ 13 h 18"/>
                    <a:gd name="T6" fmla="*/ 0 w 17"/>
                    <a:gd name="T7" fmla="*/ 17 h 18"/>
                    <a:gd name="T8" fmla="*/ 0 w 17"/>
                    <a:gd name="T9" fmla="*/ 11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0" y="0"/>
                      </a:moveTo>
                      <a:lnTo>
                        <a:pt x="16" y="5"/>
                      </a:lnTo>
                      <a:lnTo>
                        <a:pt x="16" y="13"/>
                      </a:lnTo>
                      <a:lnTo>
                        <a:pt x="0" y="17"/>
                      </a:lnTo>
                      <a:lnTo>
                        <a:pt x="0" y="11"/>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3" name="Freeform 36"/>
                <p:cNvSpPr>
                  <a:spLocks/>
                </p:cNvSpPr>
                <p:nvPr/>
              </p:nvSpPr>
              <p:spPr bwMode="auto">
                <a:xfrm>
                  <a:off x="3265" y="2045"/>
                  <a:ext cx="21" cy="17"/>
                </a:xfrm>
                <a:custGeom>
                  <a:avLst/>
                  <a:gdLst>
                    <a:gd name="T0" fmla="*/ 4 w 21"/>
                    <a:gd name="T1" fmla="*/ 5 h 17"/>
                    <a:gd name="T2" fmla="*/ 0 w 21"/>
                    <a:gd name="T3" fmla="*/ 7 h 17"/>
                    <a:gd name="T4" fmla="*/ 1 w 21"/>
                    <a:gd name="T5" fmla="*/ 3 h 17"/>
                    <a:gd name="T6" fmla="*/ 7 w 21"/>
                    <a:gd name="T7" fmla="*/ 0 h 17"/>
                    <a:gd name="T8" fmla="*/ 12 w 21"/>
                    <a:gd name="T9" fmla="*/ 0 h 17"/>
                    <a:gd name="T10" fmla="*/ 14 w 21"/>
                    <a:gd name="T11" fmla="*/ 3 h 17"/>
                    <a:gd name="T12" fmla="*/ 18 w 21"/>
                    <a:gd name="T13" fmla="*/ 5 h 17"/>
                    <a:gd name="T14" fmla="*/ 20 w 21"/>
                    <a:gd name="T15" fmla="*/ 12 h 17"/>
                    <a:gd name="T16" fmla="*/ 20 w 21"/>
                    <a:gd name="T17" fmla="*/ 14 h 17"/>
                    <a:gd name="T18" fmla="*/ 18 w 21"/>
                    <a:gd name="T19" fmla="*/ 16 h 17"/>
                    <a:gd name="T20" fmla="*/ 16 w 21"/>
                    <a:gd name="T21" fmla="*/ 12 h 17"/>
                    <a:gd name="T22" fmla="*/ 15 w 21"/>
                    <a:gd name="T23" fmla="*/ 5 h 17"/>
                    <a:gd name="T24" fmla="*/ 11 w 21"/>
                    <a:gd name="T25" fmla="*/ 3 h 17"/>
                    <a:gd name="T26" fmla="*/ 9 w 21"/>
                    <a:gd name="T27" fmla="*/ 3 h 17"/>
                    <a:gd name="T28" fmla="*/ 11 w 21"/>
                    <a:gd name="T29" fmla="*/ 7 h 17"/>
                    <a:gd name="T30" fmla="*/ 9 w 21"/>
                    <a:gd name="T31" fmla="*/ 16 h 17"/>
                    <a:gd name="T32" fmla="*/ 7 w 21"/>
                    <a:gd name="T33" fmla="*/ 16 h 17"/>
                    <a:gd name="T34" fmla="*/ 5 w 21"/>
                    <a:gd name="T35" fmla="*/ 14 h 17"/>
                    <a:gd name="T36" fmla="*/ 4 w 21"/>
                    <a:gd name="T37" fmla="*/ 5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7"/>
                    <a:gd name="T59" fmla="*/ 21 w 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7">
                      <a:moveTo>
                        <a:pt x="4" y="5"/>
                      </a:moveTo>
                      <a:lnTo>
                        <a:pt x="0" y="7"/>
                      </a:lnTo>
                      <a:lnTo>
                        <a:pt x="1" y="3"/>
                      </a:lnTo>
                      <a:lnTo>
                        <a:pt x="7" y="0"/>
                      </a:lnTo>
                      <a:lnTo>
                        <a:pt x="12" y="0"/>
                      </a:lnTo>
                      <a:lnTo>
                        <a:pt x="14" y="3"/>
                      </a:lnTo>
                      <a:lnTo>
                        <a:pt x="18" y="5"/>
                      </a:lnTo>
                      <a:lnTo>
                        <a:pt x="20" y="12"/>
                      </a:lnTo>
                      <a:lnTo>
                        <a:pt x="20" y="14"/>
                      </a:lnTo>
                      <a:lnTo>
                        <a:pt x="18" y="16"/>
                      </a:lnTo>
                      <a:lnTo>
                        <a:pt x="16" y="12"/>
                      </a:lnTo>
                      <a:lnTo>
                        <a:pt x="15" y="5"/>
                      </a:lnTo>
                      <a:lnTo>
                        <a:pt x="11" y="3"/>
                      </a:lnTo>
                      <a:lnTo>
                        <a:pt x="9" y="3"/>
                      </a:lnTo>
                      <a:lnTo>
                        <a:pt x="11" y="7"/>
                      </a:lnTo>
                      <a:lnTo>
                        <a:pt x="9" y="16"/>
                      </a:lnTo>
                      <a:lnTo>
                        <a:pt x="7" y="16"/>
                      </a:lnTo>
                      <a:lnTo>
                        <a:pt x="5" y="14"/>
                      </a:lnTo>
                      <a:lnTo>
                        <a:pt x="4"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4" name="Freeform 37"/>
                <p:cNvSpPr>
                  <a:spLocks/>
                </p:cNvSpPr>
                <p:nvPr/>
              </p:nvSpPr>
              <p:spPr bwMode="auto">
                <a:xfrm>
                  <a:off x="3277" y="2102"/>
                  <a:ext cx="29" cy="17"/>
                </a:xfrm>
                <a:custGeom>
                  <a:avLst/>
                  <a:gdLst>
                    <a:gd name="T0" fmla="*/ 0 w 29"/>
                    <a:gd name="T1" fmla="*/ 7 h 17"/>
                    <a:gd name="T2" fmla="*/ 3 w 29"/>
                    <a:gd name="T3" fmla="*/ 3 h 17"/>
                    <a:gd name="T4" fmla="*/ 8 w 29"/>
                    <a:gd name="T5" fmla="*/ 1 h 17"/>
                    <a:gd name="T6" fmla="*/ 14 w 29"/>
                    <a:gd name="T7" fmla="*/ 0 h 17"/>
                    <a:gd name="T8" fmla="*/ 22 w 29"/>
                    <a:gd name="T9" fmla="*/ 6 h 17"/>
                    <a:gd name="T10" fmla="*/ 28 w 29"/>
                    <a:gd name="T11" fmla="*/ 16 h 17"/>
                    <a:gd name="T12" fmla="*/ 25 w 29"/>
                    <a:gd name="T13" fmla="*/ 12 h 17"/>
                    <a:gd name="T14" fmla="*/ 20 w 29"/>
                    <a:gd name="T15" fmla="*/ 9 h 17"/>
                    <a:gd name="T16" fmla="*/ 16 w 29"/>
                    <a:gd name="T17" fmla="*/ 11 h 17"/>
                    <a:gd name="T18" fmla="*/ 5 w 29"/>
                    <a:gd name="T19" fmla="*/ 11 h 17"/>
                    <a:gd name="T20" fmla="*/ 3 w 29"/>
                    <a:gd name="T21" fmla="*/ 7 h 17"/>
                    <a:gd name="T22" fmla="*/ 0 w 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7"/>
                    <a:gd name="T38" fmla="*/ 29 w 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7">
                      <a:moveTo>
                        <a:pt x="0" y="7"/>
                      </a:moveTo>
                      <a:lnTo>
                        <a:pt x="3" y="3"/>
                      </a:lnTo>
                      <a:lnTo>
                        <a:pt x="8" y="1"/>
                      </a:lnTo>
                      <a:lnTo>
                        <a:pt x="14" y="0"/>
                      </a:lnTo>
                      <a:lnTo>
                        <a:pt x="22" y="6"/>
                      </a:lnTo>
                      <a:lnTo>
                        <a:pt x="28" y="16"/>
                      </a:lnTo>
                      <a:lnTo>
                        <a:pt x="25" y="12"/>
                      </a:lnTo>
                      <a:lnTo>
                        <a:pt x="20" y="9"/>
                      </a:lnTo>
                      <a:lnTo>
                        <a:pt x="16" y="11"/>
                      </a:lnTo>
                      <a:lnTo>
                        <a:pt x="5" y="11"/>
                      </a:lnTo>
                      <a:lnTo>
                        <a:pt x="3" y="7"/>
                      </a:lnTo>
                      <a:lnTo>
                        <a:pt x="0" y="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5" name="Freeform 38"/>
                <p:cNvSpPr>
                  <a:spLocks/>
                </p:cNvSpPr>
                <p:nvPr/>
              </p:nvSpPr>
              <p:spPr bwMode="auto">
                <a:xfrm>
                  <a:off x="3273" y="1986"/>
                  <a:ext cx="17" cy="25"/>
                </a:xfrm>
                <a:custGeom>
                  <a:avLst/>
                  <a:gdLst>
                    <a:gd name="T0" fmla="*/ 3 w 17"/>
                    <a:gd name="T1" fmla="*/ 0 h 25"/>
                    <a:gd name="T2" fmla="*/ 0 w 17"/>
                    <a:gd name="T3" fmla="*/ 9 h 25"/>
                    <a:gd name="T4" fmla="*/ 2 w 17"/>
                    <a:gd name="T5" fmla="*/ 10 h 25"/>
                    <a:gd name="T6" fmla="*/ 1 w 17"/>
                    <a:gd name="T7" fmla="*/ 21 h 25"/>
                    <a:gd name="T8" fmla="*/ 3 w 17"/>
                    <a:gd name="T9" fmla="*/ 24 h 25"/>
                    <a:gd name="T10" fmla="*/ 12 w 17"/>
                    <a:gd name="T11" fmla="*/ 23 h 25"/>
                    <a:gd name="T12" fmla="*/ 16 w 17"/>
                    <a:gd name="T13" fmla="*/ 18 h 25"/>
                    <a:gd name="T14" fmla="*/ 16 w 17"/>
                    <a:gd name="T15" fmla="*/ 6 h 25"/>
                    <a:gd name="T16" fmla="*/ 3 w 17"/>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5"/>
                    <a:gd name="T29" fmla="*/ 17 w 1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5">
                      <a:moveTo>
                        <a:pt x="3" y="0"/>
                      </a:moveTo>
                      <a:lnTo>
                        <a:pt x="0" y="9"/>
                      </a:lnTo>
                      <a:lnTo>
                        <a:pt x="2" y="10"/>
                      </a:lnTo>
                      <a:lnTo>
                        <a:pt x="1" y="21"/>
                      </a:lnTo>
                      <a:lnTo>
                        <a:pt x="3" y="24"/>
                      </a:lnTo>
                      <a:lnTo>
                        <a:pt x="12" y="23"/>
                      </a:lnTo>
                      <a:lnTo>
                        <a:pt x="16" y="18"/>
                      </a:lnTo>
                      <a:lnTo>
                        <a:pt x="16" y="6"/>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6" name="Freeform 39"/>
                <p:cNvSpPr>
                  <a:spLocks/>
                </p:cNvSpPr>
                <p:nvPr/>
              </p:nvSpPr>
              <p:spPr bwMode="auto">
                <a:xfrm>
                  <a:off x="3266" y="1998"/>
                  <a:ext cx="17" cy="17"/>
                </a:xfrm>
                <a:custGeom>
                  <a:avLst/>
                  <a:gdLst>
                    <a:gd name="T0" fmla="*/ 13 w 17"/>
                    <a:gd name="T1" fmla="*/ 0 h 17"/>
                    <a:gd name="T2" fmla="*/ 16 w 17"/>
                    <a:gd name="T3" fmla="*/ 2 h 17"/>
                    <a:gd name="T4" fmla="*/ 10 w 17"/>
                    <a:gd name="T5" fmla="*/ 4 h 17"/>
                    <a:gd name="T6" fmla="*/ 13 w 17"/>
                    <a:gd name="T7" fmla="*/ 9 h 17"/>
                    <a:gd name="T8" fmla="*/ 8 w 17"/>
                    <a:gd name="T9" fmla="*/ 16 h 17"/>
                    <a:gd name="T10" fmla="*/ 0 w 17"/>
                    <a:gd name="T11" fmla="*/ 13 h 17"/>
                    <a:gd name="T12" fmla="*/ 2 w 17"/>
                    <a:gd name="T13" fmla="*/ 4 h 17"/>
                    <a:gd name="T14" fmla="*/ 13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3" y="0"/>
                      </a:moveTo>
                      <a:lnTo>
                        <a:pt x="16" y="2"/>
                      </a:lnTo>
                      <a:lnTo>
                        <a:pt x="10" y="4"/>
                      </a:lnTo>
                      <a:lnTo>
                        <a:pt x="13" y="9"/>
                      </a:lnTo>
                      <a:lnTo>
                        <a:pt x="8" y="16"/>
                      </a:lnTo>
                      <a:lnTo>
                        <a:pt x="0" y="13"/>
                      </a:lnTo>
                      <a:lnTo>
                        <a:pt x="2" y="4"/>
                      </a:lnTo>
                      <a:lnTo>
                        <a:pt x="1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7" name="Freeform 40"/>
                <p:cNvSpPr>
                  <a:spLocks/>
                </p:cNvSpPr>
                <p:nvPr/>
              </p:nvSpPr>
              <p:spPr bwMode="auto">
                <a:xfrm>
                  <a:off x="3315" y="2003"/>
                  <a:ext cx="17" cy="17"/>
                </a:xfrm>
                <a:custGeom>
                  <a:avLst/>
                  <a:gdLst>
                    <a:gd name="T0" fmla="*/ 0 w 17"/>
                    <a:gd name="T1" fmla="*/ 0 h 17"/>
                    <a:gd name="T2" fmla="*/ 0 w 17"/>
                    <a:gd name="T3" fmla="*/ 16 h 17"/>
                    <a:gd name="T4" fmla="*/ 16 w 17"/>
                    <a:gd name="T5" fmla="*/ 13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3"/>
                      </a:lnTo>
                      <a:lnTo>
                        <a:pt x="0"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8" name="Freeform 41"/>
                <p:cNvSpPr>
                  <a:spLocks/>
                </p:cNvSpPr>
                <p:nvPr/>
              </p:nvSpPr>
              <p:spPr bwMode="auto">
                <a:xfrm>
                  <a:off x="3356" y="1995"/>
                  <a:ext cx="17" cy="45"/>
                </a:xfrm>
                <a:custGeom>
                  <a:avLst/>
                  <a:gdLst>
                    <a:gd name="T0" fmla="*/ 8 w 17"/>
                    <a:gd name="T1" fmla="*/ 0 h 45"/>
                    <a:gd name="T2" fmla="*/ 8 w 17"/>
                    <a:gd name="T3" fmla="*/ 16 h 45"/>
                    <a:gd name="T4" fmla="*/ 7 w 17"/>
                    <a:gd name="T5" fmla="*/ 13 h 45"/>
                    <a:gd name="T6" fmla="*/ 5 w 17"/>
                    <a:gd name="T7" fmla="*/ 14 h 45"/>
                    <a:gd name="T8" fmla="*/ 8 w 17"/>
                    <a:gd name="T9" fmla="*/ 19 h 45"/>
                    <a:gd name="T10" fmla="*/ 7 w 17"/>
                    <a:gd name="T11" fmla="*/ 31 h 45"/>
                    <a:gd name="T12" fmla="*/ 0 w 17"/>
                    <a:gd name="T13" fmla="*/ 30 h 45"/>
                    <a:gd name="T14" fmla="*/ 3 w 17"/>
                    <a:gd name="T15" fmla="*/ 32 h 45"/>
                    <a:gd name="T16" fmla="*/ 8 w 17"/>
                    <a:gd name="T17" fmla="*/ 33 h 45"/>
                    <a:gd name="T18" fmla="*/ 11 w 17"/>
                    <a:gd name="T19" fmla="*/ 37 h 45"/>
                    <a:gd name="T20" fmla="*/ 13 w 17"/>
                    <a:gd name="T21" fmla="*/ 40 h 45"/>
                    <a:gd name="T22" fmla="*/ 15 w 17"/>
                    <a:gd name="T23" fmla="*/ 44 h 45"/>
                    <a:gd name="T24" fmla="*/ 16 w 17"/>
                    <a:gd name="T25" fmla="*/ 37 h 45"/>
                    <a:gd name="T26" fmla="*/ 16 w 17"/>
                    <a:gd name="T27" fmla="*/ 28 h 45"/>
                    <a:gd name="T28" fmla="*/ 14 w 17"/>
                    <a:gd name="T29" fmla="*/ 20 h 45"/>
                    <a:gd name="T30" fmla="*/ 11 w 17"/>
                    <a:gd name="T31" fmla="*/ 12 h 45"/>
                    <a:gd name="T32" fmla="*/ 11 w 17"/>
                    <a:gd name="T33" fmla="*/ 9 h 45"/>
                    <a:gd name="T34" fmla="*/ 8 w 1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5"/>
                    <a:gd name="T56" fmla="*/ 17 w 1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5">
                      <a:moveTo>
                        <a:pt x="8" y="0"/>
                      </a:moveTo>
                      <a:lnTo>
                        <a:pt x="8" y="16"/>
                      </a:lnTo>
                      <a:lnTo>
                        <a:pt x="7" y="13"/>
                      </a:lnTo>
                      <a:lnTo>
                        <a:pt x="5" y="14"/>
                      </a:lnTo>
                      <a:lnTo>
                        <a:pt x="8" y="19"/>
                      </a:lnTo>
                      <a:lnTo>
                        <a:pt x="7" y="31"/>
                      </a:lnTo>
                      <a:lnTo>
                        <a:pt x="0" y="30"/>
                      </a:lnTo>
                      <a:lnTo>
                        <a:pt x="3" y="32"/>
                      </a:lnTo>
                      <a:lnTo>
                        <a:pt x="8" y="33"/>
                      </a:lnTo>
                      <a:lnTo>
                        <a:pt x="11" y="37"/>
                      </a:lnTo>
                      <a:lnTo>
                        <a:pt x="13" y="40"/>
                      </a:lnTo>
                      <a:lnTo>
                        <a:pt x="15" y="44"/>
                      </a:lnTo>
                      <a:lnTo>
                        <a:pt x="16" y="37"/>
                      </a:lnTo>
                      <a:lnTo>
                        <a:pt x="16" y="28"/>
                      </a:lnTo>
                      <a:lnTo>
                        <a:pt x="14" y="20"/>
                      </a:lnTo>
                      <a:lnTo>
                        <a:pt x="11" y="12"/>
                      </a:lnTo>
                      <a:lnTo>
                        <a:pt x="11" y="9"/>
                      </a:lnTo>
                      <a:lnTo>
                        <a:pt x="8"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69" name="Freeform 42"/>
                <p:cNvSpPr>
                  <a:spLocks/>
                </p:cNvSpPr>
                <p:nvPr/>
              </p:nvSpPr>
              <p:spPr bwMode="auto">
                <a:xfrm>
                  <a:off x="3294" y="2116"/>
                  <a:ext cx="45" cy="29"/>
                </a:xfrm>
                <a:custGeom>
                  <a:avLst/>
                  <a:gdLst>
                    <a:gd name="T0" fmla="*/ 44 w 45"/>
                    <a:gd name="T1" fmla="*/ 0 h 29"/>
                    <a:gd name="T2" fmla="*/ 43 w 45"/>
                    <a:gd name="T3" fmla="*/ 9 h 29"/>
                    <a:gd name="T4" fmla="*/ 43 w 45"/>
                    <a:gd name="T5" fmla="*/ 17 h 29"/>
                    <a:gd name="T6" fmla="*/ 41 w 45"/>
                    <a:gd name="T7" fmla="*/ 23 h 29"/>
                    <a:gd name="T8" fmla="*/ 33 w 45"/>
                    <a:gd name="T9" fmla="*/ 28 h 29"/>
                    <a:gd name="T10" fmla="*/ 0 w 45"/>
                    <a:gd name="T11" fmla="*/ 18 h 29"/>
                    <a:gd name="T12" fmla="*/ 32 w 45"/>
                    <a:gd name="T13" fmla="*/ 12 h 29"/>
                    <a:gd name="T14" fmla="*/ 44 w 4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9"/>
                    <a:gd name="T26" fmla="*/ 45 w 4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9">
                      <a:moveTo>
                        <a:pt x="44" y="0"/>
                      </a:moveTo>
                      <a:lnTo>
                        <a:pt x="43" y="9"/>
                      </a:lnTo>
                      <a:lnTo>
                        <a:pt x="43" y="17"/>
                      </a:lnTo>
                      <a:lnTo>
                        <a:pt x="41" y="23"/>
                      </a:lnTo>
                      <a:lnTo>
                        <a:pt x="33" y="28"/>
                      </a:lnTo>
                      <a:lnTo>
                        <a:pt x="0" y="18"/>
                      </a:lnTo>
                      <a:lnTo>
                        <a:pt x="32" y="12"/>
                      </a:lnTo>
                      <a:lnTo>
                        <a:pt x="44" y="0"/>
                      </a:lnTo>
                    </a:path>
                  </a:pathLst>
                </a:custGeom>
                <a:solidFill>
                  <a:srgbClr val="804000"/>
                </a:solidFill>
                <a:ln w="12700" cap="rnd">
                  <a:solidFill>
                    <a:srgbClr val="402000"/>
                  </a:solidFill>
                  <a:round/>
                  <a:headEnd/>
                  <a:tailEnd/>
                </a:ln>
              </p:spPr>
              <p:txBody>
                <a:bodyPr/>
                <a:lstStyle/>
                <a:p>
                  <a:endParaRPr lang="en-US"/>
                </a:p>
              </p:txBody>
            </p:sp>
            <p:sp>
              <p:nvSpPr>
                <p:cNvPr id="24770" name="Freeform 43"/>
                <p:cNvSpPr>
                  <a:spLocks/>
                </p:cNvSpPr>
                <p:nvPr/>
              </p:nvSpPr>
              <p:spPr bwMode="auto">
                <a:xfrm>
                  <a:off x="3276" y="2089"/>
                  <a:ext cx="17" cy="17"/>
                </a:xfrm>
                <a:custGeom>
                  <a:avLst/>
                  <a:gdLst>
                    <a:gd name="T0" fmla="*/ 0 w 17"/>
                    <a:gd name="T1" fmla="*/ 0 h 17"/>
                    <a:gd name="T2" fmla="*/ 6 w 17"/>
                    <a:gd name="T3" fmla="*/ 0 h 17"/>
                    <a:gd name="T4" fmla="*/ 12 w 17"/>
                    <a:gd name="T5" fmla="*/ 0 h 17"/>
                    <a:gd name="T6" fmla="*/ 16 w 17"/>
                    <a:gd name="T7" fmla="*/ 16 h 17"/>
                    <a:gd name="T8" fmla="*/ 9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0"/>
                      </a:lnTo>
                      <a:lnTo>
                        <a:pt x="12" y="0"/>
                      </a:lnTo>
                      <a:lnTo>
                        <a:pt x="16" y="16"/>
                      </a:lnTo>
                      <a:lnTo>
                        <a:pt x="9"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1" name="Freeform 44"/>
                <p:cNvSpPr>
                  <a:spLocks/>
                </p:cNvSpPr>
                <p:nvPr/>
              </p:nvSpPr>
              <p:spPr bwMode="auto">
                <a:xfrm>
                  <a:off x="3242" y="2022"/>
                  <a:ext cx="129" cy="26"/>
                </a:xfrm>
                <a:custGeom>
                  <a:avLst/>
                  <a:gdLst>
                    <a:gd name="T0" fmla="*/ 6 w 129"/>
                    <a:gd name="T1" fmla="*/ 14 h 26"/>
                    <a:gd name="T2" fmla="*/ 1 w 129"/>
                    <a:gd name="T3" fmla="*/ 10 h 26"/>
                    <a:gd name="T4" fmla="*/ 0 w 129"/>
                    <a:gd name="T5" fmla="*/ 6 h 26"/>
                    <a:gd name="T6" fmla="*/ 1 w 129"/>
                    <a:gd name="T7" fmla="*/ 3 h 26"/>
                    <a:gd name="T8" fmla="*/ 2 w 129"/>
                    <a:gd name="T9" fmla="*/ 1 h 26"/>
                    <a:gd name="T10" fmla="*/ 9 w 129"/>
                    <a:gd name="T11" fmla="*/ 0 h 26"/>
                    <a:gd name="T12" fmla="*/ 21 w 129"/>
                    <a:gd name="T13" fmla="*/ 0 h 26"/>
                    <a:gd name="T14" fmla="*/ 56 w 129"/>
                    <a:gd name="T15" fmla="*/ 0 h 26"/>
                    <a:gd name="T16" fmla="*/ 93 w 129"/>
                    <a:gd name="T17" fmla="*/ 1 h 26"/>
                    <a:gd name="T18" fmla="*/ 104 w 129"/>
                    <a:gd name="T19" fmla="*/ 3 h 26"/>
                    <a:gd name="T20" fmla="*/ 116 w 129"/>
                    <a:gd name="T21" fmla="*/ 6 h 26"/>
                    <a:gd name="T22" fmla="*/ 123 w 129"/>
                    <a:gd name="T23" fmla="*/ 11 h 26"/>
                    <a:gd name="T24" fmla="*/ 127 w 129"/>
                    <a:gd name="T25" fmla="*/ 15 h 26"/>
                    <a:gd name="T26" fmla="*/ 128 w 129"/>
                    <a:gd name="T27" fmla="*/ 17 h 26"/>
                    <a:gd name="T28" fmla="*/ 128 w 129"/>
                    <a:gd name="T29" fmla="*/ 18 h 26"/>
                    <a:gd name="T30" fmla="*/ 126 w 129"/>
                    <a:gd name="T31" fmla="*/ 21 h 26"/>
                    <a:gd name="T32" fmla="*/ 118 w 129"/>
                    <a:gd name="T33" fmla="*/ 25 h 26"/>
                    <a:gd name="T34" fmla="*/ 118 w 129"/>
                    <a:gd name="T35" fmla="*/ 21 h 26"/>
                    <a:gd name="T36" fmla="*/ 117 w 129"/>
                    <a:gd name="T37" fmla="*/ 15 h 26"/>
                    <a:gd name="T38" fmla="*/ 115 w 129"/>
                    <a:gd name="T39" fmla="*/ 12 h 26"/>
                    <a:gd name="T40" fmla="*/ 111 w 129"/>
                    <a:gd name="T41" fmla="*/ 10 h 26"/>
                    <a:gd name="T42" fmla="*/ 106 w 129"/>
                    <a:gd name="T43" fmla="*/ 7 h 26"/>
                    <a:gd name="T44" fmla="*/ 99 w 129"/>
                    <a:gd name="T45" fmla="*/ 5 h 26"/>
                    <a:gd name="T46" fmla="*/ 94 w 129"/>
                    <a:gd name="T47" fmla="*/ 4 h 26"/>
                    <a:gd name="T48" fmla="*/ 70 w 129"/>
                    <a:gd name="T49" fmla="*/ 3 h 26"/>
                    <a:gd name="T50" fmla="*/ 16 w 129"/>
                    <a:gd name="T51" fmla="*/ 3 h 26"/>
                    <a:gd name="T52" fmla="*/ 7 w 129"/>
                    <a:gd name="T53" fmla="*/ 3 h 26"/>
                    <a:gd name="T54" fmla="*/ 3 w 129"/>
                    <a:gd name="T55" fmla="*/ 4 h 26"/>
                    <a:gd name="T56" fmla="*/ 2 w 129"/>
                    <a:gd name="T57" fmla="*/ 5 h 26"/>
                    <a:gd name="T58" fmla="*/ 2 w 129"/>
                    <a:gd name="T59" fmla="*/ 7 h 26"/>
                    <a:gd name="T60" fmla="*/ 6 w 129"/>
                    <a:gd name="T61" fmla="*/ 14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9"/>
                    <a:gd name="T94" fmla="*/ 0 h 26"/>
                    <a:gd name="T95" fmla="*/ 129 w 129"/>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9" h="26">
                      <a:moveTo>
                        <a:pt x="6" y="14"/>
                      </a:moveTo>
                      <a:lnTo>
                        <a:pt x="1" y="10"/>
                      </a:lnTo>
                      <a:lnTo>
                        <a:pt x="0" y="6"/>
                      </a:lnTo>
                      <a:lnTo>
                        <a:pt x="1" y="3"/>
                      </a:lnTo>
                      <a:lnTo>
                        <a:pt x="2" y="1"/>
                      </a:lnTo>
                      <a:lnTo>
                        <a:pt x="9" y="0"/>
                      </a:lnTo>
                      <a:lnTo>
                        <a:pt x="21" y="0"/>
                      </a:lnTo>
                      <a:lnTo>
                        <a:pt x="56" y="0"/>
                      </a:lnTo>
                      <a:lnTo>
                        <a:pt x="93" y="1"/>
                      </a:lnTo>
                      <a:lnTo>
                        <a:pt x="104" y="3"/>
                      </a:lnTo>
                      <a:lnTo>
                        <a:pt x="116" y="6"/>
                      </a:lnTo>
                      <a:lnTo>
                        <a:pt x="123" y="11"/>
                      </a:lnTo>
                      <a:lnTo>
                        <a:pt x="127" y="15"/>
                      </a:lnTo>
                      <a:lnTo>
                        <a:pt x="128" y="17"/>
                      </a:lnTo>
                      <a:lnTo>
                        <a:pt x="128" y="18"/>
                      </a:lnTo>
                      <a:lnTo>
                        <a:pt x="126" y="21"/>
                      </a:lnTo>
                      <a:lnTo>
                        <a:pt x="118" y="25"/>
                      </a:lnTo>
                      <a:lnTo>
                        <a:pt x="118" y="21"/>
                      </a:lnTo>
                      <a:lnTo>
                        <a:pt x="117" y="15"/>
                      </a:lnTo>
                      <a:lnTo>
                        <a:pt x="115" y="12"/>
                      </a:lnTo>
                      <a:lnTo>
                        <a:pt x="111" y="10"/>
                      </a:lnTo>
                      <a:lnTo>
                        <a:pt x="106" y="7"/>
                      </a:lnTo>
                      <a:lnTo>
                        <a:pt x="99" y="5"/>
                      </a:lnTo>
                      <a:lnTo>
                        <a:pt x="94" y="4"/>
                      </a:lnTo>
                      <a:lnTo>
                        <a:pt x="70" y="3"/>
                      </a:lnTo>
                      <a:lnTo>
                        <a:pt x="16" y="3"/>
                      </a:lnTo>
                      <a:lnTo>
                        <a:pt x="7" y="3"/>
                      </a:lnTo>
                      <a:lnTo>
                        <a:pt x="3" y="4"/>
                      </a:lnTo>
                      <a:lnTo>
                        <a:pt x="2" y="5"/>
                      </a:lnTo>
                      <a:lnTo>
                        <a:pt x="2" y="7"/>
                      </a:lnTo>
                      <a:lnTo>
                        <a:pt x="6" y="14"/>
                      </a:lnTo>
                    </a:path>
                  </a:pathLst>
                </a:custGeom>
                <a:solidFill>
                  <a:srgbClr val="000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2" name="Freeform 45"/>
                <p:cNvSpPr>
                  <a:spLocks/>
                </p:cNvSpPr>
                <p:nvPr/>
              </p:nvSpPr>
              <p:spPr bwMode="auto">
                <a:xfrm>
                  <a:off x="3245" y="2017"/>
                  <a:ext cx="17" cy="17"/>
                </a:xfrm>
                <a:custGeom>
                  <a:avLst/>
                  <a:gdLst>
                    <a:gd name="T0" fmla="*/ 0 w 17"/>
                    <a:gd name="T1" fmla="*/ 10 h 17"/>
                    <a:gd name="T2" fmla="*/ 6 w 17"/>
                    <a:gd name="T3" fmla="*/ 10 h 17"/>
                    <a:gd name="T4" fmla="*/ 11 w 17"/>
                    <a:gd name="T5" fmla="*/ 0 h 17"/>
                    <a:gd name="T6" fmla="*/ 16 w 17"/>
                    <a:gd name="T7" fmla="*/ 0 h 17"/>
                    <a:gd name="T8" fmla="*/ 8 w 17"/>
                    <a:gd name="T9" fmla="*/ 16 h 17"/>
                    <a:gd name="T10" fmla="*/ 0 w 17"/>
                    <a:gd name="T11" fmla="*/ 1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0"/>
                      </a:moveTo>
                      <a:lnTo>
                        <a:pt x="6" y="10"/>
                      </a:lnTo>
                      <a:lnTo>
                        <a:pt x="11" y="0"/>
                      </a:lnTo>
                      <a:lnTo>
                        <a:pt x="16" y="0"/>
                      </a:lnTo>
                      <a:lnTo>
                        <a:pt x="8" y="16"/>
                      </a:lnTo>
                      <a:lnTo>
                        <a:pt x="0" y="1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3" name="Freeform 46"/>
                <p:cNvSpPr>
                  <a:spLocks/>
                </p:cNvSpPr>
                <p:nvPr/>
              </p:nvSpPr>
              <p:spPr bwMode="auto">
                <a:xfrm>
                  <a:off x="3254" y="2021"/>
                  <a:ext cx="24" cy="17"/>
                </a:xfrm>
                <a:custGeom>
                  <a:avLst/>
                  <a:gdLst>
                    <a:gd name="T0" fmla="*/ 3 w 24"/>
                    <a:gd name="T1" fmla="*/ 0 h 17"/>
                    <a:gd name="T2" fmla="*/ 0 w 24"/>
                    <a:gd name="T3" fmla="*/ 16 h 17"/>
                    <a:gd name="T4" fmla="*/ 22 w 24"/>
                    <a:gd name="T5" fmla="*/ 16 h 17"/>
                    <a:gd name="T6" fmla="*/ 23 w 24"/>
                    <a:gd name="T7" fmla="*/ 0 h 17"/>
                    <a:gd name="T8" fmla="*/ 3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3" y="0"/>
                      </a:moveTo>
                      <a:lnTo>
                        <a:pt x="0" y="16"/>
                      </a:lnTo>
                      <a:lnTo>
                        <a:pt x="22" y="16"/>
                      </a:lnTo>
                      <a:lnTo>
                        <a:pt x="23" y="0"/>
                      </a:lnTo>
                      <a:lnTo>
                        <a:pt x="3" y="0"/>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74" name="Freeform 47"/>
                <p:cNvSpPr>
                  <a:spLocks/>
                </p:cNvSpPr>
                <p:nvPr/>
              </p:nvSpPr>
              <p:spPr bwMode="auto">
                <a:xfrm>
                  <a:off x="3284" y="2096"/>
                  <a:ext cx="1" cy="17"/>
                </a:xfrm>
                <a:custGeom>
                  <a:avLst/>
                  <a:gdLst>
                    <a:gd name="T0" fmla="*/ 0 w 1"/>
                    <a:gd name="T1" fmla="*/ 0 h 17"/>
                    <a:gd name="T2" fmla="*/ 0 w 1"/>
                    <a:gd name="T3" fmla="*/ 8 h 17"/>
                    <a:gd name="T4" fmla="*/ 0 w 1"/>
                    <a:gd name="T5" fmla="*/ 16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8"/>
                      </a:lnTo>
                      <a:lnTo>
                        <a:pt x="0" y="16"/>
                      </a:lnTo>
                      <a:lnTo>
                        <a:pt x="0" y="0"/>
                      </a:lnTo>
                    </a:path>
                  </a:pathLst>
                </a:custGeom>
                <a:solidFill>
                  <a:srgbClr val="A05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57" name="Group 48"/>
              <p:cNvGrpSpPr>
                <a:grpSpLocks/>
              </p:cNvGrpSpPr>
              <p:nvPr/>
            </p:nvGrpSpPr>
            <p:grpSpPr bwMode="auto">
              <a:xfrm>
                <a:off x="3673" y="2183"/>
                <a:ext cx="216" cy="209"/>
                <a:chOff x="3165" y="2044"/>
                <a:chExt cx="243" cy="209"/>
              </a:xfrm>
            </p:grpSpPr>
            <p:sp>
              <p:nvSpPr>
                <p:cNvPr id="24744" name="Freeform 49"/>
                <p:cNvSpPr>
                  <a:spLocks/>
                </p:cNvSpPr>
                <p:nvPr/>
              </p:nvSpPr>
              <p:spPr bwMode="auto">
                <a:xfrm>
                  <a:off x="3165" y="2044"/>
                  <a:ext cx="243" cy="209"/>
                </a:xfrm>
                <a:custGeom>
                  <a:avLst/>
                  <a:gdLst>
                    <a:gd name="T0" fmla="*/ 8 w 243"/>
                    <a:gd name="T1" fmla="*/ 11 h 209"/>
                    <a:gd name="T2" fmla="*/ 3 w 243"/>
                    <a:gd name="T3" fmla="*/ 4 h 209"/>
                    <a:gd name="T4" fmla="*/ 6 w 243"/>
                    <a:gd name="T5" fmla="*/ 0 h 209"/>
                    <a:gd name="T6" fmla="*/ 28 w 243"/>
                    <a:gd name="T7" fmla="*/ 3 h 209"/>
                    <a:gd name="T8" fmla="*/ 40 w 243"/>
                    <a:gd name="T9" fmla="*/ 9 h 209"/>
                    <a:gd name="T10" fmla="*/ 56 w 243"/>
                    <a:gd name="T11" fmla="*/ 16 h 209"/>
                    <a:gd name="T12" fmla="*/ 60 w 243"/>
                    <a:gd name="T13" fmla="*/ 19 h 209"/>
                    <a:gd name="T14" fmla="*/ 68 w 243"/>
                    <a:gd name="T15" fmla="*/ 23 h 209"/>
                    <a:gd name="T16" fmla="*/ 76 w 243"/>
                    <a:gd name="T17" fmla="*/ 36 h 209"/>
                    <a:gd name="T18" fmla="*/ 92 w 243"/>
                    <a:gd name="T19" fmla="*/ 53 h 209"/>
                    <a:gd name="T20" fmla="*/ 112 w 243"/>
                    <a:gd name="T21" fmla="*/ 64 h 209"/>
                    <a:gd name="T22" fmla="*/ 127 w 243"/>
                    <a:gd name="T23" fmla="*/ 72 h 209"/>
                    <a:gd name="T24" fmla="*/ 151 w 243"/>
                    <a:gd name="T25" fmla="*/ 81 h 209"/>
                    <a:gd name="T26" fmla="*/ 189 w 243"/>
                    <a:gd name="T27" fmla="*/ 99 h 209"/>
                    <a:gd name="T28" fmla="*/ 224 w 243"/>
                    <a:gd name="T29" fmla="*/ 127 h 209"/>
                    <a:gd name="T30" fmla="*/ 239 w 243"/>
                    <a:gd name="T31" fmla="*/ 164 h 209"/>
                    <a:gd name="T32" fmla="*/ 241 w 243"/>
                    <a:gd name="T33" fmla="*/ 197 h 209"/>
                    <a:gd name="T34" fmla="*/ 217 w 243"/>
                    <a:gd name="T35" fmla="*/ 195 h 209"/>
                    <a:gd name="T36" fmla="*/ 151 w 243"/>
                    <a:gd name="T37" fmla="*/ 156 h 209"/>
                    <a:gd name="T38" fmla="*/ 97 w 243"/>
                    <a:gd name="T39" fmla="*/ 96 h 209"/>
                    <a:gd name="T40" fmla="*/ 67 w 243"/>
                    <a:gd name="T41" fmla="*/ 83 h 209"/>
                    <a:gd name="T42" fmla="*/ 44 w 243"/>
                    <a:gd name="T43" fmla="*/ 78 h 209"/>
                    <a:gd name="T44" fmla="*/ 37 w 243"/>
                    <a:gd name="T45" fmla="*/ 90 h 209"/>
                    <a:gd name="T46" fmla="*/ 33 w 243"/>
                    <a:gd name="T47" fmla="*/ 76 h 209"/>
                    <a:gd name="T48" fmla="*/ 32 w 243"/>
                    <a:gd name="T49" fmla="*/ 73 h 209"/>
                    <a:gd name="T50" fmla="*/ 29 w 243"/>
                    <a:gd name="T51" fmla="*/ 70 h 209"/>
                    <a:gd name="T52" fmla="*/ 32 w 243"/>
                    <a:gd name="T53" fmla="*/ 59 h 209"/>
                    <a:gd name="T54" fmla="*/ 22 w 243"/>
                    <a:gd name="T55" fmla="*/ 57 h 209"/>
                    <a:gd name="T56" fmla="*/ 20 w 243"/>
                    <a:gd name="T57" fmla="*/ 49 h 209"/>
                    <a:gd name="T58" fmla="*/ 29 w 243"/>
                    <a:gd name="T59" fmla="*/ 41 h 209"/>
                    <a:gd name="T60" fmla="*/ 41 w 243"/>
                    <a:gd name="T61" fmla="*/ 33 h 209"/>
                    <a:gd name="T62" fmla="*/ 27 w 243"/>
                    <a:gd name="T63" fmla="*/ 27 h 209"/>
                    <a:gd name="T64" fmla="*/ 10 w 243"/>
                    <a:gd name="T65" fmla="*/ 26 h 209"/>
                    <a:gd name="T66" fmla="*/ 0 w 243"/>
                    <a:gd name="T67" fmla="*/ 22 h 209"/>
                    <a:gd name="T68" fmla="*/ 4 w 243"/>
                    <a:gd name="T69" fmla="*/ 14 h 209"/>
                    <a:gd name="T70" fmla="*/ 15 w 243"/>
                    <a:gd name="T71" fmla="*/ 14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09"/>
                    <a:gd name="T110" fmla="*/ 243 w 243"/>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09">
                      <a:moveTo>
                        <a:pt x="15" y="14"/>
                      </a:moveTo>
                      <a:lnTo>
                        <a:pt x="8" y="11"/>
                      </a:lnTo>
                      <a:lnTo>
                        <a:pt x="3" y="8"/>
                      </a:lnTo>
                      <a:lnTo>
                        <a:pt x="3" y="4"/>
                      </a:lnTo>
                      <a:lnTo>
                        <a:pt x="4" y="1"/>
                      </a:lnTo>
                      <a:lnTo>
                        <a:pt x="6" y="0"/>
                      </a:lnTo>
                      <a:lnTo>
                        <a:pt x="15" y="1"/>
                      </a:lnTo>
                      <a:lnTo>
                        <a:pt x="28" y="3"/>
                      </a:lnTo>
                      <a:lnTo>
                        <a:pt x="33" y="6"/>
                      </a:lnTo>
                      <a:lnTo>
                        <a:pt x="40" y="9"/>
                      </a:lnTo>
                      <a:lnTo>
                        <a:pt x="47" y="13"/>
                      </a:lnTo>
                      <a:lnTo>
                        <a:pt x="56" y="16"/>
                      </a:lnTo>
                      <a:lnTo>
                        <a:pt x="57" y="19"/>
                      </a:lnTo>
                      <a:lnTo>
                        <a:pt x="60" y="19"/>
                      </a:lnTo>
                      <a:lnTo>
                        <a:pt x="64" y="20"/>
                      </a:lnTo>
                      <a:lnTo>
                        <a:pt x="68" y="23"/>
                      </a:lnTo>
                      <a:lnTo>
                        <a:pt x="69" y="26"/>
                      </a:lnTo>
                      <a:lnTo>
                        <a:pt x="76" y="36"/>
                      </a:lnTo>
                      <a:lnTo>
                        <a:pt x="81" y="42"/>
                      </a:lnTo>
                      <a:lnTo>
                        <a:pt x="92" y="53"/>
                      </a:lnTo>
                      <a:lnTo>
                        <a:pt x="104" y="62"/>
                      </a:lnTo>
                      <a:lnTo>
                        <a:pt x="112" y="64"/>
                      </a:lnTo>
                      <a:lnTo>
                        <a:pt x="120" y="66"/>
                      </a:lnTo>
                      <a:lnTo>
                        <a:pt x="127" y="72"/>
                      </a:lnTo>
                      <a:lnTo>
                        <a:pt x="137" y="78"/>
                      </a:lnTo>
                      <a:lnTo>
                        <a:pt x="151" y="81"/>
                      </a:lnTo>
                      <a:lnTo>
                        <a:pt x="171" y="90"/>
                      </a:lnTo>
                      <a:lnTo>
                        <a:pt x="189" y="99"/>
                      </a:lnTo>
                      <a:lnTo>
                        <a:pt x="208" y="110"/>
                      </a:lnTo>
                      <a:lnTo>
                        <a:pt x="224" y="127"/>
                      </a:lnTo>
                      <a:lnTo>
                        <a:pt x="237" y="146"/>
                      </a:lnTo>
                      <a:lnTo>
                        <a:pt x="239" y="164"/>
                      </a:lnTo>
                      <a:lnTo>
                        <a:pt x="242" y="185"/>
                      </a:lnTo>
                      <a:lnTo>
                        <a:pt x="241" y="197"/>
                      </a:lnTo>
                      <a:lnTo>
                        <a:pt x="236" y="208"/>
                      </a:lnTo>
                      <a:lnTo>
                        <a:pt x="217" y="195"/>
                      </a:lnTo>
                      <a:lnTo>
                        <a:pt x="182" y="175"/>
                      </a:lnTo>
                      <a:lnTo>
                        <a:pt x="151" y="156"/>
                      </a:lnTo>
                      <a:lnTo>
                        <a:pt x="120" y="115"/>
                      </a:lnTo>
                      <a:lnTo>
                        <a:pt x="97" y="96"/>
                      </a:lnTo>
                      <a:lnTo>
                        <a:pt x="80" y="84"/>
                      </a:lnTo>
                      <a:lnTo>
                        <a:pt x="67" y="83"/>
                      </a:lnTo>
                      <a:lnTo>
                        <a:pt x="53" y="75"/>
                      </a:lnTo>
                      <a:lnTo>
                        <a:pt x="44" y="78"/>
                      </a:lnTo>
                      <a:lnTo>
                        <a:pt x="44" y="86"/>
                      </a:lnTo>
                      <a:lnTo>
                        <a:pt x="37" y="90"/>
                      </a:lnTo>
                      <a:lnTo>
                        <a:pt x="33" y="87"/>
                      </a:lnTo>
                      <a:lnTo>
                        <a:pt x="33" y="76"/>
                      </a:lnTo>
                      <a:lnTo>
                        <a:pt x="37" y="70"/>
                      </a:lnTo>
                      <a:lnTo>
                        <a:pt x="32" y="73"/>
                      </a:lnTo>
                      <a:lnTo>
                        <a:pt x="30" y="72"/>
                      </a:lnTo>
                      <a:lnTo>
                        <a:pt x="29" y="70"/>
                      </a:lnTo>
                      <a:lnTo>
                        <a:pt x="30" y="66"/>
                      </a:lnTo>
                      <a:lnTo>
                        <a:pt x="32" y="59"/>
                      </a:lnTo>
                      <a:lnTo>
                        <a:pt x="26" y="59"/>
                      </a:lnTo>
                      <a:lnTo>
                        <a:pt x="22" y="57"/>
                      </a:lnTo>
                      <a:lnTo>
                        <a:pt x="20" y="52"/>
                      </a:lnTo>
                      <a:lnTo>
                        <a:pt x="20" y="49"/>
                      </a:lnTo>
                      <a:lnTo>
                        <a:pt x="23" y="45"/>
                      </a:lnTo>
                      <a:lnTo>
                        <a:pt x="29" y="41"/>
                      </a:lnTo>
                      <a:lnTo>
                        <a:pt x="40" y="37"/>
                      </a:lnTo>
                      <a:lnTo>
                        <a:pt x="41" y="33"/>
                      </a:lnTo>
                      <a:lnTo>
                        <a:pt x="33" y="28"/>
                      </a:lnTo>
                      <a:lnTo>
                        <a:pt x="27" y="27"/>
                      </a:lnTo>
                      <a:lnTo>
                        <a:pt x="19" y="26"/>
                      </a:lnTo>
                      <a:lnTo>
                        <a:pt x="10" y="26"/>
                      </a:lnTo>
                      <a:lnTo>
                        <a:pt x="2" y="24"/>
                      </a:lnTo>
                      <a:lnTo>
                        <a:pt x="0" y="22"/>
                      </a:lnTo>
                      <a:lnTo>
                        <a:pt x="1" y="16"/>
                      </a:lnTo>
                      <a:lnTo>
                        <a:pt x="4" y="14"/>
                      </a:lnTo>
                      <a:lnTo>
                        <a:pt x="6" y="13"/>
                      </a:lnTo>
                      <a:lnTo>
                        <a:pt x="15" y="14"/>
                      </a:lnTo>
                    </a:path>
                  </a:pathLst>
                </a:custGeom>
                <a:solidFill>
                  <a:srgbClr val="A05000"/>
                </a:solidFill>
                <a:ln w="12700" cap="rnd">
                  <a:solidFill>
                    <a:srgbClr val="402000"/>
                  </a:solidFill>
                  <a:round/>
                  <a:headEnd/>
                  <a:tailEnd/>
                </a:ln>
              </p:spPr>
              <p:txBody>
                <a:bodyPr/>
                <a:lstStyle/>
                <a:p>
                  <a:endParaRPr lang="en-US"/>
                </a:p>
              </p:txBody>
            </p:sp>
            <p:sp>
              <p:nvSpPr>
                <p:cNvPr id="24745" name="Freeform 50"/>
                <p:cNvSpPr>
                  <a:spLocks/>
                </p:cNvSpPr>
                <p:nvPr/>
              </p:nvSpPr>
              <p:spPr bwMode="auto">
                <a:xfrm>
                  <a:off x="3167" y="2056"/>
                  <a:ext cx="61" cy="17"/>
                </a:xfrm>
                <a:custGeom>
                  <a:avLst/>
                  <a:gdLst>
                    <a:gd name="T0" fmla="*/ 0 w 61"/>
                    <a:gd name="T1" fmla="*/ 8 h 17"/>
                    <a:gd name="T2" fmla="*/ 4 w 61"/>
                    <a:gd name="T3" fmla="*/ 9 h 17"/>
                    <a:gd name="T4" fmla="*/ 6 w 61"/>
                    <a:gd name="T5" fmla="*/ 6 h 17"/>
                    <a:gd name="T6" fmla="*/ 11 w 61"/>
                    <a:gd name="T7" fmla="*/ 8 h 17"/>
                    <a:gd name="T8" fmla="*/ 14 w 61"/>
                    <a:gd name="T9" fmla="*/ 5 h 17"/>
                    <a:gd name="T10" fmla="*/ 29 w 61"/>
                    <a:gd name="T11" fmla="*/ 6 h 17"/>
                    <a:gd name="T12" fmla="*/ 37 w 61"/>
                    <a:gd name="T13" fmla="*/ 5 h 17"/>
                    <a:gd name="T14" fmla="*/ 44 w 61"/>
                    <a:gd name="T15" fmla="*/ 6 h 17"/>
                    <a:gd name="T16" fmla="*/ 52 w 61"/>
                    <a:gd name="T17" fmla="*/ 10 h 17"/>
                    <a:gd name="T18" fmla="*/ 56 w 61"/>
                    <a:gd name="T19" fmla="*/ 13 h 17"/>
                    <a:gd name="T20" fmla="*/ 58 w 61"/>
                    <a:gd name="T21" fmla="*/ 16 h 17"/>
                    <a:gd name="T22" fmla="*/ 60 w 61"/>
                    <a:gd name="T23" fmla="*/ 13 h 17"/>
                    <a:gd name="T24" fmla="*/ 54 w 61"/>
                    <a:gd name="T25" fmla="*/ 9 h 17"/>
                    <a:gd name="T26" fmla="*/ 51 w 61"/>
                    <a:gd name="T27" fmla="*/ 6 h 17"/>
                    <a:gd name="T28" fmla="*/ 35 w 61"/>
                    <a:gd name="T29" fmla="*/ 2 h 17"/>
                    <a:gd name="T30" fmla="*/ 34 w 61"/>
                    <a:gd name="T31" fmla="*/ 0 h 17"/>
                    <a:gd name="T32" fmla="*/ 25 w 61"/>
                    <a:gd name="T33" fmla="*/ 0 h 17"/>
                    <a:gd name="T34" fmla="*/ 16 w 61"/>
                    <a:gd name="T35" fmla="*/ 2 h 17"/>
                    <a:gd name="T36" fmla="*/ 13 w 61"/>
                    <a:gd name="T37" fmla="*/ 2 h 17"/>
                    <a:gd name="T38" fmla="*/ 7 w 61"/>
                    <a:gd name="T39" fmla="*/ 1 h 17"/>
                    <a:gd name="T40" fmla="*/ 4 w 61"/>
                    <a:gd name="T41" fmla="*/ 1 h 17"/>
                    <a:gd name="T42" fmla="*/ 0 w 61"/>
                    <a:gd name="T43" fmla="*/ 4 h 17"/>
                    <a:gd name="T44" fmla="*/ 0 w 61"/>
                    <a:gd name="T45" fmla="*/ 8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
                    <a:gd name="T70" fmla="*/ 0 h 17"/>
                    <a:gd name="T71" fmla="*/ 61 w 61"/>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 h="17">
                      <a:moveTo>
                        <a:pt x="0" y="8"/>
                      </a:moveTo>
                      <a:lnTo>
                        <a:pt x="4" y="9"/>
                      </a:lnTo>
                      <a:lnTo>
                        <a:pt x="6" y="6"/>
                      </a:lnTo>
                      <a:lnTo>
                        <a:pt x="11" y="8"/>
                      </a:lnTo>
                      <a:lnTo>
                        <a:pt x="14" y="5"/>
                      </a:lnTo>
                      <a:lnTo>
                        <a:pt x="29" y="6"/>
                      </a:lnTo>
                      <a:lnTo>
                        <a:pt x="37" y="5"/>
                      </a:lnTo>
                      <a:lnTo>
                        <a:pt x="44" y="6"/>
                      </a:lnTo>
                      <a:lnTo>
                        <a:pt x="52" y="10"/>
                      </a:lnTo>
                      <a:lnTo>
                        <a:pt x="56" y="13"/>
                      </a:lnTo>
                      <a:lnTo>
                        <a:pt x="58" y="16"/>
                      </a:lnTo>
                      <a:lnTo>
                        <a:pt x="60" y="13"/>
                      </a:lnTo>
                      <a:lnTo>
                        <a:pt x="54" y="9"/>
                      </a:lnTo>
                      <a:lnTo>
                        <a:pt x="51" y="6"/>
                      </a:lnTo>
                      <a:lnTo>
                        <a:pt x="35" y="2"/>
                      </a:lnTo>
                      <a:lnTo>
                        <a:pt x="34" y="0"/>
                      </a:lnTo>
                      <a:lnTo>
                        <a:pt x="25" y="0"/>
                      </a:lnTo>
                      <a:lnTo>
                        <a:pt x="16" y="2"/>
                      </a:lnTo>
                      <a:lnTo>
                        <a:pt x="13" y="2"/>
                      </a:lnTo>
                      <a:lnTo>
                        <a:pt x="7" y="1"/>
                      </a:lnTo>
                      <a:lnTo>
                        <a:pt x="4" y="1"/>
                      </a:lnTo>
                      <a:lnTo>
                        <a:pt x="0" y="4"/>
                      </a:lnTo>
                      <a:lnTo>
                        <a:pt x="0" y="8"/>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6" name="Freeform 51"/>
                <p:cNvSpPr>
                  <a:spLocks/>
                </p:cNvSpPr>
                <p:nvPr/>
              </p:nvSpPr>
              <p:spPr bwMode="auto">
                <a:xfrm>
                  <a:off x="3169" y="2045"/>
                  <a:ext cx="28" cy="17"/>
                </a:xfrm>
                <a:custGeom>
                  <a:avLst/>
                  <a:gdLst>
                    <a:gd name="T0" fmla="*/ 1 w 28"/>
                    <a:gd name="T1" fmla="*/ 12 h 17"/>
                    <a:gd name="T2" fmla="*/ 3 w 28"/>
                    <a:gd name="T3" fmla="*/ 9 h 17"/>
                    <a:gd name="T4" fmla="*/ 4 w 28"/>
                    <a:gd name="T5" fmla="*/ 9 h 17"/>
                    <a:gd name="T6" fmla="*/ 6 w 28"/>
                    <a:gd name="T7" fmla="*/ 3 h 17"/>
                    <a:gd name="T8" fmla="*/ 8 w 28"/>
                    <a:gd name="T9" fmla="*/ 6 h 17"/>
                    <a:gd name="T10" fmla="*/ 11 w 28"/>
                    <a:gd name="T11" fmla="*/ 12 h 17"/>
                    <a:gd name="T12" fmla="*/ 13 w 28"/>
                    <a:gd name="T13" fmla="*/ 6 h 17"/>
                    <a:gd name="T14" fmla="*/ 18 w 28"/>
                    <a:gd name="T15" fmla="*/ 12 h 17"/>
                    <a:gd name="T16" fmla="*/ 27 w 28"/>
                    <a:gd name="T17" fmla="*/ 16 h 17"/>
                    <a:gd name="T18" fmla="*/ 24 w 28"/>
                    <a:gd name="T19" fmla="*/ 6 h 17"/>
                    <a:gd name="T20" fmla="*/ 13 w 28"/>
                    <a:gd name="T21" fmla="*/ 3 h 17"/>
                    <a:gd name="T22" fmla="*/ 6 w 28"/>
                    <a:gd name="T23" fmla="*/ 0 h 17"/>
                    <a:gd name="T24" fmla="*/ 1 w 28"/>
                    <a:gd name="T25" fmla="*/ 0 h 17"/>
                    <a:gd name="T26" fmla="*/ 0 w 28"/>
                    <a:gd name="T27" fmla="*/ 6 h 17"/>
                    <a:gd name="T28" fmla="*/ 1 w 28"/>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1" y="12"/>
                      </a:moveTo>
                      <a:lnTo>
                        <a:pt x="3" y="9"/>
                      </a:lnTo>
                      <a:lnTo>
                        <a:pt x="4" y="9"/>
                      </a:lnTo>
                      <a:lnTo>
                        <a:pt x="6" y="3"/>
                      </a:lnTo>
                      <a:lnTo>
                        <a:pt x="8" y="6"/>
                      </a:lnTo>
                      <a:lnTo>
                        <a:pt x="11" y="12"/>
                      </a:lnTo>
                      <a:lnTo>
                        <a:pt x="13" y="6"/>
                      </a:lnTo>
                      <a:lnTo>
                        <a:pt x="18" y="12"/>
                      </a:lnTo>
                      <a:lnTo>
                        <a:pt x="27" y="16"/>
                      </a:lnTo>
                      <a:lnTo>
                        <a:pt x="24" y="6"/>
                      </a:lnTo>
                      <a:lnTo>
                        <a:pt x="13" y="3"/>
                      </a:lnTo>
                      <a:lnTo>
                        <a:pt x="6" y="0"/>
                      </a:lnTo>
                      <a:lnTo>
                        <a:pt x="1" y="0"/>
                      </a:lnTo>
                      <a:lnTo>
                        <a:pt x="0" y="6"/>
                      </a:lnTo>
                      <a:lnTo>
                        <a:pt x="1" y="12"/>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7" name="Freeform 52"/>
                <p:cNvSpPr>
                  <a:spLocks/>
                </p:cNvSpPr>
                <p:nvPr/>
              </p:nvSpPr>
              <p:spPr bwMode="auto">
                <a:xfrm>
                  <a:off x="3185" y="2084"/>
                  <a:ext cx="17" cy="17"/>
                </a:xfrm>
                <a:custGeom>
                  <a:avLst/>
                  <a:gdLst>
                    <a:gd name="T0" fmla="*/ 16 w 17"/>
                    <a:gd name="T1" fmla="*/ 0 h 17"/>
                    <a:gd name="T2" fmla="*/ 16 w 17"/>
                    <a:gd name="T3" fmla="*/ 6 h 17"/>
                    <a:gd name="T4" fmla="*/ 11 w 17"/>
                    <a:gd name="T5" fmla="*/ 5 h 17"/>
                    <a:gd name="T6" fmla="*/ 13 w 17"/>
                    <a:gd name="T7" fmla="*/ 9 h 17"/>
                    <a:gd name="T8" fmla="*/ 11 w 17"/>
                    <a:gd name="T9" fmla="*/ 14 h 17"/>
                    <a:gd name="T10" fmla="*/ 6 w 17"/>
                    <a:gd name="T11" fmla="*/ 16 h 17"/>
                    <a:gd name="T12" fmla="*/ 1 w 17"/>
                    <a:gd name="T13" fmla="*/ 16 h 17"/>
                    <a:gd name="T14" fmla="*/ 0 w 17"/>
                    <a:gd name="T15" fmla="*/ 10 h 17"/>
                    <a:gd name="T16" fmla="*/ 3 w 17"/>
                    <a:gd name="T17" fmla="*/ 5 h 17"/>
                    <a:gd name="T18" fmla="*/ 8 w 17"/>
                    <a:gd name="T19" fmla="*/ 2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6"/>
                      </a:lnTo>
                      <a:lnTo>
                        <a:pt x="11" y="5"/>
                      </a:lnTo>
                      <a:lnTo>
                        <a:pt x="13" y="9"/>
                      </a:lnTo>
                      <a:lnTo>
                        <a:pt x="11" y="14"/>
                      </a:lnTo>
                      <a:lnTo>
                        <a:pt x="6" y="16"/>
                      </a:lnTo>
                      <a:lnTo>
                        <a:pt x="1" y="16"/>
                      </a:lnTo>
                      <a:lnTo>
                        <a:pt x="0" y="10"/>
                      </a:lnTo>
                      <a:lnTo>
                        <a:pt x="3" y="5"/>
                      </a:lnTo>
                      <a:lnTo>
                        <a:pt x="8" y="2"/>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8" name="Freeform 53"/>
                <p:cNvSpPr>
                  <a:spLocks/>
                </p:cNvSpPr>
                <p:nvPr/>
              </p:nvSpPr>
              <p:spPr bwMode="auto">
                <a:xfrm>
                  <a:off x="3196" y="2085"/>
                  <a:ext cx="17" cy="30"/>
                </a:xfrm>
                <a:custGeom>
                  <a:avLst/>
                  <a:gdLst>
                    <a:gd name="T0" fmla="*/ 10 w 17"/>
                    <a:gd name="T1" fmla="*/ 0 h 30"/>
                    <a:gd name="T2" fmla="*/ 12 w 17"/>
                    <a:gd name="T3" fmla="*/ 6 h 30"/>
                    <a:gd name="T4" fmla="*/ 16 w 17"/>
                    <a:gd name="T5" fmla="*/ 9 h 30"/>
                    <a:gd name="T6" fmla="*/ 10 w 17"/>
                    <a:gd name="T7" fmla="*/ 14 h 30"/>
                    <a:gd name="T8" fmla="*/ 9 w 17"/>
                    <a:gd name="T9" fmla="*/ 19 h 30"/>
                    <a:gd name="T10" fmla="*/ 4 w 17"/>
                    <a:gd name="T11" fmla="*/ 23 h 30"/>
                    <a:gd name="T12" fmla="*/ 1 w 17"/>
                    <a:gd name="T13" fmla="*/ 29 h 30"/>
                    <a:gd name="T14" fmla="*/ 0 w 17"/>
                    <a:gd name="T15" fmla="*/ 28 h 30"/>
                    <a:gd name="T16" fmla="*/ 1 w 17"/>
                    <a:gd name="T17" fmla="*/ 20 h 30"/>
                    <a:gd name="T18" fmla="*/ 4 w 17"/>
                    <a:gd name="T19" fmla="*/ 12 h 30"/>
                    <a:gd name="T20" fmla="*/ 6 w 17"/>
                    <a:gd name="T21" fmla="*/ 5 h 30"/>
                    <a:gd name="T22" fmla="*/ 10 w 17"/>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0"/>
                    <a:gd name="T38" fmla="*/ 17 w 17"/>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0">
                      <a:moveTo>
                        <a:pt x="10" y="0"/>
                      </a:moveTo>
                      <a:lnTo>
                        <a:pt x="12" y="6"/>
                      </a:lnTo>
                      <a:lnTo>
                        <a:pt x="16" y="9"/>
                      </a:lnTo>
                      <a:lnTo>
                        <a:pt x="10" y="14"/>
                      </a:lnTo>
                      <a:lnTo>
                        <a:pt x="9" y="19"/>
                      </a:lnTo>
                      <a:lnTo>
                        <a:pt x="4" y="23"/>
                      </a:lnTo>
                      <a:lnTo>
                        <a:pt x="1" y="29"/>
                      </a:lnTo>
                      <a:lnTo>
                        <a:pt x="0" y="28"/>
                      </a:lnTo>
                      <a:lnTo>
                        <a:pt x="1" y="20"/>
                      </a:lnTo>
                      <a:lnTo>
                        <a:pt x="4" y="12"/>
                      </a:lnTo>
                      <a:lnTo>
                        <a:pt x="6" y="5"/>
                      </a:lnTo>
                      <a:lnTo>
                        <a:pt x="1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9" name="Freeform 54"/>
                <p:cNvSpPr>
                  <a:spLocks/>
                </p:cNvSpPr>
                <p:nvPr/>
              </p:nvSpPr>
              <p:spPr bwMode="auto">
                <a:xfrm>
                  <a:off x="3199" y="2101"/>
                  <a:ext cx="17" cy="31"/>
                </a:xfrm>
                <a:custGeom>
                  <a:avLst/>
                  <a:gdLst>
                    <a:gd name="T0" fmla="*/ 16 w 17"/>
                    <a:gd name="T1" fmla="*/ 0 h 31"/>
                    <a:gd name="T2" fmla="*/ 14 w 17"/>
                    <a:gd name="T3" fmla="*/ 2 h 31"/>
                    <a:gd name="T4" fmla="*/ 15 w 17"/>
                    <a:gd name="T5" fmla="*/ 8 h 31"/>
                    <a:gd name="T6" fmla="*/ 9 w 17"/>
                    <a:gd name="T7" fmla="*/ 11 h 31"/>
                    <a:gd name="T8" fmla="*/ 6 w 17"/>
                    <a:gd name="T9" fmla="*/ 15 h 31"/>
                    <a:gd name="T10" fmla="*/ 4 w 17"/>
                    <a:gd name="T11" fmla="*/ 23 h 31"/>
                    <a:gd name="T12" fmla="*/ 3 w 17"/>
                    <a:gd name="T13" fmla="*/ 30 h 31"/>
                    <a:gd name="T14" fmla="*/ 0 w 17"/>
                    <a:gd name="T15" fmla="*/ 27 h 31"/>
                    <a:gd name="T16" fmla="*/ 0 w 17"/>
                    <a:gd name="T17" fmla="*/ 23 h 31"/>
                    <a:gd name="T18" fmla="*/ 1 w 17"/>
                    <a:gd name="T19" fmla="*/ 16 h 31"/>
                    <a:gd name="T20" fmla="*/ 3 w 17"/>
                    <a:gd name="T21" fmla="*/ 14 h 31"/>
                    <a:gd name="T22" fmla="*/ 6 w 17"/>
                    <a:gd name="T23" fmla="*/ 9 h 31"/>
                    <a:gd name="T24" fmla="*/ 9 w 17"/>
                    <a:gd name="T25" fmla="*/ 4 h 31"/>
                    <a:gd name="T26" fmla="*/ 16 w 17"/>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1"/>
                    <a:gd name="T44" fmla="*/ 17 w 17"/>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1">
                      <a:moveTo>
                        <a:pt x="16" y="0"/>
                      </a:moveTo>
                      <a:lnTo>
                        <a:pt x="14" y="2"/>
                      </a:lnTo>
                      <a:lnTo>
                        <a:pt x="15" y="8"/>
                      </a:lnTo>
                      <a:lnTo>
                        <a:pt x="9" y="11"/>
                      </a:lnTo>
                      <a:lnTo>
                        <a:pt x="6" y="15"/>
                      </a:lnTo>
                      <a:lnTo>
                        <a:pt x="4" y="23"/>
                      </a:lnTo>
                      <a:lnTo>
                        <a:pt x="3" y="30"/>
                      </a:lnTo>
                      <a:lnTo>
                        <a:pt x="0" y="27"/>
                      </a:lnTo>
                      <a:lnTo>
                        <a:pt x="0" y="23"/>
                      </a:lnTo>
                      <a:lnTo>
                        <a:pt x="1" y="16"/>
                      </a:lnTo>
                      <a:lnTo>
                        <a:pt x="3" y="14"/>
                      </a:lnTo>
                      <a:lnTo>
                        <a:pt x="6" y="9"/>
                      </a:lnTo>
                      <a:lnTo>
                        <a:pt x="9" y="4"/>
                      </a:lnTo>
                      <a:lnTo>
                        <a:pt x="16"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0" name="Freeform 55"/>
                <p:cNvSpPr>
                  <a:spLocks/>
                </p:cNvSpPr>
                <p:nvPr/>
              </p:nvSpPr>
              <p:spPr bwMode="auto">
                <a:xfrm>
                  <a:off x="3263" y="2107"/>
                  <a:ext cx="17" cy="17"/>
                </a:xfrm>
                <a:custGeom>
                  <a:avLst/>
                  <a:gdLst>
                    <a:gd name="T0" fmla="*/ 2 w 17"/>
                    <a:gd name="T1" fmla="*/ 0 h 17"/>
                    <a:gd name="T2" fmla="*/ 2 w 17"/>
                    <a:gd name="T3" fmla="*/ 9 h 17"/>
                    <a:gd name="T4" fmla="*/ 0 w 17"/>
                    <a:gd name="T5" fmla="*/ 16 h 17"/>
                    <a:gd name="T6" fmla="*/ 14 w 17"/>
                    <a:gd name="T7" fmla="*/ 9 h 17"/>
                    <a:gd name="T8" fmla="*/ 16 w 17"/>
                    <a:gd name="T9" fmla="*/ 6 h 17"/>
                    <a:gd name="T10" fmla="*/ 2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2" y="9"/>
                      </a:lnTo>
                      <a:lnTo>
                        <a:pt x="0" y="16"/>
                      </a:lnTo>
                      <a:lnTo>
                        <a:pt x="14" y="9"/>
                      </a:lnTo>
                      <a:lnTo>
                        <a:pt x="16" y="6"/>
                      </a:lnTo>
                      <a:lnTo>
                        <a:pt x="2"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51" name="Freeform 56"/>
                <p:cNvSpPr>
                  <a:spLocks/>
                </p:cNvSpPr>
                <p:nvPr/>
              </p:nvSpPr>
              <p:spPr bwMode="auto">
                <a:xfrm>
                  <a:off x="3312" y="2128"/>
                  <a:ext cx="64" cy="35"/>
                </a:xfrm>
                <a:custGeom>
                  <a:avLst/>
                  <a:gdLst>
                    <a:gd name="T0" fmla="*/ 0 w 64"/>
                    <a:gd name="T1" fmla="*/ 0 h 35"/>
                    <a:gd name="T2" fmla="*/ 14 w 64"/>
                    <a:gd name="T3" fmla="*/ 12 h 35"/>
                    <a:gd name="T4" fmla="*/ 31 w 64"/>
                    <a:gd name="T5" fmla="*/ 15 h 35"/>
                    <a:gd name="T6" fmla="*/ 51 w 64"/>
                    <a:gd name="T7" fmla="*/ 26 h 35"/>
                    <a:gd name="T8" fmla="*/ 63 w 64"/>
                    <a:gd name="T9" fmla="*/ 34 h 35"/>
                    <a:gd name="T10" fmla="*/ 50 w 64"/>
                    <a:gd name="T11" fmla="*/ 21 h 35"/>
                    <a:gd name="T12" fmla="*/ 37 w 64"/>
                    <a:gd name="T13" fmla="*/ 13 h 35"/>
                    <a:gd name="T14" fmla="*/ 21 w 64"/>
                    <a:gd name="T15" fmla="*/ 7 h 35"/>
                    <a:gd name="T16" fmla="*/ 13 w 64"/>
                    <a:gd name="T17" fmla="*/ 4 h 35"/>
                    <a:gd name="T18" fmla="*/ 0 w 64"/>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35"/>
                    <a:gd name="T32" fmla="*/ 64 w 64"/>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35">
                      <a:moveTo>
                        <a:pt x="0" y="0"/>
                      </a:moveTo>
                      <a:lnTo>
                        <a:pt x="14" y="12"/>
                      </a:lnTo>
                      <a:lnTo>
                        <a:pt x="31" y="15"/>
                      </a:lnTo>
                      <a:lnTo>
                        <a:pt x="51" y="26"/>
                      </a:lnTo>
                      <a:lnTo>
                        <a:pt x="63" y="34"/>
                      </a:lnTo>
                      <a:lnTo>
                        <a:pt x="50" y="21"/>
                      </a:lnTo>
                      <a:lnTo>
                        <a:pt x="37" y="13"/>
                      </a:lnTo>
                      <a:lnTo>
                        <a:pt x="21" y="7"/>
                      </a:lnTo>
                      <a:lnTo>
                        <a:pt x="13" y="4"/>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658" name="Freeform 57"/>
              <p:cNvSpPr>
                <a:spLocks/>
              </p:cNvSpPr>
              <p:nvPr/>
            </p:nvSpPr>
            <p:spPr bwMode="auto">
              <a:xfrm>
                <a:off x="3588" y="2440"/>
                <a:ext cx="77" cy="98"/>
              </a:xfrm>
              <a:custGeom>
                <a:avLst/>
                <a:gdLst>
                  <a:gd name="T0" fmla="*/ 0 w 86"/>
                  <a:gd name="T1" fmla="*/ 27 h 98"/>
                  <a:gd name="T2" fmla="*/ 4 w 86"/>
                  <a:gd name="T3" fmla="*/ 51 h 98"/>
                  <a:gd name="T4" fmla="*/ 5 w 86"/>
                  <a:gd name="T5" fmla="*/ 67 h 98"/>
                  <a:gd name="T6" fmla="*/ 7 w 86"/>
                  <a:gd name="T7" fmla="*/ 73 h 98"/>
                  <a:gd name="T8" fmla="*/ 10 w 86"/>
                  <a:gd name="T9" fmla="*/ 78 h 98"/>
                  <a:gd name="T10" fmla="*/ 13 w 86"/>
                  <a:gd name="T11" fmla="*/ 84 h 98"/>
                  <a:gd name="T12" fmla="*/ 15 w 86"/>
                  <a:gd name="T13" fmla="*/ 88 h 98"/>
                  <a:gd name="T14" fmla="*/ 19 w 86"/>
                  <a:gd name="T15" fmla="*/ 93 h 98"/>
                  <a:gd name="T16" fmla="*/ 21 w 86"/>
                  <a:gd name="T17" fmla="*/ 94 h 98"/>
                  <a:gd name="T18" fmla="*/ 25 w 86"/>
                  <a:gd name="T19" fmla="*/ 95 h 98"/>
                  <a:gd name="T20" fmla="*/ 26 w 86"/>
                  <a:gd name="T21" fmla="*/ 95 h 98"/>
                  <a:gd name="T22" fmla="*/ 29 w 86"/>
                  <a:gd name="T23" fmla="*/ 97 h 98"/>
                  <a:gd name="T24" fmla="*/ 30 w 86"/>
                  <a:gd name="T25" fmla="*/ 96 h 98"/>
                  <a:gd name="T26" fmla="*/ 32 w 86"/>
                  <a:gd name="T27" fmla="*/ 90 h 98"/>
                  <a:gd name="T28" fmla="*/ 33 w 86"/>
                  <a:gd name="T29" fmla="*/ 86 h 98"/>
                  <a:gd name="T30" fmla="*/ 34 w 86"/>
                  <a:gd name="T31" fmla="*/ 83 h 98"/>
                  <a:gd name="T32" fmla="*/ 34 w 86"/>
                  <a:gd name="T33" fmla="*/ 74 h 98"/>
                  <a:gd name="T34" fmla="*/ 35 w 86"/>
                  <a:gd name="T35" fmla="*/ 60 h 98"/>
                  <a:gd name="T36" fmla="*/ 35 w 86"/>
                  <a:gd name="T37" fmla="*/ 51 h 98"/>
                  <a:gd name="T38" fmla="*/ 34 w 86"/>
                  <a:gd name="T39" fmla="*/ 45 h 98"/>
                  <a:gd name="T40" fmla="*/ 33 w 86"/>
                  <a:gd name="T41" fmla="*/ 40 h 98"/>
                  <a:gd name="T42" fmla="*/ 29 w 86"/>
                  <a:gd name="T43" fmla="*/ 32 h 98"/>
                  <a:gd name="T44" fmla="*/ 26 w 86"/>
                  <a:gd name="T45" fmla="*/ 28 h 98"/>
                  <a:gd name="T46" fmla="*/ 22 w 86"/>
                  <a:gd name="T47" fmla="*/ 24 h 98"/>
                  <a:gd name="T48" fmla="*/ 21 w 86"/>
                  <a:gd name="T49" fmla="*/ 22 h 98"/>
                  <a:gd name="T50" fmla="*/ 19 w 86"/>
                  <a:gd name="T51" fmla="*/ 19 h 98"/>
                  <a:gd name="T52" fmla="*/ 15 w 86"/>
                  <a:gd name="T53" fmla="*/ 9 h 98"/>
                  <a:gd name="T54" fmla="*/ 12 w 86"/>
                  <a:gd name="T55" fmla="*/ 2 h 98"/>
                  <a:gd name="T56" fmla="*/ 11 w 86"/>
                  <a:gd name="T57" fmla="*/ 0 h 98"/>
                  <a:gd name="T58" fmla="*/ 0 w 86"/>
                  <a:gd name="T59" fmla="*/ 2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98"/>
                  <a:gd name="T92" fmla="*/ 86 w 86"/>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98">
                    <a:moveTo>
                      <a:pt x="0" y="27"/>
                    </a:moveTo>
                    <a:lnTo>
                      <a:pt x="8" y="51"/>
                    </a:lnTo>
                    <a:lnTo>
                      <a:pt x="13" y="67"/>
                    </a:lnTo>
                    <a:lnTo>
                      <a:pt x="17" y="73"/>
                    </a:lnTo>
                    <a:lnTo>
                      <a:pt x="23" y="78"/>
                    </a:lnTo>
                    <a:lnTo>
                      <a:pt x="32" y="84"/>
                    </a:lnTo>
                    <a:lnTo>
                      <a:pt x="37" y="88"/>
                    </a:lnTo>
                    <a:lnTo>
                      <a:pt x="46" y="93"/>
                    </a:lnTo>
                    <a:lnTo>
                      <a:pt x="53" y="94"/>
                    </a:lnTo>
                    <a:lnTo>
                      <a:pt x="60" y="95"/>
                    </a:lnTo>
                    <a:lnTo>
                      <a:pt x="63" y="95"/>
                    </a:lnTo>
                    <a:lnTo>
                      <a:pt x="69" y="97"/>
                    </a:lnTo>
                    <a:lnTo>
                      <a:pt x="74" y="96"/>
                    </a:lnTo>
                    <a:lnTo>
                      <a:pt x="78" y="90"/>
                    </a:lnTo>
                    <a:lnTo>
                      <a:pt x="79" y="86"/>
                    </a:lnTo>
                    <a:lnTo>
                      <a:pt x="82" y="83"/>
                    </a:lnTo>
                    <a:lnTo>
                      <a:pt x="83" y="74"/>
                    </a:lnTo>
                    <a:lnTo>
                      <a:pt x="85" y="60"/>
                    </a:lnTo>
                    <a:lnTo>
                      <a:pt x="85" y="51"/>
                    </a:lnTo>
                    <a:lnTo>
                      <a:pt x="83" y="45"/>
                    </a:lnTo>
                    <a:lnTo>
                      <a:pt x="80" y="40"/>
                    </a:lnTo>
                    <a:lnTo>
                      <a:pt x="70" y="32"/>
                    </a:lnTo>
                    <a:lnTo>
                      <a:pt x="62" y="28"/>
                    </a:lnTo>
                    <a:lnTo>
                      <a:pt x="55" y="24"/>
                    </a:lnTo>
                    <a:lnTo>
                      <a:pt x="50" y="22"/>
                    </a:lnTo>
                    <a:lnTo>
                      <a:pt x="45" y="19"/>
                    </a:lnTo>
                    <a:lnTo>
                      <a:pt x="36" y="9"/>
                    </a:lnTo>
                    <a:lnTo>
                      <a:pt x="28" y="2"/>
                    </a:lnTo>
                    <a:lnTo>
                      <a:pt x="26" y="0"/>
                    </a:lnTo>
                    <a:lnTo>
                      <a:pt x="0" y="27"/>
                    </a:lnTo>
                  </a:path>
                </a:pathLst>
              </a:custGeom>
              <a:solidFill>
                <a:srgbClr val="A05000"/>
              </a:solidFill>
              <a:ln w="12700" cap="rnd">
                <a:solidFill>
                  <a:srgbClr val="402000"/>
                </a:solidFill>
                <a:round/>
                <a:headEnd/>
                <a:tailEnd/>
              </a:ln>
            </p:spPr>
            <p:txBody>
              <a:bodyPr/>
              <a:lstStyle/>
              <a:p>
                <a:endParaRPr lang="en-US"/>
              </a:p>
            </p:txBody>
          </p:sp>
          <p:grpSp>
            <p:nvGrpSpPr>
              <p:cNvPr id="24659" name="Group 58"/>
              <p:cNvGrpSpPr>
                <a:grpSpLocks/>
              </p:cNvGrpSpPr>
              <p:nvPr/>
            </p:nvGrpSpPr>
            <p:grpSpPr bwMode="auto">
              <a:xfrm>
                <a:off x="3515" y="2264"/>
                <a:ext cx="137" cy="274"/>
                <a:chOff x="2988" y="2125"/>
                <a:chExt cx="154" cy="274"/>
              </a:xfrm>
            </p:grpSpPr>
            <p:sp>
              <p:nvSpPr>
                <p:cNvPr id="24733" name="Freeform 59"/>
                <p:cNvSpPr>
                  <a:spLocks/>
                </p:cNvSpPr>
                <p:nvPr/>
              </p:nvSpPr>
              <p:spPr bwMode="auto">
                <a:xfrm>
                  <a:off x="2988" y="2125"/>
                  <a:ext cx="154" cy="274"/>
                </a:xfrm>
                <a:custGeom>
                  <a:avLst/>
                  <a:gdLst>
                    <a:gd name="T0" fmla="*/ 13 w 154"/>
                    <a:gd name="T1" fmla="*/ 6 h 274"/>
                    <a:gd name="T2" fmla="*/ 7 w 154"/>
                    <a:gd name="T3" fmla="*/ 0 h 274"/>
                    <a:gd name="T4" fmla="*/ 2 w 154"/>
                    <a:gd name="T5" fmla="*/ 2 h 274"/>
                    <a:gd name="T6" fmla="*/ 0 w 154"/>
                    <a:gd name="T7" fmla="*/ 24 h 274"/>
                    <a:gd name="T8" fmla="*/ 4 w 154"/>
                    <a:gd name="T9" fmla="*/ 37 h 274"/>
                    <a:gd name="T10" fmla="*/ 7 w 154"/>
                    <a:gd name="T11" fmla="*/ 53 h 274"/>
                    <a:gd name="T12" fmla="*/ 9 w 154"/>
                    <a:gd name="T13" fmla="*/ 58 h 274"/>
                    <a:gd name="T14" fmla="*/ 11 w 154"/>
                    <a:gd name="T15" fmla="*/ 67 h 274"/>
                    <a:gd name="T16" fmla="*/ 21 w 154"/>
                    <a:gd name="T17" fmla="*/ 77 h 274"/>
                    <a:gd name="T18" fmla="*/ 34 w 154"/>
                    <a:gd name="T19" fmla="*/ 97 h 274"/>
                    <a:gd name="T20" fmla="*/ 41 w 154"/>
                    <a:gd name="T21" fmla="*/ 118 h 274"/>
                    <a:gd name="T22" fmla="*/ 45 w 154"/>
                    <a:gd name="T23" fmla="*/ 135 h 274"/>
                    <a:gd name="T24" fmla="*/ 48 w 154"/>
                    <a:gd name="T25" fmla="*/ 160 h 274"/>
                    <a:gd name="T26" fmla="*/ 57 w 154"/>
                    <a:gd name="T27" fmla="*/ 200 h 274"/>
                    <a:gd name="T28" fmla="*/ 77 w 154"/>
                    <a:gd name="T29" fmla="*/ 241 h 274"/>
                    <a:gd name="T30" fmla="*/ 110 w 154"/>
                    <a:gd name="T31" fmla="*/ 264 h 274"/>
                    <a:gd name="T32" fmla="*/ 142 w 154"/>
                    <a:gd name="T33" fmla="*/ 273 h 274"/>
                    <a:gd name="T34" fmla="*/ 145 w 154"/>
                    <a:gd name="T35" fmla="*/ 249 h 274"/>
                    <a:gd name="T36" fmla="*/ 121 w 154"/>
                    <a:gd name="T37" fmla="*/ 177 h 274"/>
                    <a:gd name="T38" fmla="*/ 75 w 154"/>
                    <a:gd name="T39" fmla="*/ 111 h 274"/>
                    <a:gd name="T40" fmla="*/ 69 w 154"/>
                    <a:gd name="T41" fmla="*/ 79 h 274"/>
                    <a:gd name="T42" fmla="*/ 70 w 154"/>
                    <a:gd name="T43" fmla="*/ 56 h 274"/>
                    <a:gd name="T44" fmla="*/ 82 w 154"/>
                    <a:gd name="T45" fmla="*/ 52 h 274"/>
                    <a:gd name="T46" fmla="*/ 70 w 154"/>
                    <a:gd name="T47" fmla="*/ 45 h 274"/>
                    <a:gd name="T48" fmla="*/ 68 w 154"/>
                    <a:gd name="T49" fmla="*/ 43 h 274"/>
                    <a:gd name="T50" fmla="*/ 65 w 154"/>
                    <a:gd name="T51" fmla="*/ 40 h 274"/>
                    <a:gd name="T52" fmla="*/ 53 w 154"/>
                    <a:gd name="T53" fmla="*/ 40 h 274"/>
                    <a:gd name="T54" fmla="*/ 54 w 154"/>
                    <a:gd name="T55" fmla="*/ 30 h 274"/>
                    <a:gd name="T56" fmla="*/ 47 w 154"/>
                    <a:gd name="T57" fmla="*/ 26 h 274"/>
                    <a:gd name="T58" fmla="*/ 37 w 154"/>
                    <a:gd name="T59" fmla="*/ 33 h 274"/>
                    <a:gd name="T60" fmla="*/ 27 w 154"/>
                    <a:gd name="T61" fmla="*/ 43 h 274"/>
                    <a:gd name="T62" fmla="*/ 23 w 154"/>
                    <a:gd name="T63" fmla="*/ 28 h 274"/>
                    <a:gd name="T64" fmla="*/ 26 w 154"/>
                    <a:gd name="T65" fmla="*/ 11 h 274"/>
                    <a:gd name="T66" fmla="*/ 25 w 154"/>
                    <a:gd name="T67" fmla="*/ 1 h 274"/>
                    <a:gd name="T68" fmla="*/ 16 w 154"/>
                    <a:gd name="T69" fmla="*/ 2 h 274"/>
                    <a:gd name="T70" fmla="*/ 13 w 154"/>
                    <a:gd name="T71" fmla="*/ 14 h 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274"/>
                    <a:gd name="T110" fmla="*/ 154 w 154"/>
                    <a:gd name="T111" fmla="*/ 274 h 2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274">
                      <a:moveTo>
                        <a:pt x="13" y="14"/>
                      </a:moveTo>
                      <a:lnTo>
                        <a:pt x="13" y="6"/>
                      </a:lnTo>
                      <a:lnTo>
                        <a:pt x="11" y="1"/>
                      </a:lnTo>
                      <a:lnTo>
                        <a:pt x="7" y="0"/>
                      </a:lnTo>
                      <a:lnTo>
                        <a:pt x="4" y="0"/>
                      </a:lnTo>
                      <a:lnTo>
                        <a:pt x="2" y="2"/>
                      </a:lnTo>
                      <a:lnTo>
                        <a:pt x="1" y="11"/>
                      </a:lnTo>
                      <a:lnTo>
                        <a:pt x="0" y="24"/>
                      </a:lnTo>
                      <a:lnTo>
                        <a:pt x="1" y="29"/>
                      </a:lnTo>
                      <a:lnTo>
                        <a:pt x="4" y="37"/>
                      </a:lnTo>
                      <a:lnTo>
                        <a:pt x="5" y="44"/>
                      </a:lnTo>
                      <a:lnTo>
                        <a:pt x="7" y="53"/>
                      </a:lnTo>
                      <a:lnTo>
                        <a:pt x="9" y="55"/>
                      </a:lnTo>
                      <a:lnTo>
                        <a:pt x="9" y="58"/>
                      </a:lnTo>
                      <a:lnTo>
                        <a:pt x="9" y="62"/>
                      </a:lnTo>
                      <a:lnTo>
                        <a:pt x="11" y="67"/>
                      </a:lnTo>
                      <a:lnTo>
                        <a:pt x="13" y="69"/>
                      </a:lnTo>
                      <a:lnTo>
                        <a:pt x="21" y="77"/>
                      </a:lnTo>
                      <a:lnTo>
                        <a:pt x="27" y="84"/>
                      </a:lnTo>
                      <a:lnTo>
                        <a:pt x="34" y="97"/>
                      </a:lnTo>
                      <a:lnTo>
                        <a:pt x="40" y="111"/>
                      </a:lnTo>
                      <a:lnTo>
                        <a:pt x="41" y="118"/>
                      </a:lnTo>
                      <a:lnTo>
                        <a:pt x="41" y="127"/>
                      </a:lnTo>
                      <a:lnTo>
                        <a:pt x="45" y="135"/>
                      </a:lnTo>
                      <a:lnTo>
                        <a:pt x="49" y="146"/>
                      </a:lnTo>
                      <a:lnTo>
                        <a:pt x="48" y="160"/>
                      </a:lnTo>
                      <a:lnTo>
                        <a:pt x="53" y="182"/>
                      </a:lnTo>
                      <a:lnTo>
                        <a:pt x="57" y="200"/>
                      </a:lnTo>
                      <a:lnTo>
                        <a:pt x="64" y="221"/>
                      </a:lnTo>
                      <a:lnTo>
                        <a:pt x="77" y="241"/>
                      </a:lnTo>
                      <a:lnTo>
                        <a:pt x="92" y="257"/>
                      </a:lnTo>
                      <a:lnTo>
                        <a:pt x="110" y="264"/>
                      </a:lnTo>
                      <a:lnTo>
                        <a:pt x="129" y="271"/>
                      </a:lnTo>
                      <a:lnTo>
                        <a:pt x="142" y="273"/>
                      </a:lnTo>
                      <a:lnTo>
                        <a:pt x="153" y="270"/>
                      </a:lnTo>
                      <a:lnTo>
                        <a:pt x="145" y="249"/>
                      </a:lnTo>
                      <a:lnTo>
                        <a:pt x="133" y="211"/>
                      </a:lnTo>
                      <a:lnTo>
                        <a:pt x="121" y="177"/>
                      </a:lnTo>
                      <a:lnTo>
                        <a:pt x="88" y="137"/>
                      </a:lnTo>
                      <a:lnTo>
                        <a:pt x="75" y="111"/>
                      </a:lnTo>
                      <a:lnTo>
                        <a:pt x="67" y="93"/>
                      </a:lnTo>
                      <a:lnTo>
                        <a:pt x="69" y="79"/>
                      </a:lnTo>
                      <a:lnTo>
                        <a:pt x="65" y="64"/>
                      </a:lnTo>
                      <a:lnTo>
                        <a:pt x="70" y="56"/>
                      </a:lnTo>
                      <a:lnTo>
                        <a:pt x="77" y="57"/>
                      </a:lnTo>
                      <a:lnTo>
                        <a:pt x="82" y="52"/>
                      </a:lnTo>
                      <a:lnTo>
                        <a:pt x="81" y="48"/>
                      </a:lnTo>
                      <a:lnTo>
                        <a:pt x="70" y="45"/>
                      </a:lnTo>
                      <a:lnTo>
                        <a:pt x="64" y="48"/>
                      </a:lnTo>
                      <a:lnTo>
                        <a:pt x="68" y="43"/>
                      </a:lnTo>
                      <a:lnTo>
                        <a:pt x="67" y="41"/>
                      </a:lnTo>
                      <a:lnTo>
                        <a:pt x="65" y="40"/>
                      </a:lnTo>
                      <a:lnTo>
                        <a:pt x="61" y="40"/>
                      </a:lnTo>
                      <a:lnTo>
                        <a:pt x="53" y="40"/>
                      </a:lnTo>
                      <a:lnTo>
                        <a:pt x="55" y="34"/>
                      </a:lnTo>
                      <a:lnTo>
                        <a:pt x="54" y="30"/>
                      </a:lnTo>
                      <a:lnTo>
                        <a:pt x="50" y="27"/>
                      </a:lnTo>
                      <a:lnTo>
                        <a:pt x="47" y="26"/>
                      </a:lnTo>
                      <a:lnTo>
                        <a:pt x="42" y="28"/>
                      </a:lnTo>
                      <a:lnTo>
                        <a:pt x="37" y="33"/>
                      </a:lnTo>
                      <a:lnTo>
                        <a:pt x="30" y="43"/>
                      </a:lnTo>
                      <a:lnTo>
                        <a:pt x="27" y="43"/>
                      </a:lnTo>
                      <a:lnTo>
                        <a:pt x="23" y="34"/>
                      </a:lnTo>
                      <a:lnTo>
                        <a:pt x="23" y="28"/>
                      </a:lnTo>
                      <a:lnTo>
                        <a:pt x="25" y="20"/>
                      </a:lnTo>
                      <a:lnTo>
                        <a:pt x="26" y="11"/>
                      </a:lnTo>
                      <a:lnTo>
                        <a:pt x="26" y="3"/>
                      </a:lnTo>
                      <a:lnTo>
                        <a:pt x="25" y="1"/>
                      </a:lnTo>
                      <a:lnTo>
                        <a:pt x="19" y="1"/>
                      </a:lnTo>
                      <a:lnTo>
                        <a:pt x="16" y="2"/>
                      </a:lnTo>
                      <a:lnTo>
                        <a:pt x="15" y="5"/>
                      </a:lnTo>
                      <a:lnTo>
                        <a:pt x="13" y="14"/>
                      </a:lnTo>
                    </a:path>
                  </a:pathLst>
                </a:custGeom>
                <a:solidFill>
                  <a:srgbClr val="A05000"/>
                </a:solidFill>
                <a:ln w="12700" cap="rnd">
                  <a:solidFill>
                    <a:srgbClr val="402000"/>
                  </a:solidFill>
                  <a:round/>
                  <a:headEnd/>
                  <a:tailEnd/>
                </a:ln>
              </p:spPr>
              <p:txBody>
                <a:bodyPr/>
                <a:lstStyle/>
                <a:p>
                  <a:endParaRPr lang="en-US"/>
                </a:p>
              </p:txBody>
            </p:sp>
            <p:grpSp>
              <p:nvGrpSpPr>
                <p:cNvPr id="24734" name="Group 60"/>
                <p:cNvGrpSpPr>
                  <a:grpSpLocks/>
                </p:cNvGrpSpPr>
                <p:nvPr/>
              </p:nvGrpSpPr>
              <p:grpSpPr bwMode="auto">
                <a:xfrm>
                  <a:off x="2989" y="2125"/>
                  <a:ext cx="23" cy="62"/>
                  <a:chOff x="2989" y="2125"/>
                  <a:chExt cx="23" cy="62"/>
                </a:xfrm>
              </p:grpSpPr>
              <p:sp>
                <p:nvSpPr>
                  <p:cNvPr id="24742" name="Freeform 61"/>
                  <p:cNvSpPr>
                    <a:spLocks/>
                  </p:cNvSpPr>
                  <p:nvPr/>
                </p:nvSpPr>
                <p:spPr bwMode="auto">
                  <a:xfrm>
                    <a:off x="2995" y="2126"/>
                    <a:ext cx="17" cy="61"/>
                  </a:xfrm>
                  <a:custGeom>
                    <a:avLst/>
                    <a:gdLst>
                      <a:gd name="T0" fmla="*/ 16 w 17"/>
                      <a:gd name="T1" fmla="*/ 1 h 61"/>
                      <a:gd name="T2" fmla="*/ 16 w 17"/>
                      <a:gd name="T3" fmla="*/ 5 h 61"/>
                      <a:gd name="T4" fmla="*/ 12 w 17"/>
                      <a:gd name="T5" fmla="*/ 6 h 61"/>
                      <a:gd name="T6" fmla="*/ 12 w 17"/>
                      <a:gd name="T7" fmla="*/ 12 h 61"/>
                      <a:gd name="T8" fmla="*/ 9 w 17"/>
                      <a:gd name="T9" fmla="*/ 14 h 61"/>
                      <a:gd name="T10" fmla="*/ 7 w 17"/>
                      <a:gd name="T11" fmla="*/ 28 h 61"/>
                      <a:gd name="T12" fmla="*/ 4 w 17"/>
                      <a:gd name="T13" fmla="*/ 36 h 61"/>
                      <a:gd name="T14" fmla="*/ 3 w 17"/>
                      <a:gd name="T15" fmla="*/ 43 h 61"/>
                      <a:gd name="T16" fmla="*/ 4 w 17"/>
                      <a:gd name="T17" fmla="*/ 52 h 61"/>
                      <a:gd name="T18" fmla="*/ 5 w 17"/>
                      <a:gd name="T19" fmla="*/ 56 h 61"/>
                      <a:gd name="T20" fmla="*/ 7 w 17"/>
                      <a:gd name="T21" fmla="*/ 59 h 61"/>
                      <a:gd name="T22" fmla="*/ 5 w 17"/>
                      <a:gd name="T23" fmla="*/ 60 h 61"/>
                      <a:gd name="T24" fmla="*/ 2 w 17"/>
                      <a:gd name="T25" fmla="*/ 53 h 61"/>
                      <a:gd name="T26" fmla="*/ 1 w 17"/>
                      <a:gd name="T27" fmla="*/ 50 h 61"/>
                      <a:gd name="T28" fmla="*/ 1 w 17"/>
                      <a:gd name="T29" fmla="*/ 34 h 61"/>
                      <a:gd name="T30" fmla="*/ 0 w 17"/>
                      <a:gd name="T31" fmla="*/ 32 h 61"/>
                      <a:gd name="T32" fmla="*/ 3 w 17"/>
                      <a:gd name="T33" fmla="*/ 24 h 61"/>
                      <a:gd name="T34" fmla="*/ 6 w 17"/>
                      <a:gd name="T35" fmla="*/ 16 h 61"/>
                      <a:gd name="T36" fmla="*/ 7 w 17"/>
                      <a:gd name="T37" fmla="*/ 12 h 61"/>
                      <a:gd name="T38" fmla="*/ 7 w 17"/>
                      <a:gd name="T39" fmla="*/ 7 h 61"/>
                      <a:gd name="T40" fmla="*/ 9 w 17"/>
                      <a:gd name="T41" fmla="*/ 3 h 61"/>
                      <a:gd name="T42" fmla="*/ 12 w 17"/>
                      <a:gd name="T43" fmla="*/ 0 h 61"/>
                      <a:gd name="T44" fmla="*/ 16 w 17"/>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61"/>
                      <a:gd name="T71" fmla="*/ 17 w 17"/>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61">
                        <a:moveTo>
                          <a:pt x="16" y="1"/>
                        </a:moveTo>
                        <a:lnTo>
                          <a:pt x="16" y="5"/>
                        </a:lnTo>
                        <a:lnTo>
                          <a:pt x="12" y="6"/>
                        </a:lnTo>
                        <a:lnTo>
                          <a:pt x="12" y="12"/>
                        </a:lnTo>
                        <a:lnTo>
                          <a:pt x="9" y="14"/>
                        </a:lnTo>
                        <a:lnTo>
                          <a:pt x="7" y="28"/>
                        </a:lnTo>
                        <a:lnTo>
                          <a:pt x="4" y="36"/>
                        </a:lnTo>
                        <a:lnTo>
                          <a:pt x="3" y="43"/>
                        </a:lnTo>
                        <a:lnTo>
                          <a:pt x="4" y="52"/>
                        </a:lnTo>
                        <a:lnTo>
                          <a:pt x="5" y="56"/>
                        </a:lnTo>
                        <a:lnTo>
                          <a:pt x="7" y="59"/>
                        </a:lnTo>
                        <a:lnTo>
                          <a:pt x="5" y="60"/>
                        </a:lnTo>
                        <a:lnTo>
                          <a:pt x="2" y="53"/>
                        </a:lnTo>
                        <a:lnTo>
                          <a:pt x="1" y="50"/>
                        </a:lnTo>
                        <a:lnTo>
                          <a:pt x="1" y="34"/>
                        </a:lnTo>
                        <a:lnTo>
                          <a:pt x="0" y="32"/>
                        </a:lnTo>
                        <a:lnTo>
                          <a:pt x="3" y="24"/>
                        </a:lnTo>
                        <a:lnTo>
                          <a:pt x="6" y="16"/>
                        </a:lnTo>
                        <a:lnTo>
                          <a:pt x="7" y="12"/>
                        </a:lnTo>
                        <a:lnTo>
                          <a:pt x="7" y="7"/>
                        </a:lnTo>
                        <a:lnTo>
                          <a:pt x="9" y="3"/>
                        </a:lnTo>
                        <a:lnTo>
                          <a:pt x="12"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3" name="Freeform 62"/>
                  <p:cNvSpPr>
                    <a:spLocks/>
                  </p:cNvSpPr>
                  <p:nvPr/>
                </p:nvSpPr>
                <p:spPr bwMode="auto">
                  <a:xfrm>
                    <a:off x="2989" y="2125"/>
                    <a:ext cx="17" cy="28"/>
                  </a:xfrm>
                  <a:custGeom>
                    <a:avLst/>
                    <a:gdLst>
                      <a:gd name="T0" fmla="*/ 16 w 17"/>
                      <a:gd name="T1" fmla="*/ 1 h 28"/>
                      <a:gd name="T2" fmla="*/ 13 w 17"/>
                      <a:gd name="T3" fmla="*/ 3 h 28"/>
                      <a:gd name="T4" fmla="*/ 11 w 17"/>
                      <a:gd name="T5" fmla="*/ 5 h 28"/>
                      <a:gd name="T6" fmla="*/ 6 w 17"/>
                      <a:gd name="T7" fmla="*/ 6 h 28"/>
                      <a:gd name="T8" fmla="*/ 6 w 17"/>
                      <a:gd name="T9" fmla="*/ 8 h 28"/>
                      <a:gd name="T10" fmla="*/ 11 w 17"/>
                      <a:gd name="T11" fmla="*/ 11 h 28"/>
                      <a:gd name="T12" fmla="*/ 4 w 17"/>
                      <a:gd name="T13" fmla="*/ 12 h 28"/>
                      <a:gd name="T14" fmla="*/ 6 w 17"/>
                      <a:gd name="T15" fmla="*/ 18 h 28"/>
                      <a:gd name="T16" fmla="*/ 4 w 17"/>
                      <a:gd name="T17" fmla="*/ 27 h 28"/>
                      <a:gd name="T18" fmla="*/ 0 w 17"/>
                      <a:gd name="T19" fmla="*/ 24 h 28"/>
                      <a:gd name="T20" fmla="*/ 2 w 17"/>
                      <a:gd name="T21" fmla="*/ 12 h 28"/>
                      <a:gd name="T22" fmla="*/ 2 w 17"/>
                      <a:gd name="T23" fmla="*/ 5 h 28"/>
                      <a:gd name="T24" fmla="*/ 4 w 17"/>
                      <a:gd name="T25" fmla="*/ 1 h 28"/>
                      <a:gd name="T26" fmla="*/ 11 w 17"/>
                      <a:gd name="T27" fmla="*/ 0 h 28"/>
                      <a:gd name="T28" fmla="*/ 16 w 17"/>
                      <a:gd name="T29" fmla="*/ 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1"/>
                        </a:moveTo>
                        <a:lnTo>
                          <a:pt x="13" y="3"/>
                        </a:lnTo>
                        <a:lnTo>
                          <a:pt x="11" y="5"/>
                        </a:lnTo>
                        <a:lnTo>
                          <a:pt x="6" y="6"/>
                        </a:lnTo>
                        <a:lnTo>
                          <a:pt x="6" y="8"/>
                        </a:lnTo>
                        <a:lnTo>
                          <a:pt x="11" y="11"/>
                        </a:lnTo>
                        <a:lnTo>
                          <a:pt x="4" y="12"/>
                        </a:lnTo>
                        <a:lnTo>
                          <a:pt x="6" y="18"/>
                        </a:lnTo>
                        <a:lnTo>
                          <a:pt x="4" y="27"/>
                        </a:lnTo>
                        <a:lnTo>
                          <a:pt x="0" y="24"/>
                        </a:lnTo>
                        <a:lnTo>
                          <a:pt x="2" y="12"/>
                        </a:lnTo>
                        <a:lnTo>
                          <a:pt x="2" y="5"/>
                        </a:lnTo>
                        <a:lnTo>
                          <a:pt x="4" y="1"/>
                        </a:lnTo>
                        <a:lnTo>
                          <a:pt x="11" y="0"/>
                        </a:lnTo>
                        <a:lnTo>
                          <a:pt x="16" y="1"/>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735" name="Freeform 63"/>
                <p:cNvSpPr>
                  <a:spLocks/>
                </p:cNvSpPr>
                <p:nvPr/>
              </p:nvSpPr>
              <p:spPr bwMode="auto">
                <a:xfrm>
                  <a:off x="3024" y="2150"/>
                  <a:ext cx="17" cy="17"/>
                </a:xfrm>
                <a:custGeom>
                  <a:avLst/>
                  <a:gdLst>
                    <a:gd name="T0" fmla="*/ 0 w 17"/>
                    <a:gd name="T1" fmla="*/ 14 h 17"/>
                    <a:gd name="T2" fmla="*/ 4 w 17"/>
                    <a:gd name="T3" fmla="*/ 16 h 17"/>
                    <a:gd name="T4" fmla="*/ 5 w 17"/>
                    <a:gd name="T5" fmla="*/ 10 h 17"/>
                    <a:gd name="T6" fmla="*/ 8 w 17"/>
                    <a:gd name="T7" fmla="*/ 13 h 17"/>
                    <a:gd name="T8" fmla="*/ 12 w 17"/>
                    <a:gd name="T9" fmla="*/ 12 h 17"/>
                    <a:gd name="T10" fmla="*/ 14 w 17"/>
                    <a:gd name="T11" fmla="*/ 8 h 17"/>
                    <a:gd name="T12" fmla="*/ 16 w 17"/>
                    <a:gd name="T13" fmla="*/ 2 h 17"/>
                    <a:gd name="T14" fmla="*/ 12 w 17"/>
                    <a:gd name="T15" fmla="*/ 0 h 17"/>
                    <a:gd name="T16" fmla="*/ 6 w 17"/>
                    <a:gd name="T17" fmla="*/ 2 h 17"/>
                    <a:gd name="T18" fmla="*/ 3 w 17"/>
                    <a:gd name="T19" fmla="*/ 8 h 17"/>
                    <a:gd name="T20" fmla="*/ 0 w 17"/>
                    <a:gd name="T21" fmla="*/ 14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4"/>
                      </a:moveTo>
                      <a:lnTo>
                        <a:pt x="4" y="16"/>
                      </a:lnTo>
                      <a:lnTo>
                        <a:pt x="5" y="10"/>
                      </a:lnTo>
                      <a:lnTo>
                        <a:pt x="8" y="13"/>
                      </a:lnTo>
                      <a:lnTo>
                        <a:pt x="12" y="12"/>
                      </a:lnTo>
                      <a:lnTo>
                        <a:pt x="14" y="8"/>
                      </a:lnTo>
                      <a:lnTo>
                        <a:pt x="16" y="2"/>
                      </a:lnTo>
                      <a:lnTo>
                        <a:pt x="12" y="0"/>
                      </a:lnTo>
                      <a:lnTo>
                        <a:pt x="6" y="2"/>
                      </a:lnTo>
                      <a:lnTo>
                        <a:pt x="3" y="8"/>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736" name="Group 64"/>
                <p:cNvGrpSpPr>
                  <a:grpSpLocks/>
                </p:cNvGrpSpPr>
                <p:nvPr/>
              </p:nvGrpSpPr>
              <p:grpSpPr bwMode="auto">
                <a:xfrm>
                  <a:off x="3018" y="2167"/>
                  <a:ext cx="47" cy="23"/>
                  <a:chOff x="3018" y="2167"/>
                  <a:chExt cx="47" cy="23"/>
                </a:xfrm>
              </p:grpSpPr>
              <p:sp>
                <p:nvSpPr>
                  <p:cNvPr id="24740" name="Freeform 65"/>
                  <p:cNvSpPr>
                    <a:spLocks/>
                  </p:cNvSpPr>
                  <p:nvPr/>
                </p:nvSpPr>
                <p:spPr bwMode="auto">
                  <a:xfrm>
                    <a:off x="3018" y="2167"/>
                    <a:ext cx="31" cy="17"/>
                  </a:xfrm>
                  <a:custGeom>
                    <a:avLst/>
                    <a:gdLst>
                      <a:gd name="T0" fmla="*/ 0 w 31"/>
                      <a:gd name="T1" fmla="*/ 6 h 17"/>
                      <a:gd name="T2" fmla="*/ 5 w 31"/>
                      <a:gd name="T3" fmla="*/ 10 h 17"/>
                      <a:gd name="T4" fmla="*/ 8 w 31"/>
                      <a:gd name="T5" fmla="*/ 16 h 17"/>
                      <a:gd name="T6" fmla="*/ 13 w 31"/>
                      <a:gd name="T7" fmla="*/ 10 h 17"/>
                      <a:gd name="T8" fmla="*/ 19 w 31"/>
                      <a:gd name="T9" fmla="*/ 12 h 17"/>
                      <a:gd name="T10" fmla="*/ 24 w 31"/>
                      <a:gd name="T11" fmla="*/ 6 h 17"/>
                      <a:gd name="T12" fmla="*/ 30 w 31"/>
                      <a:gd name="T13" fmla="*/ 4 h 17"/>
                      <a:gd name="T14" fmla="*/ 29 w 31"/>
                      <a:gd name="T15" fmla="*/ 2 h 17"/>
                      <a:gd name="T16" fmla="*/ 21 w 31"/>
                      <a:gd name="T17" fmla="*/ 0 h 17"/>
                      <a:gd name="T18" fmla="*/ 13 w 31"/>
                      <a:gd name="T19" fmla="*/ 0 h 17"/>
                      <a:gd name="T20" fmla="*/ 6 w 31"/>
                      <a:gd name="T21" fmla="*/ 2 h 17"/>
                      <a:gd name="T22" fmla="*/ 0 w 31"/>
                      <a:gd name="T23" fmla="*/ 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17"/>
                      <a:gd name="T38" fmla="*/ 31 w 3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17">
                        <a:moveTo>
                          <a:pt x="0" y="6"/>
                        </a:moveTo>
                        <a:lnTo>
                          <a:pt x="5" y="10"/>
                        </a:lnTo>
                        <a:lnTo>
                          <a:pt x="8" y="16"/>
                        </a:lnTo>
                        <a:lnTo>
                          <a:pt x="13" y="10"/>
                        </a:lnTo>
                        <a:lnTo>
                          <a:pt x="19" y="12"/>
                        </a:lnTo>
                        <a:lnTo>
                          <a:pt x="24" y="6"/>
                        </a:lnTo>
                        <a:lnTo>
                          <a:pt x="30" y="4"/>
                        </a:lnTo>
                        <a:lnTo>
                          <a:pt x="29" y="2"/>
                        </a:lnTo>
                        <a:lnTo>
                          <a:pt x="21" y="0"/>
                        </a:lnTo>
                        <a:lnTo>
                          <a:pt x="13" y="0"/>
                        </a:lnTo>
                        <a:lnTo>
                          <a:pt x="6" y="2"/>
                        </a:lnTo>
                        <a:lnTo>
                          <a:pt x="0" y="6"/>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41" name="Freeform 66"/>
                  <p:cNvSpPr>
                    <a:spLocks/>
                  </p:cNvSpPr>
                  <p:nvPr/>
                </p:nvSpPr>
                <p:spPr bwMode="auto">
                  <a:xfrm>
                    <a:off x="3033" y="2173"/>
                    <a:ext cx="32" cy="17"/>
                  </a:xfrm>
                  <a:custGeom>
                    <a:avLst/>
                    <a:gdLst>
                      <a:gd name="T0" fmla="*/ 0 w 32"/>
                      <a:gd name="T1" fmla="*/ 14 h 17"/>
                      <a:gd name="T2" fmla="*/ 2 w 32"/>
                      <a:gd name="T3" fmla="*/ 13 h 17"/>
                      <a:gd name="T4" fmla="*/ 8 w 32"/>
                      <a:gd name="T5" fmla="*/ 16 h 17"/>
                      <a:gd name="T6" fmla="*/ 12 w 32"/>
                      <a:gd name="T7" fmla="*/ 8 h 17"/>
                      <a:gd name="T8" fmla="*/ 16 w 32"/>
                      <a:gd name="T9" fmla="*/ 6 h 17"/>
                      <a:gd name="T10" fmla="*/ 24 w 32"/>
                      <a:gd name="T11" fmla="*/ 5 h 17"/>
                      <a:gd name="T12" fmla="*/ 31 w 32"/>
                      <a:gd name="T13" fmla="*/ 5 h 17"/>
                      <a:gd name="T14" fmla="*/ 29 w 32"/>
                      <a:gd name="T15" fmla="*/ 1 h 17"/>
                      <a:gd name="T16" fmla="*/ 25 w 32"/>
                      <a:gd name="T17" fmla="*/ 1 h 17"/>
                      <a:gd name="T18" fmla="*/ 18 w 32"/>
                      <a:gd name="T19" fmla="*/ 0 h 17"/>
                      <a:gd name="T20" fmla="*/ 16 w 32"/>
                      <a:gd name="T21" fmla="*/ 1 h 17"/>
                      <a:gd name="T22" fmla="*/ 11 w 32"/>
                      <a:gd name="T23" fmla="*/ 4 h 17"/>
                      <a:gd name="T24" fmla="*/ 5 w 32"/>
                      <a:gd name="T25" fmla="*/ 6 h 17"/>
                      <a:gd name="T26" fmla="*/ 0 w 32"/>
                      <a:gd name="T27" fmla="*/ 14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7"/>
                      <a:gd name="T44" fmla="*/ 32 w 3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7">
                        <a:moveTo>
                          <a:pt x="0" y="14"/>
                        </a:moveTo>
                        <a:lnTo>
                          <a:pt x="2" y="13"/>
                        </a:lnTo>
                        <a:lnTo>
                          <a:pt x="8" y="16"/>
                        </a:lnTo>
                        <a:lnTo>
                          <a:pt x="12" y="8"/>
                        </a:lnTo>
                        <a:lnTo>
                          <a:pt x="16" y="6"/>
                        </a:lnTo>
                        <a:lnTo>
                          <a:pt x="24" y="5"/>
                        </a:lnTo>
                        <a:lnTo>
                          <a:pt x="31" y="5"/>
                        </a:lnTo>
                        <a:lnTo>
                          <a:pt x="29" y="1"/>
                        </a:lnTo>
                        <a:lnTo>
                          <a:pt x="25" y="1"/>
                        </a:lnTo>
                        <a:lnTo>
                          <a:pt x="18" y="0"/>
                        </a:lnTo>
                        <a:lnTo>
                          <a:pt x="16" y="1"/>
                        </a:lnTo>
                        <a:lnTo>
                          <a:pt x="11" y="4"/>
                        </a:lnTo>
                        <a:lnTo>
                          <a:pt x="5" y="6"/>
                        </a:lnTo>
                        <a:lnTo>
                          <a:pt x="0" y="14"/>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737" name="Group 67"/>
                <p:cNvGrpSpPr>
                  <a:grpSpLocks/>
                </p:cNvGrpSpPr>
                <p:nvPr/>
              </p:nvGrpSpPr>
              <p:grpSpPr bwMode="auto">
                <a:xfrm>
                  <a:off x="3053" y="2226"/>
                  <a:ext cx="67" cy="110"/>
                  <a:chOff x="3053" y="2226"/>
                  <a:chExt cx="67" cy="110"/>
                </a:xfrm>
              </p:grpSpPr>
              <p:sp>
                <p:nvSpPr>
                  <p:cNvPr id="24738" name="Freeform 68"/>
                  <p:cNvSpPr>
                    <a:spLocks/>
                  </p:cNvSpPr>
                  <p:nvPr/>
                </p:nvSpPr>
                <p:spPr bwMode="auto">
                  <a:xfrm>
                    <a:off x="3053" y="2226"/>
                    <a:ext cx="17" cy="17"/>
                  </a:xfrm>
                  <a:custGeom>
                    <a:avLst/>
                    <a:gdLst>
                      <a:gd name="T0" fmla="*/ 11 w 17"/>
                      <a:gd name="T1" fmla="*/ 0 h 17"/>
                      <a:gd name="T2" fmla="*/ 4 w 17"/>
                      <a:gd name="T3" fmla="*/ 10 h 17"/>
                      <a:gd name="T4" fmla="*/ 0 w 17"/>
                      <a:gd name="T5" fmla="*/ 14 h 17"/>
                      <a:gd name="T6" fmla="*/ 12 w 17"/>
                      <a:gd name="T7" fmla="*/ 16 h 17"/>
                      <a:gd name="T8" fmla="*/ 16 w 17"/>
                      <a:gd name="T9" fmla="*/ 12 h 17"/>
                      <a:gd name="T10" fmla="*/ 1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1" y="0"/>
                        </a:moveTo>
                        <a:lnTo>
                          <a:pt x="4" y="10"/>
                        </a:lnTo>
                        <a:lnTo>
                          <a:pt x="0" y="14"/>
                        </a:lnTo>
                        <a:lnTo>
                          <a:pt x="12" y="16"/>
                        </a:lnTo>
                        <a:lnTo>
                          <a:pt x="16" y="12"/>
                        </a:lnTo>
                        <a:lnTo>
                          <a:pt x="11"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9" name="Freeform 69"/>
                  <p:cNvSpPr>
                    <a:spLocks/>
                  </p:cNvSpPr>
                  <p:nvPr/>
                </p:nvSpPr>
                <p:spPr bwMode="auto">
                  <a:xfrm>
                    <a:off x="3087" y="2270"/>
                    <a:ext cx="33" cy="66"/>
                  </a:xfrm>
                  <a:custGeom>
                    <a:avLst/>
                    <a:gdLst>
                      <a:gd name="T0" fmla="*/ 0 w 33"/>
                      <a:gd name="T1" fmla="*/ 0 h 66"/>
                      <a:gd name="T2" fmla="*/ 5 w 33"/>
                      <a:gd name="T3" fmla="*/ 18 h 66"/>
                      <a:gd name="T4" fmla="*/ 16 w 33"/>
                      <a:gd name="T5" fmla="*/ 31 h 66"/>
                      <a:gd name="T6" fmla="*/ 27 w 33"/>
                      <a:gd name="T7" fmla="*/ 51 h 66"/>
                      <a:gd name="T8" fmla="*/ 32 w 33"/>
                      <a:gd name="T9" fmla="*/ 65 h 66"/>
                      <a:gd name="T10" fmla="*/ 28 w 33"/>
                      <a:gd name="T11" fmla="*/ 47 h 66"/>
                      <a:gd name="T12" fmla="*/ 23 w 33"/>
                      <a:gd name="T13" fmla="*/ 32 h 66"/>
                      <a:gd name="T14" fmla="*/ 13 w 33"/>
                      <a:gd name="T15" fmla="*/ 18 h 66"/>
                      <a:gd name="T16" fmla="*/ 8 w 33"/>
                      <a:gd name="T17" fmla="*/ 11 h 66"/>
                      <a:gd name="T18" fmla="*/ 0 w 33"/>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66"/>
                      <a:gd name="T32" fmla="*/ 33 w 33"/>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66">
                        <a:moveTo>
                          <a:pt x="0" y="0"/>
                        </a:moveTo>
                        <a:lnTo>
                          <a:pt x="5" y="18"/>
                        </a:lnTo>
                        <a:lnTo>
                          <a:pt x="16" y="31"/>
                        </a:lnTo>
                        <a:lnTo>
                          <a:pt x="27" y="51"/>
                        </a:lnTo>
                        <a:lnTo>
                          <a:pt x="32" y="65"/>
                        </a:lnTo>
                        <a:lnTo>
                          <a:pt x="28" y="47"/>
                        </a:lnTo>
                        <a:lnTo>
                          <a:pt x="23" y="32"/>
                        </a:lnTo>
                        <a:lnTo>
                          <a:pt x="13" y="18"/>
                        </a:lnTo>
                        <a:lnTo>
                          <a:pt x="8" y="11"/>
                        </a:lnTo>
                        <a:lnTo>
                          <a:pt x="0" y="0"/>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4660" name="AutoShape 70"/>
              <p:cNvSpPr>
                <a:spLocks noChangeArrowheads="1"/>
              </p:cNvSpPr>
              <p:nvPr/>
            </p:nvSpPr>
            <p:spPr bwMode="auto">
              <a:xfrm>
                <a:off x="2128" y="480"/>
                <a:ext cx="3224" cy="968"/>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4661" name="Group 71"/>
              <p:cNvGrpSpPr>
                <a:grpSpLocks/>
              </p:cNvGrpSpPr>
              <p:nvPr/>
            </p:nvGrpSpPr>
            <p:grpSpPr bwMode="auto">
              <a:xfrm>
                <a:off x="1735" y="1043"/>
                <a:ext cx="510" cy="848"/>
                <a:chOff x="985" y="904"/>
                <a:chExt cx="574" cy="848"/>
              </a:xfrm>
            </p:grpSpPr>
            <p:grpSp>
              <p:nvGrpSpPr>
                <p:cNvPr id="24663" name="Group 72"/>
                <p:cNvGrpSpPr>
                  <a:grpSpLocks/>
                </p:cNvGrpSpPr>
                <p:nvPr/>
              </p:nvGrpSpPr>
              <p:grpSpPr bwMode="auto">
                <a:xfrm>
                  <a:off x="1070" y="904"/>
                  <a:ext cx="489" cy="843"/>
                  <a:chOff x="1070" y="904"/>
                  <a:chExt cx="489" cy="843"/>
                </a:xfrm>
              </p:grpSpPr>
              <p:grpSp>
                <p:nvGrpSpPr>
                  <p:cNvPr id="24667" name="Group 73"/>
                  <p:cNvGrpSpPr>
                    <a:grpSpLocks/>
                  </p:cNvGrpSpPr>
                  <p:nvPr/>
                </p:nvGrpSpPr>
                <p:grpSpPr bwMode="auto">
                  <a:xfrm>
                    <a:off x="1070" y="904"/>
                    <a:ext cx="489" cy="843"/>
                    <a:chOff x="1070" y="904"/>
                    <a:chExt cx="489" cy="843"/>
                  </a:xfrm>
                </p:grpSpPr>
                <p:grpSp>
                  <p:nvGrpSpPr>
                    <p:cNvPr id="24671" name="Group 74"/>
                    <p:cNvGrpSpPr>
                      <a:grpSpLocks/>
                    </p:cNvGrpSpPr>
                    <p:nvPr/>
                  </p:nvGrpSpPr>
                  <p:grpSpPr bwMode="auto">
                    <a:xfrm>
                      <a:off x="1352" y="1624"/>
                      <a:ext cx="143" cy="123"/>
                      <a:chOff x="1352" y="1624"/>
                      <a:chExt cx="143" cy="123"/>
                    </a:xfrm>
                  </p:grpSpPr>
                  <p:sp>
                    <p:nvSpPr>
                      <p:cNvPr id="24728" name="Freeform 75"/>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4729" name="Freeform 76"/>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0" name="Freeform 77"/>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1" name="Freeform 78"/>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32" name="Freeform 79"/>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672" name="Freeform 80"/>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4673" name="Freeform 81"/>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674" name="Group 82"/>
                    <p:cNvGrpSpPr>
                      <a:grpSpLocks/>
                    </p:cNvGrpSpPr>
                    <p:nvPr/>
                  </p:nvGrpSpPr>
                  <p:grpSpPr bwMode="auto">
                    <a:xfrm>
                      <a:off x="1070" y="1132"/>
                      <a:ext cx="205" cy="614"/>
                      <a:chOff x="1070" y="1132"/>
                      <a:chExt cx="205" cy="614"/>
                    </a:xfrm>
                  </p:grpSpPr>
                  <p:sp>
                    <p:nvSpPr>
                      <p:cNvPr id="24717" name="Freeform 83"/>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4718" name="Group 84"/>
                      <p:cNvGrpSpPr>
                        <a:grpSpLocks/>
                      </p:cNvGrpSpPr>
                      <p:nvPr/>
                    </p:nvGrpSpPr>
                    <p:grpSpPr bwMode="auto">
                      <a:xfrm>
                        <a:off x="1131" y="1437"/>
                        <a:ext cx="144" cy="309"/>
                        <a:chOff x="1131" y="1437"/>
                        <a:chExt cx="144" cy="309"/>
                      </a:xfrm>
                    </p:grpSpPr>
                    <p:grpSp>
                      <p:nvGrpSpPr>
                        <p:cNvPr id="24719" name="Group 85"/>
                        <p:cNvGrpSpPr>
                          <a:grpSpLocks/>
                        </p:cNvGrpSpPr>
                        <p:nvPr/>
                      </p:nvGrpSpPr>
                      <p:grpSpPr bwMode="auto">
                        <a:xfrm>
                          <a:off x="1131" y="1609"/>
                          <a:ext cx="134" cy="137"/>
                          <a:chOff x="1131" y="1609"/>
                          <a:chExt cx="134" cy="137"/>
                        </a:xfrm>
                      </p:grpSpPr>
                      <p:sp>
                        <p:nvSpPr>
                          <p:cNvPr id="24723" name="Freeform 86"/>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4724" name="Freeform 87"/>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5" name="Freeform 88"/>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6" name="Freeform 89"/>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7" name="Freeform 90"/>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720" name="Group 91"/>
                        <p:cNvGrpSpPr>
                          <a:grpSpLocks/>
                        </p:cNvGrpSpPr>
                        <p:nvPr/>
                      </p:nvGrpSpPr>
                      <p:grpSpPr bwMode="auto">
                        <a:xfrm>
                          <a:off x="1147" y="1437"/>
                          <a:ext cx="128" cy="196"/>
                          <a:chOff x="1147" y="1437"/>
                          <a:chExt cx="128" cy="196"/>
                        </a:xfrm>
                      </p:grpSpPr>
                      <p:sp>
                        <p:nvSpPr>
                          <p:cNvPr id="24721" name="Freeform 92"/>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22" name="Freeform 93"/>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4675" name="Group 94"/>
                    <p:cNvGrpSpPr>
                      <a:grpSpLocks/>
                    </p:cNvGrpSpPr>
                    <p:nvPr/>
                  </p:nvGrpSpPr>
                  <p:grpSpPr bwMode="auto">
                    <a:xfrm>
                      <a:off x="1086" y="904"/>
                      <a:ext cx="473" cy="485"/>
                      <a:chOff x="1086" y="904"/>
                      <a:chExt cx="473" cy="485"/>
                    </a:xfrm>
                  </p:grpSpPr>
                  <p:grpSp>
                    <p:nvGrpSpPr>
                      <p:cNvPr id="24676" name="Group 95"/>
                      <p:cNvGrpSpPr>
                        <a:grpSpLocks/>
                      </p:cNvGrpSpPr>
                      <p:nvPr/>
                    </p:nvGrpSpPr>
                    <p:grpSpPr bwMode="auto">
                      <a:xfrm>
                        <a:off x="1372" y="904"/>
                        <a:ext cx="187" cy="166"/>
                        <a:chOff x="1372" y="904"/>
                        <a:chExt cx="187" cy="166"/>
                      </a:xfrm>
                    </p:grpSpPr>
                    <p:sp>
                      <p:nvSpPr>
                        <p:cNvPr id="24701" name="Freeform 96"/>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4702" name="Freeform 97"/>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3" name="Freeform 98"/>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4" name="Freeform 99"/>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5" name="Freeform 100"/>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6" name="Freeform 101"/>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7" name="Freeform 102"/>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8" name="Freeform 103"/>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9" name="Freeform 104"/>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0" name="Freeform 105"/>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1" name="Freeform 106"/>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2" name="Freeform 107"/>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3" name="Freeform 108"/>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4" name="Freeform 109"/>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5" name="Freeform 110"/>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16" name="Freeform 111"/>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77" name="Group 112"/>
                      <p:cNvGrpSpPr>
                        <a:grpSpLocks/>
                      </p:cNvGrpSpPr>
                      <p:nvPr/>
                    </p:nvGrpSpPr>
                    <p:grpSpPr bwMode="auto">
                      <a:xfrm>
                        <a:off x="1469" y="1241"/>
                        <a:ext cx="61" cy="119"/>
                        <a:chOff x="1469" y="1241"/>
                        <a:chExt cx="61" cy="119"/>
                      </a:xfrm>
                    </p:grpSpPr>
                    <p:sp>
                      <p:nvSpPr>
                        <p:cNvPr id="24695" name="Freeform 113"/>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4696" name="Freeform 114"/>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7" name="Freeform 115"/>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8" name="Freeform 116"/>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9" name="Freeform 117"/>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700" name="Freeform 118"/>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78" name="Group 119"/>
                      <p:cNvGrpSpPr>
                        <a:grpSpLocks/>
                      </p:cNvGrpSpPr>
                      <p:nvPr/>
                    </p:nvGrpSpPr>
                    <p:grpSpPr bwMode="auto">
                      <a:xfrm>
                        <a:off x="1325" y="1298"/>
                        <a:ext cx="126" cy="91"/>
                        <a:chOff x="1325" y="1298"/>
                        <a:chExt cx="126" cy="91"/>
                      </a:xfrm>
                    </p:grpSpPr>
                    <p:sp>
                      <p:nvSpPr>
                        <p:cNvPr id="24687" name="Freeform 120"/>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4688" name="Group 121"/>
                        <p:cNvGrpSpPr>
                          <a:grpSpLocks/>
                        </p:cNvGrpSpPr>
                        <p:nvPr/>
                      </p:nvGrpSpPr>
                      <p:grpSpPr bwMode="auto">
                        <a:xfrm>
                          <a:off x="1366" y="1312"/>
                          <a:ext cx="77" cy="77"/>
                          <a:chOff x="1366" y="1312"/>
                          <a:chExt cx="77" cy="77"/>
                        </a:xfrm>
                      </p:grpSpPr>
                      <p:sp>
                        <p:nvSpPr>
                          <p:cNvPr id="24690" name="Freeform 122"/>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1" name="Freeform 123"/>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2" name="Freeform 124"/>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3" name="Freeform 125"/>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94" name="Freeform 126"/>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4689" name="Freeform 127"/>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4679" name="Group 128"/>
                      <p:cNvGrpSpPr>
                        <a:grpSpLocks/>
                      </p:cNvGrpSpPr>
                      <p:nvPr/>
                    </p:nvGrpSpPr>
                    <p:grpSpPr bwMode="auto">
                      <a:xfrm>
                        <a:off x="1086" y="974"/>
                        <a:ext cx="415" cy="361"/>
                        <a:chOff x="1086" y="974"/>
                        <a:chExt cx="415" cy="361"/>
                      </a:xfrm>
                    </p:grpSpPr>
                    <p:sp>
                      <p:nvSpPr>
                        <p:cNvPr id="24680" name="Freeform 129"/>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4681" name="Freeform 130"/>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2" name="Freeform 131"/>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3" name="Freeform 132"/>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4" name="Freeform 133"/>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5" name="Freeform 134"/>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86" name="Freeform 135"/>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4668" name="Group 136"/>
                  <p:cNvGrpSpPr>
                    <a:grpSpLocks/>
                  </p:cNvGrpSpPr>
                  <p:nvPr/>
                </p:nvGrpSpPr>
                <p:grpSpPr bwMode="auto">
                  <a:xfrm>
                    <a:off x="1138" y="1438"/>
                    <a:ext cx="128" cy="196"/>
                    <a:chOff x="1138" y="1438"/>
                    <a:chExt cx="128" cy="196"/>
                  </a:xfrm>
                </p:grpSpPr>
                <p:sp>
                  <p:nvSpPr>
                    <p:cNvPr id="24669" name="Freeform 137"/>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70" name="Freeform 138"/>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4664" name="Rectangle 139"/>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65" name="Line 140"/>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66" name="Line 141"/>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662" name="Line 142"/>
              <p:cNvSpPr>
                <a:spLocks noChangeShapeType="1"/>
              </p:cNvSpPr>
              <p:nvPr/>
            </p:nvSpPr>
            <p:spPr bwMode="auto">
              <a:xfrm>
                <a:off x="2110" y="1904"/>
                <a:ext cx="0" cy="182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620" name="Group 143"/>
            <p:cNvGrpSpPr>
              <a:grpSpLocks/>
            </p:cNvGrpSpPr>
            <p:nvPr/>
          </p:nvGrpSpPr>
          <p:grpSpPr bwMode="auto">
            <a:xfrm>
              <a:off x="1718" y="3758"/>
              <a:ext cx="2169" cy="299"/>
              <a:chOff x="1718" y="3758"/>
              <a:chExt cx="2169" cy="299"/>
            </a:xfrm>
          </p:grpSpPr>
          <p:sp>
            <p:nvSpPr>
              <p:cNvPr id="24621" name="Rectangle 144"/>
              <p:cNvSpPr>
                <a:spLocks noChangeArrowheads="1"/>
              </p:cNvSpPr>
              <p:nvPr/>
            </p:nvSpPr>
            <p:spPr bwMode="auto">
              <a:xfrm>
                <a:off x="1775" y="3802"/>
                <a:ext cx="1939" cy="17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22" name="Rectangle 145"/>
              <p:cNvSpPr>
                <a:spLocks noChangeArrowheads="1"/>
              </p:cNvSpPr>
              <p:nvPr/>
            </p:nvSpPr>
            <p:spPr bwMode="auto">
              <a:xfrm>
                <a:off x="3540" y="3758"/>
                <a:ext cx="347" cy="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623" name="Rectangle 146"/>
              <p:cNvSpPr>
                <a:spLocks noChangeArrowheads="1"/>
              </p:cNvSpPr>
              <p:nvPr/>
            </p:nvSpPr>
            <p:spPr bwMode="auto">
              <a:xfrm>
                <a:off x="1778" y="3978"/>
                <a:ext cx="185" cy="79"/>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4624" name="AutoShape 147"/>
              <p:cNvSpPr>
                <a:spLocks noChangeArrowheads="1"/>
              </p:cNvSpPr>
              <p:nvPr/>
            </p:nvSpPr>
            <p:spPr bwMode="auto">
              <a:xfrm>
                <a:off x="3628"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25" name="AutoShape 148"/>
              <p:cNvSpPr>
                <a:spLocks noChangeArrowheads="1"/>
              </p:cNvSpPr>
              <p:nvPr/>
            </p:nvSpPr>
            <p:spPr bwMode="auto">
              <a:xfrm>
                <a:off x="3714" y="3846"/>
                <a:ext cx="87"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4626" name="Group 149"/>
              <p:cNvGrpSpPr>
                <a:grpSpLocks/>
              </p:cNvGrpSpPr>
              <p:nvPr/>
            </p:nvGrpSpPr>
            <p:grpSpPr bwMode="auto">
              <a:xfrm>
                <a:off x="1718" y="3834"/>
                <a:ext cx="1912" cy="126"/>
                <a:chOff x="966" y="3695"/>
                <a:chExt cx="2151" cy="126"/>
              </a:xfrm>
            </p:grpSpPr>
            <p:sp>
              <p:nvSpPr>
                <p:cNvPr id="24628" name="AutoShape 150"/>
                <p:cNvSpPr>
                  <a:spLocks noChangeArrowheads="1"/>
                </p:cNvSpPr>
                <p:nvPr/>
              </p:nvSpPr>
              <p:spPr bwMode="auto">
                <a:xfrm>
                  <a:off x="301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29" name="Line 151"/>
                <p:cNvSpPr>
                  <a:spLocks noChangeShapeType="1"/>
                </p:cNvSpPr>
                <p:nvPr/>
              </p:nvSpPr>
              <p:spPr bwMode="auto">
                <a:xfrm>
                  <a:off x="966" y="3754"/>
                  <a:ext cx="207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30" name="AutoShape 152"/>
                <p:cNvSpPr>
                  <a:spLocks noChangeArrowheads="1"/>
                </p:cNvSpPr>
                <p:nvPr/>
              </p:nvSpPr>
              <p:spPr bwMode="auto">
                <a:xfrm>
                  <a:off x="1099"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4631" name="AutoShape 153"/>
                <p:cNvSpPr>
                  <a:spLocks noChangeArrowheads="1"/>
                </p:cNvSpPr>
                <p:nvPr/>
              </p:nvSpPr>
              <p:spPr bwMode="auto">
                <a:xfrm>
                  <a:off x="1195" y="3695"/>
                  <a:ext cx="98" cy="126"/>
                </a:xfrm>
                <a:prstGeom prst="parallelogram">
                  <a:avLst>
                    <a:gd name="adj" fmla="val 24995"/>
                  </a:avLst>
                </a:prstGeom>
                <a:solidFill>
                  <a:schemeClr val="accent2"/>
                </a:solidFill>
                <a:ln w="12700">
                  <a:solidFill>
                    <a:schemeClr val="bg2"/>
                  </a:solidFill>
                  <a:miter lim="800000"/>
                  <a:headEnd/>
                  <a:tailEnd/>
                </a:ln>
              </p:spPr>
              <p:txBody>
                <a:bodyPr wrap="none" anchor="ctr"/>
                <a:lstStyle/>
                <a:p>
                  <a:endParaRPr lang="en-US"/>
                </a:p>
              </p:txBody>
            </p:sp>
            <p:sp>
              <p:nvSpPr>
                <p:cNvPr id="24632" name="AutoShape 154"/>
                <p:cNvSpPr>
                  <a:spLocks noChangeArrowheads="1"/>
                </p:cNvSpPr>
                <p:nvPr/>
              </p:nvSpPr>
              <p:spPr bwMode="auto">
                <a:xfrm>
                  <a:off x="129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3" name="AutoShape 155"/>
                <p:cNvSpPr>
                  <a:spLocks noChangeArrowheads="1"/>
                </p:cNvSpPr>
                <p:nvPr/>
              </p:nvSpPr>
              <p:spPr bwMode="auto">
                <a:xfrm>
                  <a:off x="138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4" name="AutoShape 156"/>
                <p:cNvSpPr>
                  <a:spLocks noChangeArrowheads="1"/>
                </p:cNvSpPr>
                <p:nvPr/>
              </p:nvSpPr>
              <p:spPr bwMode="auto">
                <a:xfrm>
                  <a:off x="148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5" name="AutoShape 157"/>
                <p:cNvSpPr>
                  <a:spLocks noChangeArrowheads="1"/>
                </p:cNvSpPr>
                <p:nvPr/>
              </p:nvSpPr>
              <p:spPr bwMode="auto">
                <a:xfrm>
                  <a:off x="157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6" name="AutoShape 158"/>
                <p:cNvSpPr>
                  <a:spLocks noChangeArrowheads="1"/>
                </p:cNvSpPr>
                <p:nvPr/>
              </p:nvSpPr>
              <p:spPr bwMode="auto">
                <a:xfrm>
                  <a:off x="167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7" name="AutoShape 159"/>
                <p:cNvSpPr>
                  <a:spLocks noChangeArrowheads="1"/>
                </p:cNvSpPr>
                <p:nvPr/>
              </p:nvSpPr>
              <p:spPr bwMode="auto">
                <a:xfrm>
                  <a:off x="177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8" name="AutoShape 160"/>
                <p:cNvSpPr>
                  <a:spLocks noChangeArrowheads="1"/>
                </p:cNvSpPr>
                <p:nvPr/>
              </p:nvSpPr>
              <p:spPr bwMode="auto">
                <a:xfrm>
                  <a:off x="186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39" name="AutoShape 161"/>
                <p:cNvSpPr>
                  <a:spLocks noChangeArrowheads="1"/>
                </p:cNvSpPr>
                <p:nvPr/>
              </p:nvSpPr>
              <p:spPr bwMode="auto">
                <a:xfrm>
                  <a:off x="196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0" name="AutoShape 162"/>
                <p:cNvSpPr>
                  <a:spLocks noChangeArrowheads="1"/>
                </p:cNvSpPr>
                <p:nvPr/>
              </p:nvSpPr>
              <p:spPr bwMode="auto">
                <a:xfrm>
                  <a:off x="205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1" name="AutoShape 163"/>
                <p:cNvSpPr>
                  <a:spLocks noChangeArrowheads="1"/>
                </p:cNvSpPr>
                <p:nvPr/>
              </p:nvSpPr>
              <p:spPr bwMode="auto">
                <a:xfrm>
                  <a:off x="215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2" name="AutoShape 164"/>
                <p:cNvSpPr>
                  <a:spLocks noChangeArrowheads="1"/>
                </p:cNvSpPr>
                <p:nvPr/>
              </p:nvSpPr>
              <p:spPr bwMode="auto">
                <a:xfrm>
                  <a:off x="225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3" name="AutoShape 165"/>
                <p:cNvSpPr>
                  <a:spLocks noChangeArrowheads="1"/>
                </p:cNvSpPr>
                <p:nvPr/>
              </p:nvSpPr>
              <p:spPr bwMode="auto">
                <a:xfrm>
                  <a:off x="234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4" name="AutoShape 166"/>
                <p:cNvSpPr>
                  <a:spLocks noChangeArrowheads="1"/>
                </p:cNvSpPr>
                <p:nvPr/>
              </p:nvSpPr>
              <p:spPr bwMode="auto">
                <a:xfrm>
                  <a:off x="244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5" name="AutoShape 167"/>
                <p:cNvSpPr>
                  <a:spLocks noChangeArrowheads="1"/>
                </p:cNvSpPr>
                <p:nvPr/>
              </p:nvSpPr>
              <p:spPr bwMode="auto">
                <a:xfrm>
                  <a:off x="2539"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6" name="AutoShape 168"/>
                <p:cNvSpPr>
                  <a:spLocks noChangeArrowheads="1"/>
                </p:cNvSpPr>
                <p:nvPr/>
              </p:nvSpPr>
              <p:spPr bwMode="auto">
                <a:xfrm>
                  <a:off x="2635"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7" name="AutoShape 169"/>
                <p:cNvSpPr>
                  <a:spLocks noChangeArrowheads="1"/>
                </p:cNvSpPr>
                <p:nvPr/>
              </p:nvSpPr>
              <p:spPr bwMode="auto">
                <a:xfrm>
                  <a:off x="2731"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8" name="AutoShape 170"/>
                <p:cNvSpPr>
                  <a:spLocks noChangeArrowheads="1"/>
                </p:cNvSpPr>
                <p:nvPr/>
              </p:nvSpPr>
              <p:spPr bwMode="auto">
                <a:xfrm>
                  <a:off x="2827"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4649" name="AutoShape 171"/>
                <p:cNvSpPr>
                  <a:spLocks noChangeArrowheads="1"/>
                </p:cNvSpPr>
                <p:nvPr/>
              </p:nvSpPr>
              <p:spPr bwMode="auto">
                <a:xfrm>
                  <a:off x="2923" y="3695"/>
                  <a:ext cx="98" cy="126"/>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sp>
            <p:nvSpPr>
              <p:cNvPr id="24627" name="Rectangle 172"/>
              <p:cNvSpPr>
                <a:spLocks noChangeArrowheads="1"/>
              </p:cNvSpPr>
              <p:nvPr/>
            </p:nvSpPr>
            <p:spPr bwMode="auto">
              <a:xfrm>
                <a:off x="3579" y="3779"/>
                <a:ext cx="278" cy="18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24580" name="Group 173"/>
          <p:cNvGrpSpPr>
            <a:grpSpLocks/>
          </p:cNvGrpSpPr>
          <p:nvPr/>
        </p:nvGrpSpPr>
        <p:grpSpPr bwMode="auto">
          <a:xfrm>
            <a:off x="6405563" y="5257800"/>
            <a:ext cx="2662237" cy="1439863"/>
            <a:chOff x="3072" y="3206"/>
            <a:chExt cx="1887" cy="907"/>
          </a:xfrm>
        </p:grpSpPr>
        <p:grpSp>
          <p:nvGrpSpPr>
            <p:cNvPr id="24582" name="Group 174"/>
            <p:cNvGrpSpPr>
              <a:grpSpLocks/>
            </p:cNvGrpSpPr>
            <p:nvPr/>
          </p:nvGrpSpPr>
          <p:grpSpPr bwMode="auto">
            <a:xfrm>
              <a:off x="3072" y="3206"/>
              <a:ext cx="1887" cy="907"/>
              <a:chOff x="3072" y="3206"/>
              <a:chExt cx="1887" cy="907"/>
            </a:xfrm>
          </p:grpSpPr>
          <p:grpSp>
            <p:nvGrpSpPr>
              <p:cNvPr id="24585" name="Group 175"/>
              <p:cNvGrpSpPr>
                <a:grpSpLocks/>
              </p:cNvGrpSpPr>
              <p:nvPr/>
            </p:nvGrpSpPr>
            <p:grpSpPr bwMode="auto">
              <a:xfrm>
                <a:off x="4176" y="3206"/>
                <a:ext cx="783" cy="902"/>
                <a:chOff x="4827" y="3206"/>
                <a:chExt cx="783" cy="902"/>
              </a:xfrm>
            </p:grpSpPr>
            <p:grpSp>
              <p:nvGrpSpPr>
                <p:cNvPr id="24594" name="Group 176"/>
                <p:cNvGrpSpPr>
                  <a:grpSpLocks/>
                </p:cNvGrpSpPr>
                <p:nvPr/>
              </p:nvGrpSpPr>
              <p:grpSpPr bwMode="auto">
                <a:xfrm>
                  <a:off x="5088" y="3206"/>
                  <a:ext cx="71" cy="100"/>
                  <a:chOff x="5088" y="3206"/>
                  <a:chExt cx="71" cy="100"/>
                </a:xfrm>
              </p:grpSpPr>
              <p:sp>
                <p:nvSpPr>
                  <p:cNvPr id="24617" name="Oval 177"/>
                  <p:cNvSpPr>
                    <a:spLocks noChangeArrowheads="1"/>
                  </p:cNvSpPr>
                  <p:nvPr/>
                </p:nvSpPr>
                <p:spPr bwMode="auto">
                  <a:xfrm>
                    <a:off x="5088" y="3206"/>
                    <a:ext cx="71" cy="7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8" name="Rectangle 178"/>
                  <p:cNvSpPr>
                    <a:spLocks noChangeArrowheads="1"/>
                  </p:cNvSpPr>
                  <p:nvPr/>
                </p:nvSpPr>
                <p:spPr bwMode="auto">
                  <a:xfrm>
                    <a:off x="5088" y="3244"/>
                    <a:ext cx="71" cy="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24595" name="Group 179"/>
                <p:cNvGrpSpPr>
                  <a:grpSpLocks/>
                </p:cNvGrpSpPr>
                <p:nvPr/>
              </p:nvGrpSpPr>
              <p:grpSpPr bwMode="auto">
                <a:xfrm>
                  <a:off x="5283" y="3250"/>
                  <a:ext cx="71" cy="100"/>
                  <a:chOff x="5283" y="3250"/>
                  <a:chExt cx="71" cy="100"/>
                </a:xfrm>
              </p:grpSpPr>
              <p:sp>
                <p:nvSpPr>
                  <p:cNvPr id="24615" name="Oval 180"/>
                  <p:cNvSpPr>
                    <a:spLocks noChangeArrowheads="1"/>
                  </p:cNvSpPr>
                  <p:nvPr/>
                </p:nvSpPr>
                <p:spPr bwMode="auto">
                  <a:xfrm>
                    <a:off x="5283" y="3250"/>
                    <a:ext cx="71" cy="71"/>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Rectangle 181"/>
                  <p:cNvSpPr>
                    <a:spLocks noChangeArrowheads="1"/>
                  </p:cNvSpPr>
                  <p:nvPr/>
                </p:nvSpPr>
                <p:spPr bwMode="auto">
                  <a:xfrm>
                    <a:off x="5283" y="3288"/>
                    <a:ext cx="71" cy="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596" name="Freeform 182"/>
                <p:cNvSpPr>
                  <a:spLocks/>
                </p:cNvSpPr>
                <p:nvPr/>
              </p:nvSpPr>
              <p:spPr bwMode="auto">
                <a:xfrm>
                  <a:off x="4828" y="3296"/>
                  <a:ext cx="727" cy="691"/>
                </a:xfrm>
                <a:custGeom>
                  <a:avLst/>
                  <a:gdLst>
                    <a:gd name="T0" fmla="*/ 1 w 1454"/>
                    <a:gd name="T1" fmla="*/ 1 h 1381"/>
                    <a:gd name="T2" fmla="*/ 5 w 1454"/>
                    <a:gd name="T3" fmla="*/ 0 h 1381"/>
                    <a:gd name="T4" fmla="*/ 5 w 1454"/>
                    <a:gd name="T5" fmla="*/ 1 h 1381"/>
                    <a:gd name="T6" fmla="*/ 5 w 1454"/>
                    <a:gd name="T7" fmla="*/ 1 h 1381"/>
                    <a:gd name="T8" fmla="*/ 5 w 1454"/>
                    <a:gd name="T9" fmla="*/ 1 h 1381"/>
                    <a:gd name="T10" fmla="*/ 5 w 1454"/>
                    <a:gd name="T11" fmla="*/ 1 h 1381"/>
                    <a:gd name="T12" fmla="*/ 5 w 1454"/>
                    <a:gd name="T13" fmla="*/ 1 h 1381"/>
                    <a:gd name="T14" fmla="*/ 5 w 1454"/>
                    <a:gd name="T15" fmla="*/ 1 h 1381"/>
                    <a:gd name="T16" fmla="*/ 6 w 1454"/>
                    <a:gd name="T17" fmla="*/ 3 h 1381"/>
                    <a:gd name="T18" fmla="*/ 6 w 1454"/>
                    <a:gd name="T19" fmla="*/ 3 h 1381"/>
                    <a:gd name="T20" fmla="*/ 6 w 1454"/>
                    <a:gd name="T21" fmla="*/ 4 h 1381"/>
                    <a:gd name="T22" fmla="*/ 6 w 1454"/>
                    <a:gd name="T23" fmla="*/ 4 h 1381"/>
                    <a:gd name="T24" fmla="*/ 6 w 1454"/>
                    <a:gd name="T25" fmla="*/ 4 h 1381"/>
                    <a:gd name="T26" fmla="*/ 6 w 1454"/>
                    <a:gd name="T27" fmla="*/ 4 h 1381"/>
                    <a:gd name="T28" fmla="*/ 6 w 1454"/>
                    <a:gd name="T29" fmla="*/ 4 h 1381"/>
                    <a:gd name="T30" fmla="*/ 6 w 1454"/>
                    <a:gd name="T31" fmla="*/ 6 h 1381"/>
                    <a:gd name="T32" fmla="*/ 4 w 1454"/>
                    <a:gd name="T33" fmla="*/ 6 h 1381"/>
                    <a:gd name="T34" fmla="*/ 4 w 1454"/>
                    <a:gd name="T35" fmla="*/ 6 h 1381"/>
                    <a:gd name="T36" fmla="*/ 3 w 1454"/>
                    <a:gd name="T37" fmla="*/ 6 h 1381"/>
                    <a:gd name="T38" fmla="*/ 1 w 1454"/>
                    <a:gd name="T39" fmla="*/ 6 h 1381"/>
                    <a:gd name="T40" fmla="*/ 1 w 1454"/>
                    <a:gd name="T41" fmla="*/ 6 h 1381"/>
                    <a:gd name="T42" fmla="*/ 1 w 1454"/>
                    <a:gd name="T43" fmla="*/ 5 h 1381"/>
                    <a:gd name="T44" fmla="*/ 0 w 1454"/>
                    <a:gd name="T45" fmla="*/ 5 h 1381"/>
                    <a:gd name="T46" fmla="*/ 0 w 1454"/>
                    <a:gd name="T47" fmla="*/ 3 h 1381"/>
                    <a:gd name="T48" fmla="*/ 1 w 1454"/>
                    <a:gd name="T49" fmla="*/ 2 h 1381"/>
                    <a:gd name="T50" fmla="*/ 1 w 1454"/>
                    <a:gd name="T51" fmla="*/ 1 h 1381"/>
                    <a:gd name="T52" fmla="*/ 1 w 1454"/>
                    <a:gd name="T53" fmla="*/ 1 h 1381"/>
                    <a:gd name="T54" fmla="*/ 1 w 1454"/>
                    <a:gd name="T55" fmla="*/ 1 h 1381"/>
                    <a:gd name="T56" fmla="*/ 1 w 1454"/>
                    <a:gd name="T57" fmla="*/ 1 h 1381"/>
                    <a:gd name="T58" fmla="*/ 1 w 1454"/>
                    <a:gd name="T59" fmla="*/ 1 h 1381"/>
                    <a:gd name="T60" fmla="*/ 1 w 1454"/>
                    <a:gd name="T61" fmla="*/ 1 h 13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4"/>
                    <a:gd name="T94" fmla="*/ 0 h 1381"/>
                    <a:gd name="T95" fmla="*/ 1454 w 1454"/>
                    <a:gd name="T96" fmla="*/ 1381 h 13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4" h="1381">
                      <a:moveTo>
                        <a:pt x="202" y="21"/>
                      </a:moveTo>
                      <a:lnTo>
                        <a:pt x="1187" y="0"/>
                      </a:lnTo>
                      <a:lnTo>
                        <a:pt x="1209" y="2"/>
                      </a:lnTo>
                      <a:lnTo>
                        <a:pt x="1227" y="6"/>
                      </a:lnTo>
                      <a:lnTo>
                        <a:pt x="1240" y="12"/>
                      </a:lnTo>
                      <a:lnTo>
                        <a:pt x="1255" y="21"/>
                      </a:lnTo>
                      <a:lnTo>
                        <a:pt x="1266" y="34"/>
                      </a:lnTo>
                      <a:lnTo>
                        <a:pt x="1276" y="51"/>
                      </a:lnTo>
                      <a:lnTo>
                        <a:pt x="1396" y="591"/>
                      </a:lnTo>
                      <a:lnTo>
                        <a:pt x="1454" y="606"/>
                      </a:lnTo>
                      <a:lnTo>
                        <a:pt x="1454" y="780"/>
                      </a:lnTo>
                      <a:lnTo>
                        <a:pt x="1425" y="796"/>
                      </a:lnTo>
                      <a:lnTo>
                        <a:pt x="1425" y="939"/>
                      </a:lnTo>
                      <a:lnTo>
                        <a:pt x="1450" y="964"/>
                      </a:lnTo>
                      <a:lnTo>
                        <a:pt x="1429" y="1019"/>
                      </a:lnTo>
                      <a:lnTo>
                        <a:pt x="1429" y="1381"/>
                      </a:lnTo>
                      <a:lnTo>
                        <a:pt x="892" y="1381"/>
                      </a:lnTo>
                      <a:lnTo>
                        <a:pt x="892" y="1364"/>
                      </a:lnTo>
                      <a:lnTo>
                        <a:pt x="714" y="1309"/>
                      </a:lnTo>
                      <a:lnTo>
                        <a:pt x="121" y="1309"/>
                      </a:lnTo>
                      <a:lnTo>
                        <a:pt x="45" y="1309"/>
                      </a:lnTo>
                      <a:lnTo>
                        <a:pt x="45" y="1125"/>
                      </a:lnTo>
                      <a:lnTo>
                        <a:pt x="0" y="1116"/>
                      </a:lnTo>
                      <a:lnTo>
                        <a:pt x="0" y="527"/>
                      </a:lnTo>
                      <a:lnTo>
                        <a:pt x="54" y="464"/>
                      </a:lnTo>
                      <a:lnTo>
                        <a:pt x="147" y="98"/>
                      </a:lnTo>
                      <a:lnTo>
                        <a:pt x="153" y="72"/>
                      </a:lnTo>
                      <a:lnTo>
                        <a:pt x="157" y="57"/>
                      </a:lnTo>
                      <a:lnTo>
                        <a:pt x="168" y="38"/>
                      </a:lnTo>
                      <a:lnTo>
                        <a:pt x="184" y="27"/>
                      </a:lnTo>
                      <a:lnTo>
                        <a:pt x="202" y="21"/>
                      </a:lnTo>
                      <a:close/>
                    </a:path>
                  </a:pathLst>
                </a:custGeom>
                <a:solidFill>
                  <a:srgbClr val="FF0000"/>
                </a:solidFill>
                <a:ln w="9525">
                  <a:solidFill>
                    <a:srgbClr val="000000"/>
                  </a:solidFill>
                  <a:round/>
                  <a:headEnd/>
                  <a:tailEnd/>
                </a:ln>
              </p:spPr>
              <p:txBody>
                <a:bodyPr/>
                <a:lstStyle/>
                <a:p>
                  <a:endParaRPr lang="en-US"/>
                </a:p>
              </p:txBody>
            </p:sp>
            <p:grpSp>
              <p:nvGrpSpPr>
                <p:cNvPr id="24597" name="Group 183"/>
                <p:cNvGrpSpPr>
                  <a:grpSpLocks/>
                </p:cNvGrpSpPr>
                <p:nvPr/>
              </p:nvGrpSpPr>
              <p:grpSpPr bwMode="auto">
                <a:xfrm>
                  <a:off x="5520" y="3696"/>
                  <a:ext cx="90" cy="291"/>
                  <a:chOff x="5520" y="3696"/>
                  <a:chExt cx="90" cy="291"/>
                </a:xfrm>
              </p:grpSpPr>
              <p:sp>
                <p:nvSpPr>
                  <p:cNvPr id="24613" name="Arc 184"/>
                  <p:cNvSpPr>
                    <a:spLocks/>
                  </p:cNvSpPr>
                  <p:nvPr/>
                </p:nvSpPr>
                <p:spPr bwMode="auto">
                  <a:xfrm>
                    <a:off x="5520" y="3696"/>
                    <a:ext cx="52" cy="65"/>
                  </a:xfrm>
                  <a:custGeom>
                    <a:avLst/>
                    <a:gdLst>
                      <a:gd name="T0" fmla="*/ 0 w 27201"/>
                      <a:gd name="T1" fmla="*/ 0 h 43200"/>
                      <a:gd name="T2" fmla="*/ 0 w 27201"/>
                      <a:gd name="T3" fmla="*/ 0 h 43200"/>
                      <a:gd name="T4" fmla="*/ 0 w 27201"/>
                      <a:gd name="T5" fmla="*/ 0 h 43200"/>
                      <a:gd name="T6" fmla="*/ 0 60000 65536"/>
                      <a:gd name="T7" fmla="*/ 0 60000 65536"/>
                      <a:gd name="T8" fmla="*/ 0 60000 65536"/>
                      <a:gd name="T9" fmla="*/ 0 w 27201"/>
                      <a:gd name="T10" fmla="*/ 0 h 43200"/>
                      <a:gd name="T11" fmla="*/ 27201 w 27201"/>
                      <a:gd name="T12" fmla="*/ 43200 h 43200"/>
                    </a:gdLst>
                    <a:ahLst/>
                    <a:cxnLst>
                      <a:cxn ang="T6">
                        <a:pos x="T0" y="T1"/>
                      </a:cxn>
                      <a:cxn ang="T7">
                        <a:pos x="T2" y="T3"/>
                      </a:cxn>
                      <a:cxn ang="T8">
                        <a:pos x="T4" y="T5"/>
                      </a:cxn>
                    </a:cxnLst>
                    <a:rect l="T9" t="T10" r="T11" b="T12"/>
                    <a:pathLst>
                      <a:path w="27201" h="43200" fill="none" extrusionOk="0">
                        <a:moveTo>
                          <a:pt x="-1" y="738"/>
                        </a:moveTo>
                        <a:cubicBezTo>
                          <a:pt x="1826" y="248"/>
                          <a:pt x="3709" y="-1"/>
                          <a:pt x="5601" y="0"/>
                        </a:cubicBezTo>
                        <a:cubicBezTo>
                          <a:pt x="17530" y="0"/>
                          <a:pt x="27201" y="9670"/>
                          <a:pt x="27201" y="21600"/>
                        </a:cubicBezTo>
                        <a:cubicBezTo>
                          <a:pt x="27201" y="33529"/>
                          <a:pt x="17530" y="43200"/>
                          <a:pt x="5601" y="43200"/>
                        </a:cubicBezTo>
                        <a:cubicBezTo>
                          <a:pt x="4128" y="43200"/>
                          <a:pt x="2659" y="43049"/>
                          <a:pt x="1216" y="42750"/>
                        </a:cubicBezTo>
                      </a:path>
                      <a:path w="27201" h="43200" stroke="0" extrusionOk="0">
                        <a:moveTo>
                          <a:pt x="-1" y="738"/>
                        </a:moveTo>
                        <a:cubicBezTo>
                          <a:pt x="1826" y="248"/>
                          <a:pt x="3709" y="-1"/>
                          <a:pt x="5601" y="0"/>
                        </a:cubicBezTo>
                        <a:cubicBezTo>
                          <a:pt x="17530" y="0"/>
                          <a:pt x="27201" y="9670"/>
                          <a:pt x="27201" y="21600"/>
                        </a:cubicBezTo>
                        <a:cubicBezTo>
                          <a:pt x="27201" y="33529"/>
                          <a:pt x="17530" y="43200"/>
                          <a:pt x="5601" y="43200"/>
                        </a:cubicBezTo>
                        <a:cubicBezTo>
                          <a:pt x="4128" y="43200"/>
                          <a:pt x="2659" y="43049"/>
                          <a:pt x="1216" y="42750"/>
                        </a:cubicBezTo>
                        <a:lnTo>
                          <a:pt x="5601" y="21600"/>
                        </a:lnTo>
                        <a:lnTo>
                          <a:pt x="-1" y="738"/>
                        </a:lnTo>
                        <a:close/>
                      </a:path>
                    </a:pathLst>
                  </a:custGeom>
                  <a:solidFill>
                    <a:srgbClr val="FF0000"/>
                  </a:solidFill>
                  <a:ln w="9525">
                    <a:solidFill>
                      <a:srgbClr val="000000"/>
                    </a:solidFill>
                    <a:round/>
                    <a:headEnd/>
                    <a:tailEnd/>
                  </a:ln>
                </p:spPr>
                <p:txBody>
                  <a:bodyPr/>
                  <a:lstStyle/>
                  <a:p>
                    <a:endParaRPr lang="en-US"/>
                  </a:p>
                </p:txBody>
              </p:sp>
              <p:sp>
                <p:nvSpPr>
                  <p:cNvPr id="24614" name="Freeform 185"/>
                  <p:cNvSpPr>
                    <a:spLocks/>
                  </p:cNvSpPr>
                  <p:nvPr/>
                </p:nvSpPr>
                <p:spPr bwMode="auto">
                  <a:xfrm>
                    <a:off x="5541" y="3912"/>
                    <a:ext cx="69" cy="75"/>
                  </a:xfrm>
                  <a:custGeom>
                    <a:avLst/>
                    <a:gdLst>
                      <a:gd name="T0" fmla="*/ 0 w 138"/>
                      <a:gd name="T1" fmla="*/ 0 h 151"/>
                      <a:gd name="T2" fmla="*/ 1 w 138"/>
                      <a:gd name="T3" fmla="*/ 0 h 151"/>
                      <a:gd name="T4" fmla="*/ 1 w 138"/>
                      <a:gd name="T5" fmla="*/ 0 h 151"/>
                      <a:gd name="T6" fmla="*/ 1 w 138"/>
                      <a:gd name="T7" fmla="*/ 0 h 151"/>
                      <a:gd name="T8" fmla="*/ 1 w 138"/>
                      <a:gd name="T9" fmla="*/ 0 h 151"/>
                      <a:gd name="T10" fmla="*/ 1 w 138"/>
                      <a:gd name="T11" fmla="*/ 0 h 151"/>
                      <a:gd name="T12" fmla="*/ 1 w 138"/>
                      <a:gd name="T13" fmla="*/ 0 h 151"/>
                      <a:gd name="T14" fmla="*/ 1 w 138"/>
                      <a:gd name="T15" fmla="*/ 0 h 151"/>
                      <a:gd name="T16" fmla="*/ 0 w 138"/>
                      <a:gd name="T17" fmla="*/ 0 h 151"/>
                      <a:gd name="T18" fmla="*/ 0 w 138"/>
                      <a:gd name="T19" fmla="*/ 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51"/>
                      <a:gd name="T32" fmla="*/ 138 w 138"/>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51">
                        <a:moveTo>
                          <a:pt x="0" y="0"/>
                        </a:moveTo>
                        <a:lnTo>
                          <a:pt x="82" y="0"/>
                        </a:lnTo>
                        <a:lnTo>
                          <a:pt x="104" y="4"/>
                        </a:lnTo>
                        <a:lnTo>
                          <a:pt x="127" y="24"/>
                        </a:lnTo>
                        <a:lnTo>
                          <a:pt x="103" y="39"/>
                        </a:lnTo>
                        <a:lnTo>
                          <a:pt x="103" y="110"/>
                        </a:lnTo>
                        <a:lnTo>
                          <a:pt x="113" y="139"/>
                        </a:lnTo>
                        <a:lnTo>
                          <a:pt x="138" y="151"/>
                        </a:lnTo>
                        <a:lnTo>
                          <a:pt x="0" y="151"/>
                        </a:lnTo>
                        <a:lnTo>
                          <a:pt x="0" y="0"/>
                        </a:lnTo>
                        <a:close/>
                      </a:path>
                    </a:pathLst>
                  </a:custGeom>
                  <a:solidFill>
                    <a:srgbClr val="808080"/>
                  </a:solidFill>
                  <a:ln w="9525">
                    <a:solidFill>
                      <a:srgbClr val="000000"/>
                    </a:solidFill>
                    <a:round/>
                    <a:headEnd/>
                    <a:tailEnd/>
                  </a:ln>
                </p:spPr>
                <p:txBody>
                  <a:bodyPr/>
                  <a:lstStyle/>
                  <a:p>
                    <a:endParaRPr lang="en-US"/>
                  </a:p>
                </p:txBody>
              </p:sp>
            </p:grpSp>
            <p:grpSp>
              <p:nvGrpSpPr>
                <p:cNvPr id="24598" name="Group 186"/>
                <p:cNvGrpSpPr>
                  <a:grpSpLocks/>
                </p:cNvGrpSpPr>
                <p:nvPr/>
              </p:nvGrpSpPr>
              <p:grpSpPr bwMode="auto">
                <a:xfrm>
                  <a:off x="5072" y="3356"/>
                  <a:ext cx="379" cy="597"/>
                  <a:chOff x="5072" y="3356"/>
                  <a:chExt cx="379" cy="597"/>
                </a:xfrm>
              </p:grpSpPr>
              <p:sp>
                <p:nvSpPr>
                  <p:cNvPr id="24611" name="Freeform 187"/>
                  <p:cNvSpPr>
                    <a:spLocks/>
                  </p:cNvSpPr>
                  <p:nvPr/>
                </p:nvSpPr>
                <p:spPr bwMode="auto">
                  <a:xfrm>
                    <a:off x="5072" y="3356"/>
                    <a:ext cx="326" cy="240"/>
                  </a:xfrm>
                  <a:custGeom>
                    <a:avLst/>
                    <a:gdLst>
                      <a:gd name="T0" fmla="*/ 0 w 650"/>
                      <a:gd name="T1" fmla="*/ 0 h 479"/>
                      <a:gd name="T2" fmla="*/ 3 w 650"/>
                      <a:gd name="T3" fmla="*/ 0 h 479"/>
                      <a:gd name="T4" fmla="*/ 3 w 650"/>
                      <a:gd name="T5" fmla="*/ 2 h 479"/>
                      <a:gd name="T6" fmla="*/ 1 w 650"/>
                      <a:gd name="T7" fmla="*/ 2 h 479"/>
                      <a:gd name="T8" fmla="*/ 0 w 650"/>
                      <a:gd name="T9" fmla="*/ 0 h 479"/>
                      <a:gd name="T10" fmla="*/ 0 60000 65536"/>
                      <a:gd name="T11" fmla="*/ 0 60000 65536"/>
                      <a:gd name="T12" fmla="*/ 0 60000 65536"/>
                      <a:gd name="T13" fmla="*/ 0 60000 65536"/>
                      <a:gd name="T14" fmla="*/ 0 60000 65536"/>
                      <a:gd name="T15" fmla="*/ 0 w 650"/>
                      <a:gd name="T16" fmla="*/ 0 h 479"/>
                      <a:gd name="T17" fmla="*/ 650 w 650"/>
                      <a:gd name="T18" fmla="*/ 479 h 479"/>
                    </a:gdLst>
                    <a:ahLst/>
                    <a:cxnLst>
                      <a:cxn ang="T10">
                        <a:pos x="T0" y="T1"/>
                      </a:cxn>
                      <a:cxn ang="T11">
                        <a:pos x="T2" y="T3"/>
                      </a:cxn>
                      <a:cxn ang="T12">
                        <a:pos x="T4" y="T5"/>
                      </a:cxn>
                      <a:cxn ang="T13">
                        <a:pos x="T6" y="T7"/>
                      </a:cxn>
                      <a:cxn ang="T14">
                        <a:pos x="T8" y="T9"/>
                      </a:cxn>
                    </a:cxnLst>
                    <a:rect l="T15" t="T16" r="T17" b="T18"/>
                    <a:pathLst>
                      <a:path w="650" h="479">
                        <a:moveTo>
                          <a:pt x="0" y="0"/>
                        </a:moveTo>
                        <a:lnTo>
                          <a:pt x="650" y="0"/>
                        </a:lnTo>
                        <a:lnTo>
                          <a:pt x="650" y="479"/>
                        </a:lnTo>
                        <a:lnTo>
                          <a:pt x="1" y="479"/>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Freeform 188"/>
                  <p:cNvSpPr>
                    <a:spLocks/>
                  </p:cNvSpPr>
                  <p:nvPr/>
                </p:nvSpPr>
                <p:spPr bwMode="auto">
                  <a:xfrm>
                    <a:off x="5073" y="3596"/>
                    <a:ext cx="378" cy="357"/>
                  </a:xfrm>
                  <a:custGeom>
                    <a:avLst/>
                    <a:gdLst>
                      <a:gd name="T0" fmla="*/ 0 w 755"/>
                      <a:gd name="T1" fmla="*/ 0 h 716"/>
                      <a:gd name="T2" fmla="*/ 3 w 755"/>
                      <a:gd name="T3" fmla="*/ 0 h 716"/>
                      <a:gd name="T4" fmla="*/ 3 w 755"/>
                      <a:gd name="T5" fmla="*/ 2 h 716"/>
                      <a:gd name="T6" fmla="*/ 2 w 755"/>
                      <a:gd name="T7" fmla="*/ 2 h 716"/>
                      <a:gd name="T8" fmla="*/ 2 w 755"/>
                      <a:gd name="T9" fmla="*/ 2 h 716"/>
                      <a:gd name="T10" fmla="*/ 2 w 755"/>
                      <a:gd name="T11" fmla="*/ 2 h 716"/>
                      <a:gd name="T12" fmla="*/ 2 w 755"/>
                      <a:gd name="T13" fmla="*/ 2 h 716"/>
                      <a:gd name="T14" fmla="*/ 2 w 755"/>
                      <a:gd name="T15" fmla="*/ 2 h 716"/>
                      <a:gd name="T16" fmla="*/ 2 w 755"/>
                      <a:gd name="T17" fmla="*/ 1 h 716"/>
                      <a:gd name="T18" fmla="*/ 2 w 755"/>
                      <a:gd name="T19" fmla="*/ 1 h 716"/>
                      <a:gd name="T20" fmla="*/ 2 w 755"/>
                      <a:gd name="T21" fmla="*/ 1 h 716"/>
                      <a:gd name="T22" fmla="*/ 2 w 755"/>
                      <a:gd name="T23" fmla="*/ 1 h 716"/>
                      <a:gd name="T24" fmla="*/ 1 w 755"/>
                      <a:gd name="T25" fmla="*/ 1 h 716"/>
                      <a:gd name="T26" fmla="*/ 1 w 755"/>
                      <a:gd name="T27" fmla="*/ 1 h 716"/>
                      <a:gd name="T28" fmla="*/ 1 w 755"/>
                      <a:gd name="T29" fmla="*/ 1 h 716"/>
                      <a:gd name="T30" fmla="*/ 1 w 755"/>
                      <a:gd name="T31" fmla="*/ 1 h 716"/>
                      <a:gd name="T32" fmla="*/ 1 w 755"/>
                      <a:gd name="T33" fmla="*/ 0 h 716"/>
                      <a:gd name="T34" fmla="*/ 1 w 755"/>
                      <a:gd name="T35" fmla="*/ 0 h 716"/>
                      <a:gd name="T36" fmla="*/ 0 w 755"/>
                      <a:gd name="T37" fmla="*/ 0 h 716"/>
                      <a:gd name="T38" fmla="*/ 0 w 755"/>
                      <a:gd name="T39" fmla="*/ 0 h 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5"/>
                      <a:gd name="T61" fmla="*/ 0 h 716"/>
                      <a:gd name="T62" fmla="*/ 755 w 755"/>
                      <a:gd name="T63" fmla="*/ 716 h 7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5" h="716">
                        <a:moveTo>
                          <a:pt x="0" y="0"/>
                        </a:moveTo>
                        <a:lnTo>
                          <a:pt x="755" y="0"/>
                        </a:lnTo>
                        <a:lnTo>
                          <a:pt x="755" y="716"/>
                        </a:lnTo>
                        <a:lnTo>
                          <a:pt x="367" y="716"/>
                        </a:lnTo>
                        <a:lnTo>
                          <a:pt x="363" y="665"/>
                        </a:lnTo>
                        <a:lnTo>
                          <a:pt x="359" y="606"/>
                        </a:lnTo>
                        <a:lnTo>
                          <a:pt x="356" y="574"/>
                        </a:lnTo>
                        <a:lnTo>
                          <a:pt x="344" y="519"/>
                        </a:lnTo>
                        <a:lnTo>
                          <a:pt x="333" y="468"/>
                        </a:lnTo>
                        <a:lnTo>
                          <a:pt x="313" y="421"/>
                        </a:lnTo>
                        <a:lnTo>
                          <a:pt x="291" y="383"/>
                        </a:lnTo>
                        <a:lnTo>
                          <a:pt x="261" y="343"/>
                        </a:lnTo>
                        <a:lnTo>
                          <a:pt x="229" y="313"/>
                        </a:lnTo>
                        <a:lnTo>
                          <a:pt x="189" y="288"/>
                        </a:lnTo>
                        <a:lnTo>
                          <a:pt x="155" y="272"/>
                        </a:lnTo>
                        <a:lnTo>
                          <a:pt x="119" y="258"/>
                        </a:lnTo>
                        <a:lnTo>
                          <a:pt x="72" y="247"/>
                        </a:lnTo>
                        <a:lnTo>
                          <a:pt x="32" y="241"/>
                        </a:lnTo>
                        <a:lnTo>
                          <a:pt x="0" y="23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599" name="Group 189"/>
                <p:cNvGrpSpPr>
                  <a:grpSpLocks/>
                </p:cNvGrpSpPr>
                <p:nvPr/>
              </p:nvGrpSpPr>
              <p:grpSpPr bwMode="auto">
                <a:xfrm>
                  <a:off x="4865" y="3734"/>
                  <a:ext cx="348" cy="374"/>
                  <a:chOff x="4865" y="3734"/>
                  <a:chExt cx="348" cy="374"/>
                </a:xfrm>
              </p:grpSpPr>
              <p:sp>
                <p:nvSpPr>
                  <p:cNvPr id="24607" name="Oval 190"/>
                  <p:cNvSpPr>
                    <a:spLocks noChangeArrowheads="1"/>
                  </p:cNvSpPr>
                  <p:nvPr/>
                </p:nvSpPr>
                <p:spPr bwMode="auto">
                  <a:xfrm>
                    <a:off x="4865" y="3734"/>
                    <a:ext cx="348" cy="349"/>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608" name="Group 191"/>
                  <p:cNvGrpSpPr>
                    <a:grpSpLocks/>
                  </p:cNvGrpSpPr>
                  <p:nvPr/>
                </p:nvGrpSpPr>
                <p:grpSpPr bwMode="auto">
                  <a:xfrm>
                    <a:off x="4875" y="3784"/>
                    <a:ext cx="327" cy="324"/>
                    <a:chOff x="4875" y="3784"/>
                    <a:chExt cx="327" cy="324"/>
                  </a:xfrm>
                </p:grpSpPr>
                <p:sp>
                  <p:nvSpPr>
                    <p:cNvPr id="24609" name="Oval 192"/>
                    <p:cNvSpPr>
                      <a:spLocks noChangeArrowheads="1"/>
                    </p:cNvSpPr>
                    <p:nvPr/>
                  </p:nvSpPr>
                  <p:spPr bwMode="auto">
                    <a:xfrm>
                      <a:off x="4875" y="3784"/>
                      <a:ext cx="327" cy="32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Oval 193"/>
                    <p:cNvSpPr>
                      <a:spLocks noChangeArrowheads="1"/>
                    </p:cNvSpPr>
                    <p:nvPr/>
                  </p:nvSpPr>
                  <p:spPr bwMode="auto">
                    <a:xfrm>
                      <a:off x="4971" y="3880"/>
                      <a:ext cx="134" cy="13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4600" name="Group 194"/>
                <p:cNvGrpSpPr>
                  <a:grpSpLocks/>
                </p:cNvGrpSpPr>
                <p:nvPr/>
              </p:nvGrpSpPr>
              <p:grpSpPr bwMode="auto">
                <a:xfrm>
                  <a:off x="4911" y="3330"/>
                  <a:ext cx="602" cy="245"/>
                  <a:chOff x="4911" y="3330"/>
                  <a:chExt cx="602" cy="245"/>
                </a:xfrm>
              </p:grpSpPr>
              <p:sp>
                <p:nvSpPr>
                  <p:cNvPr id="24603" name="Freeform 195"/>
                  <p:cNvSpPr>
                    <a:spLocks/>
                  </p:cNvSpPr>
                  <p:nvPr/>
                </p:nvSpPr>
                <p:spPr bwMode="auto">
                  <a:xfrm>
                    <a:off x="5103" y="3376"/>
                    <a:ext cx="266" cy="194"/>
                  </a:xfrm>
                  <a:custGeom>
                    <a:avLst/>
                    <a:gdLst>
                      <a:gd name="T0" fmla="*/ 0 w 534"/>
                      <a:gd name="T1" fmla="*/ 1 h 387"/>
                      <a:gd name="T2" fmla="*/ 0 w 534"/>
                      <a:gd name="T3" fmla="*/ 0 h 387"/>
                      <a:gd name="T4" fmla="*/ 2 w 534"/>
                      <a:gd name="T5" fmla="*/ 0 h 387"/>
                      <a:gd name="T6" fmla="*/ 2 w 534"/>
                      <a:gd name="T7" fmla="*/ 2 h 387"/>
                      <a:gd name="T8" fmla="*/ 1 w 534"/>
                      <a:gd name="T9" fmla="*/ 2 h 387"/>
                      <a:gd name="T10" fmla="*/ 1 w 534"/>
                      <a:gd name="T11" fmla="*/ 2 h 387"/>
                      <a:gd name="T12" fmla="*/ 0 w 534"/>
                      <a:gd name="T13" fmla="*/ 2 h 387"/>
                      <a:gd name="T14" fmla="*/ 0 w 534"/>
                      <a:gd name="T15" fmla="*/ 2 h 387"/>
                      <a:gd name="T16" fmla="*/ 0 w 534"/>
                      <a:gd name="T17" fmla="*/ 1 h 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
                      <a:gd name="T28" fmla="*/ 0 h 387"/>
                      <a:gd name="T29" fmla="*/ 534 w 534"/>
                      <a:gd name="T30" fmla="*/ 387 h 3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 h="387">
                        <a:moveTo>
                          <a:pt x="2" y="59"/>
                        </a:moveTo>
                        <a:lnTo>
                          <a:pt x="126" y="0"/>
                        </a:lnTo>
                        <a:lnTo>
                          <a:pt x="534" y="0"/>
                        </a:lnTo>
                        <a:lnTo>
                          <a:pt x="534" y="387"/>
                        </a:lnTo>
                        <a:lnTo>
                          <a:pt x="448" y="387"/>
                        </a:lnTo>
                        <a:lnTo>
                          <a:pt x="404" y="341"/>
                        </a:lnTo>
                        <a:lnTo>
                          <a:pt x="37" y="341"/>
                        </a:lnTo>
                        <a:lnTo>
                          <a:pt x="0" y="314"/>
                        </a:lnTo>
                        <a:lnTo>
                          <a:pt x="2" y="59"/>
                        </a:lnTo>
                        <a:close/>
                      </a:path>
                    </a:pathLst>
                  </a:custGeom>
                  <a:solidFill>
                    <a:srgbClr val="C0C0C0"/>
                  </a:solidFill>
                  <a:ln w="9525">
                    <a:solidFill>
                      <a:srgbClr val="000000"/>
                    </a:solidFill>
                    <a:round/>
                    <a:headEnd/>
                    <a:tailEnd/>
                  </a:ln>
                </p:spPr>
                <p:txBody>
                  <a:bodyPr/>
                  <a:lstStyle/>
                  <a:p>
                    <a:endParaRPr lang="en-US"/>
                  </a:p>
                </p:txBody>
              </p:sp>
              <p:sp>
                <p:nvSpPr>
                  <p:cNvPr id="24604" name="Freeform 196"/>
                  <p:cNvSpPr>
                    <a:spLocks/>
                  </p:cNvSpPr>
                  <p:nvPr/>
                </p:nvSpPr>
                <p:spPr bwMode="auto">
                  <a:xfrm>
                    <a:off x="5425" y="3330"/>
                    <a:ext cx="88" cy="245"/>
                  </a:xfrm>
                  <a:custGeom>
                    <a:avLst/>
                    <a:gdLst>
                      <a:gd name="T0" fmla="*/ 0 w 178"/>
                      <a:gd name="T1" fmla="*/ 0 h 490"/>
                      <a:gd name="T2" fmla="*/ 0 w 178"/>
                      <a:gd name="T3" fmla="*/ 2 h 490"/>
                      <a:gd name="T4" fmla="*/ 0 w 178"/>
                      <a:gd name="T5" fmla="*/ 2 h 490"/>
                      <a:gd name="T6" fmla="*/ 0 w 178"/>
                      <a:gd name="T7" fmla="*/ 2 h 490"/>
                      <a:gd name="T8" fmla="*/ 0 w 178"/>
                      <a:gd name="T9" fmla="*/ 1 h 490"/>
                      <a:gd name="T10" fmla="*/ 0 w 178"/>
                      <a:gd name="T11" fmla="*/ 1 h 490"/>
                      <a:gd name="T12" fmla="*/ 0 w 178"/>
                      <a:gd name="T13" fmla="*/ 1 h 490"/>
                      <a:gd name="T14" fmla="*/ 0 w 178"/>
                      <a:gd name="T15" fmla="*/ 1 h 490"/>
                      <a:gd name="T16" fmla="*/ 0 w 178"/>
                      <a:gd name="T17" fmla="*/ 1 h 490"/>
                      <a:gd name="T18" fmla="*/ 0 w 178"/>
                      <a:gd name="T19" fmla="*/ 0 h 4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490"/>
                      <a:gd name="T32" fmla="*/ 178 w 178"/>
                      <a:gd name="T33" fmla="*/ 490 h 4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490">
                        <a:moveTo>
                          <a:pt x="69" y="0"/>
                        </a:moveTo>
                        <a:lnTo>
                          <a:pt x="178" y="490"/>
                        </a:lnTo>
                        <a:lnTo>
                          <a:pt x="47" y="490"/>
                        </a:lnTo>
                        <a:lnTo>
                          <a:pt x="0" y="482"/>
                        </a:lnTo>
                        <a:lnTo>
                          <a:pt x="0" y="90"/>
                        </a:lnTo>
                        <a:lnTo>
                          <a:pt x="3" y="62"/>
                        </a:lnTo>
                        <a:lnTo>
                          <a:pt x="10" y="44"/>
                        </a:lnTo>
                        <a:lnTo>
                          <a:pt x="24" y="27"/>
                        </a:lnTo>
                        <a:lnTo>
                          <a:pt x="42" y="14"/>
                        </a:lnTo>
                        <a:lnTo>
                          <a:pt x="69" y="0"/>
                        </a:lnTo>
                        <a:close/>
                      </a:path>
                    </a:pathLst>
                  </a:custGeom>
                  <a:solidFill>
                    <a:srgbClr val="C0C0C0"/>
                  </a:solidFill>
                  <a:ln w="9525">
                    <a:solidFill>
                      <a:srgbClr val="000000"/>
                    </a:solidFill>
                    <a:round/>
                    <a:headEnd/>
                    <a:tailEnd/>
                  </a:ln>
                </p:spPr>
                <p:txBody>
                  <a:bodyPr/>
                  <a:lstStyle/>
                  <a:p>
                    <a:endParaRPr lang="en-US"/>
                  </a:p>
                </p:txBody>
              </p:sp>
              <p:sp>
                <p:nvSpPr>
                  <p:cNvPr id="24605" name="Freeform 197"/>
                  <p:cNvSpPr>
                    <a:spLocks/>
                  </p:cNvSpPr>
                  <p:nvPr/>
                </p:nvSpPr>
                <p:spPr bwMode="auto">
                  <a:xfrm>
                    <a:off x="4911" y="3385"/>
                    <a:ext cx="134" cy="139"/>
                  </a:xfrm>
                  <a:custGeom>
                    <a:avLst/>
                    <a:gdLst>
                      <a:gd name="T0" fmla="*/ 1 w 266"/>
                      <a:gd name="T1" fmla="*/ 0 h 279"/>
                      <a:gd name="T2" fmla="*/ 2 w 266"/>
                      <a:gd name="T3" fmla="*/ 0 h 279"/>
                      <a:gd name="T4" fmla="*/ 2 w 266"/>
                      <a:gd name="T5" fmla="*/ 1 h 279"/>
                      <a:gd name="T6" fmla="*/ 1 w 266"/>
                      <a:gd name="T7" fmla="*/ 1 h 279"/>
                      <a:gd name="T8" fmla="*/ 0 w 266"/>
                      <a:gd name="T9" fmla="*/ 0 h 279"/>
                      <a:gd name="T10" fmla="*/ 1 w 266"/>
                      <a:gd name="T11" fmla="*/ 0 h 279"/>
                      <a:gd name="T12" fmla="*/ 0 60000 65536"/>
                      <a:gd name="T13" fmla="*/ 0 60000 65536"/>
                      <a:gd name="T14" fmla="*/ 0 60000 65536"/>
                      <a:gd name="T15" fmla="*/ 0 60000 65536"/>
                      <a:gd name="T16" fmla="*/ 0 60000 65536"/>
                      <a:gd name="T17" fmla="*/ 0 60000 65536"/>
                      <a:gd name="T18" fmla="*/ 0 w 266"/>
                      <a:gd name="T19" fmla="*/ 0 h 279"/>
                      <a:gd name="T20" fmla="*/ 266 w 266"/>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266" h="279">
                        <a:moveTo>
                          <a:pt x="59" y="0"/>
                        </a:moveTo>
                        <a:lnTo>
                          <a:pt x="266" y="0"/>
                        </a:lnTo>
                        <a:lnTo>
                          <a:pt x="266" y="279"/>
                        </a:lnTo>
                        <a:lnTo>
                          <a:pt x="8" y="279"/>
                        </a:lnTo>
                        <a:lnTo>
                          <a:pt x="0" y="223"/>
                        </a:lnTo>
                        <a:lnTo>
                          <a:pt x="59" y="0"/>
                        </a:lnTo>
                        <a:close/>
                      </a:path>
                    </a:pathLst>
                  </a:custGeom>
                  <a:solidFill>
                    <a:srgbClr val="C0C0C0"/>
                  </a:solidFill>
                  <a:ln w="9525">
                    <a:solidFill>
                      <a:srgbClr val="000000"/>
                    </a:solidFill>
                    <a:round/>
                    <a:headEnd/>
                    <a:tailEnd/>
                  </a:ln>
                </p:spPr>
                <p:txBody>
                  <a:bodyPr/>
                  <a:lstStyle/>
                  <a:p>
                    <a:endParaRPr lang="en-US"/>
                  </a:p>
                </p:txBody>
              </p:sp>
              <p:sp>
                <p:nvSpPr>
                  <p:cNvPr id="24606" name="Line 198"/>
                  <p:cNvSpPr>
                    <a:spLocks noChangeShapeType="1"/>
                  </p:cNvSpPr>
                  <p:nvPr/>
                </p:nvSpPr>
                <p:spPr bwMode="auto">
                  <a:xfrm flipV="1">
                    <a:off x="5304" y="3380"/>
                    <a:ext cx="1" cy="1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1" name="Freeform 199"/>
                <p:cNvSpPr>
                  <a:spLocks/>
                </p:cNvSpPr>
                <p:nvPr/>
              </p:nvSpPr>
              <p:spPr bwMode="auto">
                <a:xfrm>
                  <a:off x="4827" y="3854"/>
                  <a:ext cx="24" cy="95"/>
                </a:xfrm>
                <a:custGeom>
                  <a:avLst/>
                  <a:gdLst>
                    <a:gd name="T0" fmla="*/ 0 w 46"/>
                    <a:gd name="T1" fmla="*/ 0 h 191"/>
                    <a:gd name="T2" fmla="*/ 1 w 46"/>
                    <a:gd name="T3" fmla="*/ 0 h 191"/>
                    <a:gd name="T4" fmla="*/ 1 w 46"/>
                    <a:gd name="T5" fmla="*/ 0 h 191"/>
                    <a:gd name="T6" fmla="*/ 0 w 46"/>
                    <a:gd name="T7" fmla="*/ 0 h 191"/>
                    <a:gd name="T8" fmla="*/ 0 w 46"/>
                    <a:gd name="T9" fmla="*/ 0 h 191"/>
                    <a:gd name="T10" fmla="*/ 0 60000 65536"/>
                    <a:gd name="T11" fmla="*/ 0 60000 65536"/>
                    <a:gd name="T12" fmla="*/ 0 60000 65536"/>
                    <a:gd name="T13" fmla="*/ 0 60000 65536"/>
                    <a:gd name="T14" fmla="*/ 0 60000 65536"/>
                    <a:gd name="T15" fmla="*/ 0 w 46"/>
                    <a:gd name="T16" fmla="*/ 0 h 191"/>
                    <a:gd name="T17" fmla="*/ 46 w 46"/>
                    <a:gd name="T18" fmla="*/ 191 h 191"/>
                  </a:gdLst>
                  <a:ahLst/>
                  <a:cxnLst>
                    <a:cxn ang="T10">
                      <a:pos x="T0" y="T1"/>
                    </a:cxn>
                    <a:cxn ang="T11">
                      <a:pos x="T2" y="T3"/>
                    </a:cxn>
                    <a:cxn ang="T12">
                      <a:pos x="T4" y="T5"/>
                    </a:cxn>
                    <a:cxn ang="T13">
                      <a:pos x="T6" y="T7"/>
                    </a:cxn>
                    <a:cxn ang="T14">
                      <a:pos x="T8" y="T9"/>
                    </a:cxn>
                  </a:cxnLst>
                  <a:rect l="T15" t="T16" r="T17" b="T18"/>
                  <a:pathLst>
                    <a:path w="46" h="191">
                      <a:moveTo>
                        <a:pt x="0" y="0"/>
                      </a:moveTo>
                      <a:lnTo>
                        <a:pt x="46" y="9"/>
                      </a:lnTo>
                      <a:lnTo>
                        <a:pt x="46" y="191"/>
                      </a:lnTo>
                      <a:lnTo>
                        <a:pt x="0" y="191"/>
                      </a:lnTo>
                      <a:lnTo>
                        <a:pt x="0" y="0"/>
                      </a:lnTo>
                      <a:close/>
                    </a:path>
                  </a:pathLst>
                </a:custGeom>
                <a:solidFill>
                  <a:srgbClr val="C0C0C0"/>
                </a:solidFill>
                <a:ln w="9525">
                  <a:solidFill>
                    <a:srgbClr val="000000"/>
                  </a:solidFill>
                  <a:round/>
                  <a:headEnd/>
                  <a:tailEnd/>
                </a:ln>
              </p:spPr>
              <p:txBody>
                <a:bodyPr/>
                <a:lstStyle/>
                <a:p>
                  <a:endParaRPr lang="en-US"/>
                </a:p>
              </p:txBody>
            </p:sp>
            <p:sp>
              <p:nvSpPr>
                <p:cNvPr id="24602" name="Freeform 200"/>
                <p:cNvSpPr>
                  <a:spLocks/>
                </p:cNvSpPr>
                <p:nvPr/>
              </p:nvSpPr>
              <p:spPr bwMode="auto">
                <a:xfrm>
                  <a:off x="5091" y="3557"/>
                  <a:ext cx="65" cy="19"/>
                </a:xfrm>
                <a:custGeom>
                  <a:avLst/>
                  <a:gdLst>
                    <a:gd name="T0" fmla="*/ 0 w 130"/>
                    <a:gd name="T1" fmla="*/ 0 h 38"/>
                    <a:gd name="T2" fmla="*/ 0 w 130"/>
                    <a:gd name="T3" fmla="*/ 1 h 38"/>
                    <a:gd name="T4" fmla="*/ 1 w 130"/>
                    <a:gd name="T5" fmla="*/ 1 h 38"/>
                    <a:gd name="T6" fmla="*/ 1 w 130"/>
                    <a:gd name="T7" fmla="*/ 1 h 38"/>
                    <a:gd name="T8" fmla="*/ 1 w 130"/>
                    <a:gd name="T9" fmla="*/ 1 h 38"/>
                    <a:gd name="T10" fmla="*/ 1 w 130"/>
                    <a:gd name="T11" fmla="*/ 1 h 38"/>
                    <a:gd name="T12" fmla="*/ 1 w 130"/>
                    <a:gd name="T13" fmla="*/ 0 h 38"/>
                    <a:gd name="T14" fmla="*/ 0 w 130"/>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38"/>
                    <a:gd name="T26" fmla="*/ 130 w 13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38">
                      <a:moveTo>
                        <a:pt x="0" y="0"/>
                      </a:moveTo>
                      <a:lnTo>
                        <a:pt x="0" y="38"/>
                      </a:lnTo>
                      <a:lnTo>
                        <a:pt x="34" y="25"/>
                      </a:lnTo>
                      <a:lnTo>
                        <a:pt x="130" y="25"/>
                      </a:lnTo>
                      <a:lnTo>
                        <a:pt x="130" y="11"/>
                      </a:lnTo>
                      <a:lnTo>
                        <a:pt x="34" y="11"/>
                      </a:lnTo>
                      <a:lnTo>
                        <a:pt x="24"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586" name="Group 201"/>
              <p:cNvGrpSpPr>
                <a:grpSpLocks/>
              </p:cNvGrpSpPr>
              <p:nvPr/>
            </p:nvGrpSpPr>
            <p:grpSpPr bwMode="auto">
              <a:xfrm>
                <a:off x="3072" y="3303"/>
                <a:ext cx="1152" cy="645"/>
                <a:chOff x="2549" y="3303"/>
                <a:chExt cx="2295" cy="645"/>
              </a:xfrm>
            </p:grpSpPr>
            <p:sp>
              <p:nvSpPr>
                <p:cNvPr id="24592" name="Rectangle 202"/>
                <p:cNvSpPr>
                  <a:spLocks noChangeArrowheads="1"/>
                </p:cNvSpPr>
                <p:nvPr/>
              </p:nvSpPr>
              <p:spPr bwMode="auto">
                <a:xfrm>
                  <a:off x="2669" y="3303"/>
                  <a:ext cx="2126" cy="600"/>
                </a:xfrm>
                <a:prstGeom prst="rect">
                  <a:avLst/>
                </a:prstGeom>
                <a:solidFill>
                  <a:srgbClr val="FF0000"/>
                </a:solidFill>
                <a:ln w="9525">
                  <a:solidFill>
                    <a:srgbClr val="000000"/>
                  </a:solidFill>
                  <a:miter lim="800000"/>
                  <a:headEnd/>
                  <a:tailEnd/>
                </a:ln>
              </p:spPr>
              <p:txBody>
                <a:bodyPr/>
                <a:lstStyle/>
                <a:p>
                  <a:endParaRPr lang="en-US"/>
                </a:p>
              </p:txBody>
            </p:sp>
            <p:sp>
              <p:nvSpPr>
                <p:cNvPr id="24593" name="Rectangle 203"/>
                <p:cNvSpPr>
                  <a:spLocks noChangeArrowheads="1"/>
                </p:cNvSpPr>
                <p:nvPr/>
              </p:nvSpPr>
              <p:spPr bwMode="auto">
                <a:xfrm>
                  <a:off x="2549" y="3891"/>
                  <a:ext cx="2295" cy="57"/>
                </a:xfrm>
                <a:prstGeom prst="rect">
                  <a:avLst/>
                </a:prstGeom>
                <a:solidFill>
                  <a:srgbClr val="808080"/>
                </a:solidFill>
                <a:ln w="9525">
                  <a:solidFill>
                    <a:srgbClr val="000000"/>
                  </a:solidFill>
                  <a:miter lim="800000"/>
                  <a:headEnd/>
                  <a:tailEnd/>
                </a:ln>
              </p:spPr>
              <p:txBody>
                <a:bodyPr/>
                <a:lstStyle/>
                <a:p>
                  <a:endParaRPr lang="en-US"/>
                </a:p>
              </p:txBody>
            </p:sp>
          </p:grpSp>
          <p:grpSp>
            <p:nvGrpSpPr>
              <p:cNvPr id="24587" name="Group 204"/>
              <p:cNvGrpSpPr>
                <a:grpSpLocks/>
              </p:cNvGrpSpPr>
              <p:nvPr/>
            </p:nvGrpSpPr>
            <p:grpSpPr bwMode="auto">
              <a:xfrm>
                <a:off x="3359" y="3737"/>
                <a:ext cx="348" cy="376"/>
                <a:chOff x="3359" y="3737"/>
                <a:chExt cx="348" cy="376"/>
              </a:xfrm>
            </p:grpSpPr>
            <p:sp>
              <p:nvSpPr>
                <p:cNvPr id="24588" name="Oval 205"/>
                <p:cNvSpPr>
                  <a:spLocks noChangeArrowheads="1"/>
                </p:cNvSpPr>
                <p:nvPr/>
              </p:nvSpPr>
              <p:spPr bwMode="auto">
                <a:xfrm>
                  <a:off x="3359" y="3737"/>
                  <a:ext cx="348" cy="35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589" name="Group 206"/>
                <p:cNvGrpSpPr>
                  <a:grpSpLocks/>
                </p:cNvGrpSpPr>
                <p:nvPr/>
              </p:nvGrpSpPr>
              <p:grpSpPr bwMode="auto">
                <a:xfrm>
                  <a:off x="3370" y="3788"/>
                  <a:ext cx="326" cy="325"/>
                  <a:chOff x="3370" y="3788"/>
                  <a:chExt cx="326" cy="325"/>
                </a:xfrm>
              </p:grpSpPr>
              <p:sp>
                <p:nvSpPr>
                  <p:cNvPr id="24590" name="Oval 207"/>
                  <p:cNvSpPr>
                    <a:spLocks noChangeArrowheads="1"/>
                  </p:cNvSpPr>
                  <p:nvPr/>
                </p:nvSpPr>
                <p:spPr bwMode="auto">
                  <a:xfrm>
                    <a:off x="3370" y="3788"/>
                    <a:ext cx="326" cy="3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Oval 208"/>
                  <p:cNvSpPr>
                    <a:spLocks noChangeArrowheads="1"/>
                  </p:cNvSpPr>
                  <p:nvPr/>
                </p:nvSpPr>
                <p:spPr bwMode="auto">
                  <a:xfrm>
                    <a:off x="3466" y="3884"/>
                    <a:ext cx="133" cy="13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24583" name="Rectangle 209"/>
            <p:cNvSpPr>
              <a:spLocks noChangeArrowheads="1"/>
            </p:cNvSpPr>
            <p:nvPr/>
          </p:nvSpPr>
          <p:spPr bwMode="auto">
            <a:xfrm>
              <a:off x="3175" y="3583"/>
              <a:ext cx="857" cy="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Line 210"/>
            <p:cNvSpPr>
              <a:spLocks noChangeShapeType="1"/>
            </p:cNvSpPr>
            <p:nvPr/>
          </p:nvSpPr>
          <p:spPr bwMode="auto">
            <a:xfrm>
              <a:off x="3120" y="3541"/>
              <a:ext cx="16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4581" name="Object 211"/>
          <p:cNvGraphicFramePr>
            <a:graphicFrameLocks/>
          </p:cNvGraphicFramePr>
          <p:nvPr/>
        </p:nvGraphicFramePr>
        <p:xfrm>
          <a:off x="1371600" y="2286000"/>
          <a:ext cx="3835400" cy="3762375"/>
        </p:xfrm>
        <a:graphic>
          <a:graphicData uri="http://schemas.openxmlformats.org/presentationml/2006/ole">
            <mc:AlternateContent xmlns:mc="http://schemas.openxmlformats.org/markup-compatibility/2006">
              <mc:Choice xmlns:v="urn:schemas-microsoft-com:vml" Requires="v">
                <p:oleObj spid="_x0000_s8238" name="Clip" r:id="rId4" imgW="4319588" imgH="4237038" progId="MS_ClipArt_Gallery.2">
                  <p:embed/>
                </p:oleObj>
              </mc:Choice>
              <mc:Fallback>
                <p:oleObj name="Clip" r:id="rId4" imgW="4319588" imgH="4237038"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86000"/>
                        <a:ext cx="38354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6400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52600" y="304800"/>
            <a:ext cx="2590800" cy="1143000"/>
          </a:xfrm>
          <a:effectLst>
            <a:outerShdw dist="53882" dir="2700000" algn="ctr" rotWithShape="0">
              <a:schemeClr val="bg2"/>
            </a:outerShdw>
          </a:effectLst>
        </p:spPr>
        <p:txBody>
          <a:bodyPr lIns="92075" tIns="46038" rIns="92075" bIns="46038" anchor="t"/>
          <a:lstStyle/>
          <a:p>
            <a:pPr eaLnBrk="1" hangingPunct="1"/>
            <a:r>
              <a:rPr lang="en-US" smtClean="0"/>
              <a:t>Rescue</a:t>
            </a:r>
          </a:p>
        </p:txBody>
      </p:sp>
      <p:sp>
        <p:nvSpPr>
          <p:cNvPr id="25603" name="Rectangle 3"/>
          <p:cNvSpPr>
            <a:spLocks noChangeArrowheads="1"/>
          </p:cNvSpPr>
          <p:nvPr/>
        </p:nvSpPr>
        <p:spPr bwMode="auto">
          <a:xfrm>
            <a:off x="3322638" y="5851525"/>
            <a:ext cx="5121275" cy="5492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604" name="Group 4"/>
          <p:cNvGrpSpPr>
            <a:grpSpLocks/>
          </p:cNvGrpSpPr>
          <p:nvPr/>
        </p:nvGrpSpPr>
        <p:grpSpPr bwMode="auto">
          <a:xfrm>
            <a:off x="3427413" y="2212975"/>
            <a:ext cx="4935537" cy="3627438"/>
            <a:chOff x="1488" y="1313"/>
            <a:chExt cx="3498" cy="2285"/>
          </a:xfrm>
        </p:grpSpPr>
        <p:sp>
          <p:nvSpPr>
            <p:cNvPr id="25710" name="AutoShape 5"/>
            <p:cNvSpPr>
              <a:spLocks noChangeArrowheads="1"/>
            </p:cNvSpPr>
            <p:nvPr/>
          </p:nvSpPr>
          <p:spPr bwMode="auto">
            <a:xfrm rot="10800000" flipH="1">
              <a:off x="1488" y="1313"/>
              <a:ext cx="3494" cy="1401"/>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11" name="AutoShape 6" descr="90%"/>
            <p:cNvSpPr>
              <a:spLocks noChangeArrowheads="1"/>
            </p:cNvSpPr>
            <p:nvPr/>
          </p:nvSpPr>
          <p:spPr bwMode="auto">
            <a:xfrm>
              <a:off x="1488" y="1313"/>
              <a:ext cx="1535" cy="1209"/>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5712" name="Group 7"/>
            <p:cNvGrpSpPr>
              <a:grpSpLocks/>
            </p:cNvGrpSpPr>
            <p:nvPr/>
          </p:nvGrpSpPr>
          <p:grpSpPr bwMode="auto">
            <a:xfrm>
              <a:off x="1492" y="1320"/>
              <a:ext cx="3494" cy="2278"/>
              <a:chOff x="1492" y="1320"/>
              <a:chExt cx="3494" cy="2278"/>
            </a:xfrm>
          </p:grpSpPr>
          <p:sp>
            <p:nvSpPr>
              <p:cNvPr id="25713" name="AutoShape 8" descr="90%"/>
              <p:cNvSpPr>
                <a:spLocks noChangeArrowheads="1"/>
              </p:cNvSpPr>
              <p:nvPr/>
            </p:nvSpPr>
            <p:spPr bwMode="auto">
              <a:xfrm rot="-5400000">
                <a:off x="3615" y="1157"/>
                <a:ext cx="1208" cy="1534"/>
              </a:xfrm>
              <a:prstGeom prst="rtTriangle">
                <a:avLst/>
              </a:prstGeom>
              <a:pattFill prst="pct90">
                <a:fgClr>
                  <a:srgbClr val="EBF50A"/>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14" name="Rectangle 9" descr="90%"/>
              <p:cNvSpPr>
                <a:spLocks noChangeArrowheads="1"/>
              </p:cNvSpPr>
              <p:nvPr/>
            </p:nvSpPr>
            <p:spPr bwMode="auto">
              <a:xfrm>
                <a:off x="1492" y="2488"/>
                <a:ext cx="3491" cy="1110"/>
              </a:xfrm>
              <a:prstGeom prst="rect">
                <a:avLst/>
              </a:prstGeom>
              <a:pattFill prst="pct90">
                <a:fgClr>
                  <a:srgbClr val="EBF50A"/>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25605" name="AutoShape 10"/>
          <p:cNvSpPr>
            <a:spLocks noChangeArrowheads="1"/>
          </p:cNvSpPr>
          <p:nvPr/>
        </p:nvSpPr>
        <p:spPr bwMode="auto">
          <a:xfrm>
            <a:off x="3340100" y="669925"/>
            <a:ext cx="5118100" cy="1536700"/>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6" name="Rectangle 11"/>
          <p:cNvSpPr>
            <a:spLocks noChangeArrowheads="1"/>
          </p:cNvSpPr>
          <p:nvPr/>
        </p:nvSpPr>
        <p:spPr bwMode="auto">
          <a:xfrm>
            <a:off x="2722563" y="2001838"/>
            <a:ext cx="693737" cy="90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7" name="Line 12"/>
          <p:cNvSpPr>
            <a:spLocks noChangeShapeType="1"/>
          </p:cNvSpPr>
          <p:nvPr/>
        </p:nvSpPr>
        <p:spPr bwMode="auto">
          <a:xfrm>
            <a:off x="2717800" y="2427288"/>
            <a:ext cx="704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13"/>
          <p:cNvSpPr>
            <a:spLocks noChangeShapeType="1"/>
          </p:cNvSpPr>
          <p:nvPr/>
        </p:nvSpPr>
        <p:spPr bwMode="auto">
          <a:xfrm>
            <a:off x="2717800" y="2909888"/>
            <a:ext cx="698500"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14"/>
          <p:cNvSpPr>
            <a:spLocks noChangeShapeType="1"/>
          </p:cNvSpPr>
          <p:nvPr/>
        </p:nvSpPr>
        <p:spPr bwMode="auto">
          <a:xfrm>
            <a:off x="3313113" y="2930525"/>
            <a:ext cx="0" cy="2900363"/>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0" name="Rectangle 15"/>
          <p:cNvSpPr>
            <a:spLocks noChangeArrowheads="1"/>
          </p:cNvSpPr>
          <p:nvPr/>
        </p:nvSpPr>
        <p:spPr bwMode="auto">
          <a:xfrm>
            <a:off x="2781300" y="5943600"/>
            <a:ext cx="3076575" cy="273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1" name="Rectangle 16"/>
          <p:cNvSpPr>
            <a:spLocks noChangeArrowheads="1"/>
          </p:cNvSpPr>
          <p:nvPr/>
        </p:nvSpPr>
        <p:spPr bwMode="auto">
          <a:xfrm>
            <a:off x="5583238" y="5873750"/>
            <a:ext cx="550862" cy="3429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12" name="Rectangle 17"/>
          <p:cNvSpPr>
            <a:spLocks noChangeArrowheads="1"/>
          </p:cNvSpPr>
          <p:nvPr/>
        </p:nvSpPr>
        <p:spPr bwMode="auto">
          <a:xfrm>
            <a:off x="2786063" y="6223000"/>
            <a:ext cx="293687" cy="125413"/>
          </a:xfrm>
          <a:prstGeom prst="rect">
            <a:avLst/>
          </a:prstGeom>
          <a:solidFill>
            <a:schemeClr val="accent2"/>
          </a:solidFill>
          <a:ln w="12700">
            <a:solidFill>
              <a:schemeClr val="accent2"/>
            </a:solidFill>
            <a:miter lim="800000"/>
            <a:headEnd/>
            <a:tailEnd/>
          </a:ln>
        </p:spPr>
        <p:txBody>
          <a:bodyPr wrap="none" anchor="ctr"/>
          <a:lstStyle/>
          <a:p>
            <a:endParaRPr lang="en-US"/>
          </a:p>
        </p:txBody>
      </p:sp>
      <p:sp>
        <p:nvSpPr>
          <p:cNvPr id="25613" name="Line 18"/>
          <p:cNvSpPr>
            <a:spLocks noChangeShapeType="1"/>
          </p:cNvSpPr>
          <p:nvPr/>
        </p:nvSpPr>
        <p:spPr bwMode="auto">
          <a:xfrm>
            <a:off x="2690813" y="6088063"/>
            <a:ext cx="3406775"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4" name="AutoShape 19"/>
          <p:cNvSpPr>
            <a:spLocks noChangeArrowheads="1"/>
          </p:cNvSpPr>
          <p:nvPr/>
        </p:nvSpPr>
        <p:spPr bwMode="auto">
          <a:xfrm>
            <a:off x="2878138" y="5994400"/>
            <a:ext cx="138112" cy="20002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AutoShape 20"/>
          <p:cNvSpPr>
            <a:spLocks noChangeArrowheads="1"/>
          </p:cNvSpPr>
          <p:nvPr/>
        </p:nvSpPr>
        <p:spPr bwMode="auto">
          <a:xfrm>
            <a:off x="3013075" y="5994400"/>
            <a:ext cx="138113" cy="200025"/>
          </a:xfrm>
          <a:prstGeom prst="parallelogram">
            <a:avLst>
              <a:gd name="adj" fmla="val 24995"/>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AutoShape 21"/>
          <p:cNvSpPr>
            <a:spLocks noChangeArrowheads="1"/>
          </p:cNvSpPr>
          <p:nvPr/>
        </p:nvSpPr>
        <p:spPr bwMode="auto">
          <a:xfrm>
            <a:off x="31496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17" name="AutoShape 22"/>
          <p:cNvSpPr>
            <a:spLocks noChangeArrowheads="1"/>
          </p:cNvSpPr>
          <p:nvPr/>
        </p:nvSpPr>
        <p:spPr bwMode="auto">
          <a:xfrm>
            <a:off x="32845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18" name="AutoShape 23"/>
          <p:cNvSpPr>
            <a:spLocks noChangeArrowheads="1"/>
          </p:cNvSpPr>
          <p:nvPr/>
        </p:nvSpPr>
        <p:spPr bwMode="auto">
          <a:xfrm>
            <a:off x="34194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19" name="AutoShape 24"/>
          <p:cNvSpPr>
            <a:spLocks noChangeArrowheads="1"/>
          </p:cNvSpPr>
          <p:nvPr/>
        </p:nvSpPr>
        <p:spPr bwMode="auto">
          <a:xfrm>
            <a:off x="35560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0" name="AutoShape 25"/>
          <p:cNvSpPr>
            <a:spLocks noChangeArrowheads="1"/>
          </p:cNvSpPr>
          <p:nvPr/>
        </p:nvSpPr>
        <p:spPr bwMode="auto">
          <a:xfrm>
            <a:off x="36909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1" name="AutoShape 26"/>
          <p:cNvSpPr>
            <a:spLocks noChangeArrowheads="1"/>
          </p:cNvSpPr>
          <p:nvPr/>
        </p:nvSpPr>
        <p:spPr bwMode="auto">
          <a:xfrm>
            <a:off x="38258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2" name="AutoShape 27"/>
          <p:cNvSpPr>
            <a:spLocks noChangeArrowheads="1"/>
          </p:cNvSpPr>
          <p:nvPr/>
        </p:nvSpPr>
        <p:spPr bwMode="auto">
          <a:xfrm>
            <a:off x="39624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3" name="AutoShape 28"/>
          <p:cNvSpPr>
            <a:spLocks noChangeArrowheads="1"/>
          </p:cNvSpPr>
          <p:nvPr/>
        </p:nvSpPr>
        <p:spPr bwMode="auto">
          <a:xfrm>
            <a:off x="40973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4" name="AutoShape 29"/>
          <p:cNvSpPr>
            <a:spLocks noChangeArrowheads="1"/>
          </p:cNvSpPr>
          <p:nvPr/>
        </p:nvSpPr>
        <p:spPr bwMode="auto">
          <a:xfrm>
            <a:off x="42322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5" name="AutoShape 30"/>
          <p:cNvSpPr>
            <a:spLocks noChangeArrowheads="1"/>
          </p:cNvSpPr>
          <p:nvPr/>
        </p:nvSpPr>
        <p:spPr bwMode="auto">
          <a:xfrm>
            <a:off x="43688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6" name="AutoShape 31"/>
          <p:cNvSpPr>
            <a:spLocks noChangeArrowheads="1"/>
          </p:cNvSpPr>
          <p:nvPr/>
        </p:nvSpPr>
        <p:spPr bwMode="auto">
          <a:xfrm>
            <a:off x="45037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7" name="AutoShape 32"/>
          <p:cNvSpPr>
            <a:spLocks noChangeArrowheads="1"/>
          </p:cNvSpPr>
          <p:nvPr/>
        </p:nvSpPr>
        <p:spPr bwMode="auto">
          <a:xfrm>
            <a:off x="46386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8" name="AutoShape 33"/>
          <p:cNvSpPr>
            <a:spLocks noChangeArrowheads="1"/>
          </p:cNvSpPr>
          <p:nvPr/>
        </p:nvSpPr>
        <p:spPr bwMode="auto">
          <a:xfrm>
            <a:off x="47752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29" name="AutoShape 34"/>
          <p:cNvSpPr>
            <a:spLocks noChangeArrowheads="1"/>
          </p:cNvSpPr>
          <p:nvPr/>
        </p:nvSpPr>
        <p:spPr bwMode="auto">
          <a:xfrm>
            <a:off x="49101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0" name="AutoShape 35"/>
          <p:cNvSpPr>
            <a:spLocks noChangeArrowheads="1"/>
          </p:cNvSpPr>
          <p:nvPr/>
        </p:nvSpPr>
        <p:spPr bwMode="auto">
          <a:xfrm>
            <a:off x="50450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1" name="AutoShape 36"/>
          <p:cNvSpPr>
            <a:spLocks noChangeArrowheads="1"/>
          </p:cNvSpPr>
          <p:nvPr/>
        </p:nvSpPr>
        <p:spPr bwMode="auto">
          <a:xfrm>
            <a:off x="51816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2" name="AutoShape 37"/>
          <p:cNvSpPr>
            <a:spLocks noChangeArrowheads="1"/>
          </p:cNvSpPr>
          <p:nvPr/>
        </p:nvSpPr>
        <p:spPr bwMode="auto">
          <a:xfrm>
            <a:off x="53165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3" name="AutoShape 38"/>
          <p:cNvSpPr>
            <a:spLocks noChangeArrowheads="1"/>
          </p:cNvSpPr>
          <p:nvPr/>
        </p:nvSpPr>
        <p:spPr bwMode="auto">
          <a:xfrm>
            <a:off x="54514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4" name="AutoShape 39"/>
          <p:cNvSpPr>
            <a:spLocks noChangeArrowheads="1"/>
          </p:cNvSpPr>
          <p:nvPr/>
        </p:nvSpPr>
        <p:spPr bwMode="auto">
          <a:xfrm>
            <a:off x="5722938" y="5994400"/>
            <a:ext cx="138112"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5" name="AutoShape 40"/>
          <p:cNvSpPr>
            <a:spLocks noChangeArrowheads="1"/>
          </p:cNvSpPr>
          <p:nvPr/>
        </p:nvSpPr>
        <p:spPr bwMode="auto">
          <a:xfrm>
            <a:off x="5857875"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sp>
        <p:nvSpPr>
          <p:cNvPr id="25636" name="AutoShape 41"/>
          <p:cNvSpPr>
            <a:spLocks noChangeArrowheads="1"/>
          </p:cNvSpPr>
          <p:nvPr/>
        </p:nvSpPr>
        <p:spPr bwMode="auto">
          <a:xfrm>
            <a:off x="5588000" y="5994400"/>
            <a:ext cx="138113" cy="200025"/>
          </a:xfrm>
          <a:prstGeom prst="parallelogram">
            <a:avLst>
              <a:gd name="adj" fmla="val 24995"/>
            </a:avLst>
          </a:prstGeom>
          <a:solidFill>
            <a:srgbClr val="FAFD00"/>
          </a:solidFill>
          <a:ln w="12700">
            <a:solidFill>
              <a:schemeClr val="bg2"/>
            </a:solidFill>
            <a:miter lim="800000"/>
            <a:headEnd/>
            <a:tailEnd/>
          </a:ln>
        </p:spPr>
        <p:txBody>
          <a:bodyPr wrap="none" anchor="ctr"/>
          <a:lstStyle/>
          <a:p>
            <a:endParaRPr lang="en-US"/>
          </a:p>
        </p:txBody>
      </p:sp>
      <p:grpSp>
        <p:nvGrpSpPr>
          <p:cNvPr id="25637" name="Group 42"/>
          <p:cNvGrpSpPr>
            <a:grpSpLocks/>
          </p:cNvGrpSpPr>
          <p:nvPr/>
        </p:nvGrpSpPr>
        <p:grpSpPr bwMode="auto">
          <a:xfrm>
            <a:off x="2717800" y="1563688"/>
            <a:ext cx="809625" cy="1346200"/>
            <a:chOff x="985" y="904"/>
            <a:chExt cx="574" cy="848"/>
          </a:xfrm>
        </p:grpSpPr>
        <p:grpSp>
          <p:nvGrpSpPr>
            <p:cNvPr id="25640" name="Group 43"/>
            <p:cNvGrpSpPr>
              <a:grpSpLocks/>
            </p:cNvGrpSpPr>
            <p:nvPr/>
          </p:nvGrpSpPr>
          <p:grpSpPr bwMode="auto">
            <a:xfrm>
              <a:off x="1070" y="904"/>
              <a:ext cx="489" cy="843"/>
              <a:chOff x="1070" y="904"/>
              <a:chExt cx="489" cy="843"/>
            </a:xfrm>
          </p:grpSpPr>
          <p:grpSp>
            <p:nvGrpSpPr>
              <p:cNvPr id="25644" name="Group 44"/>
              <p:cNvGrpSpPr>
                <a:grpSpLocks/>
              </p:cNvGrpSpPr>
              <p:nvPr/>
            </p:nvGrpSpPr>
            <p:grpSpPr bwMode="auto">
              <a:xfrm>
                <a:off x="1070" y="904"/>
                <a:ext cx="489" cy="843"/>
                <a:chOff x="1070" y="904"/>
                <a:chExt cx="489" cy="843"/>
              </a:xfrm>
            </p:grpSpPr>
            <p:grpSp>
              <p:nvGrpSpPr>
                <p:cNvPr id="25648" name="Group 45"/>
                <p:cNvGrpSpPr>
                  <a:grpSpLocks/>
                </p:cNvGrpSpPr>
                <p:nvPr/>
              </p:nvGrpSpPr>
              <p:grpSpPr bwMode="auto">
                <a:xfrm>
                  <a:off x="1352" y="1624"/>
                  <a:ext cx="143" cy="123"/>
                  <a:chOff x="1352" y="1624"/>
                  <a:chExt cx="143" cy="123"/>
                </a:xfrm>
              </p:grpSpPr>
              <p:sp>
                <p:nvSpPr>
                  <p:cNvPr id="25705" name="Freeform 46"/>
                  <p:cNvSpPr>
                    <a:spLocks/>
                  </p:cNvSpPr>
                  <p:nvPr/>
                </p:nvSpPr>
                <p:spPr bwMode="auto">
                  <a:xfrm>
                    <a:off x="1352" y="1624"/>
                    <a:ext cx="143" cy="123"/>
                  </a:xfrm>
                  <a:custGeom>
                    <a:avLst/>
                    <a:gdLst>
                      <a:gd name="T0" fmla="*/ 36 w 143"/>
                      <a:gd name="T1" fmla="*/ 0 h 123"/>
                      <a:gd name="T2" fmla="*/ 54 w 143"/>
                      <a:gd name="T3" fmla="*/ 20 h 123"/>
                      <a:gd name="T4" fmla="*/ 62 w 143"/>
                      <a:gd name="T5" fmla="*/ 31 h 123"/>
                      <a:gd name="T6" fmla="*/ 70 w 143"/>
                      <a:gd name="T7" fmla="*/ 42 h 123"/>
                      <a:gd name="T8" fmla="*/ 82 w 143"/>
                      <a:gd name="T9" fmla="*/ 52 h 123"/>
                      <a:gd name="T10" fmla="*/ 101 w 143"/>
                      <a:gd name="T11" fmla="*/ 71 h 123"/>
                      <a:gd name="T12" fmla="*/ 118 w 143"/>
                      <a:gd name="T13" fmla="*/ 85 h 123"/>
                      <a:gd name="T14" fmla="*/ 142 w 143"/>
                      <a:gd name="T15" fmla="*/ 104 h 123"/>
                      <a:gd name="T16" fmla="*/ 138 w 143"/>
                      <a:gd name="T17" fmla="*/ 116 h 123"/>
                      <a:gd name="T18" fmla="*/ 118 w 143"/>
                      <a:gd name="T19" fmla="*/ 122 h 123"/>
                      <a:gd name="T20" fmla="*/ 101 w 143"/>
                      <a:gd name="T21" fmla="*/ 120 h 123"/>
                      <a:gd name="T22" fmla="*/ 84 w 143"/>
                      <a:gd name="T23" fmla="*/ 115 h 123"/>
                      <a:gd name="T24" fmla="*/ 63 w 143"/>
                      <a:gd name="T25" fmla="*/ 105 h 123"/>
                      <a:gd name="T26" fmla="*/ 43 w 143"/>
                      <a:gd name="T27" fmla="*/ 90 h 123"/>
                      <a:gd name="T28" fmla="*/ 34 w 143"/>
                      <a:gd name="T29" fmla="*/ 95 h 123"/>
                      <a:gd name="T30" fmla="*/ 12 w 143"/>
                      <a:gd name="T31" fmla="*/ 88 h 123"/>
                      <a:gd name="T32" fmla="*/ 0 w 143"/>
                      <a:gd name="T33" fmla="*/ 78 h 123"/>
                      <a:gd name="T34" fmla="*/ 1 w 143"/>
                      <a:gd name="T35" fmla="*/ 64 h 123"/>
                      <a:gd name="T36" fmla="*/ 7 w 143"/>
                      <a:gd name="T37" fmla="*/ 55 h 123"/>
                      <a:gd name="T38" fmla="*/ 13 w 143"/>
                      <a:gd name="T39" fmla="*/ 49 h 123"/>
                      <a:gd name="T40" fmla="*/ 9 w 143"/>
                      <a:gd name="T41" fmla="*/ 23 h 123"/>
                      <a:gd name="T42" fmla="*/ 36 w 143"/>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23"/>
                      <a:gd name="T68" fmla="*/ 143 w 143"/>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23">
                        <a:moveTo>
                          <a:pt x="36" y="0"/>
                        </a:moveTo>
                        <a:lnTo>
                          <a:pt x="54" y="20"/>
                        </a:lnTo>
                        <a:lnTo>
                          <a:pt x="62" y="31"/>
                        </a:lnTo>
                        <a:lnTo>
                          <a:pt x="70" y="42"/>
                        </a:lnTo>
                        <a:lnTo>
                          <a:pt x="82" y="52"/>
                        </a:lnTo>
                        <a:lnTo>
                          <a:pt x="101" y="71"/>
                        </a:lnTo>
                        <a:lnTo>
                          <a:pt x="118" y="85"/>
                        </a:lnTo>
                        <a:lnTo>
                          <a:pt x="142" y="104"/>
                        </a:lnTo>
                        <a:lnTo>
                          <a:pt x="138" y="116"/>
                        </a:lnTo>
                        <a:lnTo>
                          <a:pt x="118" y="122"/>
                        </a:lnTo>
                        <a:lnTo>
                          <a:pt x="101" y="120"/>
                        </a:lnTo>
                        <a:lnTo>
                          <a:pt x="84" y="115"/>
                        </a:lnTo>
                        <a:lnTo>
                          <a:pt x="63" y="105"/>
                        </a:lnTo>
                        <a:lnTo>
                          <a:pt x="43" y="90"/>
                        </a:lnTo>
                        <a:lnTo>
                          <a:pt x="34" y="95"/>
                        </a:lnTo>
                        <a:lnTo>
                          <a:pt x="12" y="88"/>
                        </a:lnTo>
                        <a:lnTo>
                          <a:pt x="0" y="78"/>
                        </a:lnTo>
                        <a:lnTo>
                          <a:pt x="1" y="64"/>
                        </a:lnTo>
                        <a:lnTo>
                          <a:pt x="7" y="55"/>
                        </a:lnTo>
                        <a:lnTo>
                          <a:pt x="13" y="49"/>
                        </a:lnTo>
                        <a:lnTo>
                          <a:pt x="9" y="23"/>
                        </a:lnTo>
                        <a:lnTo>
                          <a:pt x="36" y="0"/>
                        </a:lnTo>
                      </a:path>
                    </a:pathLst>
                  </a:custGeom>
                  <a:solidFill>
                    <a:srgbClr val="402000"/>
                  </a:solidFill>
                  <a:ln w="12700" cap="rnd">
                    <a:solidFill>
                      <a:srgbClr val="201000"/>
                    </a:solidFill>
                    <a:round/>
                    <a:headEnd/>
                    <a:tailEnd/>
                  </a:ln>
                </p:spPr>
                <p:txBody>
                  <a:bodyPr/>
                  <a:lstStyle/>
                  <a:p>
                    <a:endParaRPr lang="en-US"/>
                  </a:p>
                </p:txBody>
              </p:sp>
              <p:sp>
                <p:nvSpPr>
                  <p:cNvPr id="25706" name="Freeform 47"/>
                  <p:cNvSpPr>
                    <a:spLocks/>
                  </p:cNvSpPr>
                  <p:nvPr/>
                </p:nvSpPr>
                <p:spPr bwMode="auto">
                  <a:xfrm>
                    <a:off x="1407" y="1672"/>
                    <a:ext cx="52" cy="39"/>
                  </a:xfrm>
                  <a:custGeom>
                    <a:avLst/>
                    <a:gdLst>
                      <a:gd name="T0" fmla="*/ 17 w 52"/>
                      <a:gd name="T1" fmla="*/ 0 h 39"/>
                      <a:gd name="T2" fmla="*/ 8 w 52"/>
                      <a:gd name="T3" fmla="*/ 8 h 39"/>
                      <a:gd name="T4" fmla="*/ 0 w 52"/>
                      <a:gd name="T5" fmla="*/ 10 h 39"/>
                      <a:gd name="T6" fmla="*/ 20 w 52"/>
                      <a:gd name="T7" fmla="*/ 26 h 39"/>
                      <a:gd name="T8" fmla="*/ 37 w 52"/>
                      <a:gd name="T9" fmla="*/ 38 h 39"/>
                      <a:gd name="T10" fmla="*/ 47 w 52"/>
                      <a:gd name="T11" fmla="*/ 36 h 39"/>
                      <a:gd name="T12" fmla="*/ 51 w 52"/>
                      <a:gd name="T13" fmla="*/ 32 h 39"/>
                      <a:gd name="T14" fmla="*/ 37 w 52"/>
                      <a:gd name="T15" fmla="*/ 18 h 39"/>
                      <a:gd name="T16" fmla="*/ 17 w 52"/>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9"/>
                      <a:gd name="T29" fmla="*/ 52 w 52"/>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9">
                        <a:moveTo>
                          <a:pt x="17" y="0"/>
                        </a:moveTo>
                        <a:lnTo>
                          <a:pt x="8" y="8"/>
                        </a:lnTo>
                        <a:lnTo>
                          <a:pt x="0" y="10"/>
                        </a:lnTo>
                        <a:lnTo>
                          <a:pt x="20" y="26"/>
                        </a:lnTo>
                        <a:lnTo>
                          <a:pt x="37" y="38"/>
                        </a:lnTo>
                        <a:lnTo>
                          <a:pt x="47" y="36"/>
                        </a:lnTo>
                        <a:lnTo>
                          <a:pt x="51" y="32"/>
                        </a:lnTo>
                        <a:lnTo>
                          <a:pt x="37" y="18"/>
                        </a:lnTo>
                        <a:lnTo>
                          <a:pt x="17"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7" name="Freeform 48"/>
                  <p:cNvSpPr>
                    <a:spLocks/>
                  </p:cNvSpPr>
                  <p:nvPr/>
                </p:nvSpPr>
                <p:spPr bwMode="auto">
                  <a:xfrm>
                    <a:off x="1448" y="1707"/>
                    <a:ext cx="42" cy="27"/>
                  </a:xfrm>
                  <a:custGeom>
                    <a:avLst/>
                    <a:gdLst>
                      <a:gd name="T0" fmla="*/ 12 w 42"/>
                      <a:gd name="T1" fmla="*/ 0 h 27"/>
                      <a:gd name="T2" fmla="*/ 27 w 42"/>
                      <a:gd name="T3" fmla="*/ 11 h 27"/>
                      <a:gd name="T4" fmla="*/ 41 w 42"/>
                      <a:gd name="T5" fmla="*/ 22 h 27"/>
                      <a:gd name="T6" fmla="*/ 33 w 42"/>
                      <a:gd name="T7" fmla="*/ 26 h 27"/>
                      <a:gd name="T8" fmla="*/ 13 w 42"/>
                      <a:gd name="T9" fmla="*/ 16 h 27"/>
                      <a:gd name="T10" fmla="*/ 0 w 42"/>
                      <a:gd name="T11" fmla="*/ 7 h 27"/>
                      <a:gd name="T12" fmla="*/ 12 w 42"/>
                      <a:gd name="T13" fmla="*/ 0 h 27"/>
                      <a:gd name="T14" fmla="*/ 0 60000 65536"/>
                      <a:gd name="T15" fmla="*/ 0 60000 65536"/>
                      <a:gd name="T16" fmla="*/ 0 60000 65536"/>
                      <a:gd name="T17" fmla="*/ 0 60000 65536"/>
                      <a:gd name="T18" fmla="*/ 0 60000 65536"/>
                      <a:gd name="T19" fmla="*/ 0 60000 65536"/>
                      <a:gd name="T20" fmla="*/ 0 60000 65536"/>
                      <a:gd name="T21" fmla="*/ 0 w 42"/>
                      <a:gd name="T22" fmla="*/ 0 h 27"/>
                      <a:gd name="T23" fmla="*/ 42 w 4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7">
                        <a:moveTo>
                          <a:pt x="12" y="0"/>
                        </a:moveTo>
                        <a:lnTo>
                          <a:pt x="27" y="11"/>
                        </a:lnTo>
                        <a:lnTo>
                          <a:pt x="41" y="22"/>
                        </a:lnTo>
                        <a:lnTo>
                          <a:pt x="33" y="26"/>
                        </a:lnTo>
                        <a:lnTo>
                          <a:pt x="13" y="16"/>
                        </a:lnTo>
                        <a:lnTo>
                          <a:pt x="0" y="7"/>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8" name="Freeform 49"/>
                  <p:cNvSpPr>
                    <a:spLocks/>
                  </p:cNvSpPr>
                  <p:nvPr/>
                </p:nvSpPr>
                <p:spPr bwMode="auto">
                  <a:xfrm>
                    <a:off x="1356" y="1676"/>
                    <a:ext cx="133" cy="66"/>
                  </a:xfrm>
                  <a:custGeom>
                    <a:avLst/>
                    <a:gdLst>
                      <a:gd name="T0" fmla="*/ 8 w 133"/>
                      <a:gd name="T1" fmla="*/ 0 h 66"/>
                      <a:gd name="T2" fmla="*/ 4 w 133"/>
                      <a:gd name="T3" fmla="*/ 7 h 66"/>
                      <a:gd name="T4" fmla="*/ 0 w 133"/>
                      <a:gd name="T5" fmla="*/ 19 h 66"/>
                      <a:gd name="T6" fmla="*/ 13 w 133"/>
                      <a:gd name="T7" fmla="*/ 28 h 66"/>
                      <a:gd name="T8" fmla="*/ 32 w 133"/>
                      <a:gd name="T9" fmla="*/ 34 h 66"/>
                      <a:gd name="T10" fmla="*/ 36 w 133"/>
                      <a:gd name="T11" fmla="*/ 35 h 66"/>
                      <a:gd name="T12" fmla="*/ 43 w 133"/>
                      <a:gd name="T13" fmla="*/ 35 h 66"/>
                      <a:gd name="T14" fmla="*/ 57 w 133"/>
                      <a:gd name="T15" fmla="*/ 45 h 66"/>
                      <a:gd name="T16" fmla="*/ 74 w 133"/>
                      <a:gd name="T17" fmla="*/ 54 h 66"/>
                      <a:gd name="T18" fmla="*/ 92 w 133"/>
                      <a:gd name="T19" fmla="*/ 61 h 66"/>
                      <a:gd name="T20" fmla="*/ 106 w 133"/>
                      <a:gd name="T21" fmla="*/ 64 h 66"/>
                      <a:gd name="T22" fmla="*/ 115 w 133"/>
                      <a:gd name="T23" fmla="*/ 65 h 66"/>
                      <a:gd name="T24" fmla="*/ 122 w 133"/>
                      <a:gd name="T25" fmla="*/ 62 h 66"/>
                      <a:gd name="T26" fmla="*/ 129 w 133"/>
                      <a:gd name="T27" fmla="*/ 60 h 66"/>
                      <a:gd name="T28" fmla="*/ 132 w 133"/>
                      <a:gd name="T29" fmla="*/ 57 h 66"/>
                      <a:gd name="T30" fmla="*/ 121 w 133"/>
                      <a:gd name="T31" fmla="*/ 57 h 66"/>
                      <a:gd name="T32" fmla="*/ 110 w 133"/>
                      <a:gd name="T33" fmla="*/ 53 h 66"/>
                      <a:gd name="T34" fmla="*/ 94 w 133"/>
                      <a:gd name="T35" fmla="*/ 44 h 66"/>
                      <a:gd name="T36" fmla="*/ 82 w 133"/>
                      <a:gd name="T37" fmla="*/ 35 h 66"/>
                      <a:gd name="T38" fmla="*/ 65 w 133"/>
                      <a:gd name="T39" fmla="*/ 24 h 66"/>
                      <a:gd name="T40" fmla="*/ 49 w 133"/>
                      <a:gd name="T41" fmla="*/ 10 h 66"/>
                      <a:gd name="T42" fmla="*/ 44 w 133"/>
                      <a:gd name="T43" fmla="*/ 12 h 66"/>
                      <a:gd name="T44" fmla="*/ 26 w 133"/>
                      <a:gd name="T45" fmla="*/ 7 h 66"/>
                      <a:gd name="T46" fmla="*/ 8 w 133"/>
                      <a:gd name="T47" fmla="*/ 0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66"/>
                      <a:gd name="T74" fmla="*/ 133 w 133"/>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66">
                        <a:moveTo>
                          <a:pt x="8" y="0"/>
                        </a:moveTo>
                        <a:lnTo>
                          <a:pt x="4" y="7"/>
                        </a:lnTo>
                        <a:lnTo>
                          <a:pt x="0" y="19"/>
                        </a:lnTo>
                        <a:lnTo>
                          <a:pt x="13" y="28"/>
                        </a:lnTo>
                        <a:lnTo>
                          <a:pt x="32" y="34"/>
                        </a:lnTo>
                        <a:lnTo>
                          <a:pt x="36" y="35"/>
                        </a:lnTo>
                        <a:lnTo>
                          <a:pt x="43" y="35"/>
                        </a:lnTo>
                        <a:lnTo>
                          <a:pt x="57" y="45"/>
                        </a:lnTo>
                        <a:lnTo>
                          <a:pt x="74" y="54"/>
                        </a:lnTo>
                        <a:lnTo>
                          <a:pt x="92" y="61"/>
                        </a:lnTo>
                        <a:lnTo>
                          <a:pt x="106" y="64"/>
                        </a:lnTo>
                        <a:lnTo>
                          <a:pt x="115" y="65"/>
                        </a:lnTo>
                        <a:lnTo>
                          <a:pt x="122" y="62"/>
                        </a:lnTo>
                        <a:lnTo>
                          <a:pt x="129" y="60"/>
                        </a:lnTo>
                        <a:lnTo>
                          <a:pt x="132" y="57"/>
                        </a:lnTo>
                        <a:lnTo>
                          <a:pt x="121" y="57"/>
                        </a:lnTo>
                        <a:lnTo>
                          <a:pt x="110" y="53"/>
                        </a:lnTo>
                        <a:lnTo>
                          <a:pt x="94" y="44"/>
                        </a:lnTo>
                        <a:lnTo>
                          <a:pt x="82" y="35"/>
                        </a:lnTo>
                        <a:lnTo>
                          <a:pt x="65" y="24"/>
                        </a:lnTo>
                        <a:lnTo>
                          <a:pt x="49" y="10"/>
                        </a:lnTo>
                        <a:lnTo>
                          <a:pt x="44" y="12"/>
                        </a:lnTo>
                        <a:lnTo>
                          <a:pt x="26" y="7"/>
                        </a:lnTo>
                        <a:lnTo>
                          <a:pt x="8"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9" name="Freeform 50"/>
                  <p:cNvSpPr>
                    <a:spLocks/>
                  </p:cNvSpPr>
                  <p:nvPr/>
                </p:nvSpPr>
                <p:spPr bwMode="auto">
                  <a:xfrm>
                    <a:off x="1367" y="1644"/>
                    <a:ext cx="55" cy="40"/>
                  </a:xfrm>
                  <a:custGeom>
                    <a:avLst/>
                    <a:gdLst>
                      <a:gd name="T0" fmla="*/ 0 w 55"/>
                      <a:gd name="T1" fmla="*/ 21 h 40"/>
                      <a:gd name="T2" fmla="*/ 1 w 55"/>
                      <a:gd name="T3" fmla="*/ 30 h 40"/>
                      <a:gd name="T4" fmla="*/ 16 w 55"/>
                      <a:gd name="T5" fmla="*/ 36 h 40"/>
                      <a:gd name="T6" fmla="*/ 31 w 55"/>
                      <a:gd name="T7" fmla="*/ 39 h 40"/>
                      <a:gd name="T8" fmla="*/ 35 w 55"/>
                      <a:gd name="T9" fmla="*/ 38 h 40"/>
                      <a:gd name="T10" fmla="*/ 37 w 55"/>
                      <a:gd name="T11" fmla="*/ 35 h 40"/>
                      <a:gd name="T12" fmla="*/ 47 w 55"/>
                      <a:gd name="T13" fmla="*/ 31 h 40"/>
                      <a:gd name="T14" fmla="*/ 54 w 55"/>
                      <a:gd name="T15" fmla="*/ 24 h 40"/>
                      <a:gd name="T16" fmla="*/ 45 w 55"/>
                      <a:gd name="T17" fmla="*/ 15 h 40"/>
                      <a:gd name="T18" fmla="*/ 34 w 55"/>
                      <a:gd name="T19" fmla="*/ 0 h 40"/>
                      <a:gd name="T20" fmla="*/ 30 w 55"/>
                      <a:gd name="T21" fmla="*/ 5 h 40"/>
                      <a:gd name="T22" fmla="*/ 22 w 55"/>
                      <a:gd name="T23" fmla="*/ 12 h 40"/>
                      <a:gd name="T24" fmla="*/ 15 w 55"/>
                      <a:gd name="T25" fmla="*/ 16 h 40"/>
                      <a:gd name="T26" fmla="*/ 0 w 55"/>
                      <a:gd name="T27" fmla="*/ 2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40"/>
                      <a:gd name="T44" fmla="*/ 55 w 5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40">
                        <a:moveTo>
                          <a:pt x="0" y="21"/>
                        </a:moveTo>
                        <a:lnTo>
                          <a:pt x="1" y="30"/>
                        </a:lnTo>
                        <a:lnTo>
                          <a:pt x="16" y="36"/>
                        </a:lnTo>
                        <a:lnTo>
                          <a:pt x="31" y="39"/>
                        </a:lnTo>
                        <a:lnTo>
                          <a:pt x="35" y="38"/>
                        </a:lnTo>
                        <a:lnTo>
                          <a:pt x="37" y="35"/>
                        </a:lnTo>
                        <a:lnTo>
                          <a:pt x="47" y="31"/>
                        </a:lnTo>
                        <a:lnTo>
                          <a:pt x="54" y="24"/>
                        </a:lnTo>
                        <a:lnTo>
                          <a:pt x="45" y="15"/>
                        </a:lnTo>
                        <a:lnTo>
                          <a:pt x="34" y="0"/>
                        </a:lnTo>
                        <a:lnTo>
                          <a:pt x="30" y="5"/>
                        </a:lnTo>
                        <a:lnTo>
                          <a:pt x="22" y="12"/>
                        </a:lnTo>
                        <a:lnTo>
                          <a:pt x="15" y="16"/>
                        </a:lnTo>
                        <a:lnTo>
                          <a:pt x="0" y="21"/>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5649" name="Freeform 51"/>
                <p:cNvSpPr>
                  <a:spLocks/>
                </p:cNvSpPr>
                <p:nvPr/>
              </p:nvSpPr>
              <p:spPr bwMode="auto">
                <a:xfrm>
                  <a:off x="1071" y="1114"/>
                  <a:ext cx="332" cy="549"/>
                </a:xfrm>
                <a:custGeom>
                  <a:avLst/>
                  <a:gdLst>
                    <a:gd name="T0" fmla="*/ 46 w 332"/>
                    <a:gd name="T1" fmla="*/ 0 h 549"/>
                    <a:gd name="T2" fmla="*/ 29 w 332"/>
                    <a:gd name="T3" fmla="*/ 19 h 549"/>
                    <a:gd name="T4" fmla="*/ 14 w 332"/>
                    <a:gd name="T5" fmla="*/ 38 h 549"/>
                    <a:gd name="T6" fmla="*/ 5 w 332"/>
                    <a:gd name="T7" fmla="*/ 52 h 549"/>
                    <a:gd name="T8" fmla="*/ 0 w 332"/>
                    <a:gd name="T9" fmla="*/ 74 h 549"/>
                    <a:gd name="T10" fmla="*/ 1 w 332"/>
                    <a:gd name="T11" fmla="*/ 89 h 549"/>
                    <a:gd name="T12" fmla="*/ 4 w 332"/>
                    <a:gd name="T13" fmla="*/ 109 h 549"/>
                    <a:gd name="T14" fmla="*/ 11 w 332"/>
                    <a:gd name="T15" fmla="*/ 129 h 549"/>
                    <a:gd name="T16" fmla="*/ 18 w 332"/>
                    <a:gd name="T17" fmla="*/ 147 h 549"/>
                    <a:gd name="T18" fmla="*/ 28 w 332"/>
                    <a:gd name="T19" fmla="*/ 167 h 549"/>
                    <a:gd name="T20" fmla="*/ 42 w 332"/>
                    <a:gd name="T21" fmla="*/ 184 h 549"/>
                    <a:gd name="T22" fmla="*/ 72 w 332"/>
                    <a:gd name="T23" fmla="*/ 217 h 549"/>
                    <a:gd name="T24" fmla="*/ 97 w 332"/>
                    <a:gd name="T25" fmla="*/ 242 h 549"/>
                    <a:gd name="T26" fmla="*/ 120 w 332"/>
                    <a:gd name="T27" fmla="*/ 262 h 549"/>
                    <a:gd name="T28" fmla="*/ 141 w 332"/>
                    <a:gd name="T29" fmla="*/ 278 h 549"/>
                    <a:gd name="T30" fmla="*/ 160 w 332"/>
                    <a:gd name="T31" fmla="*/ 294 h 549"/>
                    <a:gd name="T32" fmla="*/ 181 w 332"/>
                    <a:gd name="T33" fmla="*/ 313 h 549"/>
                    <a:gd name="T34" fmla="*/ 194 w 332"/>
                    <a:gd name="T35" fmla="*/ 327 h 549"/>
                    <a:gd name="T36" fmla="*/ 219 w 332"/>
                    <a:gd name="T37" fmla="*/ 355 h 549"/>
                    <a:gd name="T38" fmla="*/ 214 w 332"/>
                    <a:gd name="T39" fmla="*/ 379 h 549"/>
                    <a:gd name="T40" fmla="*/ 215 w 332"/>
                    <a:gd name="T41" fmla="*/ 398 h 549"/>
                    <a:gd name="T42" fmla="*/ 219 w 332"/>
                    <a:gd name="T43" fmla="*/ 416 h 549"/>
                    <a:gd name="T44" fmla="*/ 230 w 332"/>
                    <a:gd name="T45" fmla="*/ 441 h 549"/>
                    <a:gd name="T46" fmla="*/ 237 w 332"/>
                    <a:gd name="T47" fmla="*/ 461 h 549"/>
                    <a:gd name="T48" fmla="*/ 245 w 332"/>
                    <a:gd name="T49" fmla="*/ 479 h 549"/>
                    <a:gd name="T50" fmla="*/ 260 w 332"/>
                    <a:gd name="T51" fmla="*/ 512 h 549"/>
                    <a:gd name="T52" fmla="*/ 275 w 332"/>
                    <a:gd name="T53" fmla="*/ 546 h 549"/>
                    <a:gd name="T54" fmla="*/ 291 w 332"/>
                    <a:gd name="T55" fmla="*/ 548 h 549"/>
                    <a:gd name="T56" fmla="*/ 302 w 332"/>
                    <a:gd name="T57" fmla="*/ 544 h 549"/>
                    <a:gd name="T58" fmla="*/ 311 w 332"/>
                    <a:gd name="T59" fmla="*/ 540 h 549"/>
                    <a:gd name="T60" fmla="*/ 322 w 332"/>
                    <a:gd name="T61" fmla="*/ 531 h 549"/>
                    <a:gd name="T62" fmla="*/ 331 w 332"/>
                    <a:gd name="T63" fmla="*/ 524 h 549"/>
                    <a:gd name="T64" fmla="*/ 326 w 332"/>
                    <a:gd name="T65" fmla="*/ 504 h 549"/>
                    <a:gd name="T66" fmla="*/ 320 w 332"/>
                    <a:gd name="T67" fmla="*/ 487 h 549"/>
                    <a:gd name="T68" fmla="*/ 315 w 332"/>
                    <a:gd name="T69" fmla="*/ 469 h 549"/>
                    <a:gd name="T70" fmla="*/ 314 w 332"/>
                    <a:gd name="T71" fmla="*/ 452 h 549"/>
                    <a:gd name="T72" fmla="*/ 309 w 332"/>
                    <a:gd name="T73" fmla="*/ 419 h 549"/>
                    <a:gd name="T74" fmla="*/ 307 w 332"/>
                    <a:gd name="T75" fmla="*/ 391 h 549"/>
                    <a:gd name="T76" fmla="*/ 310 w 332"/>
                    <a:gd name="T77" fmla="*/ 351 h 549"/>
                    <a:gd name="T78" fmla="*/ 297 w 332"/>
                    <a:gd name="T79" fmla="*/ 312 h 549"/>
                    <a:gd name="T80" fmla="*/ 130 w 332"/>
                    <a:gd name="T81" fmla="*/ 92 h 549"/>
                    <a:gd name="T82" fmla="*/ 67 w 332"/>
                    <a:gd name="T83" fmla="*/ 17 h 549"/>
                    <a:gd name="T84" fmla="*/ 46 w 332"/>
                    <a:gd name="T85" fmla="*/ 0 h 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549"/>
                    <a:gd name="T131" fmla="*/ 332 w 332"/>
                    <a:gd name="T132" fmla="*/ 549 h 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549">
                      <a:moveTo>
                        <a:pt x="46" y="0"/>
                      </a:moveTo>
                      <a:lnTo>
                        <a:pt x="29" y="19"/>
                      </a:lnTo>
                      <a:lnTo>
                        <a:pt x="14" y="38"/>
                      </a:lnTo>
                      <a:lnTo>
                        <a:pt x="5" y="52"/>
                      </a:lnTo>
                      <a:lnTo>
                        <a:pt x="0" y="74"/>
                      </a:lnTo>
                      <a:lnTo>
                        <a:pt x="1" y="89"/>
                      </a:lnTo>
                      <a:lnTo>
                        <a:pt x="4" y="109"/>
                      </a:lnTo>
                      <a:lnTo>
                        <a:pt x="11" y="129"/>
                      </a:lnTo>
                      <a:lnTo>
                        <a:pt x="18" y="147"/>
                      </a:lnTo>
                      <a:lnTo>
                        <a:pt x="28" y="167"/>
                      </a:lnTo>
                      <a:lnTo>
                        <a:pt x="42" y="184"/>
                      </a:lnTo>
                      <a:lnTo>
                        <a:pt x="72" y="217"/>
                      </a:lnTo>
                      <a:lnTo>
                        <a:pt x="97" y="242"/>
                      </a:lnTo>
                      <a:lnTo>
                        <a:pt x="120" y="262"/>
                      </a:lnTo>
                      <a:lnTo>
                        <a:pt x="141" y="278"/>
                      </a:lnTo>
                      <a:lnTo>
                        <a:pt x="160" y="294"/>
                      </a:lnTo>
                      <a:lnTo>
                        <a:pt x="181" y="313"/>
                      </a:lnTo>
                      <a:lnTo>
                        <a:pt x="194" y="327"/>
                      </a:lnTo>
                      <a:lnTo>
                        <a:pt x="219" y="355"/>
                      </a:lnTo>
                      <a:lnTo>
                        <a:pt x="214" y="379"/>
                      </a:lnTo>
                      <a:lnTo>
                        <a:pt x="215" y="398"/>
                      </a:lnTo>
                      <a:lnTo>
                        <a:pt x="219" y="416"/>
                      </a:lnTo>
                      <a:lnTo>
                        <a:pt x="230" y="441"/>
                      </a:lnTo>
                      <a:lnTo>
                        <a:pt x="237" y="461"/>
                      </a:lnTo>
                      <a:lnTo>
                        <a:pt x="245" y="479"/>
                      </a:lnTo>
                      <a:lnTo>
                        <a:pt x="260" y="512"/>
                      </a:lnTo>
                      <a:lnTo>
                        <a:pt x="275" y="546"/>
                      </a:lnTo>
                      <a:lnTo>
                        <a:pt x="291" y="548"/>
                      </a:lnTo>
                      <a:lnTo>
                        <a:pt x="302" y="544"/>
                      </a:lnTo>
                      <a:lnTo>
                        <a:pt x="311" y="540"/>
                      </a:lnTo>
                      <a:lnTo>
                        <a:pt x="322" y="531"/>
                      </a:lnTo>
                      <a:lnTo>
                        <a:pt x="331" y="524"/>
                      </a:lnTo>
                      <a:lnTo>
                        <a:pt x="326" y="504"/>
                      </a:lnTo>
                      <a:lnTo>
                        <a:pt x="320" y="487"/>
                      </a:lnTo>
                      <a:lnTo>
                        <a:pt x="315" y="469"/>
                      </a:lnTo>
                      <a:lnTo>
                        <a:pt x="314" y="452"/>
                      </a:lnTo>
                      <a:lnTo>
                        <a:pt x="309" y="419"/>
                      </a:lnTo>
                      <a:lnTo>
                        <a:pt x="307" y="391"/>
                      </a:lnTo>
                      <a:lnTo>
                        <a:pt x="310" y="351"/>
                      </a:lnTo>
                      <a:lnTo>
                        <a:pt x="297" y="312"/>
                      </a:lnTo>
                      <a:lnTo>
                        <a:pt x="130" y="92"/>
                      </a:lnTo>
                      <a:lnTo>
                        <a:pt x="67" y="17"/>
                      </a:lnTo>
                      <a:lnTo>
                        <a:pt x="46" y="0"/>
                      </a:lnTo>
                    </a:path>
                  </a:pathLst>
                </a:custGeom>
                <a:solidFill>
                  <a:srgbClr val="0000C4"/>
                </a:solidFill>
                <a:ln w="12700" cap="rnd">
                  <a:solidFill>
                    <a:srgbClr val="000000"/>
                  </a:solidFill>
                  <a:round/>
                  <a:headEnd/>
                  <a:tailEnd/>
                </a:ln>
              </p:spPr>
              <p:txBody>
                <a:bodyPr/>
                <a:lstStyle/>
                <a:p>
                  <a:endParaRPr lang="en-US"/>
                </a:p>
              </p:txBody>
            </p:sp>
            <p:sp>
              <p:nvSpPr>
                <p:cNvPr id="25650" name="Freeform 52"/>
                <p:cNvSpPr>
                  <a:spLocks/>
                </p:cNvSpPr>
                <p:nvPr/>
              </p:nvSpPr>
              <p:spPr bwMode="auto">
                <a:xfrm>
                  <a:off x="1345" y="1402"/>
                  <a:ext cx="25" cy="52"/>
                </a:xfrm>
                <a:custGeom>
                  <a:avLst/>
                  <a:gdLst>
                    <a:gd name="T0" fmla="*/ 0 w 25"/>
                    <a:gd name="T1" fmla="*/ 11 h 52"/>
                    <a:gd name="T2" fmla="*/ 16 w 25"/>
                    <a:gd name="T3" fmla="*/ 0 h 52"/>
                    <a:gd name="T4" fmla="*/ 13 w 25"/>
                    <a:gd name="T5" fmla="*/ 11 h 52"/>
                    <a:gd name="T6" fmla="*/ 15 w 25"/>
                    <a:gd name="T7" fmla="*/ 19 h 52"/>
                    <a:gd name="T8" fmla="*/ 19 w 25"/>
                    <a:gd name="T9" fmla="*/ 26 h 52"/>
                    <a:gd name="T10" fmla="*/ 24 w 25"/>
                    <a:gd name="T11" fmla="*/ 38 h 52"/>
                    <a:gd name="T12" fmla="*/ 11 w 25"/>
                    <a:gd name="T13" fmla="*/ 51 h 52"/>
                    <a:gd name="T14" fmla="*/ 6 w 25"/>
                    <a:gd name="T15" fmla="*/ 36 h 52"/>
                    <a:gd name="T16" fmla="*/ 4 w 25"/>
                    <a:gd name="T17" fmla="*/ 27 h 52"/>
                    <a:gd name="T18" fmla="*/ 0 w 25"/>
                    <a:gd name="T19" fmla="*/ 1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2"/>
                    <a:gd name="T32" fmla="*/ 25 w 2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2">
                      <a:moveTo>
                        <a:pt x="0" y="11"/>
                      </a:moveTo>
                      <a:lnTo>
                        <a:pt x="16" y="0"/>
                      </a:lnTo>
                      <a:lnTo>
                        <a:pt x="13" y="11"/>
                      </a:lnTo>
                      <a:lnTo>
                        <a:pt x="15" y="19"/>
                      </a:lnTo>
                      <a:lnTo>
                        <a:pt x="19" y="26"/>
                      </a:lnTo>
                      <a:lnTo>
                        <a:pt x="24" y="38"/>
                      </a:lnTo>
                      <a:lnTo>
                        <a:pt x="11" y="51"/>
                      </a:lnTo>
                      <a:lnTo>
                        <a:pt x="6" y="36"/>
                      </a:lnTo>
                      <a:lnTo>
                        <a:pt x="4" y="27"/>
                      </a:lnTo>
                      <a:lnTo>
                        <a:pt x="0" y="11"/>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5651" name="Group 53"/>
                <p:cNvGrpSpPr>
                  <a:grpSpLocks/>
                </p:cNvGrpSpPr>
                <p:nvPr/>
              </p:nvGrpSpPr>
              <p:grpSpPr bwMode="auto">
                <a:xfrm>
                  <a:off x="1070" y="1132"/>
                  <a:ext cx="205" cy="614"/>
                  <a:chOff x="1070" y="1132"/>
                  <a:chExt cx="205" cy="614"/>
                </a:xfrm>
              </p:grpSpPr>
              <p:sp>
                <p:nvSpPr>
                  <p:cNvPr id="25694" name="Freeform 54"/>
                  <p:cNvSpPr>
                    <a:spLocks/>
                  </p:cNvSpPr>
                  <p:nvPr/>
                </p:nvSpPr>
                <p:spPr bwMode="auto">
                  <a:xfrm>
                    <a:off x="1070" y="1132"/>
                    <a:ext cx="200" cy="332"/>
                  </a:xfrm>
                  <a:custGeom>
                    <a:avLst/>
                    <a:gdLst>
                      <a:gd name="T0" fmla="*/ 50 w 200"/>
                      <a:gd name="T1" fmla="*/ 11 h 332"/>
                      <a:gd name="T2" fmla="*/ 39 w 200"/>
                      <a:gd name="T3" fmla="*/ 0 h 332"/>
                      <a:gd name="T4" fmla="*/ 16 w 200"/>
                      <a:gd name="T5" fmla="*/ 19 h 332"/>
                      <a:gd name="T6" fmla="*/ 19 w 200"/>
                      <a:gd name="T7" fmla="*/ 48 h 332"/>
                      <a:gd name="T8" fmla="*/ 35 w 200"/>
                      <a:gd name="T9" fmla="*/ 59 h 332"/>
                      <a:gd name="T10" fmla="*/ 24 w 200"/>
                      <a:gd name="T11" fmla="*/ 56 h 332"/>
                      <a:gd name="T12" fmla="*/ 5 w 200"/>
                      <a:gd name="T13" fmla="*/ 41 h 332"/>
                      <a:gd name="T14" fmla="*/ 0 w 200"/>
                      <a:gd name="T15" fmla="*/ 78 h 332"/>
                      <a:gd name="T16" fmla="*/ 8 w 200"/>
                      <a:gd name="T17" fmla="*/ 119 h 332"/>
                      <a:gd name="T18" fmla="*/ 32 w 200"/>
                      <a:gd name="T19" fmla="*/ 147 h 332"/>
                      <a:gd name="T20" fmla="*/ 66 w 200"/>
                      <a:gd name="T21" fmla="*/ 156 h 332"/>
                      <a:gd name="T22" fmla="*/ 57 w 200"/>
                      <a:gd name="T23" fmla="*/ 159 h 332"/>
                      <a:gd name="T24" fmla="*/ 32 w 200"/>
                      <a:gd name="T25" fmla="*/ 152 h 332"/>
                      <a:gd name="T26" fmla="*/ 19 w 200"/>
                      <a:gd name="T27" fmla="*/ 145 h 332"/>
                      <a:gd name="T28" fmla="*/ 34 w 200"/>
                      <a:gd name="T29" fmla="*/ 157 h 332"/>
                      <a:gd name="T30" fmla="*/ 57 w 200"/>
                      <a:gd name="T31" fmla="*/ 163 h 332"/>
                      <a:gd name="T32" fmla="*/ 77 w 200"/>
                      <a:gd name="T33" fmla="*/ 166 h 332"/>
                      <a:gd name="T34" fmla="*/ 56 w 200"/>
                      <a:gd name="T35" fmla="*/ 169 h 332"/>
                      <a:gd name="T36" fmla="*/ 37 w 200"/>
                      <a:gd name="T37" fmla="*/ 169 h 332"/>
                      <a:gd name="T38" fmla="*/ 39 w 200"/>
                      <a:gd name="T39" fmla="*/ 172 h 332"/>
                      <a:gd name="T40" fmla="*/ 60 w 200"/>
                      <a:gd name="T41" fmla="*/ 173 h 332"/>
                      <a:gd name="T42" fmla="*/ 77 w 200"/>
                      <a:gd name="T43" fmla="*/ 169 h 332"/>
                      <a:gd name="T44" fmla="*/ 71 w 200"/>
                      <a:gd name="T45" fmla="*/ 176 h 332"/>
                      <a:gd name="T46" fmla="*/ 54 w 200"/>
                      <a:gd name="T47" fmla="*/ 179 h 332"/>
                      <a:gd name="T48" fmla="*/ 43 w 200"/>
                      <a:gd name="T49" fmla="*/ 179 h 332"/>
                      <a:gd name="T50" fmla="*/ 59 w 200"/>
                      <a:gd name="T51" fmla="*/ 183 h 332"/>
                      <a:gd name="T52" fmla="*/ 77 w 200"/>
                      <a:gd name="T53" fmla="*/ 179 h 332"/>
                      <a:gd name="T54" fmla="*/ 54 w 200"/>
                      <a:gd name="T55" fmla="*/ 189 h 332"/>
                      <a:gd name="T56" fmla="*/ 61 w 200"/>
                      <a:gd name="T57" fmla="*/ 207 h 332"/>
                      <a:gd name="T58" fmla="*/ 106 w 200"/>
                      <a:gd name="T59" fmla="*/ 259 h 332"/>
                      <a:gd name="T60" fmla="*/ 146 w 200"/>
                      <a:gd name="T61" fmla="*/ 306 h 332"/>
                      <a:gd name="T62" fmla="*/ 172 w 200"/>
                      <a:gd name="T63" fmla="*/ 330 h 332"/>
                      <a:gd name="T64" fmla="*/ 185 w 200"/>
                      <a:gd name="T65" fmla="*/ 328 h 332"/>
                      <a:gd name="T66" fmla="*/ 193 w 200"/>
                      <a:gd name="T67" fmla="*/ 248 h 332"/>
                      <a:gd name="T68" fmla="*/ 128 w 200"/>
                      <a:gd name="T69" fmla="*/ 186 h 332"/>
                      <a:gd name="T70" fmla="*/ 107 w 200"/>
                      <a:gd name="T71" fmla="*/ 185 h 332"/>
                      <a:gd name="T72" fmla="*/ 113 w 200"/>
                      <a:gd name="T73" fmla="*/ 184 h 332"/>
                      <a:gd name="T74" fmla="*/ 132 w 200"/>
                      <a:gd name="T75" fmla="*/ 179 h 332"/>
                      <a:gd name="T76" fmla="*/ 97 w 200"/>
                      <a:gd name="T77" fmla="*/ 107 h 332"/>
                      <a:gd name="T78" fmla="*/ 84 w 200"/>
                      <a:gd name="T79" fmla="*/ 88 h 332"/>
                      <a:gd name="T80" fmla="*/ 82 w 200"/>
                      <a:gd name="T81" fmla="*/ 81 h 332"/>
                      <a:gd name="T82" fmla="*/ 101 w 200"/>
                      <a:gd name="T83" fmla="*/ 78 h 332"/>
                      <a:gd name="T84" fmla="*/ 83 w 200"/>
                      <a:gd name="T85" fmla="*/ 66 h 332"/>
                      <a:gd name="T86" fmla="*/ 73 w 200"/>
                      <a:gd name="T87" fmla="*/ 66 h 332"/>
                      <a:gd name="T88" fmla="*/ 71 w 200"/>
                      <a:gd name="T89" fmla="*/ 21 h 332"/>
                      <a:gd name="T90" fmla="*/ 44 w 200"/>
                      <a:gd name="T91" fmla="*/ 34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332"/>
                      <a:gd name="T140" fmla="*/ 200 w 200"/>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332">
                        <a:moveTo>
                          <a:pt x="45" y="19"/>
                        </a:moveTo>
                        <a:lnTo>
                          <a:pt x="50" y="11"/>
                        </a:lnTo>
                        <a:lnTo>
                          <a:pt x="46" y="6"/>
                        </a:lnTo>
                        <a:lnTo>
                          <a:pt x="39" y="0"/>
                        </a:lnTo>
                        <a:lnTo>
                          <a:pt x="35" y="0"/>
                        </a:lnTo>
                        <a:lnTo>
                          <a:pt x="16" y="19"/>
                        </a:lnTo>
                        <a:lnTo>
                          <a:pt x="6" y="38"/>
                        </a:lnTo>
                        <a:lnTo>
                          <a:pt x="19" y="48"/>
                        </a:lnTo>
                        <a:lnTo>
                          <a:pt x="27" y="53"/>
                        </a:lnTo>
                        <a:lnTo>
                          <a:pt x="35" y="59"/>
                        </a:lnTo>
                        <a:lnTo>
                          <a:pt x="31" y="60"/>
                        </a:lnTo>
                        <a:lnTo>
                          <a:pt x="24" y="56"/>
                        </a:lnTo>
                        <a:lnTo>
                          <a:pt x="16" y="50"/>
                        </a:lnTo>
                        <a:lnTo>
                          <a:pt x="5" y="41"/>
                        </a:lnTo>
                        <a:lnTo>
                          <a:pt x="0" y="62"/>
                        </a:lnTo>
                        <a:lnTo>
                          <a:pt x="0" y="78"/>
                        </a:lnTo>
                        <a:lnTo>
                          <a:pt x="3" y="95"/>
                        </a:lnTo>
                        <a:lnTo>
                          <a:pt x="8" y="119"/>
                        </a:lnTo>
                        <a:lnTo>
                          <a:pt x="14" y="133"/>
                        </a:lnTo>
                        <a:lnTo>
                          <a:pt x="32" y="147"/>
                        </a:lnTo>
                        <a:lnTo>
                          <a:pt x="45" y="151"/>
                        </a:lnTo>
                        <a:lnTo>
                          <a:pt x="66" y="156"/>
                        </a:lnTo>
                        <a:lnTo>
                          <a:pt x="77" y="158"/>
                        </a:lnTo>
                        <a:lnTo>
                          <a:pt x="57" y="159"/>
                        </a:lnTo>
                        <a:lnTo>
                          <a:pt x="46" y="157"/>
                        </a:lnTo>
                        <a:lnTo>
                          <a:pt x="32" y="152"/>
                        </a:lnTo>
                        <a:lnTo>
                          <a:pt x="23" y="146"/>
                        </a:lnTo>
                        <a:lnTo>
                          <a:pt x="19" y="145"/>
                        </a:lnTo>
                        <a:lnTo>
                          <a:pt x="24" y="152"/>
                        </a:lnTo>
                        <a:lnTo>
                          <a:pt x="34" y="157"/>
                        </a:lnTo>
                        <a:lnTo>
                          <a:pt x="46" y="161"/>
                        </a:lnTo>
                        <a:lnTo>
                          <a:pt x="57" y="163"/>
                        </a:lnTo>
                        <a:lnTo>
                          <a:pt x="66" y="165"/>
                        </a:lnTo>
                        <a:lnTo>
                          <a:pt x="77" y="166"/>
                        </a:lnTo>
                        <a:lnTo>
                          <a:pt x="66" y="169"/>
                        </a:lnTo>
                        <a:lnTo>
                          <a:pt x="56" y="169"/>
                        </a:lnTo>
                        <a:lnTo>
                          <a:pt x="46" y="168"/>
                        </a:lnTo>
                        <a:lnTo>
                          <a:pt x="37" y="169"/>
                        </a:lnTo>
                        <a:lnTo>
                          <a:pt x="34" y="167"/>
                        </a:lnTo>
                        <a:lnTo>
                          <a:pt x="39" y="172"/>
                        </a:lnTo>
                        <a:lnTo>
                          <a:pt x="51" y="175"/>
                        </a:lnTo>
                        <a:lnTo>
                          <a:pt x="60" y="173"/>
                        </a:lnTo>
                        <a:lnTo>
                          <a:pt x="70" y="172"/>
                        </a:lnTo>
                        <a:lnTo>
                          <a:pt x="77" y="169"/>
                        </a:lnTo>
                        <a:lnTo>
                          <a:pt x="87" y="166"/>
                        </a:lnTo>
                        <a:lnTo>
                          <a:pt x="71" y="176"/>
                        </a:lnTo>
                        <a:lnTo>
                          <a:pt x="61" y="179"/>
                        </a:lnTo>
                        <a:lnTo>
                          <a:pt x="54" y="179"/>
                        </a:lnTo>
                        <a:lnTo>
                          <a:pt x="48" y="181"/>
                        </a:lnTo>
                        <a:lnTo>
                          <a:pt x="43" y="179"/>
                        </a:lnTo>
                        <a:lnTo>
                          <a:pt x="48" y="184"/>
                        </a:lnTo>
                        <a:lnTo>
                          <a:pt x="59" y="183"/>
                        </a:lnTo>
                        <a:lnTo>
                          <a:pt x="68" y="181"/>
                        </a:lnTo>
                        <a:lnTo>
                          <a:pt x="77" y="179"/>
                        </a:lnTo>
                        <a:lnTo>
                          <a:pt x="64" y="186"/>
                        </a:lnTo>
                        <a:lnTo>
                          <a:pt x="54" y="189"/>
                        </a:lnTo>
                        <a:lnTo>
                          <a:pt x="46" y="188"/>
                        </a:lnTo>
                        <a:lnTo>
                          <a:pt x="61" y="207"/>
                        </a:lnTo>
                        <a:lnTo>
                          <a:pt x="87" y="241"/>
                        </a:lnTo>
                        <a:lnTo>
                          <a:pt x="106" y="259"/>
                        </a:lnTo>
                        <a:lnTo>
                          <a:pt x="123" y="276"/>
                        </a:lnTo>
                        <a:lnTo>
                          <a:pt x="146" y="306"/>
                        </a:lnTo>
                        <a:lnTo>
                          <a:pt x="159" y="322"/>
                        </a:lnTo>
                        <a:lnTo>
                          <a:pt x="172" y="330"/>
                        </a:lnTo>
                        <a:lnTo>
                          <a:pt x="182" y="331"/>
                        </a:lnTo>
                        <a:lnTo>
                          <a:pt x="185" y="328"/>
                        </a:lnTo>
                        <a:lnTo>
                          <a:pt x="199" y="310"/>
                        </a:lnTo>
                        <a:lnTo>
                          <a:pt x="193" y="248"/>
                        </a:lnTo>
                        <a:lnTo>
                          <a:pt x="137" y="186"/>
                        </a:lnTo>
                        <a:lnTo>
                          <a:pt x="128" y="186"/>
                        </a:lnTo>
                        <a:lnTo>
                          <a:pt x="119" y="187"/>
                        </a:lnTo>
                        <a:lnTo>
                          <a:pt x="107" y="185"/>
                        </a:lnTo>
                        <a:lnTo>
                          <a:pt x="102" y="180"/>
                        </a:lnTo>
                        <a:lnTo>
                          <a:pt x="113" y="184"/>
                        </a:lnTo>
                        <a:lnTo>
                          <a:pt x="116" y="183"/>
                        </a:lnTo>
                        <a:lnTo>
                          <a:pt x="132" y="179"/>
                        </a:lnTo>
                        <a:lnTo>
                          <a:pt x="110" y="138"/>
                        </a:lnTo>
                        <a:lnTo>
                          <a:pt x="97" y="107"/>
                        </a:lnTo>
                        <a:lnTo>
                          <a:pt x="97" y="91"/>
                        </a:lnTo>
                        <a:lnTo>
                          <a:pt x="84" y="88"/>
                        </a:lnTo>
                        <a:lnTo>
                          <a:pt x="73" y="80"/>
                        </a:lnTo>
                        <a:lnTo>
                          <a:pt x="82" y="81"/>
                        </a:lnTo>
                        <a:lnTo>
                          <a:pt x="94" y="86"/>
                        </a:lnTo>
                        <a:lnTo>
                          <a:pt x="101" y="78"/>
                        </a:lnTo>
                        <a:lnTo>
                          <a:pt x="89" y="55"/>
                        </a:lnTo>
                        <a:lnTo>
                          <a:pt x="83" y="66"/>
                        </a:lnTo>
                        <a:lnTo>
                          <a:pt x="78" y="71"/>
                        </a:lnTo>
                        <a:lnTo>
                          <a:pt x="73" y="66"/>
                        </a:lnTo>
                        <a:lnTo>
                          <a:pt x="82" y="45"/>
                        </a:lnTo>
                        <a:lnTo>
                          <a:pt x="71" y="21"/>
                        </a:lnTo>
                        <a:lnTo>
                          <a:pt x="60" y="11"/>
                        </a:lnTo>
                        <a:lnTo>
                          <a:pt x="44" y="34"/>
                        </a:lnTo>
                        <a:lnTo>
                          <a:pt x="45" y="19"/>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25695" name="Group 55"/>
                  <p:cNvGrpSpPr>
                    <a:grpSpLocks/>
                  </p:cNvGrpSpPr>
                  <p:nvPr/>
                </p:nvGrpSpPr>
                <p:grpSpPr bwMode="auto">
                  <a:xfrm>
                    <a:off x="1131" y="1437"/>
                    <a:ext cx="144" cy="309"/>
                    <a:chOff x="1131" y="1437"/>
                    <a:chExt cx="144" cy="309"/>
                  </a:xfrm>
                </p:grpSpPr>
                <p:grpSp>
                  <p:nvGrpSpPr>
                    <p:cNvPr id="25696" name="Group 56"/>
                    <p:cNvGrpSpPr>
                      <a:grpSpLocks/>
                    </p:cNvGrpSpPr>
                    <p:nvPr/>
                  </p:nvGrpSpPr>
                  <p:grpSpPr bwMode="auto">
                    <a:xfrm>
                      <a:off x="1131" y="1609"/>
                      <a:ext cx="134" cy="137"/>
                      <a:chOff x="1131" y="1609"/>
                      <a:chExt cx="134" cy="137"/>
                    </a:xfrm>
                  </p:grpSpPr>
                  <p:sp>
                    <p:nvSpPr>
                      <p:cNvPr id="25700" name="Freeform 57"/>
                      <p:cNvSpPr>
                        <a:spLocks/>
                      </p:cNvSpPr>
                      <p:nvPr/>
                    </p:nvSpPr>
                    <p:spPr bwMode="auto">
                      <a:xfrm>
                        <a:off x="1131" y="1609"/>
                        <a:ext cx="134" cy="137"/>
                      </a:xfrm>
                      <a:custGeom>
                        <a:avLst/>
                        <a:gdLst>
                          <a:gd name="T0" fmla="*/ 50 w 134"/>
                          <a:gd name="T1" fmla="*/ 0 h 137"/>
                          <a:gd name="T2" fmla="*/ 63 w 134"/>
                          <a:gd name="T3" fmla="*/ 24 h 137"/>
                          <a:gd name="T4" fmla="*/ 69 w 134"/>
                          <a:gd name="T5" fmla="*/ 36 h 137"/>
                          <a:gd name="T6" fmla="*/ 75 w 134"/>
                          <a:gd name="T7" fmla="*/ 48 h 137"/>
                          <a:gd name="T8" fmla="*/ 85 w 134"/>
                          <a:gd name="T9" fmla="*/ 61 h 137"/>
                          <a:gd name="T10" fmla="*/ 99 w 134"/>
                          <a:gd name="T11" fmla="*/ 82 h 137"/>
                          <a:gd name="T12" fmla="*/ 113 w 134"/>
                          <a:gd name="T13" fmla="*/ 100 h 137"/>
                          <a:gd name="T14" fmla="*/ 133 w 134"/>
                          <a:gd name="T15" fmla="*/ 123 h 137"/>
                          <a:gd name="T16" fmla="*/ 126 w 134"/>
                          <a:gd name="T17" fmla="*/ 134 h 137"/>
                          <a:gd name="T18" fmla="*/ 106 w 134"/>
                          <a:gd name="T19" fmla="*/ 136 h 137"/>
                          <a:gd name="T20" fmla="*/ 90 w 134"/>
                          <a:gd name="T21" fmla="*/ 131 h 137"/>
                          <a:gd name="T22" fmla="*/ 74 w 134"/>
                          <a:gd name="T23" fmla="*/ 122 h 137"/>
                          <a:gd name="T24" fmla="*/ 55 w 134"/>
                          <a:gd name="T25" fmla="*/ 109 h 137"/>
                          <a:gd name="T26" fmla="*/ 38 w 134"/>
                          <a:gd name="T27" fmla="*/ 90 h 137"/>
                          <a:gd name="T28" fmla="*/ 29 w 134"/>
                          <a:gd name="T29" fmla="*/ 94 h 137"/>
                          <a:gd name="T30" fmla="*/ 10 w 134"/>
                          <a:gd name="T31" fmla="*/ 82 h 137"/>
                          <a:gd name="T32" fmla="*/ 0 w 134"/>
                          <a:gd name="T33" fmla="*/ 69 h 137"/>
                          <a:gd name="T34" fmla="*/ 3 w 134"/>
                          <a:gd name="T35" fmla="*/ 56 h 137"/>
                          <a:gd name="T36" fmla="*/ 10 w 134"/>
                          <a:gd name="T37" fmla="*/ 49 h 137"/>
                          <a:gd name="T38" fmla="*/ 17 w 134"/>
                          <a:gd name="T39" fmla="*/ 44 h 137"/>
                          <a:gd name="T40" fmla="*/ 19 w 134"/>
                          <a:gd name="T41" fmla="*/ 18 h 137"/>
                          <a:gd name="T42" fmla="*/ 50 w 134"/>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137"/>
                          <a:gd name="T68" fmla="*/ 134 w 134"/>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137">
                            <a:moveTo>
                              <a:pt x="50" y="0"/>
                            </a:moveTo>
                            <a:lnTo>
                              <a:pt x="63" y="24"/>
                            </a:lnTo>
                            <a:lnTo>
                              <a:pt x="69" y="36"/>
                            </a:lnTo>
                            <a:lnTo>
                              <a:pt x="75" y="48"/>
                            </a:lnTo>
                            <a:lnTo>
                              <a:pt x="85" y="61"/>
                            </a:lnTo>
                            <a:lnTo>
                              <a:pt x="99" y="82"/>
                            </a:lnTo>
                            <a:lnTo>
                              <a:pt x="113" y="100"/>
                            </a:lnTo>
                            <a:lnTo>
                              <a:pt x="133" y="123"/>
                            </a:lnTo>
                            <a:lnTo>
                              <a:pt x="126" y="134"/>
                            </a:lnTo>
                            <a:lnTo>
                              <a:pt x="106" y="136"/>
                            </a:lnTo>
                            <a:lnTo>
                              <a:pt x="90" y="131"/>
                            </a:lnTo>
                            <a:lnTo>
                              <a:pt x="74" y="122"/>
                            </a:lnTo>
                            <a:lnTo>
                              <a:pt x="55" y="109"/>
                            </a:lnTo>
                            <a:lnTo>
                              <a:pt x="38" y="90"/>
                            </a:lnTo>
                            <a:lnTo>
                              <a:pt x="29" y="94"/>
                            </a:lnTo>
                            <a:lnTo>
                              <a:pt x="10" y="82"/>
                            </a:lnTo>
                            <a:lnTo>
                              <a:pt x="0" y="69"/>
                            </a:lnTo>
                            <a:lnTo>
                              <a:pt x="3" y="56"/>
                            </a:lnTo>
                            <a:lnTo>
                              <a:pt x="10" y="49"/>
                            </a:lnTo>
                            <a:lnTo>
                              <a:pt x="17" y="44"/>
                            </a:lnTo>
                            <a:lnTo>
                              <a:pt x="19" y="18"/>
                            </a:lnTo>
                            <a:lnTo>
                              <a:pt x="50" y="0"/>
                            </a:lnTo>
                          </a:path>
                        </a:pathLst>
                      </a:custGeom>
                      <a:solidFill>
                        <a:srgbClr val="402000"/>
                      </a:solidFill>
                      <a:ln w="12700" cap="rnd">
                        <a:solidFill>
                          <a:srgbClr val="201000"/>
                        </a:solidFill>
                        <a:round/>
                        <a:headEnd/>
                        <a:tailEnd/>
                      </a:ln>
                    </p:spPr>
                    <p:txBody>
                      <a:bodyPr/>
                      <a:lstStyle/>
                      <a:p>
                        <a:endParaRPr lang="en-US"/>
                      </a:p>
                    </p:txBody>
                  </p:sp>
                  <p:sp>
                    <p:nvSpPr>
                      <p:cNvPr id="25701" name="Freeform 58"/>
                      <p:cNvSpPr>
                        <a:spLocks/>
                      </p:cNvSpPr>
                      <p:nvPr/>
                    </p:nvSpPr>
                    <p:spPr bwMode="auto">
                      <a:xfrm>
                        <a:off x="1188" y="1664"/>
                        <a:ext cx="47" cy="43"/>
                      </a:xfrm>
                      <a:custGeom>
                        <a:avLst/>
                        <a:gdLst>
                          <a:gd name="T0" fmla="*/ 19 w 47"/>
                          <a:gd name="T1" fmla="*/ 0 h 43"/>
                          <a:gd name="T2" fmla="*/ 8 w 47"/>
                          <a:gd name="T3" fmla="*/ 7 h 43"/>
                          <a:gd name="T4" fmla="*/ 0 w 47"/>
                          <a:gd name="T5" fmla="*/ 7 h 43"/>
                          <a:gd name="T6" fmla="*/ 17 w 47"/>
                          <a:gd name="T7" fmla="*/ 27 h 43"/>
                          <a:gd name="T8" fmla="*/ 31 w 47"/>
                          <a:gd name="T9" fmla="*/ 42 h 43"/>
                          <a:gd name="T10" fmla="*/ 41 w 47"/>
                          <a:gd name="T11" fmla="*/ 42 h 43"/>
                          <a:gd name="T12" fmla="*/ 46 w 47"/>
                          <a:gd name="T13" fmla="*/ 38 h 43"/>
                          <a:gd name="T14" fmla="*/ 35 w 47"/>
                          <a:gd name="T15" fmla="*/ 22 h 43"/>
                          <a:gd name="T16" fmla="*/ 19 w 4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3"/>
                          <a:gd name="T29" fmla="*/ 47 w 4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3">
                            <a:moveTo>
                              <a:pt x="19" y="0"/>
                            </a:moveTo>
                            <a:lnTo>
                              <a:pt x="8" y="7"/>
                            </a:lnTo>
                            <a:lnTo>
                              <a:pt x="0" y="7"/>
                            </a:lnTo>
                            <a:lnTo>
                              <a:pt x="17" y="27"/>
                            </a:lnTo>
                            <a:lnTo>
                              <a:pt x="31" y="42"/>
                            </a:lnTo>
                            <a:lnTo>
                              <a:pt x="41" y="42"/>
                            </a:lnTo>
                            <a:lnTo>
                              <a:pt x="46" y="38"/>
                            </a:lnTo>
                            <a:lnTo>
                              <a:pt x="35" y="22"/>
                            </a:lnTo>
                            <a:lnTo>
                              <a:pt x="19"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2" name="Freeform 59"/>
                      <p:cNvSpPr>
                        <a:spLocks/>
                      </p:cNvSpPr>
                      <p:nvPr/>
                    </p:nvSpPr>
                    <p:spPr bwMode="auto">
                      <a:xfrm>
                        <a:off x="1223" y="1705"/>
                        <a:ext cx="37" cy="31"/>
                      </a:xfrm>
                      <a:custGeom>
                        <a:avLst/>
                        <a:gdLst>
                          <a:gd name="T0" fmla="*/ 13 w 37"/>
                          <a:gd name="T1" fmla="*/ 0 h 31"/>
                          <a:gd name="T2" fmla="*/ 25 w 37"/>
                          <a:gd name="T3" fmla="*/ 13 h 31"/>
                          <a:gd name="T4" fmla="*/ 36 w 37"/>
                          <a:gd name="T5" fmla="*/ 27 h 31"/>
                          <a:gd name="T6" fmla="*/ 29 w 37"/>
                          <a:gd name="T7" fmla="*/ 30 h 31"/>
                          <a:gd name="T8" fmla="*/ 10 w 37"/>
                          <a:gd name="T9" fmla="*/ 17 h 31"/>
                          <a:gd name="T10" fmla="*/ 0 w 37"/>
                          <a:gd name="T11" fmla="*/ 5 h 31"/>
                          <a:gd name="T12" fmla="*/ 13 w 37"/>
                          <a:gd name="T13" fmla="*/ 0 h 31"/>
                          <a:gd name="T14" fmla="*/ 0 60000 65536"/>
                          <a:gd name="T15" fmla="*/ 0 60000 65536"/>
                          <a:gd name="T16" fmla="*/ 0 60000 65536"/>
                          <a:gd name="T17" fmla="*/ 0 60000 65536"/>
                          <a:gd name="T18" fmla="*/ 0 60000 65536"/>
                          <a:gd name="T19" fmla="*/ 0 60000 65536"/>
                          <a:gd name="T20" fmla="*/ 0 60000 65536"/>
                          <a:gd name="T21" fmla="*/ 0 w 37"/>
                          <a:gd name="T22" fmla="*/ 0 h 31"/>
                          <a:gd name="T23" fmla="*/ 37 w 3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1">
                            <a:moveTo>
                              <a:pt x="13" y="0"/>
                            </a:moveTo>
                            <a:lnTo>
                              <a:pt x="25" y="13"/>
                            </a:lnTo>
                            <a:lnTo>
                              <a:pt x="36" y="27"/>
                            </a:lnTo>
                            <a:lnTo>
                              <a:pt x="29" y="30"/>
                            </a:lnTo>
                            <a:lnTo>
                              <a:pt x="10" y="17"/>
                            </a:lnTo>
                            <a:lnTo>
                              <a:pt x="0" y="5"/>
                            </a:lnTo>
                            <a:lnTo>
                              <a:pt x="13"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3" name="Freeform 60"/>
                      <p:cNvSpPr>
                        <a:spLocks/>
                      </p:cNvSpPr>
                      <p:nvPr/>
                    </p:nvSpPr>
                    <p:spPr bwMode="auto">
                      <a:xfrm>
                        <a:off x="1135" y="1657"/>
                        <a:ext cx="124" cy="85"/>
                      </a:xfrm>
                      <a:custGeom>
                        <a:avLst/>
                        <a:gdLst>
                          <a:gd name="T0" fmla="*/ 12 w 124"/>
                          <a:gd name="T1" fmla="*/ 0 h 85"/>
                          <a:gd name="T2" fmla="*/ 7 w 124"/>
                          <a:gd name="T3" fmla="*/ 6 h 85"/>
                          <a:gd name="T4" fmla="*/ 0 w 124"/>
                          <a:gd name="T5" fmla="*/ 16 h 85"/>
                          <a:gd name="T6" fmla="*/ 12 w 124"/>
                          <a:gd name="T7" fmla="*/ 27 h 85"/>
                          <a:gd name="T8" fmla="*/ 28 w 124"/>
                          <a:gd name="T9" fmla="*/ 38 h 85"/>
                          <a:gd name="T10" fmla="*/ 33 w 124"/>
                          <a:gd name="T11" fmla="*/ 40 h 85"/>
                          <a:gd name="T12" fmla="*/ 40 w 124"/>
                          <a:gd name="T13" fmla="*/ 41 h 85"/>
                          <a:gd name="T14" fmla="*/ 50 w 124"/>
                          <a:gd name="T15" fmla="*/ 53 h 85"/>
                          <a:gd name="T16" fmla="*/ 66 w 124"/>
                          <a:gd name="T17" fmla="*/ 66 h 85"/>
                          <a:gd name="T18" fmla="*/ 83 w 124"/>
                          <a:gd name="T19" fmla="*/ 75 h 85"/>
                          <a:gd name="T20" fmla="*/ 95 w 124"/>
                          <a:gd name="T21" fmla="*/ 82 h 85"/>
                          <a:gd name="T22" fmla="*/ 105 w 124"/>
                          <a:gd name="T23" fmla="*/ 84 h 85"/>
                          <a:gd name="T24" fmla="*/ 112 w 124"/>
                          <a:gd name="T25" fmla="*/ 82 h 85"/>
                          <a:gd name="T26" fmla="*/ 119 w 124"/>
                          <a:gd name="T27" fmla="*/ 82 h 85"/>
                          <a:gd name="T28" fmla="*/ 123 w 124"/>
                          <a:gd name="T29" fmla="*/ 79 h 85"/>
                          <a:gd name="T30" fmla="*/ 113 w 124"/>
                          <a:gd name="T31" fmla="*/ 78 h 85"/>
                          <a:gd name="T32" fmla="*/ 102 w 124"/>
                          <a:gd name="T33" fmla="*/ 71 h 85"/>
                          <a:gd name="T34" fmla="*/ 88 w 124"/>
                          <a:gd name="T35" fmla="*/ 60 h 85"/>
                          <a:gd name="T36" fmla="*/ 78 w 124"/>
                          <a:gd name="T37" fmla="*/ 48 h 85"/>
                          <a:gd name="T38" fmla="*/ 64 w 124"/>
                          <a:gd name="T39" fmla="*/ 33 h 85"/>
                          <a:gd name="T40" fmla="*/ 50 w 124"/>
                          <a:gd name="T41" fmla="*/ 17 h 85"/>
                          <a:gd name="T42" fmla="*/ 45 w 124"/>
                          <a:gd name="T43" fmla="*/ 18 h 85"/>
                          <a:gd name="T44" fmla="*/ 29 w 124"/>
                          <a:gd name="T45" fmla="*/ 11 h 85"/>
                          <a:gd name="T46" fmla="*/ 12 w 124"/>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85"/>
                          <a:gd name="T74" fmla="*/ 124 w 124"/>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85">
                            <a:moveTo>
                              <a:pt x="12" y="0"/>
                            </a:moveTo>
                            <a:lnTo>
                              <a:pt x="7" y="6"/>
                            </a:lnTo>
                            <a:lnTo>
                              <a:pt x="0" y="16"/>
                            </a:lnTo>
                            <a:lnTo>
                              <a:pt x="12" y="27"/>
                            </a:lnTo>
                            <a:lnTo>
                              <a:pt x="28" y="38"/>
                            </a:lnTo>
                            <a:lnTo>
                              <a:pt x="33" y="40"/>
                            </a:lnTo>
                            <a:lnTo>
                              <a:pt x="40" y="41"/>
                            </a:lnTo>
                            <a:lnTo>
                              <a:pt x="50" y="53"/>
                            </a:lnTo>
                            <a:lnTo>
                              <a:pt x="66" y="66"/>
                            </a:lnTo>
                            <a:lnTo>
                              <a:pt x="83" y="75"/>
                            </a:lnTo>
                            <a:lnTo>
                              <a:pt x="95" y="82"/>
                            </a:lnTo>
                            <a:lnTo>
                              <a:pt x="105" y="84"/>
                            </a:lnTo>
                            <a:lnTo>
                              <a:pt x="112" y="82"/>
                            </a:lnTo>
                            <a:lnTo>
                              <a:pt x="119" y="82"/>
                            </a:lnTo>
                            <a:lnTo>
                              <a:pt x="123" y="79"/>
                            </a:lnTo>
                            <a:lnTo>
                              <a:pt x="113" y="78"/>
                            </a:lnTo>
                            <a:lnTo>
                              <a:pt x="102" y="71"/>
                            </a:lnTo>
                            <a:lnTo>
                              <a:pt x="88" y="60"/>
                            </a:lnTo>
                            <a:lnTo>
                              <a:pt x="78" y="48"/>
                            </a:lnTo>
                            <a:lnTo>
                              <a:pt x="64" y="33"/>
                            </a:lnTo>
                            <a:lnTo>
                              <a:pt x="50" y="17"/>
                            </a:lnTo>
                            <a:lnTo>
                              <a:pt x="45" y="18"/>
                            </a:lnTo>
                            <a:lnTo>
                              <a:pt x="29" y="11"/>
                            </a:lnTo>
                            <a:lnTo>
                              <a:pt x="12" y="0"/>
                            </a:lnTo>
                          </a:path>
                        </a:pathLst>
                      </a:custGeom>
                      <a:solidFill>
                        <a:srgbClr val="603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04" name="Freeform 61"/>
                      <p:cNvSpPr>
                        <a:spLocks/>
                      </p:cNvSpPr>
                      <p:nvPr/>
                    </p:nvSpPr>
                    <p:spPr bwMode="auto">
                      <a:xfrm>
                        <a:off x="1151" y="1633"/>
                        <a:ext cx="54" cy="39"/>
                      </a:xfrm>
                      <a:custGeom>
                        <a:avLst/>
                        <a:gdLst>
                          <a:gd name="T0" fmla="*/ 1 w 54"/>
                          <a:gd name="T1" fmla="*/ 15 h 39"/>
                          <a:gd name="T2" fmla="*/ 0 w 54"/>
                          <a:gd name="T3" fmla="*/ 23 h 39"/>
                          <a:gd name="T4" fmla="*/ 14 w 54"/>
                          <a:gd name="T5" fmla="*/ 32 h 39"/>
                          <a:gd name="T6" fmla="*/ 27 w 54"/>
                          <a:gd name="T7" fmla="*/ 38 h 39"/>
                          <a:gd name="T8" fmla="*/ 32 w 54"/>
                          <a:gd name="T9" fmla="*/ 37 h 39"/>
                          <a:gd name="T10" fmla="*/ 35 w 54"/>
                          <a:gd name="T11" fmla="*/ 35 h 39"/>
                          <a:gd name="T12" fmla="*/ 44 w 54"/>
                          <a:gd name="T13" fmla="*/ 33 h 39"/>
                          <a:gd name="T14" fmla="*/ 53 w 54"/>
                          <a:gd name="T15" fmla="*/ 27 h 39"/>
                          <a:gd name="T16" fmla="*/ 46 w 54"/>
                          <a:gd name="T17" fmla="*/ 16 h 39"/>
                          <a:gd name="T18" fmla="*/ 38 w 54"/>
                          <a:gd name="T19" fmla="*/ 0 h 39"/>
                          <a:gd name="T20" fmla="*/ 33 w 54"/>
                          <a:gd name="T21" fmla="*/ 4 h 39"/>
                          <a:gd name="T22" fmla="*/ 24 w 54"/>
                          <a:gd name="T23" fmla="*/ 9 h 39"/>
                          <a:gd name="T24" fmla="*/ 17 w 54"/>
                          <a:gd name="T25" fmla="*/ 12 h 39"/>
                          <a:gd name="T26" fmla="*/ 1 w 54"/>
                          <a:gd name="T27" fmla="*/ 15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39"/>
                          <a:gd name="T44" fmla="*/ 54 w 54"/>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39">
                            <a:moveTo>
                              <a:pt x="1" y="15"/>
                            </a:moveTo>
                            <a:lnTo>
                              <a:pt x="0" y="23"/>
                            </a:lnTo>
                            <a:lnTo>
                              <a:pt x="14" y="32"/>
                            </a:lnTo>
                            <a:lnTo>
                              <a:pt x="27" y="38"/>
                            </a:lnTo>
                            <a:lnTo>
                              <a:pt x="32" y="37"/>
                            </a:lnTo>
                            <a:lnTo>
                              <a:pt x="35" y="35"/>
                            </a:lnTo>
                            <a:lnTo>
                              <a:pt x="44" y="33"/>
                            </a:lnTo>
                            <a:lnTo>
                              <a:pt x="53" y="27"/>
                            </a:lnTo>
                            <a:lnTo>
                              <a:pt x="46" y="16"/>
                            </a:lnTo>
                            <a:lnTo>
                              <a:pt x="38" y="0"/>
                            </a:lnTo>
                            <a:lnTo>
                              <a:pt x="33" y="4"/>
                            </a:lnTo>
                            <a:lnTo>
                              <a:pt x="24" y="9"/>
                            </a:lnTo>
                            <a:lnTo>
                              <a:pt x="17" y="12"/>
                            </a:lnTo>
                            <a:lnTo>
                              <a:pt x="1" y="15"/>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97" name="Group 62"/>
                    <p:cNvGrpSpPr>
                      <a:grpSpLocks/>
                    </p:cNvGrpSpPr>
                    <p:nvPr/>
                  </p:nvGrpSpPr>
                  <p:grpSpPr bwMode="auto">
                    <a:xfrm>
                      <a:off x="1147" y="1437"/>
                      <a:ext cx="128" cy="196"/>
                      <a:chOff x="1147" y="1437"/>
                      <a:chExt cx="128" cy="196"/>
                    </a:xfrm>
                  </p:grpSpPr>
                  <p:sp>
                    <p:nvSpPr>
                      <p:cNvPr id="25698" name="Freeform 63"/>
                      <p:cNvSpPr>
                        <a:spLocks/>
                      </p:cNvSpPr>
                      <p:nvPr/>
                    </p:nvSpPr>
                    <p:spPr bwMode="auto">
                      <a:xfrm>
                        <a:off x="1170" y="1473"/>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9" name="Freeform 64"/>
                      <p:cNvSpPr>
                        <a:spLocks/>
                      </p:cNvSpPr>
                      <p:nvPr/>
                    </p:nvSpPr>
                    <p:spPr bwMode="auto">
                      <a:xfrm>
                        <a:off x="1147" y="1437"/>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5652" name="Group 65"/>
                <p:cNvGrpSpPr>
                  <a:grpSpLocks/>
                </p:cNvGrpSpPr>
                <p:nvPr/>
              </p:nvGrpSpPr>
              <p:grpSpPr bwMode="auto">
                <a:xfrm>
                  <a:off x="1086" y="904"/>
                  <a:ext cx="473" cy="485"/>
                  <a:chOff x="1086" y="904"/>
                  <a:chExt cx="473" cy="485"/>
                </a:xfrm>
              </p:grpSpPr>
              <p:grpSp>
                <p:nvGrpSpPr>
                  <p:cNvPr id="25653" name="Group 66"/>
                  <p:cNvGrpSpPr>
                    <a:grpSpLocks/>
                  </p:cNvGrpSpPr>
                  <p:nvPr/>
                </p:nvGrpSpPr>
                <p:grpSpPr bwMode="auto">
                  <a:xfrm>
                    <a:off x="1372" y="904"/>
                    <a:ext cx="187" cy="166"/>
                    <a:chOff x="1372" y="904"/>
                    <a:chExt cx="187" cy="166"/>
                  </a:xfrm>
                </p:grpSpPr>
                <p:sp>
                  <p:nvSpPr>
                    <p:cNvPr id="25678" name="Freeform 67"/>
                    <p:cNvSpPr>
                      <a:spLocks/>
                    </p:cNvSpPr>
                    <p:nvPr/>
                  </p:nvSpPr>
                  <p:spPr bwMode="auto">
                    <a:xfrm>
                      <a:off x="1372" y="904"/>
                      <a:ext cx="187" cy="166"/>
                    </a:xfrm>
                    <a:custGeom>
                      <a:avLst/>
                      <a:gdLst>
                        <a:gd name="T0" fmla="*/ 77 w 187"/>
                        <a:gd name="T1" fmla="*/ 8 h 166"/>
                        <a:gd name="T2" fmla="*/ 60 w 187"/>
                        <a:gd name="T3" fmla="*/ 16 h 166"/>
                        <a:gd name="T4" fmla="*/ 40 w 187"/>
                        <a:gd name="T5" fmla="*/ 28 h 166"/>
                        <a:gd name="T6" fmla="*/ 19 w 187"/>
                        <a:gd name="T7" fmla="*/ 42 h 166"/>
                        <a:gd name="T8" fmla="*/ 16 w 187"/>
                        <a:gd name="T9" fmla="*/ 55 h 166"/>
                        <a:gd name="T10" fmla="*/ 18 w 187"/>
                        <a:gd name="T11" fmla="*/ 64 h 166"/>
                        <a:gd name="T12" fmla="*/ 22 w 187"/>
                        <a:gd name="T13" fmla="*/ 74 h 166"/>
                        <a:gd name="T14" fmla="*/ 11 w 187"/>
                        <a:gd name="T15" fmla="*/ 78 h 166"/>
                        <a:gd name="T16" fmla="*/ 0 w 187"/>
                        <a:gd name="T17" fmla="*/ 77 h 166"/>
                        <a:gd name="T18" fmla="*/ 22 w 187"/>
                        <a:gd name="T19" fmla="*/ 156 h 166"/>
                        <a:gd name="T20" fmla="*/ 39 w 187"/>
                        <a:gd name="T21" fmla="*/ 141 h 166"/>
                        <a:gd name="T22" fmla="*/ 40 w 187"/>
                        <a:gd name="T23" fmla="*/ 146 h 166"/>
                        <a:gd name="T24" fmla="*/ 41 w 187"/>
                        <a:gd name="T25" fmla="*/ 152 h 166"/>
                        <a:gd name="T26" fmla="*/ 44 w 187"/>
                        <a:gd name="T27" fmla="*/ 156 h 166"/>
                        <a:gd name="T28" fmla="*/ 48 w 187"/>
                        <a:gd name="T29" fmla="*/ 159 h 166"/>
                        <a:gd name="T30" fmla="*/ 52 w 187"/>
                        <a:gd name="T31" fmla="*/ 163 h 166"/>
                        <a:gd name="T32" fmla="*/ 58 w 187"/>
                        <a:gd name="T33" fmla="*/ 165 h 166"/>
                        <a:gd name="T34" fmla="*/ 62 w 187"/>
                        <a:gd name="T35" fmla="*/ 163 h 166"/>
                        <a:gd name="T36" fmla="*/ 68 w 187"/>
                        <a:gd name="T37" fmla="*/ 157 h 166"/>
                        <a:gd name="T38" fmla="*/ 71 w 187"/>
                        <a:gd name="T39" fmla="*/ 159 h 166"/>
                        <a:gd name="T40" fmla="*/ 75 w 187"/>
                        <a:gd name="T41" fmla="*/ 159 h 166"/>
                        <a:gd name="T42" fmla="*/ 76 w 187"/>
                        <a:gd name="T43" fmla="*/ 156 h 166"/>
                        <a:gd name="T44" fmla="*/ 79 w 187"/>
                        <a:gd name="T45" fmla="*/ 158 h 166"/>
                        <a:gd name="T46" fmla="*/ 83 w 187"/>
                        <a:gd name="T47" fmla="*/ 155 h 166"/>
                        <a:gd name="T48" fmla="*/ 87 w 187"/>
                        <a:gd name="T49" fmla="*/ 153 h 166"/>
                        <a:gd name="T50" fmla="*/ 93 w 187"/>
                        <a:gd name="T51" fmla="*/ 149 h 166"/>
                        <a:gd name="T52" fmla="*/ 97 w 187"/>
                        <a:gd name="T53" fmla="*/ 155 h 166"/>
                        <a:gd name="T54" fmla="*/ 101 w 187"/>
                        <a:gd name="T55" fmla="*/ 161 h 166"/>
                        <a:gd name="T56" fmla="*/ 104 w 187"/>
                        <a:gd name="T57" fmla="*/ 161 h 166"/>
                        <a:gd name="T58" fmla="*/ 109 w 187"/>
                        <a:gd name="T59" fmla="*/ 159 h 166"/>
                        <a:gd name="T60" fmla="*/ 113 w 187"/>
                        <a:gd name="T61" fmla="*/ 151 h 166"/>
                        <a:gd name="T62" fmla="*/ 117 w 187"/>
                        <a:gd name="T63" fmla="*/ 144 h 166"/>
                        <a:gd name="T64" fmla="*/ 125 w 187"/>
                        <a:gd name="T65" fmla="*/ 135 h 166"/>
                        <a:gd name="T66" fmla="*/ 128 w 187"/>
                        <a:gd name="T67" fmla="*/ 128 h 166"/>
                        <a:gd name="T68" fmla="*/ 139 w 187"/>
                        <a:gd name="T69" fmla="*/ 131 h 166"/>
                        <a:gd name="T70" fmla="*/ 153 w 187"/>
                        <a:gd name="T71" fmla="*/ 123 h 166"/>
                        <a:gd name="T72" fmla="*/ 167 w 187"/>
                        <a:gd name="T73" fmla="*/ 122 h 166"/>
                        <a:gd name="T74" fmla="*/ 186 w 187"/>
                        <a:gd name="T75" fmla="*/ 86 h 166"/>
                        <a:gd name="T76" fmla="*/ 177 w 187"/>
                        <a:gd name="T77" fmla="*/ 42 h 166"/>
                        <a:gd name="T78" fmla="*/ 143 w 187"/>
                        <a:gd name="T79" fmla="*/ 6 h 166"/>
                        <a:gd name="T80" fmla="*/ 105 w 187"/>
                        <a:gd name="T81" fmla="*/ 0 h 166"/>
                        <a:gd name="T82" fmla="*/ 77 w 187"/>
                        <a:gd name="T83" fmla="*/ 8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166"/>
                        <a:gd name="T128" fmla="*/ 187 w 187"/>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166">
                          <a:moveTo>
                            <a:pt x="77" y="8"/>
                          </a:moveTo>
                          <a:lnTo>
                            <a:pt x="60" y="16"/>
                          </a:lnTo>
                          <a:lnTo>
                            <a:pt x="40" y="28"/>
                          </a:lnTo>
                          <a:lnTo>
                            <a:pt x="19" y="42"/>
                          </a:lnTo>
                          <a:lnTo>
                            <a:pt x="16" y="55"/>
                          </a:lnTo>
                          <a:lnTo>
                            <a:pt x="18" y="64"/>
                          </a:lnTo>
                          <a:lnTo>
                            <a:pt x="22" y="74"/>
                          </a:lnTo>
                          <a:lnTo>
                            <a:pt x="11" y="78"/>
                          </a:lnTo>
                          <a:lnTo>
                            <a:pt x="0" y="77"/>
                          </a:lnTo>
                          <a:lnTo>
                            <a:pt x="22" y="156"/>
                          </a:lnTo>
                          <a:lnTo>
                            <a:pt x="39" y="141"/>
                          </a:lnTo>
                          <a:lnTo>
                            <a:pt x="40" y="146"/>
                          </a:lnTo>
                          <a:lnTo>
                            <a:pt x="41" y="152"/>
                          </a:lnTo>
                          <a:lnTo>
                            <a:pt x="44" y="156"/>
                          </a:lnTo>
                          <a:lnTo>
                            <a:pt x="48" y="159"/>
                          </a:lnTo>
                          <a:lnTo>
                            <a:pt x="52" y="163"/>
                          </a:lnTo>
                          <a:lnTo>
                            <a:pt x="58" y="165"/>
                          </a:lnTo>
                          <a:lnTo>
                            <a:pt x="62" y="163"/>
                          </a:lnTo>
                          <a:lnTo>
                            <a:pt x="68" y="157"/>
                          </a:lnTo>
                          <a:lnTo>
                            <a:pt x="71" y="159"/>
                          </a:lnTo>
                          <a:lnTo>
                            <a:pt x="75" y="159"/>
                          </a:lnTo>
                          <a:lnTo>
                            <a:pt x="76" y="156"/>
                          </a:lnTo>
                          <a:lnTo>
                            <a:pt x="79" y="158"/>
                          </a:lnTo>
                          <a:lnTo>
                            <a:pt x="83" y="155"/>
                          </a:lnTo>
                          <a:lnTo>
                            <a:pt x="87" y="153"/>
                          </a:lnTo>
                          <a:lnTo>
                            <a:pt x="93" y="149"/>
                          </a:lnTo>
                          <a:lnTo>
                            <a:pt x="97" y="155"/>
                          </a:lnTo>
                          <a:lnTo>
                            <a:pt x="101" y="161"/>
                          </a:lnTo>
                          <a:lnTo>
                            <a:pt x="104" y="161"/>
                          </a:lnTo>
                          <a:lnTo>
                            <a:pt x="109" y="159"/>
                          </a:lnTo>
                          <a:lnTo>
                            <a:pt x="113" y="151"/>
                          </a:lnTo>
                          <a:lnTo>
                            <a:pt x="117" y="144"/>
                          </a:lnTo>
                          <a:lnTo>
                            <a:pt x="125" y="135"/>
                          </a:lnTo>
                          <a:lnTo>
                            <a:pt x="128" y="128"/>
                          </a:lnTo>
                          <a:lnTo>
                            <a:pt x="139" y="131"/>
                          </a:lnTo>
                          <a:lnTo>
                            <a:pt x="153" y="123"/>
                          </a:lnTo>
                          <a:lnTo>
                            <a:pt x="167" y="122"/>
                          </a:lnTo>
                          <a:lnTo>
                            <a:pt x="186" y="86"/>
                          </a:lnTo>
                          <a:lnTo>
                            <a:pt x="177" y="42"/>
                          </a:lnTo>
                          <a:lnTo>
                            <a:pt x="143" y="6"/>
                          </a:lnTo>
                          <a:lnTo>
                            <a:pt x="105" y="0"/>
                          </a:lnTo>
                          <a:lnTo>
                            <a:pt x="77" y="8"/>
                          </a:lnTo>
                        </a:path>
                      </a:pathLst>
                    </a:custGeom>
                    <a:solidFill>
                      <a:srgbClr val="FFC080"/>
                    </a:solidFill>
                    <a:ln w="12700" cap="rnd">
                      <a:solidFill>
                        <a:srgbClr val="402000"/>
                      </a:solidFill>
                      <a:round/>
                      <a:headEnd/>
                      <a:tailEnd/>
                    </a:ln>
                  </p:spPr>
                  <p:txBody>
                    <a:bodyPr/>
                    <a:lstStyle/>
                    <a:p>
                      <a:endParaRPr lang="en-US"/>
                    </a:p>
                  </p:txBody>
                </p:sp>
                <p:sp>
                  <p:nvSpPr>
                    <p:cNvPr id="25679" name="Freeform 68"/>
                    <p:cNvSpPr>
                      <a:spLocks/>
                    </p:cNvSpPr>
                    <p:nvPr/>
                  </p:nvSpPr>
                  <p:spPr bwMode="auto">
                    <a:xfrm>
                      <a:off x="1466" y="1042"/>
                      <a:ext cx="17" cy="17"/>
                    </a:xfrm>
                    <a:custGeom>
                      <a:avLst/>
                      <a:gdLst>
                        <a:gd name="T0" fmla="*/ 13 w 17"/>
                        <a:gd name="T1" fmla="*/ 16 h 17"/>
                        <a:gd name="T2" fmla="*/ 16 w 17"/>
                        <a:gd name="T3" fmla="*/ 16 h 17"/>
                        <a:gd name="T4" fmla="*/ 14 w 17"/>
                        <a:gd name="T5" fmla="*/ 9 h 17"/>
                        <a:gd name="T6" fmla="*/ 11 w 17"/>
                        <a:gd name="T7" fmla="*/ 0 h 17"/>
                        <a:gd name="T8" fmla="*/ 8 w 17"/>
                        <a:gd name="T9" fmla="*/ 4 h 17"/>
                        <a:gd name="T10" fmla="*/ 4 w 17"/>
                        <a:gd name="T11" fmla="*/ 2 h 17"/>
                        <a:gd name="T12" fmla="*/ 1 w 17"/>
                        <a:gd name="T13" fmla="*/ 2 h 17"/>
                        <a:gd name="T14" fmla="*/ 0 w 17"/>
                        <a:gd name="T15" fmla="*/ 4 h 17"/>
                        <a:gd name="T16" fmla="*/ 2 w 17"/>
                        <a:gd name="T17" fmla="*/ 4 h 17"/>
                        <a:gd name="T18" fmla="*/ 7 w 17"/>
                        <a:gd name="T19" fmla="*/ 5 h 17"/>
                        <a:gd name="T20" fmla="*/ 10 w 17"/>
                        <a:gd name="T21" fmla="*/ 6 h 17"/>
                        <a:gd name="T22" fmla="*/ 13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3" y="16"/>
                          </a:moveTo>
                          <a:lnTo>
                            <a:pt x="16" y="16"/>
                          </a:lnTo>
                          <a:lnTo>
                            <a:pt x="14" y="9"/>
                          </a:lnTo>
                          <a:lnTo>
                            <a:pt x="11" y="0"/>
                          </a:lnTo>
                          <a:lnTo>
                            <a:pt x="8" y="4"/>
                          </a:lnTo>
                          <a:lnTo>
                            <a:pt x="4" y="2"/>
                          </a:lnTo>
                          <a:lnTo>
                            <a:pt x="1" y="2"/>
                          </a:lnTo>
                          <a:lnTo>
                            <a:pt x="0" y="4"/>
                          </a:lnTo>
                          <a:lnTo>
                            <a:pt x="2" y="4"/>
                          </a:lnTo>
                          <a:lnTo>
                            <a:pt x="7" y="5"/>
                          </a:lnTo>
                          <a:lnTo>
                            <a:pt x="10" y="6"/>
                          </a:lnTo>
                          <a:lnTo>
                            <a:pt x="1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0" name="Freeform 69"/>
                    <p:cNvSpPr>
                      <a:spLocks/>
                    </p:cNvSpPr>
                    <p:nvPr/>
                  </p:nvSpPr>
                  <p:spPr bwMode="auto">
                    <a:xfrm>
                      <a:off x="1461" y="1047"/>
                      <a:ext cx="17" cy="17"/>
                    </a:xfrm>
                    <a:custGeom>
                      <a:avLst/>
                      <a:gdLst>
                        <a:gd name="T0" fmla="*/ 14 w 17"/>
                        <a:gd name="T1" fmla="*/ 16 h 17"/>
                        <a:gd name="T2" fmla="*/ 16 w 17"/>
                        <a:gd name="T3" fmla="*/ 13 h 17"/>
                        <a:gd name="T4" fmla="*/ 14 w 17"/>
                        <a:gd name="T5" fmla="*/ 10 h 17"/>
                        <a:gd name="T6" fmla="*/ 10 w 17"/>
                        <a:gd name="T7" fmla="*/ 6 h 17"/>
                        <a:gd name="T8" fmla="*/ 5 w 17"/>
                        <a:gd name="T9" fmla="*/ 4 h 17"/>
                        <a:gd name="T10" fmla="*/ 5 w 17"/>
                        <a:gd name="T11" fmla="*/ 2 h 17"/>
                        <a:gd name="T12" fmla="*/ 5 w 17"/>
                        <a:gd name="T13" fmla="*/ 0 h 17"/>
                        <a:gd name="T14" fmla="*/ 0 w 17"/>
                        <a:gd name="T15" fmla="*/ 2 h 17"/>
                        <a:gd name="T16" fmla="*/ 0 w 17"/>
                        <a:gd name="T17" fmla="*/ 10 h 17"/>
                        <a:gd name="T18" fmla="*/ 7 w 17"/>
                        <a:gd name="T19" fmla="*/ 8 h 17"/>
                        <a:gd name="T20" fmla="*/ 14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4" y="16"/>
                          </a:moveTo>
                          <a:lnTo>
                            <a:pt x="16" y="13"/>
                          </a:lnTo>
                          <a:lnTo>
                            <a:pt x="14" y="10"/>
                          </a:lnTo>
                          <a:lnTo>
                            <a:pt x="10" y="6"/>
                          </a:lnTo>
                          <a:lnTo>
                            <a:pt x="5" y="4"/>
                          </a:lnTo>
                          <a:lnTo>
                            <a:pt x="5" y="2"/>
                          </a:lnTo>
                          <a:lnTo>
                            <a:pt x="5" y="0"/>
                          </a:lnTo>
                          <a:lnTo>
                            <a:pt x="0" y="2"/>
                          </a:lnTo>
                          <a:lnTo>
                            <a:pt x="0" y="10"/>
                          </a:lnTo>
                          <a:lnTo>
                            <a:pt x="7" y="8"/>
                          </a:lnTo>
                          <a:lnTo>
                            <a:pt x="14"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1" name="Freeform 70"/>
                    <p:cNvSpPr>
                      <a:spLocks/>
                    </p:cNvSpPr>
                    <p:nvPr/>
                  </p:nvSpPr>
                  <p:spPr bwMode="auto">
                    <a:xfrm>
                      <a:off x="1441" y="1049"/>
                      <a:ext cx="17" cy="17"/>
                    </a:xfrm>
                    <a:custGeom>
                      <a:avLst/>
                      <a:gdLst>
                        <a:gd name="T0" fmla="*/ 12 w 17"/>
                        <a:gd name="T1" fmla="*/ 16 h 17"/>
                        <a:gd name="T2" fmla="*/ 16 w 17"/>
                        <a:gd name="T3" fmla="*/ 16 h 17"/>
                        <a:gd name="T4" fmla="*/ 8 w 17"/>
                        <a:gd name="T5" fmla="*/ 8 h 17"/>
                        <a:gd name="T6" fmla="*/ 8 w 17"/>
                        <a:gd name="T7" fmla="*/ 4 h 17"/>
                        <a:gd name="T8" fmla="*/ 6 w 17"/>
                        <a:gd name="T9" fmla="*/ 1 h 17"/>
                        <a:gd name="T10" fmla="*/ 9 w 17"/>
                        <a:gd name="T11" fmla="*/ 0 h 17"/>
                        <a:gd name="T12" fmla="*/ 4 w 17"/>
                        <a:gd name="T13" fmla="*/ 0 h 17"/>
                        <a:gd name="T14" fmla="*/ 0 w 17"/>
                        <a:gd name="T15" fmla="*/ 1 h 17"/>
                        <a:gd name="T16" fmla="*/ 4 w 17"/>
                        <a:gd name="T17" fmla="*/ 1 h 17"/>
                        <a:gd name="T18" fmla="*/ 5 w 17"/>
                        <a:gd name="T19" fmla="*/ 5 h 17"/>
                        <a:gd name="T20" fmla="*/ 8 w 17"/>
                        <a:gd name="T21" fmla="*/ 11 h 17"/>
                        <a:gd name="T22" fmla="*/ 12 w 1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12" y="16"/>
                          </a:moveTo>
                          <a:lnTo>
                            <a:pt x="16" y="16"/>
                          </a:lnTo>
                          <a:lnTo>
                            <a:pt x="8" y="8"/>
                          </a:lnTo>
                          <a:lnTo>
                            <a:pt x="8" y="4"/>
                          </a:lnTo>
                          <a:lnTo>
                            <a:pt x="6" y="1"/>
                          </a:lnTo>
                          <a:lnTo>
                            <a:pt x="9" y="0"/>
                          </a:lnTo>
                          <a:lnTo>
                            <a:pt x="4" y="0"/>
                          </a:lnTo>
                          <a:lnTo>
                            <a:pt x="0" y="1"/>
                          </a:lnTo>
                          <a:lnTo>
                            <a:pt x="4" y="1"/>
                          </a:lnTo>
                          <a:lnTo>
                            <a:pt x="5" y="5"/>
                          </a:lnTo>
                          <a:lnTo>
                            <a:pt x="8" y="11"/>
                          </a:lnTo>
                          <a:lnTo>
                            <a:pt x="12"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2" name="Freeform 71"/>
                    <p:cNvSpPr>
                      <a:spLocks/>
                    </p:cNvSpPr>
                    <p:nvPr/>
                  </p:nvSpPr>
                  <p:spPr bwMode="auto">
                    <a:xfrm>
                      <a:off x="1420" y="1028"/>
                      <a:ext cx="37" cy="24"/>
                    </a:xfrm>
                    <a:custGeom>
                      <a:avLst/>
                      <a:gdLst>
                        <a:gd name="T0" fmla="*/ 36 w 37"/>
                        <a:gd name="T1" fmla="*/ 0 h 24"/>
                        <a:gd name="T2" fmla="*/ 30 w 37"/>
                        <a:gd name="T3" fmla="*/ 7 h 24"/>
                        <a:gd name="T4" fmla="*/ 24 w 37"/>
                        <a:gd name="T5" fmla="*/ 9 h 24"/>
                        <a:gd name="T6" fmla="*/ 16 w 37"/>
                        <a:gd name="T7" fmla="*/ 9 h 24"/>
                        <a:gd name="T8" fmla="*/ 13 w 37"/>
                        <a:gd name="T9" fmla="*/ 10 h 24"/>
                        <a:gd name="T10" fmla="*/ 9 w 37"/>
                        <a:gd name="T11" fmla="*/ 13 h 24"/>
                        <a:gd name="T12" fmla="*/ 3 w 37"/>
                        <a:gd name="T13" fmla="*/ 19 h 24"/>
                        <a:gd name="T14" fmla="*/ 0 w 37"/>
                        <a:gd name="T15" fmla="*/ 23 h 24"/>
                        <a:gd name="T16" fmla="*/ 6 w 37"/>
                        <a:gd name="T17" fmla="*/ 17 h 24"/>
                        <a:gd name="T18" fmla="*/ 11 w 37"/>
                        <a:gd name="T19" fmla="*/ 14 h 24"/>
                        <a:gd name="T20" fmla="*/ 15 w 37"/>
                        <a:gd name="T21" fmla="*/ 12 h 24"/>
                        <a:gd name="T22" fmla="*/ 18 w 37"/>
                        <a:gd name="T23" fmla="*/ 11 h 24"/>
                        <a:gd name="T24" fmla="*/ 25 w 37"/>
                        <a:gd name="T25" fmla="*/ 10 h 24"/>
                        <a:gd name="T26" fmla="*/ 31 w 37"/>
                        <a:gd name="T27" fmla="*/ 8 h 24"/>
                        <a:gd name="T28" fmla="*/ 36 w 3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24"/>
                        <a:gd name="T47" fmla="*/ 37 w 3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24">
                          <a:moveTo>
                            <a:pt x="36" y="0"/>
                          </a:moveTo>
                          <a:lnTo>
                            <a:pt x="30" y="7"/>
                          </a:lnTo>
                          <a:lnTo>
                            <a:pt x="24" y="9"/>
                          </a:lnTo>
                          <a:lnTo>
                            <a:pt x="16" y="9"/>
                          </a:lnTo>
                          <a:lnTo>
                            <a:pt x="13" y="10"/>
                          </a:lnTo>
                          <a:lnTo>
                            <a:pt x="9" y="13"/>
                          </a:lnTo>
                          <a:lnTo>
                            <a:pt x="3" y="19"/>
                          </a:lnTo>
                          <a:lnTo>
                            <a:pt x="0" y="23"/>
                          </a:lnTo>
                          <a:lnTo>
                            <a:pt x="6" y="17"/>
                          </a:lnTo>
                          <a:lnTo>
                            <a:pt x="11" y="14"/>
                          </a:lnTo>
                          <a:lnTo>
                            <a:pt x="15" y="12"/>
                          </a:lnTo>
                          <a:lnTo>
                            <a:pt x="18" y="11"/>
                          </a:lnTo>
                          <a:lnTo>
                            <a:pt x="25" y="10"/>
                          </a:lnTo>
                          <a:lnTo>
                            <a:pt x="31" y="8"/>
                          </a:lnTo>
                          <a:lnTo>
                            <a:pt x="36"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3" name="Freeform 72"/>
                    <p:cNvSpPr>
                      <a:spLocks/>
                    </p:cNvSpPr>
                    <p:nvPr/>
                  </p:nvSpPr>
                  <p:spPr bwMode="auto">
                    <a:xfrm>
                      <a:off x="1441" y="1039"/>
                      <a:ext cx="24" cy="17"/>
                    </a:xfrm>
                    <a:custGeom>
                      <a:avLst/>
                      <a:gdLst>
                        <a:gd name="T0" fmla="*/ 23 w 24"/>
                        <a:gd name="T1" fmla="*/ 16 h 17"/>
                        <a:gd name="T2" fmla="*/ 17 w 24"/>
                        <a:gd name="T3" fmla="*/ 12 h 17"/>
                        <a:gd name="T4" fmla="*/ 15 w 24"/>
                        <a:gd name="T5" fmla="*/ 8 h 17"/>
                        <a:gd name="T6" fmla="*/ 13 w 24"/>
                        <a:gd name="T7" fmla="*/ 0 h 17"/>
                        <a:gd name="T8" fmla="*/ 11 w 24"/>
                        <a:gd name="T9" fmla="*/ 4 h 17"/>
                        <a:gd name="T10" fmla="*/ 7 w 24"/>
                        <a:gd name="T11" fmla="*/ 4 h 17"/>
                        <a:gd name="T12" fmla="*/ 4 w 24"/>
                        <a:gd name="T13" fmla="*/ 8 h 17"/>
                        <a:gd name="T14" fmla="*/ 0 w 24"/>
                        <a:gd name="T15" fmla="*/ 8 h 17"/>
                        <a:gd name="T16" fmla="*/ 6 w 24"/>
                        <a:gd name="T17" fmla="*/ 12 h 17"/>
                        <a:gd name="T18" fmla="*/ 11 w 24"/>
                        <a:gd name="T19" fmla="*/ 8 h 17"/>
                        <a:gd name="T20" fmla="*/ 12 w 24"/>
                        <a:gd name="T21" fmla="*/ 8 h 17"/>
                        <a:gd name="T22" fmla="*/ 16 w 24"/>
                        <a:gd name="T23" fmla="*/ 12 h 17"/>
                        <a:gd name="T24" fmla="*/ 23 w 24"/>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3" y="16"/>
                          </a:moveTo>
                          <a:lnTo>
                            <a:pt x="17" y="12"/>
                          </a:lnTo>
                          <a:lnTo>
                            <a:pt x="15" y="8"/>
                          </a:lnTo>
                          <a:lnTo>
                            <a:pt x="13" y="0"/>
                          </a:lnTo>
                          <a:lnTo>
                            <a:pt x="11" y="4"/>
                          </a:lnTo>
                          <a:lnTo>
                            <a:pt x="7" y="4"/>
                          </a:lnTo>
                          <a:lnTo>
                            <a:pt x="4" y="8"/>
                          </a:lnTo>
                          <a:lnTo>
                            <a:pt x="0" y="8"/>
                          </a:lnTo>
                          <a:lnTo>
                            <a:pt x="6" y="12"/>
                          </a:lnTo>
                          <a:lnTo>
                            <a:pt x="11" y="8"/>
                          </a:lnTo>
                          <a:lnTo>
                            <a:pt x="12" y="8"/>
                          </a:lnTo>
                          <a:lnTo>
                            <a:pt x="16" y="12"/>
                          </a:lnTo>
                          <a:lnTo>
                            <a:pt x="23"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4" name="Freeform 73"/>
                    <p:cNvSpPr>
                      <a:spLocks/>
                    </p:cNvSpPr>
                    <p:nvPr/>
                  </p:nvSpPr>
                  <p:spPr bwMode="auto">
                    <a:xfrm>
                      <a:off x="1476" y="997"/>
                      <a:ext cx="29" cy="37"/>
                    </a:xfrm>
                    <a:custGeom>
                      <a:avLst/>
                      <a:gdLst>
                        <a:gd name="T0" fmla="*/ 9 w 29"/>
                        <a:gd name="T1" fmla="*/ 36 h 37"/>
                        <a:gd name="T2" fmla="*/ 10 w 29"/>
                        <a:gd name="T3" fmla="*/ 28 h 37"/>
                        <a:gd name="T4" fmla="*/ 10 w 29"/>
                        <a:gd name="T5" fmla="*/ 24 h 37"/>
                        <a:gd name="T6" fmla="*/ 7 w 29"/>
                        <a:gd name="T7" fmla="*/ 17 h 37"/>
                        <a:gd name="T8" fmla="*/ 6 w 29"/>
                        <a:gd name="T9" fmla="*/ 20 h 37"/>
                        <a:gd name="T10" fmla="*/ 5 w 29"/>
                        <a:gd name="T11" fmla="*/ 14 h 37"/>
                        <a:gd name="T12" fmla="*/ 4 w 29"/>
                        <a:gd name="T13" fmla="*/ 11 h 37"/>
                        <a:gd name="T14" fmla="*/ 0 w 29"/>
                        <a:gd name="T15" fmla="*/ 6 h 37"/>
                        <a:gd name="T16" fmla="*/ 7 w 29"/>
                        <a:gd name="T17" fmla="*/ 13 h 37"/>
                        <a:gd name="T18" fmla="*/ 3 w 29"/>
                        <a:gd name="T19" fmla="*/ 6 h 37"/>
                        <a:gd name="T20" fmla="*/ 1 w 29"/>
                        <a:gd name="T21" fmla="*/ 3 h 37"/>
                        <a:gd name="T22" fmla="*/ 1 w 29"/>
                        <a:gd name="T23" fmla="*/ 0 h 37"/>
                        <a:gd name="T24" fmla="*/ 2 w 29"/>
                        <a:gd name="T25" fmla="*/ 3 h 37"/>
                        <a:gd name="T26" fmla="*/ 4 w 29"/>
                        <a:gd name="T27" fmla="*/ 7 h 37"/>
                        <a:gd name="T28" fmla="*/ 7 w 29"/>
                        <a:gd name="T29" fmla="*/ 11 h 37"/>
                        <a:gd name="T30" fmla="*/ 8 w 29"/>
                        <a:gd name="T31" fmla="*/ 7 h 37"/>
                        <a:gd name="T32" fmla="*/ 9 w 29"/>
                        <a:gd name="T33" fmla="*/ 3 h 37"/>
                        <a:gd name="T34" fmla="*/ 9 w 29"/>
                        <a:gd name="T35" fmla="*/ 9 h 37"/>
                        <a:gd name="T36" fmla="*/ 9 w 29"/>
                        <a:gd name="T37" fmla="*/ 14 h 37"/>
                        <a:gd name="T38" fmla="*/ 13 w 29"/>
                        <a:gd name="T39" fmla="*/ 17 h 37"/>
                        <a:gd name="T40" fmla="*/ 17 w 29"/>
                        <a:gd name="T41" fmla="*/ 21 h 37"/>
                        <a:gd name="T42" fmla="*/ 17 w 29"/>
                        <a:gd name="T43" fmla="*/ 18 h 37"/>
                        <a:gd name="T44" fmla="*/ 13 w 29"/>
                        <a:gd name="T45" fmla="*/ 10 h 37"/>
                        <a:gd name="T46" fmla="*/ 11 w 29"/>
                        <a:gd name="T47" fmla="*/ 8 h 37"/>
                        <a:gd name="T48" fmla="*/ 11 w 29"/>
                        <a:gd name="T49" fmla="*/ 7 h 37"/>
                        <a:gd name="T50" fmla="*/ 18 w 29"/>
                        <a:gd name="T51" fmla="*/ 12 h 37"/>
                        <a:gd name="T52" fmla="*/ 24 w 29"/>
                        <a:gd name="T53" fmla="*/ 19 h 37"/>
                        <a:gd name="T54" fmla="*/ 25 w 29"/>
                        <a:gd name="T55" fmla="*/ 22 h 37"/>
                        <a:gd name="T56" fmla="*/ 25 w 29"/>
                        <a:gd name="T57" fmla="*/ 20 h 37"/>
                        <a:gd name="T58" fmla="*/ 26 w 29"/>
                        <a:gd name="T59" fmla="*/ 24 h 37"/>
                        <a:gd name="T60" fmla="*/ 24 w 29"/>
                        <a:gd name="T61" fmla="*/ 27 h 37"/>
                        <a:gd name="T62" fmla="*/ 27 w 29"/>
                        <a:gd name="T63" fmla="*/ 26 h 37"/>
                        <a:gd name="T64" fmla="*/ 28 w 29"/>
                        <a:gd name="T65" fmla="*/ 25 h 37"/>
                        <a:gd name="T66" fmla="*/ 27 w 29"/>
                        <a:gd name="T67" fmla="*/ 27 h 37"/>
                        <a:gd name="T68" fmla="*/ 25 w 29"/>
                        <a:gd name="T69" fmla="*/ 28 h 37"/>
                        <a:gd name="T70" fmla="*/ 28 w 29"/>
                        <a:gd name="T71" fmla="*/ 30 h 37"/>
                        <a:gd name="T72" fmla="*/ 25 w 29"/>
                        <a:gd name="T73" fmla="*/ 30 h 37"/>
                        <a:gd name="T74" fmla="*/ 22 w 29"/>
                        <a:gd name="T75" fmla="*/ 30 h 37"/>
                        <a:gd name="T76" fmla="*/ 19 w 29"/>
                        <a:gd name="T77" fmla="*/ 26 h 37"/>
                        <a:gd name="T78" fmla="*/ 18 w 29"/>
                        <a:gd name="T79" fmla="*/ 25 h 37"/>
                        <a:gd name="T80" fmla="*/ 18 w 29"/>
                        <a:gd name="T81" fmla="*/ 27 h 37"/>
                        <a:gd name="T82" fmla="*/ 17 w 29"/>
                        <a:gd name="T83" fmla="*/ 27 h 37"/>
                        <a:gd name="T84" fmla="*/ 15 w 29"/>
                        <a:gd name="T85" fmla="*/ 25 h 37"/>
                        <a:gd name="T86" fmla="*/ 12 w 29"/>
                        <a:gd name="T87" fmla="*/ 26 h 37"/>
                        <a:gd name="T88" fmla="*/ 13 w 29"/>
                        <a:gd name="T89" fmla="*/ 29 h 37"/>
                        <a:gd name="T90" fmla="*/ 12 w 29"/>
                        <a:gd name="T91" fmla="*/ 27 h 37"/>
                        <a:gd name="T92" fmla="*/ 12 w 29"/>
                        <a:gd name="T93" fmla="*/ 30 h 37"/>
                        <a:gd name="T94" fmla="*/ 9 w 29"/>
                        <a:gd name="T95" fmla="*/ 36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7"/>
                        <a:gd name="T146" fmla="*/ 29 w 29"/>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7">
                          <a:moveTo>
                            <a:pt x="9" y="36"/>
                          </a:moveTo>
                          <a:lnTo>
                            <a:pt x="10" y="28"/>
                          </a:lnTo>
                          <a:lnTo>
                            <a:pt x="10" y="24"/>
                          </a:lnTo>
                          <a:lnTo>
                            <a:pt x="7" y="17"/>
                          </a:lnTo>
                          <a:lnTo>
                            <a:pt x="6" y="20"/>
                          </a:lnTo>
                          <a:lnTo>
                            <a:pt x="5" y="14"/>
                          </a:lnTo>
                          <a:lnTo>
                            <a:pt x="4" y="11"/>
                          </a:lnTo>
                          <a:lnTo>
                            <a:pt x="0" y="6"/>
                          </a:lnTo>
                          <a:lnTo>
                            <a:pt x="7" y="13"/>
                          </a:lnTo>
                          <a:lnTo>
                            <a:pt x="3" y="6"/>
                          </a:lnTo>
                          <a:lnTo>
                            <a:pt x="1" y="3"/>
                          </a:lnTo>
                          <a:lnTo>
                            <a:pt x="1" y="0"/>
                          </a:lnTo>
                          <a:lnTo>
                            <a:pt x="2" y="3"/>
                          </a:lnTo>
                          <a:lnTo>
                            <a:pt x="4" y="7"/>
                          </a:lnTo>
                          <a:lnTo>
                            <a:pt x="7" y="11"/>
                          </a:lnTo>
                          <a:lnTo>
                            <a:pt x="8" y="7"/>
                          </a:lnTo>
                          <a:lnTo>
                            <a:pt x="9" y="3"/>
                          </a:lnTo>
                          <a:lnTo>
                            <a:pt x="9" y="9"/>
                          </a:lnTo>
                          <a:lnTo>
                            <a:pt x="9" y="14"/>
                          </a:lnTo>
                          <a:lnTo>
                            <a:pt x="13" y="17"/>
                          </a:lnTo>
                          <a:lnTo>
                            <a:pt x="17" y="21"/>
                          </a:lnTo>
                          <a:lnTo>
                            <a:pt x="17" y="18"/>
                          </a:lnTo>
                          <a:lnTo>
                            <a:pt x="13" y="10"/>
                          </a:lnTo>
                          <a:lnTo>
                            <a:pt x="11" y="8"/>
                          </a:lnTo>
                          <a:lnTo>
                            <a:pt x="11" y="7"/>
                          </a:lnTo>
                          <a:lnTo>
                            <a:pt x="18" y="12"/>
                          </a:lnTo>
                          <a:lnTo>
                            <a:pt x="24" y="19"/>
                          </a:lnTo>
                          <a:lnTo>
                            <a:pt x="25" y="22"/>
                          </a:lnTo>
                          <a:lnTo>
                            <a:pt x="25" y="20"/>
                          </a:lnTo>
                          <a:lnTo>
                            <a:pt x="26" y="24"/>
                          </a:lnTo>
                          <a:lnTo>
                            <a:pt x="24" y="27"/>
                          </a:lnTo>
                          <a:lnTo>
                            <a:pt x="27" y="26"/>
                          </a:lnTo>
                          <a:lnTo>
                            <a:pt x="28" y="25"/>
                          </a:lnTo>
                          <a:lnTo>
                            <a:pt x="27" y="27"/>
                          </a:lnTo>
                          <a:lnTo>
                            <a:pt x="25" y="28"/>
                          </a:lnTo>
                          <a:lnTo>
                            <a:pt x="28" y="30"/>
                          </a:lnTo>
                          <a:lnTo>
                            <a:pt x="25" y="30"/>
                          </a:lnTo>
                          <a:lnTo>
                            <a:pt x="22" y="30"/>
                          </a:lnTo>
                          <a:lnTo>
                            <a:pt x="19" y="26"/>
                          </a:lnTo>
                          <a:lnTo>
                            <a:pt x="18" y="25"/>
                          </a:lnTo>
                          <a:lnTo>
                            <a:pt x="18" y="27"/>
                          </a:lnTo>
                          <a:lnTo>
                            <a:pt x="17" y="27"/>
                          </a:lnTo>
                          <a:lnTo>
                            <a:pt x="15" y="25"/>
                          </a:lnTo>
                          <a:lnTo>
                            <a:pt x="12" y="26"/>
                          </a:lnTo>
                          <a:lnTo>
                            <a:pt x="13" y="29"/>
                          </a:lnTo>
                          <a:lnTo>
                            <a:pt x="12" y="27"/>
                          </a:lnTo>
                          <a:lnTo>
                            <a:pt x="12" y="30"/>
                          </a:lnTo>
                          <a:lnTo>
                            <a:pt x="9" y="3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5" name="Freeform 74"/>
                    <p:cNvSpPr>
                      <a:spLocks/>
                    </p:cNvSpPr>
                    <p:nvPr/>
                  </p:nvSpPr>
                  <p:spPr bwMode="auto">
                    <a:xfrm>
                      <a:off x="1446" y="977"/>
                      <a:ext cx="17" cy="17"/>
                    </a:xfrm>
                    <a:custGeom>
                      <a:avLst/>
                      <a:gdLst>
                        <a:gd name="T0" fmla="*/ 0 w 17"/>
                        <a:gd name="T1" fmla="*/ 16 h 17"/>
                        <a:gd name="T2" fmla="*/ 4 w 17"/>
                        <a:gd name="T3" fmla="*/ 12 h 17"/>
                        <a:gd name="T4" fmla="*/ 11 w 17"/>
                        <a:gd name="T5" fmla="*/ 10 h 17"/>
                        <a:gd name="T6" fmla="*/ 16 w 17"/>
                        <a:gd name="T7" fmla="*/ 6 h 17"/>
                        <a:gd name="T8" fmla="*/ 11 w 17"/>
                        <a:gd name="T9" fmla="*/ 0 h 17"/>
                        <a:gd name="T10" fmla="*/ 6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4" y="12"/>
                          </a:lnTo>
                          <a:lnTo>
                            <a:pt x="11" y="10"/>
                          </a:lnTo>
                          <a:lnTo>
                            <a:pt x="16" y="6"/>
                          </a:lnTo>
                          <a:lnTo>
                            <a:pt x="11" y="0"/>
                          </a:lnTo>
                          <a:lnTo>
                            <a:pt x="6" y="0"/>
                          </a:lnTo>
                          <a:lnTo>
                            <a:pt x="0" y="16"/>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6" name="Freeform 75"/>
                    <p:cNvSpPr>
                      <a:spLocks/>
                    </p:cNvSpPr>
                    <p:nvPr/>
                  </p:nvSpPr>
                  <p:spPr bwMode="auto">
                    <a:xfrm>
                      <a:off x="1441" y="966"/>
                      <a:ext cx="23" cy="24"/>
                    </a:xfrm>
                    <a:custGeom>
                      <a:avLst/>
                      <a:gdLst>
                        <a:gd name="T0" fmla="*/ 21 w 23"/>
                        <a:gd name="T1" fmla="*/ 13 h 24"/>
                        <a:gd name="T2" fmla="*/ 20 w 23"/>
                        <a:gd name="T3" fmla="*/ 6 h 24"/>
                        <a:gd name="T4" fmla="*/ 14 w 23"/>
                        <a:gd name="T5" fmla="*/ 2 h 24"/>
                        <a:gd name="T6" fmla="*/ 6 w 23"/>
                        <a:gd name="T7" fmla="*/ 6 h 24"/>
                        <a:gd name="T8" fmla="*/ 3 w 23"/>
                        <a:gd name="T9" fmla="*/ 12 h 24"/>
                        <a:gd name="T10" fmla="*/ 2 w 23"/>
                        <a:gd name="T11" fmla="*/ 18 h 24"/>
                        <a:gd name="T12" fmla="*/ 2 w 23"/>
                        <a:gd name="T13" fmla="*/ 21 h 24"/>
                        <a:gd name="T14" fmla="*/ 0 w 23"/>
                        <a:gd name="T15" fmla="*/ 23 h 24"/>
                        <a:gd name="T16" fmla="*/ 0 w 23"/>
                        <a:gd name="T17" fmla="*/ 20 h 24"/>
                        <a:gd name="T18" fmla="*/ 1 w 23"/>
                        <a:gd name="T19" fmla="*/ 18 h 24"/>
                        <a:gd name="T20" fmla="*/ 1 w 23"/>
                        <a:gd name="T21" fmla="*/ 11 h 24"/>
                        <a:gd name="T22" fmla="*/ 2 w 23"/>
                        <a:gd name="T23" fmla="*/ 6 h 24"/>
                        <a:gd name="T24" fmla="*/ 5 w 23"/>
                        <a:gd name="T25" fmla="*/ 4 h 24"/>
                        <a:gd name="T26" fmla="*/ 10 w 23"/>
                        <a:gd name="T27" fmla="*/ 2 h 24"/>
                        <a:gd name="T28" fmla="*/ 14 w 23"/>
                        <a:gd name="T29" fmla="*/ 0 h 24"/>
                        <a:gd name="T30" fmla="*/ 18 w 23"/>
                        <a:gd name="T31" fmla="*/ 1 h 24"/>
                        <a:gd name="T32" fmla="*/ 22 w 23"/>
                        <a:gd name="T33" fmla="*/ 4 h 24"/>
                        <a:gd name="T34" fmla="*/ 22 w 23"/>
                        <a:gd name="T35" fmla="*/ 6 h 24"/>
                        <a:gd name="T36" fmla="*/ 21 w 23"/>
                        <a:gd name="T37" fmla="*/ 1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4"/>
                        <a:gd name="T59" fmla="*/ 23 w 2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4">
                          <a:moveTo>
                            <a:pt x="21" y="13"/>
                          </a:moveTo>
                          <a:lnTo>
                            <a:pt x="20" y="6"/>
                          </a:lnTo>
                          <a:lnTo>
                            <a:pt x="14" y="2"/>
                          </a:lnTo>
                          <a:lnTo>
                            <a:pt x="6" y="6"/>
                          </a:lnTo>
                          <a:lnTo>
                            <a:pt x="3" y="12"/>
                          </a:lnTo>
                          <a:lnTo>
                            <a:pt x="2" y="18"/>
                          </a:lnTo>
                          <a:lnTo>
                            <a:pt x="2" y="21"/>
                          </a:lnTo>
                          <a:lnTo>
                            <a:pt x="0" y="23"/>
                          </a:lnTo>
                          <a:lnTo>
                            <a:pt x="0" y="20"/>
                          </a:lnTo>
                          <a:lnTo>
                            <a:pt x="1" y="18"/>
                          </a:lnTo>
                          <a:lnTo>
                            <a:pt x="1" y="11"/>
                          </a:lnTo>
                          <a:lnTo>
                            <a:pt x="2" y="6"/>
                          </a:lnTo>
                          <a:lnTo>
                            <a:pt x="5" y="4"/>
                          </a:lnTo>
                          <a:lnTo>
                            <a:pt x="10" y="2"/>
                          </a:lnTo>
                          <a:lnTo>
                            <a:pt x="14" y="0"/>
                          </a:lnTo>
                          <a:lnTo>
                            <a:pt x="18" y="1"/>
                          </a:lnTo>
                          <a:lnTo>
                            <a:pt x="22" y="4"/>
                          </a:lnTo>
                          <a:lnTo>
                            <a:pt x="22" y="6"/>
                          </a:lnTo>
                          <a:lnTo>
                            <a:pt x="21" y="13"/>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7" name="Freeform 76"/>
                    <p:cNvSpPr>
                      <a:spLocks/>
                    </p:cNvSpPr>
                    <p:nvPr/>
                  </p:nvSpPr>
                  <p:spPr bwMode="auto">
                    <a:xfrm>
                      <a:off x="1388" y="904"/>
                      <a:ext cx="171" cy="124"/>
                    </a:xfrm>
                    <a:custGeom>
                      <a:avLst/>
                      <a:gdLst>
                        <a:gd name="T0" fmla="*/ 7 w 171"/>
                        <a:gd name="T1" fmla="*/ 72 h 124"/>
                        <a:gd name="T2" fmla="*/ 15 w 171"/>
                        <a:gd name="T3" fmla="*/ 79 h 124"/>
                        <a:gd name="T4" fmla="*/ 24 w 171"/>
                        <a:gd name="T5" fmla="*/ 85 h 124"/>
                        <a:gd name="T6" fmla="*/ 30 w 171"/>
                        <a:gd name="T7" fmla="*/ 84 h 124"/>
                        <a:gd name="T8" fmla="*/ 40 w 171"/>
                        <a:gd name="T9" fmla="*/ 78 h 124"/>
                        <a:gd name="T10" fmla="*/ 49 w 171"/>
                        <a:gd name="T11" fmla="*/ 73 h 124"/>
                        <a:gd name="T12" fmla="*/ 52 w 171"/>
                        <a:gd name="T13" fmla="*/ 66 h 124"/>
                        <a:gd name="T14" fmla="*/ 56 w 171"/>
                        <a:gd name="T15" fmla="*/ 61 h 124"/>
                        <a:gd name="T16" fmla="*/ 63 w 171"/>
                        <a:gd name="T17" fmla="*/ 57 h 124"/>
                        <a:gd name="T18" fmla="*/ 70 w 171"/>
                        <a:gd name="T19" fmla="*/ 57 h 124"/>
                        <a:gd name="T20" fmla="*/ 76 w 171"/>
                        <a:gd name="T21" fmla="*/ 62 h 124"/>
                        <a:gd name="T22" fmla="*/ 78 w 171"/>
                        <a:gd name="T23" fmla="*/ 66 h 124"/>
                        <a:gd name="T24" fmla="*/ 80 w 171"/>
                        <a:gd name="T25" fmla="*/ 70 h 124"/>
                        <a:gd name="T26" fmla="*/ 78 w 171"/>
                        <a:gd name="T27" fmla="*/ 75 h 124"/>
                        <a:gd name="T28" fmla="*/ 74 w 171"/>
                        <a:gd name="T29" fmla="*/ 77 h 124"/>
                        <a:gd name="T30" fmla="*/ 70 w 171"/>
                        <a:gd name="T31" fmla="*/ 82 h 124"/>
                        <a:gd name="T32" fmla="*/ 65 w 171"/>
                        <a:gd name="T33" fmla="*/ 86 h 124"/>
                        <a:gd name="T34" fmla="*/ 70 w 171"/>
                        <a:gd name="T35" fmla="*/ 93 h 124"/>
                        <a:gd name="T36" fmla="*/ 77 w 171"/>
                        <a:gd name="T37" fmla="*/ 88 h 124"/>
                        <a:gd name="T38" fmla="*/ 83 w 171"/>
                        <a:gd name="T39" fmla="*/ 87 h 124"/>
                        <a:gd name="T40" fmla="*/ 93 w 171"/>
                        <a:gd name="T41" fmla="*/ 88 h 124"/>
                        <a:gd name="T42" fmla="*/ 107 w 171"/>
                        <a:gd name="T43" fmla="*/ 83 h 124"/>
                        <a:gd name="T44" fmla="*/ 111 w 171"/>
                        <a:gd name="T45" fmla="*/ 71 h 124"/>
                        <a:gd name="T46" fmla="*/ 117 w 171"/>
                        <a:gd name="T47" fmla="*/ 67 h 124"/>
                        <a:gd name="T48" fmla="*/ 121 w 171"/>
                        <a:gd name="T49" fmla="*/ 73 h 124"/>
                        <a:gd name="T50" fmla="*/ 125 w 171"/>
                        <a:gd name="T51" fmla="*/ 81 h 124"/>
                        <a:gd name="T52" fmla="*/ 129 w 171"/>
                        <a:gd name="T53" fmla="*/ 91 h 124"/>
                        <a:gd name="T54" fmla="*/ 136 w 171"/>
                        <a:gd name="T55" fmla="*/ 103 h 124"/>
                        <a:gd name="T56" fmla="*/ 135 w 171"/>
                        <a:gd name="T57" fmla="*/ 108 h 124"/>
                        <a:gd name="T58" fmla="*/ 136 w 171"/>
                        <a:gd name="T59" fmla="*/ 117 h 124"/>
                        <a:gd name="T60" fmla="*/ 132 w 171"/>
                        <a:gd name="T61" fmla="*/ 123 h 124"/>
                        <a:gd name="T62" fmla="*/ 151 w 171"/>
                        <a:gd name="T63" fmla="*/ 121 h 124"/>
                        <a:gd name="T64" fmla="*/ 170 w 171"/>
                        <a:gd name="T65" fmla="*/ 85 h 124"/>
                        <a:gd name="T66" fmla="*/ 161 w 171"/>
                        <a:gd name="T67" fmla="*/ 42 h 124"/>
                        <a:gd name="T68" fmla="*/ 127 w 171"/>
                        <a:gd name="T69" fmla="*/ 6 h 124"/>
                        <a:gd name="T70" fmla="*/ 90 w 171"/>
                        <a:gd name="T71" fmla="*/ 0 h 124"/>
                        <a:gd name="T72" fmla="*/ 60 w 171"/>
                        <a:gd name="T73" fmla="*/ 7 h 124"/>
                        <a:gd name="T74" fmla="*/ 45 w 171"/>
                        <a:gd name="T75" fmla="*/ 13 h 124"/>
                        <a:gd name="T76" fmla="*/ 23 w 171"/>
                        <a:gd name="T77" fmla="*/ 27 h 124"/>
                        <a:gd name="T78" fmla="*/ 2 w 171"/>
                        <a:gd name="T79" fmla="*/ 42 h 124"/>
                        <a:gd name="T80" fmla="*/ 0 w 171"/>
                        <a:gd name="T81" fmla="*/ 53 h 124"/>
                        <a:gd name="T82" fmla="*/ 3 w 171"/>
                        <a:gd name="T83" fmla="*/ 61 h 124"/>
                        <a:gd name="T84" fmla="*/ 7 w 171"/>
                        <a:gd name="T85" fmla="*/ 72 h 1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1"/>
                        <a:gd name="T130" fmla="*/ 0 h 124"/>
                        <a:gd name="T131" fmla="*/ 171 w 171"/>
                        <a:gd name="T132" fmla="*/ 124 h 1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1" h="124">
                          <a:moveTo>
                            <a:pt x="7" y="72"/>
                          </a:moveTo>
                          <a:lnTo>
                            <a:pt x="15" y="79"/>
                          </a:lnTo>
                          <a:lnTo>
                            <a:pt x="24" y="85"/>
                          </a:lnTo>
                          <a:lnTo>
                            <a:pt x="30" y="84"/>
                          </a:lnTo>
                          <a:lnTo>
                            <a:pt x="40" y="78"/>
                          </a:lnTo>
                          <a:lnTo>
                            <a:pt x="49" y="73"/>
                          </a:lnTo>
                          <a:lnTo>
                            <a:pt x="52" y="66"/>
                          </a:lnTo>
                          <a:lnTo>
                            <a:pt x="56" y="61"/>
                          </a:lnTo>
                          <a:lnTo>
                            <a:pt x="63" y="57"/>
                          </a:lnTo>
                          <a:lnTo>
                            <a:pt x="70" y="57"/>
                          </a:lnTo>
                          <a:lnTo>
                            <a:pt x="76" y="62"/>
                          </a:lnTo>
                          <a:lnTo>
                            <a:pt x="78" y="66"/>
                          </a:lnTo>
                          <a:lnTo>
                            <a:pt x="80" y="70"/>
                          </a:lnTo>
                          <a:lnTo>
                            <a:pt x="78" y="75"/>
                          </a:lnTo>
                          <a:lnTo>
                            <a:pt x="74" y="77"/>
                          </a:lnTo>
                          <a:lnTo>
                            <a:pt x="70" y="82"/>
                          </a:lnTo>
                          <a:lnTo>
                            <a:pt x="65" y="86"/>
                          </a:lnTo>
                          <a:lnTo>
                            <a:pt x="70" y="93"/>
                          </a:lnTo>
                          <a:lnTo>
                            <a:pt x="77" y="88"/>
                          </a:lnTo>
                          <a:lnTo>
                            <a:pt x="83" y="87"/>
                          </a:lnTo>
                          <a:lnTo>
                            <a:pt x="93" y="88"/>
                          </a:lnTo>
                          <a:lnTo>
                            <a:pt x="107" y="83"/>
                          </a:lnTo>
                          <a:lnTo>
                            <a:pt x="111" y="71"/>
                          </a:lnTo>
                          <a:lnTo>
                            <a:pt x="117" y="67"/>
                          </a:lnTo>
                          <a:lnTo>
                            <a:pt x="121" y="73"/>
                          </a:lnTo>
                          <a:lnTo>
                            <a:pt x="125" y="81"/>
                          </a:lnTo>
                          <a:lnTo>
                            <a:pt x="129" y="91"/>
                          </a:lnTo>
                          <a:lnTo>
                            <a:pt x="136" y="103"/>
                          </a:lnTo>
                          <a:lnTo>
                            <a:pt x="135" y="108"/>
                          </a:lnTo>
                          <a:lnTo>
                            <a:pt x="136" y="117"/>
                          </a:lnTo>
                          <a:lnTo>
                            <a:pt x="132" y="123"/>
                          </a:lnTo>
                          <a:lnTo>
                            <a:pt x="151" y="121"/>
                          </a:lnTo>
                          <a:lnTo>
                            <a:pt x="170" y="85"/>
                          </a:lnTo>
                          <a:lnTo>
                            <a:pt x="161" y="42"/>
                          </a:lnTo>
                          <a:lnTo>
                            <a:pt x="127" y="6"/>
                          </a:lnTo>
                          <a:lnTo>
                            <a:pt x="90" y="0"/>
                          </a:lnTo>
                          <a:lnTo>
                            <a:pt x="60" y="7"/>
                          </a:lnTo>
                          <a:lnTo>
                            <a:pt x="45" y="13"/>
                          </a:lnTo>
                          <a:lnTo>
                            <a:pt x="23" y="27"/>
                          </a:lnTo>
                          <a:lnTo>
                            <a:pt x="2" y="42"/>
                          </a:lnTo>
                          <a:lnTo>
                            <a:pt x="0" y="53"/>
                          </a:lnTo>
                          <a:lnTo>
                            <a:pt x="3" y="61"/>
                          </a:lnTo>
                          <a:lnTo>
                            <a:pt x="7" y="7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8" name="Freeform 77"/>
                    <p:cNvSpPr>
                      <a:spLocks/>
                    </p:cNvSpPr>
                    <p:nvPr/>
                  </p:nvSpPr>
                  <p:spPr bwMode="auto">
                    <a:xfrm>
                      <a:off x="1411" y="979"/>
                      <a:ext cx="27" cy="59"/>
                    </a:xfrm>
                    <a:custGeom>
                      <a:avLst/>
                      <a:gdLst>
                        <a:gd name="T0" fmla="*/ 23 w 27"/>
                        <a:gd name="T1" fmla="*/ 0 h 59"/>
                        <a:gd name="T2" fmla="*/ 23 w 27"/>
                        <a:gd name="T3" fmla="*/ 7 h 59"/>
                        <a:gd name="T4" fmla="*/ 23 w 27"/>
                        <a:gd name="T5" fmla="*/ 11 h 59"/>
                        <a:gd name="T6" fmla="*/ 26 w 27"/>
                        <a:gd name="T7" fmla="*/ 15 h 59"/>
                        <a:gd name="T8" fmla="*/ 22 w 27"/>
                        <a:gd name="T9" fmla="*/ 16 h 59"/>
                        <a:gd name="T10" fmla="*/ 20 w 27"/>
                        <a:gd name="T11" fmla="*/ 18 h 59"/>
                        <a:gd name="T12" fmla="*/ 12 w 27"/>
                        <a:gd name="T13" fmla="*/ 27 h 59"/>
                        <a:gd name="T14" fmla="*/ 7 w 27"/>
                        <a:gd name="T15" fmla="*/ 35 h 59"/>
                        <a:gd name="T16" fmla="*/ 3 w 27"/>
                        <a:gd name="T17" fmla="*/ 47 h 59"/>
                        <a:gd name="T18" fmla="*/ 1 w 27"/>
                        <a:gd name="T19" fmla="*/ 58 h 59"/>
                        <a:gd name="T20" fmla="*/ 0 w 27"/>
                        <a:gd name="T21" fmla="*/ 53 h 59"/>
                        <a:gd name="T22" fmla="*/ 2 w 27"/>
                        <a:gd name="T23" fmla="*/ 41 h 59"/>
                        <a:gd name="T24" fmla="*/ 5 w 27"/>
                        <a:gd name="T25" fmla="*/ 34 h 59"/>
                        <a:gd name="T26" fmla="*/ 13 w 27"/>
                        <a:gd name="T27" fmla="*/ 24 h 59"/>
                        <a:gd name="T28" fmla="*/ 17 w 27"/>
                        <a:gd name="T29" fmla="*/ 19 h 59"/>
                        <a:gd name="T30" fmla="*/ 20 w 27"/>
                        <a:gd name="T31" fmla="*/ 13 h 59"/>
                        <a:gd name="T32" fmla="*/ 21 w 27"/>
                        <a:gd name="T33" fmla="*/ 3 h 59"/>
                        <a:gd name="T34" fmla="*/ 23 w 27"/>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59"/>
                        <a:gd name="T56" fmla="*/ 27 w 27"/>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59">
                          <a:moveTo>
                            <a:pt x="23" y="0"/>
                          </a:moveTo>
                          <a:lnTo>
                            <a:pt x="23" y="7"/>
                          </a:lnTo>
                          <a:lnTo>
                            <a:pt x="23" y="11"/>
                          </a:lnTo>
                          <a:lnTo>
                            <a:pt x="26" y="15"/>
                          </a:lnTo>
                          <a:lnTo>
                            <a:pt x="22" y="16"/>
                          </a:lnTo>
                          <a:lnTo>
                            <a:pt x="20" y="18"/>
                          </a:lnTo>
                          <a:lnTo>
                            <a:pt x="12" y="27"/>
                          </a:lnTo>
                          <a:lnTo>
                            <a:pt x="7" y="35"/>
                          </a:lnTo>
                          <a:lnTo>
                            <a:pt x="3" y="47"/>
                          </a:lnTo>
                          <a:lnTo>
                            <a:pt x="1" y="58"/>
                          </a:lnTo>
                          <a:lnTo>
                            <a:pt x="0" y="53"/>
                          </a:lnTo>
                          <a:lnTo>
                            <a:pt x="2" y="41"/>
                          </a:lnTo>
                          <a:lnTo>
                            <a:pt x="5" y="34"/>
                          </a:lnTo>
                          <a:lnTo>
                            <a:pt x="13" y="24"/>
                          </a:lnTo>
                          <a:lnTo>
                            <a:pt x="17" y="19"/>
                          </a:lnTo>
                          <a:lnTo>
                            <a:pt x="20" y="13"/>
                          </a:lnTo>
                          <a:lnTo>
                            <a:pt x="21" y="3"/>
                          </a:lnTo>
                          <a:lnTo>
                            <a:pt x="23"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89" name="Freeform 78"/>
                    <p:cNvSpPr>
                      <a:spLocks/>
                    </p:cNvSpPr>
                    <p:nvPr/>
                  </p:nvSpPr>
                  <p:spPr bwMode="auto">
                    <a:xfrm>
                      <a:off x="1486" y="1015"/>
                      <a:ext cx="17" cy="17"/>
                    </a:xfrm>
                    <a:custGeom>
                      <a:avLst/>
                      <a:gdLst>
                        <a:gd name="T0" fmla="*/ 0 w 17"/>
                        <a:gd name="T1" fmla="*/ 0 h 17"/>
                        <a:gd name="T2" fmla="*/ 0 w 17"/>
                        <a:gd name="T3" fmla="*/ 8 h 17"/>
                        <a:gd name="T4" fmla="*/ 4 w 17"/>
                        <a:gd name="T5" fmla="*/ 16 h 17"/>
                        <a:gd name="T6" fmla="*/ 8 w 17"/>
                        <a:gd name="T7" fmla="*/ 16 h 17"/>
                        <a:gd name="T8" fmla="*/ 16 w 17"/>
                        <a:gd name="T9" fmla="*/ 12 h 17"/>
                        <a:gd name="T10" fmla="*/ 12 w 17"/>
                        <a:gd name="T11" fmla="*/ 12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4" y="16"/>
                          </a:lnTo>
                          <a:lnTo>
                            <a:pt x="8" y="16"/>
                          </a:lnTo>
                          <a:lnTo>
                            <a:pt x="16" y="12"/>
                          </a:lnTo>
                          <a:lnTo>
                            <a:pt x="12" y="12"/>
                          </a:lnTo>
                          <a:lnTo>
                            <a:pt x="0" y="0"/>
                          </a:lnTo>
                        </a:path>
                      </a:pathLst>
                    </a:custGeom>
                    <a:solidFill>
                      <a:srgbClr val="FFC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0" name="Freeform 79"/>
                    <p:cNvSpPr>
                      <a:spLocks/>
                    </p:cNvSpPr>
                    <p:nvPr/>
                  </p:nvSpPr>
                  <p:spPr bwMode="auto">
                    <a:xfrm>
                      <a:off x="1391" y="925"/>
                      <a:ext cx="98" cy="61"/>
                    </a:xfrm>
                    <a:custGeom>
                      <a:avLst/>
                      <a:gdLst>
                        <a:gd name="T0" fmla="*/ 35 w 98"/>
                        <a:gd name="T1" fmla="*/ 58 h 61"/>
                        <a:gd name="T2" fmla="*/ 47 w 98"/>
                        <a:gd name="T3" fmla="*/ 46 h 61"/>
                        <a:gd name="T4" fmla="*/ 63 w 98"/>
                        <a:gd name="T5" fmla="*/ 35 h 61"/>
                        <a:gd name="T6" fmla="*/ 56 w 98"/>
                        <a:gd name="T7" fmla="*/ 33 h 61"/>
                        <a:gd name="T8" fmla="*/ 55 w 98"/>
                        <a:gd name="T9" fmla="*/ 30 h 61"/>
                        <a:gd name="T10" fmla="*/ 75 w 98"/>
                        <a:gd name="T11" fmla="*/ 29 h 61"/>
                        <a:gd name="T12" fmla="*/ 97 w 98"/>
                        <a:gd name="T13" fmla="*/ 24 h 61"/>
                        <a:gd name="T14" fmla="*/ 74 w 98"/>
                        <a:gd name="T15" fmla="*/ 20 h 61"/>
                        <a:gd name="T16" fmla="*/ 53 w 98"/>
                        <a:gd name="T17" fmla="*/ 23 h 61"/>
                        <a:gd name="T18" fmla="*/ 38 w 98"/>
                        <a:gd name="T19" fmla="*/ 31 h 61"/>
                        <a:gd name="T20" fmla="*/ 24 w 98"/>
                        <a:gd name="T21" fmla="*/ 41 h 61"/>
                        <a:gd name="T22" fmla="*/ 40 w 98"/>
                        <a:gd name="T23" fmla="*/ 27 h 61"/>
                        <a:gd name="T24" fmla="*/ 56 w 98"/>
                        <a:gd name="T25" fmla="*/ 18 h 61"/>
                        <a:gd name="T26" fmla="*/ 78 w 98"/>
                        <a:gd name="T27" fmla="*/ 13 h 61"/>
                        <a:gd name="T28" fmla="*/ 78 w 98"/>
                        <a:gd name="T29" fmla="*/ 9 h 61"/>
                        <a:gd name="T30" fmla="*/ 53 w 98"/>
                        <a:gd name="T31" fmla="*/ 17 h 61"/>
                        <a:gd name="T32" fmla="*/ 31 w 98"/>
                        <a:gd name="T33" fmla="*/ 26 h 61"/>
                        <a:gd name="T34" fmla="*/ 36 w 98"/>
                        <a:gd name="T35" fmla="*/ 21 h 61"/>
                        <a:gd name="T36" fmla="*/ 59 w 98"/>
                        <a:gd name="T37" fmla="*/ 11 h 61"/>
                        <a:gd name="T38" fmla="*/ 77 w 98"/>
                        <a:gd name="T39" fmla="*/ 3 h 61"/>
                        <a:gd name="T40" fmla="*/ 56 w 98"/>
                        <a:gd name="T41" fmla="*/ 6 h 61"/>
                        <a:gd name="T42" fmla="*/ 36 w 98"/>
                        <a:gd name="T43" fmla="*/ 15 h 61"/>
                        <a:gd name="T44" fmla="*/ 22 w 98"/>
                        <a:gd name="T45" fmla="*/ 26 h 61"/>
                        <a:gd name="T46" fmla="*/ 40 w 98"/>
                        <a:gd name="T47" fmla="*/ 11 h 61"/>
                        <a:gd name="T48" fmla="*/ 56 w 98"/>
                        <a:gd name="T49" fmla="*/ 3 h 61"/>
                        <a:gd name="T50" fmla="*/ 51 w 98"/>
                        <a:gd name="T51" fmla="*/ 0 h 61"/>
                        <a:gd name="T52" fmla="*/ 31 w 98"/>
                        <a:gd name="T53" fmla="*/ 9 h 61"/>
                        <a:gd name="T54" fmla="*/ 18 w 98"/>
                        <a:gd name="T55" fmla="*/ 22 h 61"/>
                        <a:gd name="T56" fmla="*/ 33 w 98"/>
                        <a:gd name="T57" fmla="*/ 4 h 61"/>
                        <a:gd name="T58" fmla="*/ 14 w 98"/>
                        <a:gd name="T59" fmla="*/ 21 h 61"/>
                        <a:gd name="T60" fmla="*/ 0 w 98"/>
                        <a:gd name="T61" fmla="*/ 40 h 61"/>
                        <a:gd name="T62" fmla="*/ 17 w 98"/>
                        <a:gd name="T63" fmla="*/ 24 h 61"/>
                        <a:gd name="T64" fmla="*/ 6 w 98"/>
                        <a:gd name="T65" fmla="*/ 40 h 61"/>
                        <a:gd name="T66" fmla="*/ 7 w 98"/>
                        <a:gd name="T67" fmla="*/ 41 h 61"/>
                        <a:gd name="T68" fmla="*/ 12 w 98"/>
                        <a:gd name="T69" fmla="*/ 38 h 61"/>
                        <a:gd name="T70" fmla="*/ 8 w 98"/>
                        <a:gd name="T71" fmla="*/ 48 h 61"/>
                        <a:gd name="T72" fmla="*/ 12 w 98"/>
                        <a:gd name="T73" fmla="*/ 49 h 61"/>
                        <a:gd name="T74" fmla="*/ 14 w 98"/>
                        <a:gd name="T75" fmla="*/ 50 h 61"/>
                        <a:gd name="T76" fmla="*/ 15 w 98"/>
                        <a:gd name="T77" fmla="*/ 52 h 61"/>
                        <a:gd name="T78" fmla="*/ 21 w 98"/>
                        <a:gd name="T79" fmla="*/ 48 h 61"/>
                        <a:gd name="T80" fmla="*/ 38 w 98"/>
                        <a:gd name="T81" fmla="*/ 38 h 61"/>
                        <a:gd name="T82" fmla="*/ 22 w 98"/>
                        <a:gd name="T83" fmla="*/ 50 h 61"/>
                        <a:gd name="T84" fmla="*/ 27 w 98"/>
                        <a:gd name="T85" fmla="*/ 50 h 61"/>
                        <a:gd name="T86" fmla="*/ 40 w 98"/>
                        <a:gd name="T87" fmla="*/ 43 h 61"/>
                        <a:gd name="T88" fmla="*/ 30 w 98"/>
                        <a:gd name="T89" fmla="*/ 54 h 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
                        <a:gd name="T136" fmla="*/ 0 h 61"/>
                        <a:gd name="T137" fmla="*/ 98 w 98"/>
                        <a:gd name="T138" fmla="*/ 61 h 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 h="61">
                          <a:moveTo>
                            <a:pt x="23" y="60"/>
                          </a:moveTo>
                          <a:lnTo>
                            <a:pt x="35" y="58"/>
                          </a:lnTo>
                          <a:lnTo>
                            <a:pt x="40" y="55"/>
                          </a:lnTo>
                          <a:lnTo>
                            <a:pt x="47" y="46"/>
                          </a:lnTo>
                          <a:lnTo>
                            <a:pt x="52" y="37"/>
                          </a:lnTo>
                          <a:lnTo>
                            <a:pt x="63" y="35"/>
                          </a:lnTo>
                          <a:lnTo>
                            <a:pt x="70" y="33"/>
                          </a:lnTo>
                          <a:lnTo>
                            <a:pt x="56" y="33"/>
                          </a:lnTo>
                          <a:lnTo>
                            <a:pt x="49" y="36"/>
                          </a:lnTo>
                          <a:lnTo>
                            <a:pt x="55" y="30"/>
                          </a:lnTo>
                          <a:lnTo>
                            <a:pt x="64" y="28"/>
                          </a:lnTo>
                          <a:lnTo>
                            <a:pt x="75" y="29"/>
                          </a:lnTo>
                          <a:lnTo>
                            <a:pt x="85" y="22"/>
                          </a:lnTo>
                          <a:lnTo>
                            <a:pt x="97" y="24"/>
                          </a:lnTo>
                          <a:lnTo>
                            <a:pt x="83" y="19"/>
                          </a:lnTo>
                          <a:lnTo>
                            <a:pt x="74" y="20"/>
                          </a:lnTo>
                          <a:lnTo>
                            <a:pt x="64" y="19"/>
                          </a:lnTo>
                          <a:lnTo>
                            <a:pt x="53" y="23"/>
                          </a:lnTo>
                          <a:lnTo>
                            <a:pt x="46" y="26"/>
                          </a:lnTo>
                          <a:lnTo>
                            <a:pt x="38" y="31"/>
                          </a:lnTo>
                          <a:lnTo>
                            <a:pt x="33" y="34"/>
                          </a:lnTo>
                          <a:lnTo>
                            <a:pt x="24" y="41"/>
                          </a:lnTo>
                          <a:lnTo>
                            <a:pt x="31" y="33"/>
                          </a:lnTo>
                          <a:lnTo>
                            <a:pt x="40" y="27"/>
                          </a:lnTo>
                          <a:lnTo>
                            <a:pt x="47" y="23"/>
                          </a:lnTo>
                          <a:lnTo>
                            <a:pt x="56" y="18"/>
                          </a:lnTo>
                          <a:lnTo>
                            <a:pt x="67" y="15"/>
                          </a:lnTo>
                          <a:lnTo>
                            <a:pt x="78" y="13"/>
                          </a:lnTo>
                          <a:lnTo>
                            <a:pt x="90" y="15"/>
                          </a:lnTo>
                          <a:lnTo>
                            <a:pt x="78" y="9"/>
                          </a:lnTo>
                          <a:lnTo>
                            <a:pt x="66" y="11"/>
                          </a:lnTo>
                          <a:lnTo>
                            <a:pt x="53" y="17"/>
                          </a:lnTo>
                          <a:lnTo>
                            <a:pt x="40" y="22"/>
                          </a:lnTo>
                          <a:lnTo>
                            <a:pt x="31" y="26"/>
                          </a:lnTo>
                          <a:lnTo>
                            <a:pt x="22" y="33"/>
                          </a:lnTo>
                          <a:lnTo>
                            <a:pt x="36" y="21"/>
                          </a:lnTo>
                          <a:lnTo>
                            <a:pt x="48" y="15"/>
                          </a:lnTo>
                          <a:lnTo>
                            <a:pt x="59" y="11"/>
                          </a:lnTo>
                          <a:lnTo>
                            <a:pt x="70" y="6"/>
                          </a:lnTo>
                          <a:lnTo>
                            <a:pt x="77" y="3"/>
                          </a:lnTo>
                          <a:lnTo>
                            <a:pt x="70" y="4"/>
                          </a:lnTo>
                          <a:lnTo>
                            <a:pt x="56" y="6"/>
                          </a:lnTo>
                          <a:lnTo>
                            <a:pt x="49" y="9"/>
                          </a:lnTo>
                          <a:lnTo>
                            <a:pt x="36" y="15"/>
                          </a:lnTo>
                          <a:lnTo>
                            <a:pt x="29" y="19"/>
                          </a:lnTo>
                          <a:lnTo>
                            <a:pt x="22" y="26"/>
                          </a:lnTo>
                          <a:lnTo>
                            <a:pt x="28" y="17"/>
                          </a:lnTo>
                          <a:lnTo>
                            <a:pt x="40" y="11"/>
                          </a:lnTo>
                          <a:lnTo>
                            <a:pt x="49" y="5"/>
                          </a:lnTo>
                          <a:lnTo>
                            <a:pt x="56" y="3"/>
                          </a:lnTo>
                          <a:lnTo>
                            <a:pt x="67" y="1"/>
                          </a:lnTo>
                          <a:lnTo>
                            <a:pt x="51" y="0"/>
                          </a:lnTo>
                          <a:lnTo>
                            <a:pt x="39" y="5"/>
                          </a:lnTo>
                          <a:lnTo>
                            <a:pt x="31" y="9"/>
                          </a:lnTo>
                          <a:lnTo>
                            <a:pt x="24" y="16"/>
                          </a:lnTo>
                          <a:lnTo>
                            <a:pt x="18" y="22"/>
                          </a:lnTo>
                          <a:lnTo>
                            <a:pt x="24" y="11"/>
                          </a:lnTo>
                          <a:lnTo>
                            <a:pt x="33" y="4"/>
                          </a:lnTo>
                          <a:lnTo>
                            <a:pt x="22" y="12"/>
                          </a:lnTo>
                          <a:lnTo>
                            <a:pt x="14" y="21"/>
                          </a:lnTo>
                          <a:lnTo>
                            <a:pt x="6" y="30"/>
                          </a:lnTo>
                          <a:lnTo>
                            <a:pt x="0" y="40"/>
                          </a:lnTo>
                          <a:lnTo>
                            <a:pt x="7" y="31"/>
                          </a:lnTo>
                          <a:lnTo>
                            <a:pt x="17" y="24"/>
                          </a:lnTo>
                          <a:lnTo>
                            <a:pt x="11" y="33"/>
                          </a:lnTo>
                          <a:lnTo>
                            <a:pt x="6" y="40"/>
                          </a:lnTo>
                          <a:lnTo>
                            <a:pt x="2" y="48"/>
                          </a:lnTo>
                          <a:lnTo>
                            <a:pt x="7" y="41"/>
                          </a:lnTo>
                          <a:lnTo>
                            <a:pt x="17" y="30"/>
                          </a:lnTo>
                          <a:lnTo>
                            <a:pt x="12" y="38"/>
                          </a:lnTo>
                          <a:lnTo>
                            <a:pt x="9" y="45"/>
                          </a:lnTo>
                          <a:lnTo>
                            <a:pt x="8" y="48"/>
                          </a:lnTo>
                          <a:lnTo>
                            <a:pt x="18" y="38"/>
                          </a:lnTo>
                          <a:lnTo>
                            <a:pt x="12" y="49"/>
                          </a:lnTo>
                          <a:lnTo>
                            <a:pt x="11" y="55"/>
                          </a:lnTo>
                          <a:lnTo>
                            <a:pt x="14" y="50"/>
                          </a:lnTo>
                          <a:lnTo>
                            <a:pt x="19" y="45"/>
                          </a:lnTo>
                          <a:lnTo>
                            <a:pt x="15" y="52"/>
                          </a:lnTo>
                          <a:lnTo>
                            <a:pt x="15" y="56"/>
                          </a:lnTo>
                          <a:lnTo>
                            <a:pt x="21" y="48"/>
                          </a:lnTo>
                          <a:lnTo>
                            <a:pt x="27" y="44"/>
                          </a:lnTo>
                          <a:lnTo>
                            <a:pt x="38" y="38"/>
                          </a:lnTo>
                          <a:lnTo>
                            <a:pt x="28" y="45"/>
                          </a:lnTo>
                          <a:lnTo>
                            <a:pt x="22" y="50"/>
                          </a:lnTo>
                          <a:lnTo>
                            <a:pt x="21" y="53"/>
                          </a:lnTo>
                          <a:lnTo>
                            <a:pt x="27" y="50"/>
                          </a:lnTo>
                          <a:lnTo>
                            <a:pt x="32" y="48"/>
                          </a:lnTo>
                          <a:lnTo>
                            <a:pt x="40" y="43"/>
                          </a:lnTo>
                          <a:lnTo>
                            <a:pt x="38" y="48"/>
                          </a:lnTo>
                          <a:lnTo>
                            <a:pt x="30" y="54"/>
                          </a:lnTo>
                          <a:lnTo>
                            <a:pt x="23" y="60"/>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1" name="Freeform 80"/>
                    <p:cNvSpPr>
                      <a:spLocks/>
                    </p:cNvSpPr>
                    <p:nvPr/>
                  </p:nvSpPr>
                  <p:spPr bwMode="auto">
                    <a:xfrm>
                      <a:off x="1452" y="951"/>
                      <a:ext cx="59" cy="40"/>
                    </a:xfrm>
                    <a:custGeom>
                      <a:avLst/>
                      <a:gdLst>
                        <a:gd name="T0" fmla="*/ 18 w 59"/>
                        <a:gd name="T1" fmla="*/ 39 h 40"/>
                        <a:gd name="T2" fmla="*/ 34 w 59"/>
                        <a:gd name="T3" fmla="*/ 39 h 40"/>
                        <a:gd name="T4" fmla="*/ 24 w 59"/>
                        <a:gd name="T5" fmla="*/ 36 h 40"/>
                        <a:gd name="T6" fmla="*/ 35 w 59"/>
                        <a:gd name="T7" fmla="*/ 37 h 40"/>
                        <a:gd name="T8" fmla="*/ 36 w 59"/>
                        <a:gd name="T9" fmla="*/ 34 h 40"/>
                        <a:gd name="T10" fmla="*/ 28 w 59"/>
                        <a:gd name="T11" fmla="*/ 28 h 40"/>
                        <a:gd name="T12" fmla="*/ 37 w 59"/>
                        <a:gd name="T13" fmla="*/ 32 h 40"/>
                        <a:gd name="T14" fmla="*/ 36 w 59"/>
                        <a:gd name="T15" fmla="*/ 29 h 40"/>
                        <a:gd name="T16" fmla="*/ 28 w 59"/>
                        <a:gd name="T17" fmla="*/ 23 h 40"/>
                        <a:gd name="T18" fmla="*/ 39 w 59"/>
                        <a:gd name="T19" fmla="*/ 27 h 40"/>
                        <a:gd name="T20" fmla="*/ 40 w 59"/>
                        <a:gd name="T21" fmla="*/ 27 h 40"/>
                        <a:gd name="T22" fmla="*/ 32 w 59"/>
                        <a:gd name="T23" fmla="*/ 19 h 40"/>
                        <a:gd name="T24" fmla="*/ 40 w 59"/>
                        <a:gd name="T25" fmla="*/ 23 h 40"/>
                        <a:gd name="T26" fmla="*/ 42 w 59"/>
                        <a:gd name="T27" fmla="*/ 22 h 40"/>
                        <a:gd name="T28" fmla="*/ 40 w 59"/>
                        <a:gd name="T29" fmla="*/ 11 h 40"/>
                        <a:gd name="T30" fmla="*/ 46 w 59"/>
                        <a:gd name="T31" fmla="*/ 23 h 40"/>
                        <a:gd name="T32" fmla="*/ 46 w 59"/>
                        <a:gd name="T33" fmla="*/ 11 h 40"/>
                        <a:gd name="T34" fmla="*/ 53 w 59"/>
                        <a:gd name="T35" fmla="*/ 20 h 40"/>
                        <a:gd name="T36" fmla="*/ 52 w 59"/>
                        <a:gd name="T37" fmla="*/ 16 h 40"/>
                        <a:gd name="T38" fmla="*/ 45 w 59"/>
                        <a:gd name="T39" fmla="*/ 7 h 40"/>
                        <a:gd name="T40" fmla="*/ 34 w 59"/>
                        <a:gd name="T41" fmla="*/ 2 h 40"/>
                        <a:gd name="T42" fmla="*/ 24 w 59"/>
                        <a:gd name="T43" fmla="*/ 1 h 40"/>
                        <a:gd name="T44" fmla="*/ 17 w 59"/>
                        <a:gd name="T45" fmla="*/ 4 h 40"/>
                        <a:gd name="T46" fmla="*/ 7 w 59"/>
                        <a:gd name="T47" fmla="*/ 3 h 40"/>
                        <a:gd name="T48" fmla="*/ 9 w 59"/>
                        <a:gd name="T49" fmla="*/ 5 h 40"/>
                        <a:gd name="T50" fmla="*/ 22 w 59"/>
                        <a:gd name="T51" fmla="*/ 5 h 40"/>
                        <a:gd name="T52" fmla="*/ 33 w 59"/>
                        <a:gd name="T53" fmla="*/ 5 h 40"/>
                        <a:gd name="T54" fmla="*/ 28 w 59"/>
                        <a:gd name="T55" fmla="*/ 6 h 40"/>
                        <a:gd name="T56" fmla="*/ 19 w 59"/>
                        <a:gd name="T57" fmla="*/ 9 h 40"/>
                        <a:gd name="T58" fmla="*/ 12 w 59"/>
                        <a:gd name="T59" fmla="*/ 10 h 40"/>
                        <a:gd name="T60" fmla="*/ 15 w 59"/>
                        <a:gd name="T61" fmla="*/ 11 h 40"/>
                        <a:gd name="T62" fmla="*/ 28 w 59"/>
                        <a:gd name="T63" fmla="*/ 9 h 40"/>
                        <a:gd name="T64" fmla="*/ 26 w 59"/>
                        <a:gd name="T65" fmla="*/ 12 h 40"/>
                        <a:gd name="T66" fmla="*/ 26 w 59"/>
                        <a:gd name="T67" fmla="*/ 15 h 40"/>
                        <a:gd name="T68" fmla="*/ 24 w 59"/>
                        <a:gd name="T69" fmla="*/ 15 h 40"/>
                        <a:gd name="T70" fmla="*/ 14 w 59"/>
                        <a:gd name="T71" fmla="*/ 14 h 40"/>
                        <a:gd name="T72" fmla="*/ 15 w 59"/>
                        <a:gd name="T73" fmla="*/ 16 h 40"/>
                        <a:gd name="T74" fmla="*/ 26 w 59"/>
                        <a:gd name="T75" fmla="*/ 22 h 40"/>
                        <a:gd name="T76" fmla="*/ 16 w 59"/>
                        <a:gd name="T77" fmla="*/ 19 h 40"/>
                        <a:gd name="T78" fmla="*/ 24 w 59"/>
                        <a:gd name="T79" fmla="*/ 26 h 40"/>
                        <a:gd name="T80" fmla="*/ 28 w 59"/>
                        <a:gd name="T81" fmla="*/ 30 h 40"/>
                        <a:gd name="T82" fmla="*/ 17 w 59"/>
                        <a:gd name="T83" fmla="*/ 23 h 40"/>
                        <a:gd name="T84" fmla="*/ 19 w 59"/>
                        <a:gd name="T85" fmla="*/ 26 h 40"/>
                        <a:gd name="T86" fmla="*/ 26 w 59"/>
                        <a:gd name="T87" fmla="*/ 32 h 40"/>
                        <a:gd name="T88" fmla="*/ 18 w 59"/>
                        <a:gd name="T89" fmla="*/ 30 h 40"/>
                        <a:gd name="T90" fmla="*/ 17 w 59"/>
                        <a:gd name="T91" fmla="*/ 31 h 40"/>
                        <a:gd name="T92" fmla="*/ 17 w 59"/>
                        <a:gd name="T93" fmla="*/ 33 h 40"/>
                        <a:gd name="T94" fmla="*/ 18 w 59"/>
                        <a:gd name="T95" fmla="*/ 36 h 40"/>
                        <a:gd name="T96" fmla="*/ 8 w 59"/>
                        <a:gd name="T97" fmla="*/ 37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0"/>
                        <a:gd name="T149" fmla="*/ 59 w 59"/>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0">
                          <a:moveTo>
                            <a:pt x="8" y="37"/>
                          </a:moveTo>
                          <a:lnTo>
                            <a:pt x="18" y="39"/>
                          </a:lnTo>
                          <a:lnTo>
                            <a:pt x="25" y="39"/>
                          </a:lnTo>
                          <a:lnTo>
                            <a:pt x="34" y="39"/>
                          </a:lnTo>
                          <a:lnTo>
                            <a:pt x="28" y="37"/>
                          </a:lnTo>
                          <a:lnTo>
                            <a:pt x="24" y="36"/>
                          </a:lnTo>
                          <a:lnTo>
                            <a:pt x="30" y="36"/>
                          </a:lnTo>
                          <a:lnTo>
                            <a:pt x="35" y="37"/>
                          </a:lnTo>
                          <a:lnTo>
                            <a:pt x="40" y="36"/>
                          </a:lnTo>
                          <a:lnTo>
                            <a:pt x="36" y="34"/>
                          </a:lnTo>
                          <a:lnTo>
                            <a:pt x="31" y="31"/>
                          </a:lnTo>
                          <a:lnTo>
                            <a:pt x="28" y="28"/>
                          </a:lnTo>
                          <a:lnTo>
                            <a:pt x="33" y="31"/>
                          </a:lnTo>
                          <a:lnTo>
                            <a:pt x="37" y="32"/>
                          </a:lnTo>
                          <a:lnTo>
                            <a:pt x="42" y="33"/>
                          </a:lnTo>
                          <a:lnTo>
                            <a:pt x="36" y="29"/>
                          </a:lnTo>
                          <a:lnTo>
                            <a:pt x="31" y="26"/>
                          </a:lnTo>
                          <a:lnTo>
                            <a:pt x="28" y="23"/>
                          </a:lnTo>
                          <a:lnTo>
                            <a:pt x="32" y="25"/>
                          </a:lnTo>
                          <a:lnTo>
                            <a:pt x="39" y="27"/>
                          </a:lnTo>
                          <a:lnTo>
                            <a:pt x="45" y="29"/>
                          </a:lnTo>
                          <a:lnTo>
                            <a:pt x="40" y="27"/>
                          </a:lnTo>
                          <a:lnTo>
                            <a:pt x="36" y="23"/>
                          </a:lnTo>
                          <a:lnTo>
                            <a:pt x="32" y="19"/>
                          </a:lnTo>
                          <a:lnTo>
                            <a:pt x="33" y="17"/>
                          </a:lnTo>
                          <a:lnTo>
                            <a:pt x="40" y="23"/>
                          </a:lnTo>
                          <a:lnTo>
                            <a:pt x="45" y="26"/>
                          </a:lnTo>
                          <a:lnTo>
                            <a:pt x="42" y="22"/>
                          </a:lnTo>
                          <a:lnTo>
                            <a:pt x="40" y="16"/>
                          </a:lnTo>
                          <a:lnTo>
                            <a:pt x="40" y="11"/>
                          </a:lnTo>
                          <a:lnTo>
                            <a:pt x="43" y="18"/>
                          </a:lnTo>
                          <a:lnTo>
                            <a:pt x="46" y="23"/>
                          </a:lnTo>
                          <a:lnTo>
                            <a:pt x="46" y="16"/>
                          </a:lnTo>
                          <a:lnTo>
                            <a:pt x="46" y="11"/>
                          </a:lnTo>
                          <a:lnTo>
                            <a:pt x="47" y="16"/>
                          </a:lnTo>
                          <a:lnTo>
                            <a:pt x="53" y="20"/>
                          </a:lnTo>
                          <a:lnTo>
                            <a:pt x="58" y="21"/>
                          </a:lnTo>
                          <a:lnTo>
                            <a:pt x="52" y="16"/>
                          </a:lnTo>
                          <a:lnTo>
                            <a:pt x="50" y="13"/>
                          </a:lnTo>
                          <a:lnTo>
                            <a:pt x="45" y="7"/>
                          </a:lnTo>
                          <a:lnTo>
                            <a:pt x="41" y="4"/>
                          </a:lnTo>
                          <a:lnTo>
                            <a:pt x="34" y="2"/>
                          </a:lnTo>
                          <a:lnTo>
                            <a:pt x="28" y="0"/>
                          </a:lnTo>
                          <a:lnTo>
                            <a:pt x="24" y="1"/>
                          </a:lnTo>
                          <a:lnTo>
                            <a:pt x="20" y="2"/>
                          </a:lnTo>
                          <a:lnTo>
                            <a:pt x="17" y="4"/>
                          </a:lnTo>
                          <a:lnTo>
                            <a:pt x="13" y="5"/>
                          </a:lnTo>
                          <a:lnTo>
                            <a:pt x="7" y="3"/>
                          </a:lnTo>
                          <a:lnTo>
                            <a:pt x="0" y="5"/>
                          </a:lnTo>
                          <a:lnTo>
                            <a:pt x="9" y="5"/>
                          </a:lnTo>
                          <a:lnTo>
                            <a:pt x="15" y="8"/>
                          </a:lnTo>
                          <a:lnTo>
                            <a:pt x="22" y="5"/>
                          </a:lnTo>
                          <a:lnTo>
                            <a:pt x="26" y="2"/>
                          </a:lnTo>
                          <a:lnTo>
                            <a:pt x="33" y="5"/>
                          </a:lnTo>
                          <a:lnTo>
                            <a:pt x="38" y="8"/>
                          </a:lnTo>
                          <a:lnTo>
                            <a:pt x="28" y="6"/>
                          </a:lnTo>
                          <a:lnTo>
                            <a:pt x="23" y="6"/>
                          </a:lnTo>
                          <a:lnTo>
                            <a:pt x="19" y="9"/>
                          </a:lnTo>
                          <a:lnTo>
                            <a:pt x="16" y="10"/>
                          </a:lnTo>
                          <a:lnTo>
                            <a:pt x="12" y="10"/>
                          </a:lnTo>
                          <a:lnTo>
                            <a:pt x="7" y="10"/>
                          </a:lnTo>
                          <a:lnTo>
                            <a:pt x="15" y="11"/>
                          </a:lnTo>
                          <a:lnTo>
                            <a:pt x="23" y="10"/>
                          </a:lnTo>
                          <a:lnTo>
                            <a:pt x="28" y="9"/>
                          </a:lnTo>
                          <a:lnTo>
                            <a:pt x="33" y="13"/>
                          </a:lnTo>
                          <a:lnTo>
                            <a:pt x="26" y="12"/>
                          </a:lnTo>
                          <a:lnTo>
                            <a:pt x="23" y="13"/>
                          </a:lnTo>
                          <a:lnTo>
                            <a:pt x="26" y="15"/>
                          </a:lnTo>
                          <a:lnTo>
                            <a:pt x="29" y="17"/>
                          </a:lnTo>
                          <a:lnTo>
                            <a:pt x="24" y="15"/>
                          </a:lnTo>
                          <a:lnTo>
                            <a:pt x="19" y="15"/>
                          </a:lnTo>
                          <a:lnTo>
                            <a:pt x="14" y="14"/>
                          </a:lnTo>
                          <a:lnTo>
                            <a:pt x="11" y="12"/>
                          </a:lnTo>
                          <a:lnTo>
                            <a:pt x="15" y="16"/>
                          </a:lnTo>
                          <a:lnTo>
                            <a:pt x="21" y="19"/>
                          </a:lnTo>
                          <a:lnTo>
                            <a:pt x="26" y="22"/>
                          </a:lnTo>
                          <a:lnTo>
                            <a:pt x="19" y="21"/>
                          </a:lnTo>
                          <a:lnTo>
                            <a:pt x="16" y="19"/>
                          </a:lnTo>
                          <a:lnTo>
                            <a:pt x="22" y="23"/>
                          </a:lnTo>
                          <a:lnTo>
                            <a:pt x="24" y="26"/>
                          </a:lnTo>
                          <a:lnTo>
                            <a:pt x="26" y="28"/>
                          </a:lnTo>
                          <a:lnTo>
                            <a:pt x="28" y="30"/>
                          </a:lnTo>
                          <a:lnTo>
                            <a:pt x="22" y="27"/>
                          </a:lnTo>
                          <a:lnTo>
                            <a:pt x="17" y="23"/>
                          </a:lnTo>
                          <a:lnTo>
                            <a:pt x="17" y="22"/>
                          </a:lnTo>
                          <a:lnTo>
                            <a:pt x="19" y="26"/>
                          </a:lnTo>
                          <a:lnTo>
                            <a:pt x="22" y="29"/>
                          </a:lnTo>
                          <a:lnTo>
                            <a:pt x="26" y="32"/>
                          </a:lnTo>
                          <a:lnTo>
                            <a:pt x="21" y="31"/>
                          </a:lnTo>
                          <a:lnTo>
                            <a:pt x="18" y="30"/>
                          </a:lnTo>
                          <a:lnTo>
                            <a:pt x="16" y="28"/>
                          </a:lnTo>
                          <a:lnTo>
                            <a:pt x="17" y="31"/>
                          </a:lnTo>
                          <a:lnTo>
                            <a:pt x="22" y="34"/>
                          </a:lnTo>
                          <a:lnTo>
                            <a:pt x="17" y="33"/>
                          </a:lnTo>
                          <a:lnTo>
                            <a:pt x="13" y="33"/>
                          </a:lnTo>
                          <a:lnTo>
                            <a:pt x="18" y="36"/>
                          </a:lnTo>
                          <a:lnTo>
                            <a:pt x="22" y="38"/>
                          </a:lnTo>
                          <a:lnTo>
                            <a:pt x="8" y="37"/>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2" name="Freeform 81"/>
                    <p:cNvSpPr>
                      <a:spLocks/>
                    </p:cNvSpPr>
                    <p:nvPr/>
                  </p:nvSpPr>
                  <p:spPr bwMode="auto">
                    <a:xfrm>
                      <a:off x="1391" y="906"/>
                      <a:ext cx="141" cy="71"/>
                    </a:xfrm>
                    <a:custGeom>
                      <a:avLst/>
                      <a:gdLst>
                        <a:gd name="T0" fmla="*/ 110 w 141"/>
                        <a:gd name="T1" fmla="*/ 49 h 71"/>
                        <a:gd name="T2" fmla="*/ 91 w 141"/>
                        <a:gd name="T3" fmla="*/ 35 h 71"/>
                        <a:gd name="T4" fmla="*/ 96 w 141"/>
                        <a:gd name="T5" fmla="*/ 35 h 71"/>
                        <a:gd name="T6" fmla="*/ 103 w 141"/>
                        <a:gd name="T7" fmla="*/ 34 h 71"/>
                        <a:gd name="T8" fmla="*/ 81 w 141"/>
                        <a:gd name="T9" fmla="*/ 27 h 71"/>
                        <a:gd name="T10" fmla="*/ 89 w 141"/>
                        <a:gd name="T11" fmla="*/ 24 h 71"/>
                        <a:gd name="T12" fmla="*/ 102 w 141"/>
                        <a:gd name="T13" fmla="*/ 28 h 71"/>
                        <a:gd name="T14" fmla="*/ 80 w 141"/>
                        <a:gd name="T15" fmla="*/ 20 h 71"/>
                        <a:gd name="T16" fmla="*/ 61 w 141"/>
                        <a:gd name="T17" fmla="*/ 17 h 71"/>
                        <a:gd name="T18" fmla="*/ 35 w 141"/>
                        <a:gd name="T19" fmla="*/ 21 h 71"/>
                        <a:gd name="T20" fmla="*/ 15 w 141"/>
                        <a:gd name="T21" fmla="*/ 37 h 71"/>
                        <a:gd name="T22" fmla="*/ 0 w 141"/>
                        <a:gd name="T23" fmla="*/ 53 h 71"/>
                        <a:gd name="T24" fmla="*/ 13 w 141"/>
                        <a:gd name="T25" fmla="*/ 35 h 71"/>
                        <a:gd name="T26" fmla="*/ 39 w 141"/>
                        <a:gd name="T27" fmla="*/ 17 h 71"/>
                        <a:gd name="T28" fmla="*/ 66 w 141"/>
                        <a:gd name="T29" fmla="*/ 12 h 71"/>
                        <a:gd name="T30" fmla="*/ 77 w 141"/>
                        <a:gd name="T31" fmla="*/ 12 h 71"/>
                        <a:gd name="T32" fmla="*/ 60 w 141"/>
                        <a:gd name="T33" fmla="*/ 8 h 71"/>
                        <a:gd name="T34" fmla="*/ 73 w 141"/>
                        <a:gd name="T35" fmla="*/ 7 h 71"/>
                        <a:gd name="T36" fmla="*/ 98 w 141"/>
                        <a:gd name="T37" fmla="*/ 21 h 71"/>
                        <a:gd name="T38" fmla="*/ 89 w 141"/>
                        <a:gd name="T39" fmla="*/ 11 h 71"/>
                        <a:gd name="T40" fmla="*/ 67 w 141"/>
                        <a:gd name="T41" fmla="*/ 4 h 71"/>
                        <a:gd name="T42" fmla="*/ 93 w 141"/>
                        <a:gd name="T43" fmla="*/ 10 h 71"/>
                        <a:gd name="T44" fmla="*/ 120 w 141"/>
                        <a:gd name="T45" fmla="*/ 36 h 71"/>
                        <a:gd name="T46" fmla="*/ 107 w 141"/>
                        <a:gd name="T47" fmla="*/ 15 h 71"/>
                        <a:gd name="T48" fmla="*/ 80 w 141"/>
                        <a:gd name="T49" fmla="*/ 3 h 71"/>
                        <a:gd name="T50" fmla="*/ 116 w 141"/>
                        <a:gd name="T51" fmla="*/ 17 h 71"/>
                        <a:gd name="T52" fmla="*/ 123 w 141"/>
                        <a:gd name="T53" fmla="*/ 34 h 71"/>
                        <a:gd name="T54" fmla="*/ 125 w 141"/>
                        <a:gd name="T55" fmla="*/ 22 h 71"/>
                        <a:gd name="T56" fmla="*/ 107 w 141"/>
                        <a:gd name="T57" fmla="*/ 7 h 71"/>
                        <a:gd name="T58" fmla="*/ 91 w 141"/>
                        <a:gd name="T59" fmla="*/ 0 h 71"/>
                        <a:gd name="T60" fmla="*/ 116 w 141"/>
                        <a:gd name="T61" fmla="*/ 10 h 71"/>
                        <a:gd name="T62" fmla="*/ 130 w 141"/>
                        <a:gd name="T63" fmla="*/ 26 h 71"/>
                        <a:gd name="T64" fmla="*/ 119 w 141"/>
                        <a:gd name="T65" fmla="*/ 9 h 71"/>
                        <a:gd name="T66" fmla="*/ 133 w 141"/>
                        <a:gd name="T67" fmla="*/ 20 h 71"/>
                        <a:gd name="T68" fmla="*/ 137 w 141"/>
                        <a:gd name="T69" fmla="*/ 26 h 71"/>
                        <a:gd name="T70" fmla="*/ 140 w 141"/>
                        <a:gd name="T71" fmla="*/ 24 h 71"/>
                        <a:gd name="T72" fmla="*/ 137 w 141"/>
                        <a:gd name="T73" fmla="*/ 37 h 71"/>
                        <a:gd name="T74" fmla="*/ 135 w 141"/>
                        <a:gd name="T75" fmla="*/ 38 h 71"/>
                        <a:gd name="T76" fmla="*/ 135 w 141"/>
                        <a:gd name="T77" fmla="*/ 44 h 71"/>
                        <a:gd name="T78" fmla="*/ 131 w 141"/>
                        <a:gd name="T79" fmla="*/ 41 h 71"/>
                        <a:gd name="T80" fmla="*/ 129 w 141"/>
                        <a:gd name="T81" fmla="*/ 44 h 71"/>
                        <a:gd name="T82" fmla="*/ 128 w 141"/>
                        <a:gd name="T83" fmla="*/ 46 h 71"/>
                        <a:gd name="T84" fmla="*/ 133 w 141"/>
                        <a:gd name="T85" fmla="*/ 63 h 71"/>
                        <a:gd name="T86" fmla="*/ 116 w 141"/>
                        <a:gd name="T87" fmla="*/ 41 h 71"/>
                        <a:gd name="T88" fmla="*/ 127 w 141"/>
                        <a:gd name="T89" fmla="*/ 58 h 71"/>
                        <a:gd name="T90" fmla="*/ 116 w 141"/>
                        <a:gd name="T91" fmla="*/ 51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71"/>
                        <a:gd name="T140" fmla="*/ 141 w 141"/>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71">
                          <a:moveTo>
                            <a:pt x="121" y="63"/>
                          </a:moveTo>
                          <a:lnTo>
                            <a:pt x="115" y="55"/>
                          </a:lnTo>
                          <a:lnTo>
                            <a:pt x="110" y="49"/>
                          </a:lnTo>
                          <a:lnTo>
                            <a:pt x="105" y="44"/>
                          </a:lnTo>
                          <a:lnTo>
                            <a:pt x="97" y="38"/>
                          </a:lnTo>
                          <a:lnTo>
                            <a:pt x="91" y="35"/>
                          </a:lnTo>
                          <a:lnTo>
                            <a:pt x="81" y="34"/>
                          </a:lnTo>
                          <a:lnTo>
                            <a:pt x="92" y="35"/>
                          </a:lnTo>
                          <a:lnTo>
                            <a:pt x="96" y="35"/>
                          </a:lnTo>
                          <a:lnTo>
                            <a:pt x="105" y="38"/>
                          </a:lnTo>
                          <a:lnTo>
                            <a:pt x="114" y="46"/>
                          </a:lnTo>
                          <a:lnTo>
                            <a:pt x="103" y="34"/>
                          </a:lnTo>
                          <a:lnTo>
                            <a:pt x="91" y="28"/>
                          </a:lnTo>
                          <a:lnTo>
                            <a:pt x="86" y="27"/>
                          </a:lnTo>
                          <a:lnTo>
                            <a:pt x="81" y="27"/>
                          </a:lnTo>
                          <a:lnTo>
                            <a:pt x="76" y="27"/>
                          </a:lnTo>
                          <a:lnTo>
                            <a:pt x="84" y="24"/>
                          </a:lnTo>
                          <a:lnTo>
                            <a:pt x="89" y="24"/>
                          </a:lnTo>
                          <a:lnTo>
                            <a:pt x="98" y="28"/>
                          </a:lnTo>
                          <a:lnTo>
                            <a:pt x="108" y="35"/>
                          </a:lnTo>
                          <a:lnTo>
                            <a:pt x="102" y="28"/>
                          </a:lnTo>
                          <a:lnTo>
                            <a:pt x="91" y="22"/>
                          </a:lnTo>
                          <a:lnTo>
                            <a:pt x="85" y="22"/>
                          </a:lnTo>
                          <a:lnTo>
                            <a:pt x="80" y="20"/>
                          </a:lnTo>
                          <a:lnTo>
                            <a:pt x="73" y="18"/>
                          </a:lnTo>
                          <a:lnTo>
                            <a:pt x="67" y="18"/>
                          </a:lnTo>
                          <a:lnTo>
                            <a:pt x="61" y="17"/>
                          </a:lnTo>
                          <a:lnTo>
                            <a:pt x="53" y="15"/>
                          </a:lnTo>
                          <a:lnTo>
                            <a:pt x="46" y="18"/>
                          </a:lnTo>
                          <a:lnTo>
                            <a:pt x="35" y="21"/>
                          </a:lnTo>
                          <a:lnTo>
                            <a:pt x="27" y="24"/>
                          </a:lnTo>
                          <a:lnTo>
                            <a:pt x="20" y="31"/>
                          </a:lnTo>
                          <a:lnTo>
                            <a:pt x="15" y="37"/>
                          </a:lnTo>
                          <a:lnTo>
                            <a:pt x="8" y="42"/>
                          </a:lnTo>
                          <a:lnTo>
                            <a:pt x="5" y="46"/>
                          </a:lnTo>
                          <a:lnTo>
                            <a:pt x="0" y="53"/>
                          </a:lnTo>
                          <a:lnTo>
                            <a:pt x="3" y="44"/>
                          </a:lnTo>
                          <a:lnTo>
                            <a:pt x="8" y="40"/>
                          </a:lnTo>
                          <a:lnTo>
                            <a:pt x="13" y="35"/>
                          </a:lnTo>
                          <a:lnTo>
                            <a:pt x="20" y="27"/>
                          </a:lnTo>
                          <a:lnTo>
                            <a:pt x="29" y="22"/>
                          </a:lnTo>
                          <a:lnTo>
                            <a:pt x="39" y="17"/>
                          </a:lnTo>
                          <a:lnTo>
                            <a:pt x="49" y="13"/>
                          </a:lnTo>
                          <a:lnTo>
                            <a:pt x="55" y="12"/>
                          </a:lnTo>
                          <a:lnTo>
                            <a:pt x="66" y="12"/>
                          </a:lnTo>
                          <a:lnTo>
                            <a:pt x="75" y="14"/>
                          </a:lnTo>
                          <a:lnTo>
                            <a:pt x="85" y="17"/>
                          </a:lnTo>
                          <a:lnTo>
                            <a:pt x="77" y="12"/>
                          </a:lnTo>
                          <a:lnTo>
                            <a:pt x="71" y="10"/>
                          </a:lnTo>
                          <a:lnTo>
                            <a:pt x="66" y="9"/>
                          </a:lnTo>
                          <a:lnTo>
                            <a:pt x="60" y="8"/>
                          </a:lnTo>
                          <a:lnTo>
                            <a:pt x="51" y="10"/>
                          </a:lnTo>
                          <a:lnTo>
                            <a:pt x="64" y="6"/>
                          </a:lnTo>
                          <a:lnTo>
                            <a:pt x="73" y="7"/>
                          </a:lnTo>
                          <a:lnTo>
                            <a:pt x="79" y="9"/>
                          </a:lnTo>
                          <a:lnTo>
                            <a:pt x="87" y="14"/>
                          </a:lnTo>
                          <a:lnTo>
                            <a:pt x="98" y="21"/>
                          </a:lnTo>
                          <a:lnTo>
                            <a:pt x="106" y="27"/>
                          </a:lnTo>
                          <a:lnTo>
                            <a:pt x="98" y="17"/>
                          </a:lnTo>
                          <a:lnTo>
                            <a:pt x="89" y="11"/>
                          </a:lnTo>
                          <a:lnTo>
                            <a:pt x="81" y="8"/>
                          </a:lnTo>
                          <a:lnTo>
                            <a:pt x="71" y="5"/>
                          </a:lnTo>
                          <a:lnTo>
                            <a:pt x="67" y="4"/>
                          </a:lnTo>
                          <a:lnTo>
                            <a:pt x="77" y="4"/>
                          </a:lnTo>
                          <a:lnTo>
                            <a:pt x="83" y="6"/>
                          </a:lnTo>
                          <a:lnTo>
                            <a:pt x="93" y="10"/>
                          </a:lnTo>
                          <a:lnTo>
                            <a:pt x="103" y="17"/>
                          </a:lnTo>
                          <a:lnTo>
                            <a:pt x="114" y="29"/>
                          </a:lnTo>
                          <a:lnTo>
                            <a:pt x="120" y="36"/>
                          </a:lnTo>
                          <a:lnTo>
                            <a:pt x="120" y="30"/>
                          </a:lnTo>
                          <a:lnTo>
                            <a:pt x="112" y="20"/>
                          </a:lnTo>
                          <a:lnTo>
                            <a:pt x="107" y="15"/>
                          </a:lnTo>
                          <a:lnTo>
                            <a:pt x="99" y="9"/>
                          </a:lnTo>
                          <a:lnTo>
                            <a:pt x="91" y="7"/>
                          </a:lnTo>
                          <a:lnTo>
                            <a:pt x="80" y="3"/>
                          </a:lnTo>
                          <a:lnTo>
                            <a:pt x="98" y="6"/>
                          </a:lnTo>
                          <a:lnTo>
                            <a:pt x="107" y="11"/>
                          </a:lnTo>
                          <a:lnTo>
                            <a:pt x="116" y="17"/>
                          </a:lnTo>
                          <a:lnTo>
                            <a:pt x="119" y="21"/>
                          </a:lnTo>
                          <a:lnTo>
                            <a:pt x="124" y="28"/>
                          </a:lnTo>
                          <a:lnTo>
                            <a:pt x="123" y="34"/>
                          </a:lnTo>
                          <a:lnTo>
                            <a:pt x="125" y="33"/>
                          </a:lnTo>
                          <a:lnTo>
                            <a:pt x="127" y="27"/>
                          </a:lnTo>
                          <a:lnTo>
                            <a:pt x="125" y="22"/>
                          </a:lnTo>
                          <a:lnTo>
                            <a:pt x="118" y="16"/>
                          </a:lnTo>
                          <a:lnTo>
                            <a:pt x="110" y="9"/>
                          </a:lnTo>
                          <a:lnTo>
                            <a:pt x="107" y="7"/>
                          </a:lnTo>
                          <a:lnTo>
                            <a:pt x="102" y="4"/>
                          </a:lnTo>
                          <a:lnTo>
                            <a:pt x="96" y="2"/>
                          </a:lnTo>
                          <a:lnTo>
                            <a:pt x="91" y="0"/>
                          </a:lnTo>
                          <a:lnTo>
                            <a:pt x="103" y="3"/>
                          </a:lnTo>
                          <a:lnTo>
                            <a:pt x="108" y="6"/>
                          </a:lnTo>
                          <a:lnTo>
                            <a:pt x="116" y="10"/>
                          </a:lnTo>
                          <a:lnTo>
                            <a:pt x="124" y="17"/>
                          </a:lnTo>
                          <a:lnTo>
                            <a:pt x="129" y="23"/>
                          </a:lnTo>
                          <a:lnTo>
                            <a:pt x="130" y="26"/>
                          </a:lnTo>
                          <a:lnTo>
                            <a:pt x="130" y="19"/>
                          </a:lnTo>
                          <a:lnTo>
                            <a:pt x="125" y="14"/>
                          </a:lnTo>
                          <a:lnTo>
                            <a:pt x="119" y="9"/>
                          </a:lnTo>
                          <a:lnTo>
                            <a:pt x="124" y="11"/>
                          </a:lnTo>
                          <a:lnTo>
                            <a:pt x="132" y="18"/>
                          </a:lnTo>
                          <a:lnTo>
                            <a:pt x="133" y="20"/>
                          </a:lnTo>
                          <a:lnTo>
                            <a:pt x="133" y="26"/>
                          </a:lnTo>
                          <a:lnTo>
                            <a:pt x="133" y="31"/>
                          </a:lnTo>
                          <a:lnTo>
                            <a:pt x="137" y="26"/>
                          </a:lnTo>
                          <a:lnTo>
                            <a:pt x="138" y="22"/>
                          </a:lnTo>
                          <a:lnTo>
                            <a:pt x="137" y="20"/>
                          </a:lnTo>
                          <a:lnTo>
                            <a:pt x="140" y="24"/>
                          </a:lnTo>
                          <a:lnTo>
                            <a:pt x="139" y="28"/>
                          </a:lnTo>
                          <a:lnTo>
                            <a:pt x="139" y="32"/>
                          </a:lnTo>
                          <a:lnTo>
                            <a:pt x="137" y="37"/>
                          </a:lnTo>
                          <a:lnTo>
                            <a:pt x="138" y="40"/>
                          </a:lnTo>
                          <a:lnTo>
                            <a:pt x="135" y="33"/>
                          </a:lnTo>
                          <a:lnTo>
                            <a:pt x="135" y="38"/>
                          </a:lnTo>
                          <a:lnTo>
                            <a:pt x="136" y="42"/>
                          </a:lnTo>
                          <a:lnTo>
                            <a:pt x="136" y="48"/>
                          </a:lnTo>
                          <a:lnTo>
                            <a:pt x="135" y="44"/>
                          </a:lnTo>
                          <a:lnTo>
                            <a:pt x="132" y="39"/>
                          </a:lnTo>
                          <a:lnTo>
                            <a:pt x="128" y="35"/>
                          </a:lnTo>
                          <a:lnTo>
                            <a:pt x="131" y="41"/>
                          </a:lnTo>
                          <a:lnTo>
                            <a:pt x="134" y="47"/>
                          </a:lnTo>
                          <a:lnTo>
                            <a:pt x="134" y="53"/>
                          </a:lnTo>
                          <a:lnTo>
                            <a:pt x="129" y="44"/>
                          </a:lnTo>
                          <a:lnTo>
                            <a:pt x="124" y="40"/>
                          </a:lnTo>
                          <a:lnTo>
                            <a:pt x="121" y="39"/>
                          </a:lnTo>
                          <a:lnTo>
                            <a:pt x="128" y="46"/>
                          </a:lnTo>
                          <a:lnTo>
                            <a:pt x="130" y="50"/>
                          </a:lnTo>
                          <a:lnTo>
                            <a:pt x="133" y="56"/>
                          </a:lnTo>
                          <a:lnTo>
                            <a:pt x="133" y="63"/>
                          </a:lnTo>
                          <a:lnTo>
                            <a:pt x="129" y="52"/>
                          </a:lnTo>
                          <a:lnTo>
                            <a:pt x="121" y="46"/>
                          </a:lnTo>
                          <a:lnTo>
                            <a:pt x="116" y="41"/>
                          </a:lnTo>
                          <a:lnTo>
                            <a:pt x="119" y="46"/>
                          </a:lnTo>
                          <a:lnTo>
                            <a:pt x="127" y="54"/>
                          </a:lnTo>
                          <a:lnTo>
                            <a:pt x="127" y="58"/>
                          </a:lnTo>
                          <a:lnTo>
                            <a:pt x="129" y="70"/>
                          </a:lnTo>
                          <a:lnTo>
                            <a:pt x="124" y="59"/>
                          </a:lnTo>
                          <a:lnTo>
                            <a:pt x="116" y="51"/>
                          </a:lnTo>
                          <a:lnTo>
                            <a:pt x="121" y="63"/>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93" name="Freeform 82"/>
                    <p:cNvSpPr>
                      <a:spLocks/>
                    </p:cNvSpPr>
                    <p:nvPr/>
                  </p:nvSpPr>
                  <p:spPr bwMode="auto">
                    <a:xfrm>
                      <a:off x="1516" y="932"/>
                      <a:ext cx="41" cy="96"/>
                    </a:xfrm>
                    <a:custGeom>
                      <a:avLst/>
                      <a:gdLst>
                        <a:gd name="T0" fmla="*/ 0 w 41"/>
                        <a:gd name="T1" fmla="*/ 53 h 96"/>
                        <a:gd name="T2" fmla="*/ 8 w 41"/>
                        <a:gd name="T3" fmla="*/ 65 h 96"/>
                        <a:gd name="T4" fmla="*/ 11 w 41"/>
                        <a:gd name="T5" fmla="*/ 77 h 96"/>
                        <a:gd name="T6" fmla="*/ 11 w 41"/>
                        <a:gd name="T7" fmla="*/ 89 h 96"/>
                        <a:gd name="T8" fmla="*/ 13 w 41"/>
                        <a:gd name="T9" fmla="*/ 89 h 96"/>
                        <a:gd name="T10" fmla="*/ 14 w 41"/>
                        <a:gd name="T11" fmla="*/ 77 h 96"/>
                        <a:gd name="T12" fmla="*/ 17 w 41"/>
                        <a:gd name="T13" fmla="*/ 76 h 96"/>
                        <a:gd name="T14" fmla="*/ 16 w 41"/>
                        <a:gd name="T15" fmla="*/ 91 h 96"/>
                        <a:gd name="T16" fmla="*/ 18 w 41"/>
                        <a:gd name="T17" fmla="*/ 88 h 96"/>
                        <a:gd name="T18" fmla="*/ 19 w 41"/>
                        <a:gd name="T19" fmla="*/ 72 h 96"/>
                        <a:gd name="T20" fmla="*/ 21 w 41"/>
                        <a:gd name="T21" fmla="*/ 70 h 96"/>
                        <a:gd name="T22" fmla="*/ 21 w 41"/>
                        <a:gd name="T23" fmla="*/ 84 h 96"/>
                        <a:gd name="T24" fmla="*/ 19 w 41"/>
                        <a:gd name="T25" fmla="*/ 92 h 96"/>
                        <a:gd name="T26" fmla="*/ 28 w 41"/>
                        <a:gd name="T27" fmla="*/ 76 h 96"/>
                        <a:gd name="T28" fmla="*/ 24 w 41"/>
                        <a:gd name="T29" fmla="*/ 63 h 96"/>
                        <a:gd name="T30" fmla="*/ 23 w 41"/>
                        <a:gd name="T31" fmla="*/ 58 h 96"/>
                        <a:gd name="T32" fmla="*/ 30 w 41"/>
                        <a:gd name="T33" fmla="*/ 68 h 96"/>
                        <a:gd name="T34" fmla="*/ 29 w 41"/>
                        <a:gd name="T35" fmla="*/ 82 h 96"/>
                        <a:gd name="T36" fmla="*/ 33 w 41"/>
                        <a:gd name="T37" fmla="*/ 66 h 96"/>
                        <a:gd name="T38" fmla="*/ 23 w 41"/>
                        <a:gd name="T39" fmla="*/ 52 h 96"/>
                        <a:gd name="T40" fmla="*/ 13 w 41"/>
                        <a:gd name="T41" fmla="*/ 47 h 96"/>
                        <a:gd name="T42" fmla="*/ 27 w 41"/>
                        <a:gd name="T43" fmla="*/ 53 h 96"/>
                        <a:gd name="T44" fmla="*/ 36 w 41"/>
                        <a:gd name="T45" fmla="*/ 63 h 96"/>
                        <a:gd name="T46" fmla="*/ 32 w 41"/>
                        <a:gd name="T47" fmla="*/ 53 h 96"/>
                        <a:gd name="T48" fmla="*/ 19 w 41"/>
                        <a:gd name="T49" fmla="*/ 43 h 96"/>
                        <a:gd name="T50" fmla="*/ 33 w 41"/>
                        <a:gd name="T51" fmla="*/ 50 h 96"/>
                        <a:gd name="T52" fmla="*/ 39 w 41"/>
                        <a:gd name="T53" fmla="*/ 58 h 96"/>
                        <a:gd name="T54" fmla="*/ 40 w 41"/>
                        <a:gd name="T55" fmla="*/ 55 h 96"/>
                        <a:gd name="T56" fmla="*/ 34 w 41"/>
                        <a:gd name="T57" fmla="*/ 47 h 96"/>
                        <a:gd name="T58" fmla="*/ 24 w 41"/>
                        <a:gd name="T59" fmla="*/ 40 h 96"/>
                        <a:gd name="T60" fmla="*/ 21 w 41"/>
                        <a:gd name="T61" fmla="*/ 36 h 96"/>
                        <a:gd name="T62" fmla="*/ 35 w 41"/>
                        <a:gd name="T63" fmla="*/ 43 h 96"/>
                        <a:gd name="T64" fmla="*/ 40 w 41"/>
                        <a:gd name="T65" fmla="*/ 50 h 96"/>
                        <a:gd name="T66" fmla="*/ 33 w 41"/>
                        <a:gd name="T67" fmla="*/ 38 h 96"/>
                        <a:gd name="T68" fmla="*/ 25 w 41"/>
                        <a:gd name="T69" fmla="*/ 35 h 96"/>
                        <a:gd name="T70" fmla="*/ 32 w 41"/>
                        <a:gd name="T71" fmla="*/ 33 h 96"/>
                        <a:gd name="T72" fmla="*/ 35 w 41"/>
                        <a:gd name="T73" fmla="*/ 32 h 96"/>
                        <a:gd name="T74" fmla="*/ 29 w 41"/>
                        <a:gd name="T75" fmla="*/ 31 h 96"/>
                        <a:gd name="T76" fmla="*/ 35 w 41"/>
                        <a:gd name="T77" fmla="*/ 21 h 96"/>
                        <a:gd name="T78" fmla="*/ 32 w 41"/>
                        <a:gd name="T79" fmla="*/ 22 h 96"/>
                        <a:gd name="T80" fmla="*/ 20 w 41"/>
                        <a:gd name="T81" fmla="*/ 31 h 96"/>
                        <a:gd name="T82" fmla="*/ 31 w 41"/>
                        <a:gd name="T83" fmla="*/ 17 h 96"/>
                        <a:gd name="T84" fmla="*/ 27 w 41"/>
                        <a:gd name="T85" fmla="*/ 11 h 96"/>
                        <a:gd name="T86" fmla="*/ 26 w 41"/>
                        <a:gd name="T87" fmla="*/ 15 h 96"/>
                        <a:gd name="T88" fmla="*/ 17 w 41"/>
                        <a:gd name="T89" fmla="*/ 25 h 96"/>
                        <a:gd name="T90" fmla="*/ 21 w 41"/>
                        <a:gd name="T91" fmla="*/ 11 h 96"/>
                        <a:gd name="T92" fmla="*/ 18 w 41"/>
                        <a:gd name="T93" fmla="*/ 0 h 96"/>
                        <a:gd name="T94" fmla="*/ 17 w 41"/>
                        <a:gd name="T95" fmla="*/ 12 h 96"/>
                        <a:gd name="T96" fmla="*/ 14 w 41"/>
                        <a:gd name="T97" fmla="*/ 24 h 96"/>
                        <a:gd name="T98" fmla="*/ 12 w 41"/>
                        <a:gd name="T99" fmla="*/ 25 h 96"/>
                        <a:gd name="T100" fmla="*/ 13 w 41"/>
                        <a:gd name="T101" fmla="*/ 40 h 96"/>
                        <a:gd name="T102" fmla="*/ 9 w 41"/>
                        <a:gd name="T103" fmla="*/ 39 h 96"/>
                        <a:gd name="T104" fmla="*/ 8 w 41"/>
                        <a:gd name="T105" fmla="*/ 38 h 96"/>
                        <a:gd name="T106" fmla="*/ 7 w 41"/>
                        <a:gd name="T107" fmla="*/ 51 h 96"/>
                        <a:gd name="T108" fmla="*/ 0 w 41"/>
                        <a:gd name="T109" fmla="*/ 44 h 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
                        <a:gd name="T166" fmla="*/ 0 h 96"/>
                        <a:gd name="T167" fmla="*/ 41 w 41"/>
                        <a:gd name="T168" fmla="*/ 96 h 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 h="96">
                          <a:moveTo>
                            <a:pt x="0" y="44"/>
                          </a:moveTo>
                          <a:lnTo>
                            <a:pt x="0" y="53"/>
                          </a:lnTo>
                          <a:lnTo>
                            <a:pt x="4" y="61"/>
                          </a:lnTo>
                          <a:lnTo>
                            <a:pt x="8" y="65"/>
                          </a:lnTo>
                          <a:lnTo>
                            <a:pt x="10" y="71"/>
                          </a:lnTo>
                          <a:lnTo>
                            <a:pt x="11" y="77"/>
                          </a:lnTo>
                          <a:lnTo>
                            <a:pt x="11" y="80"/>
                          </a:lnTo>
                          <a:lnTo>
                            <a:pt x="11" y="89"/>
                          </a:lnTo>
                          <a:lnTo>
                            <a:pt x="8" y="95"/>
                          </a:lnTo>
                          <a:lnTo>
                            <a:pt x="13" y="89"/>
                          </a:lnTo>
                          <a:lnTo>
                            <a:pt x="13" y="82"/>
                          </a:lnTo>
                          <a:lnTo>
                            <a:pt x="14" y="77"/>
                          </a:lnTo>
                          <a:lnTo>
                            <a:pt x="12" y="69"/>
                          </a:lnTo>
                          <a:lnTo>
                            <a:pt x="17" y="76"/>
                          </a:lnTo>
                          <a:lnTo>
                            <a:pt x="16" y="83"/>
                          </a:lnTo>
                          <a:lnTo>
                            <a:pt x="16" y="91"/>
                          </a:lnTo>
                          <a:lnTo>
                            <a:pt x="14" y="94"/>
                          </a:lnTo>
                          <a:lnTo>
                            <a:pt x="18" y="88"/>
                          </a:lnTo>
                          <a:lnTo>
                            <a:pt x="21" y="79"/>
                          </a:lnTo>
                          <a:lnTo>
                            <a:pt x="19" y="72"/>
                          </a:lnTo>
                          <a:lnTo>
                            <a:pt x="17" y="65"/>
                          </a:lnTo>
                          <a:lnTo>
                            <a:pt x="21" y="70"/>
                          </a:lnTo>
                          <a:lnTo>
                            <a:pt x="24" y="78"/>
                          </a:lnTo>
                          <a:lnTo>
                            <a:pt x="21" y="84"/>
                          </a:lnTo>
                          <a:lnTo>
                            <a:pt x="21" y="90"/>
                          </a:lnTo>
                          <a:lnTo>
                            <a:pt x="19" y="92"/>
                          </a:lnTo>
                          <a:lnTo>
                            <a:pt x="25" y="86"/>
                          </a:lnTo>
                          <a:lnTo>
                            <a:pt x="28" y="76"/>
                          </a:lnTo>
                          <a:lnTo>
                            <a:pt x="27" y="68"/>
                          </a:lnTo>
                          <a:lnTo>
                            <a:pt x="24" y="63"/>
                          </a:lnTo>
                          <a:lnTo>
                            <a:pt x="11" y="51"/>
                          </a:lnTo>
                          <a:lnTo>
                            <a:pt x="23" y="58"/>
                          </a:lnTo>
                          <a:lnTo>
                            <a:pt x="28" y="63"/>
                          </a:lnTo>
                          <a:lnTo>
                            <a:pt x="30" y="68"/>
                          </a:lnTo>
                          <a:lnTo>
                            <a:pt x="32" y="73"/>
                          </a:lnTo>
                          <a:lnTo>
                            <a:pt x="29" y="82"/>
                          </a:lnTo>
                          <a:lnTo>
                            <a:pt x="34" y="71"/>
                          </a:lnTo>
                          <a:lnTo>
                            <a:pt x="33" y="66"/>
                          </a:lnTo>
                          <a:lnTo>
                            <a:pt x="30" y="60"/>
                          </a:lnTo>
                          <a:lnTo>
                            <a:pt x="23" y="52"/>
                          </a:lnTo>
                          <a:lnTo>
                            <a:pt x="16" y="48"/>
                          </a:lnTo>
                          <a:lnTo>
                            <a:pt x="13" y="47"/>
                          </a:lnTo>
                          <a:lnTo>
                            <a:pt x="16" y="46"/>
                          </a:lnTo>
                          <a:lnTo>
                            <a:pt x="27" y="53"/>
                          </a:lnTo>
                          <a:lnTo>
                            <a:pt x="34" y="58"/>
                          </a:lnTo>
                          <a:lnTo>
                            <a:pt x="36" y="63"/>
                          </a:lnTo>
                          <a:lnTo>
                            <a:pt x="35" y="56"/>
                          </a:lnTo>
                          <a:lnTo>
                            <a:pt x="32" y="53"/>
                          </a:lnTo>
                          <a:lnTo>
                            <a:pt x="24" y="46"/>
                          </a:lnTo>
                          <a:lnTo>
                            <a:pt x="19" y="43"/>
                          </a:lnTo>
                          <a:lnTo>
                            <a:pt x="23" y="44"/>
                          </a:lnTo>
                          <a:lnTo>
                            <a:pt x="33" y="50"/>
                          </a:lnTo>
                          <a:lnTo>
                            <a:pt x="38" y="54"/>
                          </a:lnTo>
                          <a:lnTo>
                            <a:pt x="39" y="58"/>
                          </a:lnTo>
                          <a:lnTo>
                            <a:pt x="39" y="61"/>
                          </a:lnTo>
                          <a:lnTo>
                            <a:pt x="40" y="55"/>
                          </a:lnTo>
                          <a:lnTo>
                            <a:pt x="38" y="51"/>
                          </a:lnTo>
                          <a:lnTo>
                            <a:pt x="34" y="47"/>
                          </a:lnTo>
                          <a:lnTo>
                            <a:pt x="29" y="42"/>
                          </a:lnTo>
                          <a:lnTo>
                            <a:pt x="24" y="40"/>
                          </a:lnTo>
                          <a:lnTo>
                            <a:pt x="18" y="38"/>
                          </a:lnTo>
                          <a:lnTo>
                            <a:pt x="21" y="36"/>
                          </a:lnTo>
                          <a:lnTo>
                            <a:pt x="28" y="39"/>
                          </a:lnTo>
                          <a:lnTo>
                            <a:pt x="35" y="43"/>
                          </a:lnTo>
                          <a:lnTo>
                            <a:pt x="39" y="46"/>
                          </a:lnTo>
                          <a:lnTo>
                            <a:pt x="40" y="50"/>
                          </a:lnTo>
                          <a:lnTo>
                            <a:pt x="36" y="41"/>
                          </a:lnTo>
                          <a:lnTo>
                            <a:pt x="33" y="38"/>
                          </a:lnTo>
                          <a:lnTo>
                            <a:pt x="29" y="35"/>
                          </a:lnTo>
                          <a:lnTo>
                            <a:pt x="25" y="35"/>
                          </a:lnTo>
                          <a:lnTo>
                            <a:pt x="26" y="33"/>
                          </a:lnTo>
                          <a:lnTo>
                            <a:pt x="32" y="33"/>
                          </a:lnTo>
                          <a:lnTo>
                            <a:pt x="38" y="37"/>
                          </a:lnTo>
                          <a:lnTo>
                            <a:pt x="35" y="32"/>
                          </a:lnTo>
                          <a:lnTo>
                            <a:pt x="33" y="31"/>
                          </a:lnTo>
                          <a:lnTo>
                            <a:pt x="29" y="31"/>
                          </a:lnTo>
                          <a:lnTo>
                            <a:pt x="32" y="26"/>
                          </a:lnTo>
                          <a:lnTo>
                            <a:pt x="35" y="21"/>
                          </a:lnTo>
                          <a:lnTo>
                            <a:pt x="34" y="19"/>
                          </a:lnTo>
                          <a:lnTo>
                            <a:pt x="32" y="22"/>
                          </a:lnTo>
                          <a:lnTo>
                            <a:pt x="30" y="26"/>
                          </a:lnTo>
                          <a:lnTo>
                            <a:pt x="20" y="31"/>
                          </a:lnTo>
                          <a:lnTo>
                            <a:pt x="24" y="25"/>
                          </a:lnTo>
                          <a:lnTo>
                            <a:pt x="31" y="17"/>
                          </a:lnTo>
                          <a:lnTo>
                            <a:pt x="30" y="13"/>
                          </a:lnTo>
                          <a:lnTo>
                            <a:pt x="27" y="11"/>
                          </a:lnTo>
                          <a:lnTo>
                            <a:pt x="28" y="13"/>
                          </a:lnTo>
                          <a:lnTo>
                            <a:pt x="26" y="15"/>
                          </a:lnTo>
                          <a:lnTo>
                            <a:pt x="22" y="23"/>
                          </a:lnTo>
                          <a:lnTo>
                            <a:pt x="17" y="25"/>
                          </a:lnTo>
                          <a:lnTo>
                            <a:pt x="21" y="15"/>
                          </a:lnTo>
                          <a:lnTo>
                            <a:pt x="21" y="11"/>
                          </a:lnTo>
                          <a:lnTo>
                            <a:pt x="20" y="6"/>
                          </a:lnTo>
                          <a:lnTo>
                            <a:pt x="18" y="0"/>
                          </a:lnTo>
                          <a:lnTo>
                            <a:pt x="16" y="7"/>
                          </a:lnTo>
                          <a:lnTo>
                            <a:pt x="17" y="12"/>
                          </a:lnTo>
                          <a:lnTo>
                            <a:pt x="16" y="17"/>
                          </a:lnTo>
                          <a:lnTo>
                            <a:pt x="14" y="24"/>
                          </a:lnTo>
                          <a:lnTo>
                            <a:pt x="17" y="32"/>
                          </a:lnTo>
                          <a:lnTo>
                            <a:pt x="12" y="25"/>
                          </a:lnTo>
                          <a:lnTo>
                            <a:pt x="14" y="34"/>
                          </a:lnTo>
                          <a:lnTo>
                            <a:pt x="13" y="40"/>
                          </a:lnTo>
                          <a:lnTo>
                            <a:pt x="12" y="32"/>
                          </a:lnTo>
                          <a:lnTo>
                            <a:pt x="9" y="39"/>
                          </a:lnTo>
                          <a:lnTo>
                            <a:pt x="11" y="48"/>
                          </a:lnTo>
                          <a:lnTo>
                            <a:pt x="8" y="38"/>
                          </a:lnTo>
                          <a:lnTo>
                            <a:pt x="6" y="45"/>
                          </a:lnTo>
                          <a:lnTo>
                            <a:pt x="7" y="51"/>
                          </a:lnTo>
                          <a:lnTo>
                            <a:pt x="5" y="54"/>
                          </a:lnTo>
                          <a:lnTo>
                            <a:pt x="0" y="44"/>
                          </a:lnTo>
                        </a:path>
                      </a:pathLst>
                    </a:custGeom>
                    <a:solidFill>
                      <a:srgbClr val="804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54" name="Group 83"/>
                  <p:cNvGrpSpPr>
                    <a:grpSpLocks/>
                  </p:cNvGrpSpPr>
                  <p:nvPr/>
                </p:nvGrpSpPr>
                <p:grpSpPr bwMode="auto">
                  <a:xfrm>
                    <a:off x="1469" y="1241"/>
                    <a:ext cx="61" cy="119"/>
                    <a:chOff x="1469" y="1241"/>
                    <a:chExt cx="61" cy="119"/>
                  </a:xfrm>
                </p:grpSpPr>
                <p:sp>
                  <p:nvSpPr>
                    <p:cNvPr id="25672" name="Freeform 84"/>
                    <p:cNvSpPr>
                      <a:spLocks/>
                    </p:cNvSpPr>
                    <p:nvPr/>
                  </p:nvSpPr>
                  <p:spPr bwMode="auto">
                    <a:xfrm>
                      <a:off x="1469" y="1241"/>
                      <a:ext cx="61" cy="115"/>
                    </a:xfrm>
                    <a:custGeom>
                      <a:avLst/>
                      <a:gdLst>
                        <a:gd name="T0" fmla="*/ 29 w 61"/>
                        <a:gd name="T1" fmla="*/ 0 h 115"/>
                        <a:gd name="T2" fmla="*/ 36 w 61"/>
                        <a:gd name="T3" fmla="*/ 14 h 115"/>
                        <a:gd name="T4" fmla="*/ 41 w 61"/>
                        <a:gd name="T5" fmla="*/ 33 h 115"/>
                        <a:gd name="T6" fmla="*/ 48 w 61"/>
                        <a:gd name="T7" fmla="*/ 46 h 115"/>
                        <a:gd name="T8" fmla="*/ 53 w 61"/>
                        <a:gd name="T9" fmla="*/ 59 h 115"/>
                        <a:gd name="T10" fmla="*/ 56 w 61"/>
                        <a:gd name="T11" fmla="*/ 67 h 115"/>
                        <a:gd name="T12" fmla="*/ 57 w 61"/>
                        <a:gd name="T13" fmla="*/ 75 h 115"/>
                        <a:gd name="T14" fmla="*/ 60 w 61"/>
                        <a:gd name="T15" fmla="*/ 83 h 115"/>
                        <a:gd name="T16" fmla="*/ 59 w 61"/>
                        <a:gd name="T17" fmla="*/ 87 h 115"/>
                        <a:gd name="T18" fmla="*/ 55 w 61"/>
                        <a:gd name="T19" fmla="*/ 89 h 115"/>
                        <a:gd name="T20" fmla="*/ 42 w 61"/>
                        <a:gd name="T21" fmla="*/ 97 h 115"/>
                        <a:gd name="T22" fmla="*/ 42 w 61"/>
                        <a:gd name="T23" fmla="*/ 102 h 115"/>
                        <a:gd name="T24" fmla="*/ 43 w 61"/>
                        <a:gd name="T25" fmla="*/ 107 h 115"/>
                        <a:gd name="T26" fmla="*/ 44 w 61"/>
                        <a:gd name="T27" fmla="*/ 110 h 115"/>
                        <a:gd name="T28" fmla="*/ 40 w 61"/>
                        <a:gd name="T29" fmla="*/ 113 h 115"/>
                        <a:gd name="T30" fmla="*/ 36 w 61"/>
                        <a:gd name="T31" fmla="*/ 114 h 115"/>
                        <a:gd name="T32" fmla="*/ 33 w 61"/>
                        <a:gd name="T33" fmla="*/ 113 h 115"/>
                        <a:gd name="T34" fmla="*/ 29 w 61"/>
                        <a:gd name="T35" fmla="*/ 109 h 115"/>
                        <a:gd name="T36" fmla="*/ 28 w 61"/>
                        <a:gd name="T37" fmla="*/ 102 h 115"/>
                        <a:gd name="T38" fmla="*/ 23 w 61"/>
                        <a:gd name="T39" fmla="*/ 96 h 115"/>
                        <a:gd name="T40" fmla="*/ 23 w 61"/>
                        <a:gd name="T41" fmla="*/ 90 h 115"/>
                        <a:gd name="T42" fmla="*/ 19 w 61"/>
                        <a:gd name="T43" fmla="*/ 81 h 115"/>
                        <a:gd name="T44" fmla="*/ 14 w 61"/>
                        <a:gd name="T45" fmla="*/ 73 h 115"/>
                        <a:gd name="T46" fmla="*/ 6 w 61"/>
                        <a:gd name="T47" fmla="*/ 63 h 115"/>
                        <a:gd name="T48" fmla="*/ 4 w 61"/>
                        <a:gd name="T49" fmla="*/ 56 h 115"/>
                        <a:gd name="T50" fmla="*/ 4 w 61"/>
                        <a:gd name="T51" fmla="*/ 48 h 115"/>
                        <a:gd name="T52" fmla="*/ 7 w 61"/>
                        <a:gd name="T53" fmla="*/ 41 h 115"/>
                        <a:gd name="T54" fmla="*/ 9 w 61"/>
                        <a:gd name="T55" fmla="*/ 31 h 115"/>
                        <a:gd name="T56" fmla="*/ 0 w 61"/>
                        <a:gd name="T57" fmla="*/ 14 h 115"/>
                        <a:gd name="T58" fmla="*/ 8 w 61"/>
                        <a:gd name="T59" fmla="*/ 7 h 115"/>
                        <a:gd name="T60" fmla="*/ 18 w 61"/>
                        <a:gd name="T61" fmla="*/ 2 h 115"/>
                        <a:gd name="T62" fmla="*/ 29 w 61"/>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29" y="0"/>
                          </a:moveTo>
                          <a:lnTo>
                            <a:pt x="36" y="14"/>
                          </a:lnTo>
                          <a:lnTo>
                            <a:pt x="41" y="33"/>
                          </a:lnTo>
                          <a:lnTo>
                            <a:pt x="48" y="46"/>
                          </a:lnTo>
                          <a:lnTo>
                            <a:pt x="53" y="59"/>
                          </a:lnTo>
                          <a:lnTo>
                            <a:pt x="56" y="67"/>
                          </a:lnTo>
                          <a:lnTo>
                            <a:pt x="57" y="75"/>
                          </a:lnTo>
                          <a:lnTo>
                            <a:pt x="60" y="83"/>
                          </a:lnTo>
                          <a:lnTo>
                            <a:pt x="59" y="87"/>
                          </a:lnTo>
                          <a:lnTo>
                            <a:pt x="55" y="89"/>
                          </a:lnTo>
                          <a:lnTo>
                            <a:pt x="42" y="97"/>
                          </a:lnTo>
                          <a:lnTo>
                            <a:pt x="42" y="102"/>
                          </a:lnTo>
                          <a:lnTo>
                            <a:pt x="43" y="107"/>
                          </a:lnTo>
                          <a:lnTo>
                            <a:pt x="44" y="110"/>
                          </a:lnTo>
                          <a:lnTo>
                            <a:pt x="40" y="113"/>
                          </a:lnTo>
                          <a:lnTo>
                            <a:pt x="36" y="114"/>
                          </a:lnTo>
                          <a:lnTo>
                            <a:pt x="33" y="113"/>
                          </a:lnTo>
                          <a:lnTo>
                            <a:pt x="29" y="109"/>
                          </a:lnTo>
                          <a:lnTo>
                            <a:pt x="28" y="102"/>
                          </a:lnTo>
                          <a:lnTo>
                            <a:pt x="23" y="96"/>
                          </a:lnTo>
                          <a:lnTo>
                            <a:pt x="23" y="90"/>
                          </a:lnTo>
                          <a:lnTo>
                            <a:pt x="19" y="81"/>
                          </a:lnTo>
                          <a:lnTo>
                            <a:pt x="14" y="73"/>
                          </a:lnTo>
                          <a:lnTo>
                            <a:pt x="6" y="63"/>
                          </a:lnTo>
                          <a:lnTo>
                            <a:pt x="4" y="56"/>
                          </a:lnTo>
                          <a:lnTo>
                            <a:pt x="4" y="48"/>
                          </a:lnTo>
                          <a:lnTo>
                            <a:pt x="7" y="41"/>
                          </a:lnTo>
                          <a:lnTo>
                            <a:pt x="9" y="31"/>
                          </a:lnTo>
                          <a:lnTo>
                            <a:pt x="0" y="14"/>
                          </a:lnTo>
                          <a:lnTo>
                            <a:pt x="8" y="7"/>
                          </a:lnTo>
                          <a:lnTo>
                            <a:pt x="18" y="2"/>
                          </a:lnTo>
                          <a:lnTo>
                            <a:pt x="29" y="0"/>
                          </a:lnTo>
                        </a:path>
                      </a:pathLst>
                    </a:custGeom>
                    <a:solidFill>
                      <a:srgbClr val="FFC080"/>
                    </a:solidFill>
                    <a:ln w="12700" cap="rnd">
                      <a:solidFill>
                        <a:srgbClr val="402000"/>
                      </a:solidFill>
                      <a:round/>
                      <a:headEnd/>
                      <a:tailEnd/>
                    </a:ln>
                  </p:spPr>
                  <p:txBody>
                    <a:bodyPr/>
                    <a:lstStyle/>
                    <a:p>
                      <a:endParaRPr lang="en-US"/>
                    </a:p>
                  </p:txBody>
                </p:sp>
                <p:sp>
                  <p:nvSpPr>
                    <p:cNvPr id="25673" name="Freeform 85"/>
                    <p:cNvSpPr>
                      <a:spLocks/>
                    </p:cNvSpPr>
                    <p:nvPr/>
                  </p:nvSpPr>
                  <p:spPr bwMode="auto">
                    <a:xfrm>
                      <a:off x="1507" y="1312"/>
                      <a:ext cx="17" cy="26"/>
                    </a:xfrm>
                    <a:custGeom>
                      <a:avLst/>
                      <a:gdLst>
                        <a:gd name="T0" fmla="*/ 4 w 17"/>
                        <a:gd name="T1" fmla="*/ 25 h 26"/>
                        <a:gd name="T2" fmla="*/ 0 w 17"/>
                        <a:gd name="T3" fmla="*/ 17 h 26"/>
                        <a:gd name="T4" fmla="*/ 0 w 17"/>
                        <a:gd name="T5" fmla="*/ 12 h 26"/>
                        <a:gd name="T6" fmla="*/ 4 w 17"/>
                        <a:gd name="T7" fmla="*/ 6 h 26"/>
                        <a:gd name="T8" fmla="*/ 8 w 17"/>
                        <a:gd name="T9" fmla="*/ 0 h 26"/>
                        <a:gd name="T10" fmla="*/ 8 w 17"/>
                        <a:gd name="T11" fmla="*/ 5 h 26"/>
                        <a:gd name="T12" fmla="*/ 4 w 17"/>
                        <a:gd name="T13" fmla="*/ 10 h 26"/>
                        <a:gd name="T14" fmla="*/ 11 w 17"/>
                        <a:gd name="T15" fmla="*/ 9 h 26"/>
                        <a:gd name="T16" fmla="*/ 14 w 17"/>
                        <a:gd name="T17" fmla="*/ 8 h 26"/>
                        <a:gd name="T18" fmla="*/ 11 w 17"/>
                        <a:gd name="T19" fmla="*/ 10 h 26"/>
                        <a:gd name="T20" fmla="*/ 4 w 17"/>
                        <a:gd name="T21" fmla="*/ 12 h 26"/>
                        <a:gd name="T22" fmla="*/ 11 w 17"/>
                        <a:gd name="T23" fmla="*/ 13 h 26"/>
                        <a:gd name="T24" fmla="*/ 16 w 17"/>
                        <a:gd name="T25" fmla="*/ 15 h 26"/>
                        <a:gd name="T26" fmla="*/ 11 w 17"/>
                        <a:gd name="T27" fmla="*/ 14 h 26"/>
                        <a:gd name="T28" fmla="*/ 4 w 17"/>
                        <a:gd name="T29" fmla="*/ 14 h 26"/>
                        <a:gd name="T30" fmla="*/ 4 w 17"/>
                        <a:gd name="T31" fmla="*/ 16 h 26"/>
                        <a:gd name="T32" fmla="*/ 11 w 17"/>
                        <a:gd name="T33" fmla="*/ 23 h 26"/>
                        <a:gd name="T34" fmla="*/ 4 w 17"/>
                        <a:gd name="T35" fmla="*/ 25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26"/>
                        <a:gd name="T56" fmla="*/ 17 w 1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26">
                          <a:moveTo>
                            <a:pt x="4" y="25"/>
                          </a:moveTo>
                          <a:lnTo>
                            <a:pt x="0" y="17"/>
                          </a:lnTo>
                          <a:lnTo>
                            <a:pt x="0" y="12"/>
                          </a:lnTo>
                          <a:lnTo>
                            <a:pt x="4" y="6"/>
                          </a:lnTo>
                          <a:lnTo>
                            <a:pt x="8" y="0"/>
                          </a:lnTo>
                          <a:lnTo>
                            <a:pt x="8" y="5"/>
                          </a:lnTo>
                          <a:lnTo>
                            <a:pt x="4" y="10"/>
                          </a:lnTo>
                          <a:lnTo>
                            <a:pt x="11" y="9"/>
                          </a:lnTo>
                          <a:lnTo>
                            <a:pt x="14" y="8"/>
                          </a:lnTo>
                          <a:lnTo>
                            <a:pt x="11" y="10"/>
                          </a:lnTo>
                          <a:lnTo>
                            <a:pt x="4" y="12"/>
                          </a:lnTo>
                          <a:lnTo>
                            <a:pt x="11" y="13"/>
                          </a:lnTo>
                          <a:lnTo>
                            <a:pt x="16" y="15"/>
                          </a:lnTo>
                          <a:lnTo>
                            <a:pt x="11" y="14"/>
                          </a:lnTo>
                          <a:lnTo>
                            <a:pt x="4" y="14"/>
                          </a:lnTo>
                          <a:lnTo>
                            <a:pt x="4" y="16"/>
                          </a:lnTo>
                          <a:lnTo>
                            <a:pt x="11" y="23"/>
                          </a:lnTo>
                          <a:lnTo>
                            <a:pt x="4" y="2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4" name="Freeform 86"/>
                    <p:cNvSpPr>
                      <a:spLocks/>
                    </p:cNvSpPr>
                    <p:nvPr/>
                  </p:nvSpPr>
                  <p:spPr bwMode="auto">
                    <a:xfrm>
                      <a:off x="1502" y="1343"/>
                      <a:ext cx="17" cy="17"/>
                    </a:xfrm>
                    <a:custGeom>
                      <a:avLst/>
                      <a:gdLst>
                        <a:gd name="T0" fmla="*/ 16 w 17"/>
                        <a:gd name="T1" fmla="*/ 5 h 17"/>
                        <a:gd name="T2" fmla="*/ 12 w 17"/>
                        <a:gd name="T3" fmla="*/ 0 h 17"/>
                        <a:gd name="T4" fmla="*/ 6 w 17"/>
                        <a:gd name="T5" fmla="*/ 0 h 17"/>
                        <a:gd name="T6" fmla="*/ 0 w 17"/>
                        <a:gd name="T7" fmla="*/ 16 h 17"/>
                        <a:gd name="T8" fmla="*/ 16 w 17"/>
                        <a:gd name="T9" fmla="*/ 5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5"/>
                          </a:moveTo>
                          <a:lnTo>
                            <a:pt x="12" y="0"/>
                          </a:lnTo>
                          <a:lnTo>
                            <a:pt x="6" y="0"/>
                          </a:lnTo>
                          <a:lnTo>
                            <a:pt x="0" y="16"/>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5" name="Freeform 87"/>
                    <p:cNvSpPr>
                      <a:spLocks/>
                    </p:cNvSpPr>
                    <p:nvPr/>
                  </p:nvSpPr>
                  <p:spPr bwMode="auto">
                    <a:xfrm>
                      <a:off x="1495" y="1259"/>
                      <a:ext cx="17" cy="18"/>
                    </a:xfrm>
                    <a:custGeom>
                      <a:avLst/>
                      <a:gdLst>
                        <a:gd name="T0" fmla="*/ 10 w 17"/>
                        <a:gd name="T1" fmla="*/ 17 h 18"/>
                        <a:gd name="T2" fmla="*/ 10 w 17"/>
                        <a:gd name="T3" fmla="*/ 13 h 18"/>
                        <a:gd name="T4" fmla="*/ 4 w 17"/>
                        <a:gd name="T5" fmla="*/ 4 h 18"/>
                        <a:gd name="T6" fmla="*/ 0 w 17"/>
                        <a:gd name="T7" fmla="*/ 0 h 18"/>
                        <a:gd name="T8" fmla="*/ 10 w 17"/>
                        <a:gd name="T9" fmla="*/ 5 h 18"/>
                        <a:gd name="T10" fmla="*/ 16 w 17"/>
                        <a:gd name="T11" fmla="*/ 12 h 18"/>
                        <a:gd name="T12" fmla="*/ 10 w 17"/>
                        <a:gd name="T13" fmla="*/ 17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10" y="17"/>
                          </a:moveTo>
                          <a:lnTo>
                            <a:pt x="10" y="13"/>
                          </a:lnTo>
                          <a:lnTo>
                            <a:pt x="4" y="4"/>
                          </a:lnTo>
                          <a:lnTo>
                            <a:pt x="0" y="0"/>
                          </a:lnTo>
                          <a:lnTo>
                            <a:pt x="10" y="5"/>
                          </a:lnTo>
                          <a:lnTo>
                            <a:pt x="16" y="12"/>
                          </a:lnTo>
                          <a:lnTo>
                            <a:pt x="10" y="17"/>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6" name="Freeform 88"/>
                    <p:cNvSpPr>
                      <a:spLocks/>
                    </p:cNvSpPr>
                    <p:nvPr/>
                  </p:nvSpPr>
                  <p:spPr bwMode="auto">
                    <a:xfrm>
                      <a:off x="1499" y="1303"/>
                      <a:ext cx="17" cy="17"/>
                    </a:xfrm>
                    <a:custGeom>
                      <a:avLst/>
                      <a:gdLst>
                        <a:gd name="T0" fmla="*/ 0 w 17"/>
                        <a:gd name="T1" fmla="*/ 0 h 17"/>
                        <a:gd name="T2" fmla="*/ 6 w 17"/>
                        <a:gd name="T3" fmla="*/ 3 h 17"/>
                        <a:gd name="T4" fmla="*/ 12 w 17"/>
                        <a:gd name="T5" fmla="*/ 11 h 17"/>
                        <a:gd name="T6" fmla="*/ 3 w 17"/>
                        <a:gd name="T7" fmla="*/ 16 h 17"/>
                        <a:gd name="T8" fmla="*/ 16 w 17"/>
                        <a:gd name="T9" fmla="*/ 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6" y="3"/>
                          </a:lnTo>
                          <a:lnTo>
                            <a:pt x="12" y="11"/>
                          </a:lnTo>
                          <a:lnTo>
                            <a:pt x="3" y="16"/>
                          </a:lnTo>
                          <a:lnTo>
                            <a:pt x="16" y="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7" name="Freeform 89"/>
                    <p:cNvSpPr>
                      <a:spLocks/>
                    </p:cNvSpPr>
                    <p:nvPr/>
                  </p:nvSpPr>
                  <p:spPr bwMode="auto">
                    <a:xfrm>
                      <a:off x="1495" y="1305"/>
                      <a:ext cx="17" cy="17"/>
                    </a:xfrm>
                    <a:custGeom>
                      <a:avLst/>
                      <a:gdLst>
                        <a:gd name="T0" fmla="*/ 0 w 17"/>
                        <a:gd name="T1" fmla="*/ 0 h 17"/>
                        <a:gd name="T2" fmla="*/ 16 w 17"/>
                        <a:gd name="T3" fmla="*/ 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16" y="16"/>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55" name="Group 90"/>
                  <p:cNvGrpSpPr>
                    <a:grpSpLocks/>
                  </p:cNvGrpSpPr>
                  <p:nvPr/>
                </p:nvGrpSpPr>
                <p:grpSpPr bwMode="auto">
                  <a:xfrm>
                    <a:off x="1325" y="1298"/>
                    <a:ext cx="126" cy="91"/>
                    <a:chOff x="1325" y="1298"/>
                    <a:chExt cx="126" cy="91"/>
                  </a:xfrm>
                </p:grpSpPr>
                <p:sp>
                  <p:nvSpPr>
                    <p:cNvPr id="25664" name="Freeform 91"/>
                    <p:cNvSpPr>
                      <a:spLocks/>
                    </p:cNvSpPr>
                    <p:nvPr/>
                  </p:nvSpPr>
                  <p:spPr bwMode="auto">
                    <a:xfrm>
                      <a:off x="1325" y="1298"/>
                      <a:ext cx="126" cy="83"/>
                    </a:xfrm>
                    <a:custGeom>
                      <a:avLst/>
                      <a:gdLst>
                        <a:gd name="T0" fmla="*/ 24 w 126"/>
                        <a:gd name="T1" fmla="*/ 0 h 83"/>
                        <a:gd name="T2" fmla="*/ 41 w 126"/>
                        <a:gd name="T3" fmla="*/ 10 h 83"/>
                        <a:gd name="T4" fmla="*/ 50 w 126"/>
                        <a:gd name="T5" fmla="*/ 14 h 83"/>
                        <a:gd name="T6" fmla="*/ 63 w 126"/>
                        <a:gd name="T7" fmla="*/ 11 h 83"/>
                        <a:gd name="T8" fmla="*/ 73 w 126"/>
                        <a:gd name="T9" fmla="*/ 12 h 83"/>
                        <a:gd name="T10" fmla="*/ 78 w 126"/>
                        <a:gd name="T11" fmla="*/ 8 h 83"/>
                        <a:gd name="T12" fmla="*/ 84 w 126"/>
                        <a:gd name="T13" fmla="*/ 11 h 83"/>
                        <a:gd name="T14" fmla="*/ 90 w 126"/>
                        <a:gd name="T15" fmla="*/ 14 h 83"/>
                        <a:gd name="T16" fmla="*/ 95 w 126"/>
                        <a:gd name="T17" fmla="*/ 17 h 83"/>
                        <a:gd name="T18" fmla="*/ 101 w 126"/>
                        <a:gd name="T19" fmla="*/ 20 h 83"/>
                        <a:gd name="T20" fmla="*/ 105 w 126"/>
                        <a:gd name="T21" fmla="*/ 24 h 83"/>
                        <a:gd name="T22" fmla="*/ 111 w 126"/>
                        <a:gd name="T23" fmla="*/ 30 h 83"/>
                        <a:gd name="T24" fmla="*/ 117 w 126"/>
                        <a:gd name="T25" fmla="*/ 33 h 83"/>
                        <a:gd name="T26" fmla="*/ 116 w 126"/>
                        <a:gd name="T27" fmla="*/ 37 h 83"/>
                        <a:gd name="T28" fmla="*/ 115 w 126"/>
                        <a:gd name="T29" fmla="*/ 41 h 83"/>
                        <a:gd name="T30" fmla="*/ 121 w 126"/>
                        <a:gd name="T31" fmla="*/ 43 h 83"/>
                        <a:gd name="T32" fmla="*/ 125 w 126"/>
                        <a:gd name="T33" fmla="*/ 48 h 83"/>
                        <a:gd name="T34" fmla="*/ 122 w 126"/>
                        <a:gd name="T35" fmla="*/ 55 h 83"/>
                        <a:gd name="T36" fmla="*/ 121 w 126"/>
                        <a:gd name="T37" fmla="*/ 61 h 83"/>
                        <a:gd name="T38" fmla="*/ 111 w 126"/>
                        <a:gd name="T39" fmla="*/ 69 h 83"/>
                        <a:gd name="T40" fmla="*/ 107 w 126"/>
                        <a:gd name="T41" fmla="*/ 77 h 83"/>
                        <a:gd name="T42" fmla="*/ 99 w 126"/>
                        <a:gd name="T43" fmla="*/ 77 h 83"/>
                        <a:gd name="T44" fmla="*/ 92 w 126"/>
                        <a:gd name="T45" fmla="*/ 82 h 83"/>
                        <a:gd name="T46" fmla="*/ 84 w 126"/>
                        <a:gd name="T47" fmla="*/ 82 h 83"/>
                        <a:gd name="T48" fmla="*/ 75 w 126"/>
                        <a:gd name="T49" fmla="*/ 81 h 83"/>
                        <a:gd name="T50" fmla="*/ 64 w 126"/>
                        <a:gd name="T51" fmla="*/ 75 h 83"/>
                        <a:gd name="T52" fmla="*/ 55 w 126"/>
                        <a:gd name="T53" fmla="*/ 72 h 83"/>
                        <a:gd name="T54" fmla="*/ 46 w 126"/>
                        <a:gd name="T55" fmla="*/ 67 h 83"/>
                        <a:gd name="T56" fmla="*/ 38 w 126"/>
                        <a:gd name="T57" fmla="*/ 61 h 83"/>
                        <a:gd name="T58" fmla="*/ 31 w 126"/>
                        <a:gd name="T59" fmla="*/ 53 h 83"/>
                        <a:gd name="T60" fmla="*/ 23 w 126"/>
                        <a:gd name="T61" fmla="*/ 43 h 83"/>
                        <a:gd name="T62" fmla="*/ 0 w 126"/>
                        <a:gd name="T63" fmla="*/ 27 h 83"/>
                        <a:gd name="T64" fmla="*/ 24 w 126"/>
                        <a:gd name="T65" fmla="*/ 0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83"/>
                        <a:gd name="T101" fmla="*/ 126 w 126"/>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83">
                          <a:moveTo>
                            <a:pt x="24" y="0"/>
                          </a:moveTo>
                          <a:lnTo>
                            <a:pt x="41" y="10"/>
                          </a:lnTo>
                          <a:lnTo>
                            <a:pt x="50" y="14"/>
                          </a:lnTo>
                          <a:lnTo>
                            <a:pt x="63" y="11"/>
                          </a:lnTo>
                          <a:lnTo>
                            <a:pt x="73" y="12"/>
                          </a:lnTo>
                          <a:lnTo>
                            <a:pt x="78" y="8"/>
                          </a:lnTo>
                          <a:lnTo>
                            <a:pt x="84" y="11"/>
                          </a:lnTo>
                          <a:lnTo>
                            <a:pt x="90" y="14"/>
                          </a:lnTo>
                          <a:lnTo>
                            <a:pt x="95" y="17"/>
                          </a:lnTo>
                          <a:lnTo>
                            <a:pt x="101" y="20"/>
                          </a:lnTo>
                          <a:lnTo>
                            <a:pt x="105" y="24"/>
                          </a:lnTo>
                          <a:lnTo>
                            <a:pt x="111" y="30"/>
                          </a:lnTo>
                          <a:lnTo>
                            <a:pt x="117" y="33"/>
                          </a:lnTo>
                          <a:lnTo>
                            <a:pt x="116" y="37"/>
                          </a:lnTo>
                          <a:lnTo>
                            <a:pt x="115" y="41"/>
                          </a:lnTo>
                          <a:lnTo>
                            <a:pt x="121" y="43"/>
                          </a:lnTo>
                          <a:lnTo>
                            <a:pt x="125" y="48"/>
                          </a:lnTo>
                          <a:lnTo>
                            <a:pt x="122" y="55"/>
                          </a:lnTo>
                          <a:lnTo>
                            <a:pt x="121" y="61"/>
                          </a:lnTo>
                          <a:lnTo>
                            <a:pt x="111" y="69"/>
                          </a:lnTo>
                          <a:lnTo>
                            <a:pt x="107" y="77"/>
                          </a:lnTo>
                          <a:lnTo>
                            <a:pt x="99" y="77"/>
                          </a:lnTo>
                          <a:lnTo>
                            <a:pt x="92" y="82"/>
                          </a:lnTo>
                          <a:lnTo>
                            <a:pt x="84" y="82"/>
                          </a:lnTo>
                          <a:lnTo>
                            <a:pt x="75" y="81"/>
                          </a:lnTo>
                          <a:lnTo>
                            <a:pt x="64" y="75"/>
                          </a:lnTo>
                          <a:lnTo>
                            <a:pt x="55" y="72"/>
                          </a:lnTo>
                          <a:lnTo>
                            <a:pt x="46" y="67"/>
                          </a:lnTo>
                          <a:lnTo>
                            <a:pt x="38" y="61"/>
                          </a:lnTo>
                          <a:lnTo>
                            <a:pt x="31" y="53"/>
                          </a:lnTo>
                          <a:lnTo>
                            <a:pt x="23" y="43"/>
                          </a:lnTo>
                          <a:lnTo>
                            <a:pt x="0" y="27"/>
                          </a:lnTo>
                          <a:lnTo>
                            <a:pt x="24" y="0"/>
                          </a:lnTo>
                        </a:path>
                      </a:pathLst>
                    </a:custGeom>
                    <a:solidFill>
                      <a:srgbClr val="FFC080"/>
                    </a:solidFill>
                    <a:ln w="12700" cap="rnd">
                      <a:solidFill>
                        <a:srgbClr val="402000"/>
                      </a:solidFill>
                      <a:round/>
                      <a:headEnd/>
                      <a:tailEnd/>
                    </a:ln>
                  </p:spPr>
                  <p:txBody>
                    <a:bodyPr/>
                    <a:lstStyle/>
                    <a:p>
                      <a:endParaRPr lang="en-US"/>
                    </a:p>
                  </p:txBody>
                </p:sp>
                <p:grpSp>
                  <p:nvGrpSpPr>
                    <p:cNvPr id="25665" name="Group 92"/>
                    <p:cNvGrpSpPr>
                      <a:grpSpLocks/>
                    </p:cNvGrpSpPr>
                    <p:nvPr/>
                  </p:nvGrpSpPr>
                  <p:grpSpPr bwMode="auto">
                    <a:xfrm>
                      <a:off x="1366" y="1312"/>
                      <a:ext cx="77" cy="77"/>
                      <a:chOff x="1366" y="1312"/>
                      <a:chExt cx="77" cy="77"/>
                    </a:xfrm>
                  </p:grpSpPr>
                  <p:sp>
                    <p:nvSpPr>
                      <p:cNvPr id="25667" name="Freeform 93"/>
                      <p:cNvSpPr>
                        <a:spLocks/>
                      </p:cNvSpPr>
                      <p:nvPr/>
                    </p:nvSpPr>
                    <p:spPr bwMode="auto">
                      <a:xfrm>
                        <a:off x="1406" y="1326"/>
                        <a:ext cx="35" cy="20"/>
                      </a:xfrm>
                      <a:custGeom>
                        <a:avLst/>
                        <a:gdLst>
                          <a:gd name="T0" fmla="*/ 32 w 35"/>
                          <a:gd name="T1" fmla="*/ 12 h 20"/>
                          <a:gd name="T2" fmla="*/ 22 w 35"/>
                          <a:gd name="T3" fmla="*/ 9 h 20"/>
                          <a:gd name="T4" fmla="*/ 17 w 35"/>
                          <a:gd name="T5" fmla="*/ 7 h 20"/>
                          <a:gd name="T6" fmla="*/ 12 w 35"/>
                          <a:gd name="T7" fmla="*/ 3 h 20"/>
                          <a:gd name="T8" fmla="*/ 9 w 35"/>
                          <a:gd name="T9" fmla="*/ 3 h 20"/>
                          <a:gd name="T10" fmla="*/ 2 w 35"/>
                          <a:gd name="T11" fmla="*/ 1 h 20"/>
                          <a:gd name="T12" fmla="*/ 0 w 35"/>
                          <a:gd name="T13" fmla="*/ 0 h 20"/>
                          <a:gd name="T14" fmla="*/ 4 w 35"/>
                          <a:gd name="T15" fmla="*/ 3 h 20"/>
                          <a:gd name="T16" fmla="*/ 9 w 35"/>
                          <a:gd name="T17" fmla="*/ 8 h 20"/>
                          <a:gd name="T18" fmla="*/ 11 w 35"/>
                          <a:gd name="T19" fmla="*/ 11 h 20"/>
                          <a:gd name="T20" fmla="*/ 14 w 35"/>
                          <a:gd name="T21" fmla="*/ 12 h 20"/>
                          <a:gd name="T22" fmla="*/ 23 w 35"/>
                          <a:gd name="T23" fmla="*/ 19 h 20"/>
                          <a:gd name="T24" fmla="*/ 30 w 35"/>
                          <a:gd name="T25" fmla="*/ 19 h 20"/>
                          <a:gd name="T26" fmla="*/ 34 w 35"/>
                          <a:gd name="T27" fmla="*/ 14 h 20"/>
                          <a:gd name="T28" fmla="*/ 32 w 35"/>
                          <a:gd name="T29" fmla="*/ 12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0"/>
                          <a:gd name="T47" fmla="*/ 35 w 35"/>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0">
                            <a:moveTo>
                              <a:pt x="32" y="12"/>
                            </a:moveTo>
                            <a:lnTo>
                              <a:pt x="22" y="9"/>
                            </a:lnTo>
                            <a:lnTo>
                              <a:pt x="17" y="7"/>
                            </a:lnTo>
                            <a:lnTo>
                              <a:pt x="12" y="3"/>
                            </a:lnTo>
                            <a:lnTo>
                              <a:pt x="9" y="3"/>
                            </a:lnTo>
                            <a:lnTo>
                              <a:pt x="2" y="1"/>
                            </a:lnTo>
                            <a:lnTo>
                              <a:pt x="0" y="0"/>
                            </a:lnTo>
                            <a:lnTo>
                              <a:pt x="4" y="3"/>
                            </a:lnTo>
                            <a:lnTo>
                              <a:pt x="9" y="8"/>
                            </a:lnTo>
                            <a:lnTo>
                              <a:pt x="11" y="11"/>
                            </a:lnTo>
                            <a:lnTo>
                              <a:pt x="14" y="12"/>
                            </a:lnTo>
                            <a:lnTo>
                              <a:pt x="23" y="19"/>
                            </a:lnTo>
                            <a:lnTo>
                              <a:pt x="30" y="19"/>
                            </a:lnTo>
                            <a:lnTo>
                              <a:pt x="34" y="14"/>
                            </a:lnTo>
                            <a:lnTo>
                              <a:pt x="32" y="1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8" name="Freeform 94"/>
                      <p:cNvSpPr>
                        <a:spLocks/>
                      </p:cNvSpPr>
                      <p:nvPr/>
                    </p:nvSpPr>
                    <p:spPr bwMode="auto">
                      <a:xfrm>
                        <a:off x="1423" y="1360"/>
                        <a:ext cx="20" cy="17"/>
                      </a:xfrm>
                      <a:custGeom>
                        <a:avLst/>
                        <a:gdLst>
                          <a:gd name="T0" fmla="*/ 16 w 20"/>
                          <a:gd name="T1" fmla="*/ 4 h 17"/>
                          <a:gd name="T2" fmla="*/ 19 w 20"/>
                          <a:gd name="T3" fmla="*/ 0 h 17"/>
                          <a:gd name="T4" fmla="*/ 10 w 20"/>
                          <a:gd name="T5" fmla="*/ 2 h 17"/>
                          <a:gd name="T6" fmla="*/ 3 w 20"/>
                          <a:gd name="T7" fmla="*/ 6 h 17"/>
                          <a:gd name="T8" fmla="*/ 1 w 20"/>
                          <a:gd name="T9" fmla="*/ 12 h 17"/>
                          <a:gd name="T10" fmla="*/ 0 w 20"/>
                          <a:gd name="T11" fmla="*/ 16 h 17"/>
                          <a:gd name="T12" fmla="*/ 4 w 20"/>
                          <a:gd name="T13" fmla="*/ 10 h 17"/>
                          <a:gd name="T14" fmla="*/ 9 w 20"/>
                          <a:gd name="T15" fmla="*/ 6 h 17"/>
                          <a:gd name="T16" fmla="*/ 16 w 20"/>
                          <a:gd name="T17" fmla="*/ 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7"/>
                          <a:gd name="T29" fmla="*/ 20 w 2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7">
                            <a:moveTo>
                              <a:pt x="16" y="4"/>
                            </a:moveTo>
                            <a:lnTo>
                              <a:pt x="19" y="0"/>
                            </a:lnTo>
                            <a:lnTo>
                              <a:pt x="10" y="2"/>
                            </a:lnTo>
                            <a:lnTo>
                              <a:pt x="3" y="6"/>
                            </a:lnTo>
                            <a:lnTo>
                              <a:pt x="1" y="12"/>
                            </a:lnTo>
                            <a:lnTo>
                              <a:pt x="0" y="16"/>
                            </a:lnTo>
                            <a:lnTo>
                              <a:pt x="4" y="10"/>
                            </a:lnTo>
                            <a:lnTo>
                              <a:pt x="9" y="6"/>
                            </a:lnTo>
                            <a:lnTo>
                              <a:pt x="1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9" name="Freeform 95"/>
                      <p:cNvSpPr>
                        <a:spLocks/>
                      </p:cNvSpPr>
                      <p:nvPr/>
                    </p:nvSpPr>
                    <p:spPr bwMode="auto">
                      <a:xfrm>
                        <a:off x="1405" y="1372"/>
                        <a:ext cx="21" cy="17"/>
                      </a:xfrm>
                      <a:custGeom>
                        <a:avLst/>
                        <a:gdLst>
                          <a:gd name="T0" fmla="*/ 16 w 21"/>
                          <a:gd name="T1" fmla="*/ 5 h 17"/>
                          <a:gd name="T2" fmla="*/ 11 w 21"/>
                          <a:gd name="T3" fmla="*/ 10 h 17"/>
                          <a:gd name="T4" fmla="*/ 7 w 21"/>
                          <a:gd name="T5" fmla="*/ 10 h 17"/>
                          <a:gd name="T6" fmla="*/ 0 w 21"/>
                          <a:gd name="T7" fmla="*/ 0 h 17"/>
                          <a:gd name="T8" fmla="*/ 8 w 21"/>
                          <a:gd name="T9" fmla="*/ 16 h 17"/>
                          <a:gd name="T10" fmla="*/ 20 w 21"/>
                          <a:gd name="T11" fmla="*/ 10 h 17"/>
                          <a:gd name="T12" fmla="*/ 16 w 21"/>
                          <a:gd name="T13" fmla="*/ 5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16" y="5"/>
                            </a:moveTo>
                            <a:lnTo>
                              <a:pt x="11" y="10"/>
                            </a:lnTo>
                            <a:lnTo>
                              <a:pt x="7" y="10"/>
                            </a:lnTo>
                            <a:lnTo>
                              <a:pt x="0" y="0"/>
                            </a:lnTo>
                            <a:lnTo>
                              <a:pt x="8" y="16"/>
                            </a:lnTo>
                            <a:lnTo>
                              <a:pt x="20" y="10"/>
                            </a:lnTo>
                            <a:lnTo>
                              <a:pt x="16" y="5"/>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0" name="Freeform 96"/>
                      <p:cNvSpPr>
                        <a:spLocks/>
                      </p:cNvSpPr>
                      <p:nvPr/>
                    </p:nvSpPr>
                    <p:spPr bwMode="auto">
                      <a:xfrm>
                        <a:off x="1366" y="1312"/>
                        <a:ext cx="17" cy="17"/>
                      </a:xfrm>
                      <a:custGeom>
                        <a:avLst/>
                        <a:gdLst>
                          <a:gd name="T0" fmla="*/ 0 w 17"/>
                          <a:gd name="T1" fmla="*/ 0 h 17"/>
                          <a:gd name="T2" fmla="*/ 10 w 17"/>
                          <a:gd name="T3" fmla="*/ 9 h 17"/>
                          <a:gd name="T4" fmla="*/ 16 w 17"/>
                          <a:gd name="T5" fmla="*/ 9 h 17"/>
                          <a:gd name="T6" fmla="*/ 10 w 17"/>
                          <a:gd name="T7" fmla="*/ 16 h 17"/>
                          <a:gd name="T8" fmla="*/ 2 w 17"/>
                          <a:gd name="T9" fmla="*/ 11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0" y="9"/>
                            </a:lnTo>
                            <a:lnTo>
                              <a:pt x="16" y="9"/>
                            </a:lnTo>
                            <a:lnTo>
                              <a:pt x="10" y="16"/>
                            </a:lnTo>
                            <a:lnTo>
                              <a:pt x="2" y="11"/>
                            </a:lnTo>
                            <a:lnTo>
                              <a:pt x="0" y="0"/>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71" name="Freeform 97"/>
                      <p:cNvSpPr>
                        <a:spLocks/>
                      </p:cNvSpPr>
                      <p:nvPr/>
                    </p:nvSpPr>
                    <p:spPr bwMode="auto">
                      <a:xfrm>
                        <a:off x="1372" y="1341"/>
                        <a:ext cx="36" cy="23"/>
                      </a:xfrm>
                      <a:custGeom>
                        <a:avLst/>
                        <a:gdLst>
                          <a:gd name="T0" fmla="*/ 35 w 36"/>
                          <a:gd name="T1" fmla="*/ 22 h 23"/>
                          <a:gd name="T2" fmla="*/ 21 w 36"/>
                          <a:gd name="T3" fmla="*/ 12 h 23"/>
                          <a:gd name="T4" fmla="*/ 12 w 36"/>
                          <a:gd name="T5" fmla="*/ 7 h 23"/>
                          <a:gd name="T6" fmla="*/ 0 w 36"/>
                          <a:gd name="T7" fmla="*/ 0 h 23"/>
                          <a:gd name="T8" fmla="*/ 14 w 36"/>
                          <a:gd name="T9" fmla="*/ 10 h 23"/>
                          <a:gd name="T10" fmla="*/ 21 w 36"/>
                          <a:gd name="T11" fmla="*/ 13 h 23"/>
                          <a:gd name="T12" fmla="*/ 35 w 36"/>
                          <a:gd name="T13" fmla="*/ 22 h 23"/>
                          <a:gd name="T14" fmla="*/ 0 60000 65536"/>
                          <a:gd name="T15" fmla="*/ 0 60000 65536"/>
                          <a:gd name="T16" fmla="*/ 0 60000 65536"/>
                          <a:gd name="T17" fmla="*/ 0 60000 65536"/>
                          <a:gd name="T18" fmla="*/ 0 60000 65536"/>
                          <a:gd name="T19" fmla="*/ 0 60000 65536"/>
                          <a:gd name="T20" fmla="*/ 0 60000 65536"/>
                          <a:gd name="T21" fmla="*/ 0 w 36"/>
                          <a:gd name="T22" fmla="*/ 0 h 23"/>
                          <a:gd name="T23" fmla="*/ 36 w 3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3">
                            <a:moveTo>
                              <a:pt x="35" y="22"/>
                            </a:moveTo>
                            <a:lnTo>
                              <a:pt x="21" y="12"/>
                            </a:lnTo>
                            <a:lnTo>
                              <a:pt x="12" y="7"/>
                            </a:lnTo>
                            <a:lnTo>
                              <a:pt x="0" y="0"/>
                            </a:lnTo>
                            <a:lnTo>
                              <a:pt x="14" y="10"/>
                            </a:lnTo>
                            <a:lnTo>
                              <a:pt x="21" y="13"/>
                            </a:lnTo>
                            <a:lnTo>
                              <a:pt x="35" y="22"/>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25666" name="Freeform 98"/>
                    <p:cNvSpPr>
                      <a:spLocks/>
                    </p:cNvSpPr>
                    <p:nvPr/>
                  </p:nvSpPr>
                  <p:spPr bwMode="auto">
                    <a:xfrm>
                      <a:off x="1430" y="1322"/>
                      <a:ext cx="17" cy="17"/>
                    </a:xfrm>
                    <a:custGeom>
                      <a:avLst/>
                      <a:gdLst>
                        <a:gd name="T0" fmla="*/ 6 w 17"/>
                        <a:gd name="T1" fmla="*/ 4 h 17"/>
                        <a:gd name="T2" fmla="*/ 6 w 17"/>
                        <a:gd name="T3" fmla="*/ 11 h 17"/>
                        <a:gd name="T4" fmla="*/ 16 w 17"/>
                        <a:gd name="T5" fmla="*/ 16 h 17"/>
                        <a:gd name="T6" fmla="*/ 4 w 17"/>
                        <a:gd name="T7" fmla="*/ 11 h 17"/>
                        <a:gd name="T8" fmla="*/ 0 w 17"/>
                        <a:gd name="T9" fmla="*/ 0 h 17"/>
                        <a:gd name="T10" fmla="*/ 6 w 17"/>
                        <a:gd name="T11" fmla="*/ 4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6" y="4"/>
                          </a:moveTo>
                          <a:lnTo>
                            <a:pt x="6" y="11"/>
                          </a:lnTo>
                          <a:lnTo>
                            <a:pt x="16" y="16"/>
                          </a:lnTo>
                          <a:lnTo>
                            <a:pt x="4" y="11"/>
                          </a:lnTo>
                          <a:lnTo>
                            <a:pt x="0" y="0"/>
                          </a:lnTo>
                          <a:lnTo>
                            <a:pt x="6" y="4"/>
                          </a:lnTo>
                        </a:path>
                      </a:pathLst>
                    </a:custGeom>
                    <a:solidFill>
                      <a:srgbClr val="402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nvGrpSpPr>
                  <p:cNvPr id="25656" name="Group 99"/>
                  <p:cNvGrpSpPr>
                    <a:grpSpLocks/>
                  </p:cNvGrpSpPr>
                  <p:nvPr/>
                </p:nvGrpSpPr>
                <p:grpSpPr bwMode="auto">
                  <a:xfrm>
                    <a:off x="1086" y="974"/>
                    <a:ext cx="415" cy="361"/>
                    <a:chOff x="1086" y="974"/>
                    <a:chExt cx="415" cy="361"/>
                  </a:xfrm>
                </p:grpSpPr>
                <p:sp>
                  <p:nvSpPr>
                    <p:cNvPr id="25657" name="Freeform 100"/>
                    <p:cNvSpPr>
                      <a:spLocks/>
                    </p:cNvSpPr>
                    <p:nvPr/>
                  </p:nvSpPr>
                  <p:spPr bwMode="auto">
                    <a:xfrm>
                      <a:off x="1086" y="974"/>
                      <a:ext cx="415" cy="361"/>
                    </a:xfrm>
                    <a:custGeom>
                      <a:avLst/>
                      <a:gdLst>
                        <a:gd name="T0" fmla="*/ 312 w 415"/>
                        <a:gd name="T1" fmla="*/ 73 h 361"/>
                        <a:gd name="T2" fmla="*/ 306 w 415"/>
                        <a:gd name="T3" fmla="*/ 24 h 361"/>
                        <a:gd name="T4" fmla="*/ 285 w 415"/>
                        <a:gd name="T5" fmla="*/ 1 h 361"/>
                        <a:gd name="T6" fmla="*/ 262 w 415"/>
                        <a:gd name="T7" fmla="*/ 2 h 361"/>
                        <a:gd name="T8" fmla="*/ 219 w 415"/>
                        <a:gd name="T9" fmla="*/ 1 h 361"/>
                        <a:gd name="T10" fmla="*/ 171 w 415"/>
                        <a:gd name="T11" fmla="*/ 10 h 361"/>
                        <a:gd name="T12" fmla="*/ 130 w 415"/>
                        <a:gd name="T13" fmla="*/ 24 h 361"/>
                        <a:gd name="T14" fmla="*/ 92 w 415"/>
                        <a:gd name="T15" fmla="*/ 62 h 361"/>
                        <a:gd name="T16" fmla="*/ 65 w 415"/>
                        <a:gd name="T17" fmla="*/ 91 h 361"/>
                        <a:gd name="T18" fmla="*/ 36 w 415"/>
                        <a:gd name="T19" fmla="*/ 116 h 361"/>
                        <a:gd name="T20" fmla="*/ 6 w 415"/>
                        <a:gd name="T21" fmla="*/ 137 h 361"/>
                        <a:gd name="T22" fmla="*/ 1 w 415"/>
                        <a:gd name="T23" fmla="*/ 164 h 361"/>
                        <a:gd name="T24" fmla="*/ 28 w 415"/>
                        <a:gd name="T25" fmla="*/ 191 h 361"/>
                        <a:gd name="T26" fmla="*/ 55 w 415"/>
                        <a:gd name="T27" fmla="*/ 216 h 361"/>
                        <a:gd name="T28" fmla="*/ 85 w 415"/>
                        <a:gd name="T29" fmla="*/ 248 h 361"/>
                        <a:gd name="T30" fmla="*/ 94 w 415"/>
                        <a:gd name="T31" fmla="*/ 272 h 361"/>
                        <a:gd name="T32" fmla="*/ 126 w 415"/>
                        <a:gd name="T33" fmla="*/ 296 h 361"/>
                        <a:gd name="T34" fmla="*/ 168 w 415"/>
                        <a:gd name="T35" fmla="*/ 326 h 361"/>
                        <a:gd name="T36" fmla="*/ 213 w 415"/>
                        <a:gd name="T37" fmla="*/ 341 h 361"/>
                        <a:gd name="T38" fmla="*/ 258 w 415"/>
                        <a:gd name="T39" fmla="*/ 353 h 361"/>
                        <a:gd name="T40" fmla="*/ 272 w 415"/>
                        <a:gd name="T41" fmla="*/ 329 h 361"/>
                        <a:gd name="T42" fmla="*/ 236 w 415"/>
                        <a:gd name="T43" fmla="*/ 288 h 361"/>
                        <a:gd name="T44" fmla="*/ 213 w 415"/>
                        <a:gd name="T45" fmla="*/ 265 h 361"/>
                        <a:gd name="T46" fmla="*/ 226 w 415"/>
                        <a:gd name="T47" fmla="*/ 237 h 361"/>
                        <a:gd name="T48" fmla="*/ 252 w 415"/>
                        <a:gd name="T49" fmla="*/ 190 h 361"/>
                        <a:gd name="T50" fmla="*/ 273 w 415"/>
                        <a:gd name="T51" fmla="*/ 178 h 361"/>
                        <a:gd name="T52" fmla="*/ 299 w 415"/>
                        <a:gd name="T53" fmla="*/ 208 h 361"/>
                        <a:gd name="T54" fmla="*/ 329 w 415"/>
                        <a:gd name="T55" fmla="*/ 238 h 361"/>
                        <a:gd name="T56" fmla="*/ 365 w 415"/>
                        <a:gd name="T57" fmla="*/ 267 h 361"/>
                        <a:gd name="T58" fmla="*/ 385 w 415"/>
                        <a:gd name="T59" fmla="*/ 287 h 361"/>
                        <a:gd name="T60" fmla="*/ 401 w 415"/>
                        <a:gd name="T61" fmla="*/ 273 h 361"/>
                        <a:gd name="T62" fmla="*/ 404 w 415"/>
                        <a:gd name="T63" fmla="*/ 246 h 361"/>
                        <a:gd name="T64" fmla="*/ 385 w 415"/>
                        <a:gd name="T65" fmla="*/ 215 h 361"/>
                        <a:gd name="T66" fmla="*/ 374 w 415"/>
                        <a:gd name="T67" fmla="*/ 191 h 361"/>
                        <a:gd name="T68" fmla="*/ 355 w 415"/>
                        <a:gd name="T69" fmla="*/ 168 h 361"/>
                        <a:gd name="T70" fmla="*/ 335 w 415"/>
                        <a:gd name="T71" fmla="*/ 143 h 361"/>
                        <a:gd name="T72" fmla="*/ 327 w 415"/>
                        <a:gd name="T73" fmla="*/ 121 h 361"/>
                        <a:gd name="T74" fmla="*/ 323 w 415"/>
                        <a:gd name="T75" fmla="*/ 105 h 361"/>
                        <a:gd name="T76" fmla="*/ 316 w 415"/>
                        <a:gd name="T77" fmla="*/ 84 h 3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5"/>
                        <a:gd name="T118" fmla="*/ 0 h 361"/>
                        <a:gd name="T119" fmla="*/ 415 w 415"/>
                        <a:gd name="T120" fmla="*/ 361 h 3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5" h="361">
                          <a:moveTo>
                            <a:pt x="316" y="84"/>
                          </a:moveTo>
                          <a:lnTo>
                            <a:pt x="312" y="73"/>
                          </a:lnTo>
                          <a:lnTo>
                            <a:pt x="309" y="49"/>
                          </a:lnTo>
                          <a:lnTo>
                            <a:pt x="306" y="24"/>
                          </a:lnTo>
                          <a:lnTo>
                            <a:pt x="301" y="2"/>
                          </a:lnTo>
                          <a:lnTo>
                            <a:pt x="285" y="1"/>
                          </a:lnTo>
                          <a:lnTo>
                            <a:pt x="280" y="5"/>
                          </a:lnTo>
                          <a:lnTo>
                            <a:pt x="262" y="2"/>
                          </a:lnTo>
                          <a:lnTo>
                            <a:pt x="245" y="0"/>
                          </a:lnTo>
                          <a:lnTo>
                            <a:pt x="219" y="1"/>
                          </a:lnTo>
                          <a:lnTo>
                            <a:pt x="198" y="3"/>
                          </a:lnTo>
                          <a:lnTo>
                            <a:pt x="171" y="10"/>
                          </a:lnTo>
                          <a:lnTo>
                            <a:pt x="150" y="15"/>
                          </a:lnTo>
                          <a:lnTo>
                            <a:pt x="130" y="24"/>
                          </a:lnTo>
                          <a:lnTo>
                            <a:pt x="111" y="41"/>
                          </a:lnTo>
                          <a:lnTo>
                            <a:pt x="92" y="62"/>
                          </a:lnTo>
                          <a:lnTo>
                            <a:pt x="78" y="77"/>
                          </a:lnTo>
                          <a:lnTo>
                            <a:pt x="65" y="91"/>
                          </a:lnTo>
                          <a:lnTo>
                            <a:pt x="51" y="103"/>
                          </a:lnTo>
                          <a:lnTo>
                            <a:pt x="36" y="116"/>
                          </a:lnTo>
                          <a:lnTo>
                            <a:pt x="20" y="124"/>
                          </a:lnTo>
                          <a:lnTo>
                            <a:pt x="6" y="137"/>
                          </a:lnTo>
                          <a:lnTo>
                            <a:pt x="0" y="153"/>
                          </a:lnTo>
                          <a:lnTo>
                            <a:pt x="1" y="164"/>
                          </a:lnTo>
                          <a:lnTo>
                            <a:pt x="11" y="174"/>
                          </a:lnTo>
                          <a:lnTo>
                            <a:pt x="28" y="191"/>
                          </a:lnTo>
                          <a:lnTo>
                            <a:pt x="40" y="203"/>
                          </a:lnTo>
                          <a:lnTo>
                            <a:pt x="55" y="216"/>
                          </a:lnTo>
                          <a:lnTo>
                            <a:pt x="87" y="234"/>
                          </a:lnTo>
                          <a:lnTo>
                            <a:pt x="85" y="248"/>
                          </a:lnTo>
                          <a:lnTo>
                            <a:pt x="86" y="263"/>
                          </a:lnTo>
                          <a:lnTo>
                            <a:pt x="94" y="272"/>
                          </a:lnTo>
                          <a:lnTo>
                            <a:pt x="106" y="280"/>
                          </a:lnTo>
                          <a:lnTo>
                            <a:pt x="126" y="296"/>
                          </a:lnTo>
                          <a:lnTo>
                            <a:pt x="148" y="313"/>
                          </a:lnTo>
                          <a:lnTo>
                            <a:pt x="168" y="326"/>
                          </a:lnTo>
                          <a:lnTo>
                            <a:pt x="185" y="334"/>
                          </a:lnTo>
                          <a:lnTo>
                            <a:pt x="213" y="341"/>
                          </a:lnTo>
                          <a:lnTo>
                            <a:pt x="246" y="360"/>
                          </a:lnTo>
                          <a:lnTo>
                            <a:pt x="258" y="353"/>
                          </a:lnTo>
                          <a:lnTo>
                            <a:pt x="268" y="341"/>
                          </a:lnTo>
                          <a:lnTo>
                            <a:pt x="272" y="329"/>
                          </a:lnTo>
                          <a:lnTo>
                            <a:pt x="246" y="306"/>
                          </a:lnTo>
                          <a:lnTo>
                            <a:pt x="236" y="288"/>
                          </a:lnTo>
                          <a:lnTo>
                            <a:pt x="224" y="275"/>
                          </a:lnTo>
                          <a:lnTo>
                            <a:pt x="213" y="265"/>
                          </a:lnTo>
                          <a:lnTo>
                            <a:pt x="203" y="257"/>
                          </a:lnTo>
                          <a:lnTo>
                            <a:pt x="226" y="237"/>
                          </a:lnTo>
                          <a:lnTo>
                            <a:pt x="238" y="217"/>
                          </a:lnTo>
                          <a:lnTo>
                            <a:pt x="252" y="190"/>
                          </a:lnTo>
                          <a:lnTo>
                            <a:pt x="265" y="162"/>
                          </a:lnTo>
                          <a:lnTo>
                            <a:pt x="273" y="178"/>
                          </a:lnTo>
                          <a:lnTo>
                            <a:pt x="281" y="190"/>
                          </a:lnTo>
                          <a:lnTo>
                            <a:pt x="299" y="208"/>
                          </a:lnTo>
                          <a:lnTo>
                            <a:pt x="311" y="221"/>
                          </a:lnTo>
                          <a:lnTo>
                            <a:pt x="329" y="238"/>
                          </a:lnTo>
                          <a:lnTo>
                            <a:pt x="344" y="250"/>
                          </a:lnTo>
                          <a:lnTo>
                            <a:pt x="365" y="267"/>
                          </a:lnTo>
                          <a:lnTo>
                            <a:pt x="378" y="281"/>
                          </a:lnTo>
                          <a:lnTo>
                            <a:pt x="385" y="287"/>
                          </a:lnTo>
                          <a:lnTo>
                            <a:pt x="390" y="281"/>
                          </a:lnTo>
                          <a:lnTo>
                            <a:pt x="401" y="273"/>
                          </a:lnTo>
                          <a:lnTo>
                            <a:pt x="414" y="269"/>
                          </a:lnTo>
                          <a:lnTo>
                            <a:pt x="404" y="246"/>
                          </a:lnTo>
                          <a:lnTo>
                            <a:pt x="397" y="235"/>
                          </a:lnTo>
                          <a:lnTo>
                            <a:pt x="385" y="215"/>
                          </a:lnTo>
                          <a:lnTo>
                            <a:pt x="380" y="202"/>
                          </a:lnTo>
                          <a:lnTo>
                            <a:pt x="374" y="191"/>
                          </a:lnTo>
                          <a:lnTo>
                            <a:pt x="364" y="178"/>
                          </a:lnTo>
                          <a:lnTo>
                            <a:pt x="355" y="168"/>
                          </a:lnTo>
                          <a:lnTo>
                            <a:pt x="344" y="157"/>
                          </a:lnTo>
                          <a:lnTo>
                            <a:pt x="335" y="143"/>
                          </a:lnTo>
                          <a:lnTo>
                            <a:pt x="329" y="131"/>
                          </a:lnTo>
                          <a:lnTo>
                            <a:pt x="327" y="121"/>
                          </a:lnTo>
                          <a:lnTo>
                            <a:pt x="325" y="113"/>
                          </a:lnTo>
                          <a:lnTo>
                            <a:pt x="323" y="105"/>
                          </a:lnTo>
                          <a:lnTo>
                            <a:pt x="317" y="97"/>
                          </a:lnTo>
                          <a:lnTo>
                            <a:pt x="316" y="84"/>
                          </a:lnTo>
                        </a:path>
                      </a:pathLst>
                    </a:custGeom>
                    <a:solidFill>
                      <a:srgbClr val="00C0C0"/>
                    </a:solidFill>
                    <a:ln w="12700" cap="rnd">
                      <a:solidFill>
                        <a:srgbClr val="000000"/>
                      </a:solidFill>
                      <a:round/>
                      <a:headEnd/>
                      <a:tailEnd/>
                    </a:ln>
                  </p:spPr>
                  <p:txBody>
                    <a:bodyPr/>
                    <a:lstStyle/>
                    <a:p>
                      <a:endParaRPr lang="en-US"/>
                    </a:p>
                  </p:txBody>
                </p:sp>
                <p:sp>
                  <p:nvSpPr>
                    <p:cNvPr id="25658" name="Freeform 101"/>
                    <p:cNvSpPr>
                      <a:spLocks/>
                    </p:cNvSpPr>
                    <p:nvPr/>
                  </p:nvSpPr>
                  <p:spPr bwMode="auto">
                    <a:xfrm>
                      <a:off x="1367" y="997"/>
                      <a:ext cx="30" cy="69"/>
                    </a:xfrm>
                    <a:custGeom>
                      <a:avLst/>
                      <a:gdLst>
                        <a:gd name="T0" fmla="*/ 12 w 30"/>
                        <a:gd name="T1" fmla="*/ 68 h 69"/>
                        <a:gd name="T2" fmla="*/ 23 w 30"/>
                        <a:gd name="T3" fmla="*/ 65 h 69"/>
                        <a:gd name="T4" fmla="*/ 29 w 30"/>
                        <a:gd name="T5" fmla="*/ 68 h 69"/>
                        <a:gd name="T6" fmla="*/ 28 w 30"/>
                        <a:gd name="T7" fmla="*/ 58 h 69"/>
                        <a:gd name="T8" fmla="*/ 24 w 30"/>
                        <a:gd name="T9" fmla="*/ 43 h 69"/>
                        <a:gd name="T10" fmla="*/ 21 w 30"/>
                        <a:gd name="T11" fmla="*/ 17 h 69"/>
                        <a:gd name="T12" fmla="*/ 17 w 30"/>
                        <a:gd name="T13" fmla="*/ 0 h 69"/>
                        <a:gd name="T14" fmla="*/ 0 w 30"/>
                        <a:gd name="T15" fmla="*/ 17 h 69"/>
                        <a:gd name="T16" fmla="*/ 3 w 30"/>
                        <a:gd name="T17" fmla="*/ 43 h 69"/>
                        <a:gd name="T18" fmla="*/ 12 w 30"/>
                        <a:gd name="T19" fmla="*/ 68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69"/>
                        <a:gd name="T32" fmla="*/ 30 w 30"/>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69">
                          <a:moveTo>
                            <a:pt x="12" y="68"/>
                          </a:moveTo>
                          <a:lnTo>
                            <a:pt x="23" y="65"/>
                          </a:lnTo>
                          <a:lnTo>
                            <a:pt x="29" y="68"/>
                          </a:lnTo>
                          <a:lnTo>
                            <a:pt x="28" y="58"/>
                          </a:lnTo>
                          <a:lnTo>
                            <a:pt x="24" y="43"/>
                          </a:lnTo>
                          <a:lnTo>
                            <a:pt x="21" y="17"/>
                          </a:lnTo>
                          <a:lnTo>
                            <a:pt x="17" y="0"/>
                          </a:lnTo>
                          <a:lnTo>
                            <a:pt x="0" y="17"/>
                          </a:lnTo>
                          <a:lnTo>
                            <a:pt x="3" y="43"/>
                          </a:lnTo>
                          <a:lnTo>
                            <a:pt x="12" y="6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59" name="Freeform 102"/>
                    <p:cNvSpPr>
                      <a:spLocks/>
                    </p:cNvSpPr>
                    <p:nvPr/>
                  </p:nvSpPr>
                  <p:spPr bwMode="auto">
                    <a:xfrm>
                      <a:off x="1281" y="1001"/>
                      <a:ext cx="114" cy="227"/>
                    </a:xfrm>
                    <a:custGeom>
                      <a:avLst/>
                      <a:gdLst>
                        <a:gd name="T0" fmla="*/ 51 w 114"/>
                        <a:gd name="T1" fmla="*/ 0 h 227"/>
                        <a:gd name="T2" fmla="*/ 32 w 114"/>
                        <a:gd name="T3" fmla="*/ 30 h 227"/>
                        <a:gd name="T4" fmla="*/ 17 w 114"/>
                        <a:gd name="T5" fmla="*/ 44 h 227"/>
                        <a:gd name="T6" fmla="*/ 38 w 114"/>
                        <a:gd name="T7" fmla="*/ 62 h 227"/>
                        <a:gd name="T8" fmla="*/ 52 w 114"/>
                        <a:gd name="T9" fmla="*/ 90 h 227"/>
                        <a:gd name="T10" fmla="*/ 53 w 114"/>
                        <a:gd name="T11" fmla="*/ 115 h 227"/>
                        <a:gd name="T12" fmla="*/ 49 w 114"/>
                        <a:gd name="T13" fmla="*/ 132 h 227"/>
                        <a:gd name="T14" fmla="*/ 65 w 114"/>
                        <a:gd name="T15" fmla="*/ 116 h 227"/>
                        <a:gd name="T16" fmla="*/ 59 w 114"/>
                        <a:gd name="T17" fmla="*/ 131 h 227"/>
                        <a:gd name="T18" fmla="*/ 50 w 114"/>
                        <a:gd name="T19" fmla="*/ 150 h 227"/>
                        <a:gd name="T20" fmla="*/ 38 w 114"/>
                        <a:gd name="T21" fmla="*/ 179 h 227"/>
                        <a:gd name="T22" fmla="*/ 25 w 114"/>
                        <a:gd name="T23" fmla="*/ 197 h 227"/>
                        <a:gd name="T24" fmla="*/ 19 w 114"/>
                        <a:gd name="T25" fmla="*/ 205 h 227"/>
                        <a:gd name="T26" fmla="*/ 0 w 114"/>
                        <a:gd name="T27" fmla="*/ 222 h 227"/>
                        <a:gd name="T28" fmla="*/ 7 w 114"/>
                        <a:gd name="T29" fmla="*/ 226 h 227"/>
                        <a:gd name="T30" fmla="*/ 27 w 114"/>
                        <a:gd name="T31" fmla="*/ 207 h 227"/>
                        <a:gd name="T32" fmla="*/ 38 w 114"/>
                        <a:gd name="T33" fmla="*/ 190 h 227"/>
                        <a:gd name="T34" fmla="*/ 52 w 114"/>
                        <a:gd name="T35" fmla="*/ 161 h 227"/>
                        <a:gd name="T36" fmla="*/ 65 w 114"/>
                        <a:gd name="T37" fmla="*/ 136 h 227"/>
                        <a:gd name="T38" fmla="*/ 72 w 114"/>
                        <a:gd name="T39" fmla="*/ 121 h 227"/>
                        <a:gd name="T40" fmla="*/ 78 w 114"/>
                        <a:gd name="T41" fmla="*/ 103 h 227"/>
                        <a:gd name="T42" fmla="*/ 85 w 114"/>
                        <a:gd name="T43" fmla="*/ 87 h 227"/>
                        <a:gd name="T44" fmla="*/ 95 w 114"/>
                        <a:gd name="T45" fmla="*/ 79 h 227"/>
                        <a:gd name="T46" fmla="*/ 109 w 114"/>
                        <a:gd name="T47" fmla="*/ 84 h 227"/>
                        <a:gd name="T48" fmla="*/ 113 w 114"/>
                        <a:gd name="T49" fmla="*/ 68 h 227"/>
                        <a:gd name="T50" fmla="*/ 107 w 114"/>
                        <a:gd name="T51" fmla="*/ 65 h 227"/>
                        <a:gd name="T52" fmla="*/ 96 w 114"/>
                        <a:gd name="T53" fmla="*/ 71 h 227"/>
                        <a:gd name="T54" fmla="*/ 88 w 114"/>
                        <a:gd name="T55" fmla="*/ 72 h 227"/>
                        <a:gd name="T56" fmla="*/ 78 w 114"/>
                        <a:gd name="T57" fmla="*/ 82 h 227"/>
                        <a:gd name="T58" fmla="*/ 72 w 114"/>
                        <a:gd name="T59" fmla="*/ 107 h 227"/>
                        <a:gd name="T60" fmla="*/ 74 w 114"/>
                        <a:gd name="T61" fmla="*/ 89 h 227"/>
                        <a:gd name="T62" fmla="*/ 77 w 114"/>
                        <a:gd name="T63" fmla="*/ 79 h 227"/>
                        <a:gd name="T64" fmla="*/ 83 w 114"/>
                        <a:gd name="T65" fmla="*/ 70 h 227"/>
                        <a:gd name="T66" fmla="*/ 92 w 114"/>
                        <a:gd name="T67" fmla="*/ 63 h 227"/>
                        <a:gd name="T68" fmla="*/ 91 w 114"/>
                        <a:gd name="T69" fmla="*/ 55 h 227"/>
                        <a:gd name="T70" fmla="*/ 84 w 114"/>
                        <a:gd name="T71" fmla="*/ 44 h 227"/>
                        <a:gd name="T72" fmla="*/ 82 w 114"/>
                        <a:gd name="T73" fmla="*/ 27 h 227"/>
                        <a:gd name="T74" fmla="*/ 75 w 114"/>
                        <a:gd name="T75" fmla="*/ 13 h 227"/>
                        <a:gd name="T76" fmla="*/ 51 w 114"/>
                        <a:gd name="T77" fmla="*/ 0 h 2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227"/>
                        <a:gd name="T119" fmla="*/ 114 w 114"/>
                        <a:gd name="T120" fmla="*/ 227 h 2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227">
                          <a:moveTo>
                            <a:pt x="51" y="0"/>
                          </a:moveTo>
                          <a:lnTo>
                            <a:pt x="32" y="30"/>
                          </a:lnTo>
                          <a:lnTo>
                            <a:pt x="17" y="44"/>
                          </a:lnTo>
                          <a:lnTo>
                            <a:pt x="38" y="62"/>
                          </a:lnTo>
                          <a:lnTo>
                            <a:pt x="52" y="90"/>
                          </a:lnTo>
                          <a:lnTo>
                            <a:pt x="53" y="115"/>
                          </a:lnTo>
                          <a:lnTo>
                            <a:pt x="49" y="132"/>
                          </a:lnTo>
                          <a:lnTo>
                            <a:pt x="65" y="116"/>
                          </a:lnTo>
                          <a:lnTo>
                            <a:pt x="59" y="131"/>
                          </a:lnTo>
                          <a:lnTo>
                            <a:pt x="50" y="150"/>
                          </a:lnTo>
                          <a:lnTo>
                            <a:pt x="38" y="179"/>
                          </a:lnTo>
                          <a:lnTo>
                            <a:pt x="25" y="197"/>
                          </a:lnTo>
                          <a:lnTo>
                            <a:pt x="19" y="205"/>
                          </a:lnTo>
                          <a:lnTo>
                            <a:pt x="0" y="222"/>
                          </a:lnTo>
                          <a:lnTo>
                            <a:pt x="7" y="226"/>
                          </a:lnTo>
                          <a:lnTo>
                            <a:pt x="27" y="207"/>
                          </a:lnTo>
                          <a:lnTo>
                            <a:pt x="38" y="190"/>
                          </a:lnTo>
                          <a:lnTo>
                            <a:pt x="52" y="161"/>
                          </a:lnTo>
                          <a:lnTo>
                            <a:pt x="65" y="136"/>
                          </a:lnTo>
                          <a:lnTo>
                            <a:pt x="72" y="121"/>
                          </a:lnTo>
                          <a:lnTo>
                            <a:pt x="78" y="103"/>
                          </a:lnTo>
                          <a:lnTo>
                            <a:pt x="85" y="87"/>
                          </a:lnTo>
                          <a:lnTo>
                            <a:pt x="95" y="79"/>
                          </a:lnTo>
                          <a:lnTo>
                            <a:pt x="109" y="84"/>
                          </a:lnTo>
                          <a:lnTo>
                            <a:pt x="113" y="68"/>
                          </a:lnTo>
                          <a:lnTo>
                            <a:pt x="107" y="65"/>
                          </a:lnTo>
                          <a:lnTo>
                            <a:pt x="96" y="71"/>
                          </a:lnTo>
                          <a:lnTo>
                            <a:pt x="88" y="72"/>
                          </a:lnTo>
                          <a:lnTo>
                            <a:pt x="78" y="82"/>
                          </a:lnTo>
                          <a:lnTo>
                            <a:pt x="72" y="107"/>
                          </a:lnTo>
                          <a:lnTo>
                            <a:pt x="74" y="89"/>
                          </a:lnTo>
                          <a:lnTo>
                            <a:pt x="77" y="79"/>
                          </a:lnTo>
                          <a:lnTo>
                            <a:pt x="83" y="70"/>
                          </a:lnTo>
                          <a:lnTo>
                            <a:pt x="92" y="63"/>
                          </a:lnTo>
                          <a:lnTo>
                            <a:pt x="91" y="55"/>
                          </a:lnTo>
                          <a:lnTo>
                            <a:pt x="84" y="44"/>
                          </a:lnTo>
                          <a:lnTo>
                            <a:pt x="82" y="27"/>
                          </a:lnTo>
                          <a:lnTo>
                            <a:pt x="75" y="13"/>
                          </a:lnTo>
                          <a:lnTo>
                            <a:pt x="51"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0" name="Freeform 103"/>
                    <p:cNvSpPr>
                      <a:spLocks/>
                    </p:cNvSpPr>
                    <p:nvPr/>
                  </p:nvSpPr>
                  <p:spPr bwMode="auto">
                    <a:xfrm>
                      <a:off x="1189" y="1052"/>
                      <a:ext cx="164" cy="277"/>
                    </a:xfrm>
                    <a:custGeom>
                      <a:avLst/>
                      <a:gdLst>
                        <a:gd name="T0" fmla="*/ 136 w 164"/>
                        <a:gd name="T1" fmla="*/ 33 h 277"/>
                        <a:gd name="T2" fmla="*/ 129 w 164"/>
                        <a:gd name="T3" fmla="*/ 82 h 277"/>
                        <a:gd name="T4" fmla="*/ 104 w 164"/>
                        <a:gd name="T5" fmla="*/ 119 h 277"/>
                        <a:gd name="T6" fmla="*/ 98 w 164"/>
                        <a:gd name="T7" fmla="*/ 89 h 277"/>
                        <a:gd name="T8" fmla="*/ 86 w 164"/>
                        <a:gd name="T9" fmla="*/ 46 h 277"/>
                        <a:gd name="T10" fmla="*/ 93 w 164"/>
                        <a:gd name="T11" fmla="*/ 115 h 277"/>
                        <a:gd name="T12" fmla="*/ 85 w 164"/>
                        <a:gd name="T13" fmla="*/ 148 h 277"/>
                        <a:gd name="T14" fmla="*/ 82 w 164"/>
                        <a:gd name="T15" fmla="*/ 158 h 277"/>
                        <a:gd name="T16" fmla="*/ 52 w 164"/>
                        <a:gd name="T17" fmla="*/ 157 h 277"/>
                        <a:gd name="T18" fmla="*/ 34 w 164"/>
                        <a:gd name="T19" fmla="*/ 166 h 277"/>
                        <a:gd name="T20" fmla="*/ 65 w 164"/>
                        <a:gd name="T21" fmla="*/ 158 h 277"/>
                        <a:gd name="T22" fmla="*/ 81 w 164"/>
                        <a:gd name="T23" fmla="*/ 163 h 277"/>
                        <a:gd name="T24" fmla="*/ 62 w 164"/>
                        <a:gd name="T25" fmla="*/ 167 h 277"/>
                        <a:gd name="T26" fmla="*/ 44 w 164"/>
                        <a:gd name="T27" fmla="*/ 179 h 277"/>
                        <a:gd name="T28" fmla="*/ 72 w 164"/>
                        <a:gd name="T29" fmla="*/ 165 h 277"/>
                        <a:gd name="T30" fmla="*/ 81 w 164"/>
                        <a:gd name="T31" fmla="*/ 171 h 277"/>
                        <a:gd name="T32" fmla="*/ 53 w 164"/>
                        <a:gd name="T33" fmla="*/ 185 h 277"/>
                        <a:gd name="T34" fmla="*/ 82 w 164"/>
                        <a:gd name="T35" fmla="*/ 173 h 277"/>
                        <a:gd name="T36" fmla="*/ 81 w 164"/>
                        <a:gd name="T37" fmla="*/ 181 h 277"/>
                        <a:gd name="T38" fmla="*/ 55 w 164"/>
                        <a:gd name="T39" fmla="*/ 200 h 277"/>
                        <a:gd name="T40" fmla="*/ 72 w 164"/>
                        <a:gd name="T41" fmla="*/ 195 h 277"/>
                        <a:gd name="T42" fmla="*/ 91 w 164"/>
                        <a:gd name="T43" fmla="*/ 177 h 277"/>
                        <a:gd name="T44" fmla="*/ 92 w 164"/>
                        <a:gd name="T45" fmla="*/ 190 h 277"/>
                        <a:gd name="T46" fmla="*/ 77 w 164"/>
                        <a:gd name="T47" fmla="*/ 214 h 277"/>
                        <a:gd name="T48" fmla="*/ 88 w 164"/>
                        <a:gd name="T49" fmla="*/ 207 h 277"/>
                        <a:gd name="T50" fmla="*/ 99 w 164"/>
                        <a:gd name="T51" fmla="*/ 187 h 277"/>
                        <a:gd name="T52" fmla="*/ 121 w 164"/>
                        <a:gd name="T53" fmla="*/ 200 h 277"/>
                        <a:gd name="T54" fmla="*/ 126 w 164"/>
                        <a:gd name="T55" fmla="*/ 229 h 277"/>
                        <a:gd name="T56" fmla="*/ 84 w 164"/>
                        <a:gd name="T57" fmla="*/ 230 h 277"/>
                        <a:gd name="T58" fmla="*/ 119 w 164"/>
                        <a:gd name="T59" fmla="*/ 236 h 277"/>
                        <a:gd name="T60" fmla="*/ 137 w 164"/>
                        <a:gd name="T61" fmla="*/ 228 h 277"/>
                        <a:gd name="T62" fmla="*/ 115 w 164"/>
                        <a:gd name="T63" fmla="*/ 253 h 277"/>
                        <a:gd name="T64" fmla="*/ 137 w 164"/>
                        <a:gd name="T65" fmla="*/ 235 h 277"/>
                        <a:gd name="T66" fmla="*/ 162 w 164"/>
                        <a:gd name="T67" fmla="*/ 258 h 277"/>
                        <a:gd name="T68" fmla="*/ 139 w 164"/>
                        <a:gd name="T69" fmla="*/ 274 h 277"/>
                        <a:gd name="T70" fmla="*/ 82 w 164"/>
                        <a:gd name="T71" fmla="*/ 250 h 277"/>
                        <a:gd name="T72" fmla="*/ 55 w 164"/>
                        <a:gd name="T73" fmla="*/ 219 h 277"/>
                        <a:gd name="T74" fmla="*/ 84 w 164"/>
                        <a:gd name="T75" fmla="*/ 192 h 277"/>
                        <a:gd name="T76" fmla="*/ 50 w 164"/>
                        <a:gd name="T77" fmla="*/ 210 h 277"/>
                        <a:gd name="T78" fmla="*/ 30 w 164"/>
                        <a:gd name="T79" fmla="*/ 205 h 277"/>
                        <a:gd name="T80" fmla="*/ 62 w 164"/>
                        <a:gd name="T81" fmla="*/ 189 h 277"/>
                        <a:gd name="T82" fmla="*/ 51 w 164"/>
                        <a:gd name="T83" fmla="*/ 181 h 277"/>
                        <a:gd name="T84" fmla="*/ 38 w 164"/>
                        <a:gd name="T85" fmla="*/ 176 h 277"/>
                        <a:gd name="T86" fmla="*/ 23 w 164"/>
                        <a:gd name="T87" fmla="*/ 175 h 277"/>
                        <a:gd name="T88" fmla="*/ 27 w 164"/>
                        <a:gd name="T89" fmla="*/ 158 h 277"/>
                        <a:gd name="T90" fmla="*/ 61 w 164"/>
                        <a:gd name="T91" fmla="*/ 150 h 277"/>
                        <a:gd name="T92" fmla="*/ 23 w 164"/>
                        <a:gd name="T93" fmla="*/ 147 h 277"/>
                        <a:gd name="T94" fmla="*/ 1 w 164"/>
                        <a:gd name="T95" fmla="*/ 146 h 277"/>
                        <a:gd name="T96" fmla="*/ 39 w 164"/>
                        <a:gd name="T97" fmla="*/ 114 h 277"/>
                        <a:gd name="T98" fmla="*/ 52 w 164"/>
                        <a:gd name="T99" fmla="*/ 89 h 277"/>
                        <a:gd name="T100" fmla="*/ 71 w 164"/>
                        <a:gd name="T101" fmla="*/ 73 h 277"/>
                        <a:gd name="T102" fmla="*/ 72 w 164"/>
                        <a:gd name="T103" fmla="*/ 43 h 277"/>
                        <a:gd name="T104" fmla="*/ 91 w 164"/>
                        <a:gd name="T105" fmla="*/ 39 h 277"/>
                        <a:gd name="T106" fmla="*/ 109 w 164"/>
                        <a:gd name="T107" fmla="*/ 0 h 2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77"/>
                        <a:gd name="T164" fmla="*/ 164 w 164"/>
                        <a:gd name="T165" fmla="*/ 277 h 2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77">
                          <a:moveTo>
                            <a:pt x="109" y="0"/>
                          </a:moveTo>
                          <a:lnTo>
                            <a:pt x="125" y="14"/>
                          </a:lnTo>
                          <a:lnTo>
                            <a:pt x="136" y="33"/>
                          </a:lnTo>
                          <a:lnTo>
                            <a:pt x="141" y="56"/>
                          </a:lnTo>
                          <a:lnTo>
                            <a:pt x="137" y="73"/>
                          </a:lnTo>
                          <a:lnTo>
                            <a:pt x="129" y="82"/>
                          </a:lnTo>
                          <a:lnTo>
                            <a:pt x="120" y="86"/>
                          </a:lnTo>
                          <a:lnTo>
                            <a:pt x="112" y="97"/>
                          </a:lnTo>
                          <a:lnTo>
                            <a:pt x="104" y="119"/>
                          </a:lnTo>
                          <a:lnTo>
                            <a:pt x="98" y="127"/>
                          </a:lnTo>
                          <a:lnTo>
                            <a:pt x="100" y="109"/>
                          </a:lnTo>
                          <a:lnTo>
                            <a:pt x="98" y="89"/>
                          </a:lnTo>
                          <a:lnTo>
                            <a:pt x="96" y="72"/>
                          </a:lnTo>
                          <a:lnTo>
                            <a:pt x="90" y="61"/>
                          </a:lnTo>
                          <a:lnTo>
                            <a:pt x="86" y="46"/>
                          </a:lnTo>
                          <a:lnTo>
                            <a:pt x="85" y="71"/>
                          </a:lnTo>
                          <a:lnTo>
                            <a:pt x="90" y="92"/>
                          </a:lnTo>
                          <a:lnTo>
                            <a:pt x="93" y="115"/>
                          </a:lnTo>
                          <a:lnTo>
                            <a:pt x="95" y="130"/>
                          </a:lnTo>
                          <a:lnTo>
                            <a:pt x="92" y="138"/>
                          </a:lnTo>
                          <a:lnTo>
                            <a:pt x="85" y="148"/>
                          </a:lnTo>
                          <a:lnTo>
                            <a:pt x="82" y="150"/>
                          </a:lnTo>
                          <a:lnTo>
                            <a:pt x="85" y="155"/>
                          </a:lnTo>
                          <a:lnTo>
                            <a:pt x="82" y="158"/>
                          </a:lnTo>
                          <a:lnTo>
                            <a:pt x="75" y="158"/>
                          </a:lnTo>
                          <a:lnTo>
                            <a:pt x="64" y="156"/>
                          </a:lnTo>
                          <a:lnTo>
                            <a:pt x="52" y="157"/>
                          </a:lnTo>
                          <a:lnTo>
                            <a:pt x="43" y="161"/>
                          </a:lnTo>
                          <a:lnTo>
                            <a:pt x="35" y="165"/>
                          </a:lnTo>
                          <a:lnTo>
                            <a:pt x="34" y="166"/>
                          </a:lnTo>
                          <a:lnTo>
                            <a:pt x="45" y="165"/>
                          </a:lnTo>
                          <a:lnTo>
                            <a:pt x="54" y="161"/>
                          </a:lnTo>
                          <a:lnTo>
                            <a:pt x="65" y="158"/>
                          </a:lnTo>
                          <a:lnTo>
                            <a:pt x="71" y="159"/>
                          </a:lnTo>
                          <a:lnTo>
                            <a:pt x="75" y="160"/>
                          </a:lnTo>
                          <a:lnTo>
                            <a:pt x="81" y="163"/>
                          </a:lnTo>
                          <a:lnTo>
                            <a:pt x="83" y="166"/>
                          </a:lnTo>
                          <a:lnTo>
                            <a:pt x="71" y="163"/>
                          </a:lnTo>
                          <a:lnTo>
                            <a:pt x="62" y="167"/>
                          </a:lnTo>
                          <a:lnTo>
                            <a:pt x="55" y="169"/>
                          </a:lnTo>
                          <a:lnTo>
                            <a:pt x="47" y="175"/>
                          </a:lnTo>
                          <a:lnTo>
                            <a:pt x="44" y="179"/>
                          </a:lnTo>
                          <a:lnTo>
                            <a:pt x="52" y="176"/>
                          </a:lnTo>
                          <a:lnTo>
                            <a:pt x="65" y="169"/>
                          </a:lnTo>
                          <a:lnTo>
                            <a:pt x="72" y="165"/>
                          </a:lnTo>
                          <a:lnTo>
                            <a:pt x="78" y="168"/>
                          </a:lnTo>
                          <a:lnTo>
                            <a:pt x="83" y="167"/>
                          </a:lnTo>
                          <a:lnTo>
                            <a:pt x="81" y="171"/>
                          </a:lnTo>
                          <a:lnTo>
                            <a:pt x="70" y="175"/>
                          </a:lnTo>
                          <a:lnTo>
                            <a:pt x="58" y="181"/>
                          </a:lnTo>
                          <a:lnTo>
                            <a:pt x="53" y="185"/>
                          </a:lnTo>
                          <a:lnTo>
                            <a:pt x="63" y="182"/>
                          </a:lnTo>
                          <a:lnTo>
                            <a:pt x="73" y="177"/>
                          </a:lnTo>
                          <a:lnTo>
                            <a:pt x="82" y="173"/>
                          </a:lnTo>
                          <a:lnTo>
                            <a:pt x="88" y="168"/>
                          </a:lnTo>
                          <a:lnTo>
                            <a:pt x="90" y="171"/>
                          </a:lnTo>
                          <a:lnTo>
                            <a:pt x="81" y="181"/>
                          </a:lnTo>
                          <a:lnTo>
                            <a:pt x="72" y="191"/>
                          </a:lnTo>
                          <a:lnTo>
                            <a:pt x="65" y="197"/>
                          </a:lnTo>
                          <a:lnTo>
                            <a:pt x="55" y="200"/>
                          </a:lnTo>
                          <a:lnTo>
                            <a:pt x="46" y="204"/>
                          </a:lnTo>
                          <a:lnTo>
                            <a:pt x="62" y="202"/>
                          </a:lnTo>
                          <a:lnTo>
                            <a:pt x="72" y="195"/>
                          </a:lnTo>
                          <a:lnTo>
                            <a:pt x="84" y="184"/>
                          </a:lnTo>
                          <a:lnTo>
                            <a:pt x="88" y="180"/>
                          </a:lnTo>
                          <a:lnTo>
                            <a:pt x="91" y="177"/>
                          </a:lnTo>
                          <a:lnTo>
                            <a:pt x="95" y="177"/>
                          </a:lnTo>
                          <a:lnTo>
                            <a:pt x="95" y="183"/>
                          </a:lnTo>
                          <a:lnTo>
                            <a:pt x="92" y="190"/>
                          </a:lnTo>
                          <a:lnTo>
                            <a:pt x="87" y="202"/>
                          </a:lnTo>
                          <a:lnTo>
                            <a:pt x="84" y="206"/>
                          </a:lnTo>
                          <a:lnTo>
                            <a:pt x="77" y="214"/>
                          </a:lnTo>
                          <a:lnTo>
                            <a:pt x="72" y="216"/>
                          </a:lnTo>
                          <a:lnTo>
                            <a:pt x="81" y="215"/>
                          </a:lnTo>
                          <a:lnTo>
                            <a:pt x="88" y="207"/>
                          </a:lnTo>
                          <a:lnTo>
                            <a:pt x="96" y="198"/>
                          </a:lnTo>
                          <a:lnTo>
                            <a:pt x="97" y="191"/>
                          </a:lnTo>
                          <a:lnTo>
                            <a:pt x="99" y="187"/>
                          </a:lnTo>
                          <a:lnTo>
                            <a:pt x="101" y="183"/>
                          </a:lnTo>
                          <a:lnTo>
                            <a:pt x="109" y="189"/>
                          </a:lnTo>
                          <a:lnTo>
                            <a:pt x="121" y="200"/>
                          </a:lnTo>
                          <a:lnTo>
                            <a:pt x="132" y="215"/>
                          </a:lnTo>
                          <a:lnTo>
                            <a:pt x="136" y="225"/>
                          </a:lnTo>
                          <a:lnTo>
                            <a:pt x="126" y="229"/>
                          </a:lnTo>
                          <a:lnTo>
                            <a:pt x="113" y="234"/>
                          </a:lnTo>
                          <a:lnTo>
                            <a:pt x="100" y="235"/>
                          </a:lnTo>
                          <a:lnTo>
                            <a:pt x="84" y="230"/>
                          </a:lnTo>
                          <a:lnTo>
                            <a:pt x="96" y="238"/>
                          </a:lnTo>
                          <a:lnTo>
                            <a:pt x="109" y="241"/>
                          </a:lnTo>
                          <a:lnTo>
                            <a:pt x="119" y="236"/>
                          </a:lnTo>
                          <a:lnTo>
                            <a:pt x="127" y="234"/>
                          </a:lnTo>
                          <a:lnTo>
                            <a:pt x="133" y="229"/>
                          </a:lnTo>
                          <a:lnTo>
                            <a:pt x="137" y="228"/>
                          </a:lnTo>
                          <a:lnTo>
                            <a:pt x="135" y="232"/>
                          </a:lnTo>
                          <a:lnTo>
                            <a:pt x="123" y="246"/>
                          </a:lnTo>
                          <a:lnTo>
                            <a:pt x="115" y="253"/>
                          </a:lnTo>
                          <a:lnTo>
                            <a:pt x="122" y="252"/>
                          </a:lnTo>
                          <a:lnTo>
                            <a:pt x="131" y="242"/>
                          </a:lnTo>
                          <a:lnTo>
                            <a:pt x="137" y="235"/>
                          </a:lnTo>
                          <a:lnTo>
                            <a:pt x="140" y="231"/>
                          </a:lnTo>
                          <a:lnTo>
                            <a:pt x="163" y="249"/>
                          </a:lnTo>
                          <a:lnTo>
                            <a:pt x="162" y="258"/>
                          </a:lnTo>
                          <a:lnTo>
                            <a:pt x="154" y="267"/>
                          </a:lnTo>
                          <a:lnTo>
                            <a:pt x="144" y="276"/>
                          </a:lnTo>
                          <a:lnTo>
                            <a:pt x="139" y="274"/>
                          </a:lnTo>
                          <a:lnTo>
                            <a:pt x="114" y="258"/>
                          </a:lnTo>
                          <a:lnTo>
                            <a:pt x="103" y="253"/>
                          </a:lnTo>
                          <a:lnTo>
                            <a:pt x="82" y="250"/>
                          </a:lnTo>
                          <a:lnTo>
                            <a:pt x="57" y="238"/>
                          </a:lnTo>
                          <a:lnTo>
                            <a:pt x="40" y="224"/>
                          </a:lnTo>
                          <a:lnTo>
                            <a:pt x="55" y="219"/>
                          </a:lnTo>
                          <a:lnTo>
                            <a:pt x="67" y="211"/>
                          </a:lnTo>
                          <a:lnTo>
                            <a:pt x="78" y="203"/>
                          </a:lnTo>
                          <a:lnTo>
                            <a:pt x="84" y="192"/>
                          </a:lnTo>
                          <a:lnTo>
                            <a:pt x="78" y="197"/>
                          </a:lnTo>
                          <a:lnTo>
                            <a:pt x="64" y="206"/>
                          </a:lnTo>
                          <a:lnTo>
                            <a:pt x="50" y="210"/>
                          </a:lnTo>
                          <a:lnTo>
                            <a:pt x="40" y="212"/>
                          </a:lnTo>
                          <a:lnTo>
                            <a:pt x="30" y="211"/>
                          </a:lnTo>
                          <a:lnTo>
                            <a:pt x="30" y="205"/>
                          </a:lnTo>
                          <a:lnTo>
                            <a:pt x="36" y="203"/>
                          </a:lnTo>
                          <a:lnTo>
                            <a:pt x="50" y="195"/>
                          </a:lnTo>
                          <a:lnTo>
                            <a:pt x="62" y="189"/>
                          </a:lnTo>
                          <a:lnTo>
                            <a:pt x="44" y="191"/>
                          </a:lnTo>
                          <a:lnTo>
                            <a:pt x="43" y="187"/>
                          </a:lnTo>
                          <a:lnTo>
                            <a:pt x="51" y="181"/>
                          </a:lnTo>
                          <a:lnTo>
                            <a:pt x="41" y="183"/>
                          </a:lnTo>
                          <a:lnTo>
                            <a:pt x="37" y="181"/>
                          </a:lnTo>
                          <a:lnTo>
                            <a:pt x="38" y="176"/>
                          </a:lnTo>
                          <a:lnTo>
                            <a:pt x="41" y="172"/>
                          </a:lnTo>
                          <a:lnTo>
                            <a:pt x="32" y="175"/>
                          </a:lnTo>
                          <a:lnTo>
                            <a:pt x="23" y="175"/>
                          </a:lnTo>
                          <a:lnTo>
                            <a:pt x="21" y="168"/>
                          </a:lnTo>
                          <a:lnTo>
                            <a:pt x="24" y="161"/>
                          </a:lnTo>
                          <a:lnTo>
                            <a:pt x="27" y="158"/>
                          </a:lnTo>
                          <a:lnTo>
                            <a:pt x="40" y="153"/>
                          </a:lnTo>
                          <a:lnTo>
                            <a:pt x="50" y="150"/>
                          </a:lnTo>
                          <a:lnTo>
                            <a:pt x="61" y="150"/>
                          </a:lnTo>
                          <a:lnTo>
                            <a:pt x="47" y="145"/>
                          </a:lnTo>
                          <a:lnTo>
                            <a:pt x="33" y="146"/>
                          </a:lnTo>
                          <a:lnTo>
                            <a:pt x="23" y="147"/>
                          </a:lnTo>
                          <a:lnTo>
                            <a:pt x="11" y="153"/>
                          </a:lnTo>
                          <a:lnTo>
                            <a:pt x="0" y="153"/>
                          </a:lnTo>
                          <a:lnTo>
                            <a:pt x="1" y="146"/>
                          </a:lnTo>
                          <a:lnTo>
                            <a:pt x="19" y="136"/>
                          </a:lnTo>
                          <a:lnTo>
                            <a:pt x="28" y="129"/>
                          </a:lnTo>
                          <a:lnTo>
                            <a:pt x="39" y="114"/>
                          </a:lnTo>
                          <a:lnTo>
                            <a:pt x="38" y="104"/>
                          </a:lnTo>
                          <a:lnTo>
                            <a:pt x="43" y="92"/>
                          </a:lnTo>
                          <a:lnTo>
                            <a:pt x="52" y="89"/>
                          </a:lnTo>
                          <a:lnTo>
                            <a:pt x="62" y="91"/>
                          </a:lnTo>
                          <a:lnTo>
                            <a:pt x="70" y="88"/>
                          </a:lnTo>
                          <a:lnTo>
                            <a:pt x="71" y="73"/>
                          </a:lnTo>
                          <a:lnTo>
                            <a:pt x="69" y="64"/>
                          </a:lnTo>
                          <a:lnTo>
                            <a:pt x="68" y="54"/>
                          </a:lnTo>
                          <a:lnTo>
                            <a:pt x="72" y="43"/>
                          </a:lnTo>
                          <a:lnTo>
                            <a:pt x="76" y="38"/>
                          </a:lnTo>
                          <a:lnTo>
                            <a:pt x="83" y="34"/>
                          </a:lnTo>
                          <a:lnTo>
                            <a:pt x="91" y="39"/>
                          </a:lnTo>
                          <a:lnTo>
                            <a:pt x="100" y="29"/>
                          </a:lnTo>
                          <a:lnTo>
                            <a:pt x="105" y="19"/>
                          </a:lnTo>
                          <a:lnTo>
                            <a:pt x="109"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1" name="Freeform 104"/>
                    <p:cNvSpPr>
                      <a:spLocks/>
                    </p:cNvSpPr>
                    <p:nvPr/>
                  </p:nvSpPr>
                  <p:spPr bwMode="auto">
                    <a:xfrm>
                      <a:off x="1274" y="1128"/>
                      <a:ext cx="66" cy="91"/>
                    </a:xfrm>
                    <a:custGeom>
                      <a:avLst/>
                      <a:gdLst>
                        <a:gd name="T0" fmla="*/ 65 w 66"/>
                        <a:gd name="T1" fmla="*/ 0 h 91"/>
                        <a:gd name="T2" fmla="*/ 57 w 66"/>
                        <a:gd name="T3" fmla="*/ 7 h 91"/>
                        <a:gd name="T4" fmla="*/ 46 w 66"/>
                        <a:gd name="T5" fmla="*/ 12 h 91"/>
                        <a:gd name="T6" fmla="*/ 38 w 66"/>
                        <a:gd name="T7" fmla="*/ 15 h 91"/>
                        <a:gd name="T8" fmla="*/ 33 w 66"/>
                        <a:gd name="T9" fmla="*/ 24 h 91"/>
                        <a:gd name="T10" fmla="*/ 29 w 66"/>
                        <a:gd name="T11" fmla="*/ 30 h 91"/>
                        <a:gd name="T12" fmla="*/ 27 w 66"/>
                        <a:gd name="T13" fmla="*/ 36 h 91"/>
                        <a:gd name="T14" fmla="*/ 24 w 66"/>
                        <a:gd name="T15" fmla="*/ 46 h 91"/>
                        <a:gd name="T16" fmla="*/ 13 w 66"/>
                        <a:gd name="T17" fmla="*/ 61 h 91"/>
                        <a:gd name="T18" fmla="*/ 5 w 66"/>
                        <a:gd name="T19" fmla="*/ 71 h 91"/>
                        <a:gd name="T20" fmla="*/ 2 w 66"/>
                        <a:gd name="T21" fmla="*/ 75 h 91"/>
                        <a:gd name="T22" fmla="*/ 3 w 66"/>
                        <a:gd name="T23" fmla="*/ 80 h 91"/>
                        <a:gd name="T24" fmla="*/ 0 w 66"/>
                        <a:gd name="T25" fmla="*/ 83 h 91"/>
                        <a:gd name="T26" fmla="*/ 2 w 66"/>
                        <a:gd name="T27" fmla="*/ 87 h 91"/>
                        <a:gd name="T28" fmla="*/ 6 w 66"/>
                        <a:gd name="T29" fmla="*/ 90 h 91"/>
                        <a:gd name="T30" fmla="*/ 11 w 66"/>
                        <a:gd name="T31" fmla="*/ 88 h 91"/>
                        <a:gd name="T32" fmla="*/ 21 w 66"/>
                        <a:gd name="T33" fmla="*/ 78 h 91"/>
                        <a:gd name="T34" fmla="*/ 35 w 66"/>
                        <a:gd name="T35" fmla="*/ 61 h 91"/>
                        <a:gd name="T36" fmla="*/ 45 w 66"/>
                        <a:gd name="T37" fmla="*/ 43 h 91"/>
                        <a:gd name="T38" fmla="*/ 54 w 66"/>
                        <a:gd name="T39" fmla="*/ 24 h 91"/>
                        <a:gd name="T40" fmla="*/ 65 w 6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91"/>
                        <a:gd name="T65" fmla="*/ 66 w 6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91">
                          <a:moveTo>
                            <a:pt x="65" y="0"/>
                          </a:moveTo>
                          <a:lnTo>
                            <a:pt x="57" y="7"/>
                          </a:lnTo>
                          <a:lnTo>
                            <a:pt x="46" y="12"/>
                          </a:lnTo>
                          <a:lnTo>
                            <a:pt x="38" y="15"/>
                          </a:lnTo>
                          <a:lnTo>
                            <a:pt x="33" y="24"/>
                          </a:lnTo>
                          <a:lnTo>
                            <a:pt x="29" y="30"/>
                          </a:lnTo>
                          <a:lnTo>
                            <a:pt x="27" y="36"/>
                          </a:lnTo>
                          <a:lnTo>
                            <a:pt x="24" y="46"/>
                          </a:lnTo>
                          <a:lnTo>
                            <a:pt x="13" y="61"/>
                          </a:lnTo>
                          <a:lnTo>
                            <a:pt x="5" y="71"/>
                          </a:lnTo>
                          <a:lnTo>
                            <a:pt x="2" y="75"/>
                          </a:lnTo>
                          <a:lnTo>
                            <a:pt x="3" y="80"/>
                          </a:lnTo>
                          <a:lnTo>
                            <a:pt x="0" y="83"/>
                          </a:lnTo>
                          <a:lnTo>
                            <a:pt x="2" y="87"/>
                          </a:lnTo>
                          <a:lnTo>
                            <a:pt x="6" y="90"/>
                          </a:lnTo>
                          <a:lnTo>
                            <a:pt x="11" y="88"/>
                          </a:lnTo>
                          <a:lnTo>
                            <a:pt x="21" y="78"/>
                          </a:lnTo>
                          <a:lnTo>
                            <a:pt x="35" y="61"/>
                          </a:lnTo>
                          <a:lnTo>
                            <a:pt x="45" y="43"/>
                          </a:lnTo>
                          <a:lnTo>
                            <a:pt x="54" y="24"/>
                          </a:lnTo>
                          <a:lnTo>
                            <a:pt x="65"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2" name="Freeform 105"/>
                    <p:cNvSpPr>
                      <a:spLocks/>
                    </p:cNvSpPr>
                    <p:nvPr/>
                  </p:nvSpPr>
                  <p:spPr bwMode="auto">
                    <a:xfrm>
                      <a:off x="1108" y="1042"/>
                      <a:ext cx="163" cy="162"/>
                    </a:xfrm>
                    <a:custGeom>
                      <a:avLst/>
                      <a:gdLst>
                        <a:gd name="T0" fmla="*/ 162 w 163"/>
                        <a:gd name="T1" fmla="*/ 0 h 162"/>
                        <a:gd name="T2" fmla="*/ 143 w 163"/>
                        <a:gd name="T3" fmla="*/ 23 h 162"/>
                        <a:gd name="T4" fmla="*/ 137 w 163"/>
                        <a:gd name="T5" fmla="*/ 34 h 162"/>
                        <a:gd name="T6" fmla="*/ 127 w 163"/>
                        <a:gd name="T7" fmla="*/ 42 h 162"/>
                        <a:gd name="T8" fmla="*/ 120 w 163"/>
                        <a:gd name="T9" fmla="*/ 56 h 162"/>
                        <a:gd name="T10" fmla="*/ 116 w 163"/>
                        <a:gd name="T11" fmla="*/ 67 h 162"/>
                        <a:gd name="T12" fmla="*/ 104 w 163"/>
                        <a:gd name="T13" fmla="*/ 77 h 162"/>
                        <a:gd name="T14" fmla="*/ 93 w 163"/>
                        <a:gd name="T15" fmla="*/ 93 h 162"/>
                        <a:gd name="T16" fmla="*/ 92 w 163"/>
                        <a:gd name="T17" fmla="*/ 109 h 162"/>
                        <a:gd name="T18" fmla="*/ 80 w 163"/>
                        <a:gd name="T19" fmla="*/ 127 h 162"/>
                        <a:gd name="T20" fmla="*/ 70 w 163"/>
                        <a:gd name="T21" fmla="*/ 144 h 162"/>
                        <a:gd name="T22" fmla="*/ 68 w 163"/>
                        <a:gd name="T23" fmla="*/ 158 h 162"/>
                        <a:gd name="T24" fmla="*/ 66 w 163"/>
                        <a:gd name="T25" fmla="*/ 161 h 162"/>
                        <a:gd name="T26" fmla="*/ 57 w 163"/>
                        <a:gd name="T27" fmla="*/ 156 h 162"/>
                        <a:gd name="T28" fmla="*/ 44 w 163"/>
                        <a:gd name="T29" fmla="*/ 149 h 162"/>
                        <a:gd name="T30" fmla="*/ 28 w 163"/>
                        <a:gd name="T31" fmla="*/ 140 h 162"/>
                        <a:gd name="T32" fmla="*/ 39 w 163"/>
                        <a:gd name="T33" fmla="*/ 134 h 162"/>
                        <a:gd name="T34" fmla="*/ 51 w 163"/>
                        <a:gd name="T35" fmla="*/ 123 h 162"/>
                        <a:gd name="T36" fmla="*/ 62 w 163"/>
                        <a:gd name="T37" fmla="*/ 107 h 162"/>
                        <a:gd name="T38" fmla="*/ 60 w 163"/>
                        <a:gd name="T39" fmla="*/ 104 h 162"/>
                        <a:gd name="T40" fmla="*/ 47 w 163"/>
                        <a:gd name="T41" fmla="*/ 116 h 162"/>
                        <a:gd name="T42" fmla="*/ 36 w 163"/>
                        <a:gd name="T43" fmla="*/ 124 h 162"/>
                        <a:gd name="T44" fmla="*/ 19 w 163"/>
                        <a:gd name="T45" fmla="*/ 129 h 162"/>
                        <a:gd name="T46" fmla="*/ 14 w 163"/>
                        <a:gd name="T47" fmla="*/ 124 h 162"/>
                        <a:gd name="T48" fmla="*/ 8 w 163"/>
                        <a:gd name="T49" fmla="*/ 119 h 162"/>
                        <a:gd name="T50" fmla="*/ 0 w 163"/>
                        <a:gd name="T51" fmla="*/ 110 h 162"/>
                        <a:gd name="T52" fmla="*/ 15 w 163"/>
                        <a:gd name="T53" fmla="*/ 110 h 162"/>
                        <a:gd name="T54" fmla="*/ 35 w 163"/>
                        <a:gd name="T55" fmla="*/ 102 h 162"/>
                        <a:gd name="T56" fmla="*/ 51 w 163"/>
                        <a:gd name="T57" fmla="*/ 91 h 162"/>
                        <a:gd name="T58" fmla="*/ 58 w 163"/>
                        <a:gd name="T59" fmla="*/ 77 h 162"/>
                        <a:gd name="T60" fmla="*/ 42 w 163"/>
                        <a:gd name="T61" fmla="*/ 73 h 162"/>
                        <a:gd name="T62" fmla="*/ 27 w 163"/>
                        <a:gd name="T63" fmla="*/ 65 h 162"/>
                        <a:gd name="T64" fmla="*/ 30 w 163"/>
                        <a:gd name="T65" fmla="*/ 60 h 162"/>
                        <a:gd name="T66" fmla="*/ 41 w 163"/>
                        <a:gd name="T67" fmla="*/ 65 h 162"/>
                        <a:gd name="T68" fmla="*/ 61 w 163"/>
                        <a:gd name="T69" fmla="*/ 71 h 162"/>
                        <a:gd name="T70" fmla="*/ 80 w 163"/>
                        <a:gd name="T71" fmla="*/ 73 h 162"/>
                        <a:gd name="T72" fmla="*/ 96 w 163"/>
                        <a:gd name="T73" fmla="*/ 71 h 162"/>
                        <a:gd name="T74" fmla="*/ 108 w 163"/>
                        <a:gd name="T75" fmla="*/ 59 h 162"/>
                        <a:gd name="T76" fmla="*/ 100 w 163"/>
                        <a:gd name="T77" fmla="*/ 54 h 162"/>
                        <a:gd name="T78" fmla="*/ 82 w 163"/>
                        <a:gd name="T79" fmla="*/ 54 h 162"/>
                        <a:gd name="T80" fmla="*/ 62 w 163"/>
                        <a:gd name="T81" fmla="*/ 53 h 162"/>
                        <a:gd name="T82" fmla="*/ 46 w 163"/>
                        <a:gd name="T83" fmla="*/ 46 h 162"/>
                        <a:gd name="T84" fmla="*/ 50 w 163"/>
                        <a:gd name="T85" fmla="*/ 43 h 162"/>
                        <a:gd name="T86" fmla="*/ 56 w 163"/>
                        <a:gd name="T87" fmla="*/ 42 h 162"/>
                        <a:gd name="T88" fmla="*/ 79 w 163"/>
                        <a:gd name="T89" fmla="*/ 46 h 162"/>
                        <a:gd name="T90" fmla="*/ 102 w 163"/>
                        <a:gd name="T91" fmla="*/ 40 h 162"/>
                        <a:gd name="T92" fmla="*/ 121 w 163"/>
                        <a:gd name="T93" fmla="*/ 28 h 162"/>
                        <a:gd name="T94" fmla="*/ 136 w 163"/>
                        <a:gd name="T95" fmla="*/ 11 h 162"/>
                        <a:gd name="T96" fmla="*/ 162 w 163"/>
                        <a:gd name="T97" fmla="*/ 0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62"/>
                        <a:gd name="T149" fmla="*/ 163 w 163"/>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62">
                          <a:moveTo>
                            <a:pt x="162" y="0"/>
                          </a:moveTo>
                          <a:lnTo>
                            <a:pt x="143" y="23"/>
                          </a:lnTo>
                          <a:lnTo>
                            <a:pt x="137" y="34"/>
                          </a:lnTo>
                          <a:lnTo>
                            <a:pt x="127" y="42"/>
                          </a:lnTo>
                          <a:lnTo>
                            <a:pt x="120" y="56"/>
                          </a:lnTo>
                          <a:lnTo>
                            <a:pt x="116" y="67"/>
                          </a:lnTo>
                          <a:lnTo>
                            <a:pt x="104" y="77"/>
                          </a:lnTo>
                          <a:lnTo>
                            <a:pt x="93" y="93"/>
                          </a:lnTo>
                          <a:lnTo>
                            <a:pt x="92" y="109"/>
                          </a:lnTo>
                          <a:lnTo>
                            <a:pt x="80" y="127"/>
                          </a:lnTo>
                          <a:lnTo>
                            <a:pt x="70" y="144"/>
                          </a:lnTo>
                          <a:lnTo>
                            <a:pt x="68" y="158"/>
                          </a:lnTo>
                          <a:lnTo>
                            <a:pt x="66" y="161"/>
                          </a:lnTo>
                          <a:lnTo>
                            <a:pt x="57" y="156"/>
                          </a:lnTo>
                          <a:lnTo>
                            <a:pt x="44" y="149"/>
                          </a:lnTo>
                          <a:lnTo>
                            <a:pt x="28" y="140"/>
                          </a:lnTo>
                          <a:lnTo>
                            <a:pt x="39" y="134"/>
                          </a:lnTo>
                          <a:lnTo>
                            <a:pt x="51" y="123"/>
                          </a:lnTo>
                          <a:lnTo>
                            <a:pt x="62" y="107"/>
                          </a:lnTo>
                          <a:lnTo>
                            <a:pt x="60" y="104"/>
                          </a:lnTo>
                          <a:lnTo>
                            <a:pt x="47" y="116"/>
                          </a:lnTo>
                          <a:lnTo>
                            <a:pt x="36" y="124"/>
                          </a:lnTo>
                          <a:lnTo>
                            <a:pt x="19" y="129"/>
                          </a:lnTo>
                          <a:lnTo>
                            <a:pt x="14" y="124"/>
                          </a:lnTo>
                          <a:lnTo>
                            <a:pt x="8" y="119"/>
                          </a:lnTo>
                          <a:lnTo>
                            <a:pt x="0" y="110"/>
                          </a:lnTo>
                          <a:lnTo>
                            <a:pt x="15" y="110"/>
                          </a:lnTo>
                          <a:lnTo>
                            <a:pt x="35" y="102"/>
                          </a:lnTo>
                          <a:lnTo>
                            <a:pt x="51" y="91"/>
                          </a:lnTo>
                          <a:lnTo>
                            <a:pt x="58" y="77"/>
                          </a:lnTo>
                          <a:lnTo>
                            <a:pt x="42" y="73"/>
                          </a:lnTo>
                          <a:lnTo>
                            <a:pt x="27" y="65"/>
                          </a:lnTo>
                          <a:lnTo>
                            <a:pt x="30" y="60"/>
                          </a:lnTo>
                          <a:lnTo>
                            <a:pt x="41" y="65"/>
                          </a:lnTo>
                          <a:lnTo>
                            <a:pt x="61" y="71"/>
                          </a:lnTo>
                          <a:lnTo>
                            <a:pt x="80" y="73"/>
                          </a:lnTo>
                          <a:lnTo>
                            <a:pt x="96" y="71"/>
                          </a:lnTo>
                          <a:lnTo>
                            <a:pt x="108" y="59"/>
                          </a:lnTo>
                          <a:lnTo>
                            <a:pt x="100" y="54"/>
                          </a:lnTo>
                          <a:lnTo>
                            <a:pt x="82" y="54"/>
                          </a:lnTo>
                          <a:lnTo>
                            <a:pt x="62" y="53"/>
                          </a:lnTo>
                          <a:lnTo>
                            <a:pt x="46" y="46"/>
                          </a:lnTo>
                          <a:lnTo>
                            <a:pt x="50" y="43"/>
                          </a:lnTo>
                          <a:lnTo>
                            <a:pt x="56" y="42"/>
                          </a:lnTo>
                          <a:lnTo>
                            <a:pt x="79" y="46"/>
                          </a:lnTo>
                          <a:lnTo>
                            <a:pt x="102" y="40"/>
                          </a:lnTo>
                          <a:lnTo>
                            <a:pt x="121" y="28"/>
                          </a:lnTo>
                          <a:lnTo>
                            <a:pt x="136" y="11"/>
                          </a:lnTo>
                          <a:lnTo>
                            <a:pt x="162" y="0"/>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63" name="Freeform 106"/>
                    <p:cNvSpPr>
                      <a:spLocks/>
                    </p:cNvSpPr>
                    <p:nvPr/>
                  </p:nvSpPr>
                  <p:spPr bwMode="auto">
                    <a:xfrm>
                      <a:off x="1358" y="1071"/>
                      <a:ext cx="138" cy="179"/>
                    </a:xfrm>
                    <a:custGeom>
                      <a:avLst/>
                      <a:gdLst>
                        <a:gd name="T0" fmla="*/ 126 w 138"/>
                        <a:gd name="T1" fmla="*/ 171 h 179"/>
                        <a:gd name="T2" fmla="*/ 137 w 138"/>
                        <a:gd name="T3" fmla="*/ 169 h 179"/>
                        <a:gd name="T4" fmla="*/ 122 w 138"/>
                        <a:gd name="T5" fmla="*/ 148 h 179"/>
                        <a:gd name="T6" fmla="*/ 104 w 138"/>
                        <a:gd name="T7" fmla="*/ 161 h 179"/>
                        <a:gd name="T8" fmla="*/ 115 w 138"/>
                        <a:gd name="T9" fmla="*/ 147 h 179"/>
                        <a:gd name="T10" fmla="*/ 124 w 138"/>
                        <a:gd name="T11" fmla="*/ 141 h 179"/>
                        <a:gd name="T12" fmla="*/ 115 w 138"/>
                        <a:gd name="T13" fmla="*/ 127 h 179"/>
                        <a:gd name="T14" fmla="*/ 109 w 138"/>
                        <a:gd name="T15" fmla="*/ 129 h 179"/>
                        <a:gd name="T16" fmla="*/ 99 w 138"/>
                        <a:gd name="T17" fmla="*/ 149 h 179"/>
                        <a:gd name="T18" fmla="*/ 105 w 138"/>
                        <a:gd name="T19" fmla="*/ 129 h 179"/>
                        <a:gd name="T20" fmla="*/ 106 w 138"/>
                        <a:gd name="T21" fmla="*/ 108 h 179"/>
                        <a:gd name="T22" fmla="*/ 86 w 138"/>
                        <a:gd name="T23" fmla="*/ 81 h 179"/>
                        <a:gd name="T24" fmla="*/ 89 w 138"/>
                        <a:gd name="T25" fmla="*/ 103 h 179"/>
                        <a:gd name="T26" fmla="*/ 95 w 138"/>
                        <a:gd name="T27" fmla="*/ 136 h 179"/>
                        <a:gd name="T28" fmla="*/ 85 w 138"/>
                        <a:gd name="T29" fmla="*/ 110 h 179"/>
                        <a:gd name="T30" fmla="*/ 83 w 138"/>
                        <a:gd name="T31" fmla="*/ 83 h 179"/>
                        <a:gd name="T32" fmla="*/ 70 w 138"/>
                        <a:gd name="T33" fmla="*/ 65 h 179"/>
                        <a:gd name="T34" fmla="*/ 67 w 138"/>
                        <a:gd name="T35" fmla="*/ 89 h 179"/>
                        <a:gd name="T36" fmla="*/ 71 w 138"/>
                        <a:gd name="T37" fmla="*/ 109 h 179"/>
                        <a:gd name="T38" fmla="*/ 61 w 138"/>
                        <a:gd name="T39" fmla="*/ 96 h 179"/>
                        <a:gd name="T40" fmla="*/ 65 w 138"/>
                        <a:gd name="T41" fmla="*/ 72 h 179"/>
                        <a:gd name="T42" fmla="*/ 66 w 138"/>
                        <a:gd name="T43" fmla="*/ 57 h 179"/>
                        <a:gd name="T44" fmla="*/ 54 w 138"/>
                        <a:gd name="T45" fmla="*/ 35 h 179"/>
                        <a:gd name="T46" fmla="*/ 45 w 138"/>
                        <a:gd name="T47" fmla="*/ 54 h 179"/>
                        <a:gd name="T48" fmla="*/ 28 w 138"/>
                        <a:gd name="T49" fmla="*/ 68 h 179"/>
                        <a:gd name="T50" fmla="*/ 45 w 138"/>
                        <a:gd name="T51" fmla="*/ 48 h 179"/>
                        <a:gd name="T52" fmla="*/ 52 w 138"/>
                        <a:gd name="T53" fmla="*/ 29 h 179"/>
                        <a:gd name="T54" fmla="*/ 46 w 138"/>
                        <a:gd name="T55" fmla="*/ 8 h 179"/>
                        <a:gd name="T56" fmla="*/ 39 w 138"/>
                        <a:gd name="T57" fmla="*/ 0 h 179"/>
                        <a:gd name="T58" fmla="*/ 32 w 138"/>
                        <a:gd name="T59" fmla="*/ 19 h 179"/>
                        <a:gd name="T60" fmla="*/ 20 w 138"/>
                        <a:gd name="T61" fmla="*/ 16 h 179"/>
                        <a:gd name="T62" fmla="*/ 9 w 138"/>
                        <a:gd name="T63" fmla="*/ 31 h 179"/>
                        <a:gd name="T64" fmla="*/ 0 w 138"/>
                        <a:gd name="T65" fmla="*/ 56 h 179"/>
                        <a:gd name="T66" fmla="*/ 13 w 138"/>
                        <a:gd name="T67" fmla="*/ 71 h 179"/>
                        <a:gd name="T68" fmla="*/ 32 w 138"/>
                        <a:gd name="T69" fmla="*/ 78 h 179"/>
                        <a:gd name="T70" fmla="*/ 29 w 138"/>
                        <a:gd name="T71" fmla="*/ 81 h 179"/>
                        <a:gd name="T72" fmla="*/ 10 w 138"/>
                        <a:gd name="T73" fmla="*/ 74 h 179"/>
                        <a:gd name="T74" fmla="*/ 19 w 138"/>
                        <a:gd name="T75" fmla="*/ 94 h 179"/>
                        <a:gd name="T76" fmla="*/ 36 w 138"/>
                        <a:gd name="T77" fmla="*/ 107 h 179"/>
                        <a:gd name="T78" fmla="*/ 52 w 138"/>
                        <a:gd name="T79" fmla="*/ 107 h 179"/>
                        <a:gd name="T80" fmla="*/ 47 w 138"/>
                        <a:gd name="T81" fmla="*/ 112 h 179"/>
                        <a:gd name="T82" fmla="*/ 49 w 138"/>
                        <a:gd name="T83" fmla="*/ 121 h 179"/>
                        <a:gd name="T84" fmla="*/ 73 w 138"/>
                        <a:gd name="T85" fmla="*/ 128 h 179"/>
                        <a:gd name="T86" fmla="*/ 81 w 138"/>
                        <a:gd name="T87" fmla="*/ 140 h 179"/>
                        <a:gd name="T88" fmla="*/ 96 w 138"/>
                        <a:gd name="T89" fmla="*/ 161 h 179"/>
                        <a:gd name="T90" fmla="*/ 107 w 138"/>
                        <a:gd name="T91" fmla="*/ 16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79"/>
                        <a:gd name="T140" fmla="*/ 138 w 13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79">
                          <a:moveTo>
                            <a:pt x="117" y="178"/>
                          </a:moveTo>
                          <a:lnTo>
                            <a:pt x="126" y="171"/>
                          </a:lnTo>
                          <a:lnTo>
                            <a:pt x="135" y="169"/>
                          </a:lnTo>
                          <a:lnTo>
                            <a:pt x="137" y="169"/>
                          </a:lnTo>
                          <a:lnTo>
                            <a:pt x="129" y="149"/>
                          </a:lnTo>
                          <a:lnTo>
                            <a:pt x="122" y="148"/>
                          </a:lnTo>
                          <a:lnTo>
                            <a:pt x="115" y="153"/>
                          </a:lnTo>
                          <a:lnTo>
                            <a:pt x="104" y="161"/>
                          </a:lnTo>
                          <a:lnTo>
                            <a:pt x="108" y="154"/>
                          </a:lnTo>
                          <a:lnTo>
                            <a:pt x="115" y="147"/>
                          </a:lnTo>
                          <a:lnTo>
                            <a:pt x="122" y="144"/>
                          </a:lnTo>
                          <a:lnTo>
                            <a:pt x="124" y="141"/>
                          </a:lnTo>
                          <a:lnTo>
                            <a:pt x="121" y="136"/>
                          </a:lnTo>
                          <a:lnTo>
                            <a:pt x="115" y="127"/>
                          </a:lnTo>
                          <a:lnTo>
                            <a:pt x="112" y="123"/>
                          </a:lnTo>
                          <a:lnTo>
                            <a:pt x="109" y="129"/>
                          </a:lnTo>
                          <a:lnTo>
                            <a:pt x="107" y="139"/>
                          </a:lnTo>
                          <a:lnTo>
                            <a:pt x="99" y="149"/>
                          </a:lnTo>
                          <a:lnTo>
                            <a:pt x="100" y="141"/>
                          </a:lnTo>
                          <a:lnTo>
                            <a:pt x="105" y="129"/>
                          </a:lnTo>
                          <a:lnTo>
                            <a:pt x="107" y="116"/>
                          </a:lnTo>
                          <a:lnTo>
                            <a:pt x="106" y="108"/>
                          </a:lnTo>
                          <a:lnTo>
                            <a:pt x="92" y="89"/>
                          </a:lnTo>
                          <a:lnTo>
                            <a:pt x="86" y="81"/>
                          </a:lnTo>
                          <a:lnTo>
                            <a:pt x="89" y="92"/>
                          </a:lnTo>
                          <a:lnTo>
                            <a:pt x="89" y="103"/>
                          </a:lnTo>
                          <a:lnTo>
                            <a:pt x="90" y="120"/>
                          </a:lnTo>
                          <a:lnTo>
                            <a:pt x="95" y="136"/>
                          </a:lnTo>
                          <a:lnTo>
                            <a:pt x="87" y="124"/>
                          </a:lnTo>
                          <a:lnTo>
                            <a:pt x="85" y="110"/>
                          </a:lnTo>
                          <a:lnTo>
                            <a:pt x="83" y="96"/>
                          </a:lnTo>
                          <a:lnTo>
                            <a:pt x="83" y="83"/>
                          </a:lnTo>
                          <a:lnTo>
                            <a:pt x="79" y="74"/>
                          </a:lnTo>
                          <a:lnTo>
                            <a:pt x="70" y="65"/>
                          </a:lnTo>
                          <a:lnTo>
                            <a:pt x="70" y="74"/>
                          </a:lnTo>
                          <a:lnTo>
                            <a:pt x="67" y="89"/>
                          </a:lnTo>
                          <a:lnTo>
                            <a:pt x="65" y="99"/>
                          </a:lnTo>
                          <a:lnTo>
                            <a:pt x="71" y="109"/>
                          </a:lnTo>
                          <a:lnTo>
                            <a:pt x="64" y="105"/>
                          </a:lnTo>
                          <a:lnTo>
                            <a:pt x="61" y="96"/>
                          </a:lnTo>
                          <a:lnTo>
                            <a:pt x="62" y="85"/>
                          </a:lnTo>
                          <a:lnTo>
                            <a:pt x="65" y="72"/>
                          </a:lnTo>
                          <a:lnTo>
                            <a:pt x="66" y="62"/>
                          </a:lnTo>
                          <a:lnTo>
                            <a:pt x="66" y="57"/>
                          </a:lnTo>
                          <a:lnTo>
                            <a:pt x="58" y="43"/>
                          </a:lnTo>
                          <a:lnTo>
                            <a:pt x="54" y="35"/>
                          </a:lnTo>
                          <a:lnTo>
                            <a:pt x="52" y="42"/>
                          </a:lnTo>
                          <a:lnTo>
                            <a:pt x="45" y="54"/>
                          </a:lnTo>
                          <a:lnTo>
                            <a:pt x="37" y="65"/>
                          </a:lnTo>
                          <a:lnTo>
                            <a:pt x="28" y="68"/>
                          </a:lnTo>
                          <a:lnTo>
                            <a:pt x="36" y="60"/>
                          </a:lnTo>
                          <a:lnTo>
                            <a:pt x="45" y="48"/>
                          </a:lnTo>
                          <a:lnTo>
                            <a:pt x="50" y="37"/>
                          </a:lnTo>
                          <a:lnTo>
                            <a:pt x="52" y="29"/>
                          </a:lnTo>
                          <a:lnTo>
                            <a:pt x="50" y="20"/>
                          </a:lnTo>
                          <a:lnTo>
                            <a:pt x="46" y="8"/>
                          </a:lnTo>
                          <a:lnTo>
                            <a:pt x="44" y="4"/>
                          </a:lnTo>
                          <a:lnTo>
                            <a:pt x="39" y="0"/>
                          </a:lnTo>
                          <a:lnTo>
                            <a:pt x="37" y="14"/>
                          </a:lnTo>
                          <a:lnTo>
                            <a:pt x="32" y="19"/>
                          </a:lnTo>
                          <a:lnTo>
                            <a:pt x="26" y="14"/>
                          </a:lnTo>
                          <a:lnTo>
                            <a:pt x="20" y="16"/>
                          </a:lnTo>
                          <a:lnTo>
                            <a:pt x="16" y="20"/>
                          </a:lnTo>
                          <a:lnTo>
                            <a:pt x="9" y="31"/>
                          </a:lnTo>
                          <a:lnTo>
                            <a:pt x="4" y="42"/>
                          </a:lnTo>
                          <a:lnTo>
                            <a:pt x="0" y="56"/>
                          </a:lnTo>
                          <a:lnTo>
                            <a:pt x="0" y="63"/>
                          </a:lnTo>
                          <a:lnTo>
                            <a:pt x="13" y="71"/>
                          </a:lnTo>
                          <a:lnTo>
                            <a:pt x="23" y="76"/>
                          </a:lnTo>
                          <a:lnTo>
                            <a:pt x="32" y="78"/>
                          </a:lnTo>
                          <a:lnTo>
                            <a:pt x="41" y="82"/>
                          </a:lnTo>
                          <a:lnTo>
                            <a:pt x="29" y="81"/>
                          </a:lnTo>
                          <a:lnTo>
                            <a:pt x="21" y="79"/>
                          </a:lnTo>
                          <a:lnTo>
                            <a:pt x="10" y="74"/>
                          </a:lnTo>
                          <a:lnTo>
                            <a:pt x="7" y="74"/>
                          </a:lnTo>
                          <a:lnTo>
                            <a:pt x="19" y="94"/>
                          </a:lnTo>
                          <a:lnTo>
                            <a:pt x="26" y="101"/>
                          </a:lnTo>
                          <a:lnTo>
                            <a:pt x="36" y="107"/>
                          </a:lnTo>
                          <a:lnTo>
                            <a:pt x="46" y="105"/>
                          </a:lnTo>
                          <a:lnTo>
                            <a:pt x="52" y="107"/>
                          </a:lnTo>
                          <a:lnTo>
                            <a:pt x="54" y="111"/>
                          </a:lnTo>
                          <a:lnTo>
                            <a:pt x="47" y="112"/>
                          </a:lnTo>
                          <a:lnTo>
                            <a:pt x="43" y="116"/>
                          </a:lnTo>
                          <a:lnTo>
                            <a:pt x="49" y="121"/>
                          </a:lnTo>
                          <a:lnTo>
                            <a:pt x="64" y="126"/>
                          </a:lnTo>
                          <a:lnTo>
                            <a:pt x="73" y="128"/>
                          </a:lnTo>
                          <a:lnTo>
                            <a:pt x="77" y="132"/>
                          </a:lnTo>
                          <a:lnTo>
                            <a:pt x="81" y="140"/>
                          </a:lnTo>
                          <a:lnTo>
                            <a:pt x="92" y="154"/>
                          </a:lnTo>
                          <a:lnTo>
                            <a:pt x="96" y="161"/>
                          </a:lnTo>
                          <a:lnTo>
                            <a:pt x="105" y="167"/>
                          </a:lnTo>
                          <a:lnTo>
                            <a:pt x="107" y="166"/>
                          </a:lnTo>
                          <a:lnTo>
                            <a:pt x="117" y="178"/>
                          </a:lnTo>
                        </a:path>
                      </a:pathLst>
                    </a:custGeom>
                    <a:solidFill>
                      <a:srgbClr val="80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grpSp>
            <p:nvGrpSpPr>
              <p:cNvPr id="25645" name="Group 107"/>
              <p:cNvGrpSpPr>
                <a:grpSpLocks/>
              </p:cNvGrpSpPr>
              <p:nvPr/>
            </p:nvGrpSpPr>
            <p:grpSpPr bwMode="auto">
              <a:xfrm>
                <a:off x="1138" y="1438"/>
                <a:ext cx="128" cy="196"/>
                <a:chOff x="1138" y="1438"/>
                <a:chExt cx="128" cy="196"/>
              </a:xfrm>
            </p:grpSpPr>
            <p:sp>
              <p:nvSpPr>
                <p:cNvPr id="25646" name="Freeform 108"/>
                <p:cNvSpPr>
                  <a:spLocks/>
                </p:cNvSpPr>
                <p:nvPr/>
              </p:nvSpPr>
              <p:spPr bwMode="auto">
                <a:xfrm>
                  <a:off x="1161" y="1474"/>
                  <a:ext cx="104" cy="160"/>
                </a:xfrm>
                <a:custGeom>
                  <a:avLst/>
                  <a:gdLst>
                    <a:gd name="T0" fmla="*/ 12 w 104"/>
                    <a:gd name="T1" fmla="*/ 159 h 160"/>
                    <a:gd name="T2" fmla="*/ 15 w 104"/>
                    <a:gd name="T3" fmla="*/ 145 h 160"/>
                    <a:gd name="T4" fmla="*/ 22 w 104"/>
                    <a:gd name="T5" fmla="*/ 138 h 160"/>
                    <a:gd name="T6" fmla="*/ 31 w 104"/>
                    <a:gd name="T7" fmla="*/ 130 h 160"/>
                    <a:gd name="T8" fmla="*/ 35 w 104"/>
                    <a:gd name="T9" fmla="*/ 122 h 160"/>
                    <a:gd name="T10" fmla="*/ 25 w 104"/>
                    <a:gd name="T11" fmla="*/ 127 h 160"/>
                    <a:gd name="T12" fmla="*/ 16 w 104"/>
                    <a:gd name="T13" fmla="*/ 129 h 160"/>
                    <a:gd name="T14" fmla="*/ 9 w 104"/>
                    <a:gd name="T15" fmla="*/ 131 h 160"/>
                    <a:gd name="T16" fmla="*/ 6 w 104"/>
                    <a:gd name="T17" fmla="*/ 132 h 160"/>
                    <a:gd name="T18" fmla="*/ 3 w 104"/>
                    <a:gd name="T19" fmla="*/ 131 h 160"/>
                    <a:gd name="T20" fmla="*/ 0 w 104"/>
                    <a:gd name="T21" fmla="*/ 129 h 160"/>
                    <a:gd name="T22" fmla="*/ 1 w 104"/>
                    <a:gd name="T23" fmla="*/ 127 h 160"/>
                    <a:gd name="T24" fmla="*/ 8 w 104"/>
                    <a:gd name="T25" fmla="*/ 127 h 160"/>
                    <a:gd name="T26" fmla="*/ 16 w 104"/>
                    <a:gd name="T27" fmla="*/ 122 h 160"/>
                    <a:gd name="T28" fmla="*/ 27 w 104"/>
                    <a:gd name="T29" fmla="*/ 112 h 160"/>
                    <a:gd name="T30" fmla="*/ 37 w 104"/>
                    <a:gd name="T31" fmla="*/ 101 h 160"/>
                    <a:gd name="T32" fmla="*/ 44 w 104"/>
                    <a:gd name="T33" fmla="*/ 91 h 160"/>
                    <a:gd name="T34" fmla="*/ 46 w 104"/>
                    <a:gd name="T35" fmla="*/ 82 h 160"/>
                    <a:gd name="T36" fmla="*/ 49 w 104"/>
                    <a:gd name="T37" fmla="*/ 68 h 160"/>
                    <a:gd name="T38" fmla="*/ 44 w 104"/>
                    <a:gd name="T39" fmla="*/ 69 h 160"/>
                    <a:gd name="T40" fmla="*/ 34 w 104"/>
                    <a:gd name="T41" fmla="*/ 77 h 160"/>
                    <a:gd name="T42" fmla="*/ 20 w 104"/>
                    <a:gd name="T43" fmla="*/ 87 h 160"/>
                    <a:gd name="T44" fmla="*/ 13 w 104"/>
                    <a:gd name="T45" fmla="*/ 90 h 160"/>
                    <a:gd name="T46" fmla="*/ 18 w 104"/>
                    <a:gd name="T47" fmla="*/ 83 h 160"/>
                    <a:gd name="T48" fmla="*/ 28 w 104"/>
                    <a:gd name="T49" fmla="*/ 73 h 160"/>
                    <a:gd name="T50" fmla="*/ 30 w 104"/>
                    <a:gd name="T51" fmla="*/ 63 h 160"/>
                    <a:gd name="T52" fmla="*/ 34 w 104"/>
                    <a:gd name="T53" fmla="*/ 54 h 160"/>
                    <a:gd name="T54" fmla="*/ 40 w 104"/>
                    <a:gd name="T55" fmla="*/ 47 h 160"/>
                    <a:gd name="T56" fmla="*/ 50 w 104"/>
                    <a:gd name="T57" fmla="*/ 42 h 160"/>
                    <a:gd name="T58" fmla="*/ 56 w 104"/>
                    <a:gd name="T59" fmla="*/ 42 h 160"/>
                    <a:gd name="T60" fmla="*/ 67 w 104"/>
                    <a:gd name="T61" fmla="*/ 38 h 160"/>
                    <a:gd name="T62" fmla="*/ 77 w 104"/>
                    <a:gd name="T63" fmla="*/ 31 h 160"/>
                    <a:gd name="T64" fmla="*/ 83 w 104"/>
                    <a:gd name="T65" fmla="*/ 24 h 160"/>
                    <a:gd name="T66" fmla="*/ 89 w 104"/>
                    <a:gd name="T67" fmla="*/ 17 h 160"/>
                    <a:gd name="T68" fmla="*/ 91 w 104"/>
                    <a:gd name="T69" fmla="*/ 14 h 160"/>
                    <a:gd name="T70" fmla="*/ 89 w 104"/>
                    <a:gd name="T71" fmla="*/ 11 h 160"/>
                    <a:gd name="T72" fmla="*/ 81 w 104"/>
                    <a:gd name="T73" fmla="*/ 12 h 160"/>
                    <a:gd name="T74" fmla="*/ 69 w 104"/>
                    <a:gd name="T75" fmla="*/ 16 h 160"/>
                    <a:gd name="T76" fmla="*/ 65 w 104"/>
                    <a:gd name="T77" fmla="*/ 18 h 160"/>
                    <a:gd name="T78" fmla="*/ 53 w 104"/>
                    <a:gd name="T79" fmla="*/ 20 h 160"/>
                    <a:gd name="T80" fmla="*/ 47 w 104"/>
                    <a:gd name="T81" fmla="*/ 20 h 160"/>
                    <a:gd name="T82" fmla="*/ 48 w 104"/>
                    <a:gd name="T83" fmla="*/ 16 h 160"/>
                    <a:gd name="T84" fmla="*/ 56 w 104"/>
                    <a:gd name="T85" fmla="*/ 13 h 160"/>
                    <a:gd name="T86" fmla="*/ 70 w 104"/>
                    <a:gd name="T87" fmla="*/ 10 h 160"/>
                    <a:gd name="T88" fmla="*/ 78 w 104"/>
                    <a:gd name="T89" fmla="*/ 9 h 160"/>
                    <a:gd name="T90" fmla="*/ 86 w 104"/>
                    <a:gd name="T91" fmla="*/ 7 h 160"/>
                    <a:gd name="T92" fmla="*/ 91 w 104"/>
                    <a:gd name="T93" fmla="*/ 6 h 160"/>
                    <a:gd name="T94" fmla="*/ 99 w 104"/>
                    <a:gd name="T95" fmla="*/ 0 h 160"/>
                    <a:gd name="T96" fmla="*/ 103 w 104"/>
                    <a:gd name="T97" fmla="*/ 9 h 160"/>
                    <a:gd name="T98" fmla="*/ 93 w 104"/>
                    <a:gd name="T99" fmla="*/ 16 h 160"/>
                    <a:gd name="T100" fmla="*/ 86 w 104"/>
                    <a:gd name="T101" fmla="*/ 25 h 160"/>
                    <a:gd name="T102" fmla="*/ 75 w 104"/>
                    <a:gd name="T103" fmla="*/ 39 h 160"/>
                    <a:gd name="T104" fmla="*/ 67 w 104"/>
                    <a:gd name="T105" fmla="*/ 54 h 160"/>
                    <a:gd name="T106" fmla="*/ 57 w 104"/>
                    <a:gd name="T107" fmla="*/ 77 h 160"/>
                    <a:gd name="T108" fmla="*/ 52 w 104"/>
                    <a:gd name="T109" fmla="*/ 92 h 160"/>
                    <a:gd name="T110" fmla="*/ 41 w 104"/>
                    <a:gd name="T111" fmla="*/ 111 h 160"/>
                    <a:gd name="T112" fmla="*/ 37 w 104"/>
                    <a:gd name="T113" fmla="*/ 126 h 160"/>
                    <a:gd name="T114" fmla="*/ 33 w 104"/>
                    <a:gd name="T115" fmla="*/ 140 h 160"/>
                    <a:gd name="T116" fmla="*/ 27 w 104"/>
                    <a:gd name="T117" fmla="*/ 158 h 160"/>
                    <a:gd name="T118" fmla="*/ 12 w 104"/>
                    <a:gd name="T119" fmla="*/ 159 h 1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
                    <a:gd name="T181" fmla="*/ 0 h 160"/>
                    <a:gd name="T182" fmla="*/ 104 w 104"/>
                    <a:gd name="T183" fmla="*/ 160 h 1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 h="160">
                      <a:moveTo>
                        <a:pt x="12" y="159"/>
                      </a:moveTo>
                      <a:lnTo>
                        <a:pt x="15" y="145"/>
                      </a:lnTo>
                      <a:lnTo>
                        <a:pt x="22" y="138"/>
                      </a:lnTo>
                      <a:lnTo>
                        <a:pt x="31" y="130"/>
                      </a:lnTo>
                      <a:lnTo>
                        <a:pt x="35" y="122"/>
                      </a:lnTo>
                      <a:lnTo>
                        <a:pt x="25" y="127"/>
                      </a:lnTo>
                      <a:lnTo>
                        <a:pt x="16" y="129"/>
                      </a:lnTo>
                      <a:lnTo>
                        <a:pt x="9" y="131"/>
                      </a:lnTo>
                      <a:lnTo>
                        <a:pt x="6" y="132"/>
                      </a:lnTo>
                      <a:lnTo>
                        <a:pt x="3" y="131"/>
                      </a:lnTo>
                      <a:lnTo>
                        <a:pt x="0" y="129"/>
                      </a:lnTo>
                      <a:lnTo>
                        <a:pt x="1" y="127"/>
                      </a:lnTo>
                      <a:lnTo>
                        <a:pt x="8" y="127"/>
                      </a:lnTo>
                      <a:lnTo>
                        <a:pt x="16" y="122"/>
                      </a:lnTo>
                      <a:lnTo>
                        <a:pt x="27" y="112"/>
                      </a:lnTo>
                      <a:lnTo>
                        <a:pt x="37" y="101"/>
                      </a:lnTo>
                      <a:lnTo>
                        <a:pt x="44" y="91"/>
                      </a:lnTo>
                      <a:lnTo>
                        <a:pt x="46" y="82"/>
                      </a:lnTo>
                      <a:lnTo>
                        <a:pt x="49" y="68"/>
                      </a:lnTo>
                      <a:lnTo>
                        <a:pt x="44" y="69"/>
                      </a:lnTo>
                      <a:lnTo>
                        <a:pt x="34" y="77"/>
                      </a:lnTo>
                      <a:lnTo>
                        <a:pt x="20" y="87"/>
                      </a:lnTo>
                      <a:lnTo>
                        <a:pt x="13" y="90"/>
                      </a:lnTo>
                      <a:lnTo>
                        <a:pt x="18" y="83"/>
                      </a:lnTo>
                      <a:lnTo>
                        <a:pt x="28" y="73"/>
                      </a:lnTo>
                      <a:lnTo>
                        <a:pt x="30" y="63"/>
                      </a:lnTo>
                      <a:lnTo>
                        <a:pt x="34" y="54"/>
                      </a:lnTo>
                      <a:lnTo>
                        <a:pt x="40" y="47"/>
                      </a:lnTo>
                      <a:lnTo>
                        <a:pt x="50" y="42"/>
                      </a:lnTo>
                      <a:lnTo>
                        <a:pt x="56" y="42"/>
                      </a:lnTo>
                      <a:lnTo>
                        <a:pt x="67" y="38"/>
                      </a:lnTo>
                      <a:lnTo>
                        <a:pt x="77" y="31"/>
                      </a:lnTo>
                      <a:lnTo>
                        <a:pt x="83" y="24"/>
                      </a:lnTo>
                      <a:lnTo>
                        <a:pt x="89" y="17"/>
                      </a:lnTo>
                      <a:lnTo>
                        <a:pt x="91" y="14"/>
                      </a:lnTo>
                      <a:lnTo>
                        <a:pt x="89" y="11"/>
                      </a:lnTo>
                      <a:lnTo>
                        <a:pt x="81" y="12"/>
                      </a:lnTo>
                      <a:lnTo>
                        <a:pt x="69" y="16"/>
                      </a:lnTo>
                      <a:lnTo>
                        <a:pt x="65" y="18"/>
                      </a:lnTo>
                      <a:lnTo>
                        <a:pt x="53" y="20"/>
                      </a:lnTo>
                      <a:lnTo>
                        <a:pt x="47" y="20"/>
                      </a:lnTo>
                      <a:lnTo>
                        <a:pt x="48" y="16"/>
                      </a:lnTo>
                      <a:lnTo>
                        <a:pt x="56" y="13"/>
                      </a:lnTo>
                      <a:lnTo>
                        <a:pt x="70" y="10"/>
                      </a:lnTo>
                      <a:lnTo>
                        <a:pt x="78" y="9"/>
                      </a:lnTo>
                      <a:lnTo>
                        <a:pt x="86" y="7"/>
                      </a:lnTo>
                      <a:lnTo>
                        <a:pt x="91" y="6"/>
                      </a:lnTo>
                      <a:lnTo>
                        <a:pt x="99" y="0"/>
                      </a:lnTo>
                      <a:lnTo>
                        <a:pt x="103" y="9"/>
                      </a:lnTo>
                      <a:lnTo>
                        <a:pt x="93" y="16"/>
                      </a:lnTo>
                      <a:lnTo>
                        <a:pt x="86" y="25"/>
                      </a:lnTo>
                      <a:lnTo>
                        <a:pt x="75" y="39"/>
                      </a:lnTo>
                      <a:lnTo>
                        <a:pt x="67" y="54"/>
                      </a:lnTo>
                      <a:lnTo>
                        <a:pt x="57" y="77"/>
                      </a:lnTo>
                      <a:lnTo>
                        <a:pt x="52" y="92"/>
                      </a:lnTo>
                      <a:lnTo>
                        <a:pt x="41" y="111"/>
                      </a:lnTo>
                      <a:lnTo>
                        <a:pt x="37" y="126"/>
                      </a:lnTo>
                      <a:lnTo>
                        <a:pt x="33" y="140"/>
                      </a:lnTo>
                      <a:lnTo>
                        <a:pt x="27" y="158"/>
                      </a:lnTo>
                      <a:lnTo>
                        <a:pt x="12" y="159"/>
                      </a:lnTo>
                    </a:path>
                  </a:pathLst>
                </a:custGeom>
                <a:solidFill>
                  <a:srgbClr val="808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647" name="Freeform 109"/>
                <p:cNvSpPr>
                  <a:spLocks/>
                </p:cNvSpPr>
                <p:nvPr/>
              </p:nvSpPr>
              <p:spPr bwMode="auto">
                <a:xfrm>
                  <a:off x="1138" y="1438"/>
                  <a:ext cx="128" cy="196"/>
                </a:xfrm>
                <a:custGeom>
                  <a:avLst/>
                  <a:gdLst>
                    <a:gd name="T0" fmla="*/ 100 w 128"/>
                    <a:gd name="T1" fmla="*/ 6 h 196"/>
                    <a:gd name="T2" fmla="*/ 86 w 128"/>
                    <a:gd name="T3" fmla="*/ 6 h 196"/>
                    <a:gd name="T4" fmla="*/ 70 w 128"/>
                    <a:gd name="T5" fmla="*/ 4 h 196"/>
                    <a:gd name="T6" fmla="*/ 61 w 128"/>
                    <a:gd name="T7" fmla="*/ 0 h 196"/>
                    <a:gd name="T8" fmla="*/ 56 w 128"/>
                    <a:gd name="T9" fmla="*/ 1 h 196"/>
                    <a:gd name="T10" fmla="*/ 52 w 128"/>
                    <a:gd name="T11" fmla="*/ 1 h 196"/>
                    <a:gd name="T12" fmla="*/ 47 w 128"/>
                    <a:gd name="T13" fmla="*/ 7 h 196"/>
                    <a:gd name="T14" fmla="*/ 37 w 128"/>
                    <a:gd name="T15" fmla="*/ 13 h 196"/>
                    <a:gd name="T16" fmla="*/ 36 w 128"/>
                    <a:gd name="T17" fmla="*/ 19 h 196"/>
                    <a:gd name="T18" fmla="*/ 44 w 128"/>
                    <a:gd name="T19" fmla="*/ 22 h 196"/>
                    <a:gd name="T20" fmla="*/ 48 w 128"/>
                    <a:gd name="T21" fmla="*/ 24 h 196"/>
                    <a:gd name="T22" fmla="*/ 37 w 128"/>
                    <a:gd name="T23" fmla="*/ 25 h 196"/>
                    <a:gd name="T24" fmla="*/ 30 w 128"/>
                    <a:gd name="T25" fmla="*/ 33 h 196"/>
                    <a:gd name="T26" fmla="*/ 23 w 128"/>
                    <a:gd name="T27" fmla="*/ 49 h 196"/>
                    <a:gd name="T28" fmla="*/ 17 w 128"/>
                    <a:gd name="T29" fmla="*/ 73 h 196"/>
                    <a:gd name="T30" fmla="*/ 13 w 128"/>
                    <a:gd name="T31" fmla="*/ 103 h 196"/>
                    <a:gd name="T32" fmla="*/ 10 w 128"/>
                    <a:gd name="T33" fmla="*/ 118 h 196"/>
                    <a:gd name="T34" fmla="*/ 8 w 128"/>
                    <a:gd name="T35" fmla="*/ 129 h 196"/>
                    <a:gd name="T36" fmla="*/ 9 w 128"/>
                    <a:gd name="T37" fmla="*/ 137 h 196"/>
                    <a:gd name="T38" fmla="*/ 7 w 128"/>
                    <a:gd name="T39" fmla="*/ 151 h 196"/>
                    <a:gd name="T40" fmla="*/ 3 w 128"/>
                    <a:gd name="T41" fmla="*/ 164 h 196"/>
                    <a:gd name="T42" fmla="*/ 1 w 128"/>
                    <a:gd name="T43" fmla="*/ 176 h 196"/>
                    <a:gd name="T44" fmla="*/ 0 w 128"/>
                    <a:gd name="T45" fmla="*/ 185 h 196"/>
                    <a:gd name="T46" fmla="*/ 10 w 128"/>
                    <a:gd name="T47" fmla="*/ 192 h 196"/>
                    <a:gd name="T48" fmla="*/ 20 w 128"/>
                    <a:gd name="T49" fmla="*/ 195 h 196"/>
                    <a:gd name="T50" fmla="*/ 32 w 128"/>
                    <a:gd name="T51" fmla="*/ 194 h 196"/>
                    <a:gd name="T52" fmla="*/ 34 w 128"/>
                    <a:gd name="T53" fmla="*/ 182 h 196"/>
                    <a:gd name="T54" fmla="*/ 40 w 128"/>
                    <a:gd name="T55" fmla="*/ 173 h 196"/>
                    <a:gd name="T56" fmla="*/ 53 w 128"/>
                    <a:gd name="T57" fmla="*/ 162 h 196"/>
                    <a:gd name="T58" fmla="*/ 37 w 128"/>
                    <a:gd name="T59" fmla="*/ 169 h 196"/>
                    <a:gd name="T60" fmla="*/ 26 w 128"/>
                    <a:gd name="T61" fmla="*/ 171 h 196"/>
                    <a:gd name="T62" fmla="*/ 17 w 128"/>
                    <a:gd name="T63" fmla="*/ 169 h 196"/>
                    <a:gd name="T64" fmla="*/ 17 w 128"/>
                    <a:gd name="T65" fmla="*/ 161 h 196"/>
                    <a:gd name="T66" fmla="*/ 33 w 128"/>
                    <a:gd name="T67" fmla="*/ 158 h 196"/>
                    <a:gd name="T68" fmla="*/ 47 w 128"/>
                    <a:gd name="T69" fmla="*/ 148 h 196"/>
                    <a:gd name="T70" fmla="*/ 60 w 128"/>
                    <a:gd name="T71" fmla="*/ 129 h 196"/>
                    <a:gd name="T72" fmla="*/ 68 w 128"/>
                    <a:gd name="T73" fmla="*/ 116 h 196"/>
                    <a:gd name="T74" fmla="*/ 69 w 128"/>
                    <a:gd name="T75" fmla="*/ 107 h 196"/>
                    <a:gd name="T76" fmla="*/ 58 w 128"/>
                    <a:gd name="T77" fmla="*/ 116 h 196"/>
                    <a:gd name="T78" fmla="*/ 41 w 128"/>
                    <a:gd name="T79" fmla="*/ 127 h 196"/>
                    <a:gd name="T80" fmla="*/ 30 w 128"/>
                    <a:gd name="T81" fmla="*/ 128 h 196"/>
                    <a:gd name="T82" fmla="*/ 43 w 128"/>
                    <a:gd name="T83" fmla="*/ 112 h 196"/>
                    <a:gd name="T84" fmla="*/ 52 w 128"/>
                    <a:gd name="T85" fmla="*/ 87 h 196"/>
                    <a:gd name="T86" fmla="*/ 69 w 128"/>
                    <a:gd name="T87" fmla="*/ 76 h 196"/>
                    <a:gd name="T88" fmla="*/ 90 w 128"/>
                    <a:gd name="T89" fmla="*/ 71 h 196"/>
                    <a:gd name="T90" fmla="*/ 105 w 128"/>
                    <a:gd name="T91" fmla="*/ 58 h 196"/>
                    <a:gd name="T92" fmla="*/ 111 w 128"/>
                    <a:gd name="T93" fmla="*/ 51 h 196"/>
                    <a:gd name="T94" fmla="*/ 102 w 128"/>
                    <a:gd name="T95" fmla="*/ 50 h 196"/>
                    <a:gd name="T96" fmla="*/ 91 w 128"/>
                    <a:gd name="T97" fmla="*/ 56 h 196"/>
                    <a:gd name="T98" fmla="*/ 77 w 128"/>
                    <a:gd name="T99" fmla="*/ 58 h 196"/>
                    <a:gd name="T100" fmla="*/ 65 w 128"/>
                    <a:gd name="T101" fmla="*/ 58 h 196"/>
                    <a:gd name="T102" fmla="*/ 67 w 128"/>
                    <a:gd name="T103" fmla="*/ 52 h 196"/>
                    <a:gd name="T104" fmla="*/ 80 w 128"/>
                    <a:gd name="T105" fmla="*/ 44 h 196"/>
                    <a:gd name="T106" fmla="*/ 95 w 128"/>
                    <a:gd name="T107" fmla="*/ 42 h 196"/>
                    <a:gd name="T108" fmla="*/ 108 w 128"/>
                    <a:gd name="T109" fmla="*/ 41 h 196"/>
                    <a:gd name="T110" fmla="*/ 127 w 128"/>
                    <a:gd name="T111" fmla="*/ 33 h 196"/>
                    <a:gd name="T112" fmla="*/ 100 w 128"/>
                    <a:gd name="T113" fmla="*/ 6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
                    <a:gd name="T172" fmla="*/ 0 h 196"/>
                    <a:gd name="T173" fmla="*/ 128 w 12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 h="196">
                      <a:moveTo>
                        <a:pt x="100" y="6"/>
                      </a:moveTo>
                      <a:lnTo>
                        <a:pt x="86" y="6"/>
                      </a:lnTo>
                      <a:lnTo>
                        <a:pt x="70" y="4"/>
                      </a:lnTo>
                      <a:lnTo>
                        <a:pt x="61" y="0"/>
                      </a:lnTo>
                      <a:lnTo>
                        <a:pt x="56" y="1"/>
                      </a:lnTo>
                      <a:lnTo>
                        <a:pt x="52" y="1"/>
                      </a:lnTo>
                      <a:lnTo>
                        <a:pt x="47" y="7"/>
                      </a:lnTo>
                      <a:lnTo>
                        <a:pt x="37" y="13"/>
                      </a:lnTo>
                      <a:lnTo>
                        <a:pt x="36" y="19"/>
                      </a:lnTo>
                      <a:lnTo>
                        <a:pt x="44" y="22"/>
                      </a:lnTo>
                      <a:lnTo>
                        <a:pt x="48" y="24"/>
                      </a:lnTo>
                      <a:lnTo>
                        <a:pt x="37" y="25"/>
                      </a:lnTo>
                      <a:lnTo>
                        <a:pt x="30" y="33"/>
                      </a:lnTo>
                      <a:lnTo>
                        <a:pt x="23" y="49"/>
                      </a:lnTo>
                      <a:lnTo>
                        <a:pt x="17" y="73"/>
                      </a:lnTo>
                      <a:lnTo>
                        <a:pt x="13" y="103"/>
                      </a:lnTo>
                      <a:lnTo>
                        <a:pt x="10" y="118"/>
                      </a:lnTo>
                      <a:lnTo>
                        <a:pt x="8" y="129"/>
                      </a:lnTo>
                      <a:lnTo>
                        <a:pt x="9" y="137"/>
                      </a:lnTo>
                      <a:lnTo>
                        <a:pt x="7" y="151"/>
                      </a:lnTo>
                      <a:lnTo>
                        <a:pt x="3" y="164"/>
                      </a:lnTo>
                      <a:lnTo>
                        <a:pt x="1" y="176"/>
                      </a:lnTo>
                      <a:lnTo>
                        <a:pt x="0" y="185"/>
                      </a:lnTo>
                      <a:lnTo>
                        <a:pt x="10" y="192"/>
                      </a:lnTo>
                      <a:lnTo>
                        <a:pt x="20" y="195"/>
                      </a:lnTo>
                      <a:lnTo>
                        <a:pt x="32" y="194"/>
                      </a:lnTo>
                      <a:lnTo>
                        <a:pt x="34" y="182"/>
                      </a:lnTo>
                      <a:lnTo>
                        <a:pt x="40" y="173"/>
                      </a:lnTo>
                      <a:lnTo>
                        <a:pt x="53" y="162"/>
                      </a:lnTo>
                      <a:lnTo>
                        <a:pt x="37" y="169"/>
                      </a:lnTo>
                      <a:lnTo>
                        <a:pt x="26" y="171"/>
                      </a:lnTo>
                      <a:lnTo>
                        <a:pt x="17" y="169"/>
                      </a:lnTo>
                      <a:lnTo>
                        <a:pt x="17" y="161"/>
                      </a:lnTo>
                      <a:lnTo>
                        <a:pt x="33" y="158"/>
                      </a:lnTo>
                      <a:lnTo>
                        <a:pt x="47" y="148"/>
                      </a:lnTo>
                      <a:lnTo>
                        <a:pt x="60" y="129"/>
                      </a:lnTo>
                      <a:lnTo>
                        <a:pt x="68" y="116"/>
                      </a:lnTo>
                      <a:lnTo>
                        <a:pt x="69" y="107"/>
                      </a:lnTo>
                      <a:lnTo>
                        <a:pt x="58" y="116"/>
                      </a:lnTo>
                      <a:lnTo>
                        <a:pt x="41" y="127"/>
                      </a:lnTo>
                      <a:lnTo>
                        <a:pt x="30" y="128"/>
                      </a:lnTo>
                      <a:lnTo>
                        <a:pt x="43" y="112"/>
                      </a:lnTo>
                      <a:lnTo>
                        <a:pt x="52" y="87"/>
                      </a:lnTo>
                      <a:lnTo>
                        <a:pt x="69" y="76"/>
                      </a:lnTo>
                      <a:lnTo>
                        <a:pt x="90" y="71"/>
                      </a:lnTo>
                      <a:lnTo>
                        <a:pt x="105" y="58"/>
                      </a:lnTo>
                      <a:lnTo>
                        <a:pt x="111" y="51"/>
                      </a:lnTo>
                      <a:lnTo>
                        <a:pt x="102" y="50"/>
                      </a:lnTo>
                      <a:lnTo>
                        <a:pt x="91" y="56"/>
                      </a:lnTo>
                      <a:lnTo>
                        <a:pt x="77" y="58"/>
                      </a:lnTo>
                      <a:lnTo>
                        <a:pt x="65" y="58"/>
                      </a:lnTo>
                      <a:lnTo>
                        <a:pt x="67" y="52"/>
                      </a:lnTo>
                      <a:lnTo>
                        <a:pt x="80" y="44"/>
                      </a:lnTo>
                      <a:lnTo>
                        <a:pt x="95" y="42"/>
                      </a:lnTo>
                      <a:lnTo>
                        <a:pt x="108" y="41"/>
                      </a:lnTo>
                      <a:lnTo>
                        <a:pt x="127" y="33"/>
                      </a:lnTo>
                      <a:lnTo>
                        <a:pt x="100" y="6"/>
                      </a:lnTo>
                    </a:path>
                  </a:pathLst>
                </a:custGeom>
                <a:solidFill>
                  <a:srgbClr val="404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25641" name="Rectangle 110"/>
            <p:cNvSpPr>
              <a:spLocks noChangeArrowheads="1"/>
            </p:cNvSpPr>
            <p:nvPr/>
          </p:nvSpPr>
          <p:spPr bwMode="auto">
            <a:xfrm>
              <a:off x="989" y="1180"/>
              <a:ext cx="492" cy="5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42" name="Line 111"/>
            <p:cNvSpPr>
              <a:spLocks noChangeShapeType="1"/>
            </p:cNvSpPr>
            <p:nvPr/>
          </p:nvSpPr>
          <p:spPr bwMode="auto">
            <a:xfrm>
              <a:off x="985" y="1448"/>
              <a:ext cx="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112"/>
            <p:cNvSpPr>
              <a:spLocks noChangeShapeType="1"/>
            </p:cNvSpPr>
            <p:nvPr/>
          </p:nvSpPr>
          <p:spPr bwMode="auto">
            <a:xfrm>
              <a:off x="985" y="1752"/>
              <a:ext cx="496" cy="0"/>
            </a:xfrm>
            <a:prstGeom prst="line">
              <a:avLst/>
            </a:prstGeom>
            <a:noFill/>
            <a:ln w="1016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pic>
        <p:nvPicPr>
          <p:cNvPr id="25638" name="Picture 1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41938" y="2736850"/>
            <a:ext cx="1112837"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9" name="Freeform 114"/>
          <p:cNvSpPr>
            <a:spLocks/>
          </p:cNvSpPr>
          <p:nvPr/>
        </p:nvSpPr>
        <p:spPr bwMode="auto">
          <a:xfrm>
            <a:off x="3470275" y="2232025"/>
            <a:ext cx="2009775" cy="715963"/>
          </a:xfrm>
          <a:custGeom>
            <a:avLst/>
            <a:gdLst>
              <a:gd name="T0" fmla="*/ 2147483647 w 1266"/>
              <a:gd name="T1" fmla="*/ 2147483647 h 451"/>
              <a:gd name="T2" fmla="*/ 2147483647 w 1266"/>
              <a:gd name="T3" fmla="*/ 2147483647 h 451"/>
              <a:gd name="T4" fmla="*/ 2147483647 w 1266"/>
              <a:gd name="T5" fmla="*/ 2147483647 h 451"/>
              <a:gd name="T6" fmla="*/ 0 w 1266"/>
              <a:gd name="T7" fmla="*/ 2147483647 h 451"/>
              <a:gd name="T8" fmla="*/ 0 60000 65536"/>
              <a:gd name="T9" fmla="*/ 0 60000 65536"/>
              <a:gd name="T10" fmla="*/ 0 60000 65536"/>
              <a:gd name="T11" fmla="*/ 0 60000 65536"/>
              <a:gd name="T12" fmla="*/ 0 w 1266"/>
              <a:gd name="T13" fmla="*/ 0 h 451"/>
              <a:gd name="T14" fmla="*/ 1266 w 1266"/>
              <a:gd name="T15" fmla="*/ 451 h 451"/>
            </a:gdLst>
            <a:ahLst/>
            <a:cxnLst>
              <a:cxn ang="T8">
                <a:pos x="T0" y="T1"/>
              </a:cxn>
              <a:cxn ang="T9">
                <a:pos x="T2" y="T3"/>
              </a:cxn>
              <a:cxn ang="T10">
                <a:pos x="T4" y="T5"/>
              </a:cxn>
              <a:cxn ang="T11">
                <a:pos x="T6" y="T7"/>
              </a:cxn>
            </a:cxnLst>
            <a:rect l="T12" t="T13" r="T14" b="T15"/>
            <a:pathLst>
              <a:path w="1266" h="451">
                <a:moveTo>
                  <a:pt x="1266" y="451"/>
                </a:moveTo>
                <a:cubicBezTo>
                  <a:pt x="1087" y="391"/>
                  <a:pt x="909" y="332"/>
                  <a:pt x="804" y="277"/>
                </a:cubicBezTo>
                <a:cubicBezTo>
                  <a:pt x="699" y="222"/>
                  <a:pt x="770" y="167"/>
                  <a:pt x="636" y="121"/>
                </a:cubicBezTo>
                <a:cubicBezTo>
                  <a:pt x="502" y="75"/>
                  <a:pt x="88" y="0"/>
                  <a:pt x="0" y="1"/>
                </a:cubicBez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9964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Other Hazards</a:t>
            </a:r>
          </a:p>
        </p:txBody>
      </p:sp>
      <p:sp>
        <p:nvSpPr>
          <p:cNvPr id="35843" name="Rectangle 3"/>
          <p:cNvSpPr>
            <a:spLocks noGrp="1" noChangeArrowheads="1"/>
          </p:cNvSpPr>
          <p:nvPr>
            <p:ph idx="1"/>
          </p:nvPr>
        </p:nvSpPr>
        <p:spPr>
          <a:xfrm>
            <a:off x="685800" y="1295400"/>
            <a:ext cx="7772400" cy="4419600"/>
          </a:xfrm>
        </p:spPr>
        <p:txBody>
          <a:bodyPr/>
          <a:lstStyle/>
          <a:p>
            <a:pPr>
              <a:lnSpc>
                <a:spcPct val="90000"/>
              </a:lnSpc>
              <a:buClr>
                <a:schemeClr val="hlink"/>
              </a:buClr>
              <a:buFont typeface="Wingdings" pitchFamily="2" charset="2"/>
              <a:buChar char="Ø"/>
            </a:pPr>
            <a:r>
              <a:rPr lang="en-US" dirty="0" smtClean="0"/>
              <a:t>Noise</a:t>
            </a:r>
          </a:p>
          <a:p>
            <a:pPr lvl="1">
              <a:lnSpc>
                <a:spcPct val="90000"/>
              </a:lnSpc>
              <a:buClr>
                <a:schemeClr val="hlink"/>
              </a:buClr>
              <a:buFont typeface="Wingdings" pitchFamily="2" charset="2"/>
              <a:buChar char="§"/>
            </a:pPr>
            <a:r>
              <a:rPr lang="en-US" sz="2400" dirty="0" smtClean="0"/>
              <a:t>Amplified due to acoustics within the space.</a:t>
            </a:r>
          </a:p>
          <a:p>
            <a:pPr lvl="1">
              <a:lnSpc>
                <a:spcPct val="90000"/>
              </a:lnSpc>
              <a:buClr>
                <a:schemeClr val="hlink"/>
              </a:buClr>
              <a:buFont typeface="Wingdings" pitchFamily="2" charset="2"/>
              <a:buChar char="§"/>
            </a:pPr>
            <a:r>
              <a:rPr lang="en-US" sz="2400" dirty="0" smtClean="0"/>
              <a:t>Impairs effective communications.</a:t>
            </a:r>
          </a:p>
          <a:p>
            <a:pPr lvl="1">
              <a:lnSpc>
                <a:spcPct val="90000"/>
              </a:lnSpc>
              <a:buClr>
                <a:schemeClr val="hlink"/>
              </a:buClr>
              <a:buFont typeface="Wingdings" pitchFamily="2" charset="2"/>
              <a:buChar char="§"/>
            </a:pPr>
            <a:r>
              <a:rPr lang="en-US" sz="2400" dirty="0" smtClean="0"/>
              <a:t>Damages hearing.</a:t>
            </a:r>
          </a:p>
          <a:p>
            <a:pPr>
              <a:lnSpc>
                <a:spcPct val="90000"/>
              </a:lnSpc>
              <a:buClr>
                <a:schemeClr val="hlink"/>
              </a:buClr>
              <a:buFont typeface="Wingdings" pitchFamily="2" charset="2"/>
              <a:buChar char="Ø"/>
            </a:pPr>
            <a:r>
              <a:rPr lang="en-US" dirty="0" smtClean="0"/>
              <a:t>Slick/Wet Surfaces</a:t>
            </a:r>
          </a:p>
          <a:p>
            <a:pPr lvl="1">
              <a:lnSpc>
                <a:spcPct val="90000"/>
              </a:lnSpc>
              <a:buClr>
                <a:schemeClr val="hlink"/>
              </a:buClr>
              <a:buFont typeface="Wingdings" pitchFamily="2" charset="2"/>
              <a:buChar char="§"/>
            </a:pPr>
            <a:r>
              <a:rPr lang="en-US" sz="2400" dirty="0" smtClean="0"/>
              <a:t>Slips and falls.</a:t>
            </a:r>
          </a:p>
          <a:p>
            <a:pPr lvl="1">
              <a:lnSpc>
                <a:spcPct val="90000"/>
              </a:lnSpc>
              <a:buClr>
                <a:schemeClr val="hlink"/>
              </a:buClr>
              <a:buFont typeface="Wingdings" pitchFamily="2" charset="2"/>
              <a:buChar char="§"/>
            </a:pPr>
            <a:r>
              <a:rPr lang="en-US" sz="2400" dirty="0" smtClean="0"/>
              <a:t>Increased chance of electrical shock.</a:t>
            </a:r>
          </a:p>
          <a:p>
            <a:pPr>
              <a:lnSpc>
                <a:spcPct val="90000"/>
              </a:lnSpc>
              <a:buClr>
                <a:schemeClr val="hlink"/>
              </a:buClr>
              <a:buFont typeface="Wingdings" pitchFamily="2" charset="2"/>
              <a:buChar char="Ø"/>
            </a:pPr>
            <a:r>
              <a:rPr lang="en-US" dirty="0" smtClean="0"/>
              <a:t>Falling Objects</a:t>
            </a:r>
          </a:p>
          <a:p>
            <a:pPr lvl="1">
              <a:lnSpc>
                <a:spcPct val="90000"/>
              </a:lnSpc>
              <a:buClr>
                <a:schemeClr val="hlink"/>
              </a:buClr>
              <a:buFont typeface="Wingdings" pitchFamily="2" charset="2"/>
              <a:buChar char="§"/>
            </a:pPr>
            <a:r>
              <a:rPr lang="en-US" sz="2400" dirty="0" smtClean="0"/>
              <a:t>Topside openings expose workers inside confined space to falling objects.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228600"/>
            <a:ext cx="7772400" cy="914400"/>
          </a:xfrm>
        </p:spPr>
        <p:txBody>
          <a:bodyPr>
            <a:normAutofit fontScale="90000"/>
          </a:bodyPr>
          <a:lstStyle/>
          <a:p>
            <a:pPr>
              <a:defRPr/>
            </a:pPr>
            <a:r>
              <a:rPr lang="en-US" dirty="0" smtClean="0">
                <a:effectLst>
                  <a:outerShdw blurRad="38100" dist="38100" dir="2700000" algn="tl">
                    <a:srgbClr val="FFFFFF"/>
                  </a:outerShdw>
                </a:effectLst>
              </a:rPr>
              <a:t>General Requirements For Grain Structures</a:t>
            </a:r>
          </a:p>
        </p:txBody>
      </p:sp>
      <p:sp>
        <p:nvSpPr>
          <p:cNvPr id="36867" name="Rectangle 3"/>
          <p:cNvSpPr>
            <a:spLocks noGrp="1" noChangeArrowheads="1"/>
          </p:cNvSpPr>
          <p:nvPr>
            <p:ph idx="1"/>
          </p:nvPr>
        </p:nvSpPr>
        <p:spPr>
          <a:xfrm>
            <a:off x="685800" y="1752600"/>
            <a:ext cx="7772400" cy="4419600"/>
          </a:xfrm>
        </p:spPr>
        <p:txBody>
          <a:bodyPr/>
          <a:lstStyle/>
          <a:p>
            <a:pPr>
              <a:buFont typeface="Monotype Sorts" pitchFamily="2" charset="2"/>
              <a:buNone/>
            </a:pPr>
            <a:r>
              <a:rPr lang="en-US" dirty="0" smtClean="0">
                <a:solidFill>
                  <a:schemeClr val="bg2"/>
                </a:solidFill>
              </a:rPr>
              <a:t>	</a:t>
            </a:r>
            <a:r>
              <a:rPr lang="en-US" dirty="0" smtClean="0"/>
              <a:t>The employer shall issue a permit for entering bins, silos, or tanks, unless the employer or the employers representative is present during the entire operation.</a:t>
            </a:r>
          </a:p>
          <a:p>
            <a:pPr>
              <a:buFont typeface="Monotype Sorts" pitchFamily="2" charset="2"/>
              <a:buNone/>
            </a:pPr>
            <a:endParaRPr lang="en-US" dirty="0" smtClean="0"/>
          </a:p>
          <a:p>
            <a:pPr>
              <a:buFont typeface="Monotype Sorts" pitchFamily="2" charset="2"/>
              <a:buNone/>
            </a:pPr>
            <a:r>
              <a:rPr lang="en-US" dirty="0" smtClean="0"/>
              <a:t>	The permit shall be kept on file until completion of the entry operations.</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37891" name="Rectangle 3"/>
          <p:cNvSpPr>
            <a:spLocks noGrp="1" noChangeArrowheads="1"/>
          </p:cNvSpPr>
          <p:nvPr>
            <p:ph sz="half" idx="1"/>
          </p:nvPr>
        </p:nvSpPr>
        <p:spPr>
          <a:xfrm>
            <a:off x="304800" y="1981200"/>
            <a:ext cx="4191000" cy="4114800"/>
          </a:xfrm>
        </p:spPr>
        <p:txBody>
          <a:bodyPr/>
          <a:lstStyle/>
          <a:p>
            <a:pPr>
              <a:lnSpc>
                <a:spcPct val="90000"/>
              </a:lnSpc>
              <a:buFont typeface="Monotype Sorts" pitchFamily="2" charset="2"/>
              <a:buNone/>
            </a:pPr>
            <a:r>
              <a:rPr lang="en-US" dirty="0" smtClean="0">
                <a:solidFill>
                  <a:schemeClr val="bg2"/>
                </a:solidFill>
              </a:rPr>
              <a:t>	</a:t>
            </a:r>
            <a:r>
              <a:rPr lang="en-US" sz="2400" dirty="0" smtClean="0"/>
              <a:t>All mechanical, electrical, hydraulic and pneumatic which presents a danger to employees inside grain storage structures shall be de-energized and shall be disconnected, locked-out and tagged, blocked off, or otherwise prevented from operating from other equally effective means or methods.	</a:t>
            </a:r>
          </a:p>
        </p:txBody>
      </p:sp>
      <p:pic>
        <p:nvPicPr>
          <p:cNvPr id="37892" name="Picture 8" descr="lockout"/>
          <p:cNvPicPr>
            <a:picLocks noGrp="1" noChangeAspect="1" noChangeArrowheads="1"/>
          </p:cNvPicPr>
          <p:nvPr>
            <p:ph sz="half" idx="2"/>
          </p:nvPr>
        </p:nvPicPr>
        <p:blipFill>
          <a:blip r:embed="rId3" cstate="print"/>
          <a:srcRect/>
          <a:stretch>
            <a:fillRect/>
          </a:stretch>
        </p:blipFill>
        <p:spPr>
          <a:xfrm>
            <a:off x="4800600" y="2286000"/>
            <a:ext cx="3810000" cy="2454275"/>
          </a:xfrm>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762000" y="2286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38915" name="Rectangle 3"/>
          <p:cNvSpPr>
            <a:spLocks noGrp="1" noChangeArrowheads="1"/>
          </p:cNvSpPr>
          <p:nvPr>
            <p:ph idx="1"/>
          </p:nvPr>
        </p:nvSpPr>
        <p:spPr>
          <a:xfrm>
            <a:off x="685800" y="1600200"/>
            <a:ext cx="7772400" cy="4495800"/>
          </a:xfrm>
        </p:spPr>
        <p:txBody>
          <a:bodyPr/>
          <a:lstStyle/>
          <a:p>
            <a:pPr>
              <a:lnSpc>
                <a:spcPct val="90000"/>
              </a:lnSpc>
              <a:buFont typeface="Monotype Sorts" pitchFamily="2" charset="2"/>
              <a:buNone/>
            </a:pPr>
            <a:r>
              <a:rPr lang="en-US" dirty="0" smtClean="0">
                <a:solidFill>
                  <a:schemeClr val="bg2"/>
                </a:solidFill>
              </a:rPr>
              <a:t>	</a:t>
            </a:r>
            <a:r>
              <a:rPr lang="en-US" sz="2800" dirty="0" smtClean="0"/>
              <a:t>The atmosphere within a bin, silo or tank shall be tested for the presence of combustible gases, vapors and toxic agents when the employer has reason to believe they may be present.</a:t>
            </a:r>
          </a:p>
          <a:p>
            <a:pPr>
              <a:lnSpc>
                <a:spcPct val="90000"/>
              </a:lnSpc>
              <a:buFont typeface="Monotype Sorts" pitchFamily="2" charset="2"/>
              <a:buNone/>
            </a:pPr>
            <a:endParaRPr lang="en-US" sz="2800" dirty="0" smtClean="0"/>
          </a:p>
          <a:p>
            <a:pPr>
              <a:lnSpc>
                <a:spcPct val="90000"/>
              </a:lnSpc>
              <a:buFont typeface="Monotype Sorts" pitchFamily="2" charset="2"/>
              <a:buNone/>
            </a:pPr>
            <a:r>
              <a:rPr lang="en-US" sz="2800" dirty="0" smtClean="0"/>
              <a:t>	Additionally the atmosphere within a bin, silo or tank shall be tested for oxygen content unless there is continuous natural air movement or continuous forced air ventilation before and during the period employees are inside.</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Requirements</a:t>
            </a:r>
          </a:p>
        </p:txBody>
      </p:sp>
      <p:sp>
        <p:nvSpPr>
          <p:cNvPr id="39939" name="Rectangle 3"/>
          <p:cNvSpPr>
            <a:spLocks noGrp="1" noChangeArrowheads="1"/>
          </p:cNvSpPr>
          <p:nvPr>
            <p:ph idx="1"/>
          </p:nvPr>
        </p:nvSpPr>
        <p:spPr>
          <a:xfrm>
            <a:off x="685800" y="1981200"/>
            <a:ext cx="7772400" cy="3352800"/>
          </a:xfrm>
        </p:spPr>
        <p:txBody>
          <a:bodyPr>
            <a:normAutofit lnSpcReduction="10000"/>
          </a:bodyPr>
          <a:lstStyle/>
          <a:p>
            <a:pPr>
              <a:buFont typeface="Monotype Sorts" pitchFamily="2" charset="2"/>
              <a:buNone/>
            </a:pPr>
            <a:r>
              <a:rPr lang="en-US" dirty="0" smtClean="0"/>
              <a:t>	</a:t>
            </a:r>
            <a:r>
              <a:rPr lang="en-US" sz="2800" dirty="0" smtClean="0"/>
              <a:t>If the oxygen level is less than 19.5% or if combustible gas or vapor is detected in access of 10% of the lower flammable limit, or if toxic agents are present in excess of ceiling limits or present in concentrations that will cause health effects which prevent employees from effecting self-rescue or communication to obtain assistance then the following apply: </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14339" name="Rectangle 3"/>
          <p:cNvSpPr>
            <a:spLocks noGrp="1" noChangeArrowheads="1"/>
          </p:cNvSpPr>
          <p:nvPr>
            <p:ph idx="1"/>
          </p:nvPr>
        </p:nvSpPr>
        <p:spPr>
          <a:xfrm>
            <a:off x="609600" y="1371600"/>
            <a:ext cx="7772400" cy="3352800"/>
          </a:xfrm>
        </p:spPr>
        <p:txBody>
          <a:bodyPr>
            <a:normAutofit fontScale="92500" lnSpcReduction="10000"/>
          </a:bodyPr>
          <a:lstStyle/>
          <a:p>
            <a:pPr marL="457200" indent="-457200">
              <a:buClr>
                <a:srgbClr val="FF0000"/>
              </a:buClr>
              <a:buSzPct val="100000"/>
              <a:buFont typeface="Monotype Sorts" pitchFamily="2" charset="2"/>
              <a:buNone/>
              <a:defRPr/>
            </a:pPr>
            <a:r>
              <a:rPr lang="en-US" sz="2400" dirty="0" smtClean="0"/>
              <a:t>A - Ventilation shall be provided until the unsafe condition or conditions are eliminated, and the ventilation shall be continued as long as there is a possibility of recurrence of the unsafe condition while the bin, silo or tank is occupied by employees.</a:t>
            </a:r>
          </a:p>
          <a:p>
            <a:pPr marL="457200" indent="-457200">
              <a:buClr>
                <a:srgbClr val="FF0000"/>
              </a:buClr>
              <a:buSzPct val="100000"/>
              <a:buFont typeface="Monotype Sorts" pitchFamily="2" charset="2"/>
              <a:buAutoNum type="alphaUcPeriod"/>
              <a:defRPr/>
            </a:pPr>
            <a:endParaRPr lang="en-US" sz="2400" dirty="0" smtClean="0"/>
          </a:p>
          <a:p>
            <a:pPr>
              <a:buClr>
                <a:srgbClr val="FF0000"/>
              </a:buClr>
              <a:buSzPct val="100000"/>
              <a:buFont typeface="Monotype Sorts" pitchFamily="2" charset="2"/>
              <a:buNone/>
              <a:defRPr/>
            </a:pPr>
            <a:r>
              <a:rPr lang="en-US" sz="2400" dirty="0" smtClean="0"/>
              <a:t>B - If toxic or oxygen deficiency cannot be eliminated by ventilation, employees entering the bin, silo or tank shall wear an appropriate respirator.  Respirator use shall be in accordance with the requirements of 29 CFR.1910.134.	</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Requirements</a:t>
            </a:r>
          </a:p>
        </p:txBody>
      </p:sp>
      <p:sp>
        <p:nvSpPr>
          <p:cNvPr id="41987"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dirty="0" smtClean="0">
                <a:solidFill>
                  <a:srgbClr val="FF0000"/>
                </a:solidFill>
              </a:rPr>
              <a:t>Walking down grain and similar practices </a:t>
            </a:r>
            <a:r>
              <a:rPr lang="en-US" dirty="0" smtClean="0"/>
              <a:t>where an employee walks on grain to make it flow within or out from a grain storage structure or where an employee is </a:t>
            </a:r>
            <a:r>
              <a:rPr lang="en-US" dirty="0" smtClean="0">
                <a:solidFill>
                  <a:srgbClr val="FF0000"/>
                </a:solidFill>
              </a:rPr>
              <a:t>on moving grain are prohibited.</a:t>
            </a:r>
            <a:endParaRPr lang="en-US" sz="2800" dirty="0"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0"/>
            <a:ext cx="7772400" cy="1143000"/>
          </a:xfrm>
        </p:spPr>
        <p:txBody>
          <a:bodyPr/>
          <a:lstStyle/>
          <a:p>
            <a:pPr>
              <a:defRPr/>
            </a:pPr>
            <a:r>
              <a:rPr lang="en-US" sz="4000" dirty="0" smtClean="0">
                <a:effectLst>
                  <a:outerShdw blurRad="38100" dist="38100" dir="2700000" algn="tl">
                    <a:srgbClr val="FFFFFF"/>
                  </a:outerShdw>
                </a:effectLst>
              </a:rPr>
              <a:t>General Requirements</a:t>
            </a:r>
          </a:p>
        </p:txBody>
      </p:sp>
      <p:sp>
        <p:nvSpPr>
          <p:cNvPr id="14339" name="Rectangle 3"/>
          <p:cNvSpPr>
            <a:spLocks noGrp="1" noChangeArrowheads="1"/>
          </p:cNvSpPr>
          <p:nvPr>
            <p:ph idx="1"/>
          </p:nvPr>
        </p:nvSpPr>
        <p:spPr>
          <a:xfrm>
            <a:off x="685800" y="838200"/>
            <a:ext cx="7772400" cy="5105400"/>
          </a:xfrm>
        </p:spPr>
        <p:txBody>
          <a:bodyPr>
            <a:normAutofit fontScale="47500" lnSpcReduction="20000"/>
          </a:bodyPr>
          <a:lstStyle/>
          <a:p>
            <a:pPr>
              <a:buFont typeface="Monotype Sorts" pitchFamily="2" charset="2"/>
              <a:buNone/>
            </a:pPr>
            <a:r>
              <a:rPr lang="en-US" dirty="0" smtClean="0">
                <a:solidFill>
                  <a:schemeClr val="bg2"/>
                </a:solidFill>
              </a:rPr>
              <a:t>	</a:t>
            </a:r>
            <a:r>
              <a:rPr lang="en-US" sz="4500" dirty="0" smtClean="0"/>
              <a:t>When ever an employee enters a grain storage structure from a level at or above the stored grain or grain products, or whenever an employee walks or stands on or in stored grain of a depth which poses an engulfment hazard, the employer shall equip the employee with a body harness with lifeline, or a boatswain’s chair.  </a:t>
            </a:r>
          </a:p>
          <a:p>
            <a:pPr>
              <a:buFont typeface="Monotype Sorts" pitchFamily="2" charset="2"/>
              <a:buNone/>
            </a:pPr>
            <a:r>
              <a:rPr lang="en-US" sz="4500" dirty="0" smtClean="0"/>
              <a:t>	The life line shall be so positioned and of sufficient length to prevent the employee from sinking further than waist-deep in the grain.</a:t>
            </a:r>
          </a:p>
          <a:p>
            <a:pPr>
              <a:buFont typeface="Monotype Sorts" pitchFamily="2" charset="2"/>
              <a:buNone/>
            </a:pPr>
            <a:r>
              <a:rPr lang="en-US" sz="5100" dirty="0" smtClean="0">
                <a:solidFill>
                  <a:srgbClr val="FF0000"/>
                </a:solidFill>
                <a:latin typeface="Brush Script MT" pitchFamily="66" charset="0"/>
              </a:rPr>
              <a:t>Exception – </a:t>
            </a:r>
            <a:r>
              <a:rPr lang="en-US" sz="5100" dirty="0" smtClean="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a:p>
            <a:pPr>
              <a:buFont typeface="Monotype Sorts" pitchFamily="2" charset="2"/>
              <a:buNone/>
            </a:pPr>
            <a:r>
              <a:rPr lang="en-US" sz="5100" dirty="0" smtClean="0">
                <a:solidFill>
                  <a:srgbClr val="FF0000"/>
                </a:solidFill>
                <a:latin typeface="Brush Script MT" pitchFamily="66" charset="0"/>
              </a:rPr>
              <a:t>Note – </a:t>
            </a:r>
            <a:r>
              <a:rPr lang="en-US" sz="5100" dirty="0" smtClean="0">
                <a:solidFill>
                  <a:srgbClr val="00B050"/>
                </a:solidFill>
                <a:latin typeface="Brush Script MT" pitchFamily="66" charset="0"/>
              </a:rPr>
              <a:t>When the employee is standing or walking on a surface which the employer demonstrates is free from engulfment hazards, the lifeline or alternative means may be disconnected or removed.</a:t>
            </a:r>
          </a:p>
          <a:p>
            <a:pPr>
              <a:buFont typeface="Monotype Sorts" pitchFamily="2" charset="2"/>
              <a:buNone/>
            </a:pPr>
            <a:endParaRPr lang="en-US" sz="2400" dirty="0" smtClean="0">
              <a:solidFill>
                <a:schemeClr val="bg2"/>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685800" y="609600"/>
            <a:ext cx="8305800" cy="1371600"/>
          </a:xfrm>
          <a:effectLst/>
        </p:spPr>
        <p:txBody>
          <a:bodyPr lIns="90488" tIns="44450" rIns="90488" bIns="44450">
            <a:normAutofit fontScale="90000"/>
          </a:bodyPr>
          <a:lstStyle/>
          <a:p>
            <a:pPr algn="l" eaLnBrk="1" hangingPunct="1">
              <a:defRPr/>
            </a:pPr>
            <a:r>
              <a:rPr lang="en-US" sz="4800" b="1" u="sng" dirty="0" smtClean="0">
                <a:effectLst>
                  <a:outerShdw blurRad="38100" dist="38100" dir="2700000" algn="tl">
                    <a:srgbClr val="000000"/>
                  </a:outerShdw>
                </a:effectLst>
              </a:rPr>
              <a:t>Statistics of Injury/Mortality:</a:t>
            </a:r>
            <a:br>
              <a:rPr lang="en-US" sz="4800" b="1" u="sng" dirty="0" smtClean="0">
                <a:effectLst>
                  <a:outerShdw blurRad="38100" dist="38100" dir="2700000" algn="tl">
                    <a:srgbClr val="000000"/>
                  </a:outerShdw>
                </a:effectLst>
              </a:rPr>
            </a:br>
            <a:r>
              <a:rPr lang="en-US" dirty="0" smtClean="0"/>
              <a:t>U.S. in Agriculture</a:t>
            </a:r>
          </a:p>
        </p:txBody>
      </p:sp>
      <p:sp>
        <p:nvSpPr>
          <p:cNvPr id="75781" name="Rectangle 5"/>
          <p:cNvSpPr>
            <a:spLocks noGrp="1" noChangeArrowheads="1"/>
          </p:cNvSpPr>
          <p:nvPr>
            <p:ph idx="1"/>
          </p:nvPr>
        </p:nvSpPr>
        <p:spPr>
          <a:xfrm>
            <a:off x="609600" y="2286000"/>
            <a:ext cx="3733800" cy="4038600"/>
          </a:xfrm>
          <a:noFill/>
        </p:spPr>
        <p:txBody>
          <a:bodyPr lIns="90488" tIns="44450" rIns="90488" bIns="44450"/>
          <a:lstStyle/>
          <a:p>
            <a:pPr eaLnBrk="1" hangingPunct="1"/>
            <a:r>
              <a:rPr lang="en-US" dirty="0" smtClean="0"/>
              <a:t>70,000 Disabling Injuries</a:t>
            </a:r>
          </a:p>
          <a:p>
            <a:pPr eaLnBrk="1" hangingPunct="1"/>
            <a:r>
              <a:rPr lang="en-US" dirty="0" smtClean="0"/>
              <a:t>596 Fatalities (2010)</a:t>
            </a:r>
          </a:p>
          <a:p>
            <a:pPr eaLnBrk="1" hangingPunct="1"/>
            <a:r>
              <a:rPr lang="en-US" dirty="0" smtClean="0"/>
              <a:t>26.8 deaths per 100,000 workers</a:t>
            </a:r>
            <a:endParaRPr lang="en-US" dirty="0" smtClean="0">
              <a:solidFill>
                <a:schemeClr val="bg2"/>
              </a:solidFill>
            </a:endParaRPr>
          </a:p>
        </p:txBody>
      </p:sp>
      <p:graphicFrame>
        <p:nvGraphicFramePr>
          <p:cNvPr id="8196" name="Object 6">
            <a:hlinkClick r:id="" action="ppaction://ole?verb=0"/>
          </p:cNvPr>
          <p:cNvGraphicFramePr>
            <a:graphicFrameLocks/>
          </p:cNvGraphicFramePr>
          <p:nvPr/>
        </p:nvGraphicFramePr>
        <p:xfrm>
          <a:off x="3886200" y="2286000"/>
          <a:ext cx="4648200" cy="2959100"/>
        </p:xfrm>
        <a:graphic>
          <a:graphicData uri="http://schemas.openxmlformats.org/presentationml/2006/ole">
            <mc:AlternateContent xmlns:mc="http://schemas.openxmlformats.org/markup-compatibility/2006">
              <mc:Choice xmlns:v="urn:schemas-microsoft-com:vml" Requires="v">
                <p:oleObj spid="_x0000_s5166"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1143000" y="6096000"/>
            <a:ext cx="7315200" cy="338554"/>
          </a:xfrm>
          <a:prstGeom prst="rect">
            <a:avLst/>
          </a:prstGeom>
          <a:noFill/>
        </p:spPr>
        <p:txBody>
          <a:bodyPr wrap="square" rtlCol="0">
            <a:spAutoFit/>
          </a:bodyPr>
          <a:lstStyle/>
          <a:p>
            <a:pPr eaLnBrk="1" hangingPunct="1"/>
            <a:r>
              <a:rPr lang="en-US" sz="1600" dirty="0">
                <a:solidFill>
                  <a:schemeClr val="tx1"/>
                </a:solidFill>
              </a:rPr>
              <a:t>Reference: </a:t>
            </a:r>
            <a:r>
              <a:rPr lang="en-US" sz="1600" i="1" dirty="0">
                <a:solidFill>
                  <a:schemeClr val="tx1"/>
                </a:solidFill>
              </a:rPr>
              <a:t>www.bls.gov/news.release/pdf/</a:t>
            </a:r>
            <a:r>
              <a:rPr lang="en-US" sz="1600" b="1" i="1" dirty="0">
                <a:solidFill>
                  <a:schemeClr val="tx1"/>
                </a:solidFill>
              </a:rPr>
              <a:t>cfoi</a:t>
            </a:r>
            <a:r>
              <a:rPr lang="en-US" sz="1600" i="1" dirty="0">
                <a:solidFill>
                  <a:schemeClr val="tx1"/>
                </a:solidFill>
              </a:rPr>
              <a:t>.pdf</a:t>
            </a:r>
            <a:endParaRPr lang="en-US" sz="1600" dirty="0">
              <a:solidFill>
                <a:schemeClr val="tx1"/>
              </a:solidFill>
            </a:endParaRPr>
          </a:p>
        </p:txBody>
      </p:sp>
    </p:spTree>
    <p:extLst>
      <p:ext uri="{BB962C8B-B14F-4D97-AF65-F5344CB8AC3E}">
        <p14:creationId xmlns:p14="http://schemas.microsoft.com/office/powerpoint/2010/main" val="309084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44035" name="Rectangle 3"/>
          <p:cNvSpPr>
            <a:spLocks noGrp="1" noChangeArrowheads="1"/>
          </p:cNvSpPr>
          <p:nvPr>
            <p:ph idx="1"/>
          </p:nvPr>
        </p:nvSpPr>
        <p:spPr>
          <a:xfrm>
            <a:off x="685800" y="1371600"/>
            <a:ext cx="7772400" cy="3962400"/>
          </a:xfrm>
        </p:spPr>
        <p:txBody>
          <a:bodyPr/>
          <a:lstStyle/>
          <a:p>
            <a:pPr>
              <a:buFont typeface="Monotype Sorts" pitchFamily="2" charset="2"/>
              <a:buNone/>
            </a:pPr>
            <a:r>
              <a:rPr lang="en-US" dirty="0" smtClean="0"/>
              <a:t>	An observer, equipped to provide assistance, shall be stationed outside the bin, silo or tank being entered by an employee.  Communications (visual, voice, or signal line) shall be maintained between the observer and employee entering the bin, silo or tank.</a:t>
            </a:r>
            <a:endParaRPr lang="en-US" sz="2800" dirty="0" smtClean="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Requirements</a:t>
            </a:r>
          </a:p>
        </p:txBody>
      </p:sp>
      <p:sp>
        <p:nvSpPr>
          <p:cNvPr id="45059"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dirty="0" smtClean="0"/>
              <a:t>The employee acting as an observer shall be trained in rescue procedures, including notification methods for obtaining additional assistance.</a:t>
            </a:r>
            <a:endParaRPr lang="en-US" sz="2800" dirty="0" smtClean="0"/>
          </a:p>
          <a:p>
            <a:pPr>
              <a:buFont typeface="Monotype Sorts" pitchFamily="2" charset="2"/>
              <a:buNone/>
            </a:pPr>
            <a:endParaRPr lang="en-US" sz="2800" dirty="0" smtClean="0"/>
          </a:p>
          <a:p>
            <a:pPr>
              <a:buFont typeface="Monotype Sorts" pitchFamily="2" charset="2"/>
              <a:buNone/>
            </a:pPr>
            <a:r>
              <a:rPr lang="en-US" sz="2800" dirty="0" smtClean="0"/>
              <a:t>	</a:t>
            </a:r>
            <a:endParaRPr lang="en-US" dirty="0" smtClean="0"/>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Requirements</a:t>
            </a:r>
          </a:p>
        </p:txBody>
      </p:sp>
      <p:sp>
        <p:nvSpPr>
          <p:cNvPr id="46083"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dirty="0" smtClean="0"/>
              <a:t>Employees shall not enter bins, silo, or tanks underneath a bridging condition, or where buildup of grain products on the sides could fall and bury them.</a:t>
            </a:r>
            <a:endParaRPr lang="en-US" sz="2800" dirty="0" smtClean="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smtClean="0">
                <a:effectLst>
                  <a:outerShdw blurRad="38100" dist="38100" dir="2700000" algn="tl">
                    <a:srgbClr val="FFFFFF"/>
                  </a:outerShdw>
                </a:effectLst>
              </a:rPr>
              <a:t>General Requirements</a:t>
            </a:r>
          </a:p>
        </p:txBody>
      </p:sp>
      <p:sp>
        <p:nvSpPr>
          <p:cNvPr id="47107" name="Rectangle 3"/>
          <p:cNvSpPr>
            <a:spLocks noGrp="1" noChangeArrowheads="1"/>
          </p:cNvSpPr>
          <p:nvPr>
            <p:ph idx="1"/>
          </p:nvPr>
        </p:nvSpPr>
        <p:spPr>
          <a:xfrm>
            <a:off x="685800" y="1981200"/>
            <a:ext cx="7772400" cy="3352800"/>
          </a:xfrm>
        </p:spPr>
        <p:txBody>
          <a:bodyPr/>
          <a:lstStyle/>
          <a:p>
            <a:pPr>
              <a:buFont typeface="Monotype Sorts" pitchFamily="2" charset="2"/>
              <a:buNone/>
            </a:pPr>
            <a:r>
              <a:rPr lang="en-US" dirty="0" smtClean="0">
                <a:solidFill>
                  <a:schemeClr val="bg2"/>
                </a:solidFill>
              </a:rPr>
              <a:t>	</a:t>
            </a:r>
            <a:r>
              <a:rPr lang="en-US" sz="2800" dirty="0" smtClean="0"/>
              <a:t>Entry into Flat Storage Structures -  </a:t>
            </a:r>
          </a:p>
          <a:p>
            <a:pPr>
              <a:buFont typeface="Monotype Sorts" pitchFamily="2" charset="2"/>
              <a:buNone/>
            </a:pPr>
            <a:r>
              <a:rPr lang="en-US" sz="2800" dirty="0" smtClean="0"/>
              <a:t>	each employee who walks or stands on or in stored grain where the depth of the grain poses an engulfment hazard, shall be equipped a lifeline or alternative means which the employer demonstrates will prevent the employee from sinking further than waist-deep in the grain.</a:t>
            </a: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endParaRPr lang="en-US" sz="2800" dirty="0" smtClean="0">
              <a:solidFill>
                <a:schemeClr val="bg2"/>
              </a:solidFill>
            </a:endParaRPr>
          </a:p>
        </p:txBody>
      </p:sp>
      <p:sp>
        <p:nvSpPr>
          <p:cNvPr id="5" name="Rectangle 4"/>
          <p:cNvSpPr>
            <a:spLocks noChangeArrowheads="1"/>
          </p:cNvSpPr>
          <p:nvPr/>
        </p:nvSpPr>
        <p:spPr bwMode="auto">
          <a:xfrm>
            <a:off x="990600" y="5410200"/>
            <a:ext cx="6934200" cy="1016000"/>
          </a:xfrm>
          <a:prstGeom prst="rect">
            <a:avLst/>
          </a:prstGeom>
          <a:noFill/>
          <a:ln w="9525">
            <a:noFill/>
            <a:miter lim="800000"/>
            <a:headEnd/>
            <a:tailEnd/>
          </a:ln>
        </p:spPr>
        <p:txBody>
          <a:bodyPr>
            <a:spAutoFit/>
          </a:bodyPr>
          <a:lstStyle/>
          <a:p>
            <a:r>
              <a:rPr lang="en-US" sz="2000">
                <a:solidFill>
                  <a:srgbClr val="FF0000"/>
                </a:solidFill>
                <a:latin typeface="Brush Script MT" pitchFamily="66" charset="0"/>
              </a:rPr>
              <a:t>Note – </a:t>
            </a:r>
            <a:r>
              <a:rPr lang="en-US" sz="2000">
                <a:solidFill>
                  <a:srgbClr val="00B050"/>
                </a:solidFill>
                <a:latin typeface="Brush Script MT" pitchFamily="66" charset="0"/>
              </a:rPr>
              <a:t>When the employee is standing or walking on a surface which the employer demonstrates is free from engulfment hazards, the lifeline or alternative means may be disconnected or removed.</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3048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48131" name="Rectangle 3"/>
          <p:cNvSpPr>
            <a:spLocks noGrp="1" noChangeArrowheads="1"/>
          </p:cNvSpPr>
          <p:nvPr>
            <p:ph idx="1"/>
          </p:nvPr>
        </p:nvSpPr>
        <p:spPr>
          <a:xfrm>
            <a:off x="685800" y="1371600"/>
            <a:ext cx="7772400" cy="3352800"/>
          </a:xfrm>
        </p:spPr>
        <p:txBody>
          <a:bodyPr>
            <a:normAutofit fontScale="92500" lnSpcReduction="10000"/>
          </a:bodyPr>
          <a:lstStyle/>
          <a:p>
            <a:pPr>
              <a:buFont typeface="Monotype Sorts" pitchFamily="2" charset="2"/>
              <a:buNone/>
            </a:pPr>
            <a:r>
              <a:rPr lang="en-US" dirty="0" smtClean="0"/>
              <a:t>Entry into Flat Storage Structures – </a:t>
            </a:r>
          </a:p>
          <a:p>
            <a:pPr>
              <a:buFont typeface="Monotype Sorts" pitchFamily="2" charset="2"/>
              <a:buNone/>
            </a:pPr>
            <a:r>
              <a:rPr lang="en-US" sz="2800" dirty="0" smtClean="0"/>
              <a:t>	Whenever an employee walks or stands on or in stored grain or grain products of a depth which poses an engulfment hazard, all equipment which presents a danger to that employee shall be de-energized, and shall be disconnected , locked-out and tagged, blocked off, or otherwise prevented from operating by other equally effective means or methods.</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General Requirements</a:t>
            </a:r>
          </a:p>
        </p:txBody>
      </p:sp>
      <p:sp>
        <p:nvSpPr>
          <p:cNvPr id="49155" name="Rectangle 3"/>
          <p:cNvSpPr>
            <a:spLocks noGrp="1" noChangeArrowheads="1"/>
          </p:cNvSpPr>
          <p:nvPr>
            <p:ph idx="1"/>
          </p:nvPr>
        </p:nvSpPr>
        <p:spPr>
          <a:xfrm>
            <a:off x="685800" y="1295400"/>
            <a:ext cx="7772400" cy="5334000"/>
          </a:xfrm>
        </p:spPr>
        <p:txBody>
          <a:bodyPr>
            <a:normAutofit fontScale="85000" lnSpcReduction="20000"/>
          </a:bodyPr>
          <a:lstStyle/>
          <a:p>
            <a:pPr>
              <a:buFont typeface="Monotype Sorts" pitchFamily="2" charset="2"/>
              <a:buNone/>
            </a:pPr>
            <a:r>
              <a:rPr lang="en-US" sz="3300" dirty="0" smtClean="0"/>
              <a:t>Entry into Flat Storage Structures -</a:t>
            </a:r>
          </a:p>
          <a:p>
            <a:pPr>
              <a:buFont typeface="Monotype Sorts" pitchFamily="2" charset="2"/>
              <a:buNone/>
            </a:pPr>
            <a:r>
              <a:rPr lang="en-US" sz="3300" dirty="0" smtClean="0">
                <a:solidFill>
                  <a:srgbClr val="FF0000"/>
                </a:solidFill>
              </a:rPr>
              <a:t>	Walking down grain and similar practices </a:t>
            </a:r>
            <a:r>
              <a:rPr lang="en-US" sz="3300" dirty="0" smtClean="0"/>
              <a:t>where an employee walks on grain to make it flow within or out from a grain storage structure or where an employee is </a:t>
            </a:r>
            <a:r>
              <a:rPr lang="en-US" sz="3300" dirty="0" smtClean="0">
                <a:solidFill>
                  <a:srgbClr val="FF0000"/>
                </a:solidFill>
              </a:rPr>
              <a:t>on moving grain are prohibited.</a:t>
            </a:r>
          </a:p>
          <a:p>
            <a:pPr>
              <a:buFont typeface="Monotype Sorts" pitchFamily="2" charset="2"/>
              <a:buNone/>
            </a:pPr>
            <a:endParaRPr lang="en-US" sz="3300" dirty="0" smtClean="0">
              <a:solidFill>
                <a:srgbClr val="FF0000"/>
              </a:solidFill>
            </a:endParaRPr>
          </a:p>
          <a:p>
            <a:pPr>
              <a:buFont typeface="Monotype Sorts" pitchFamily="2" charset="2"/>
              <a:buNone/>
            </a:pPr>
            <a:r>
              <a:rPr lang="en-US" sz="3300" dirty="0" smtClean="0">
                <a:solidFill>
                  <a:schemeClr val="bg2"/>
                </a:solidFill>
              </a:rPr>
              <a:t>	</a:t>
            </a:r>
            <a:r>
              <a:rPr lang="en-US" sz="3300" dirty="0" smtClean="0"/>
              <a:t>No employee shall be permitted to be either underneath a bridging condition, or in any other location where an accumulation of grain on the sides or elsewhere could fall and engulf that employee.</a:t>
            </a:r>
          </a:p>
          <a:p>
            <a:pPr>
              <a:buFont typeface="Monotype Sorts" pitchFamily="2" charset="2"/>
              <a:buNone/>
            </a:pPr>
            <a:endParaRPr lang="en-US" sz="3300" dirty="0" smtClean="0"/>
          </a:p>
          <a:p>
            <a:pPr>
              <a:buFont typeface="Monotype Sorts" pitchFamily="2" charset="2"/>
              <a:buNone/>
            </a:pPr>
            <a:endParaRPr lang="en-US" sz="2800" dirty="0" smtClean="0"/>
          </a:p>
          <a:p>
            <a:pPr>
              <a:buFont typeface="Monotype Sorts" pitchFamily="2" charset="2"/>
              <a:buNone/>
            </a:pPr>
            <a:r>
              <a:rPr lang="en-US" sz="2800" dirty="0" smtClean="0"/>
              <a:t>	</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152400"/>
            <a:ext cx="7772400" cy="990600"/>
          </a:xfrm>
        </p:spPr>
        <p:txBody>
          <a:bodyPr/>
          <a:lstStyle/>
          <a:p>
            <a:pPr>
              <a:defRPr/>
            </a:pPr>
            <a:r>
              <a:rPr lang="en-US" sz="4000" dirty="0" smtClean="0"/>
              <a:t>Training and Education</a:t>
            </a:r>
          </a:p>
        </p:txBody>
      </p:sp>
      <p:sp>
        <p:nvSpPr>
          <p:cNvPr id="50179" name="Rectangle 3"/>
          <p:cNvSpPr>
            <a:spLocks noGrp="1" noChangeArrowheads="1"/>
          </p:cNvSpPr>
          <p:nvPr>
            <p:ph idx="1"/>
          </p:nvPr>
        </p:nvSpPr>
        <p:spPr>
          <a:xfrm>
            <a:off x="609600" y="1371600"/>
            <a:ext cx="7772400" cy="4114800"/>
          </a:xfrm>
        </p:spPr>
        <p:txBody>
          <a:bodyPr/>
          <a:lstStyle/>
          <a:p>
            <a:pPr>
              <a:lnSpc>
                <a:spcPct val="90000"/>
              </a:lnSpc>
              <a:buClr>
                <a:schemeClr val="hlink"/>
              </a:buClr>
              <a:buFont typeface="Monotype Sorts" pitchFamily="2" charset="2"/>
              <a:buNone/>
            </a:pPr>
            <a:r>
              <a:rPr lang="en-US" sz="2800" dirty="0" smtClean="0"/>
              <a:t>	</a:t>
            </a:r>
            <a:r>
              <a:rPr lang="en-US" sz="2400" dirty="0" smtClean="0"/>
              <a:t>Employees assigned special tasks, such as bin entry and handling of flammable or toxic substances, shall be provided training to perform these tasks  safely.</a:t>
            </a:r>
          </a:p>
          <a:p>
            <a:pPr>
              <a:lnSpc>
                <a:spcPct val="90000"/>
              </a:lnSpc>
              <a:buClr>
                <a:schemeClr val="hlink"/>
              </a:buClr>
              <a:buFont typeface="Monotype Sorts" pitchFamily="2" charset="2"/>
              <a:buNone/>
            </a:pPr>
            <a:r>
              <a:rPr lang="en-US" sz="2000" dirty="0" smtClean="0">
                <a:solidFill>
                  <a:schemeClr val="bg2"/>
                </a:solidFill>
                <a:latin typeface="Brush Script MT" pitchFamily="66" charset="0"/>
              </a:rPr>
              <a:t>	</a:t>
            </a:r>
            <a:r>
              <a:rPr lang="en-US" sz="2400" dirty="0" smtClean="0">
                <a:solidFill>
                  <a:srgbClr val="FF0000"/>
                </a:solidFill>
                <a:latin typeface="Brush Script MT" pitchFamily="66" charset="0"/>
              </a:rPr>
              <a:t>Note:</a:t>
            </a:r>
            <a:r>
              <a:rPr lang="en-US" sz="2400" dirty="0" smtClean="0">
                <a:solidFill>
                  <a:schemeClr val="bg2"/>
                </a:solidFill>
                <a:latin typeface="Brush Script MT" pitchFamily="66" charset="0"/>
              </a:rPr>
              <a:t> </a:t>
            </a:r>
            <a:r>
              <a:rPr lang="en-US" sz="2400" dirty="0" smtClean="0">
                <a:solidFill>
                  <a:srgbClr val="0070C0"/>
                </a:solidFill>
                <a:latin typeface="Brush Script MT" pitchFamily="66" charset="0"/>
              </a:rPr>
              <a:t>training for an employee who enters grain storage structures includes training about engulfment and mechanical hazards and how to avoid them.</a:t>
            </a:r>
          </a:p>
          <a:p>
            <a:pPr algn="ctr">
              <a:lnSpc>
                <a:spcPct val="90000"/>
              </a:lnSpc>
              <a:buClr>
                <a:schemeClr val="hlink"/>
              </a:buClr>
              <a:buFont typeface="Wingdings" pitchFamily="2" charset="2"/>
              <a:buNone/>
            </a:pPr>
            <a:r>
              <a:rPr lang="en-US" sz="2400" dirty="0" smtClean="0">
                <a:solidFill>
                  <a:schemeClr val="hlink"/>
                </a:solidFill>
              </a:rPr>
              <a:t>When Must Training Be Conducted? </a:t>
            </a:r>
          </a:p>
          <a:p>
            <a:pPr>
              <a:lnSpc>
                <a:spcPct val="90000"/>
              </a:lnSpc>
              <a:buClr>
                <a:schemeClr val="hlink"/>
              </a:buClr>
              <a:buFont typeface="Monotype Sorts" pitchFamily="2" charset="2"/>
              <a:buNone/>
            </a:pPr>
            <a:r>
              <a:rPr lang="en-US" sz="2400" dirty="0" smtClean="0">
                <a:solidFill>
                  <a:schemeClr val="bg2"/>
                </a:solidFill>
              </a:rPr>
              <a:t>	</a:t>
            </a:r>
            <a:r>
              <a:rPr lang="en-US" sz="2400" dirty="0" smtClean="0"/>
              <a:t>New employees prior to starting work.</a:t>
            </a:r>
          </a:p>
          <a:p>
            <a:pPr>
              <a:lnSpc>
                <a:spcPct val="90000"/>
              </a:lnSpc>
              <a:buClr>
                <a:schemeClr val="hlink"/>
              </a:buClr>
              <a:buFont typeface="Monotype Sorts" pitchFamily="2" charset="2"/>
              <a:buNone/>
            </a:pPr>
            <a:r>
              <a:rPr lang="en-US" sz="2400" dirty="0" smtClean="0"/>
              <a:t>	New and current employees, the employer shall provide training at least annually and when changes to job assignment will expose them to new hazards.  </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Confined Spaces Other Than Grain Storage Structures</a:t>
            </a:r>
            <a:endParaRPr lang="en-US" dirty="0">
              <a:solidFill>
                <a:srgbClr val="00B050"/>
              </a:solidFill>
            </a:endParaRPr>
          </a:p>
        </p:txBody>
      </p:sp>
      <p:sp>
        <p:nvSpPr>
          <p:cNvPr id="3" name="Content Placeholder 2"/>
          <p:cNvSpPr>
            <a:spLocks noGrp="1"/>
          </p:cNvSpPr>
          <p:nvPr>
            <p:ph idx="1"/>
          </p:nvPr>
        </p:nvSpPr>
        <p:spPr/>
        <p:txBody>
          <a:bodyPr/>
          <a:lstStyle/>
          <a:p>
            <a:pPr>
              <a:buNone/>
            </a:pPr>
            <a:r>
              <a:rPr lang="en-US" dirty="0" smtClean="0">
                <a:solidFill>
                  <a:srgbClr val="000000"/>
                </a:solidFill>
              </a:rPr>
              <a:t>	Confined spaces other than grain storage structures such as boot pits, scale pits, tanks, and other are covered under:</a:t>
            </a:r>
          </a:p>
          <a:p>
            <a:pPr>
              <a:buNone/>
            </a:pPr>
            <a:endParaRPr lang="en-US" sz="1200" dirty="0" smtClean="0">
              <a:solidFill>
                <a:srgbClr val="000000"/>
              </a:solidFill>
            </a:endParaRPr>
          </a:p>
          <a:p>
            <a:pPr>
              <a:buNone/>
            </a:pPr>
            <a:r>
              <a:rPr lang="en-US" dirty="0" smtClean="0">
                <a:solidFill>
                  <a:srgbClr val="000000"/>
                </a:solidFill>
              </a:rPr>
              <a:t>	29 CFR.1910.146 Permit Required Confined Spaces and as such Entry Permits, Atmospheric testing and other requirements must be followed as per 1910.146</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defRPr/>
            </a:pPr>
            <a:r>
              <a:rPr lang="en-US" b="1" smtClean="0">
                <a:solidFill>
                  <a:srgbClr val="339933"/>
                </a:solidFill>
              </a:rPr>
              <a:t>Permit-Required Confined Space Entry Procedure</a:t>
            </a:r>
          </a:p>
        </p:txBody>
      </p:sp>
      <p:sp>
        <p:nvSpPr>
          <p:cNvPr id="53251" name="Rectangle 3"/>
          <p:cNvSpPr>
            <a:spLocks noGrp="1" noChangeArrowheads="1"/>
          </p:cNvSpPr>
          <p:nvPr>
            <p:ph type="body" sz="half" idx="1"/>
          </p:nvPr>
        </p:nvSpPr>
        <p:spPr>
          <a:xfrm>
            <a:off x="685800" y="1981200"/>
            <a:ext cx="4038600" cy="4114800"/>
          </a:xfrm>
        </p:spPr>
        <p:txBody>
          <a:bodyPr/>
          <a:lstStyle/>
          <a:p>
            <a:pPr>
              <a:buClr>
                <a:schemeClr val="hlink"/>
              </a:buClr>
              <a:buFont typeface="Wingdings" pitchFamily="2" charset="2"/>
              <a:buChar char="Ø"/>
            </a:pPr>
            <a:r>
              <a:rPr lang="en-US" sz="2800" dirty="0" smtClean="0"/>
              <a:t>Isolate the space</a:t>
            </a:r>
          </a:p>
          <a:p>
            <a:pPr>
              <a:buClr>
                <a:schemeClr val="hlink"/>
              </a:buClr>
              <a:buFont typeface="Wingdings" pitchFamily="2" charset="2"/>
              <a:buChar char="Ø"/>
            </a:pPr>
            <a:r>
              <a:rPr lang="en-US" sz="2800" dirty="0" smtClean="0"/>
              <a:t>Ventilate the space</a:t>
            </a:r>
          </a:p>
          <a:p>
            <a:pPr>
              <a:buClr>
                <a:schemeClr val="hlink"/>
              </a:buClr>
              <a:buFont typeface="Wingdings" pitchFamily="2" charset="2"/>
              <a:buChar char="Ø"/>
            </a:pPr>
            <a:r>
              <a:rPr lang="en-US" sz="2800" dirty="0" smtClean="0"/>
              <a:t>Test the atmosphere</a:t>
            </a:r>
          </a:p>
          <a:p>
            <a:pPr>
              <a:buClr>
                <a:schemeClr val="hlink"/>
              </a:buClr>
              <a:buFont typeface="Wingdings" pitchFamily="2" charset="2"/>
              <a:buChar char="Ø"/>
            </a:pPr>
            <a:r>
              <a:rPr lang="en-US" sz="2800" dirty="0" smtClean="0"/>
              <a:t>Select PPE</a:t>
            </a:r>
          </a:p>
          <a:p>
            <a:pPr>
              <a:buClr>
                <a:schemeClr val="hlink"/>
              </a:buClr>
              <a:buFont typeface="Wingdings" pitchFamily="2" charset="2"/>
              <a:buChar char="Ø"/>
            </a:pPr>
            <a:r>
              <a:rPr lang="en-US" sz="2800" dirty="0" smtClean="0"/>
              <a:t>Conduct Pre-Entry Briefing</a:t>
            </a:r>
          </a:p>
          <a:p>
            <a:pPr>
              <a:buClr>
                <a:schemeClr val="hlink"/>
              </a:buClr>
              <a:buFont typeface="Wingdings" pitchFamily="2" charset="2"/>
              <a:buChar char="Ø"/>
            </a:pPr>
            <a:r>
              <a:rPr lang="en-US" sz="2800" dirty="0" smtClean="0"/>
              <a:t> Complete permit</a:t>
            </a:r>
          </a:p>
          <a:p>
            <a:pPr>
              <a:buClr>
                <a:schemeClr val="hlink"/>
              </a:buClr>
              <a:buFont typeface="Wingdings" pitchFamily="2" charset="2"/>
              <a:buChar char="Ø"/>
            </a:pPr>
            <a:r>
              <a:rPr lang="en-US" sz="2800" dirty="0" smtClean="0"/>
              <a:t> Enter the space</a:t>
            </a:r>
          </a:p>
          <a:p>
            <a:endParaRPr lang="en-US" sz="2800" dirty="0" smtClean="0">
              <a:solidFill>
                <a:schemeClr val="bg2"/>
              </a:solidFill>
            </a:endParaRPr>
          </a:p>
        </p:txBody>
      </p:sp>
      <p:pic>
        <p:nvPicPr>
          <p:cNvPr id="53252" name="Picture 15" descr="Blank 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tretch>
            <a:fillRect/>
          </a:stretch>
        </p:blipFill>
        <p:spPr>
          <a:xfrm>
            <a:off x="4648200" y="2405743"/>
            <a:ext cx="3810000" cy="3265714"/>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normAutofit fontScale="90000"/>
          </a:bodyPr>
          <a:lstStyle/>
          <a:p>
            <a:pPr>
              <a:defRPr/>
            </a:pPr>
            <a:r>
              <a:rPr lang="en-US" b="1" smtClean="0">
                <a:solidFill>
                  <a:srgbClr val="339933"/>
                </a:solidFill>
              </a:rPr>
              <a:t>Isolate the Space</a:t>
            </a:r>
            <a:br>
              <a:rPr lang="en-US" b="1" smtClean="0">
                <a:solidFill>
                  <a:srgbClr val="339933"/>
                </a:solidFill>
              </a:rPr>
            </a:br>
            <a:r>
              <a:rPr lang="en-US" sz="3200" b="1" smtClean="0">
                <a:solidFill>
                  <a:srgbClr val="339933"/>
                </a:solidFill>
              </a:rPr>
              <a:t>from all hazards</a:t>
            </a:r>
          </a:p>
        </p:txBody>
      </p:sp>
      <p:pic>
        <p:nvPicPr>
          <p:cNvPr id="54276" name="Picture 8" descr="lockout"/>
          <p:cNvPicPr>
            <a:picLocks noGrp="1" noChangeAspect="1" noChangeArrowheads="1"/>
          </p:cNvPicPr>
          <p:nvPr>
            <p:ph type="clipArt" sz="half" idx="1"/>
          </p:nvPr>
        </p:nvPicPr>
        <p:blipFill>
          <a:blip r:embed="rId2" cstate="print"/>
          <a:srcRect/>
          <a:stretch>
            <a:fillRect/>
          </a:stretch>
        </p:blipFill>
        <p:spPr>
          <a:xfrm>
            <a:off x="381000" y="3962400"/>
            <a:ext cx="3733800" cy="2405063"/>
          </a:xfrm>
        </p:spPr>
      </p:pic>
      <p:sp>
        <p:nvSpPr>
          <p:cNvPr id="54275" name="Rectangle 3"/>
          <p:cNvSpPr>
            <a:spLocks noGrp="1" noChangeArrowheads="1"/>
          </p:cNvSpPr>
          <p:nvPr>
            <p:ph type="body" sz="half" idx="2"/>
          </p:nvPr>
        </p:nvSpPr>
        <p:spPr>
          <a:noFill/>
        </p:spPr>
        <p:txBody>
          <a:bodyPr/>
          <a:lstStyle/>
          <a:p>
            <a:pPr>
              <a:buClr>
                <a:schemeClr val="hlink"/>
              </a:buClr>
              <a:buSzTx/>
              <a:buFont typeface="Wingdings" pitchFamily="2" charset="2"/>
              <a:buChar char="Ø"/>
            </a:pPr>
            <a:r>
              <a:rPr lang="en-US" sz="2000" b="1" dirty="0" smtClean="0"/>
              <a:t>Close Valves</a:t>
            </a:r>
          </a:p>
          <a:p>
            <a:pPr lvl="1">
              <a:buClr>
                <a:schemeClr val="hlink"/>
              </a:buClr>
              <a:buFont typeface="Wingdings" pitchFamily="2" charset="2"/>
              <a:buChar char="§"/>
            </a:pPr>
            <a:r>
              <a:rPr lang="en-US" sz="2000" dirty="0" smtClean="0"/>
              <a:t>Double block &amp; bleed, or</a:t>
            </a:r>
          </a:p>
          <a:p>
            <a:pPr lvl="1">
              <a:buClr>
                <a:schemeClr val="hlink"/>
              </a:buClr>
              <a:buFont typeface="Wingdings" pitchFamily="2" charset="2"/>
              <a:buChar char="§"/>
            </a:pPr>
            <a:r>
              <a:rPr lang="en-US" sz="2000" dirty="0" smtClean="0"/>
              <a:t>Blank flange</a:t>
            </a:r>
          </a:p>
          <a:p>
            <a:pPr>
              <a:buClr>
                <a:schemeClr val="hlink"/>
              </a:buClr>
              <a:buSzTx/>
              <a:buFont typeface="Wingdings" pitchFamily="2" charset="2"/>
              <a:buChar char="Ø"/>
            </a:pPr>
            <a:r>
              <a:rPr lang="en-US" sz="2000" b="1" dirty="0" smtClean="0"/>
              <a:t>Empty the Space</a:t>
            </a:r>
          </a:p>
          <a:p>
            <a:pPr lvl="1">
              <a:buClr>
                <a:schemeClr val="hlink"/>
              </a:buClr>
              <a:buFont typeface="Wingdings" pitchFamily="2" charset="2"/>
              <a:buChar char="§"/>
            </a:pPr>
            <a:r>
              <a:rPr lang="en-US" sz="2000" dirty="0" smtClean="0"/>
              <a:t>Depressurize, vent &amp; drain</a:t>
            </a:r>
          </a:p>
          <a:p>
            <a:pPr>
              <a:buClr>
                <a:schemeClr val="hlink"/>
              </a:buClr>
              <a:buSzTx/>
              <a:buFont typeface="Wingdings" pitchFamily="2" charset="2"/>
              <a:buChar char="Ø"/>
            </a:pPr>
            <a:r>
              <a:rPr lang="en-US" sz="2000" b="1" dirty="0" smtClean="0"/>
              <a:t>Lockout/</a:t>
            </a:r>
            <a:r>
              <a:rPr lang="en-US" sz="2000" b="1" dirty="0" err="1" smtClean="0"/>
              <a:t>Tagout</a:t>
            </a:r>
            <a:r>
              <a:rPr lang="en-US" sz="2000" b="1" dirty="0" smtClean="0"/>
              <a:t> Equipment</a:t>
            </a:r>
          </a:p>
          <a:p>
            <a:pPr lvl="1">
              <a:buClr>
                <a:schemeClr val="hlink"/>
              </a:buClr>
              <a:buFont typeface="Wingdings" pitchFamily="2" charset="2"/>
              <a:buChar char="§"/>
            </a:pPr>
            <a:r>
              <a:rPr lang="en-US" sz="2000" dirty="0" smtClean="0"/>
              <a:t>Electrical sources</a:t>
            </a:r>
          </a:p>
          <a:p>
            <a:pPr lvl="1">
              <a:buClr>
                <a:schemeClr val="hlink"/>
              </a:buClr>
              <a:buFont typeface="Wingdings" pitchFamily="2" charset="2"/>
              <a:buChar char="§"/>
            </a:pPr>
            <a:r>
              <a:rPr lang="en-US" sz="2000" dirty="0" smtClean="0"/>
              <a:t>Rotating/reciprocating parts</a:t>
            </a:r>
          </a:p>
          <a:p>
            <a:pPr lvl="1">
              <a:buClr>
                <a:schemeClr val="hlink"/>
              </a:buClr>
              <a:buFont typeface="Wingdings" pitchFamily="2" charset="2"/>
              <a:buChar char="§"/>
            </a:pPr>
            <a:r>
              <a:rPr lang="en-US" sz="2000" dirty="0" smtClean="0"/>
              <a:t>Hazardous materials</a:t>
            </a:r>
          </a:p>
          <a:p>
            <a:pPr>
              <a:buClr>
                <a:schemeClr val="hlink"/>
              </a:buClr>
              <a:buSzTx/>
              <a:buFont typeface="Wingdings" pitchFamily="2" charset="2"/>
              <a:buChar char="Ø"/>
            </a:pPr>
            <a:r>
              <a:rPr lang="en-US" sz="2000" b="1" dirty="0" smtClean="0"/>
              <a:t>Clean residue from the space</a:t>
            </a:r>
          </a:p>
        </p:txBody>
      </p:sp>
      <p:pic>
        <p:nvPicPr>
          <p:cNvPr id="54277" name="Picture 9" descr="lines"/>
          <p:cNvPicPr>
            <a:picLocks noChangeAspect="1" noChangeArrowheads="1"/>
          </p:cNvPicPr>
          <p:nvPr/>
        </p:nvPicPr>
        <p:blipFill>
          <a:blip r:embed="rId3" cstate="print"/>
          <a:srcRect/>
          <a:stretch>
            <a:fillRect/>
          </a:stretch>
        </p:blipFill>
        <p:spPr bwMode="auto">
          <a:xfrm>
            <a:off x="381000" y="1600200"/>
            <a:ext cx="3733800"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64" y="165100"/>
            <a:ext cx="9125536" cy="647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14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990600"/>
          </a:xfrm>
        </p:spPr>
        <p:txBody>
          <a:bodyPr/>
          <a:lstStyle/>
          <a:p>
            <a:pPr eaLnBrk="1" hangingPunct="1"/>
            <a:r>
              <a:rPr lang="en-US" smtClean="0"/>
              <a:t>Lockout/Tagout</a:t>
            </a:r>
          </a:p>
        </p:txBody>
      </p:sp>
      <p:sp>
        <p:nvSpPr>
          <p:cNvPr id="41987" name="Rectangle 3"/>
          <p:cNvSpPr>
            <a:spLocks noGrp="1" noChangeArrowheads="1"/>
          </p:cNvSpPr>
          <p:nvPr>
            <p:ph idx="1"/>
          </p:nvPr>
        </p:nvSpPr>
        <p:spPr>
          <a:xfrm>
            <a:off x="609600" y="2209800"/>
            <a:ext cx="8077200" cy="4038600"/>
          </a:xfrm>
        </p:spPr>
        <p:txBody>
          <a:bodyPr>
            <a:normAutofit/>
          </a:bodyPr>
          <a:lstStyle/>
          <a:p>
            <a:pPr marL="342900" indent="-342900" eaLnBrk="1" hangingPunct="1">
              <a:lnSpc>
                <a:spcPct val="125000"/>
              </a:lnSpc>
              <a:tabLst>
                <a:tab pos="2457450" algn="l"/>
              </a:tabLst>
            </a:pPr>
            <a:r>
              <a:rPr lang="en-US" sz="2400" i="1" dirty="0" smtClean="0"/>
              <a:t>“</a:t>
            </a:r>
            <a:r>
              <a:rPr lang="en-US" sz="2400" i="1" u="sng" dirty="0" smtClean="0"/>
              <a:t>Lockout</a:t>
            </a:r>
            <a:r>
              <a:rPr lang="en-US" sz="2400" i="1" dirty="0" smtClean="0"/>
              <a:t>”</a:t>
            </a:r>
            <a:r>
              <a:rPr lang="en-US" sz="2400" dirty="0" smtClean="0"/>
              <a:t>  To physically insure that all mechanical or electrical systems, that can be energized or started up, or release stored energy, are secured, isolated, disabled, or rendered inoperative.</a:t>
            </a:r>
          </a:p>
          <a:p>
            <a:pPr marL="342900" indent="-342900" eaLnBrk="1" hangingPunct="1">
              <a:lnSpc>
                <a:spcPct val="125000"/>
              </a:lnSpc>
              <a:tabLst>
                <a:tab pos="2457450" algn="l"/>
              </a:tabLst>
            </a:pPr>
            <a:endParaRPr lang="en-US" sz="2400" dirty="0" smtClean="0"/>
          </a:p>
          <a:p>
            <a:pPr marL="342900" indent="-342900" eaLnBrk="1" hangingPunct="1">
              <a:lnSpc>
                <a:spcPct val="125000"/>
              </a:lnSpc>
              <a:tabLst>
                <a:tab pos="2457450" algn="l"/>
              </a:tabLst>
            </a:pPr>
            <a:r>
              <a:rPr lang="en-US" sz="2400" i="1" dirty="0" smtClean="0"/>
              <a:t>“</a:t>
            </a:r>
            <a:r>
              <a:rPr lang="en-US" sz="2400" i="1" u="sng" dirty="0" err="1" smtClean="0"/>
              <a:t>Tagout</a:t>
            </a:r>
            <a:r>
              <a:rPr lang="en-US" sz="2400" i="1" dirty="0" smtClean="0"/>
              <a:t>”</a:t>
            </a:r>
            <a:r>
              <a:rPr lang="en-US" sz="2400" dirty="0" smtClean="0"/>
              <a:t>  The placement of a device to indicate that the energy isolating device and the equipment being controlled may not be operated until the </a:t>
            </a:r>
            <a:r>
              <a:rPr lang="en-US" sz="2400" dirty="0" err="1" smtClean="0"/>
              <a:t>tagout</a:t>
            </a:r>
            <a:r>
              <a:rPr lang="en-US" sz="2400" dirty="0" smtClean="0"/>
              <a:t> device is removed.</a:t>
            </a:r>
          </a:p>
        </p:txBody>
      </p:sp>
      <p:sp>
        <p:nvSpPr>
          <p:cNvPr id="41988" name="Line 4"/>
          <p:cNvSpPr>
            <a:spLocks noChangeShapeType="1"/>
          </p:cNvSpPr>
          <p:nvPr/>
        </p:nvSpPr>
        <p:spPr bwMode="auto">
          <a:xfrm>
            <a:off x="2286000" y="914400"/>
            <a:ext cx="464820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9" name="Text Box 5"/>
          <p:cNvSpPr txBox="1">
            <a:spLocks noChangeArrowheads="1"/>
          </p:cNvSpPr>
          <p:nvPr/>
        </p:nvSpPr>
        <p:spPr bwMode="auto">
          <a:xfrm>
            <a:off x="381000" y="12192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spcBef>
                <a:spcPct val="50000"/>
              </a:spcBef>
              <a:buFontTx/>
              <a:buChar char=" "/>
            </a:pPr>
            <a:r>
              <a:rPr lang="en-US" sz="3600" b="1" dirty="0" smtClean="0">
                <a:latin typeface="Arial" charset="0"/>
              </a:rPr>
              <a:t> OSHA </a:t>
            </a:r>
            <a:r>
              <a:rPr lang="en-US" sz="3600" b="1" dirty="0">
                <a:latin typeface="Arial" charset="0"/>
              </a:rPr>
              <a:t>Regulation 29 CFR 1910.147</a:t>
            </a:r>
            <a:endParaRPr lang="en-US" sz="2800" b="1" dirty="0">
              <a:latin typeface="Arial" charset="0"/>
            </a:endParaRPr>
          </a:p>
        </p:txBody>
      </p:sp>
      <p:sp>
        <p:nvSpPr>
          <p:cNvPr id="41990" name="Rectangle 6"/>
          <p:cNvSpPr>
            <a:spLocks noChangeArrowheads="1"/>
          </p:cNvSpPr>
          <p:nvPr/>
        </p:nvSpPr>
        <p:spPr bwMode="auto">
          <a:xfrm>
            <a:off x="609600" y="1143000"/>
            <a:ext cx="8001000" cy="838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5760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lect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0"/>
            <a:ext cx="7772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descr="elect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4613" y="3124200"/>
            <a:ext cx="25415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Lockout Ta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91000" y="4248150"/>
            <a:ext cx="1581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6617208" y="5226050"/>
            <a:ext cx="2286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lgn="l">
              <a:spcBef>
                <a:spcPct val="50000"/>
              </a:spcBef>
            </a:pPr>
            <a:r>
              <a:rPr kumimoji="1" lang="en-US" sz="2800" b="1" dirty="0">
                <a:latin typeface="Times New Roman" pitchFamily="18" charset="0"/>
              </a:rPr>
              <a:t>Where? How?</a:t>
            </a:r>
          </a:p>
        </p:txBody>
      </p:sp>
      <p:sp>
        <p:nvSpPr>
          <p:cNvPr id="43014" name="Text Box 6"/>
          <p:cNvSpPr txBox="1">
            <a:spLocks noChangeArrowheads="1"/>
          </p:cNvSpPr>
          <p:nvPr/>
        </p:nvSpPr>
        <p:spPr bwMode="auto">
          <a:xfrm>
            <a:off x="5867400" y="44196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algn="l">
              <a:spcBef>
                <a:spcPct val="50000"/>
              </a:spcBef>
            </a:pPr>
            <a:r>
              <a:rPr kumimoji="1" lang="en-US" sz="3200" b="1">
                <a:solidFill>
                  <a:srgbClr val="FF0000"/>
                </a:solidFill>
                <a:latin typeface="Times New Roman" pitchFamily="18" charset="0"/>
              </a:rPr>
              <a:t>Lockout / Tagout</a:t>
            </a:r>
          </a:p>
        </p:txBody>
      </p:sp>
    </p:spTree>
    <p:extLst>
      <p:ext uri="{BB962C8B-B14F-4D97-AF65-F5344CB8AC3E}">
        <p14:creationId xmlns:p14="http://schemas.microsoft.com/office/powerpoint/2010/main" val="265229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304800"/>
            <a:ext cx="7772400" cy="1143000"/>
          </a:xfrm>
        </p:spPr>
        <p:txBody>
          <a:bodyPr/>
          <a:lstStyle/>
          <a:p>
            <a:pPr>
              <a:defRPr/>
            </a:pPr>
            <a:r>
              <a:rPr lang="en-US" sz="4800" b="1" smtClean="0">
                <a:solidFill>
                  <a:srgbClr val="339933"/>
                </a:solidFill>
              </a:rPr>
              <a:t>Ventilate the Space</a:t>
            </a:r>
          </a:p>
        </p:txBody>
      </p:sp>
      <p:sp>
        <p:nvSpPr>
          <p:cNvPr id="55299" name="Rectangle 3"/>
          <p:cNvSpPr>
            <a:spLocks noGrp="1" noChangeArrowheads="1"/>
          </p:cNvSpPr>
          <p:nvPr>
            <p:ph type="body" sz="half" idx="1"/>
          </p:nvPr>
        </p:nvSpPr>
        <p:spPr>
          <a:xfrm>
            <a:off x="457200" y="1219200"/>
            <a:ext cx="3962400" cy="5029200"/>
          </a:xfrm>
          <a:noFill/>
        </p:spPr>
        <p:txBody>
          <a:bodyPr/>
          <a:lstStyle/>
          <a:p>
            <a:pPr>
              <a:buClr>
                <a:schemeClr val="hlink"/>
              </a:buClr>
              <a:buSzTx/>
              <a:buFont typeface="Wingdings" pitchFamily="2" charset="2"/>
              <a:buChar char="Ø"/>
            </a:pPr>
            <a:r>
              <a:rPr lang="en-US" sz="2400" b="1" dirty="0" smtClean="0"/>
              <a:t>Use mechanical ventilation</a:t>
            </a:r>
            <a:endParaRPr lang="en-US" sz="2400" dirty="0" smtClean="0"/>
          </a:p>
          <a:p>
            <a:pPr lvl="1">
              <a:buClr>
                <a:schemeClr val="hlink"/>
              </a:buClr>
              <a:buFont typeface="Wingdings" pitchFamily="2" charset="2"/>
              <a:buChar char="§"/>
            </a:pPr>
            <a:r>
              <a:rPr lang="en-US" sz="2000" dirty="0" smtClean="0"/>
              <a:t>Fans</a:t>
            </a:r>
          </a:p>
          <a:p>
            <a:pPr>
              <a:buClr>
                <a:schemeClr val="hlink"/>
              </a:buClr>
              <a:buSzTx/>
              <a:buFont typeface="Wingdings" pitchFamily="2" charset="2"/>
              <a:buChar char="Ø"/>
            </a:pPr>
            <a:r>
              <a:rPr lang="en-US" sz="2400" b="1" dirty="0" smtClean="0"/>
              <a:t>Ventilate at the rate of at least four (4) volumes per hour</a:t>
            </a:r>
          </a:p>
          <a:p>
            <a:pPr lvl="1">
              <a:buClr>
                <a:schemeClr val="hlink"/>
              </a:buClr>
              <a:buFont typeface="Wingdings" pitchFamily="2" charset="2"/>
              <a:buChar char="§"/>
            </a:pPr>
            <a:r>
              <a:rPr lang="en-US" sz="2000" dirty="0" smtClean="0"/>
              <a:t>Larger spaces require more ventilation</a:t>
            </a:r>
          </a:p>
          <a:p>
            <a:pPr>
              <a:buClr>
                <a:schemeClr val="hlink"/>
              </a:buClr>
              <a:buSzTx/>
              <a:buFont typeface="Wingdings" pitchFamily="2" charset="2"/>
              <a:buChar char="Ø"/>
            </a:pPr>
            <a:r>
              <a:rPr lang="en-US" sz="2400" b="1" dirty="0" smtClean="0"/>
              <a:t>Make sure air supply is not contaminated</a:t>
            </a:r>
          </a:p>
          <a:p>
            <a:pPr lvl="1">
              <a:buClr>
                <a:schemeClr val="hlink"/>
              </a:buClr>
              <a:buFont typeface="Wingdings" pitchFamily="2" charset="2"/>
              <a:buChar char="§"/>
            </a:pPr>
            <a:r>
              <a:rPr lang="en-US" sz="1800" dirty="0" smtClean="0"/>
              <a:t>Ventilation air supply must be from fresh air uncontaminated with flammables, toxins, etc.</a:t>
            </a:r>
          </a:p>
          <a:p>
            <a:pPr lvl="1">
              <a:buClr>
                <a:schemeClr val="hlink"/>
              </a:buClr>
              <a:buFont typeface="Wingdings" pitchFamily="2" charset="2"/>
              <a:buChar char="§"/>
            </a:pPr>
            <a:r>
              <a:rPr lang="en-US" sz="1800" b="1" dirty="0" smtClean="0"/>
              <a:t>Gas powered fans can be Dangerous</a:t>
            </a:r>
          </a:p>
        </p:txBody>
      </p:sp>
      <p:pic>
        <p:nvPicPr>
          <p:cNvPr id="55300" name="Picture 9" descr="fan 1"/>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5029200" y="1905000"/>
            <a:ext cx="3810000" cy="2857500"/>
          </a:xfrm>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pPr>
              <a:defRPr/>
            </a:pPr>
            <a:r>
              <a:rPr lang="en-US" sz="4800" b="1" smtClean="0">
                <a:solidFill>
                  <a:srgbClr val="339933"/>
                </a:solidFill>
              </a:rPr>
              <a:t>Test the Atmosphere</a:t>
            </a:r>
          </a:p>
        </p:txBody>
      </p:sp>
      <p:sp>
        <p:nvSpPr>
          <p:cNvPr id="56323" name="Rectangle 3"/>
          <p:cNvSpPr>
            <a:spLocks noGrp="1" noChangeArrowheads="1"/>
          </p:cNvSpPr>
          <p:nvPr>
            <p:ph idx="1"/>
          </p:nvPr>
        </p:nvSpPr>
        <p:spPr>
          <a:xfrm>
            <a:off x="685800" y="1978025"/>
            <a:ext cx="7772400" cy="4422775"/>
          </a:xfrm>
          <a:noFill/>
        </p:spPr>
        <p:txBody>
          <a:bodyPr/>
          <a:lstStyle/>
          <a:p>
            <a:pPr>
              <a:lnSpc>
                <a:spcPct val="90000"/>
              </a:lnSpc>
              <a:buClr>
                <a:schemeClr val="hlink"/>
              </a:buClr>
              <a:buSzTx/>
              <a:buFont typeface="Wingdings" pitchFamily="2" charset="2"/>
              <a:buChar char="Ø"/>
            </a:pPr>
            <a:r>
              <a:rPr lang="en-US" sz="2800" b="1" dirty="0" smtClean="0"/>
              <a:t>Check for Oxygen Content:</a:t>
            </a:r>
          </a:p>
          <a:p>
            <a:pPr lvl="1">
              <a:lnSpc>
                <a:spcPct val="90000"/>
              </a:lnSpc>
              <a:buClr>
                <a:schemeClr val="hlink"/>
              </a:buClr>
              <a:buFont typeface="Wingdings" pitchFamily="2" charset="2"/>
              <a:buChar char="§"/>
            </a:pPr>
            <a:r>
              <a:rPr lang="en-US" dirty="0" smtClean="0"/>
              <a:t>At least 19.5% and less than 23.5%</a:t>
            </a:r>
          </a:p>
          <a:p>
            <a:pPr>
              <a:lnSpc>
                <a:spcPct val="90000"/>
              </a:lnSpc>
              <a:buClr>
                <a:schemeClr val="hlink"/>
              </a:buClr>
              <a:buSzTx/>
              <a:buFont typeface="Wingdings" pitchFamily="2" charset="2"/>
              <a:buChar char="Ø"/>
            </a:pPr>
            <a:r>
              <a:rPr lang="en-US" sz="2800" b="1" dirty="0" smtClean="0"/>
              <a:t>Check for Combustibles:</a:t>
            </a:r>
          </a:p>
          <a:p>
            <a:pPr lvl="1">
              <a:lnSpc>
                <a:spcPct val="90000"/>
              </a:lnSpc>
              <a:buClr>
                <a:schemeClr val="hlink"/>
              </a:buClr>
              <a:buFont typeface="Wingdings" pitchFamily="2" charset="2"/>
              <a:buChar char="§"/>
            </a:pPr>
            <a:r>
              <a:rPr lang="en-US" dirty="0" smtClean="0"/>
              <a:t>Less than 10% of the LEL</a:t>
            </a:r>
          </a:p>
          <a:p>
            <a:pPr>
              <a:lnSpc>
                <a:spcPct val="90000"/>
              </a:lnSpc>
              <a:buClr>
                <a:schemeClr val="hlink"/>
              </a:buClr>
              <a:buSzTx/>
              <a:buFont typeface="Wingdings" pitchFamily="2" charset="2"/>
              <a:buChar char="Ø"/>
            </a:pPr>
            <a:r>
              <a:rPr lang="en-US" sz="2800" b="1" dirty="0" smtClean="0"/>
              <a:t>Check for Toxic Gases:</a:t>
            </a:r>
            <a:endParaRPr lang="en-US" sz="2800" dirty="0" smtClean="0"/>
          </a:p>
          <a:p>
            <a:pPr lvl="1">
              <a:lnSpc>
                <a:spcPct val="90000"/>
              </a:lnSpc>
              <a:buClr>
                <a:schemeClr val="hlink"/>
              </a:buClr>
              <a:buFont typeface="Wingdings" pitchFamily="2" charset="2"/>
              <a:buChar char="§"/>
            </a:pPr>
            <a:r>
              <a:rPr lang="en-US" dirty="0" smtClean="0"/>
              <a:t>Most commonly carbon monoxide (PEL 50 ppm)</a:t>
            </a:r>
          </a:p>
          <a:p>
            <a:pPr lvl="1">
              <a:lnSpc>
                <a:spcPct val="90000"/>
              </a:lnSpc>
              <a:buClr>
                <a:schemeClr val="hlink"/>
              </a:buClr>
              <a:buFont typeface="Wingdings" pitchFamily="2" charset="2"/>
              <a:buChar char="§"/>
            </a:pPr>
            <a:r>
              <a:rPr lang="en-US" dirty="0" smtClean="0"/>
              <a:t>or any other hazardous materials as determined by the use of the space.</a:t>
            </a:r>
          </a:p>
        </p:txBody>
      </p:sp>
      <p:sp>
        <p:nvSpPr>
          <p:cNvPr id="56324" name="Rectangle 4"/>
          <p:cNvSpPr>
            <a:spLocks noChangeArrowheads="1"/>
          </p:cNvSpPr>
          <p:nvPr/>
        </p:nvSpPr>
        <p:spPr bwMode="auto">
          <a:xfrm>
            <a:off x="990600" y="1295400"/>
            <a:ext cx="7162800" cy="519113"/>
          </a:xfrm>
          <a:prstGeom prst="rect">
            <a:avLst/>
          </a:prstGeom>
          <a:noFill/>
          <a:ln w="9525">
            <a:noFill/>
            <a:miter lim="800000"/>
            <a:headEnd/>
            <a:tailEnd/>
          </a:ln>
        </p:spPr>
        <p:txBody>
          <a:bodyPr lIns="92075" tIns="46038" rIns="92075" bIns="46038">
            <a:spAutoFit/>
          </a:bodyPr>
          <a:lstStyle/>
          <a:p>
            <a:pPr>
              <a:spcBef>
                <a:spcPct val="50000"/>
              </a:spcBef>
              <a:buClrTx/>
              <a:buSzTx/>
              <a:buFontTx/>
              <a:buNone/>
            </a:pPr>
            <a:r>
              <a:rPr lang="en-US" sz="2800" b="1" dirty="0">
                <a:solidFill>
                  <a:schemeClr val="tx1"/>
                </a:solidFill>
                <a:latin typeface="Arial" charset="0"/>
              </a:rPr>
              <a:t>In this order:</a:t>
            </a:r>
            <a:endParaRPr lang="en-US" sz="2400" b="1" dirty="0">
              <a:solidFill>
                <a:schemeClr val="tx1"/>
              </a:solidFill>
              <a:latin typeface="Arial" charset="0"/>
            </a:endParaRPr>
          </a:p>
        </p:txBody>
      </p:sp>
      <p:pic>
        <p:nvPicPr>
          <p:cNvPr id="56325" name="Picture 5" descr="GASMON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362200"/>
            <a:ext cx="2409825" cy="2057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04800"/>
            <a:ext cx="7848600" cy="1371600"/>
          </a:xfrm>
        </p:spPr>
        <p:txBody>
          <a:bodyPr>
            <a:normAutofit fontScale="90000"/>
          </a:bodyPr>
          <a:lstStyle/>
          <a:p>
            <a:pPr>
              <a:defRPr/>
            </a:pPr>
            <a:r>
              <a:rPr lang="en-US" b="1" smtClean="0">
                <a:solidFill>
                  <a:srgbClr val="339933"/>
                </a:solidFill>
              </a:rPr>
              <a:t>Atmosphere Testing Shall Be Performed:</a:t>
            </a:r>
          </a:p>
        </p:txBody>
      </p:sp>
      <p:sp>
        <p:nvSpPr>
          <p:cNvPr id="57347" name="Rectangle 3"/>
          <p:cNvSpPr>
            <a:spLocks noGrp="1" noChangeArrowheads="1"/>
          </p:cNvSpPr>
          <p:nvPr>
            <p:ph idx="1"/>
          </p:nvPr>
        </p:nvSpPr>
        <p:spPr>
          <a:noFill/>
        </p:spPr>
        <p:txBody>
          <a:bodyPr/>
          <a:lstStyle/>
          <a:p>
            <a:pPr>
              <a:buClr>
                <a:schemeClr val="hlink"/>
              </a:buClr>
              <a:buFont typeface="Wingdings" pitchFamily="2" charset="2"/>
              <a:buChar char="Ø"/>
            </a:pPr>
            <a:r>
              <a:rPr lang="en-US" b="1" dirty="0" smtClean="0"/>
              <a:t>Prior to every entry when the space is vacant;</a:t>
            </a:r>
          </a:p>
          <a:p>
            <a:pPr>
              <a:buClr>
                <a:schemeClr val="hlink"/>
              </a:buClr>
              <a:buFont typeface="Wingdings" pitchFamily="2" charset="2"/>
              <a:buChar char="Ø"/>
            </a:pPr>
            <a:r>
              <a:rPr lang="en-US" b="1" dirty="0" smtClean="0"/>
              <a:t>At least hourly for permit-required confined spaces.</a:t>
            </a:r>
          </a:p>
          <a:p>
            <a:pPr>
              <a:buClr>
                <a:schemeClr val="hlink"/>
              </a:buClr>
              <a:buFont typeface="Wingdings" pitchFamily="2" charset="2"/>
              <a:buChar char="Ø"/>
            </a:pPr>
            <a:r>
              <a:rPr lang="en-US" b="1" dirty="0" smtClean="0"/>
              <a:t>More frequently, if conditions or suspicions warrant.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3314700" y="1257300"/>
            <a:ext cx="2971800" cy="5029200"/>
          </a:xfrm>
          <a:prstGeom prst="roundRect">
            <a:avLst>
              <a:gd name="adj" fmla="val 11843"/>
            </a:avLst>
          </a:prstGeom>
          <a:solidFill>
            <a:schemeClr val="accent1"/>
          </a:solidFill>
          <a:ln w="76200">
            <a:solidFill>
              <a:schemeClr val="bg2"/>
            </a:solidFill>
            <a:round/>
            <a:headEnd/>
            <a:tailEnd/>
          </a:ln>
        </p:spPr>
        <p:txBody>
          <a:bodyPr wrap="none" anchor="ctr"/>
          <a:lstStyle/>
          <a:p>
            <a:endParaRPr lang="en-US"/>
          </a:p>
        </p:txBody>
      </p:sp>
      <p:sp>
        <p:nvSpPr>
          <p:cNvPr id="58371" name="Rectangle 3"/>
          <p:cNvSpPr>
            <a:spLocks noChangeArrowheads="1"/>
          </p:cNvSpPr>
          <p:nvPr/>
        </p:nvSpPr>
        <p:spPr bwMode="auto">
          <a:xfrm>
            <a:off x="3435350" y="1530350"/>
            <a:ext cx="2730500" cy="4635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58372" name="Rectangle 4"/>
          <p:cNvSpPr>
            <a:spLocks noChangeArrowheads="1"/>
          </p:cNvSpPr>
          <p:nvPr/>
        </p:nvSpPr>
        <p:spPr bwMode="auto">
          <a:xfrm>
            <a:off x="3435350" y="2978150"/>
            <a:ext cx="2730500" cy="3187700"/>
          </a:xfrm>
          <a:prstGeom prst="rect">
            <a:avLst/>
          </a:prstGeom>
          <a:solidFill>
            <a:srgbClr val="FFFF00"/>
          </a:solidFill>
          <a:ln w="12700">
            <a:solidFill>
              <a:schemeClr val="tx1"/>
            </a:solidFill>
            <a:miter lim="800000"/>
            <a:headEnd/>
            <a:tailEnd/>
          </a:ln>
        </p:spPr>
        <p:txBody>
          <a:bodyPr wrap="none" anchor="ctr"/>
          <a:lstStyle/>
          <a:p>
            <a:endParaRPr lang="en-US"/>
          </a:p>
        </p:txBody>
      </p:sp>
      <p:sp>
        <p:nvSpPr>
          <p:cNvPr id="58373" name="Rectangle 5"/>
          <p:cNvSpPr>
            <a:spLocks noChangeArrowheads="1"/>
          </p:cNvSpPr>
          <p:nvPr/>
        </p:nvSpPr>
        <p:spPr bwMode="auto">
          <a:xfrm>
            <a:off x="3435350" y="4654550"/>
            <a:ext cx="2730500" cy="1511300"/>
          </a:xfrm>
          <a:prstGeom prst="rect">
            <a:avLst/>
          </a:prstGeom>
          <a:solidFill>
            <a:srgbClr val="FF0033"/>
          </a:solidFill>
          <a:ln w="12700">
            <a:solidFill>
              <a:schemeClr val="tx1"/>
            </a:solidFill>
            <a:miter lim="800000"/>
            <a:headEnd/>
            <a:tailEnd/>
          </a:ln>
        </p:spPr>
        <p:txBody>
          <a:bodyPr wrap="none" anchor="ctr"/>
          <a:lstStyle/>
          <a:p>
            <a:endParaRPr lang="en-US"/>
          </a:p>
        </p:txBody>
      </p:sp>
      <p:sp>
        <p:nvSpPr>
          <p:cNvPr id="58374" name="Rectangle 6"/>
          <p:cNvSpPr>
            <a:spLocks noChangeArrowheads="1"/>
          </p:cNvSpPr>
          <p:nvPr/>
        </p:nvSpPr>
        <p:spPr bwMode="auto">
          <a:xfrm>
            <a:off x="3759200" y="1092200"/>
            <a:ext cx="711200" cy="177800"/>
          </a:xfrm>
          <a:prstGeom prst="rect">
            <a:avLst/>
          </a:prstGeom>
          <a:solidFill>
            <a:schemeClr val="accent1"/>
          </a:solidFill>
          <a:ln w="50800">
            <a:solidFill>
              <a:schemeClr val="bg2"/>
            </a:solidFill>
            <a:miter lim="800000"/>
            <a:headEnd/>
            <a:tailEnd/>
          </a:ln>
        </p:spPr>
        <p:txBody>
          <a:bodyPr wrap="none" anchor="ctr"/>
          <a:lstStyle/>
          <a:p>
            <a:endParaRPr lang="en-US"/>
          </a:p>
        </p:txBody>
      </p:sp>
      <p:sp>
        <p:nvSpPr>
          <p:cNvPr id="20487" name="Rectangle 7"/>
          <p:cNvSpPr>
            <a:spLocks noChangeArrowheads="1"/>
          </p:cNvSpPr>
          <p:nvPr/>
        </p:nvSpPr>
        <p:spPr bwMode="auto">
          <a:xfrm>
            <a:off x="60325" y="212725"/>
            <a:ext cx="3127459" cy="1570303"/>
          </a:xfrm>
          <a:prstGeom prst="rect">
            <a:avLst/>
          </a:prstGeom>
          <a:noFill/>
          <a:ln w="9525">
            <a:noFill/>
            <a:miter lim="800000"/>
            <a:headEnd/>
            <a:tailEnd/>
          </a:ln>
          <a:effectLst/>
        </p:spPr>
        <p:txBody>
          <a:bodyPr wrap="none" lIns="92075" tIns="46038" rIns="92075" bIns="46038">
            <a:spAutoFit/>
          </a:bodyPr>
          <a:lstStyle/>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Always test the</a:t>
            </a:r>
          </a:p>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air at various levels </a:t>
            </a:r>
          </a:p>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to be sure that the</a:t>
            </a:r>
          </a:p>
          <a:p>
            <a:pPr>
              <a:spcBef>
                <a:spcPct val="0"/>
              </a:spcBef>
              <a:buClrTx/>
              <a:buSzTx/>
              <a:buFontTx/>
              <a:buNone/>
              <a:defRPr/>
            </a:pPr>
            <a:r>
              <a:rPr lang="en-US" sz="2400" b="1" dirty="0">
                <a:solidFill>
                  <a:schemeClr val="tx1"/>
                </a:solidFill>
                <a:effectLst>
                  <a:outerShdw blurRad="38100" dist="38100" dir="2700000" algn="tl">
                    <a:srgbClr val="FFFFFF"/>
                  </a:outerShdw>
                </a:effectLst>
                <a:latin typeface="Arial" charset="0"/>
              </a:rPr>
              <a:t>entire space is safe</a:t>
            </a:r>
            <a:r>
              <a:rPr lang="en-US" sz="2400" b="1" dirty="0">
                <a:effectLst>
                  <a:outerShdw blurRad="38100" dist="38100" dir="2700000" algn="tl">
                    <a:srgbClr val="FFFFFF"/>
                  </a:outerShdw>
                </a:effectLst>
                <a:latin typeface="Arial" charset="0"/>
              </a:rPr>
              <a:t>.</a:t>
            </a:r>
          </a:p>
        </p:txBody>
      </p:sp>
      <p:sp>
        <p:nvSpPr>
          <p:cNvPr id="58376" name="AutoShape 8"/>
          <p:cNvSpPr>
            <a:spLocks noChangeArrowheads="1"/>
          </p:cNvSpPr>
          <p:nvPr/>
        </p:nvSpPr>
        <p:spPr bwMode="auto">
          <a:xfrm>
            <a:off x="4051300" y="1917700"/>
            <a:ext cx="203200" cy="431800"/>
          </a:xfrm>
          <a:prstGeom prst="roundRect">
            <a:avLst>
              <a:gd name="adj" fmla="val 12495"/>
            </a:avLst>
          </a:prstGeom>
          <a:solidFill>
            <a:schemeClr val="bg2"/>
          </a:solidFill>
          <a:ln w="25400">
            <a:solidFill>
              <a:srgbClr val="FF0033"/>
            </a:solidFill>
            <a:round/>
            <a:headEnd/>
            <a:tailEnd/>
          </a:ln>
        </p:spPr>
        <p:txBody>
          <a:bodyPr wrap="none" anchor="ctr"/>
          <a:lstStyle/>
          <a:p>
            <a:endParaRPr lang="en-US"/>
          </a:p>
        </p:txBody>
      </p:sp>
      <p:sp>
        <p:nvSpPr>
          <p:cNvPr id="58377" name="AutoShape 9"/>
          <p:cNvSpPr>
            <a:spLocks noChangeArrowheads="1"/>
          </p:cNvSpPr>
          <p:nvPr/>
        </p:nvSpPr>
        <p:spPr bwMode="auto">
          <a:xfrm>
            <a:off x="4051300" y="3517900"/>
            <a:ext cx="203200" cy="431800"/>
          </a:xfrm>
          <a:prstGeom prst="roundRect">
            <a:avLst>
              <a:gd name="adj" fmla="val 12495"/>
            </a:avLst>
          </a:prstGeom>
          <a:solidFill>
            <a:schemeClr val="bg2"/>
          </a:solidFill>
          <a:ln w="25400">
            <a:solidFill>
              <a:srgbClr val="FF0033"/>
            </a:solidFill>
            <a:prstDash val="sysDot"/>
            <a:round/>
            <a:headEnd/>
            <a:tailEnd/>
          </a:ln>
        </p:spPr>
        <p:txBody>
          <a:bodyPr wrap="none" anchor="ctr"/>
          <a:lstStyle/>
          <a:p>
            <a:endParaRPr lang="en-US"/>
          </a:p>
        </p:txBody>
      </p:sp>
      <p:sp>
        <p:nvSpPr>
          <p:cNvPr id="58378" name="AutoShape 10"/>
          <p:cNvSpPr>
            <a:spLocks noChangeArrowheads="1"/>
          </p:cNvSpPr>
          <p:nvPr/>
        </p:nvSpPr>
        <p:spPr bwMode="auto">
          <a:xfrm>
            <a:off x="4051300" y="5194300"/>
            <a:ext cx="203200" cy="431800"/>
          </a:xfrm>
          <a:prstGeom prst="roundRect">
            <a:avLst>
              <a:gd name="adj" fmla="val 12495"/>
            </a:avLst>
          </a:prstGeom>
          <a:solidFill>
            <a:schemeClr val="bg2"/>
          </a:solidFill>
          <a:ln w="25400">
            <a:solidFill>
              <a:schemeClr val="tx1"/>
            </a:solidFill>
            <a:prstDash val="sysDot"/>
            <a:round/>
            <a:headEnd/>
            <a:tailEnd/>
          </a:ln>
        </p:spPr>
        <p:txBody>
          <a:bodyPr wrap="none" anchor="ctr"/>
          <a:lstStyle/>
          <a:p>
            <a:endParaRPr lang="en-US"/>
          </a:p>
        </p:txBody>
      </p:sp>
      <p:sp>
        <p:nvSpPr>
          <p:cNvPr id="58379" name="Line 11"/>
          <p:cNvSpPr>
            <a:spLocks noChangeShapeType="1"/>
          </p:cNvSpPr>
          <p:nvPr/>
        </p:nvSpPr>
        <p:spPr bwMode="auto">
          <a:xfrm flipV="1">
            <a:off x="4191000" y="381000"/>
            <a:ext cx="0" cy="152400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58380" name="Line 12"/>
          <p:cNvSpPr>
            <a:spLocks noChangeShapeType="1"/>
          </p:cNvSpPr>
          <p:nvPr/>
        </p:nvSpPr>
        <p:spPr bwMode="auto">
          <a:xfrm flipV="1">
            <a:off x="4114800" y="2362200"/>
            <a:ext cx="0" cy="1143000"/>
          </a:xfrm>
          <a:prstGeom prst="line">
            <a:avLst/>
          </a:prstGeom>
          <a:noFill/>
          <a:ln w="12700">
            <a:solidFill>
              <a:srgbClr val="000000"/>
            </a:solidFill>
            <a:prstDash val="dash"/>
            <a:round/>
            <a:headEnd type="none" w="sm" len="sm"/>
            <a:tailEnd type="none" w="sm" len="sm"/>
          </a:ln>
        </p:spPr>
        <p:txBody>
          <a:bodyPr wrap="none" anchor="ctr"/>
          <a:lstStyle/>
          <a:p>
            <a:endParaRPr lang="en-US"/>
          </a:p>
        </p:txBody>
      </p:sp>
      <p:sp>
        <p:nvSpPr>
          <p:cNvPr id="58381" name="Line 13"/>
          <p:cNvSpPr>
            <a:spLocks noChangeShapeType="1"/>
          </p:cNvSpPr>
          <p:nvPr/>
        </p:nvSpPr>
        <p:spPr bwMode="auto">
          <a:xfrm flipV="1">
            <a:off x="4114800" y="4038600"/>
            <a:ext cx="0" cy="1143000"/>
          </a:xfrm>
          <a:prstGeom prst="line">
            <a:avLst/>
          </a:prstGeom>
          <a:noFill/>
          <a:ln w="12700">
            <a:solidFill>
              <a:srgbClr val="000000"/>
            </a:solidFill>
            <a:prstDash val="dash"/>
            <a:round/>
            <a:headEnd type="none" w="sm" len="sm"/>
            <a:tailEnd type="none" w="sm" len="sm"/>
          </a:ln>
        </p:spPr>
        <p:txBody>
          <a:bodyPr wrap="none" anchor="ctr"/>
          <a:lstStyle/>
          <a:p>
            <a:endParaRPr lang="en-US"/>
          </a:p>
        </p:txBody>
      </p:sp>
      <p:sp>
        <p:nvSpPr>
          <p:cNvPr id="20494" name="Rectangle 14"/>
          <p:cNvSpPr>
            <a:spLocks noChangeArrowheads="1"/>
          </p:cNvSpPr>
          <p:nvPr/>
        </p:nvSpPr>
        <p:spPr bwMode="auto">
          <a:xfrm>
            <a:off x="6781800" y="2057400"/>
            <a:ext cx="1981200" cy="462307"/>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dirty="0">
                <a:solidFill>
                  <a:schemeClr val="tx1"/>
                </a:solidFill>
                <a:effectLst>
                  <a:outerShdw blurRad="38100" dist="38100" dir="2700000" algn="tl">
                    <a:srgbClr val="000000"/>
                  </a:outerShdw>
                </a:effectLst>
                <a:latin typeface="Arial" charset="0"/>
              </a:rPr>
              <a:t>Good Air</a:t>
            </a:r>
          </a:p>
        </p:txBody>
      </p:sp>
      <p:sp>
        <p:nvSpPr>
          <p:cNvPr id="20495" name="Rectangle 15"/>
          <p:cNvSpPr>
            <a:spLocks noChangeArrowheads="1"/>
          </p:cNvSpPr>
          <p:nvPr/>
        </p:nvSpPr>
        <p:spPr bwMode="auto">
          <a:xfrm>
            <a:off x="6781800" y="3657600"/>
            <a:ext cx="1752600" cy="462307"/>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dirty="0">
                <a:solidFill>
                  <a:schemeClr val="tx1"/>
                </a:solidFill>
                <a:effectLst>
                  <a:outerShdw blurRad="38100" dist="38100" dir="2700000" algn="tl">
                    <a:srgbClr val="FFFFFF"/>
                  </a:outerShdw>
                </a:effectLst>
                <a:latin typeface="Arial" charset="0"/>
              </a:rPr>
              <a:t>Poor Air</a:t>
            </a:r>
          </a:p>
        </p:txBody>
      </p:sp>
      <p:sp>
        <p:nvSpPr>
          <p:cNvPr id="20496" name="Rectangle 16"/>
          <p:cNvSpPr>
            <a:spLocks noChangeArrowheads="1"/>
          </p:cNvSpPr>
          <p:nvPr/>
        </p:nvSpPr>
        <p:spPr bwMode="auto">
          <a:xfrm>
            <a:off x="6858000" y="5181600"/>
            <a:ext cx="1981200" cy="457200"/>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a:solidFill>
                  <a:srgbClr val="FF0033"/>
                </a:solidFill>
                <a:effectLst>
                  <a:outerShdw blurRad="38100" dist="38100" dir="2700000" algn="tl">
                    <a:srgbClr val="000000"/>
                  </a:outerShdw>
                </a:effectLst>
                <a:latin typeface="Arial" charset="0"/>
              </a:rPr>
              <a:t>Deadly Air</a:t>
            </a:r>
          </a:p>
        </p:txBody>
      </p:sp>
      <p:sp>
        <p:nvSpPr>
          <p:cNvPr id="20497" name="Rectangle 17"/>
          <p:cNvSpPr>
            <a:spLocks noChangeArrowheads="1"/>
          </p:cNvSpPr>
          <p:nvPr/>
        </p:nvSpPr>
        <p:spPr bwMode="auto">
          <a:xfrm>
            <a:off x="304800" y="3886200"/>
            <a:ext cx="2590800" cy="1917700"/>
          </a:xfrm>
          <a:prstGeom prst="rect">
            <a:avLst/>
          </a:prstGeom>
          <a:noFill/>
          <a:ln w="9525">
            <a:noFill/>
            <a:miter lim="800000"/>
            <a:headEnd/>
            <a:tailEnd/>
          </a:ln>
          <a:effectLst/>
        </p:spPr>
        <p:txBody>
          <a:bodyPr lIns="92075" tIns="46038" rIns="92075" bIns="46038">
            <a:spAutoFit/>
          </a:bodyPr>
          <a:lstStyle/>
          <a:p>
            <a:pPr>
              <a:spcBef>
                <a:spcPct val="50000"/>
              </a:spcBef>
              <a:buClrTx/>
              <a:buSzTx/>
              <a:buFontTx/>
              <a:buNone/>
              <a:defRPr/>
            </a:pPr>
            <a:r>
              <a:rPr lang="en-US" sz="2400" b="1">
                <a:solidFill>
                  <a:srgbClr val="FF0033"/>
                </a:solidFill>
                <a:effectLst>
                  <a:outerShdw blurRad="38100" dist="38100" dir="2700000" algn="tl">
                    <a:srgbClr val="000000"/>
                  </a:outerShdw>
                </a:effectLst>
                <a:latin typeface="Arial" charset="0"/>
              </a:rPr>
              <a:t>Good air near the opening does NOT mean there is good air at the bottom!</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28600"/>
            <a:ext cx="7772400" cy="1143000"/>
          </a:xfrm>
        </p:spPr>
        <p:txBody>
          <a:bodyPr/>
          <a:lstStyle/>
          <a:p>
            <a:pPr>
              <a:defRPr/>
            </a:pPr>
            <a:r>
              <a:rPr lang="en-US" dirty="0" smtClean="0">
                <a:effectLst>
                  <a:outerShdw blurRad="38100" dist="38100" dir="2700000" algn="tl">
                    <a:srgbClr val="FFFFFF"/>
                  </a:outerShdw>
                </a:effectLst>
              </a:rPr>
              <a:t>Personal Protective Equipment</a:t>
            </a:r>
          </a:p>
        </p:txBody>
      </p:sp>
      <p:sp>
        <p:nvSpPr>
          <p:cNvPr id="59395" name="Rectangle 3"/>
          <p:cNvSpPr>
            <a:spLocks noGrp="1" noChangeArrowheads="1"/>
          </p:cNvSpPr>
          <p:nvPr>
            <p:ph sz="half" idx="1"/>
          </p:nvPr>
        </p:nvSpPr>
        <p:spPr>
          <a:xfrm>
            <a:off x="685800" y="1752600"/>
            <a:ext cx="3810000" cy="4114800"/>
          </a:xfrm>
        </p:spPr>
        <p:txBody>
          <a:bodyPr/>
          <a:lstStyle/>
          <a:p>
            <a:pPr>
              <a:buFont typeface="Monotype Sorts" pitchFamily="2" charset="2"/>
              <a:buNone/>
            </a:pPr>
            <a:r>
              <a:rPr lang="en-US" dirty="0" smtClean="0">
                <a:solidFill>
                  <a:schemeClr val="bg2"/>
                </a:solidFill>
              </a:rPr>
              <a:t>	</a:t>
            </a:r>
            <a:r>
              <a:rPr lang="en-US" dirty="0" smtClean="0"/>
              <a:t>Once all the hazards are identified, the space has been ventilated and the atmosphere checked, determine what personal protective equipment will be necessary.</a:t>
            </a:r>
          </a:p>
        </p:txBody>
      </p:sp>
      <p:sp>
        <p:nvSpPr>
          <p:cNvPr id="59396" name="Rectangle 4"/>
          <p:cNvSpPr>
            <a:spLocks noGrp="1" noChangeArrowheads="1"/>
          </p:cNvSpPr>
          <p:nvPr>
            <p:ph sz="half" idx="2"/>
          </p:nvPr>
        </p:nvSpPr>
        <p:spPr>
          <a:xfrm>
            <a:off x="4648200" y="1600200"/>
            <a:ext cx="3810000" cy="4419600"/>
          </a:xfrm>
        </p:spPr>
        <p:txBody>
          <a:bodyPr/>
          <a:lstStyle/>
          <a:p>
            <a:pPr>
              <a:buClr>
                <a:schemeClr val="hlink"/>
              </a:buClr>
            </a:pPr>
            <a:r>
              <a:rPr lang="en-US" dirty="0" smtClean="0"/>
              <a:t>Hard Hats</a:t>
            </a:r>
          </a:p>
          <a:p>
            <a:pPr>
              <a:buClr>
                <a:schemeClr val="hlink"/>
              </a:buClr>
            </a:pPr>
            <a:r>
              <a:rPr lang="en-US" dirty="0" smtClean="0"/>
              <a:t>Eye Protection</a:t>
            </a:r>
          </a:p>
          <a:p>
            <a:pPr>
              <a:buClr>
                <a:schemeClr val="hlink"/>
              </a:buClr>
            </a:pPr>
            <a:r>
              <a:rPr lang="en-US" dirty="0" smtClean="0"/>
              <a:t>Hearing Protection</a:t>
            </a:r>
          </a:p>
          <a:p>
            <a:pPr>
              <a:buClr>
                <a:schemeClr val="hlink"/>
              </a:buClr>
            </a:pPr>
            <a:r>
              <a:rPr lang="en-US" dirty="0" smtClean="0"/>
              <a:t>Respirator</a:t>
            </a:r>
          </a:p>
          <a:p>
            <a:pPr>
              <a:buClr>
                <a:schemeClr val="hlink"/>
              </a:buClr>
            </a:pPr>
            <a:r>
              <a:rPr lang="en-US" dirty="0" smtClean="0"/>
              <a:t>Protective Coveralls</a:t>
            </a:r>
          </a:p>
          <a:p>
            <a:pPr>
              <a:buClr>
                <a:schemeClr val="hlink"/>
              </a:buClr>
            </a:pPr>
            <a:r>
              <a:rPr lang="en-US" dirty="0" smtClean="0"/>
              <a:t>Gloves</a:t>
            </a:r>
          </a:p>
          <a:p>
            <a:pPr>
              <a:buClr>
                <a:schemeClr val="hlink"/>
              </a:buClr>
            </a:pPr>
            <a:r>
              <a:rPr lang="en-US" dirty="0" smtClean="0"/>
              <a:t>Footwear</a:t>
            </a:r>
          </a:p>
          <a:p>
            <a:pPr>
              <a:buClr>
                <a:schemeClr val="hlink"/>
              </a:buClr>
            </a:pPr>
            <a:r>
              <a:rPr lang="en-US" dirty="0" smtClean="0"/>
              <a:t>Safety Harn</a:t>
            </a:r>
            <a:r>
              <a:rPr lang="en-US" dirty="0" smtClean="0">
                <a:solidFill>
                  <a:schemeClr val="bg2"/>
                </a:solidFill>
              </a:rPr>
              <a:t>ess</a:t>
            </a:r>
          </a:p>
        </p:txBody>
      </p:sp>
      <p:pic>
        <p:nvPicPr>
          <p:cNvPr id="59397" name="Picture 7" descr="Workbo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819650"/>
            <a:ext cx="762000" cy="571500"/>
          </a:xfrm>
          <a:prstGeom prst="rect">
            <a:avLst/>
          </a:prstGeom>
          <a:noFill/>
          <a:ln w="9525">
            <a:noFill/>
            <a:miter lim="800000"/>
            <a:headEnd/>
            <a:tailEnd/>
          </a:ln>
        </p:spPr>
      </p:pic>
      <p:pic>
        <p:nvPicPr>
          <p:cNvPr id="59398" name="Picture 8" descr="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295400"/>
            <a:ext cx="838200" cy="628650"/>
          </a:xfrm>
          <a:prstGeom prst="rect">
            <a:avLst/>
          </a:prstGeom>
          <a:noFill/>
          <a:ln w="9525">
            <a:noFill/>
            <a:miter lim="800000"/>
            <a:headEnd/>
            <a:tailEnd/>
          </a:ln>
        </p:spPr>
      </p:pic>
      <p:pic>
        <p:nvPicPr>
          <p:cNvPr id="59399" name="Picture 9" descr="Eye Face Prote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2057400"/>
            <a:ext cx="914400" cy="685800"/>
          </a:xfrm>
          <a:prstGeom prst="rect">
            <a:avLst/>
          </a:prstGeom>
          <a:noFill/>
          <a:ln w="9525">
            <a:noFill/>
            <a:miter lim="800000"/>
            <a:headEnd/>
            <a:tailEnd/>
          </a:ln>
        </p:spPr>
      </p:pic>
      <p:pic>
        <p:nvPicPr>
          <p:cNvPr id="59400" name="Picture 10" descr="Respirators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0" y="3124200"/>
            <a:ext cx="914400" cy="685800"/>
          </a:xfrm>
          <a:prstGeom prst="rect">
            <a:avLst/>
          </a:prstGeom>
          <a:noFill/>
          <a:ln w="9525">
            <a:noFill/>
            <a:miter lim="800000"/>
            <a:headEnd/>
            <a:tailEnd/>
          </a:ln>
        </p:spPr>
      </p:pic>
      <p:pic>
        <p:nvPicPr>
          <p:cNvPr id="59401" name="Picture 11" descr="hearing protection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2819400"/>
            <a:ext cx="914400" cy="685800"/>
          </a:xfrm>
          <a:prstGeom prst="rect">
            <a:avLst/>
          </a:prstGeom>
          <a:noFill/>
          <a:ln w="9525">
            <a:noFill/>
            <a:miter lim="800000"/>
            <a:headEnd/>
            <a:tailEnd/>
          </a:ln>
        </p:spPr>
      </p:pic>
      <p:pic>
        <p:nvPicPr>
          <p:cNvPr id="59402" name="Picture 12" descr="gloves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4133850"/>
            <a:ext cx="838200" cy="628650"/>
          </a:xfrm>
          <a:prstGeom prst="rect">
            <a:avLst/>
          </a:prstGeom>
          <a:noFill/>
          <a:ln w="9525">
            <a:noFill/>
            <a:miter lim="800000"/>
            <a:headEnd/>
            <a:tailEnd/>
          </a:ln>
        </p:spPr>
      </p:pic>
      <p:pic>
        <p:nvPicPr>
          <p:cNvPr id="59403" name="Picture 13" descr="safety harness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9800" y="5638800"/>
            <a:ext cx="1066800" cy="800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152400"/>
            <a:ext cx="8610600" cy="1219200"/>
          </a:xfrm>
        </p:spPr>
        <p:txBody>
          <a:bodyPr/>
          <a:lstStyle/>
          <a:p>
            <a:pPr>
              <a:defRPr/>
            </a:pPr>
            <a:r>
              <a:rPr lang="en-US" dirty="0" smtClean="0">
                <a:effectLst>
                  <a:outerShdw blurRad="38100" dist="38100" dir="2700000" algn="tl">
                    <a:srgbClr val="FFFFFF"/>
                  </a:outerShdw>
                </a:effectLst>
              </a:rPr>
              <a:t>Personal Protective Equipment</a:t>
            </a:r>
          </a:p>
        </p:txBody>
      </p:sp>
      <p:sp>
        <p:nvSpPr>
          <p:cNvPr id="60419" name="Rectangle 4"/>
          <p:cNvSpPr>
            <a:spLocks noGrp="1" noChangeArrowheads="1"/>
          </p:cNvSpPr>
          <p:nvPr>
            <p:ph type="body" sz="half" idx="1"/>
          </p:nvPr>
        </p:nvSpPr>
        <p:spPr>
          <a:xfrm>
            <a:off x="533400" y="1447800"/>
            <a:ext cx="3810000" cy="2819400"/>
          </a:xfrm>
        </p:spPr>
        <p:txBody>
          <a:bodyPr>
            <a:normAutofit fontScale="92500" lnSpcReduction="10000"/>
          </a:bodyPr>
          <a:lstStyle/>
          <a:p>
            <a:pPr>
              <a:lnSpc>
                <a:spcPct val="90000"/>
              </a:lnSpc>
              <a:buFont typeface="Monotype Sorts" pitchFamily="2" charset="2"/>
              <a:buNone/>
            </a:pPr>
            <a:r>
              <a:rPr lang="en-US" sz="2800" dirty="0" smtClean="0">
                <a:solidFill>
                  <a:schemeClr val="bg2"/>
                </a:solidFill>
              </a:rPr>
              <a:t>	</a:t>
            </a:r>
            <a:r>
              <a:rPr lang="en-US" dirty="0" smtClean="0"/>
              <a:t>Each entrant shall use a chest or full body harness or a boatswain’s chair, with a retrieval line attached to assist in removal. </a:t>
            </a:r>
          </a:p>
        </p:txBody>
      </p:sp>
      <p:sp>
        <p:nvSpPr>
          <p:cNvPr id="60421" name="Rectangle 10"/>
          <p:cNvSpPr>
            <a:spLocks noChangeArrowheads="1"/>
          </p:cNvSpPr>
          <p:nvPr/>
        </p:nvSpPr>
        <p:spPr bwMode="auto">
          <a:xfrm>
            <a:off x="990600" y="5105400"/>
            <a:ext cx="7467600" cy="1323975"/>
          </a:xfrm>
          <a:prstGeom prst="rect">
            <a:avLst/>
          </a:prstGeom>
          <a:noFill/>
          <a:ln w="9525">
            <a:noFill/>
            <a:miter lim="800000"/>
            <a:headEnd/>
            <a:tailEnd/>
          </a:ln>
        </p:spPr>
        <p:txBody>
          <a:bodyPr>
            <a:spAutoFit/>
          </a:bodyPr>
          <a:lstStyle/>
          <a:p>
            <a:r>
              <a:rPr lang="en-US" sz="2000">
                <a:solidFill>
                  <a:srgbClr val="FF0000"/>
                </a:solidFill>
                <a:latin typeface="Brush Script MT" pitchFamily="66" charset="0"/>
              </a:rPr>
              <a:t>Exception – </a:t>
            </a:r>
            <a:r>
              <a:rPr lang="en-US" sz="2000">
                <a:solidFill>
                  <a:srgbClr val="0070C0"/>
                </a:solidFill>
                <a:latin typeface="Brush Script MT" pitchFamily="66" charset="0"/>
              </a:rPr>
              <a:t>Where the employer can demonstrate that the protection required is not feasible or creates a greater hazard, the employer shall provide an alternative means of protection which is demonstrated  to prevent the employee from sinking further than waist-deep in the grain.</a:t>
            </a:r>
          </a:p>
        </p:txBody>
      </p:sp>
      <p:pic>
        <p:nvPicPr>
          <p:cNvPr id="10242" name="Picture 2"/>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1371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762000"/>
          </a:xfrm>
        </p:spPr>
        <p:txBody>
          <a:bodyPr/>
          <a:lstStyle/>
          <a:p>
            <a:pPr>
              <a:defRPr/>
            </a:pPr>
            <a:r>
              <a:rPr lang="en-US" b="1" smtClean="0">
                <a:solidFill>
                  <a:srgbClr val="339933"/>
                </a:solidFill>
              </a:rPr>
              <a:t>Conduct a Pre-Entry Briefing</a:t>
            </a:r>
          </a:p>
        </p:txBody>
      </p:sp>
      <p:sp>
        <p:nvSpPr>
          <p:cNvPr id="61443" name="Rectangle 3"/>
          <p:cNvSpPr>
            <a:spLocks noGrp="1" noChangeArrowheads="1"/>
          </p:cNvSpPr>
          <p:nvPr>
            <p:ph idx="1"/>
          </p:nvPr>
        </p:nvSpPr>
        <p:spPr/>
        <p:txBody>
          <a:bodyPr/>
          <a:lstStyle/>
          <a:p>
            <a:pPr>
              <a:buClr>
                <a:schemeClr val="hlink"/>
              </a:buClr>
              <a:buSzTx/>
              <a:buFont typeface="Wingdings" pitchFamily="2" charset="2"/>
              <a:buChar char="Ø"/>
            </a:pPr>
            <a:r>
              <a:rPr lang="en-US" dirty="0" smtClean="0"/>
              <a:t>Entire crew must attend</a:t>
            </a:r>
          </a:p>
          <a:p>
            <a:pPr lvl="1">
              <a:buClr>
                <a:schemeClr val="hlink"/>
              </a:buClr>
              <a:buFont typeface="Wingdings" pitchFamily="2" charset="2"/>
              <a:buChar char="§"/>
            </a:pPr>
            <a:r>
              <a:rPr lang="en-US" dirty="0" smtClean="0"/>
              <a:t>Attendants, entrants, entry supervisor</a:t>
            </a:r>
          </a:p>
          <a:p>
            <a:pPr>
              <a:buClr>
                <a:schemeClr val="hlink"/>
              </a:buClr>
              <a:buSzTx/>
              <a:buFont typeface="Wingdings" pitchFamily="2" charset="2"/>
              <a:buChar char="Ø"/>
            </a:pPr>
            <a:r>
              <a:rPr lang="en-US" dirty="0" smtClean="0"/>
              <a:t>Review hazards of entry and work</a:t>
            </a:r>
          </a:p>
          <a:p>
            <a:pPr>
              <a:buClr>
                <a:schemeClr val="hlink"/>
              </a:buClr>
              <a:buSzTx/>
              <a:buFont typeface="Wingdings" pitchFamily="2" charset="2"/>
              <a:buChar char="Ø"/>
            </a:pPr>
            <a:r>
              <a:rPr lang="en-US" dirty="0" smtClean="0"/>
              <a:t>Review PPE</a:t>
            </a:r>
          </a:p>
          <a:p>
            <a:pPr>
              <a:buClr>
                <a:schemeClr val="hlink"/>
              </a:buClr>
              <a:buSzTx/>
              <a:buFont typeface="Wingdings" pitchFamily="2" charset="2"/>
              <a:buChar char="Ø"/>
            </a:pPr>
            <a:r>
              <a:rPr lang="en-US" dirty="0" smtClean="0"/>
              <a:t>Review procedure for contacting rescue</a:t>
            </a:r>
          </a:p>
          <a:p>
            <a:pPr lvl="1">
              <a:buClr>
                <a:schemeClr val="hlink"/>
              </a:buClr>
              <a:buFont typeface="Wingdings" pitchFamily="2" charset="2"/>
              <a:buChar char="§"/>
            </a:pPr>
            <a:r>
              <a:rPr lang="en-US" dirty="0" smtClean="0"/>
              <a:t>verify rescue is available</a:t>
            </a:r>
          </a:p>
          <a:p>
            <a:pPr>
              <a:buClr>
                <a:schemeClr val="hlink"/>
              </a:buClr>
              <a:buSzTx/>
              <a:buFont typeface="Wingdings" pitchFamily="2" charset="2"/>
              <a:buChar char="Ø"/>
            </a:pPr>
            <a:r>
              <a:rPr lang="en-US" dirty="0" smtClean="0"/>
              <a:t>Complete permit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a:defRPr/>
            </a:pPr>
            <a:r>
              <a:rPr lang="en-US" b="1" smtClean="0">
                <a:solidFill>
                  <a:srgbClr val="339933"/>
                </a:solidFill>
              </a:rPr>
              <a:t>Complete Entry Permit Form</a:t>
            </a:r>
          </a:p>
        </p:txBody>
      </p:sp>
      <p:sp>
        <p:nvSpPr>
          <p:cNvPr id="62467" name="Rectangle 3"/>
          <p:cNvSpPr>
            <a:spLocks noGrp="1" noChangeArrowheads="1"/>
          </p:cNvSpPr>
          <p:nvPr>
            <p:ph type="body" sz="half" idx="1"/>
          </p:nvPr>
        </p:nvSpPr>
        <p:spPr>
          <a:xfrm>
            <a:off x="533400" y="1371600"/>
            <a:ext cx="3810000" cy="5181600"/>
          </a:xfrm>
          <a:noFill/>
        </p:spPr>
        <p:txBody>
          <a:bodyPr/>
          <a:lstStyle/>
          <a:p>
            <a:pPr>
              <a:lnSpc>
                <a:spcPct val="90000"/>
              </a:lnSpc>
              <a:buClr>
                <a:schemeClr val="hlink"/>
              </a:buClr>
              <a:buFont typeface="Wingdings" pitchFamily="2" charset="2"/>
              <a:buChar char="Ø"/>
            </a:pPr>
            <a:r>
              <a:rPr lang="en-US" sz="2000" b="1" dirty="0" smtClean="0"/>
              <a:t>Permit must be correctly and completely filled out prior to entry.</a:t>
            </a:r>
          </a:p>
          <a:p>
            <a:pPr>
              <a:lnSpc>
                <a:spcPct val="90000"/>
              </a:lnSpc>
              <a:buClr>
                <a:schemeClr val="hlink"/>
              </a:buClr>
              <a:buFont typeface="Wingdings" pitchFamily="2" charset="2"/>
              <a:buChar char="Ø"/>
            </a:pPr>
            <a:r>
              <a:rPr lang="en-US" sz="2000" b="1" dirty="0" smtClean="0"/>
              <a:t>Permit must be activated by Entry Supervisor’s signature to be valid.</a:t>
            </a:r>
          </a:p>
          <a:p>
            <a:pPr>
              <a:lnSpc>
                <a:spcPct val="90000"/>
              </a:lnSpc>
              <a:buClr>
                <a:schemeClr val="hlink"/>
              </a:buClr>
              <a:buFont typeface="Wingdings" pitchFamily="2" charset="2"/>
              <a:buChar char="Ø"/>
            </a:pPr>
            <a:r>
              <a:rPr lang="en-US" sz="2000" b="1" dirty="0" smtClean="0"/>
              <a:t>No entry is allowed without a valid permit.</a:t>
            </a:r>
          </a:p>
          <a:p>
            <a:pPr>
              <a:lnSpc>
                <a:spcPct val="90000"/>
              </a:lnSpc>
              <a:buClr>
                <a:schemeClr val="hlink"/>
              </a:buClr>
              <a:buFont typeface="Wingdings" pitchFamily="2" charset="2"/>
              <a:buChar char="Ø"/>
            </a:pPr>
            <a:r>
              <a:rPr lang="en-US" sz="2000" b="1" dirty="0" smtClean="0"/>
              <a:t>When work is completed, permit and evaluation form should be returned to your Safety Dept.</a:t>
            </a:r>
          </a:p>
          <a:p>
            <a:pPr>
              <a:lnSpc>
                <a:spcPct val="90000"/>
              </a:lnSpc>
              <a:buClr>
                <a:schemeClr val="hlink"/>
              </a:buClr>
              <a:buFont typeface="Wingdings" pitchFamily="2" charset="2"/>
              <a:buChar char="Ø"/>
            </a:pPr>
            <a:r>
              <a:rPr lang="en-US" sz="2000" b="1" dirty="0" smtClean="0"/>
              <a:t>Cancelled permits must be kept on file for at least one year.</a:t>
            </a:r>
          </a:p>
        </p:txBody>
      </p:sp>
      <p:pic>
        <p:nvPicPr>
          <p:cNvPr id="62468" name="Picture 11" descr="permit"/>
          <p:cNvPicPr>
            <a:picLocks noGrp="1" noChangeAspect="1" noChangeArrowheads="1"/>
          </p:cNvPicPr>
          <p:nvPr>
            <p:ph type="clipArt" sz="half" idx="2"/>
          </p:nvPr>
        </p:nvPicPr>
        <p:blipFill>
          <a:blip r:embed="rId3" cstate="email">
            <a:extLst>
              <a:ext uri="{28A0092B-C50C-407E-A947-70E740481C1C}">
                <a14:useLocalDpi xmlns:a14="http://schemas.microsoft.com/office/drawing/2010/main"/>
              </a:ext>
            </a:extLst>
          </a:blip>
          <a:srcRect/>
          <a:stretch>
            <a:fillRect/>
          </a:stretch>
        </p:blipFill>
        <p:spPr>
          <a:xfrm>
            <a:off x="4648200" y="1447800"/>
            <a:ext cx="3810000" cy="4495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 Confined Space?</a:t>
            </a:r>
            <a:endParaRPr lang="en-US" dirty="0"/>
          </a:p>
        </p:txBody>
      </p:sp>
      <p:sp>
        <p:nvSpPr>
          <p:cNvPr id="6" name="Content Placeholder 5"/>
          <p:cNvSpPr>
            <a:spLocks noGrp="1"/>
          </p:cNvSpPr>
          <p:nvPr>
            <p:ph idx="1"/>
          </p:nvPr>
        </p:nvSpPr>
        <p:spPr/>
        <p:txBody>
          <a:bodyPr>
            <a:normAutofit/>
          </a:bodyPr>
          <a:lstStyle/>
          <a:p>
            <a:endParaRPr lang="en-US" sz="2800" dirty="0" smtClean="0"/>
          </a:p>
          <a:p>
            <a:r>
              <a:rPr lang="en-US" sz="2800" dirty="0" smtClean="0"/>
              <a:t>It is a space that:</a:t>
            </a:r>
          </a:p>
          <a:p>
            <a:pPr lvl="1"/>
            <a:r>
              <a:rPr lang="en-US" sz="2400" dirty="0" smtClean="0"/>
              <a:t>Is large enough and so configured that an employee can enter and perform work;</a:t>
            </a:r>
          </a:p>
          <a:p>
            <a:pPr lvl="1"/>
            <a:r>
              <a:rPr lang="en-US" sz="2400" dirty="0" smtClean="0"/>
              <a:t>Has limited or restricted means of entry and exit;</a:t>
            </a:r>
          </a:p>
          <a:p>
            <a:pPr lvl="1"/>
            <a:r>
              <a:rPr lang="en-US" sz="2400" dirty="0" smtClean="0"/>
              <a:t>Is not designed for continuous human occupancy</a:t>
            </a:r>
            <a:endParaRPr lang="en-US" sz="2400" dirty="0"/>
          </a:p>
        </p:txBody>
      </p:sp>
      <p:sp>
        <p:nvSpPr>
          <p:cNvPr id="4" name="Slide Number Placeholder 3"/>
          <p:cNvSpPr>
            <a:spLocks noGrp="1"/>
          </p:cNvSpPr>
          <p:nvPr>
            <p:ph type="sldNum" sz="quarter" idx="12"/>
          </p:nvPr>
        </p:nvSpPr>
        <p:spPr/>
        <p:txBody>
          <a:bodyPr/>
          <a:lstStyle/>
          <a:p>
            <a:pPr>
              <a:defRPr/>
            </a:pPr>
            <a:fld id="{EB64A4C1-5F3F-4284-BC10-F19C7BC77DBD}" type="slidenum">
              <a:rPr lang="en-US" smtClean="0"/>
              <a:pPr>
                <a:defRPr/>
              </a:pPr>
              <a:t>6</a:t>
            </a:fld>
            <a:endParaRPr lang="en-US"/>
          </a:p>
        </p:txBody>
      </p:sp>
    </p:spTree>
    <p:extLst>
      <p:ext uri="{BB962C8B-B14F-4D97-AF65-F5344CB8AC3E}">
        <p14:creationId xmlns:p14="http://schemas.microsoft.com/office/powerpoint/2010/main" val="21153851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524000"/>
          </a:xfrm>
        </p:spPr>
        <p:txBody>
          <a:bodyPr/>
          <a:lstStyle/>
          <a:p>
            <a:pPr>
              <a:defRPr/>
            </a:pPr>
            <a:r>
              <a:rPr lang="en-US" b="1" smtClean="0">
                <a:solidFill>
                  <a:srgbClr val="339933"/>
                </a:solidFill>
              </a:rPr>
              <a:t>Enter the Space and Proceed with work:</a:t>
            </a:r>
          </a:p>
        </p:txBody>
      </p:sp>
      <p:sp>
        <p:nvSpPr>
          <p:cNvPr id="63491" name="Rectangle 3"/>
          <p:cNvSpPr>
            <a:spLocks noGrp="1" noChangeArrowheads="1"/>
          </p:cNvSpPr>
          <p:nvPr>
            <p:ph idx="1"/>
          </p:nvPr>
        </p:nvSpPr>
        <p:spPr>
          <a:xfrm>
            <a:off x="609600" y="2362200"/>
            <a:ext cx="7772400" cy="3886200"/>
          </a:xfrm>
          <a:noFill/>
        </p:spPr>
        <p:txBody>
          <a:bodyPr/>
          <a:lstStyle/>
          <a:p>
            <a:pPr>
              <a:buClr>
                <a:schemeClr val="hlink"/>
              </a:buClr>
              <a:buFont typeface="Wingdings" pitchFamily="2" charset="2"/>
              <a:buChar char="Ø"/>
            </a:pPr>
            <a:r>
              <a:rPr lang="en-US" sz="2800" b="1" dirty="0" smtClean="0"/>
              <a:t>An attendant shall be posted near the entrance for the duration of the work. He shall be in constant communication with the entrants while the job is in progress.</a:t>
            </a:r>
          </a:p>
          <a:p>
            <a:pPr>
              <a:buClr>
                <a:schemeClr val="hlink"/>
              </a:buClr>
              <a:buFont typeface="Wingdings" pitchFamily="2" charset="2"/>
              <a:buChar char="Ø"/>
            </a:pPr>
            <a:r>
              <a:rPr lang="en-US" sz="2800" b="1" dirty="0" smtClean="0"/>
              <a:t>All entrants shall sign a sign-in-log when entering the space and sign out when exiting.</a:t>
            </a:r>
          </a:p>
          <a:p>
            <a:pPr>
              <a:buClr>
                <a:schemeClr val="hlink"/>
              </a:buClr>
              <a:buFont typeface="Wingdings" pitchFamily="2" charset="2"/>
              <a:buChar char="Ø"/>
            </a:pPr>
            <a:r>
              <a:rPr lang="en-US" sz="2800" b="1" dirty="0" smtClean="0"/>
              <a:t>The attendant shall maintain the permit and sign in log for the duration of the work.</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848600" cy="838200"/>
          </a:xfrm>
        </p:spPr>
        <p:txBody>
          <a:bodyPr/>
          <a:lstStyle/>
          <a:p>
            <a:pPr>
              <a:defRPr/>
            </a:pPr>
            <a:r>
              <a:rPr lang="en-US" b="1" dirty="0" smtClean="0">
                <a:effectLst>
                  <a:outerShdw blurRad="38100" dist="38100" dir="2700000" algn="tl">
                    <a:srgbClr val="FFFFFF"/>
                  </a:outerShdw>
                </a:effectLst>
              </a:rPr>
              <a:t>When the Job is Done:</a:t>
            </a:r>
          </a:p>
        </p:txBody>
      </p:sp>
      <p:sp>
        <p:nvSpPr>
          <p:cNvPr id="64515" name="Rectangle 3"/>
          <p:cNvSpPr>
            <a:spLocks noGrp="1" noChangeArrowheads="1"/>
          </p:cNvSpPr>
          <p:nvPr>
            <p:ph idx="1"/>
          </p:nvPr>
        </p:nvSpPr>
        <p:spPr>
          <a:xfrm>
            <a:off x="762000" y="2133600"/>
            <a:ext cx="7772400" cy="3886200"/>
          </a:xfrm>
          <a:noFill/>
        </p:spPr>
        <p:txBody>
          <a:bodyPr/>
          <a:lstStyle/>
          <a:p>
            <a:pPr>
              <a:buClr>
                <a:schemeClr val="hlink"/>
              </a:buClr>
              <a:buFont typeface="Wingdings" pitchFamily="2" charset="2"/>
              <a:buChar char="Ø"/>
            </a:pPr>
            <a:r>
              <a:rPr lang="en-US" b="1" dirty="0" smtClean="0"/>
              <a:t>Remove all personnel, tools, and debris from the space. Sign off the permit.</a:t>
            </a:r>
          </a:p>
          <a:p>
            <a:pPr>
              <a:buClr>
                <a:schemeClr val="hlink"/>
              </a:buClr>
              <a:buFont typeface="Wingdings" pitchFamily="2" charset="2"/>
              <a:buChar char="Ø"/>
            </a:pPr>
            <a:r>
              <a:rPr lang="en-US" b="1" dirty="0" smtClean="0"/>
              <a:t>Close the space.</a:t>
            </a:r>
          </a:p>
          <a:p>
            <a:pPr>
              <a:buClr>
                <a:schemeClr val="hlink"/>
              </a:buClr>
              <a:buFont typeface="Wingdings" pitchFamily="2" charset="2"/>
              <a:buChar char="Ø"/>
            </a:pPr>
            <a:r>
              <a:rPr lang="en-US" b="1" dirty="0" smtClean="0"/>
              <a:t>Cancel the permit.</a:t>
            </a:r>
          </a:p>
          <a:p>
            <a:pPr>
              <a:buClr>
                <a:schemeClr val="hlink"/>
              </a:buClr>
              <a:buFont typeface="Wingdings" pitchFamily="2" charset="2"/>
              <a:buChar char="Ø"/>
            </a:pPr>
            <a:r>
              <a:rPr lang="en-US" b="1" dirty="0" smtClean="0"/>
              <a:t>Review the job with all personnel (hazards, problems, etc.)</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a:bodyPr>
          <a:lstStyle/>
          <a:p>
            <a:r>
              <a:rPr lang="en-US" dirty="0" smtClean="0"/>
              <a:t>Employer required to develop and implement a written housekeeping program </a:t>
            </a:r>
          </a:p>
          <a:p>
            <a:pPr lvl="1"/>
            <a:r>
              <a:rPr lang="en-US" dirty="0" smtClean="0"/>
              <a:t>Determines the best process to reduce fugitive grain dust on all exposed surfaces</a:t>
            </a:r>
          </a:p>
          <a:p>
            <a:pPr lvl="1"/>
            <a:r>
              <a:rPr lang="en-US" dirty="0" smtClean="0"/>
              <a:t>Establish housekeeping priority areas</a:t>
            </a:r>
          </a:p>
          <a:p>
            <a:pPr lvl="2"/>
            <a:r>
              <a:rPr lang="en-US" dirty="0" smtClean="0"/>
              <a:t>Floor area within 35ft of bucket elevators</a:t>
            </a:r>
          </a:p>
          <a:p>
            <a:pPr lvl="2"/>
            <a:r>
              <a:rPr lang="en-US" dirty="0" smtClean="0"/>
              <a:t>Enclosed grinding equipment</a:t>
            </a:r>
          </a:p>
          <a:p>
            <a:pPr lvl="2"/>
            <a:r>
              <a:rPr lang="en-US" dirty="0" smtClean="0"/>
              <a:t>Interior enclosed grain drying areas</a:t>
            </a:r>
            <a:endParaRPr lang="en-US" dirty="0"/>
          </a:p>
        </p:txBody>
      </p:sp>
    </p:spTree>
    <p:extLst>
      <p:ext uri="{BB962C8B-B14F-4D97-AF65-F5344CB8AC3E}">
        <p14:creationId xmlns:p14="http://schemas.microsoft.com/office/powerpoint/2010/main" val="25492456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76200" y="1775191"/>
            <a:ext cx="6553200" cy="4625609"/>
          </a:xfrm>
        </p:spPr>
        <p:txBody>
          <a:bodyPr>
            <a:normAutofit fontScale="92500" lnSpcReduction="10000"/>
          </a:bodyPr>
          <a:lstStyle/>
          <a:p>
            <a:r>
              <a:rPr lang="en-US" dirty="0" smtClean="0"/>
              <a:t>Dust Accumulation</a:t>
            </a:r>
          </a:p>
          <a:p>
            <a:pPr lvl="1"/>
            <a:r>
              <a:rPr lang="en-US" dirty="0" smtClean="0"/>
              <a:t>Fugitive grain dust accumulations exceeds 1/8 inch (.32 cm) must be removed immediately</a:t>
            </a:r>
          </a:p>
          <a:p>
            <a:pPr lvl="1"/>
            <a:r>
              <a:rPr lang="en-US" dirty="0" smtClean="0"/>
              <a:t>Vacuuming or damp sweeping minimize dust being suspended in the air</a:t>
            </a:r>
          </a:p>
          <a:p>
            <a:pPr lvl="1"/>
            <a:r>
              <a:rPr lang="en-US" dirty="0" smtClean="0"/>
              <a:t>Blow down of dust with compressed air, only permitted when all ignition sources are shut-down</a:t>
            </a:r>
          </a:p>
          <a:p>
            <a:r>
              <a:rPr lang="en-US" dirty="0" smtClean="0"/>
              <a:t>Grain spills are not considered to be dust accumulations</a:t>
            </a:r>
            <a:endParaRPr lang="en-US" dirty="0"/>
          </a:p>
        </p:txBody>
      </p:sp>
      <p:pic>
        <p:nvPicPr>
          <p:cNvPr id="6" name="Picture 5" descr="http://cpefeedsequipment.com/images/Equipment%20023.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1600200"/>
            <a:ext cx="2209800" cy="2457450"/>
          </a:xfrm>
          <a:prstGeom prst="rect">
            <a:avLst/>
          </a:prstGeom>
          <a:noFill/>
        </p:spPr>
      </p:pic>
      <p:pic>
        <p:nvPicPr>
          <p:cNvPr id="24577" name="Picture 1" descr="C:\Documents and Settings\k0657138\Local Settings\Temporary Internet Files\Content.IE5\SXM3GL6Z\MC900318338[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629400" y="4572000"/>
            <a:ext cx="2286000" cy="1296314"/>
          </a:xfrm>
          <a:prstGeom prst="rect">
            <a:avLst/>
          </a:prstGeom>
          <a:noFill/>
        </p:spPr>
      </p:pic>
    </p:spTree>
    <p:extLst>
      <p:ext uri="{BB962C8B-B14F-4D97-AF65-F5344CB8AC3E}">
        <p14:creationId xmlns:p14="http://schemas.microsoft.com/office/powerpoint/2010/main" val="3240096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Documents and Settings\k0657138\Local Settings\Temporary Internet Files\Content.IE5\1JQBZWUI\MP90031644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4580510"/>
            <a:ext cx="2286000" cy="1596390"/>
          </a:xfrm>
          <a:prstGeom prst="rect">
            <a:avLst/>
          </a:prstGeom>
          <a:noFill/>
        </p:spPr>
      </p:pic>
      <p:sp>
        <p:nvSpPr>
          <p:cNvPr id="2" name="Title 1"/>
          <p:cNvSpPr>
            <a:spLocks noGrp="1"/>
          </p:cNvSpPr>
          <p:nvPr>
            <p:ph type="title"/>
          </p:nvPr>
        </p:nvSpPr>
        <p:spPr/>
        <p:txBody>
          <a:bodyPr/>
          <a:lstStyle/>
          <a:p>
            <a:r>
              <a:rPr lang="en-US" dirty="0" smtClean="0"/>
              <a:t>PREVENTIVE MAINTENANCE </a:t>
            </a:r>
            <a:endParaRPr lang="en-US" dirty="0"/>
          </a:p>
        </p:txBody>
      </p:sp>
      <p:sp>
        <p:nvSpPr>
          <p:cNvPr id="3" name="Content Placeholder 2"/>
          <p:cNvSpPr>
            <a:spLocks noGrp="1"/>
          </p:cNvSpPr>
          <p:nvPr>
            <p:ph idx="1"/>
          </p:nvPr>
        </p:nvSpPr>
        <p:spPr>
          <a:xfrm>
            <a:off x="457200" y="1775191"/>
            <a:ext cx="8305800" cy="4625609"/>
          </a:xfrm>
        </p:spPr>
        <p:txBody>
          <a:bodyPr>
            <a:normAutofit/>
          </a:bodyPr>
          <a:lstStyle/>
          <a:p>
            <a:pPr marL="438912" lvl="1" indent="-320040">
              <a:spcBef>
                <a:spcPts val="0"/>
              </a:spcBef>
              <a:buClr>
                <a:schemeClr val="accent1"/>
              </a:buClr>
              <a:buSzPct val="80000"/>
              <a:buFont typeface="Wingdings 2"/>
              <a:buChar char=""/>
            </a:pPr>
            <a:r>
              <a:rPr lang="en-US" sz="3200" dirty="0" smtClean="0"/>
              <a:t>Effective means in reducing explosion hazards</a:t>
            </a:r>
          </a:p>
          <a:p>
            <a:r>
              <a:rPr lang="en-US" dirty="0" smtClean="0"/>
              <a:t>Perform regularly scheduled inspections</a:t>
            </a:r>
          </a:p>
          <a:p>
            <a:pPr lvl="1"/>
            <a:r>
              <a:rPr lang="en-US" dirty="0" smtClean="0"/>
              <a:t>Mechanical and safety control equipment</a:t>
            </a:r>
          </a:p>
          <a:p>
            <a:pPr lvl="1"/>
            <a:r>
              <a:rPr lang="en-US" dirty="0" smtClean="0"/>
              <a:t>Lubrication and other appropriate maintenance</a:t>
            </a:r>
          </a:p>
          <a:p>
            <a:r>
              <a:rPr lang="en-US" dirty="0" smtClean="0"/>
              <a:t>All failed equipment shall be repaired or removed from service</a:t>
            </a:r>
          </a:p>
          <a:p>
            <a:endParaRPr lang="en-US" dirty="0"/>
          </a:p>
        </p:txBody>
      </p:sp>
      <p:pic>
        <p:nvPicPr>
          <p:cNvPr id="7171" name="Picture 3" descr="C:\Documents and Settings\k0657138\Local Settings\Temporary Internet Files\Content.IE5\ST2749AJ\MC900279514[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600" y="3352800"/>
            <a:ext cx="1066800" cy="1073745"/>
          </a:xfrm>
          <a:prstGeom prst="rect">
            <a:avLst/>
          </a:prstGeom>
          <a:noFill/>
        </p:spPr>
      </p:pic>
      <p:grpSp>
        <p:nvGrpSpPr>
          <p:cNvPr id="8" name="Group 7"/>
          <p:cNvGrpSpPr/>
          <p:nvPr/>
        </p:nvGrpSpPr>
        <p:grpSpPr>
          <a:xfrm flipH="1">
            <a:off x="745541" y="5111496"/>
            <a:ext cx="1159459" cy="1594104"/>
            <a:chOff x="4123028" y="2784348"/>
            <a:chExt cx="897941" cy="1289304"/>
          </a:xfrm>
        </p:grpSpPr>
        <p:pic>
          <p:nvPicPr>
            <p:cNvPr id="9" name="Picture 4" descr="C:\Documents and Settings\k0657138\Local Settings\Temporary Internet Files\Content.IE5\ST2749AJ\MC90001328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3028" y="2784348"/>
              <a:ext cx="897941" cy="1289304"/>
            </a:xfrm>
            <a:prstGeom prst="rect">
              <a:avLst/>
            </a:prstGeom>
            <a:noFill/>
          </p:spPr>
        </p:pic>
        <p:sp>
          <p:nvSpPr>
            <p:cNvPr id="10" name="TextBox 9"/>
            <p:cNvSpPr txBox="1"/>
            <p:nvPr/>
          </p:nvSpPr>
          <p:spPr>
            <a:xfrm rot="1093376">
              <a:off x="4224738" y="3429000"/>
              <a:ext cx="609600" cy="369332"/>
            </a:xfrm>
            <a:prstGeom prst="rect">
              <a:avLst/>
            </a:prstGeom>
            <a:noFill/>
          </p:spPr>
          <p:txBody>
            <a:bodyPr wrap="square" rtlCol="0">
              <a:spAutoFit/>
            </a:bodyPr>
            <a:lstStyle/>
            <a:p>
              <a:pPr algn="ctr"/>
              <a:r>
                <a:rPr lang="en-US" sz="900" dirty="0" smtClean="0"/>
                <a:t>Out of Service</a:t>
              </a:r>
              <a:endParaRPr lang="en-US" sz="900" dirty="0"/>
            </a:p>
          </p:txBody>
        </p:sp>
      </p:grpSp>
    </p:spTree>
    <p:extLst>
      <p:ext uri="{BB962C8B-B14F-4D97-AF65-F5344CB8AC3E}">
        <p14:creationId xmlns:p14="http://schemas.microsoft.com/office/powerpoint/2010/main" val="33351439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MAINTENANCE </a:t>
            </a:r>
            <a:endParaRPr lang="en-US" dirty="0"/>
          </a:p>
        </p:txBody>
      </p:sp>
      <p:sp>
        <p:nvSpPr>
          <p:cNvPr id="3" name="Content Placeholder 2"/>
          <p:cNvSpPr>
            <a:spLocks noGrp="1"/>
          </p:cNvSpPr>
          <p:nvPr>
            <p:ph idx="1"/>
          </p:nvPr>
        </p:nvSpPr>
        <p:spPr>
          <a:xfrm>
            <a:off x="457200" y="1295401"/>
            <a:ext cx="7848600" cy="5105400"/>
          </a:xfrm>
        </p:spPr>
        <p:txBody>
          <a:bodyPr>
            <a:normAutofit lnSpcReduction="10000"/>
          </a:bodyPr>
          <a:lstStyle/>
          <a:p>
            <a:r>
              <a:rPr lang="en-US" dirty="0" smtClean="0"/>
              <a:t>Lock out of failed equipment</a:t>
            </a:r>
          </a:p>
          <a:p>
            <a:pPr lvl="1">
              <a:spcBef>
                <a:spcPts val="0"/>
              </a:spcBef>
            </a:pPr>
            <a:r>
              <a:rPr lang="en-US" dirty="0" smtClean="0"/>
              <a:t>Prevent inadvertent application of energy or motion to equipment, which could result in employee injury</a:t>
            </a:r>
          </a:p>
          <a:p>
            <a:pPr lvl="1">
              <a:spcBef>
                <a:spcPts val="0"/>
              </a:spcBef>
            </a:pPr>
            <a:r>
              <a:rPr lang="en-US" dirty="0" smtClean="0"/>
              <a:t>A lock is the positive means to prevent operation of the disconnected equipment</a:t>
            </a:r>
          </a:p>
          <a:p>
            <a:pPr lvl="1">
              <a:spcBef>
                <a:spcPts val="0"/>
              </a:spcBef>
            </a:pPr>
            <a:r>
              <a:rPr lang="en-US" dirty="0" smtClean="0"/>
              <a:t>Tags inform employees why equipment is locked out</a:t>
            </a:r>
          </a:p>
          <a:p>
            <a:pPr lvl="1">
              <a:spcBef>
                <a:spcPts val="0"/>
              </a:spcBef>
            </a:pPr>
            <a:r>
              <a:rPr lang="en-US" dirty="0" smtClean="0"/>
              <a:t>To ensure safety locks and tags only be removed by</a:t>
            </a:r>
          </a:p>
          <a:p>
            <a:pPr lvl="2">
              <a:spcBef>
                <a:spcPts val="0"/>
              </a:spcBef>
            </a:pPr>
            <a:r>
              <a:rPr lang="en-US" dirty="0" smtClean="0"/>
              <a:t>Employees that placed them</a:t>
            </a:r>
          </a:p>
          <a:p>
            <a:pPr lvl="2">
              <a:spcBef>
                <a:spcPts val="0"/>
              </a:spcBef>
            </a:pPr>
            <a:r>
              <a:rPr lang="en-US" dirty="0" smtClean="0"/>
              <a:t>or by their supervisor</a:t>
            </a:r>
            <a:endParaRPr lang="en-US" dirty="0"/>
          </a:p>
        </p:txBody>
      </p:sp>
      <p:pic>
        <p:nvPicPr>
          <p:cNvPr id="25601" name="Picture 1" descr="C:\Documents and Settings\k0657138\Local Settings\Temporary Internet Files\Content.IE5\QEOAUMM0\MC900384012[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4226377"/>
            <a:ext cx="1315822" cy="1941271"/>
          </a:xfrm>
          <a:prstGeom prst="rect">
            <a:avLst/>
          </a:prstGeom>
          <a:noFill/>
        </p:spPr>
      </p:pic>
      <p:grpSp>
        <p:nvGrpSpPr>
          <p:cNvPr id="6" name="Group 5"/>
          <p:cNvGrpSpPr/>
          <p:nvPr/>
        </p:nvGrpSpPr>
        <p:grpSpPr>
          <a:xfrm>
            <a:off x="5501609" y="4918967"/>
            <a:ext cx="1447800" cy="1828800"/>
            <a:chOff x="5943600" y="1752600"/>
            <a:chExt cx="897941" cy="1289304"/>
          </a:xfrm>
        </p:grpSpPr>
        <p:pic>
          <p:nvPicPr>
            <p:cNvPr id="7" name="Picture 2" descr="C:\Documents and Settings\k0657138\Local Settings\Temporary Internet Files\Content.IE5\QGXMG0YJ\MC900013282[1].wmf"/>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43600" y="1752600"/>
              <a:ext cx="897941" cy="1289304"/>
            </a:xfrm>
            <a:prstGeom prst="rect">
              <a:avLst/>
            </a:prstGeom>
            <a:noFill/>
          </p:spPr>
        </p:pic>
        <p:sp>
          <p:nvSpPr>
            <p:cNvPr id="8" name="TextBox 7"/>
            <p:cNvSpPr txBox="1"/>
            <p:nvPr/>
          </p:nvSpPr>
          <p:spPr>
            <a:xfrm rot="1093376">
              <a:off x="6026313" y="2448485"/>
              <a:ext cx="609600" cy="368870"/>
            </a:xfrm>
            <a:prstGeom prst="rect">
              <a:avLst/>
            </a:prstGeom>
            <a:noFill/>
          </p:spPr>
          <p:txBody>
            <a:bodyPr wrap="square" rtlCol="0">
              <a:spAutoFit/>
            </a:bodyPr>
            <a:lstStyle/>
            <a:p>
              <a:pPr algn="ctr"/>
              <a:r>
                <a:rPr lang="en-US" sz="1400" dirty="0" smtClean="0"/>
                <a:t>Under Repair</a:t>
              </a:r>
              <a:endParaRPr lang="en-US" sz="1400" dirty="0"/>
            </a:p>
          </p:txBody>
        </p:sp>
      </p:grpSp>
    </p:spTree>
    <p:extLst>
      <p:ext uri="{BB962C8B-B14F-4D97-AF65-F5344CB8AC3E}">
        <p14:creationId xmlns:p14="http://schemas.microsoft.com/office/powerpoint/2010/main" val="1120322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Uniqueness of Working with Grain</a:t>
            </a:r>
            <a:endParaRPr lang="en-US" dirty="0"/>
          </a:p>
        </p:txBody>
      </p:sp>
      <p:sp>
        <p:nvSpPr>
          <p:cNvPr id="3" name="Content Placeholder 2"/>
          <p:cNvSpPr>
            <a:spLocks noGrp="1"/>
          </p:cNvSpPr>
          <p:nvPr>
            <p:ph idx="1"/>
          </p:nvPr>
        </p:nvSpPr>
        <p:spPr/>
        <p:txBody>
          <a:bodyPr>
            <a:normAutofit fontScale="85000" lnSpcReduction="20000"/>
          </a:bodyPr>
          <a:lstStyle/>
          <a:p>
            <a:pPr>
              <a:spcBef>
                <a:spcPts val="300"/>
              </a:spcBef>
            </a:pPr>
            <a:r>
              <a:rPr lang="en-US" dirty="0" smtClean="0"/>
              <a:t>Distinctive hazards</a:t>
            </a:r>
          </a:p>
          <a:p>
            <a:pPr lvl="1">
              <a:spcBef>
                <a:spcPts val="300"/>
              </a:spcBef>
            </a:pPr>
            <a:r>
              <a:rPr lang="en-US" dirty="0" smtClean="0"/>
              <a:t>Dust accumulation – fire &amp; explosion</a:t>
            </a:r>
          </a:p>
          <a:p>
            <a:pPr lvl="1">
              <a:spcBef>
                <a:spcPts val="300"/>
              </a:spcBef>
            </a:pPr>
            <a:r>
              <a:rPr lang="en-US" dirty="0" smtClean="0"/>
              <a:t>Engulfment</a:t>
            </a:r>
          </a:p>
          <a:p>
            <a:pPr lvl="1">
              <a:spcBef>
                <a:spcPts val="300"/>
              </a:spcBef>
            </a:pPr>
            <a:r>
              <a:rPr lang="en-US" dirty="0" smtClean="0"/>
              <a:t>Mechanical, electrical, hydraulic, &amp; pneumatic equipment</a:t>
            </a:r>
          </a:p>
          <a:p>
            <a:pPr>
              <a:spcBef>
                <a:spcPts val="300"/>
              </a:spcBef>
            </a:pPr>
            <a:r>
              <a:rPr lang="en-US" dirty="0" smtClean="0"/>
              <a:t>Specialized work tasks</a:t>
            </a:r>
          </a:p>
          <a:p>
            <a:pPr lvl="1">
              <a:spcBef>
                <a:spcPts val="300"/>
              </a:spcBef>
            </a:pPr>
            <a:r>
              <a:rPr lang="en-US" dirty="0" smtClean="0"/>
              <a:t>Hot works</a:t>
            </a:r>
          </a:p>
          <a:p>
            <a:pPr lvl="1">
              <a:spcBef>
                <a:spcPts val="300"/>
              </a:spcBef>
            </a:pPr>
            <a:r>
              <a:rPr lang="en-US" dirty="0" smtClean="0"/>
              <a:t>Fall protection</a:t>
            </a:r>
          </a:p>
          <a:p>
            <a:pPr lvl="1">
              <a:spcBef>
                <a:spcPts val="300"/>
              </a:spcBef>
            </a:pPr>
            <a:r>
              <a:rPr lang="en-US" dirty="0" smtClean="0"/>
              <a:t>Rescue</a:t>
            </a:r>
          </a:p>
          <a:p>
            <a:pPr lvl="1">
              <a:spcBef>
                <a:spcPts val="300"/>
              </a:spcBef>
            </a:pPr>
            <a:r>
              <a:rPr lang="en-US" dirty="0" smtClean="0"/>
              <a:t>Confined spaces</a:t>
            </a:r>
          </a:p>
          <a:p>
            <a:pPr lvl="1">
              <a:spcBef>
                <a:spcPts val="300"/>
              </a:spcBef>
            </a:pPr>
            <a:r>
              <a:rPr lang="en-US" dirty="0" smtClean="0"/>
              <a:t>Respirator use</a:t>
            </a:r>
          </a:p>
          <a:p>
            <a:pPr lvl="1">
              <a:spcBef>
                <a:spcPts val="300"/>
              </a:spcBef>
            </a:pPr>
            <a:r>
              <a:rPr lang="en-US" dirty="0" smtClean="0"/>
              <a:t>Clearing chocked legs</a:t>
            </a:r>
          </a:p>
          <a:p>
            <a:pPr>
              <a:spcBef>
                <a:spcPts val="300"/>
              </a:spcBef>
            </a:pPr>
            <a:r>
              <a:rPr lang="en-US" dirty="0" smtClean="0"/>
              <a:t>General safety precautions related to working with grain</a:t>
            </a:r>
          </a:p>
        </p:txBody>
      </p:sp>
    </p:spTree>
    <p:extLst>
      <p:ext uri="{BB962C8B-B14F-4D97-AF65-F5344CB8AC3E}">
        <p14:creationId xmlns:p14="http://schemas.microsoft.com/office/powerpoint/2010/main" val="1634435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lIns="90488" tIns="44450" rIns="90488" bIns="44450"/>
          <a:lstStyle/>
          <a:p>
            <a:pPr>
              <a:defRPr/>
            </a:pPr>
            <a:r>
              <a:rPr lang="en-US" sz="5400" smtClean="0">
                <a:solidFill>
                  <a:srgbClr val="AD6900"/>
                </a:solidFill>
              </a:rPr>
              <a:t>Confined Space Rescue</a:t>
            </a:r>
          </a:p>
        </p:txBody>
      </p:sp>
      <p:graphicFrame>
        <p:nvGraphicFramePr>
          <p:cNvPr id="1026" name="Object 3">
            <a:hlinkClick r:id="" action="ppaction://ole?verb=0"/>
          </p:cNvPr>
          <p:cNvGraphicFramePr>
            <a:graphicFrameLocks/>
          </p:cNvGraphicFramePr>
          <p:nvPr/>
        </p:nvGraphicFramePr>
        <p:xfrm>
          <a:off x="5156200" y="4279900"/>
          <a:ext cx="3378200" cy="1757363"/>
        </p:xfrm>
        <a:graphic>
          <a:graphicData uri="http://schemas.openxmlformats.org/presentationml/2006/ole">
            <mc:AlternateContent xmlns:mc="http://schemas.openxmlformats.org/markup-compatibility/2006">
              <mc:Choice xmlns:v="urn:schemas-microsoft-com:vml" Requires="v">
                <p:oleObj spid="_x0000_s1120" name="Clip" r:id="rId3" imgW="4775040" imgH="2490480" progId="">
                  <p:embed/>
                </p:oleObj>
              </mc:Choice>
              <mc:Fallback>
                <p:oleObj name="Clip" r:id="rId3" imgW="4775040" imgH="249048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4279900"/>
                        <a:ext cx="3378200" cy="1757363"/>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1029" name="Rectangle 4"/>
          <p:cNvSpPr>
            <a:spLocks noChangeArrowheads="1"/>
          </p:cNvSpPr>
          <p:nvPr/>
        </p:nvSpPr>
        <p:spPr bwMode="auto">
          <a:xfrm>
            <a:off x="595313" y="1890713"/>
            <a:ext cx="3589337" cy="2644775"/>
          </a:xfrm>
          <a:prstGeom prst="rect">
            <a:avLst/>
          </a:prstGeom>
          <a:noFill/>
          <a:ln w="12700">
            <a:noFill/>
            <a:miter lim="800000"/>
            <a:headEnd/>
            <a:tailEnd/>
          </a:ln>
        </p:spPr>
        <p:txBody>
          <a:bodyPr wrap="none" lIns="90488" tIns="44450" rIns="90488" bIns="44450">
            <a:spAutoFit/>
          </a:bodyPr>
          <a:lstStyle/>
          <a:p>
            <a:pPr>
              <a:spcBef>
                <a:spcPct val="0"/>
              </a:spcBef>
              <a:buClrTx/>
              <a:buSzTx/>
              <a:buFontTx/>
              <a:buNone/>
            </a:pPr>
            <a:r>
              <a:rPr lang="en-US" sz="2400">
                <a:solidFill>
                  <a:srgbClr val="00279F"/>
                </a:solidFill>
              </a:rPr>
              <a:t>Means of </a:t>
            </a:r>
            <a:r>
              <a:rPr lang="en-US" sz="2400">
                <a:solidFill>
                  <a:schemeClr val="hlink"/>
                </a:solidFill>
              </a:rPr>
              <a:t>emergency rescue</a:t>
            </a:r>
            <a:endParaRPr lang="en-US" sz="2400">
              <a:solidFill>
                <a:srgbClr val="00279F"/>
              </a:solidFill>
            </a:endParaRPr>
          </a:p>
          <a:p>
            <a:pPr>
              <a:spcBef>
                <a:spcPct val="0"/>
              </a:spcBef>
              <a:buClrTx/>
              <a:buSzTx/>
              <a:buFontTx/>
              <a:buNone/>
            </a:pPr>
            <a:r>
              <a:rPr lang="en-US" sz="2400">
                <a:solidFill>
                  <a:srgbClr val="00279F"/>
                </a:solidFill>
              </a:rPr>
              <a:t>must be </a:t>
            </a:r>
            <a:r>
              <a:rPr lang="en-US" sz="2400" u="sng">
                <a:solidFill>
                  <a:schemeClr val="hlink"/>
                </a:solidFill>
              </a:rPr>
              <a:t>readily available</a:t>
            </a:r>
            <a:r>
              <a:rPr lang="en-US" sz="2400">
                <a:solidFill>
                  <a:schemeClr val="hlink"/>
                </a:solidFill>
              </a:rPr>
              <a:t> </a:t>
            </a:r>
            <a:endParaRPr lang="en-US" sz="2400">
              <a:solidFill>
                <a:srgbClr val="00279F"/>
              </a:solidFill>
            </a:endParaRPr>
          </a:p>
          <a:p>
            <a:pPr>
              <a:spcBef>
                <a:spcPct val="0"/>
              </a:spcBef>
              <a:buClrTx/>
              <a:buSzTx/>
              <a:buFontTx/>
              <a:buNone/>
            </a:pPr>
            <a:r>
              <a:rPr lang="en-US" sz="2400">
                <a:solidFill>
                  <a:srgbClr val="00279F"/>
                </a:solidFill>
              </a:rPr>
              <a:t>to the confined space</a:t>
            </a:r>
          </a:p>
          <a:p>
            <a:pPr>
              <a:spcBef>
                <a:spcPct val="0"/>
              </a:spcBef>
              <a:buClrTx/>
              <a:buSzTx/>
              <a:buFontTx/>
              <a:buNone/>
            </a:pPr>
            <a:r>
              <a:rPr lang="en-US" sz="2400">
                <a:solidFill>
                  <a:srgbClr val="00279F"/>
                </a:solidFill>
              </a:rPr>
              <a:t>entry attendant for </a:t>
            </a:r>
          </a:p>
          <a:p>
            <a:pPr>
              <a:spcBef>
                <a:spcPct val="0"/>
              </a:spcBef>
              <a:buClrTx/>
              <a:buSzTx/>
              <a:buFontTx/>
              <a:buNone/>
            </a:pPr>
            <a:r>
              <a:rPr lang="en-US" sz="2400">
                <a:solidFill>
                  <a:srgbClr val="00279F"/>
                </a:solidFill>
              </a:rPr>
              <a:t>emergency </a:t>
            </a:r>
          </a:p>
          <a:p>
            <a:pPr>
              <a:spcBef>
                <a:spcPct val="0"/>
              </a:spcBef>
              <a:buClrTx/>
              <a:buSzTx/>
              <a:buFontTx/>
              <a:buNone/>
            </a:pPr>
            <a:r>
              <a:rPr lang="en-US" sz="2400">
                <a:solidFill>
                  <a:srgbClr val="00279F"/>
                </a:solidFill>
              </a:rPr>
              <a:t>extrication of</a:t>
            </a:r>
          </a:p>
          <a:p>
            <a:pPr>
              <a:spcBef>
                <a:spcPct val="0"/>
              </a:spcBef>
              <a:buClrTx/>
              <a:buSzTx/>
              <a:buFontTx/>
              <a:buNone/>
            </a:pPr>
            <a:r>
              <a:rPr lang="en-US" sz="2400">
                <a:solidFill>
                  <a:srgbClr val="00279F"/>
                </a:solidFill>
              </a:rPr>
              <a:t>entrants.</a:t>
            </a:r>
          </a:p>
        </p:txBody>
      </p:sp>
      <p:graphicFrame>
        <p:nvGraphicFramePr>
          <p:cNvPr id="1027" name="Object 5">
            <a:hlinkClick r:id="" action="ppaction://ole?verb=0"/>
          </p:cNvPr>
          <p:cNvGraphicFramePr>
            <a:graphicFrameLocks/>
          </p:cNvGraphicFramePr>
          <p:nvPr/>
        </p:nvGraphicFramePr>
        <p:xfrm>
          <a:off x="2857500" y="1830388"/>
          <a:ext cx="3419475" cy="4941887"/>
        </p:xfrm>
        <a:graphic>
          <a:graphicData uri="http://schemas.openxmlformats.org/presentationml/2006/ole">
            <mc:AlternateContent xmlns:mc="http://schemas.openxmlformats.org/markup-compatibility/2006">
              <mc:Choice xmlns:v="urn:schemas-microsoft-com:vml" Requires="v">
                <p:oleObj spid="_x0000_s1121" name="Clip" r:id="rId5" imgW="3429000" imgH="4951080" progId="">
                  <p:embed/>
                </p:oleObj>
              </mc:Choice>
              <mc:Fallback>
                <p:oleObj name="Clip" r:id="rId5" imgW="3429000" imgH="4951080" progId="">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1830388"/>
                        <a:ext cx="3419475" cy="4941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smtClean="0">
                <a:solidFill>
                  <a:srgbClr val="AD6900"/>
                </a:solidFill>
              </a:rPr>
              <a:t>Standby/Rescue Personnel</a:t>
            </a:r>
          </a:p>
        </p:txBody>
      </p:sp>
      <p:sp>
        <p:nvSpPr>
          <p:cNvPr id="65539" name="Rectangle 3"/>
          <p:cNvSpPr>
            <a:spLocks noGrp="1" noChangeArrowheads="1"/>
          </p:cNvSpPr>
          <p:nvPr>
            <p:ph idx="1"/>
          </p:nvPr>
        </p:nvSpPr>
        <p:spPr/>
        <p:txBody>
          <a:bodyPr/>
          <a:lstStyle/>
          <a:p>
            <a:pPr>
              <a:buClr>
                <a:srgbClr val="FF0033"/>
              </a:buClr>
              <a:buFont typeface="Wingdings" pitchFamily="2" charset="2"/>
              <a:buNone/>
            </a:pPr>
            <a:r>
              <a:rPr lang="en-US" sz="2800" dirty="0" smtClean="0">
                <a:solidFill>
                  <a:schemeClr val="folHlink"/>
                </a:solidFill>
              </a:rPr>
              <a:t>	A worker who is assigned to remain outside a confined space must be:</a:t>
            </a:r>
          </a:p>
          <a:p>
            <a:pPr>
              <a:buClr>
                <a:srgbClr val="FF0033"/>
              </a:buClr>
              <a:buFont typeface="Wingdings" pitchFamily="2" charset="2"/>
              <a:buChar char="Ø"/>
            </a:pPr>
            <a:r>
              <a:rPr lang="en-US" sz="2800" dirty="0" smtClean="0">
                <a:solidFill>
                  <a:schemeClr val="folHlink"/>
                </a:solidFill>
              </a:rPr>
              <a:t>In constant contact with the workers inside.</a:t>
            </a:r>
          </a:p>
          <a:p>
            <a:pPr>
              <a:buClr>
                <a:srgbClr val="FF0033"/>
              </a:buClr>
              <a:buFont typeface="Wingdings" pitchFamily="2" charset="2"/>
              <a:buChar char="Ø"/>
            </a:pPr>
            <a:r>
              <a:rPr lang="en-US" sz="2800" dirty="0" smtClean="0">
                <a:solidFill>
                  <a:schemeClr val="folHlink"/>
                </a:solidFill>
              </a:rPr>
              <a:t>Know emergency procedures.</a:t>
            </a:r>
          </a:p>
          <a:p>
            <a:pPr>
              <a:buClr>
                <a:srgbClr val="FF0033"/>
              </a:buClr>
              <a:buFont typeface="Wingdings" pitchFamily="2" charset="2"/>
              <a:buChar char="Ø"/>
            </a:pPr>
            <a:r>
              <a:rPr lang="en-US" sz="2800" dirty="0" smtClean="0">
                <a:solidFill>
                  <a:schemeClr val="folHlink"/>
                </a:solidFill>
              </a:rPr>
              <a:t>Be trained in the use of emergency rescue equipment and PPE.</a:t>
            </a:r>
          </a:p>
          <a:p>
            <a:pPr>
              <a:buClr>
                <a:srgbClr val="FF0033"/>
              </a:buClr>
              <a:buFont typeface="Wingdings" pitchFamily="2" charset="2"/>
              <a:buNone/>
            </a:pPr>
            <a:endParaRPr lang="en-US" sz="1200" dirty="0" smtClean="0">
              <a:solidFill>
                <a:schemeClr val="folHlink"/>
              </a:solidFill>
            </a:endParaRPr>
          </a:p>
          <a:p>
            <a:pPr>
              <a:buClr>
                <a:srgbClr val="FF0033"/>
              </a:buClr>
              <a:buFont typeface="Wingdings" pitchFamily="2" charset="2"/>
              <a:buNone/>
            </a:pPr>
            <a:r>
              <a:rPr lang="en-US" sz="2800" dirty="0" smtClean="0">
                <a:solidFill>
                  <a:schemeClr val="folHlink"/>
                </a:solidFill>
              </a:rPr>
              <a:t>	</a:t>
            </a:r>
            <a:r>
              <a:rPr lang="en-US" sz="2800" i="1" dirty="0" smtClean="0"/>
              <a:t>50% of workers who die in confined spaces are would-be rescuers.</a:t>
            </a:r>
            <a:endParaRPr lang="en-US" sz="2800" dirty="0" smtClean="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Oval 2"/>
          <p:cNvSpPr>
            <a:spLocks noChangeArrowheads="1"/>
          </p:cNvSpPr>
          <p:nvPr/>
        </p:nvSpPr>
        <p:spPr bwMode="auto">
          <a:xfrm>
            <a:off x="1606550" y="3884613"/>
            <a:ext cx="1968500" cy="141287"/>
          </a:xfrm>
          <a:prstGeom prst="ellipse">
            <a:avLst/>
          </a:prstGeom>
          <a:noFill/>
          <a:ln w="12700">
            <a:solidFill>
              <a:schemeClr val="tx1"/>
            </a:solidFill>
            <a:round/>
            <a:headEnd/>
            <a:tailEnd/>
          </a:ln>
        </p:spPr>
        <p:txBody>
          <a:bodyPr wrap="none" anchor="ctr"/>
          <a:lstStyle/>
          <a:p>
            <a:endParaRPr lang="en-US"/>
          </a:p>
        </p:txBody>
      </p:sp>
      <p:sp>
        <p:nvSpPr>
          <p:cNvPr id="2052" name="Line 3"/>
          <p:cNvSpPr>
            <a:spLocks noChangeShapeType="1"/>
          </p:cNvSpPr>
          <p:nvPr/>
        </p:nvSpPr>
        <p:spPr bwMode="auto">
          <a:xfrm flipH="1">
            <a:off x="298450" y="3886200"/>
            <a:ext cx="3822700" cy="0"/>
          </a:xfrm>
          <a:prstGeom prst="line">
            <a:avLst/>
          </a:prstGeom>
          <a:noFill/>
          <a:ln w="12700">
            <a:solidFill>
              <a:schemeClr val="tx1"/>
            </a:solidFill>
            <a:round/>
            <a:headEnd/>
            <a:tailEnd/>
          </a:ln>
        </p:spPr>
        <p:txBody>
          <a:bodyPr wrap="none" anchor="ctr"/>
          <a:lstStyle/>
          <a:p>
            <a:endParaRPr lang="en-US"/>
          </a:p>
        </p:txBody>
      </p:sp>
      <p:sp>
        <p:nvSpPr>
          <p:cNvPr id="2053" name="Oval 4"/>
          <p:cNvSpPr>
            <a:spLocks noChangeArrowheads="1"/>
          </p:cNvSpPr>
          <p:nvPr/>
        </p:nvSpPr>
        <p:spPr bwMode="auto">
          <a:xfrm>
            <a:off x="1606550" y="6330950"/>
            <a:ext cx="1968500" cy="139700"/>
          </a:xfrm>
          <a:prstGeom prst="ellipse">
            <a:avLst/>
          </a:prstGeom>
          <a:solidFill>
            <a:schemeClr val="bg2"/>
          </a:solidFill>
          <a:ln w="12700">
            <a:solidFill>
              <a:schemeClr val="tx1"/>
            </a:solidFill>
            <a:round/>
            <a:headEnd/>
            <a:tailEnd/>
          </a:ln>
        </p:spPr>
        <p:txBody>
          <a:bodyPr wrap="none" anchor="ctr"/>
          <a:lstStyle/>
          <a:p>
            <a:endParaRPr lang="en-US"/>
          </a:p>
        </p:txBody>
      </p:sp>
      <p:sp>
        <p:nvSpPr>
          <p:cNvPr id="2054" name="Rectangle 5"/>
          <p:cNvSpPr>
            <a:spLocks noChangeArrowheads="1"/>
          </p:cNvSpPr>
          <p:nvPr/>
        </p:nvSpPr>
        <p:spPr bwMode="auto">
          <a:xfrm>
            <a:off x="2139950" y="50307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5" name="Rectangle 6"/>
          <p:cNvSpPr>
            <a:spLocks noChangeArrowheads="1"/>
          </p:cNvSpPr>
          <p:nvPr/>
        </p:nvSpPr>
        <p:spPr bwMode="auto">
          <a:xfrm rot="-1140000">
            <a:off x="2036763" y="3125788"/>
            <a:ext cx="66675" cy="342582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6" name="Rectangle 7"/>
          <p:cNvSpPr>
            <a:spLocks noChangeArrowheads="1"/>
          </p:cNvSpPr>
          <p:nvPr/>
        </p:nvSpPr>
        <p:spPr bwMode="auto">
          <a:xfrm>
            <a:off x="1835150" y="4019550"/>
            <a:ext cx="3683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7" name="Rectangle 8"/>
          <p:cNvSpPr>
            <a:spLocks noChangeArrowheads="1"/>
          </p:cNvSpPr>
          <p:nvPr/>
        </p:nvSpPr>
        <p:spPr bwMode="auto">
          <a:xfrm>
            <a:off x="1987550" y="4573588"/>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8" name="Rectangle 9"/>
          <p:cNvSpPr>
            <a:spLocks noChangeArrowheads="1"/>
          </p:cNvSpPr>
          <p:nvPr/>
        </p:nvSpPr>
        <p:spPr bwMode="auto">
          <a:xfrm>
            <a:off x="1682750" y="3576638"/>
            <a:ext cx="368300" cy="74612"/>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59" name="Rectangle 10"/>
          <p:cNvSpPr>
            <a:spLocks noChangeArrowheads="1"/>
          </p:cNvSpPr>
          <p:nvPr/>
        </p:nvSpPr>
        <p:spPr bwMode="auto">
          <a:xfrm rot="-1140000">
            <a:off x="2441575" y="3195638"/>
            <a:ext cx="76200" cy="3271837"/>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60" name="Line 11"/>
          <p:cNvSpPr>
            <a:spLocks noChangeShapeType="1"/>
          </p:cNvSpPr>
          <p:nvPr/>
        </p:nvSpPr>
        <p:spPr bwMode="auto">
          <a:xfrm flipH="1">
            <a:off x="20955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1" name="Line 12"/>
          <p:cNvSpPr>
            <a:spLocks noChangeShapeType="1"/>
          </p:cNvSpPr>
          <p:nvPr/>
        </p:nvSpPr>
        <p:spPr bwMode="auto">
          <a:xfrm flipH="1">
            <a:off x="2400300" y="2628900"/>
            <a:ext cx="228600" cy="457200"/>
          </a:xfrm>
          <a:prstGeom prst="line">
            <a:avLst/>
          </a:prstGeom>
          <a:noFill/>
          <a:ln w="76200">
            <a:solidFill>
              <a:srgbClr val="AD6900"/>
            </a:solidFill>
            <a:round/>
            <a:headEnd/>
            <a:tailEnd/>
          </a:ln>
        </p:spPr>
        <p:txBody>
          <a:bodyPr wrap="none" anchor="ctr"/>
          <a:lstStyle/>
          <a:p>
            <a:endParaRPr lang="en-US"/>
          </a:p>
        </p:txBody>
      </p:sp>
      <p:sp>
        <p:nvSpPr>
          <p:cNvPr id="2062" name="Line 13"/>
          <p:cNvSpPr>
            <a:spLocks noChangeShapeType="1"/>
          </p:cNvSpPr>
          <p:nvPr/>
        </p:nvSpPr>
        <p:spPr bwMode="auto">
          <a:xfrm flipH="1">
            <a:off x="2324100" y="2590800"/>
            <a:ext cx="304800" cy="0"/>
          </a:xfrm>
          <a:prstGeom prst="line">
            <a:avLst/>
          </a:prstGeom>
          <a:noFill/>
          <a:ln w="76200">
            <a:solidFill>
              <a:srgbClr val="AD6900"/>
            </a:solidFill>
            <a:round/>
            <a:headEnd/>
            <a:tailEnd/>
          </a:ln>
        </p:spPr>
        <p:txBody>
          <a:bodyPr wrap="none" anchor="ctr"/>
          <a:lstStyle/>
          <a:p>
            <a:endParaRPr lang="en-US"/>
          </a:p>
        </p:txBody>
      </p:sp>
      <p:sp>
        <p:nvSpPr>
          <p:cNvPr id="2063" name="Line 14"/>
          <p:cNvSpPr>
            <a:spLocks noChangeShapeType="1"/>
          </p:cNvSpPr>
          <p:nvPr/>
        </p:nvSpPr>
        <p:spPr bwMode="auto">
          <a:xfrm>
            <a:off x="2552700" y="2171700"/>
            <a:ext cx="0" cy="381000"/>
          </a:xfrm>
          <a:prstGeom prst="line">
            <a:avLst/>
          </a:prstGeom>
          <a:noFill/>
          <a:ln w="76200">
            <a:solidFill>
              <a:srgbClr val="AD6900"/>
            </a:solidFill>
            <a:round/>
            <a:headEnd/>
            <a:tailEnd/>
          </a:ln>
        </p:spPr>
        <p:txBody>
          <a:bodyPr wrap="none" anchor="ctr"/>
          <a:lstStyle/>
          <a:p>
            <a:endParaRPr lang="en-US"/>
          </a:p>
        </p:txBody>
      </p:sp>
      <p:sp>
        <p:nvSpPr>
          <p:cNvPr id="2064" name="Line 15"/>
          <p:cNvSpPr>
            <a:spLocks noChangeShapeType="1"/>
          </p:cNvSpPr>
          <p:nvPr/>
        </p:nvSpPr>
        <p:spPr bwMode="auto">
          <a:xfrm flipH="1">
            <a:off x="2247900" y="2209800"/>
            <a:ext cx="304800" cy="0"/>
          </a:xfrm>
          <a:prstGeom prst="line">
            <a:avLst/>
          </a:prstGeom>
          <a:noFill/>
          <a:ln w="76200">
            <a:solidFill>
              <a:srgbClr val="AD6900"/>
            </a:solidFill>
            <a:round/>
            <a:headEnd/>
            <a:tailEnd/>
          </a:ln>
        </p:spPr>
        <p:txBody>
          <a:bodyPr wrap="none" anchor="ctr"/>
          <a:lstStyle/>
          <a:p>
            <a:endParaRPr lang="en-US"/>
          </a:p>
        </p:txBody>
      </p:sp>
      <p:sp>
        <p:nvSpPr>
          <p:cNvPr id="2065" name="Line 16"/>
          <p:cNvSpPr>
            <a:spLocks noChangeShapeType="1"/>
          </p:cNvSpPr>
          <p:nvPr/>
        </p:nvSpPr>
        <p:spPr bwMode="auto">
          <a:xfrm flipH="1">
            <a:off x="2247900" y="1866900"/>
            <a:ext cx="152400" cy="228600"/>
          </a:xfrm>
          <a:prstGeom prst="line">
            <a:avLst/>
          </a:prstGeom>
          <a:noFill/>
          <a:ln w="76200">
            <a:solidFill>
              <a:srgbClr val="FE9B03"/>
            </a:solidFill>
            <a:round/>
            <a:headEnd/>
            <a:tailEnd/>
          </a:ln>
        </p:spPr>
        <p:txBody>
          <a:bodyPr wrap="none" anchor="ctr"/>
          <a:lstStyle/>
          <a:p>
            <a:endParaRPr lang="en-US"/>
          </a:p>
        </p:txBody>
      </p:sp>
      <p:sp>
        <p:nvSpPr>
          <p:cNvPr id="2066" name="Line 17"/>
          <p:cNvSpPr>
            <a:spLocks noChangeShapeType="1"/>
          </p:cNvSpPr>
          <p:nvPr/>
        </p:nvSpPr>
        <p:spPr bwMode="auto">
          <a:xfrm>
            <a:off x="2324100" y="2171700"/>
            <a:ext cx="0" cy="457200"/>
          </a:xfrm>
          <a:prstGeom prst="line">
            <a:avLst/>
          </a:prstGeom>
          <a:noFill/>
          <a:ln w="76200">
            <a:solidFill>
              <a:srgbClr val="AD6900"/>
            </a:solidFill>
            <a:round/>
            <a:headEnd/>
            <a:tailEnd/>
          </a:ln>
        </p:spPr>
        <p:txBody>
          <a:bodyPr wrap="none" anchor="ctr"/>
          <a:lstStyle/>
          <a:p>
            <a:endParaRPr lang="en-US"/>
          </a:p>
        </p:txBody>
      </p:sp>
      <p:sp>
        <p:nvSpPr>
          <p:cNvPr id="2067" name="Line 18"/>
          <p:cNvSpPr>
            <a:spLocks noChangeShapeType="1"/>
          </p:cNvSpPr>
          <p:nvPr/>
        </p:nvSpPr>
        <p:spPr bwMode="auto">
          <a:xfrm flipH="1">
            <a:off x="2019300" y="2171700"/>
            <a:ext cx="304800" cy="457200"/>
          </a:xfrm>
          <a:prstGeom prst="line">
            <a:avLst/>
          </a:prstGeom>
          <a:noFill/>
          <a:ln w="76200">
            <a:solidFill>
              <a:srgbClr val="FE9B03"/>
            </a:solidFill>
            <a:round/>
            <a:headEnd/>
            <a:tailEnd/>
          </a:ln>
        </p:spPr>
        <p:txBody>
          <a:bodyPr wrap="none" anchor="ctr"/>
          <a:lstStyle/>
          <a:p>
            <a:endParaRPr lang="en-US"/>
          </a:p>
        </p:txBody>
      </p:sp>
      <p:graphicFrame>
        <p:nvGraphicFramePr>
          <p:cNvPr id="2050" name="Object 19">
            <a:hlinkClick r:id="" action="ppaction://ole?verb=0"/>
          </p:cNvPr>
          <p:cNvGraphicFramePr>
            <a:graphicFrameLocks/>
          </p:cNvGraphicFramePr>
          <p:nvPr/>
        </p:nvGraphicFramePr>
        <p:xfrm>
          <a:off x="1295400" y="1719263"/>
          <a:ext cx="1362075" cy="3638550"/>
        </p:xfrm>
        <a:graphic>
          <a:graphicData uri="http://schemas.openxmlformats.org/presentationml/2006/ole">
            <mc:AlternateContent xmlns:mc="http://schemas.openxmlformats.org/markup-compatibility/2006">
              <mc:Choice xmlns:v="urn:schemas-microsoft-com:vml" Requires="v">
                <p:oleObj spid="_x0000_s2097" name="Clip" r:id="rId3" imgW="1371600" imgH="3647880" progId="">
                  <p:embed/>
                </p:oleObj>
              </mc:Choice>
              <mc:Fallback>
                <p:oleObj name="Clip" r:id="rId3" imgW="1371600" imgH="3647880" progId="">
                  <p:embed/>
                  <p:pic>
                    <p:nvPicPr>
                      <p:cNvPr id="0" name="Object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19263"/>
                        <a:ext cx="1362075" cy="36385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sp>
        <p:nvSpPr>
          <p:cNvPr id="2068" name="Oval 20"/>
          <p:cNvSpPr>
            <a:spLocks noChangeArrowheads="1"/>
          </p:cNvSpPr>
          <p:nvPr/>
        </p:nvSpPr>
        <p:spPr bwMode="auto">
          <a:xfrm>
            <a:off x="2381250" y="781050"/>
            <a:ext cx="38100" cy="114300"/>
          </a:xfrm>
          <a:prstGeom prst="ellipse">
            <a:avLst/>
          </a:prstGeom>
          <a:noFill/>
          <a:ln w="38100" cmpd="dbl">
            <a:solidFill>
              <a:schemeClr val="tx1"/>
            </a:solidFill>
            <a:round/>
            <a:headEnd/>
            <a:tailEnd/>
          </a:ln>
        </p:spPr>
        <p:txBody>
          <a:bodyPr wrap="none" anchor="ctr"/>
          <a:lstStyle/>
          <a:p>
            <a:endParaRPr lang="en-US"/>
          </a:p>
        </p:txBody>
      </p:sp>
      <p:sp>
        <p:nvSpPr>
          <p:cNvPr id="2069" name="Oval 21"/>
          <p:cNvSpPr>
            <a:spLocks noChangeArrowheads="1"/>
          </p:cNvSpPr>
          <p:nvPr/>
        </p:nvSpPr>
        <p:spPr bwMode="auto">
          <a:xfrm>
            <a:off x="2368550" y="615950"/>
            <a:ext cx="63500" cy="139700"/>
          </a:xfrm>
          <a:prstGeom prst="ellipse">
            <a:avLst/>
          </a:prstGeom>
          <a:noFill/>
          <a:ln w="12700">
            <a:solidFill>
              <a:schemeClr val="tx1"/>
            </a:solidFill>
            <a:round/>
            <a:headEnd/>
            <a:tailEnd/>
          </a:ln>
        </p:spPr>
        <p:txBody>
          <a:bodyPr wrap="none" anchor="ctr"/>
          <a:lstStyle/>
          <a:p>
            <a:endParaRPr lang="en-US"/>
          </a:p>
        </p:txBody>
      </p:sp>
      <p:sp>
        <p:nvSpPr>
          <p:cNvPr id="2070" name="Oval 22"/>
          <p:cNvSpPr>
            <a:spLocks noChangeArrowheads="1"/>
          </p:cNvSpPr>
          <p:nvPr/>
        </p:nvSpPr>
        <p:spPr bwMode="auto">
          <a:xfrm>
            <a:off x="2597150" y="2520950"/>
            <a:ext cx="63500" cy="139700"/>
          </a:xfrm>
          <a:prstGeom prst="ellipse">
            <a:avLst/>
          </a:prstGeom>
          <a:noFill/>
          <a:ln w="12700">
            <a:solidFill>
              <a:schemeClr val="tx1"/>
            </a:solidFill>
            <a:round/>
            <a:headEnd/>
            <a:tailEnd/>
          </a:ln>
        </p:spPr>
        <p:txBody>
          <a:bodyPr wrap="none" anchor="ctr"/>
          <a:lstStyle/>
          <a:p>
            <a:endParaRPr lang="en-US"/>
          </a:p>
        </p:txBody>
      </p:sp>
      <p:sp>
        <p:nvSpPr>
          <p:cNvPr id="2071" name="Oval 23"/>
          <p:cNvSpPr>
            <a:spLocks noChangeArrowheads="1"/>
          </p:cNvSpPr>
          <p:nvPr/>
        </p:nvSpPr>
        <p:spPr bwMode="auto">
          <a:xfrm>
            <a:off x="2152650" y="36004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2" name="Oval 24"/>
          <p:cNvSpPr>
            <a:spLocks noChangeArrowheads="1"/>
          </p:cNvSpPr>
          <p:nvPr/>
        </p:nvSpPr>
        <p:spPr bwMode="auto">
          <a:xfrm>
            <a:off x="2457450" y="36004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3" name="Oval 25"/>
          <p:cNvSpPr>
            <a:spLocks noChangeArrowheads="1"/>
          </p:cNvSpPr>
          <p:nvPr/>
        </p:nvSpPr>
        <p:spPr bwMode="auto">
          <a:xfrm>
            <a:off x="2305050" y="1771650"/>
            <a:ext cx="114300" cy="114300"/>
          </a:xfrm>
          <a:prstGeom prst="ellipse">
            <a:avLst/>
          </a:prstGeom>
          <a:noFill/>
          <a:ln w="38100" cmpd="dbl">
            <a:solidFill>
              <a:schemeClr val="tx1"/>
            </a:solidFill>
            <a:round/>
            <a:headEnd/>
            <a:tailEnd/>
          </a:ln>
        </p:spPr>
        <p:txBody>
          <a:bodyPr wrap="none" anchor="ctr"/>
          <a:lstStyle/>
          <a:p>
            <a:endParaRPr lang="en-US"/>
          </a:p>
        </p:txBody>
      </p:sp>
      <p:sp>
        <p:nvSpPr>
          <p:cNvPr id="2074" name="Line 26"/>
          <p:cNvSpPr>
            <a:spLocks noChangeShapeType="1"/>
          </p:cNvSpPr>
          <p:nvPr/>
        </p:nvSpPr>
        <p:spPr bwMode="auto">
          <a:xfrm flipH="1">
            <a:off x="831850" y="4038600"/>
            <a:ext cx="3822700" cy="0"/>
          </a:xfrm>
          <a:prstGeom prst="line">
            <a:avLst/>
          </a:prstGeom>
          <a:noFill/>
          <a:ln w="12700">
            <a:solidFill>
              <a:schemeClr val="tx1"/>
            </a:solidFill>
            <a:round/>
            <a:headEnd/>
            <a:tailEnd/>
          </a:ln>
        </p:spPr>
        <p:txBody>
          <a:bodyPr wrap="none" anchor="ctr"/>
          <a:lstStyle/>
          <a:p>
            <a:endParaRPr lang="en-US"/>
          </a:p>
        </p:txBody>
      </p:sp>
      <p:sp>
        <p:nvSpPr>
          <p:cNvPr id="2075" name="Oval 27"/>
          <p:cNvSpPr>
            <a:spLocks noChangeArrowheads="1"/>
          </p:cNvSpPr>
          <p:nvPr/>
        </p:nvSpPr>
        <p:spPr bwMode="auto">
          <a:xfrm>
            <a:off x="3740150" y="4197350"/>
            <a:ext cx="368300" cy="1397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81948" name="Rectangle 28"/>
          <p:cNvSpPr>
            <a:spLocks noGrp="1" noChangeArrowheads="1"/>
          </p:cNvSpPr>
          <p:nvPr>
            <p:ph type="title"/>
          </p:nvPr>
        </p:nvSpPr>
        <p:spPr>
          <a:xfrm>
            <a:off x="2895600" y="152400"/>
            <a:ext cx="5562600" cy="1143000"/>
          </a:xfrm>
        </p:spPr>
        <p:txBody>
          <a:bodyPr lIns="90488" tIns="44450" rIns="90488" bIns="44450"/>
          <a:lstStyle/>
          <a:p>
            <a:pPr>
              <a:defRPr/>
            </a:pPr>
            <a:r>
              <a:rPr lang="en-US" smtClean="0">
                <a:solidFill>
                  <a:srgbClr val="AD6900"/>
                </a:solidFill>
              </a:rPr>
              <a:t>Confined Space Rescue</a:t>
            </a:r>
          </a:p>
        </p:txBody>
      </p:sp>
      <p:sp>
        <p:nvSpPr>
          <p:cNvPr id="2077" name="Rectangle 29"/>
          <p:cNvSpPr>
            <a:spLocks noChangeArrowheads="1"/>
          </p:cNvSpPr>
          <p:nvPr/>
        </p:nvSpPr>
        <p:spPr bwMode="auto">
          <a:xfrm>
            <a:off x="2520950" y="6024563"/>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8" name="Rectangle 30"/>
          <p:cNvSpPr>
            <a:spLocks noChangeArrowheads="1"/>
          </p:cNvSpPr>
          <p:nvPr/>
        </p:nvSpPr>
        <p:spPr bwMode="auto">
          <a:xfrm>
            <a:off x="2368550" y="5565775"/>
            <a:ext cx="3683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79" name="Line 31"/>
          <p:cNvSpPr>
            <a:spLocks noChangeShapeType="1"/>
          </p:cNvSpPr>
          <p:nvPr/>
        </p:nvSpPr>
        <p:spPr bwMode="auto">
          <a:xfrm>
            <a:off x="1600200" y="3960813"/>
            <a:ext cx="0" cy="2433637"/>
          </a:xfrm>
          <a:prstGeom prst="line">
            <a:avLst/>
          </a:prstGeom>
          <a:noFill/>
          <a:ln w="12700">
            <a:solidFill>
              <a:schemeClr val="tx1"/>
            </a:solidFill>
            <a:round/>
            <a:headEnd/>
            <a:tailEnd/>
          </a:ln>
        </p:spPr>
        <p:txBody>
          <a:bodyPr wrap="none" anchor="ctr"/>
          <a:lstStyle/>
          <a:p>
            <a:endParaRPr lang="en-US"/>
          </a:p>
        </p:txBody>
      </p:sp>
      <p:sp>
        <p:nvSpPr>
          <p:cNvPr id="2080" name="Line 32"/>
          <p:cNvSpPr>
            <a:spLocks noChangeShapeType="1"/>
          </p:cNvSpPr>
          <p:nvPr/>
        </p:nvSpPr>
        <p:spPr bwMode="auto">
          <a:xfrm>
            <a:off x="3581400" y="3960813"/>
            <a:ext cx="0" cy="2433637"/>
          </a:xfrm>
          <a:prstGeom prst="line">
            <a:avLst/>
          </a:prstGeom>
          <a:noFill/>
          <a:ln w="12700">
            <a:solidFill>
              <a:schemeClr val="tx1"/>
            </a:solidFill>
            <a:round/>
            <a:headEnd/>
            <a:tailEnd/>
          </a:ln>
        </p:spPr>
        <p:txBody>
          <a:bodyPr wrap="none" anchor="ctr"/>
          <a:lstStyle/>
          <a:p>
            <a:endParaRPr lang="en-US"/>
          </a:p>
        </p:txBody>
      </p:sp>
      <p:sp>
        <p:nvSpPr>
          <p:cNvPr id="81953" name="Rectangle 33"/>
          <p:cNvSpPr>
            <a:spLocks noChangeArrowheads="1"/>
          </p:cNvSpPr>
          <p:nvPr/>
        </p:nvSpPr>
        <p:spPr bwMode="auto">
          <a:xfrm>
            <a:off x="4724400" y="1447800"/>
            <a:ext cx="3998913" cy="4470400"/>
          </a:xfrm>
          <a:prstGeom prst="rect">
            <a:avLst/>
          </a:prstGeom>
          <a:solidFill>
            <a:srgbClr val="FFFFFF"/>
          </a:solidFill>
          <a:ln w="12700">
            <a:noFill/>
            <a:miter lim="800000"/>
            <a:headEnd/>
            <a:tailEnd/>
          </a:ln>
          <a:effectLst>
            <a:outerShdw dist="107763" dir="2700000" algn="ctr" rotWithShape="0">
              <a:schemeClr val="bg2"/>
            </a:outerShdw>
          </a:effectLst>
        </p:spPr>
        <p:txBody>
          <a:bodyPr lIns="90488" tIns="44450" rIns="90488" bIns="44450">
            <a:spAutoFit/>
          </a:bodyPr>
          <a:lstStyle/>
          <a:p>
            <a:pPr>
              <a:spcBef>
                <a:spcPct val="0"/>
              </a:spcBef>
              <a:buClrTx/>
              <a:buSzTx/>
              <a:buFontTx/>
              <a:buNone/>
              <a:defRPr/>
            </a:pPr>
            <a:r>
              <a:rPr lang="en-US" sz="2400" u="sng">
                <a:solidFill>
                  <a:srgbClr val="00279F"/>
                </a:solidFill>
              </a:rPr>
              <a:t>The attendant should</a:t>
            </a:r>
          </a:p>
          <a:p>
            <a:pPr>
              <a:spcBef>
                <a:spcPct val="0"/>
              </a:spcBef>
              <a:buClrTx/>
              <a:buSzTx/>
              <a:buFontTx/>
              <a:buNone/>
              <a:defRPr/>
            </a:pPr>
            <a:r>
              <a:rPr lang="en-US" sz="2400" u="sng">
                <a:solidFill>
                  <a:srgbClr val="00279F"/>
                </a:solidFill>
              </a:rPr>
              <a:t>attempt</a:t>
            </a:r>
            <a:r>
              <a:rPr lang="en-US" sz="2400">
                <a:solidFill>
                  <a:srgbClr val="00279F"/>
                </a:solidFill>
              </a:rPr>
              <a:t> to remove the</a:t>
            </a:r>
          </a:p>
          <a:p>
            <a:pPr>
              <a:spcBef>
                <a:spcPct val="0"/>
              </a:spcBef>
              <a:buClrTx/>
              <a:buSzTx/>
              <a:buFontTx/>
              <a:buNone/>
              <a:defRPr/>
            </a:pPr>
            <a:r>
              <a:rPr lang="en-US" sz="2400">
                <a:solidFill>
                  <a:srgbClr val="00279F"/>
                </a:solidFill>
              </a:rPr>
              <a:t>entrant from the confined</a:t>
            </a:r>
          </a:p>
          <a:p>
            <a:pPr>
              <a:spcBef>
                <a:spcPct val="0"/>
              </a:spcBef>
              <a:buClrTx/>
              <a:buSzTx/>
              <a:buFontTx/>
              <a:buNone/>
              <a:defRPr/>
            </a:pPr>
            <a:r>
              <a:rPr lang="en-US" sz="2400">
                <a:solidFill>
                  <a:srgbClr val="00279F"/>
                </a:solidFill>
              </a:rPr>
              <a:t>space using tripods, hoist, and</a:t>
            </a:r>
          </a:p>
          <a:p>
            <a:pPr>
              <a:spcBef>
                <a:spcPct val="0"/>
              </a:spcBef>
              <a:buClrTx/>
              <a:buSzTx/>
              <a:buFontTx/>
              <a:buNone/>
              <a:defRPr/>
            </a:pPr>
            <a:r>
              <a:rPr lang="en-US" sz="2400">
                <a:solidFill>
                  <a:srgbClr val="00279F"/>
                </a:solidFill>
              </a:rPr>
              <a:t>lifelines. </a:t>
            </a:r>
            <a:r>
              <a:rPr lang="en-US" sz="2400">
                <a:solidFill>
                  <a:schemeClr val="hlink"/>
                </a:solidFill>
              </a:rPr>
              <a:t>Attendants are</a:t>
            </a:r>
            <a:r>
              <a:rPr lang="en-US" sz="2400" u="sng">
                <a:solidFill>
                  <a:schemeClr val="hlink"/>
                </a:solidFill>
              </a:rPr>
              <a:t> NOT </a:t>
            </a:r>
          </a:p>
          <a:p>
            <a:pPr>
              <a:spcBef>
                <a:spcPct val="0"/>
              </a:spcBef>
              <a:buClrTx/>
              <a:buSzTx/>
              <a:buFontTx/>
              <a:buNone/>
              <a:defRPr/>
            </a:pPr>
            <a:r>
              <a:rPr lang="en-US" sz="2400" u="sng">
                <a:solidFill>
                  <a:schemeClr val="hlink"/>
                </a:solidFill>
              </a:rPr>
              <a:t>TO ENTER  CONFINED</a:t>
            </a:r>
          </a:p>
          <a:p>
            <a:pPr>
              <a:spcBef>
                <a:spcPct val="0"/>
              </a:spcBef>
              <a:buClrTx/>
              <a:buSzTx/>
              <a:buFontTx/>
              <a:buNone/>
              <a:defRPr/>
            </a:pPr>
            <a:r>
              <a:rPr lang="en-US" sz="2400" u="sng">
                <a:solidFill>
                  <a:schemeClr val="hlink"/>
                </a:solidFill>
              </a:rPr>
              <a:t>SPACES.</a:t>
            </a:r>
            <a:r>
              <a:rPr lang="en-US" sz="2400">
                <a:solidFill>
                  <a:srgbClr val="00279F"/>
                </a:solidFill>
              </a:rPr>
              <a:t>  Lethal hazards may</a:t>
            </a:r>
          </a:p>
          <a:p>
            <a:pPr>
              <a:spcBef>
                <a:spcPct val="0"/>
              </a:spcBef>
              <a:buClrTx/>
              <a:buSzTx/>
              <a:buFontTx/>
              <a:buNone/>
              <a:defRPr/>
            </a:pPr>
            <a:r>
              <a:rPr lang="en-US" sz="2400">
                <a:solidFill>
                  <a:srgbClr val="00279F"/>
                </a:solidFill>
              </a:rPr>
              <a:t>be present within the confined</a:t>
            </a:r>
          </a:p>
          <a:p>
            <a:pPr>
              <a:spcBef>
                <a:spcPct val="0"/>
              </a:spcBef>
              <a:buClrTx/>
              <a:buSzTx/>
              <a:buFontTx/>
              <a:buNone/>
              <a:defRPr/>
            </a:pPr>
            <a:r>
              <a:rPr lang="en-US" sz="2400">
                <a:solidFill>
                  <a:srgbClr val="00279F"/>
                </a:solidFill>
              </a:rPr>
              <a:t>space.  </a:t>
            </a:r>
            <a:r>
              <a:rPr lang="en-US" sz="2400">
                <a:solidFill>
                  <a:schemeClr val="hlink"/>
                </a:solidFill>
              </a:rPr>
              <a:t>Only properly equipped</a:t>
            </a:r>
          </a:p>
          <a:p>
            <a:pPr>
              <a:spcBef>
                <a:spcPct val="0"/>
              </a:spcBef>
              <a:buClrTx/>
              <a:buSzTx/>
              <a:buFontTx/>
              <a:buNone/>
              <a:defRPr/>
            </a:pPr>
            <a:r>
              <a:rPr lang="en-US" sz="2400">
                <a:solidFill>
                  <a:schemeClr val="hlink"/>
                </a:solidFill>
              </a:rPr>
              <a:t>and trained emergency rescue</a:t>
            </a:r>
          </a:p>
          <a:p>
            <a:pPr>
              <a:spcBef>
                <a:spcPct val="0"/>
              </a:spcBef>
              <a:buClrTx/>
              <a:buSzTx/>
              <a:buFontTx/>
              <a:buNone/>
              <a:defRPr/>
            </a:pPr>
            <a:r>
              <a:rPr lang="en-US" sz="2400">
                <a:solidFill>
                  <a:schemeClr val="hlink"/>
                </a:solidFill>
              </a:rPr>
              <a:t>personnel may enter confined</a:t>
            </a:r>
          </a:p>
          <a:p>
            <a:pPr>
              <a:spcBef>
                <a:spcPct val="0"/>
              </a:spcBef>
              <a:buClrTx/>
              <a:buSzTx/>
              <a:buFontTx/>
              <a:buNone/>
              <a:defRPr/>
            </a:pPr>
            <a:r>
              <a:rPr lang="en-US" sz="2400">
                <a:solidFill>
                  <a:schemeClr val="hlink"/>
                </a:solidFill>
              </a:rPr>
              <a:t>spaces to make rescues</a:t>
            </a:r>
            <a:r>
              <a:rPr lang="en-US" sz="2400">
                <a:solidFill>
                  <a:srgbClr val="00279F"/>
                </a:solidFill>
              </a:rPr>
              <a:t>.</a:t>
            </a:r>
          </a:p>
        </p:txBody>
      </p:sp>
      <p:sp>
        <p:nvSpPr>
          <p:cNvPr id="2082" name="Oval 34"/>
          <p:cNvSpPr>
            <a:spLocks noChangeArrowheads="1"/>
          </p:cNvSpPr>
          <p:nvPr/>
        </p:nvSpPr>
        <p:spPr bwMode="auto">
          <a:xfrm>
            <a:off x="1073150" y="3679825"/>
            <a:ext cx="215900" cy="9366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3" name="Oval 35"/>
          <p:cNvSpPr>
            <a:spLocks noChangeArrowheads="1"/>
          </p:cNvSpPr>
          <p:nvPr/>
        </p:nvSpPr>
        <p:spPr bwMode="auto">
          <a:xfrm>
            <a:off x="1149350" y="4213225"/>
            <a:ext cx="368300" cy="20002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4" name="Rectangle 36"/>
          <p:cNvSpPr>
            <a:spLocks noChangeArrowheads="1"/>
          </p:cNvSpPr>
          <p:nvPr/>
        </p:nvSpPr>
        <p:spPr bwMode="auto">
          <a:xfrm rot="1200000">
            <a:off x="1744663" y="396875"/>
            <a:ext cx="31750" cy="341312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5" name="Oval 37"/>
          <p:cNvSpPr>
            <a:spLocks noChangeArrowheads="1"/>
          </p:cNvSpPr>
          <p:nvPr/>
        </p:nvSpPr>
        <p:spPr bwMode="auto">
          <a:xfrm>
            <a:off x="2216150" y="539750"/>
            <a:ext cx="368300" cy="66675"/>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6" name="Rectangle 38"/>
          <p:cNvSpPr>
            <a:spLocks noChangeArrowheads="1"/>
          </p:cNvSpPr>
          <p:nvPr/>
        </p:nvSpPr>
        <p:spPr bwMode="auto">
          <a:xfrm rot="-1260000">
            <a:off x="3133725" y="439738"/>
            <a:ext cx="103188" cy="3952875"/>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087" name="Oval 39"/>
          <p:cNvSpPr>
            <a:spLocks noChangeArrowheads="1"/>
          </p:cNvSpPr>
          <p:nvPr/>
        </p:nvSpPr>
        <p:spPr bwMode="auto">
          <a:xfrm>
            <a:off x="2216150" y="920750"/>
            <a:ext cx="368300" cy="4445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8" name="Arc 40"/>
          <p:cNvSpPr>
            <a:spLocks/>
          </p:cNvSpPr>
          <p:nvPr/>
        </p:nvSpPr>
        <p:spPr bwMode="auto">
          <a:xfrm>
            <a:off x="2382838" y="1392238"/>
            <a:ext cx="57150" cy="361950"/>
          </a:xfrm>
          <a:custGeom>
            <a:avLst/>
            <a:gdLst>
              <a:gd name="T0" fmla="*/ 0 w 21600"/>
              <a:gd name="T1" fmla="*/ 6067423 h 21592"/>
              <a:gd name="T2" fmla="*/ 147010 w 21600"/>
              <a:gd name="T3" fmla="*/ 0 h 21592"/>
              <a:gd name="T4" fmla="*/ 151209 w 21600"/>
              <a:gd name="T5" fmla="*/ 6067423 h 21592"/>
              <a:gd name="T6" fmla="*/ 0 60000 65536"/>
              <a:gd name="T7" fmla="*/ 0 60000 65536"/>
              <a:gd name="T8" fmla="*/ 0 60000 65536"/>
              <a:gd name="T9" fmla="*/ 0 w 21600"/>
              <a:gd name="T10" fmla="*/ 0 h 21592"/>
              <a:gd name="T11" fmla="*/ 21600 w 21600"/>
              <a:gd name="T12" fmla="*/ 21592 h 21592"/>
            </a:gdLst>
            <a:ahLst/>
            <a:cxnLst>
              <a:cxn ang="T6">
                <a:pos x="T0" y="T1"/>
              </a:cxn>
              <a:cxn ang="T7">
                <a:pos x="T2" y="T3"/>
              </a:cxn>
              <a:cxn ang="T8">
                <a:pos x="T4" y="T5"/>
              </a:cxn>
            </a:cxnLst>
            <a:rect l="T9" t="T10" r="T11" b="T12"/>
            <a:pathLst>
              <a:path w="21600" h="21592" fill="none" extrusionOk="0">
                <a:moveTo>
                  <a:pt x="0" y="21592"/>
                </a:moveTo>
                <a:cubicBezTo>
                  <a:pt x="0" y="9896"/>
                  <a:pt x="9308" y="325"/>
                  <a:pt x="21000" y="0"/>
                </a:cubicBezTo>
              </a:path>
              <a:path w="21600" h="21592" stroke="0" extrusionOk="0">
                <a:moveTo>
                  <a:pt x="0" y="21592"/>
                </a:moveTo>
                <a:cubicBezTo>
                  <a:pt x="0" y="9896"/>
                  <a:pt x="9308" y="325"/>
                  <a:pt x="21000" y="0"/>
                </a:cubicBezTo>
                <a:lnTo>
                  <a:pt x="21600" y="21592"/>
                </a:lnTo>
                <a:close/>
              </a:path>
            </a:pathLst>
          </a:custGeom>
          <a:noFill/>
          <a:ln w="38100" cap="rnd" cmpd="dbl">
            <a:solidFill>
              <a:schemeClr val="tx1"/>
            </a:solidFill>
            <a:round/>
            <a:headEnd/>
            <a:tailEnd/>
          </a:ln>
        </p:spPr>
        <p:txBody>
          <a:bodyPr wrap="none" anchor="ctr"/>
          <a:lstStyle/>
          <a:p>
            <a:endParaRPr lang="en-US"/>
          </a:p>
        </p:txBody>
      </p:sp>
      <p:sp>
        <p:nvSpPr>
          <p:cNvPr id="2089" name="Line 41"/>
          <p:cNvSpPr>
            <a:spLocks noChangeShapeType="1"/>
          </p:cNvSpPr>
          <p:nvPr/>
        </p:nvSpPr>
        <p:spPr bwMode="auto">
          <a:xfrm flipH="1">
            <a:off x="1943100" y="2705100"/>
            <a:ext cx="152400" cy="304800"/>
          </a:xfrm>
          <a:prstGeom prst="line">
            <a:avLst/>
          </a:prstGeom>
          <a:noFill/>
          <a:ln w="76200">
            <a:solidFill>
              <a:srgbClr val="FE9B03"/>
            </a:solidFill>
            <a:round/>
            <a:headEnd/>
            <a:tailEnd/>
          </a:ln>
        </p:spPr>
        <p:txBody>
          <a:bodyPr wrap="none" anchor="ctr"/>
          <a:lstStyle/>
          <a:p>
            <a:endParaRPr lang="en-US"/>
          </a:p>
        </p:txBody>
      </p:sp>
      <p:sp>
        <p:nvSpPr>
          <p:cNvPr id="2090" name="Line 42"/>
          <p:cNvSpPr>
            <a:spLocks noChangeShapeType="1"/>
          </p:cNvSpPr>
          <p:nvPr/>
        </p:nvSpPr>
        <p:spPr bwMode="auto">
          <a:xfrm flipH="1">
            <a:off x="2019300" y="2667000"/>
            <a:ext cx="304800" cy="0"/>
          </a:xfrm>
          <a:prstGeom prst="line">
            <a:avLst/>
          </a:prstGeom>
          <a:noFill/>
          <a:ln w="76200">
            <a:solidFill>
              <a:srgbClr val="FE9B03"/>
            </a:solidFill>
            <a:round/>
            <a:headEnd/>
            <a:tailEnd/>
          </a:ln>
        </p:spPr>
        <p:txBody>
          <a:bodyPr wrap="none" anchor="ctr"/>
          <a:lstStyle/>
          <a:p>
            <a:endParaRPr lang="en-US"/>
          </a:p>
        </p:txBody>
      </p:sp>
      <p:sp>
        <p:nvSpPr>
          <p:cNvPr id="2091" name="Line 43"/>
          <p:cNvSpPr>
            <a:spLocks noChangeShapeType="1"/>
          </p:cNvSpPr>
          <p:nvPr/>
        </p:nvSpPr>
        <p:spPr bwMode="auto">
          <a:xfrm flipH="1">
            <a:off x="2171700" y="3162300"/>
            <a:ext cx="152400" cy="457200"/>
          </a:xfrm>
          <a:prstGeom prst="line">
            <a:avLst/>
          </a:prstGeom>
          <a:noFill/>
          <a:ln w="76200">
            <a:solidFill>
              <a:srgbClr val="FE9B03"/>
            </a:solidFill>
            <a:round/>
            <a:headEnd/>
            <a:tailEnd/>
          </a:ln>
        </p:spPr>
        <p:txBody>
          <a:bodyPr wrap="none" anchor="ctr"/>
          <a:lstStyle/>
          <a:p>
            <a:endParaRPr lang="en-US"/>
          </a:p>
        </p:txBody>
      </p:sp>
      <p:sp>
        <p:nvSpPr>
          <p:cNvPr id="2092" name="Line 44"/>
          <p:cNvSpPr>
            <a:spLocks noChangeShapeType="1"/>
          </p:cNvSpPr>
          <p:nvPr/>
        </p:nvSpPr>
        <p:spPr bwMode="auto">
          <a:xfrm>
            <a:off x="2019300" y="3086100"/>
            <a:ext cx="76200" cy="533400"/>
          </a:xfrm>
          <a:prstGeom prst="line">
            <a:avLst/>
          </a:prstGeom>
          <a:noFill/>
          <a:ln w="76200">
            <a:solidFill>
              <a:srgbClr val="FE9B03"/>
            </a:solidFill>
            <a:round/>
            <a:headEnd/>
            <a:tailEnd/>
          </a:ln>
        </p:spPr>
        <p:txBody>
          <a:bodyPr wrap="none" anchor="ctr"/>
          <a:lstStyle/>
          <a:p>
            <a:endParaRPr lang="en-US"/>
          </a:p>
        </p:txBody>
      </p:sp>
      <p:sp>
        <p:nvSpPr>
          <p:cNvPr id="2093" name="Line 45"/>
          <p:cNvSpPr>
            <a:spLocks noChangeShapeType="1"/>
          </p:cNvSpPr>
          <p:nvPr/>
        </p:nvSpPr>
        <p:spPr bwMode="auto">
          <a:xfrm flipH="1">
            <a:off x="1943100" y="3048000"/>
            <a:ext cx="533400" cy="0"/>
          </a:xfrm>
          <a:prstGeom prst="line">
            <a:avLst/>
          </a:prstGeom>
          <a:noFill/>
          <a:ln w="76200">
            <a:solidFill>
              <a:srgbClr val="FE9B03"/>
            </a:solidFill>
            <a:round/>
            <a:headEnd/>
            <a:tailEnd/>
          </a:ln>
        </p:spPr>
        <p:txBody>
          <a:bodyPr wrap="none" anchor="ctr"/>
          <a:lstStyle/>
          <a:p>
            <a:endParaRPr lang="en-US"/>
          </a:p>
        </p:txBody>
      </p:sp>
      <p:sp>
        <p:nvSpPr>
          <p:cNvPr id="2094" name="Line 46"/>
          <p:cNvSpPr>
            <a:spLocks noChangeShapeType="1"/>
          </p:cNvSpPr>
          <p:nvPr/>
        </p:nvSpPr>
        <p:spPr bwMode="auto">
          <a:xfrm>
            <a:off x="2400300" y="1866900"/>
            <a:ext cx="76200" cy="228600"/>
          </a:xfrm>
          <a:prstGeom prst="line">
            <a:avLst/>
          </a:prstGeom>
          <a:noFill/>
          <a:ln w="76200">
            <a:solidFill>
              <a:srgbClr val="AD6900"/>
            </a:solidFill>
            <a:round/>
            <a:headEnd/>
            <a:tailEnd/>
          </a:ln>
        </p:spPr>
        <p:txBody>
          <a:bodyPr wrap="none" anchor="ctr"/>
          <a:lstStyle/>
          <a:p>
            <a:endParaRPr lang="en-US"/>
          </a:p>
        </p:txBody>
      </p:sp>
      <p:sp>
        <p:nvSpPr>
          <p:cNvPr id="2095" name="Oval 47"/>
          <p:cNvSpPr>
            <a:spLocks noChangeArrowheads="1"/>
          </p:cNvSpPr>
          <p:nvPr/>
        </p:nvSpPr>
        <p:spPr bwMode="auto">
          <a:xfrm>
            <a:off x="2000250" y="2609850"/>
            <a:ext cx="38100" cy="114300"/>
          </a:xfrm>
          <a:prstGeom prst="ellipse">
            <a:avLst/>
          </a:prstGeom>
          <a:noFill/>
          <a:ln w="38100" cmpd="dbl">
            <a:solidFill>
              <a:schemeClr val="tx1"/>
            </a:solidFill>
            <a:round/>
            <a:headEnd/>
            <a:tailEnd/>
          </a:ln>
        </p:spPr>
        <p:txBody>
          <a:bodyPr wrap="none" anchor="ctr"/>
          <a:lstStyle/>
          <a:p>
            <a:endParaRPr lang="en-US"/>
          </a:p>
        </p:txBody>
      </p:sp>
      <p:sp>
        <p:nvSpPr>
          <p:cNvPr id="2096" name="Line 48"/>
          <p:cNvSpPr>
            <a:spLocks noChangeShapeType="1"/>
          </p:cNvSpPr>
          <p:nvPr/>
        </p:nvSpPr>
        <p:spPr bwMode="auto">
          <a:xfrm flipH="1">
            <a:off x="2247900" y="2171700"/>
            <a:ext cx="304800" cy="457200"/>
          </a:xfrm>
          <a:prstGeom prst="line">
            <a:avLst/>
          </a:prstGeom>
          <a:noFill/>
          <a:ln w="76200">
            <a:solidFill>
              <a:srgbClr val="FE9B03"/>
            </a:solidFill>
            <a:round/>
            <a:headEnd/>
            <a:tailEnd/>
          </a:ln>
        </p:spPr>
        <p:txBody>
          <a:bodyPr wrap="none" anchor="ctr"/>
          <a:lstStyle/>
          <a:p>
            <a:endParaRPr lang="en-US"/>
          </a:p>
        </p:txBody>
      </p:sp>
      <p:sp>
        <p:nvSpPr>
          <p:cNvPr id="2097" name="Line 49"/>
          <p:cNvSpPr>
            <a:spLocks noChangeShapeType="1"/>
          </p:cNvSpPr>
          <p:nvPr/>
        </p:nvSpPr>
        <p:spPr bwMode="auto">
          <a:xfrm>
            <a:off x="2286000" y="2705100"/>
            <a:ext cx="0" cy="381000"/>
          </a:xfrm>
          <a:prstGeom prst="line">
            <a:avLst/>
          </a:prstGeom>
          <a:noFill/>
          <a:ln w="76200">
            <a:solidFill>
              <a:srgbClr val="FE9B03"/>
            </a:solidFill>
            <a:round/>
            <a:headEnd/>
            <a:tailEnd/>
          </a:ln>
        </p:spPr>
        <p:txBody>
          <a:bodyPr wrap="none" anchor="ctr"/>
          <a:lstStyle/>
          <a:p>
            <a:endParaRPr lang="en-US"/>
          </a:p>
        </p:txBody>
      </p:sp>
      <p:sp>
        <p:nvSpPr>
          <p:cNvPr id="2098" name="Oval 50"/>
          <p:cNvSpPr>
            <a:spLocks noChangeArrowheads="1"/>
          </p:cNvSpPr>
          <p:nvPr/>
        </p:nvSpPr>
        <p:spPr bwMode="auto">
          <a:xfrm>
            <a:off x="2305050" y="2609850"/>
            <a:ext cx="38100" cy="114300"/>
          </a:xfrm>
          <a:prstGeom prst="ellipse">
            <a:avLst/>
          </a:prstGeom>
          <a:noFill/>
          <a:ln w="38100" cmpd="dbl">
            <a:solidFill>
              <a:schemeClr val="tx1"/>
            </a:solidFill>
            <a:round/>
            <a:headEnd/>
            <a:tailEnd/>
          </a:ln>
        </p:spPr>
        <p:txBody>
          <a:bodyPr wrap="none" anchor="ctr"/>
          <a:lstStyle/>
          <a:p>
            <a:endParaRPr lang="en-US"/>
          </a:p>
        </p:txBody>
      </p:sp>
      <p:sp>
        <p:nvSpPr>
          <p:cNvPr id="2099" name="Oval 51"/>
          <p:cNvSpPr>
            <a:spLocks noChangeArrowheads="1"/>
          </p:cNvSpPr>
          <p:nvPr/>
        </p:nvSpPr>
        <p:spPr bwMode="auto">
          <a:xfrm>
            <a:off x="1987550" y="2079625"/>
            <a:ext cx="292100" cy="123825"/>
          </a:xfrm>
          <a:prstGeom prst="ellipse">
            <a:avLst/>
          </a:prstGeom>
          <a:solidFill>
            <a:srgbClr val="AD6900"/>
          </a:solidFill>
          <a:ln w="12700">
            <a:solidFill>
              <a:schemeClr val="bg1"/>
            </a:solidFill>
            <a:round/>
            <a:headEnd/>
            <a:tailEnd/>
          </a:ln>
        </p:spPr>
        <p:txBody>
          <a:bodyPr wrap="none" anchor="ctr"/>
          <a:lstStyle/>
          <a:p>
            <a:endParaRPr lang="en-US"/>
          </a:p>
        </p:txBody>
      </p:sp>
      <p:sp>
        <p:nvSpPr>
          <p:cNvPr id="2100" name="Freeform 52"/>
          <p:cNvSpPr>
            <a:spLocks/>
          </p:cNvSpPr>
          <p:nvPr/>
        </p:nvSpPr>
        <p:spPr bwMode="auto">
          <a:xfrm>
            <a:off x="1866900" y="1712913"/>
            <a:ext cx="625475" cy="447675"/>
          </a:xfrm>
          <a:custGeom>
            <a:avLst/>
            <a:gdLst>
              <a:gd name="T0" fmla="*/ 114300 w 394"/>
              <a:gd name="T1" fmla="*/ 39687 h 282"/>
              <a:gd name="T2" fmla="*/ 141288 w 394"/>
              <a:gd name="T3" fmla="*/ 80962 h 282"/>
              <a:gd name="T4" fmla="*/ 117475 w 394"/>
              <a:gd name="T5" fmla="*/ 117475 h 282"/>
              <a:gd name="T6" fmla="*/ 95250 w 394"/>
              <a:gd name="T7" fmla="*/ 152400 h 282"/>
              <a:gd name="T8" fmla="*/ 82550 w 394"/>
              <a:gd name="T9" fmla="*/ 187325 h 282"/>
              <a:gd name="T10" fmla="*/ 71438 w 394"/>
              <a:gd name="T11" fmla="*/ 222250 h 282"/>
              <a:gd name="T12" fmla="*/ 58738 w 394"/>
              <a:gd name="T13" fmla="*/ 257175 h 282"/>
              <a:gd name="T14" fmla="*/ 47625 w 394"/>
              <a:gd name="T15" fmla="*/ 293687 h 282"/>
              <a:gd name="T16" fmla="*/ 23812 w 394"/>
              <a:gd name="T17" fmla="*/ 328612 h 282"/>
              <a:gd name="T18" fmla="*/ 0 w 394"/>
              <a:gd name="T19" fmla="*/ 363537 h 282"/>
              <a:gd name="T20" fmla="*/ 0 w 394"/>
              <a:gd name="T21" fmla="*/ 398462 h 282"/>
              <a:gd name="T22" fmla="*/ 36513 w 394"/>
              <a:gd name="T23" fmla="*/ 398462 h 282"/>
              <a:gd name="T24" fmla="*/ 71438 w 394"/>
              <a:gd name="T25" fmla="*/ 411163 h 282"/>
              <a:gd name="T26" fmla="*/ 106363 w 394"/>
              <a:gd name="T27" fmla="*/ 422275 h 282"/>
              <a:gd name="T28" fmla="*/ 141288 w 394"/>
              <a:gd name="T29" fmla="*/ 422275 h 282"/>
              <a:gd name="T30" fmla="*/ 188912 w 394"/>
              <a:gd name="T31" fmla="*/ 434975 h 282"/>
              <a:gd name="T32" fmla="*/ 223838 w 394"/>
              <a:gd name="T33" fmla="*/ 434975 h 282"/>
              <a:gd name="T34" fmla="*/ 258763 w 394"/>
              <a:gd name="T35" fmla="*/ 434975 h 282"/>
              <a:gd name="T36" fmla="*/ 293688 w 394"/>
              <a:gd name="T37" fmla="*/ 434975 h 282"/>
              <a:gd name="T38" fmla="*/ 330200 w 394"/>
              <a:gd name="T39" fmla="*/ 446088 h 282"/>
              <a:gd name="T40" fmla="*/ 365125 w 394"/>
              <a:gd name="T41" fmla="*/ 446088 h 282"/>
              <a:gd name="T42" fmla="*/ 400050 w 394"/>
              <a:gd name="T43" fmla="*/ 446088 h 282"/>
              <a:gd name="T44" fmla="*/ 447675 w 394"/>
              <a:gd name="T45" fmla="*/ 446088 h 282"/>
              <a:gd name="T46" fmla="*/ 482600 w 394"/>
              <a:gd name="T47" fmla="*/ 446088 h 282"/>
              <a:gd name="T48" fmla="*/ 517525 w 394"/>
              <a:gd name="T49" fmla="*/ 434975 h 282"/>
              <a:gd name="T50" fmla="*/ 552450 w 394"/>
              <a:gd name="T51" fmla="*/ 434975 h 282"/>
              <a:gd name="T52" fmla="*/ 588963 w 394"/>
              <a:gd name="T53" fmla="*/ 434975 h 282"/>
              <a:gd name="T54" fmla="*/ 623888 w 394"/>
              <a:gd name="T55" fmla="*/ 398462 h 282"/>
              <a:gd name="T56" fmla="*/ 623888 w 394"/>
              <a:gd name="T57" fmla="*/ 363537 h 282"/>
              <a:gd name="T58" fmla="*/ 611188 w 394"/>
              <a:gd name="T59" fmla="*/ 328612 h 282"/>
              <a:gd name="T60" fmla="*/ 588963 w 394"/>
              <a:gd name="T61" fmla="*/ 293687 h 282"/>
              <a:gd name="T62" fmla="*/ 565150 w 394"/>
              <a:gd name="T63" fmla="*/ 257175 h 282"/>
              <a:gd name="T64" fmla="*/ 541338 w 394"/>
              <a:gd name="T65" fmla="*/ 222250 h 282"/>
              <a:gd name="T66" fmla="*/ 517525 w 394"/>
              <a:gd name="T67" fmla="*/ 187325 h 282"/>
              <a:gd name="T68" fmla="*/ 506413 w 394"/>
              <a:gd name="T69" fmla="*/ 152400 h 282"/>
              <a:gd name="T70" fmla="*/ 482600 w 394"/>
              <a:gd name="T71" fmla="*/ 117475 h 282"/>
              <a:gd name="T72" fmla="*/ 471488 w 394"/>
              <a:gd name="T73" fmla="*/ 80962 h 282"/>
              <a:gd name="T74" fmla="*/ 434975 w 394"/>
              <a:gd name="T75" fmla="*/ 58737 h 282"/>
              <a:gd name="T76" fmla="*/ 400050 w 394"/>
              <a:gd name="T77" fmla="*/ 22225 h 282"/>
              <a:gd name="T78" fmla="*/ 354012 w 394"/>
              <a:gd name="T79" fmla="*/ 0 h 282"/>
              <a:gd name="T80" fmla="*/ 317500 w 394"/>
              <a:gd name="T81" fmla="*/ 0 h 282"/>
              <a:gd name="T82" fmla="*/ 282575 w 394"/>
              <a:gd name="T83" fmla="*/ 0 h 282"/>
              <a:gd name="T84" fmla="*/ 247650 w 394"/>
              <a:gd name="T85" fmla="*/ 0 h 282"/>
              <a:gd name="T86" fmla="*/ 212725 w 394"/>
              <a:gd name="T87" fmla="*/ 11112 h 282"/>
              <a:gd name="T88" fmla="*/ 176212 w 394"/>
              <a:gd name="T89" fmla="*/ 46037 h 282"/>
              <a:gd name="T90" fmla="*/ 141288 w 394"/>
              <a:gd name="T91" fmla="*/ 58737 h 282"/>
              <a:gd name="T92" fmla="*/ 114300 w 394"/>
              <a:gd name="T93" fmla="*/ 39687 h 2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4"/>
              <a:gd name="T142" fmla="*/ 0 h 282"/>
              <a:gd name="T143" fmla="*/ 394 w 394"/>
              <a:gd name="T144" fmla="*/ 282 h 2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4" h="282">
                <a:moveTo>
                  <a:pt x="72" y="25"/>
                </a:moveTo>
                <a:lnTo>
                  <a:pt x="89" y="51"/>
                </a:lnTo>
                <a:lnTo>
                  <a:pt x="74" y="74"/>
                </a:lnTo>
                <a:lnTo>
                  <a:pt x="60" y="96"/>
                </a:lnTo>
                <a:lnTo>
                  <a:pt x="52" y="118"/>
                </a:lnTo>
                <a:lnTo>
                  <a:pt x="45" y="140"/>
                </a:lnTo>
                <a:lnTo>
                  <a:pt x="37" y="162"/>
                </a:lnTo>
                <a:lnTo>
                  <a:pt x="30" y="185"/>
                </a:lnTo>
                <a:lnTo>
                  <a:pt x="15" y="207"/>
                </a:lnTo>
                <a:lnTo>
                  <a:pt x="0" y="229"/>
                </a:lnTo>
                <a:lnTo>
                  <a:pt x="0" y="251"/>
                </a:lnTo>
                <a:lnTo>
                  <a:pt x="23" y="251"/>
                </a:lnTo>
                <a:lnTo>
                  <a:pt x="45" y="259"/>
                </a:lnTo>
                <a:lnTo>
                  <a:pt x="67" y="266"/>
                </a:lnTo>
                <a:lnTo>
                  <a:pt x="89" y="266"/>
                </a:lnTo>
                <a:lnTo>
                  <a:pt x="119" y="274"/>
                </a:lnTo>
                <a:lnTo>
                  <a:pt x="141" y="274"/>
                </a:lnTo>
                <a:lnTo>
                  <a:pt x="163" y="274"/>
                </a:lnTo>
                <a:lnTo>
                  <a:pt x="185" y="274"/>
                </a:lnTo>
                <a:lnTo>
                  <a:pt x="208" y="281"/>
                </a:lnTo>
                <a:lnTo>
                  <a:pt x="230" y="281"/>
                </a:lnTo>
                <a:lnTo>
                  <a:pt x="252" y="281"/>
                </a:lnTo>
                <a:lnTo>
                  <a:pt x="282" y="281"/>
                </a:lnTo>
                <a:lnTo>
                  <a:pt x="304" y="281"/>
                </a:lnTo>
                <a:lnTo>
                  <a:pt x="326" y="274"/>
                </a:lnTo>
                <a:lnTo>
                  <a:pt x="348" y="274"/>
                </a:lnTo>
                <a:lnTo>
                  <a:pt x="371" y="274"/>
                </a:lnTo>
                <a:lnTo>
                  <a:pt x="393" y="251"/>
                </a:lnTo>
                <a:lnTo>
                  <a:pt x="393" y="229"/>
                </a:lnTo>
                <a:lnTo>
                  <a:pt x="385" y="207"/>
                </a:lnTo>
                <a:lnTo>
                  <a:pt x="371" y="185"/>
                </a:lnTo>
                <a:lnTo>
                  <a:pt x="356" y="162"/>
                </a:lnTo>
                <a:lnTo>
                  <a:pt x="341" y="140"/>
                </a:lnTo>
                <a:lnTo>
                  <a:pt x="326" y="118"/>
                </a:lnTo>
                <a:lnTo>
                  <a:pt x="319" y="96"/>
                </a:lnTo>
                <a:lnTo>
                  <a:pt x="304" y="74"/>
                </a:lnTo>
                <a:lnTo>
                  <a:pt x="297" y="51"/>
                </a:lnTo>
                <a:lnTo>
                  <a:pt x="274" y="37"/>
                </a:lnTo>
                <a:lnTo>
                  <a:pt x="252" y="14"/>
                </a:lnTo>
                <a:lnTo>
                  <a:pt x="223" y="0"/>
                </a:lnTo>
                <a:lnTo>
                  <a:pt x="200" y="0"/>
                </a:lnTo>
                <a:lnTo>
                  <a:pt x="178" y="0"/>
                </a:lnTo>
                <a:lnTo>
                  <a:pt x="156" y="0"/>
                </a:lnTo>
                <a:lnTo>
                  <a:pt x="134" y="7"/>
                </a:lnTo>
                <a:lnTo>
                  <a:pt x="111" y="29"/>
                </a:lnTo>
                <a:lnTo>
                  <a:pt x="89" y="37"/>
                </a:lnTo>
                <a:lnTo>
                  <a:pt x="72" y="25"/>
                </a:lnTo>
              </a:path>
            </a:pathLst>
          </a:custGeom>
          <a:gradFill rotWithShape="0">
            <a:gsLst>
              <a:gs pos="0">
                <a:srgbClr val="618FFD"/>
              </a:gs>
              <a:gs pos="100000">
                <a:srgbClr val="5780E3"/>
              </a:gs>
            </a:gsLst>
            <a:lin ang="0" scaled="1"/>
          </a:gradFill>
          <a:ln w="12700" cap="rnd" cmpd="sng">
            <a:solidFill>
              <a:schemeClr val="tx1"/>
            </a:solidFill>
            <a:prstDash val="solid"/>
            <a:round/>
            <a:headEnd type="none" w="med" len="med"/>
            <a:tailEnd type="none" w="med" len="med"/>
          </a:ln>
        </p:spPr>
        <p:txBody>
          <a:bodyPr/>
          <a:lstStyle/>
          <a:p>
            <a:endParaRPr lang="en-US"/>
          </a:p>
        </p:txBody>
      </p:sp>
      <p:sp>
        <p:nvSpPr>
          <p:cNvPr id="2101" name="Rectangle 53"/>
          <p:cNvSpPr>
            <a:spLocks noChangeArrowheads="1"/>
          </p:cNvSpPr>
          <p:nvPr/>
        </p:nvSpPr>
        <p:spPr bwMode="auto">
          <a:xfrm rot="960000">
            <a:off x="1792288" y="493713"/>
            <a:ext cx="106362" cy="391001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2102" name="Line 54"/>
          <p:cNvSpPr>
            <a:spLocks noChangeShapeType="1"/>
          </p:cNvSpPr>
          <p:nvPr/>
        </p:nvSpPr>
        <p:spPr bwMode="auto">
          <a:xfrm>
            <a:off x="2019300" y="2400300"/>
            <a:ext cx="0" cy="152400"/>
          </a:xfrm>
          <a:prstGeom prst="line">
            <a:avLst/>
          </a:prstGeom>
          <a:noFill/>
          <a:ln w="76200">
            <a:solidFill>
              <a:srgbClr val="FE9B03"/>
            </a:solidFill>
            <a:round/>
            <a:headEnd/>
            <a:tailEnd/>
          </a:ln>
        </p:spPr>
        <p:txBody>
          <a:bodyPr wrap="none" anchor="ctr"/>
          <a:lstStyle/>
          <a:p>
            <a:endParaRPr lang="en-US"/>
          </a:p>
        </p:txBody>
      </p:sp>
      <p:sp>
        <p:nvSpPr>
          <p:cNvPr id="2103" name="Line 55"/>
          <p:cNvSpPr>
            <a:spLocks noChangeShapeType="1"/>
          </p:cNvSpPr>
          <p:nvPr/>
        </p:nvSpPr>
        <p:spPr bwMode="auto">
          <a:xfrm flipH="1" flipV="1">
            <a:off x="1943100" y="3543300"/>
            <a:ext cx="609600" cy="152400"/>
          </a:xfrm>
          <a:prstGeom prst="line">
            <a:avLst/>
          </a:prstGeom>
          <a:noFill/>
          <a:ln w="76200">
            <a:solidFill>
              <a:srgbClr val="FE9B03"/>
            </a:solidFill>
            <a:round/>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838200"/>
          </a:xfrm>
        </p:spPr>
        <p:txBody>
          <a:bodyPr>
            <a:normAutofit fontScale="90000"/>
          </a:bodyPr>
          <a:lstStyle/>
          <a:p>
            <a:pPr>
              <a:defRPr/>
            </a:pPr>
            <a:r>
              <a:rPr lang="en-US" sz="6600" b="1" dirty="0" smtClean="0"/>
              <a:t>ENTRY</a:t>
            </a:r>
          </a:p>
        </p:txBody>
      </p:sp>
      <p:sp>
        <p:nvSpPr>
          <p:cNvPr id="19459" name="Rectangle 3"/>
          <p:cNvSpPr>
            <a:spLocks noGrp="1" noChangeArrowheads="1"/>
          </p:cNvSpPr>
          <p:nvPr>
            <p:ph idx="1"/>
          </p:nvPr>
        </p:nvSpPr>
        <p:spPr>
          <a:xfrm>
            <a:off x="304800" y="1524000"/>
            <a:ext cx="4648200" cy="4724400"/>
          </a:xfrm>
          <a:noFill/>
        </p:spPr>
        <p:txBody>
          <a:bodyPr/>
          <a:lstStyle/>
          <a:p>
            <a:pPr>
              <a:buClr>
                <a:schemeClr val="bg1"/>
              </a:buClr>
              <a:buFont typeface="Wingdings" pitchFamily="2" charset="2"/>
              <a:buChar char="Ø"/>
            </a:pPr>
            <a:r>
              <a:rPr lang="en-US" dirty="0" smtClean="0"/>
              <a:t>The act by which a person intentionally passes through an opening into a confined space.</a:t>
            </a:r>
          </a:p>
          <a:p>
            <a:pPr>
              <a:buClr>
                <a:schemeClr val="bg1"/>
              </a:buClr>
              <a:buFont typeface="Wingdings" pitchFamily="2" charset="2"/>
              <a:buChar char="Ø"/>
            </a:pPr>
            <a:r>
              <a:rPr lang="en-US" dirty="0" smtClean="0"/>
              <a:t>Any part of the body passing through the opening is considered entry.</a:t>
            </a:r>
          </a:p>
        </p:txBody>
      </p:sp>
      <p:pic>
        <p:nvPicPr>
          <p:cNvPr id="19460" name="Picture 7" descr="entry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6764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304800"/>
            <a:ext cx="7772400" cy="1143000"/>
          </a:xfrm>
        </p:spPr>
        <p:txBody>
          <a:bodyPr>
            <a:normAutofit fontScale="90000"/>
          </a:bodyPr>
          <a:lstStyle/>
          <a:p>
            <a:pPr>
              <a:defRPr/>
            </a:pPr>
            <a:r>
              <a:rPr lang="en-US" smtClean="0">
                <a:solidFill>
                  <a:srgbClr val="AD6900"/>
                </a:solidFill>
              </a:rPr>
              <a:t>Confined Space Rescue</a:t>
            </a:r>
            <a:br>
              <a:rPr lang="en-US" smtClean="0">
                <a:solidFill>
                  <a:srgbClr val="AD6900"/>
                </a:solidFill>
              </a:rPr>
            </a:br>
            <a:r>
              <a:rPr lang="en-US" smtClean="0">
                <a:solidFill>
                  <a:srgbClr val="AD6900"/>
                </a:solidFill>
              </a:rPr>
              <a:t>- Who Will Respond -</a:t>
            </a:r>
          </a:p>
        </p:txBody>
      </p:sp>
      <p:sp>
        <p:nvSpPr>
          <p:cNvPr id="2" name="ClipArt Placeholder 1"/>
          <p:cNvSpPr>
            <a:spLocks noGrp="1"/>
          </p:cNvSpPr>
          <p:nvPr>
            <p:ph type="clipArt" sz="half" idx="1"/>
          </p:nvPr>
        </p:nvSpPr>
        <p:spPr>
          <a:xfrm>
            <a:off x="7696200" y="9448800"/>
            <a:ext cx="381000" cy="533400"/>
          </a:xfrm>
        </p:spPr>
      </p:sp>
      <p:sp>
        <p:nvSpPr>
          <p:cNvPr id="66563" name="Rectangle 4"/>
          <p:cNvSpPr>
            <a:spLocks noGrp="1" noChangeArrowheads="1"/>
          </p:cNvSpPr>
          <p:nvPr>
            <p:ph type="body" sz="half" idx="2"/>
          </p:nvPr>
        </p:nvSpPr>
        <p:spPr/>
        <p:txBody>
          <a:bodyPr/>
          <a:lstStyle/>
          <a:p>
            <a:pPr>
              <a:buFont typeface="Monotype Sorts" pitchFamily="2" charset="2"/>
              <a:buNone/>
            </a:pPr>
            <a:r>
              <a:rPr lang="en-US" sz="2800" dirty="0" smtClean="0">
                <a:solidFill>
                  <a:schemeClr val="bg2"/>
                </a:solidFill>
              </a:rPr>
              <a:t>	</a:t>
            </a:r>
            <a:r>
              <a:rPr lang="en-US" sz="2800" dirty="0" smtClean="0"/>
              <a:t>In House Rescue?</a:t>
            </a:r>
          </a:p>
          <a:p>
            <a:pPr>
              <a:buFont typeface="Monotype Sorts" pitchFamily="2" charset="2"/>
              <a:buNone/>
            </a:pPr>
            <a:r>
              <a:rPr lang="en-US" sz="2800" dirty="0" smtClean="0"/>
              <a:t>	Fire Department?</a:t>
            </a:r>
          </a:p>
          <a:p>
            <a:pPr>
              <a:buFont typeface="Monotype Sorts" pitchFamily="2" charset="2"/>
              <a:buNone/>
            </a:pPr>
            <a:r>
              <a:rPr lang="en-US" sz="2800" dirty="0" smtClean="0"/>
              <a:t>	Rescue Squad?</a:t>
            </a:r>
          </a:p>
          <a:p>
            <a:pPr>
              <a:buFont typeface="Monotype Sorts" pitchFamily="2" charset="2"/>
              <a:buNone/>
            </a:pPr>
            <a:r>
              <a:rPr lang="en-US" sz="2800" dirty="0" smtClean="0"/>
              <a:t>	</a:t>
            </a:r>
          </a:p>
          <a:p>
            <a:pPr>
              <a:buFont typeface="Monotype Sorts" pitchFamily="2" charset="2"/>
              <a:buNone/>
            </a:pPr>
            <a:r>
              <a:rPr lang="en-US" sz="2800" dirty="0" smtClean="0"/>
              <a:t>	Prior to confined space entry, rescue services must be identified.  </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343400"/>
            <a:ext cx="3355776" cy="224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2" y="1524000"/>
            <a:ext cx="3314698" cy="248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152400"/>
            <a:ext cx="7772400" cy="1447800"/>
          </a:xfrm>
        </p:spPr>
        <p:txBody>
          <a:bodyPr/>
          <a:lstStyle/>
          <a:p>
            <a:pPr>
              <a:defRPr/>
            </a:pPr>
            <a:r>
              <a:rPr lang="en-US" smtClean="0">
                <a:solidFill>
                  <a:srgbClr val="AD6900"/>
                </a:solidFill>
              </a:rPr>
              <a:t>Confined Space </a:t>
            </a:r>
            <a:br>
              <a:rPr lang="en-US" smtClean="0">
                <a:solidFill>
                  <a:srgbClr val="AD6900"/>
                </a:solidFill>
              </a:rPr>
            </a:br>
            <a:r>
              <a:rPr lang="en-US" smtClean="0">
                <a:solidFill>
                  <a:srgbClr val="AD6900"/>
                </a:solidFill>
              </a:rPr>
              <a:t>Rescue Services</a:t>
            </a:r>
          </a:p>
        </p:txBody>
      </p:sp>
      <p:sp>
        <p:nvSpPr>
          <p:cNvPr id="67587" name="Rectangle 3"/>
          <p:cNvSpPr>
            <a:spLocks noGrp="1" noChangeArrowheads="1"/>
          </p:cNvSpPr>
          <p:nvPr>
            <p:ph type="body" sz="half" idx="1"/>
          </p:nvPr>
        </p:nvSpPr>
        <p:spPr>
          <a:xfrm>
            <a:off x="457200" y="1981200"/>
            <a:ext cx="4038600" cy="4114800"/>
          </a:xfrm>
        </p:spPr>
        <p:txBody>
          <a:bodyPr/>
          <a:lstStyle/>
          <a:p>
            <a:pPr>
              <a:lnSpc>
                <a:spcPct val="90000"/>
              </a:lnSpc>
              <a:buFont typeface="Monotype Sorts" pitchFamily="2" charset="2"/>
              <a:buNone/>
            </a:pPr>
            <a:r>
              <a:rPr lang="en-US" sz="2800" dirty="0" smtClean="0">
                <a:solidFill>
                  <a:schemeClr val="bg2"/>
                </a:solidFill>
              </a:rPr>
              <a:t>	</a:t>
            </a:r>
            <a:r>
              <a:rPr lang="en-US" sz="2800" dirty="0" smtClean="0"/>
              <a:t>Must evaluate your confined spaces.</a:t>
            </a:r>
          </a:p>
          <a:p>
            <a:pPr>
              <a:lnSpc>
                <a:spcPct val="90000"/>
              </a:lnSpc>
              <a:buFont typeface="Monotype Sorts" pitchFamily="2" charset="2"/>
              <a:buNone/>
            </a:pPr>
            <a:endParaRPr lang="en-US" sz="900" dirty="0" smtClean="0"/>
          </a:p>
          <a:p>
            <a:pPr>
              <a:lnSpc>
                <a:spcPct val="90000"/>
              </a:lnSpc>
              <a:buFont typeface="Monotype Sorts" pitchFamily="2" charset="2"/>
              <a:buNone/>
            </a:pPr>
            <a:r>
              <a:rPr lang="en-US" sz="2800" dirty="0" smtClean="0"/>
              <a:t>	Be provided access for training at your facilities and …</a:t>
            </a:r>
          </a:p>
          <a:p>
            <a:pPr>
              <a:lnSpc>
                <a:spcPct val="90000"/>
              </a:lnSpc>
              <a:buFont typeface="Monotype Sorts" pitchFamily="2" charset="2"/>
              <a:buNone/>
            </a:pPr>
            <a:r>
              <a:rPr lang="en-US" sz="2800" dirty="0" smtClean="0"/>
              <a:t> 	If they don’t have the proper rescue equipment then you must provide it.</a:t>
            </a: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5716" y="2743200"/>
            <a:ext cx="4533900" cy="27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304800"/>
            <a:ext cx="7772400" cy="1143000"/>
          </a:xfrm>
        </p:spPr>
        <p:txBody>
          <a:bodyPr/>
          <a:lstStyle/>
          <a:p>
            <a:pPr>
              <a:defRPr/>
            </a:pPr>
            <a:r>
              <a:rPr lang="en-US" smtClean="0">
                <a:solidFill>
                  <a:srgbClr val="AD6900"/>
                </a:solidFill>
              </a:rPr>
              <a:t>Confined Space Rescue</a:t>
            </a:r>
          </a:p>
        </p:txBody>
      </p:sp>
      <p:sp>
        <p:nvSpPr>
          <p:cNvPr id="68611" name="Rectangle 3"/>
          <p:cNvSpPr>
            <a:spLocks noGrp="1" noChangeArrowheads="1"/>
          </p:cNvSpPr>
          <p:nvPr>
            <p:ph type="body" sz="half" idx="1"/>
          </p:nvPr>
        </p:nvSpPr>
        <p:spPr>
          <a:xfrm>
            <a:off x="381000" y="1905000"/>
            <a:ext cx="3810000" cy="4114800"/>
          </a:xfrm>
        </p:spPr>
        <p:txBody>
          <a:bodyPr/>
          <a:lstStyle/>
          <a:p>
            <a:pPr algn="ctr">
              <a:buFont typeface="Monotype Sorts" pitchFamily="2" charset="2"/>
              <a:buNone/>
            </a:pPr>
            <a:r>
              <a:rPr lang="en-US" sz="2800" b="1" dirty="0" smtClean="0">
                <a:solidFill>
                  <a:schemeClr val="hlink"/>
                </a:solidFill>
              </a:rPr>
              <a:t>REMEMBER</a:t>
            </a:r>
            <a:endParaRPr lang="en-US" sz="2800" dirty="0" smtClean="0">
              <a:solidFill>
                <a:schemeClr val="bg2"/>
              </a:solidFill>
            </a:endParaRPr>
          </a:p>
          <a:p>
            <a:pPr>
              <a:buFont typeface="Monotype Sorts" pitchFamily="2" charset="2"/>
              <a:buNone/>
            </a:pPr>
            <a:endParaRPr lang="en-US" sz="2800" dirty="0" smtClean="0">
              <a:solidFill>
                <a:schemeClr val="bg2"/>
              </a:solidFill>
            </a:endParaRPr>
          </a:p>
          <a:p>
            <a:pPr>
              <a:buFont typeface="Monotype Sorts" pitchFamily="2" charset="2"/>
              <a:buNone/>
            </a:pPr>
            <a:r>
              <a:rPr lang="en-US" sz="2800" dirty="0" smtClean="0">
                <a:solidFill>
                  <a:schemeClr val="bg2"/>
                </a:solidFill>
              </a:rPr>
              <a:t>	</a:t>
            </a:r>
            <a:r>
              <a:rPr lang="en-US" sz="2800" dirty="0" smtClean="0"/>
              <a:t>Proper planning  and training for confined space rescue can make the difference between rescue or recovery. </a:t>
            </a:r>
          </a:p>
        </p:txBody>
      </p:sp>
      <p:sp>
        <p:nvSpPr>
          <p:cNvPr id="2" name="ClipArt Placeholder 1"/>
          <p:cNvSpPr>
            <a:spLocks noGrp="1"/>
          </p:cNvSpPr>
          <p:nvPr>
            <p:ph type="clipArt" sz="half" idx="2"/>
          </p:nvPr>
        </p:nvSpPr>
        <p:spPr>
          <a:xfrm>
            <a:off x="5715000" y="3200400"/>
            <a:ext cx="1676400" cy="1066800"/>
          </a:xfrm>
        </p:spPr>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229087"/>
            <a:ext cx="4257675" cy="319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1752600" y="16764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smtClean="0"/>
          </a:p>
          <a:p>
            <a:pPr lvl="1" eaLnBrk="1" hangingPunct="1">
              <a:buFont typeface="Wingdings" pitchFamily="2" charset="2"/>
              <a:buChar char="Ø"/>
            </a:pPr>
            <a:r>
              <a:rPr lang="en-US" sz="2400" dirty="0" smtClean="0"/>
              <a:t>A safe and healthful workplace </a:t>
            </a:r>
            <a:endParaRPr lang="en-US" sz="2400" b="1" dirty="0" smtClean="0"/>
          </a:p>
          <a:p>
            <a:pPr lvl="1" eaLnBrk="1" hangingPunct="1">
              <a:buFont typeface="Wingdings" pitchFamily="2" charset="2"/>
              <a:buChar char="Ø"/>
            </a:pPr>
            <a:r>
              <a:rPr lang="en-US" sz="2400" dirty="0" smtClean="0"/>
              <a:t>Know about hazardous chemicals</a:t>
            </a:r>
            <a:endParaRPr lang="en-US" sz="2400" b="1" dirty="0" smtClean="0"/>
          </a:p>
          <a:p>
            <a:pPr lvl="1" eaLnBrk="1" hangingPunct="1">
              <a:buFont typeface="Wingdings" pitchFamily="2" charset="2"/>
              <a:buChar char="Ø"/>
            </a:pPr>
            <a:r>
              <a:rPr lang="en-US" sz="2400" dirty="0" smtClean="0"/>
              <a:t>Information about injuries and illnesses in your workplace </a:t>
            </a:r>
            <a:endParaRPr lang="en-US" sz="2400" b="1" dirty="0" smtClean="0"/>
          </a:p>
          <a:p>
            <a:pPr lvl="1" eaLnBrk="1" hangingPunct="1">
              <a:buFont typeface="Wingdings" pitchFamily="2" charset="2"/>
              <a:buChar char="Ø"/>
            </a:pPr>
            <a:r>
              <a:rPr lang="en-US" sz="2400" dirty="0" smtClean="0"/>
              <a:t>Complain or request hazard correction from employer </a:t>
            </a:r>
            <a:endParaRPr lang="en-US" sz="2400" b="1" dirty="0" smtClean="0"/>
          </a:p>
          <a:p>
            <a:pPr eaLnBrk="1" hangingPunct="1"/>
            <a:endParaRPr lang="en-US" sz="2400" dirty="0" smtClean="0"/>
          </a:p>
        </p:txBody>
      </p:sp>
      <p:sp>
        <p:nvSpPr>
          <p:cNvPr id="2051" name="Title 2"/>
          <p:cNvSpPr>
            <a:spLocks noGrp="1"/>
          </p:cNvSpPr>
          <p:nvPr>
            <p:ph type="title" idx="4294967295"/>
          </p:nvPr>
        </p:nvSpPr>
        <p:spPr>
          <a:xfrm>
            <a:off x="0" y="304800"/>
            <a:ext cx="87630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37830189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609600" y="1600200"/>
            <a:ext cx="7467600" cy="4525963"/>
          </a:xfrm>
        </p:spPr>
        <p:txBody>
          <a:bodyPr/>
          <a:lstStyle/>
          <a:p>
            <a:pPr eaLnBrk="1" hangingPunct="1">
              <a:buFontTx/>
              <a:buNone/>
            </a:pPr>
            <a:r>
              <a:rPr lang="en-US" sz="2800" dirty="0" smtClean="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3075" name="Title 2"/>
          <p:cNvSpPr>
            <a:spLocks noGrp="1"/>
          </p:cNvSpPr>
          <p:nvPr>
            <p:ph type="title" idx="4294967295"/>
          </p:nvPr>
        </p:nvSpPr>
        <p:spPr>
          <a:xfrm>
            <a:off x="0" y="228600"/>
            <a:ext cx="82296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1949137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381000" y="1828800"/>
            <a:ext cx="8305800" cy="4525963"/>
          </a:xfrm>
        </p:spPr>
        <p:txBody>
          <a:bodyPr/>
          <a:lstStyle/>
          <a:p>
            <a:pPr eaLnBrk="1" hangingPunct="1">
              <a:buFont typeface="Wingdings 2" pitchFamily="18" charset="2"/>
              <a:buChar char=""/>
            </a:pPr>
            <a:r>
              <a:rPr lang="en-US" sz="2600" dirty="0" smtClean="0"/>
              <a:t>OSHA website: </a:t>
            </a:r>
            <a:r>
              <a:rPr lang="en-US" sz="2600" dirty="0" smtClean="0">
                <a:hlinkClick r:id="rId3"/>
              </a:rPr>
              <a:t>www.osha.gov</a:t>
            </a:r>
            <a:r>
              <a:rPr lang="en-US" sz="2600" dirty="0" smtClean="0"/>
              <a:t> and OSHA offices: Call or Write (800-321-OSHA) </a:t>
            </a:r>
          </a:p>
          <a:p>
            <a:pPr eaLnBrk="1" hangingPunct="1">
              <a:buFont typeface="Wingdings 2" pitchFamily="18" charset="2"/>
              <a:buChar char=""/>
            </a:pPr>
            <a:r>
              <a:rPr lang="en-US" sz="2600" dirty="0" smtClean="0"/>
              <a:t>Compliance Assistance Specialists in the area offices </a:t>
            </a:r>
          </a:p>
          <a:p>
            <a:pPr eaLnBrk="1" hangingPunct="1">
              <a:buFont typeface="Wingdings 2" pitchFamily="18" charset="2"/>
              <a:buChar char=""/>
            </a:pPr>
            <a:r>
              <a:rPr lang="en-US" sz="2600" dirty="0" smtClean="0"/>
              <a:t>National Institute for Occupational Safety and Health (NIOSH) – OSHA’s sister agency</a:t>
            </a:r>
          </a:p>
          <a:p>
            <a:pPr eaLnBrk="1" hangingPunct="1">
              <a:buFont typeface="Wingdings 2" pitchFamily="18" charset="2"/>
              <a:buChar char=""/>
            </a:pPr>
            <a:r>
              <a:rPr lang="en-US" sz="2600" dirty="0" smtClean="0"/>
              <a:t>OSHA Training Institute Education Centers</a:t>
            </a:r>
          </a:p>
          <a:p>
            <a:pPr eaLnBrk="1" hangingPunct="1">
              <a:buFont typeface="Wingdings 2" pitchFamily="18" charset="2"/>
              <a:buChar char=""/>
            </a:pPr>
            <a:r>
              <a:rPr lang="en-US" sz="2600" dirty="0" smtClean="0"/>
              <a:t>Doctors, nurses, other health care providers</a:t>
            </a:r>
          </a:p>
          <a:p>
            <a:pPr eaLnBrk="1" hangingPunct="1">
              <a:buFont typeface="Wingdings 2" pitchFamily="18" charset="2"/>
              <a:buChar char=""/>
            </a:pPr>
            <a:r>
              <a:rPr lang="en-US" sz="2600" dirty="0" smtClean="0"/>
              <a:t>Public libraries</a:t>
            </a:r>
          </a:p>
          <a:p>
            <a:pPr eaLnBrk="1" hangingPunct="1">
              <a:buFont typeface="Wingdings 2" pitchFamily="18" charset="2"/>
              <a:buChar char=""/>
            </a:pPr>
            <a:r>
              <a:rPr lang="en-US" sz="2600" dirty="0" smtClean="0"/>
              <a:t>Other local, community-based resources</a:t>
            </a:r>
          </a:p>
        </p:txBody>
      </p:sp>
      <p:sp>
        <p:nvSpPr>
          <p:cNvPr id="4099" name="Title 2"/>
          <p:cNvSpPr>
            <a:spLocks noGrp="1"/>
          </p:cNvSpPr>
          <p:nvPr>
            <p:ph type="title" idx="4294967295"/>
          </p:nvPr>
        </p:nvSpPr>
        <p:spPr>
          <a:xfrm>
            <a:off x="0" y="381000"/>
            <a:ext cx="8229600" cy="1143000"/>
          </a:xfrm>
        </p:spPr>
        <p:txBody>
          <a:bodyPr/>
          <a:lstStyle/>
          <a:p>
            <a:pPr eaLnBrk="1" hangingPunct="1"/>
            <a:r>
              <a:rPr lang="en-US" sz="4000" b="1" smtClean="0"/>
              <a:t>Employee Rights and Responsibilities</a:t>
            </a:r>
          </a:p>
        </p:txBody>
      </p:sp>
    </p:spTree>
    <p:extLst>
      <p:ext uri="{BB962C8B-B14F-4D97-AF65-F5344CB8AC3E}">
        <p14:creationId xmlns:p14="http://schemas.microsoft.com/office/powerpoint/2010/main" val="32929645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a:xfrm>
            <a:off x="457200" y="304800"/>
            <a:ext cx="8229600" cy="1143000"/>
          </a:xfrm>
        </p:spPr>
        <p:txBody>
          <a:bodyPr/>
          <a:lstStyle/>
          <a:p>
            <a:pPr eaLnBrk="1" hangingPunct="1"/>
            <a:r>
              <a:rPr lang="en-US" smtClean="0"/>
              <a:t>Disclaimers</a:t>
            </a:r>
          </a:p>
        </p:txBody>
      </p:sp>
      <p:sp>
        <p:nvSpPr>
          <p:cNvPr id="5123" name="Rectangle 10"/>
          <p:cNvSpPr>
            <a:spLocks noGrp="1" noChangeArrowheads="1"/>
          </p:cNvSpPr>
          <p:nvPr>
            <p:ph idx="1"/>
          </p:nvPr>
        </p:nvSpPr>
        <p:spPr/>
        <p:txBody>
          <a:bodyPr/>
          <a:lstStyle/>
          <a:p>
            <a:pPr eaLnBrk="1" hangingPunct="1"/>
            <a:endParaRPr lang="en-US" sz="1600" dirty="0" smtClean="0"/>
          </a:p>
          <a:p>
            <a:pPr eaLnBrk="1" hangingPunct="1"/>
            <a:endParaRPr lang="en-US" sz="1600" dirty="0" smtClean="0"/>
          </a:p>
          <a:p>
            <a:r>
              <a:rPr lang="en-US" sz="1600" dirty="0" smtClean="0"/>
              <a:t>This material was produced under a grant (</a:t>
            </a:r>
            <a:r>
              <a:rPr lang="en-US" sz="1600" dirty="0"/>
              <a:t>SH22284SH1</a:t>
            </a:r>
            <a:r>
              <a:rPr lang="en-US" sz="1600" dirty="0" smtClean="0"/>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endParaRPr lang="en-US" sz="1600" dirty="0" smtClean="0"/>
          </a:p>
          <a:p>
            <a:pPr eaLnBrk="1" hangingPunct="1"/>
            <a:endParaRPr lang="en-US" sz="1400" dirty="0" smtClean="0"/>
          </a:p>
          <a:p>
            <a:pPr eaLnBrk="1" hangingPunct="1"/>
            <a:endParaRPr lang="en-US" sz="1400" dirty="0" smtClean="0"/>
          </a:p>
        </p:txBody>
      </p:sp>
    </p:spTree>
    <p:extLst>
      <p:ext uri="{BB962C8B-B14F-4D97-AF65-F5344CB8AC3E}">
        <p14:creationId xmlns:p14="http://schemas.microsoft.com/office/powerpoint/2010/main" val="28409655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28600"/>
            <a:ext cx="7772400" cy="838200"/>
          </a:xfrm>
        </p:spPr>
        <p:txBody>
          <a:bodyPr/>
          <a:lstStyle/>
          <a:p>
            <a:pPr>
              <a:defRPr/>
            </a:pPr>
            <a:r>
              <a:rPr lang="en-US" dirty="0" smtClean="0">
                <a:effectLst>
                  <a:outerShdw blurRad="38100" dist="38100" dir="2700000" algn="tl">
                    <a:srgbClr val="FFFFFF"/>
                  </a:outerShdw>
                </a:effectLst>
              </a:rPr>
              <a:t>Summary</a:t>
            </a:r>
          </a:p>
        </p:txBody>
      </p:sp>
      <p:sp>
        <p:nvSpPr>
          <p:cNvPr id="69635" name="Rectangle 3"/>
          <p:cNvSpPr>
            <a:spLocks noGrp="1" noChangeArrowheads="1"/>
          </p:cNvSpPr>
          <p:nvPr>
            <p:ph idx="1"/>
          </p:nvPr>
        </p:nvSpPr>
        <p:spPr>
          <a:xfrm>
            <a:off x="304800" y="1371600"/>
            <a:ext cx="8382000" cy="4419600"/>
          </a:xfrm>
        </p:spPr>
        <p:txBody>
          <a:bodyPr/>
          <a:lstStyle/>
          <a:p>
            <a:pPr>
              <a:lnSpc>
                <a:spcPct val="90000"/>
              </a:lnSpc>
              <a:buFont typeface="Monotype Sorts" pitchFamily="2" charset="2"/>
              <a:buNone/>
            </a:pPr>
            <a:r>
              <a:rPr lang="en-US" sz="2800" dirty="0" smtClean="0">
                <a:solidFill>
                  <a:schemeClr val="bg2"/>
                </a:solidFill>
              </a:rPr>
              <a:t>	</a:t>
            </a:r>
            <a:r>
              <a:rPr lang="en-US" sz="3600" dirty="0" smtClean="0"/>
              <a:t>Confined spaces are entered safely every day.  However, for them to be entered safely, specific procedures must be followed.</a:t>
            </a:r>
          </a:p>
          <a:p>
            <a:pPr>
              <a:lnSpc>
                <a:spcPct val="90000"/>
              </a:lnSpc>
              <a:buFont typeface="Monotype Sorts" pitchFamily="2" charset="2"/>
              <a:buNone/>
            </a:pPr>
            <a:r>
              <a:rPr lang="en-US" sz="3600" dirty="0" smtClean="0"/>
              <a:t>	It is hoped that the information provided in this program gives you the information needed to enter the spaces that you may encounter safely.</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696200" cy="1447800"/>
          </a:xfrm>
        </p:spPr>
        <p:txBody>
          <a:bodyPr/>
          <a:lstStyle/>
          <a:p>
            <a:pPr>
              <a:defRPr/>
            </a:pPr>
            <a:r>
              <a:rPr lang="en-US" b="1" dirty="0" smtClean="0"/>
              <a:t>Potential Hazards in Confined Spaces</a:t>
            </a:r>
          </a:p>
        </p:txBody>
      </p:sp>
      <p:sp>
        <p:nvSpPr>
          <p:cNvPr id="20483" name="Rectangle 3"/>
          <p:cNvSpPr>
            <a:spLocks noGrp="1" noChangeArrowheads="1"/>
          </p:cNvSpPr>
          <p:nvPr>
            <p:ph sz="half" idx="1"/>
          </p:nvPr>
        </p:nvSpPr>
        <p:spPr>
          <a:noFill/>
        </p:spPr>
        <p:txBody>
          <a:bodyPr/>
          <a:lstStyle/>
          <a:p>
            <a:pPr>
              <a:buClr>
                <a:schemeClr val="bg1"/>
              </a:buClr>
              <a:buSzTx/>
              <a:buFont typeface="Wingdings" pitchFamily="2" charset="2"/>
              <a:buChar char="Ø"/>
            </a:pPr>
            <a:r>
              <a:rPr lang="en-US" b="1" dirty="0" smtClean="0"/>
              <a:t>Oxygen Deficient</a:t>
            </a:r>
          </a:p>
          <a:p>
            <a:pPr lvl="1">
              <a:buClr>
                <a:schemeClr val="bg1"/>
              </a:buClr>
              <a:buFont typeface="Wingdings" pitchFamily="2" charset="2"/>
              <a:buChar char="§"/>
            </a:pPr>
            <a:r>
              <a:rPr lang="en-US" sz="2000" b="1" dirty="0" smtClean="0"/>
              <a:t>&lt;19.5% oxygen</a:t>
            </a:r>
          </a:p>
          <a:p>
            <a:pPr>
              <a:buClr>
                <a:schemeClr val="bg1"/>
              </a:buClr>
              <a:buSzTx/>
              <a:buFont typeface="Wingdings" pitchFamily="2" charset="2"/>
              <a:buChar char="Ø"/>
            </a:pPr>
            <a:r>
              <a:rPr lang="en-US" b="1" dirty="0" smtClean="0"/>
              <a:t>Oxygen Enriched</a:t>
            </a:r>
          </a:p>
          <a:p>
            <a:pPr lvl="1">
              <a:buClr>
                <a:schemeClr val="bg1"/>
              </a:buClr>
              <a:buFont typeface="Wingdings" pitchFamily="2" charset="2"/>
              <a:buChar char="§"/>
            </a:pPr>
            <a:r>
              <a:rPr lang="en-US" b="1" dirty="0" smtClean="0"/>
              <a:t>&gt;23.5% oxygen</a:t>
            </a:r>
          </a:p>
          <a:p>
            <a:pPr>
              <a:buClr>
                <a:schemeClr val="bg1"/>
              </a:buClr>
              <a:buSzTx/>
              <a:buFont typeface="Wingdings" pitchFamily="2" charset="2"/>
              <a:buChar char="Ø"/>
            </a:pPr>
            <a:r>
              <a:rPr lang="en-US" b="1" dirty="0" smtClean="0"/>
              <a:t>Flammable</a:t>
            </a:r>
          </a:p>
          <a:p>
            <a:pPr>
              <a:buClr>
                <a:schemeClr val="bg1"/>
              </a:buClr>
              <a:buSzTx/>
              <a:buFont typeface="Wingdings" pitchFamily="2" charset="2"/>
              <a:buChar char="Ø"/>
            </a:pPr>
            <a:r>
              <a:rPr lang="en-US" b="1" dirty="0" smtClean="0"/>
              <a:t>Toxic Materials</a:t>
            </a:r>
          </a:p>
          <a:p>
            <a:pPr>
              <a:buClr>
                <a:schemeClr val="bg1"/>
              </a:buClr>
              <a:buSzTx/>
              <a:buFont typeface="Wingdings" pitchFamily="2" charset="2"/>
              <a:buChar char="Ø"/>
            </a:pPr>
            <a:r>
              <a:rPr lang="en-US" b="1" dirty="0" smtClean="0"/>
              <a:t>Electricity</a:t>
            </a:r>
          </a:p>
        </p:txBody>
      </p:sp>
      <p:sp>
        <p:nvSpPr>
          <p:cNvPr id="20484" name="Rectangle 4"/>
          <p:cNvSpPr>
            <a:spLocks noGrp="1" noChangeArrowheads="1"/>
          </p:cNvSpPr>
          <p:nvPr>
            <p:ph sz="half" idx="2"/>
          </p:nvPr>
        </p:nvSpPr>
        <p:spPr>
          <a:xfrm>
            <a:off x="4648200" y="1981200"/>
            <a:ext cx="3810000" cy="3810000"/>
          </a:xfrm>
          <a:noFill/>
        </p:spPr>
        <p:txBody>
          <a:bodyPr/>
          <a:lstStyle/>
          <a:p>
            <a:pPr>
              <a:buClr>
                <a:schemeClr val="bg1"/>
              </a:buClr>
              <a:buSzTx/>
              <a:buFont typeface="Wingdings" pitchFamily="2" charset="2"/>
              <a:buChar char="Ø"/>
            </a:pPr>
            <a:r>
              <a:rPr lang="en-US" b="1" dirty="0" smtClean="0"/>
              <a:t>Mechanical Hazards</a:t>
            </a:r>
          </a:p>
          <a:p>
            <a:pPr>
              <a:buClr>
                <a:schemeClr val="bg1"/>
              </a:buClr>
              <a:buSzTx/>
              <a:buFont typeface="Wingdings" pitchFamily="2" charset="2"/>
              <a:buChar char="Ø"/>
            </a:pPr>
            <a:r>
              <a:rPr lang="en-US" b="1" dirty="0" smtClean="0"/>
              <a:t>Temperature Extremes</a:t>
            </a:r>
          </a:p>
          <a:p>
            <a:pPr>
              <a:buClr>
                <a:schemeClr val="bg1"/>
              </a:buClr>
              <a:buSzTx/>
              <a:buFont typeface="Wingdings" pitchFamily="2" charset="2"/>
              <a:buChar char="Ø"/>
            </a:pPr>
            <a:r>
              <a:rPr lang="en-US" b="1" dirty="0" smtClean="0"/>
              <a:t>Engulfment Hazards</a:t>
            </a:r>
          </a:p>
          <a:p>
            <a:pPr>
              <a:buClr>
                <a:schemeClr val="bg1"/>
              </a:buClr>
              <a:buSzTx/>
              <a:buFont typeface="Wingdings" pitchFamily="2" charset="2"/>
              <a:buChar char="Ø"/>
            </a:pPr>
            <a:r>
              <a:rPr lang="en-US" b="1" dirty="0" smtClean="0"/>
              <a:t>Noise</a:t>
            </a:r>
          </a:p>
          <a:p>
            <a:pPr>
              <a:buClr>
                <a:schemeClr val="bg1"/>
              </a:buClr>
              <a:buSzTx/>
              <a:buFont typeface="Wingdings" pitchFamily="2" charset="2"/>
              <a:buChar char="Ø"/>
            </a:pPr>
            <a:r>
              <a:rPr lang="en-US" b="1" dirty="0" smtClean="0"/>
              <a:t>Falling Objects</a:t>
            </a:r>
          </a:p>
          <a:p>
            <a:pPr>
              <a:buClr>
                <a:schemeClr val="bg1"/>
              </a:buClr>
              <a:buSzTx/>
              <a:buFont typeface="Wingdings" pitchFamily="2" charset="2"/>
              <a:buChar char="Ø"/>
            </a:pPr>
            <a:r>
              <a:rPr lang="en-US" b="1" dirty="0" smtClean="0"/>
              <a:t>Slick/Wet Surfaces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990600"/>
          </a:xfrm>
          <a:effectLst>
            <a:outerShdw dist="107763" dir="2700000" algn="ctr" rotWithShape="0">
              <a:schemeClr val="bg2"/>
            </a:outerShdw>
          </a:effectLst>
        </p:spPr>
        <p:txBody>
          <a:bodyPr>
            <a:normAutofit fontScale="90000"/>
          </a:bodyPr>
          <a:lstStyle/>
          <a:p>
            <a:pPr>
              <a:defRPr/>
            </a:pPr>
            <a:r>
              <a:rPr lang="en-US" sz="6600" b="1" dirty="0" smtClean="0">
                <a:solidFill>
                  <a:srgbClr val="FF0033"/>
                </a:solidFill>
              </a:rPr>
              <a:t>IDLH</a:t>
            </a:r>
          </a:p>
        </p:txBody>
      </p:sp>
      <p:sp>
        <p:nvSpPr>
          <p:cNvPr id="21507" name="Rectangle 3"/>
          <p:cNvSpPr>
            <a:spLocks noGrp="1" noChangeArrowheads="1"/>
          </p:cNvSpPr>
          <p:nvPr>
            <p:ph idx="1"/>
          </p:nvPr>
        </p:nvSpPr>
        <p:spPr>
          <a:xfrm>
            <a:off x="685800" y="1981200"/>
            <a:ext cx="7772400" cy="4419600"/>
          </a:xfrm>
          <a:noFill/>
        </p:spPr>
        <p:txBody>
          <a:bodyPr/>
          <a:lstStyle/>
          <a:p>
            <a:pPr>
              <a:buClr>
                <a:schemeClr val="bg1"/>
              </a:buClr>
              <a:buFont typeface="Wingdings" pitchFamily="2" charset="2"/>
              <a:buChar char="v"/>
            </a:pPr>
            <a:r>
              <a:rPr lang="en-US" dirty="0" smtClean="0"/>
              <a:t>IMMEDIATELY DANGEROUS TO LIFE OR HEALTH</a:t>
            </a:r>
          </a:p>
          <a:p>
            <a:pPr>
              <a:buClr>
                <a:schemeClr val="bg1"/>
              </a:buClr>
              <a:buFont typeface="Wingdings" pitchFamily="2" charset="2"/>
              <a:buChar char="v"/>
            </a:pPr>
            <a:r>
              <a:rPr lang="en-US" dirty="0" smtClean="0"/>
              <a:t>Any condition which poses an immediate threat to the life of an entrant, or;</a:t>
            </a:r>
          </a:p>
          <a:p>
            <a:pPr>
              <a:buClr>
                <a:schemeClr val="bg1"/>
              </a:buClr>
              <a:buFont typeface="Wingdings" pitchFamily="2" charset="2"/>
              <a:buChar char="v"/>
            </a:pPr>
            <a:r>
              <a:rPr lang="en-US" dirty="0" smtClean="0"/>
              <a:t>Would cause irreversible adverse health effects, or;</a:t>
            </a:r>
          </a:p>
          <a:p>
            <a:pPr>
              <a:buClr>
                <a:schemeClr val="bg1"/>
              </a:buClr>
              <a:buFont typeface="Wingdings" pitchFamily="2" charset="2"/>
              <a:buChar char="v"/>
            </a:pPr>
            <a:r>
              <a:rPr lang="en-US" dirty="0" smtClean="0"/>
              <a:t>Would interfere with an individual’s ability to escape unaided from a permit space.</a:t>
            </a: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4257</TotalTime>
  <Words>2651</Words>
  <Application>Microsoft Office PowerPoint</Application>
  <PresentationFormat>On-screen Show (4:3)</PresentationFormat>
  <Paragraphs>503</Paragraphs>
  <Slides>77</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Office Theme</vt:lpstr>
      <vt:lpstr>Clip</vt:lpstr>
      <vt:lpstr>Slide</vt:lpstr>
      <vt:lpstr>Grain Handling 29 CFR 1910.272</vt:lpstr>
      <vt:lpstr>Program Objectives</vt:lpstr>
      <vt:lpstr>Statistics: Involvement in Farming in the U.S.</vt:lpstr>
      <vt:lpstr>Statistics of Injury/Mortality: U.S. in Agriculture</vt:lpstr>
      <vt:lpstr>PowerPoint Presentation</vt:lpstr>
      <vt:lpstr>What is a Confined Space?</vt:lpstr>
      <vt:lpstr>ENTRY</vt:lpstr>
      <vt:lpstr>Potential Hazards in Confined Spaces</vt:lpstr>
      <vt:lpstr>IDLH</vt:lpstr>
      <vt:lpstr>IDLH</vt:lpstr>
      <vt:lpstr>Confined Space - Hazards</vt:lpstr>
      <vt:lpstr>Oxygen Deficient Atmospheres</vt:lpstr>
      <vt:lpstr>Confined Space - Hazards</vt:lpstr>
      <vt:lpstr>Flammable Atmospheres</vt:lpstr>
      <vt:lpstr>Toxic Atmospheres</vt:lpstr>
      <vt:lpstr>Toxic Atmosphere - Carbon Monoxide</vt:lpstr>
      <vt:lpstr>Temperature Extremes</vt:lpstr>
      <vt:lpstr>Temperature Extremes</vt:lpstr>
      <vt:lpstr>PowerPoint Presentation</vt:lpstr>
      <vt:lpstr>PowerPoint Presentation</vt:lpstr>
      <vt:lpstr>Three main reasons people get trapped in grain</vt:lpstr>
      <vt:lpstr>PowerPoint Presentation</vt:lpstr>
      <vt:lpstr>PowerPoint Presentation</vt:lpstr>
      <vt:lpstr>PowerPoint Presentation</vt:lpstr>
      <vt:lpstr>PowerPoint Presentation</vt:lpstr>
      <vt:lpstr>PowerPoint Presentation</vt:lpstr>
      <vt:lpstr>Rescue?</vt:lpstr>
      <vt:lpstr>#1 - Stop Unloader</vt:lpstr>
      <vt:lpstr>#2 - Start Aeration</vt:lpstr>
      <vt:lpstr>#3 - Call For Help!</vt:lpstr>
      <vt:lpstr>Rescue</vt:lpstr>
      <vt:lpstr>Other Hazards</vt:lpstr>
      <vt:lpstr>General Requirements For Grain Structures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Training and Education</vt:lpstr>
      <vt:lpstr>Confined Spaces Other Than Grain Storage Structures</vt:lpstr>
      <vt:lpstr>Permit-Required Confined Space Entry Procedure</vt:lpstr>
      <vt:lpstr>Isolate the Space from all hazards</vt:lpstr>
      <vt:lpstr>Lockout/Tagout</vt:lpstr>
      <vt:lpstr>PowerPoint Presentation</vt:lpstr>
      <vt:lpstr>Ventilate the Space</vt:lpstr>
      <vt:lpstr>Test the Atmosphere</vt:lpstr>
      <vt:lpstr>Atmosphere Testing Shall Be Performed:</vt:lpstr>
      <vt:lpstr>PowerPoint Presentation</vt:lpstr>
      <vt:lpstr>Personal Protective Equipment</vt:lpstr>
      <vt:lpstr>Personal Protective Equipment</vt:lpstr>
      <vt:lpstr>Conduct a Pre-Entry Briefing</vt:lpstr>
      <vt:lpstr>Complete Entry Permit Form</vt:lpstr>
      <vt:lpstr>Enter the Space and Proceed with work:</vt:lpstr>
      <vt:lpstr>When the Job is Done:</vt:lpstr>
      <vt:lpstr>HOUSEKEEPING</vt:lpstr>
      <vt:lpstr>HOUSEKEEPING</vt:lpstr>
      <vt:lpstr>PREVENTIVE MAINTENANCE </vt:lpstr>
      <vt:lpstr>PREVENTIVE MAINTENANCE </vt:lpstr>
      <vt:lpstr>Uniqueness of Working with Grain</vt:lpstr>
      <vt:lpstr>Confined Space Rescue</vt:lpstr>
      <vt:lpstr>Standby/Rescue Personnel</vt:lpstr>
      <vt:lpstr>Confined Space Rescue</vt:lpstr>
      <vt:lpstr>Confined Space Rescue - Who Will Respond -</vt:lpstr>
      <vt:lpstr>Confined Space  Rescue Services</vt:lpstr>
      <vt:lpstr>Confined Space Rescue</vt:lpstr>
      <vt:lpstr>Employee Rights and Responsibilities</vt:lpstr>
      <vt:lpstr>Employee Rights and Responsibilities</vt:lpstr>
      <vt:lpstr>Employee Rights and Responsibilities</vt:lpstr>
      <vt:lpstr>Disclaimers</vt:lpstr>
      <vt:lpstr>Summary</vt:lpstr>
    </vt:vector>
  </TitlesOfParts>
  <Manager>Doug DeFilippo</Manager>
  <Company>GROWMARK,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Safety Grain Facilities</dc:title>
  <dc:subject>Confined Spaces</dc:subject>
  <dc:creator>William E. Knecht</dc:creator>
  <dc:description>Created 6/22-2010</dc:description>
  <cp:lastModifiedBy>Vosburgh, Linda - OSHA</cp:lastModifiedBy>
  <cp:revision>213</cp:revision>
  <cp:lastPrinted>1999-11-12T18:29:01Z</cp:lastPrinted>
  <dcterms:created xsi:type="dcterms:W3CDTF">1995-06-17T23:31:02Z</dcterms:created>
  <dcterms:modified xsi:type="dcterms:W3CDTF">2013-12-20T16:02:36Z</dcterms:modified>
</cp:coreProperties>
</file>