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theme/theme15.xml" ContentType="application/vnd.openxmlformats-officedocument.theme+xml"/>
  <Override PartName="/ppt/slideLayouts/slideLayout17.xml" ContentType="application/vnd.openxmlformats-officedocument.presentationml.slideLayout+xml"/>
  <Override PartName="/ppt/theme/theme16.xml" ContentType="application/vnd.openxmlformats-officedocument.theme+xml"/>
  <Override PartName="/ppt/slideLayouts/slideLayout18.xml" ContentType="application/vnd.openxmlformats-officedocument.presentationml.slideLayout+xml"/>
  <Override PartName="/ppt/theme/theme17.xml" ContentType="application/vnd.openxmlformats-officedocument.theme+xml"/>
  <Override PartName="/ppt/slideLayouts/slideLayout19.xml" ContentType="application/vnd.openxmlformats-officedocument.presentationml.slideLayout+xml"/>
  <Override PartName="/ppt/theme/theme18.xml" ContentType="application/vnd.openxmlformats-officedocument.theme+xml"/>
  <Override PartName="/ppt/slideLayouts/slideLayout20.xml" ContentType="application/vnd.openxmlformats-officedocument.presentationml.slideLayout+xml"/>
  <Override PartName="/ppt/theme/theme19.xml" ContentType="application/vnd.openxmlformats-officedocument.theme+xml"/>
  <Override PartName="/ppt/slideLayouts/slideLayout21.xml" ContentType="application/vnd.openxmlformats-officedocument.presentationml.slideLayout+xml"/>
  <Override PartName="/ppt/theme/theme20.xml" ContentType="application/vnd.openxmlformats-officedocument.theme+xml"/>
  <Override PartName="/ppt/slideLayouts/slideLayout22.xml" ContentType="application/vnd.openxmlformats-officedocument.presentationml.slideLayout+xml"/>
  <Override PartName="/ppt/theme/theme21.xml" ContentType="application/vnd.openxmlformats-officedocument.theme+xml"/>
  <Override PartName="/ppt/slideLayouts/slideLayout23.xml" ContentType="application/vnd.openxmlformats-officedocument.presentationml.slideLayout+xml"/>
  <Override PartName="/ppt/theme/theme22.xml" ContentType="application/vnd.openxmlformats-officedocument.theme+xml"/>
  <Override PartName="/ppt/slideLayouts/slideLayout24.xml" ContentType="application/vnd.openxmlformats-officedocument.presentationml.slideLayout+xml"/>
  <Override PartName="/ppt/theme/theme23.xml" ContentType="application/vnd.openxmlformats-officedocument.theme+xml"/>
  <Override PartName="/ppt/slideLayouts/slideLayout25.xml" ContentType="application/vnd.openxmlformats-officedocument.presentationml.slideLayout+xml"/>
  <Override PartName="/ppt/theme/theme24.xml" ContentType="application/vnd.openxmlformats-officedocument.theme+xml"/>
  <Override PartName="/ppt/slideLayouts/slideLayout26.xml" ContentType="application/vnd.openxmlformats-officedocument.presentationml.slideLayout+xml"/>
  <Override PartName="/ppt/theme/theme25.xml" ContentType="application/vnd.openxmlformats-officedocument.theme+xml"/>
  <Override PartName="/ppt/slideLayouts/slideLayout27.xml" ContentType="application/vnd.openxmlformats-officedocument.presentationml.slideLayout+xml"/>
  <Override PartName="/ppt/theme/theme26.xml" ContentType="application/vnd.openxmlformats-officedocument.theme+xml"/>
  <Override PartName="/ppt/slideLayouts/slideLayout28.xml" ContentType="application/vnd.openxmlformats-officedocument.presentationml.slideLayout+xml"/>
  <Override PartName="/ppt/theme/theme27.xml" ContentType="application/vnd.openxmlformats-officedocument.theme+xml"/>
  <Override PartName="/ppt/slideLayouts/slideLayout29.xml" ContentType="application/vnd.openxmlformats-officedocument.presentationml.slideLayout+xml"/>
  <Override PartName="/ppt/theme/theme28.xml" ContentType="application/vnd.openxmlformats-officedocument.theme+xml"/>
  <Override PartName="/ppt/slideLayouts/slideLayout30.xml" ContentType="application/vnd.openxmlformats-officedocument.presentationml.slideLayout+xml"/>
  <Override PartName="/ppt/theme/theme29.xml" ContentType="application/vnd.openxmlformats-officedocument.theme+xml"/>
  <Override PartName="/ppt/slideLayouts/slideLayout31.xml" ContentType="application/vnd.openxmlformats-officedocument.presentationml.slideLayout+xml"/>
  <Override PartName="/ppt/theme/theme30.xml" ContentType="application/vnd.openxmlformats-officedocument.theme+xml"/>
  <Override PartName="/ppt/slideLayouts/slideLayout32.xml" ContentType="application/vnd.openxmlformats-officedocument.presentationml.slideLayout+xml"/>
  <Override PartName="/ppt/theme/theme31.xml" ContentType="application/vnd.openxmlformats-officedocument.theme+xml"/>
  <Override PartName="/ppt/slideLayouts/slideLayout33.xml" ContentType="application/vnd.openxmlformats-officedocument.presentationml.slideLayout+xml"/>
  <Override PartName="/ppt/theme/theme32.xml" ContentType="application/vnd.openxmlformats-officedocument.theme+xml"/>
  <Override PartName="/ppt/slideLayouts/slideLayout34.xml" ContentType="application/vnd.openxmlformats-officedocument.presentationml.slideLayout+xml"/>
  <Override PartName="/ppt/theme/theme33.xml" ContentType="application/vnd.openxmlformats-officedocument.theme+xml"/>
  <Override PartName="/ppt/slideLayouts/slideLayout35.xml" ContentType="application/vnd.openxmlformats-officedocument.presentationml.slideLayout+xml"/>
  <Override PartName="/ppt/theme/theme34.xml" ContentType="application/vnd.openxmlformats-officedocument.theme+xml"/>
  <Override PartName="/ppt/slideLayouts/slideLayout36.xml" ContentType="application/vnd.openxmlformats-officedocument.presentationml.slideLayout+xml"/>
  <Override PartName="/ppt/theme/theme35.xml" ContentType="application/vnd.openxmlformats-officedocument.theme+xml"/>
  <Override PartName="/ppt/slideLayouts/slideLayout37.xml" ContentType="application/vnd.openxmlformats-officedocument.presentationml.slideLayout+xml"/>
  <Override PartName="/ppt/theme/theme36.xml" ContentType="application/vnd.openxmlformats-officedocument.theme+xml"/>
  <Override PartName="/ppt/slideLayouts/slideLayout38.xml" ContentType="application/vnd.openxmlformats-officedocument.presentationml.slideLayout+xml"/>
  <Override PartName="/ppt/theme/theme37.xml" ContentType="application/vnd.openxmlformats-officedocument.theme+xml"/>
  <Override PartName="/ppt/slideLayouts/slideLayout39.xml" ContentType="application/vnd.openxmlformats-officedocument.presentationml.slideLayout+xml"/>
  <Override PartName="/ppt/theme/theme38.xml" ContentType="application/vnd.openxmlformats-officedocument.theme+xml"/>
  <Override PartName="/ppt/slideLayouts/slideLayout40.xml" ContentType="application/vnd.openxmlformats-officedocument.presentationml.slideLayout+xml"/>
  <Override PartName="/ppt/theme/theme39.xml" ContentType="application/vnd.openxmlformats-officedocument.theme+xml"/>
  <Override PartName="/ppt/slideLayouts/slideLayout41.xml" ContentType="application/vnd.openxmlformats-officedocument.presentationml.slideLayout+xml"/>
  <Override PartName="/ppt/theme/theme40.xml" ContentType="application/vnd.openxmlformats-officedocument.theme+xml"/>
  <Override PartName="/ppt/slideLayouts/slideLayout42.xml" ContentType="application/vnd.openxmlformats-officedocument.presentationml.slideLayout+xml"/>
  <Override PartName="/ppt/theme/theme41.xml" ContentType="application/vnd.openxmlformats-officedocument.theme+xml"/>
  <Override PartName="/ppt/slideLayouts/slideLayout43.xml" ContentType="application/vnd.openxmlformats-officedocument.presentationml.slideLayout+xml"/>
  <Override PartName="/ppt/theme/theme42.xml" ContentType="application/vnd.openxmlformats-officedocument.theme+xml"/>
  <Override PartName="/ppt/slideLayouts/slideLayout44.xml" ContentType="application/vnd.openxmlformats-officedocument.presentationml.slideLayout+xml"/>
  <Override PartName="/ppt/theme/theme43.xml" ContentType="application/vnd.openxmlformats-officedocument.theme+xml"/>
  <Override PartName="/ppt/slideLayouts/slideLayout45.xml" ContentType="application/vnd.openxmlformats-officedocument.presentationml.slideLayout+xml"/>
  <Override PartName="/ppt/theme/theme44.xml" ContentType="application/vnd.openxmlformats-officedocument.theme+xml"/>
  <Override PartName="/ppt/slideLayouts/slideLayout46.xml" ContentType="application/vnd.openxmlformats-officedocument.presentationml.slideLayout+xml"/>
  <Override PartName="/ppt/theme/theme45.xml" ContentType="application/vnd.openxmlformats-officedocument.theme+xml"/>
  <Override PartName="/ppt/slideLayouts/slideLayout47.xml" ContentType="application/vnd.openxmlformats-officedocument.presentationml.slideLayout+xml"/>
  <Override PartName="/ppt/theme/theme46.xml" ContentType="application/vnd.openxmlformats-officedocument.theme+xml"/>
  <Override PartName="/ppt/slideLayouts/slideLayout48.xml" ContentType="application/vnd.openxmlformats-officedocument.presentationml.slideLayout+xml"/>
  <Override PartName="/ppt/theme/theme47.xml" ContentType="application/vnd.openxmlformats-officedocument.theme+xml"/>
  <Override PartName="/ppt/slideLayouts/slideLayout49.xml" ContentType="application/vnd.openxmlformats-officedocument.presentationml.slideLayout+xml"/>
  <Override PartName="/ppt/theme/theme48.xml" ContentType="application/vnd.openxmlformats-officedocument.theme+xml"/>
  <Override PartName="/ppt/slideLayouts/slideLayout50.xml" ContentType="application/vnd.openxmlformats-officedocument.presentationml.slideLayout+xml"/>
  <Override PartName="/ppt/theme/theme49.xml" ContentType="application/vnd.openxmlformats-officedocument.theme+xml"/>
  <Override PartName="/ppt/slideLayouts/slideLayout51.xml" ContentType="application/vnd.openxmlformats-officedocument.presentationml.slideLayout+xml"/>
  <Override PartName="/ppt/theme/theme50.xml" ContentType="application/vnd.openxmlformats-officedocument.theme+xml"/>
  <Override PartName="/ppt/slideLayouts/slideLayout52.xml" ContentType="application/vnd.openxmlformats-officedocument.presentationml.slideLayout+xml"/>
  <Override PartName="/ppt/theme/theme51.xml" ContentType="application/vnd.openxmlformats-officedocument.theme+xml"/>
  <Override PartName="/ppt/slideLayouts/slideLayout53.xml" ContentType="application/vnd.openxmlformats-officedocument.presentationml.slideLayout+xml"/>
  <Override PartName="/ppt/theme/theme52.xml" ContentType="application/vnd.openxmlformats-officedocument.theme+xml"/>
  <Override PartName="/ppt/slideLayouts/slideLayout54.xml" ContentType="application/vnd.openxmlformats-officedocument.presentationml.slideLayout+xml"/>
  <Override PartName="/ppt/theme/theme53.xml" ContentType="application/vnd.openxmlformats-officedocument.theme+xml"/>
  <Override PartName="/ppt/slideLayouts/slideLayout55.xml" ContentType="application/vnd.openxmlformats-officedocument.presentationml.slideLayout+xml"/>
  <Override PartName="/ppt/theme/theme54.xml" ContentType="application/vnd.openxmlformats-officedocument.theme+xml"/>
  <Override PartName="/ppt/slideLayouts/slideLayout56.xml" ContentType="application/vnd.openxmlformats-officedocument.presentationml.slideLayout+xml"/>
  <Override PartName="/ppt/theme/theme55.xml" ContentType="application/vnd.openxmlformats-officedocument.theme+xml"/>
  <Override PartName="/ppt/slideLayouts/slideLayout57.xml" ContentType="application/vnd.openxmlformats-officedocument.presentationml.slideLayout+xml"/>
  <Override PartName="/ppt/theme/theme56.xml" ContentType="application/vnd.openxmlformats-officedocument.theme+xml"/>
  <Override PartName="/ppt/slideLayouts/slideLayout58.xml" ContentType="application/vnd.openxmlformats-officedocument.presentationml.slideLayout+xml"/>
  <Override PartName="/ppt/theme/theme57.xml" ContentType="application/vnd.openxmlformats-officedocument.theme+xml"/>
  <Override PartName="/ppt/slideLayouts/slideLayout59.xml" ContentType="application/vnd.openxmlformats-officedocument.presentationml.slideLayout+xml"/>
  <Override PartName="/ppt/theme/theme58.xml" ContentType="application/vnd.openxmlformats-officedocument.theme+xml"/>
  <Override PartName="/ppt/slideLayouts/slideLayout60.xml" ContentType="application/vnd.openxmlformats-officedocument.presentationml.slideLayout+xml"/>
  <Override PartName="/ppt/theme/theme59.xml" ContentType="application/vnd.openxmlformats-officedocument.theme+xml"/>
  <Override PartName="/ppt/slideLayouts/slideLayout61.xml" ContentType="application/vnd.openxmlformats-officedocument.presentationml.slideLayout+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5" r:id="rId1"/>
    <p:sldMasterId id="2147483947" r:id="rId2"/>
    <p:sldMasterId id="2147483963" r:id="rId3"/>
    <p:sldMasterId id="2147483971" r:id="rId4"/>
    <p:sldMasterId id="2147483973" r:id="rId5"/>
    <p:sldMasterId id="2147483981" r:id="rId6"/>
    <p:sldMasterId id="2147483987" r:id="rId7"/>
    <p:sldMasterId id="2147483989" r:id="rId8"/>
    <p:sldMasterId id="2147484079" r:id="rId9"/>
    <p:sldMasterId id="2147484081" r:id="rId10"/>
    <p:sldMasterId id="2147484083" r:id="rId11"/>
    <p:sldMasterId id="2147484085" r:id="rId12"/>
    <p:sldMasterId id="2147484099" r:id="rId13"/>
    <p:sldMasterId id="2147484172" r:id="rId14"/>
    <p:sldMasterId id="2147484174" r:id="rId15"/>
    <p:sldMasterId id="2147484180" r:id="rId16"/>
    <p:sldMasterId id="2147484182" r:id="rId17"/>
    <p:sldMasterId id="2147484186" r:id="rId18"/>
    <p:sldMasterId id="2147484190" r:id="rId19"/>
    <p:sldMasterId id="2147484194" r:id="rId20"/>
    <p:sldMasterId id="2147484198" r:id="rId21"/>
    <p:sldMasterId id="2147484400" r:id="rId22"/>
    <p:sldMasterId id="2147484404" r:id="rId23"/>
    <p:sldMasterId id="2147484408" r:id="rId24"/>
    <p:sldMasterId id="2147484412" r:id="rId25"/>
    <p:sldMasterId id="2147484414" r:id="rId26"/>
    <p:sldMasterId id="2147484422" r:id="rId27"/>
    <p:sldMasterId id="2147484426" r:id="rId28"/>
    <p:sldMasterId id="2147484428" r:id="rId29"/>
    <p:sldMasterId id="2147484430" r:id="rId30"/>
    <p:sldMasterId id="2147484438" r:id="rId31"/>
    <p:sldMasterId id="2147484440" r:id="rId32"/>
    <p:sldMasterId id="2147484442" r:id="rId33"/>
    <p:sldMasterId id="2147484452" r:id="rId34"/>
    <p:sldMasterId id="2147484454" r:id="rId35"/>
    <p:sldMasterId id="2147484456" r:id="rId36"/>
    <p:sldMasterId id="2147484615" r:id="rId37"/>
    <p:sldMasterId id="2147484745" r:id="rId38"/>
    <p:sldMasterId id="2147484749" r:id="rId39"/>
    <p:sldMasterId id="2147484885" r:id="rId40"/>
    <p:sldMasterId id="2147484887" r:id="rId41"/>
    <p:sldMasterId id="2147484889" r:id="rId42"/>
    <p:sldMasterId id="2147484897" r:id="rId43"/>
    <p:sldMasterId id="2147484899" r:id="rId44"/>
    <p:sldMasterId id="2147484901" r:id="rId45"/>
    <p:sldMasterId id="2147485060" r:id="rId46"/>
    <p:sldMasterId id="2147485062" r:id="rId47"/>
    <p:sldMasterId id="2147485650" r:id="rId48"/>
    <p:sldMasterId id="2147485804" r:id="rId49"/>
    <p:sldMasterId id="2147485808" r:id="rId50"/>
    <p:sldMasterId id="2147485810" r:id="rId51"/>
    <p:sldMasterId id="2147485936" r:id="rId52"/>
    <p:sldMasterId id="2147486053" r:id="rId53"/>
    <p:sldMasterId id="2147486055" r:id="rId54"/>
    <p:sldMasterId id="2147486057" r:id="rId55"/>
    <p:sldMasterId id="2147486059" r:id="rId56"/>
    <p:sldMasterId id="2147486061" r:id="rId57"/>
    <p:sldMasterId id="2147486186" r:id="rId58"/>
    <p:sldMasterId id="2147486188" r:id="rId59"/>
    <p:sldMasterId id="2147486440" r:id="rId60"/>
  </p:sldMasterIdLst>
  <p:notesMasterIdLst>
    <p:notesMasterId r:id="rId125"/>
  </p:notesMasterIdLst>
  <p:handoutMasterIdLst>
    <p:handoutMasterId r:id="rId126"/>
  </p:handoutMasterIdLst>
  <p:sldIdLst>
    <p:sldId id="897" r:id="rId61"/>
    <p:sldId id="758" r:id="rId62"/>
    <p:sldId id="860" r:id="rId63"/>
    <p:sldId id="829" r:id="rId64"/>
    <p:sldId id="830" r:id="rId65"/>
    <p:sldId id="828" r:id="rId66"/>
    <p:sldId id="858" r:id="rId67"/>
    <p:sldId id="859" r:id="rId68"/>
    <p:sldId id="886" r:id="rId69"/>
    <p:sldId id="885" r:id="rId70"/>
    <p:sldId id="870" r:id="rId71"/>
    <p:sldId id="896" r:id="rId72"/>
    <p:sldId id="864" r:id="rId73"/>
    <p:sldId id="797" r:id="rId74"/>
    <p:sldId id="872" r:id="rId75"/>
    <p:sldId id="889" r:id="rId76"/>
    <p:sldId id="890" r:id="rId77"/>
    <p:sldId id="891" r:id="rId78"/>
    <p:sldId id="846" r:id="rId79"/>
    <p:sldId id="850" r:id="rId80"/>
    <p:sldId id="893" r:id="rId81"/>
    <p:sldId id="892" r:id="rId82"/>
    <p:sldId id="779" r:id="rId83"/>
    <p:sldId id="781" r:id="rId84"/>
    <p:sldId id="855" r:id="rId85"/>
    <p:sldId id="857" r:id="rId86"/>
    <p:sldId id="817" r:id="rId87"/>
    <p:sldId id="798" r:id="rId88"/>
    <p:sldId id="865" r:id="rId89"/>
    <p:sldId id="895" r:id="rId90"/>
    <p:sldId id="871" r:id="rId91"/>
    <p:sldId id="819" r:id="rId92"/>
    <p:sldId id="822" r:id="rId93"/>
    <p:sldId id="821" r:id="rId94"/>
    <p:sldId id="815" r:id="rId95"/>
    <p:sldId id="782" r:id="rId96"/>
    <p:sldId id="783" r:id="rId97"/>
    <p:sldId id="784" r:id="rId98"/>
    <p:sldId id="826" r:id="rId99"/>
    <p:sldId id="875" r:id="rId100"/>
    <p:sldId id="802" r:id="rId101"/>
    <p:sldId id="804" r:id="rId102"/>
    <p:sldId id="801" r:id="rId103"/>
    <p:sldId id="888" r:id="rId104"/>
    <p:sldId id="791" r:id="rId105"/>
    <p:sldId id="766" r:id="rId106"/>
    <p:sldId id="771" r:id="rId107"/>
    <p:sldId id="770" r:id="rId108"/>
    <p:sldId id="806" r:id="rId109"/>
    <p:sldId id="808" r:id="rId110"/>
    <p:sldId id="883" r:id="rId111"/>
    <p:sldId id="780" r:id="rId112"/>
    <p:sldId id="876" r:id="rId113"/>
    <p:sldId id="866" r:id="rId114"/>
    <p:sldId id="836" r:id="rId115"/>
    <p:sldId id="841" r:id="rId116"/>
    <p:sldId id="854" r:id="rId117"/>
    <p:sldId id="853" r:id="rId118"/>
    <p:sldId id="834" r:id="rId119"/>
    <p:sldId id="843" r:id="rId120"/>
    <p:sldId id="835" r:id="rId121"/>
    <p:sldId id="842" r:id="rId122"/>
    <p:sldId id="775" r:id="rId123"/>
    <p:sldId id="810" r:id="rId124"/>
  </p:sldIdLst>
  <p:sldSz cx="9144000" cy="6858000" type="screen4x3"/>
  <p:notesSz cx="6858000" cy="9296400"/>
  <p:defaultTextStyle>
    <a:defPPr>
      <a:defRPr lang="en-US"/>
    </a:defPPr>
    <a:lvl1pPr algn="l" rtl="0" fontAlgn="base">
      <a:spcBef>
        <a:spcPct val="50000"/>
      </a:spcBef>
      <a:spcAft>
        <a:spcPct val="0"/>
      </a:spcAft>
      <a:defRPr sz="2000" i="1" kern="1200">
        <a:solidFill>
          <a:schemeClr val="tx1"/>
        </a:solidFill>
        <a:latin typeface="Arial" charset="0"/>
        <a:ea typeface="+mn-ea"/>
        <a:cs typeface="+mn-cs"/>
      </a:defRPr>
    </a:lvl1pPr>
    <a:lvl2pPr marL="457200" algn="l" rtl="0" fontAlgn="base">
      <a:spcBef>
        <a:spcPct val="50000"/>
      </a:spcBef>
      <a:spcAft>
        <a:spcPct val="0"/>
      </a:spcAft>
      <a:defRPr sz="2000" i="1" kern="1200">
        <a:solidFill>
          <a:schemeClr val="tx1"/>
        </a:solidFill>
        <a:latin typeface="Arial" charset="0"/>
        <a:ea typeface="+mn-ea"/>
        <a:cs typeface="+mn-cs"/>
      </a:defRPr>
    </a:lvl2pPr>
    <a:lvl3pPr marL="914400" algn="l" rtl="0" fontAlgn="base">
      <a:spcBef>
        <a:spcPct val="50000"/>
      </a:spcBef>
      <a:spcAft>
        <a:spcPct val="0"/>
      </a:spcAft>
      <a:defRPr sz="2000" i="1" kern="1200">
        <a:solidFill>
          <a:schemeClr val="tx1"/>
        </a:solidFill>
        <a:latin typeface="Arial" charset="0"/>
        <a:ea typeface="+mn-ea"/>
        <a:cs typeface="+mn-cs"/>
      </a:defRPr>
    </a:lvl3pPr>
    <a:lvl4pPr marL="1371600" algn="l" rtl="0" fontAlgn="base">
      <a:spcBef>
        <a:spcPct val="50000"/>
      </a:spcBef>
      <a:spcAft>
        <a:spcPct val="0"/>
      </a:spcAft>
      <a:defRPr sz="2000" i="1" kern="1200">
        <a:solidFill>
          <a:schemeClr val="tx1"/>
        </a:solidFill>
        <a:latin typeface="Arial" charset="0"/>
        <a:ea typeface="+mn-ea"/>
        <a:cs typeface="+mn-cs"/>
      </a:defRPr>
    </a:lvl4pPr>
    <a:lvl5pPr marL="1828800" algn="l" rtl="0" fontAlgn="base">
      <a:spcBef>
        <a:spcPct val="50000"/>
      </a:spcBef>
      <a:spcAft>
        <a:spcPct val="0"/>
      </a:spcAft>
      <a:defRPr sz="2000" i="1" kern="1200">
        <a:solidFill>
          <a:schemeClr val="tx1"/>
        </a:solidFill>
        <a:latin typeface="Arial" charset="0"/>
        <a:ea typeface="+mn-ea"/>
        <a:cs typeface="+mn-cs"/>
      </a:defRPr>
    </a:lvl5pPr>
    <a:lvl6pPr marL="2286000" algn="l" defTabSz="914400" rtl="0" eaLnBrk="1" latinLnBrk="0" hangingPunct="1">
      <a:defRPr sz="2000" i="1" kern="1200">
        <a:solidFill>
          <a:schemeClr val="tx1"/>
        </a:solidFill>
        <a:latin typeface="Arial" charset="0"/>
        <a:ea typeface="+mn-ea"/>
        <a:cs typeface="+mn-cs"/>
      </a:defRPr>
    </a:lvl6pPr>
    <a:lvl7pPr marL="2743200" algn="l" defTabSz="914400" rtl="0" eaLnBrk="1" latinLnBrk="0" hangingPunct="1">
      <a:defRPr sz="2000" i="1" kern="1200">
        <a:solidFill>
          <a:schemeClr val="tx1"/>
        </a:solidFill>
        <a:latin typeface="Arial" charset="0"/>
        <a:ea typeface="+mn-ea"/>
        <a:cs typeface="+mn-cs"/>
      </a:defRPr>
    </a:lvl7pPr>
    <a:lvl8pPr marL="3200400" algn="l" defTabSz="914400" rtl="0" eaLnBrk="1" latinLnBrk="0" hangingPunct="1">
      <a:defRPr sz="2000" i="1" kern="1200">
        <a:solidFill>
          <a:schemeClr val="tx1"/>
        </a:solidFill>
        <a:latin typeface="Arial" charset="0"/>
        <a:ea typeface="+mn-ea"/>
        <a:cs typeface="+mn-cs"/>
      </a:defRPr>
    </a:lvl8pPr>
    <a:lvl9pPr marL="3657600" algn="l" defTabSz="914400" rtl="0" eaLnBrk="1" latinLnBrk="0" hangingPunct="1">
      <a:defRPr sz="2000"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CC66"/>
    <a:srgbClr val="FF0000"/>
    <a:srgbClr val="005C2A"/>
    <a:srgbClr val="3399FF"/>
    <a:srgbClr val="CC6600"/>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309" autoAdjust="0"/>
    <p:restoredTop sz="79424" autoAdjust="0"/>
  </p:normalViewPr>
  <p:slideViewPr>
    <p:cSldViewPr>
      <p:cViewPr varScale="1">
        <p:scale>
          <a:sx n="69" d="100"/>
          <a:sy n="69" d="100"/>
        </p:scale>
        <p:origin x="-1224" y="-108"/>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632" y="154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5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3.xml"/><Relationship Id="rId68" Type="http://schemas.openxmlformats.org/officeDocument/2006/relationships/slide" Target="slides/slide8.xml"/><Relationship Id="rId84" Type="http://schemas.openxmlformats.org/officeDocument/2006/relationships/slide" Target="slides/slide24.xml"/><Relationship Id="rId89" Type="http://schemas.openxmlformats.org/officeDocument/2006/relationships/slide" Target="slides/slide29.xml"/><Relationship Id="rId112" Type="http://schemas.openxmlformats.org/officeDocument/2006/relationships/slide" Target="slides/slide52.xml"/><Relationship Id="rId16" Type="http://schemas.openxmlformats.org/officeDocument/2006/relationships/slideMaster" Target="slideMasters/slideMaster16.xml"/><Relationship Id="rId107" Type="http://schemas.openxmlformats.org/officeDocument/2006/relationships/slide" Target="slides/slide4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14.xml"/><Relationship Id="rId79" Type="http://schemas.openxmlformats.org/officeDocument/2006/relationships/slide" Target="slides/slide19.xml"/><Relationship Id="rId102" Type="http://schemas.openxmlformats.org/officeDocument/2006/relationships/slide" Target="slides/slide42.xml"/><Relationship Id="rId123" Type="http://schemas.openxmlformats.org/officeDocument/2006/relationships/slide" Target="slides/slide63.xml"/><Relationship Id="rId128"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30.xml"/><Relationship Id="rId95" Type="http://schemas.openxmlformats.org/officeDocument/2006/relationships/slide" Target="slides/slide3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 Target="slides/slide4.xml"/><Relationship Id="rId69" Type="http://schemas.openxmlformats.org/officeDocument/2006/relationships/slide" Target="slides/slide9.xml"/><Relationship Id="rId77" Type="http://schemas.openxmlformats.org/officeDocument/2006/relationships/slide" Target="slides/slide17.xml"/><Relationship Id="rId100" Type="http://schemas.openxmlformats.org/officeDocument/2006/relationships/slide" Target="slides/slide40.xml"/><Relationship Id="rId105" Type="http://schemas.openxmlformats.org/officeDocument/2006/relationships/slide" Target="slides/slide45.xml"/><Relationship Id="rId113" Type="http://schemas.openxmlformats.org/officeDocument/2006/relationships/slide" Target="slides/slide53.xml"/><Relationship Id="rId118" Type="http://schemas.openxmlformats.org/officeDocument/2006/relationships/slide" Target="slides/slide58.xml"/><Relationship Id="rId12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2.xml"/><Relationship Id="rId80" Type="http://schemas.openxmlformats.org/officeDocument/2006/relationships/slide" Target="slides/slide20.xml"/><Relationship Id="rId85" Type="http://schemas.openxmlformats.org/officeDocument/2006/relationships/slide" Target="slides/slide25.xml"/><Relationship Id="rId93" Type="http://schemas.openxmlformats.org/officeDocument/2006/relationships/slide" Target="slides/slide33.xml"/><Relationship Id="rId98" Type="http://schemas.openxmlformats.org/officeDocument/2006/relationships/slide" Target="slides/slide38.xml"/><Relationship Id="rId121" Type="http://schemas.openxmlformats.org/officeDocument/2006/relationships/slide" Target="slides/slide6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 Target="slides/slide7.xml"/><Relationship Id="rId103" Type="http://schemas.openxmlformats.org/officeDocument/2006/relationships/slide" Target="slides/slide43.xml"/><Relationship Id="rId108" Type="http://schemas.openxmlformats.org/officeDocument/2006/relationships/slide" Target="slides/slide48.xml"/><Relationship Id="rId116" Type="http://schemas.openxmlformats.org/officeDocument/2006/relationships/slide" Target="slides/slide56.xml"/><Relationship Id="rId124" Type="http://schemas.openxmlformats.org/officeDocument/2006/relationships/slide" Target="slides/slide64.xml"/><Relationship Id="rId129"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2.xml"/><Relationship Id="rId70" Type="http://schemas.openxmlformats.org/officeDocument/2006/relationships/slide" Target="slides/slide10.xml"/><Relationship Id="rId75" Type="http://schemas.openxmlformats.org/officeDocument/2006/relationships/slide" Target="slides/slide15.xml"/><Relationship Id="rId83" Type="http://schemas.openxmlformats.org/officeDocument/2006/relationships/slide" Target="slides/slide23.xml"/><Relationship Id="rId88" Type="http://schemas.openxmlformats.org/officeDocument/2006/relationships/slide" Target="slides/slide28.xml"/><Relationship Id="rId91" Type="http://schemas.openxmlformats.org/officeDocument/2006/relationships/slide" Target="slides/slide31.xml"/><Relationship Id="rId96" Type="http://schemas.openxmlformats.org/officeDocument/2006/relationships/slide" Target="slides/slide36.xml"/><Relationship Id="rId111"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46.xml"/><Relationship Id="rId114" Type="http://schemas.openxmlformats.org/officeDocument/2006/relationships/slide" Target="slides/slide54.xml"/><Relationship Id="rId119" Type="http://schemas.openxmlformats.org/officeDocument/2006/relationships/slide" Target="slides/slide59.xml"/><Relationship Id="rId12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 Target="slides/slide5.xml"/><Relationship Id="rId73" Type="http://schemas.openxmlformats.org/officeDocument/2006/relationships/slide" Target="slides/slide13.xml"/><Relationship Id="rId78" Type="http://schemas.openxmlformats.org/officeDocument/2006/relationships/slide" Target="slides/slide18.xml"/><Relationship Id="rId81" Type="http://schemas.openxmlformats.org/officeDocument/2006/relationships/slide" Target="slides/slide21.xml"/><Relationship Id="rId86" Type="http://schemas.openxmlformats.org/officeDocument/2006/relationships/slide" Target="slides/slide26.xml"/><Relationship Id="rId94" Type="http://schemas.openxmlformats.org/officeDocument/2006/relationships/slide" Target="slides/slide34.xml"/><Relationship Id="rId99" Type="http://schemas.openxmlformats.org/officeDocument/2006/relationships/slide" Target="slides/slide39.xml"/><Relationship Id="rId101" Type="http://schemas.openxmlformats.org/officeDocument/2006/relationships/slide" Target="slides/slide41.xml"/><Relationship Id="rId122" Type="http://schemas.openxmlformats.org/officeDocument/2006/relationships/slide" Target="slides/slide62.xml"/><Relationship Id="rId13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6.xml"/><Relationship Id="rId97" Type="http://schemas.openxmlformats.org/officeDocument/2006/relationships/slide" Target="slides/slide37.xml"/><Relationship Id="rId104" Type="http://schemas.openxmlformats.org/officeDocument/2006/relationships/slide" Target="slides/slide44.xml"/><Relationship Id="rId120" Type="http://schemas.openxmlformats.org/officeDocument/2006/relationships/slide" Target="slides/slide60.xml"/><Relationship Id="rId125"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11.xml"/><Relationship Id="rId92" Type="http://schemas.openxmlformats.org/officeDocument/2006/relationships/slide" Target="slides/slide3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6.xml"/><Relationship Id="rId87" Type="http://schemas.openxmlformats.org/officeDocument/2006/relationships/slide" Target="slides/slide27.xml"/><Relationship Id="rId110" Type="http://schemas.openxmlformats.org/officeDocument/2006/relationships/slide" Target="slides/slide50.xml"/><Relationship Id="rId115" Type="http://schemas.openxmlformats.org/officeDocument/2006/relationships/slide" Target="slides/slide55.xml"/><Relationship Id="rId61" Type="http://schemas.openxmlformats.org/officeDocument/2006/relationships/slide" Target="slides/slide1.xml"/><Relationship Id="rId82"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i="0">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i="0">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i="0">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i="0">
                <a:latin typeface="Times New Roman" pitchFamily="18" charset="0"/>
              </a:defRPr>
            </a:lvl1pPr>
          </a:lstStyle>
          <a:p>
            <a:pPr>
              <a:defRPr/>
            </a:pPr>
            <a:fld id="{4CF1B121-B801-4DCB-85DE-A8D328DD710C}" type="slidenum">
              <a:rPr lang="en-US"/>
              <a:pPr>
                <a:defRPr/>
              </a:pPr>
              <a:t>‹#›</a:t>
            </a:fld>
            <a:endParaRPr lang="en-US"/>
          </a:p>
        </p:txBody>
      </p:sp>
    </p:spTree>
    <p:extLst>
      <p:ext uri="{BB962C8B-B14F-4D97-AF65-F5344CB8AC3E}">
        <p14:creationId xmlns:p14="http://schemas.microsoft.com/office/powerpoint/2010/main" val="102590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i="0">
                <a:latin typeface="Times New Roman" pitchFamily="18" charset="0"/>
              </a:defRPr>
            </a:lvl1pPr>
          </a:lstStyle>
          <a:p>
            <a:pPr>
              <a:defRPr/>
            </a:pPr>
            <a:endParaRPr lang="en-US"/>
          </a:p>
        </p:txBody>
      </p:sp>
      <p:sp>
        <p:nvSpPr>
          <p:cNvPr id="24579"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i="0">
                <a:latin typeface="Times New Roman" pitchFamily="18" charset="0"/>
              </a:defRPr>
            </a:lvl1pPr>
          </a:lstStyle>
          <a:p>
            <a:pPr>
              <a:defRPr/>
            </a:pPr>
            <a:endParaRPr lang="en-US"/>
          </a:p>
        </p:txBody>
      </p:sp>
      <p:sp>
        <p:nvSpPr>
          <p:cNvPr id="195588" name="Rectangle 4"/>
          <p:cNvSpPr>
            <a:spLocks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i="0">
                <a:latin typeface="Times New Roman" pitchFamily="18" charset="0"/>
              </a:defRPr>
            </a:lvl1pPr>
          </a:lstStyle>
          <a:p>
            <a:pPr>
              <a:defRPr/>
            </a:pPr>
            <a:endParaRPr lang="en-US"/>
          </a:p>
        </p:txBody>
      </p:sp>
      <p:sp>
        <p:nvSpPr>
          <p:cNvPr id="24583"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i="0">
                <a:latin typeface="Times New Roman" pitchFamily="18" charset="0"/>
              </a:defRPr>
            </a:lvl1pPr>
          </a:lstStyle>
          <a:p>
            <a:pPr>
              <a:defRPr/>
            </a:pPr>
            <a:fld id="{DF0900B3-A4E9-4167-BC78-356B6528444C}" type="slidenum">
              <a:rPr lang="en-US"/>
              <a:pPr>
                <a:defRPr/>
              </a:pPr>
              <a:t>‹#›</a:t>
            </a:fld>
            <a:endParaRPr lang="en-US"/>
          </a:p>
        </p:txBody>
      </p:sp>
    </p:spTree>
    <p:extLst>
      <p:ext uri="{BB962C8B-B14F-4D97-AF65-F5344CB8AC3E}">
        <p14:creationId xmlns:p14="http://schemas.microsoft.com/office/powerpoint/2010/main" val="856266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ortal.mxlogic.com/redir/?kXLLL8EK9L6QXLLLTp7ccCM0qTQDaQAfFfP6NgEjAJM070JF7Wo2_FlKdLFMf3Pt-jLuZXTLuVKVIHpRA5mgJN6FASO-qen7S7Pqbb2rXzXUUQsCPhOyr2Mm6zh0gzmNdKfCy2RjPZ8lzIVlwq8aKCy2pfPh030Qc30nd40cSsGMQYQg1rWjBqi7Cy0b1oqd409zIEiwhd40NkZKsGMEq81aGGIFP_Ps_3VU3zq9J4SDtZZ-X8WX1K4fA0QZ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19847008-D6C5-44B4-914E-098E619D8B95}" type="slidenum">
              <a:rPr lang="en-US" altLang="en-US" sz="1200" i="0" smtClean="0">
                <a:latin typeface="Times New Roman" pitchFamily="18" charset="0"/>
              </a:rPr>
              <a:pPr/>
              <a:t>1</a:t>
            </a:fld>
            <a:endParaRPr lang="en-US" altLang="en-US" sz="1200" i="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D71C5CE1-BA75-4270-BB41-EE048BD0DCFF}" type="slidenum">
              <a:rPr lang="en-US" altLang="en-US" sz="1200" i="0" smtClean="0">
                <a:latin typeface="Times New Roman" pitchFamily="18" charset="0"/>
              </a:rPr>
              <a:pPr/>
              <a:t>10</a:t>
            </a:fld>
            <a:endParaRPr lang="en-US" altLang="en-US" sz="1200" i="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dirty="0" smtClean="0"/>
              <a:t>Brochure focuses on some of the basics of PPE but does not substitute for following the pesticide label, the PPE user instructions, and all applicable government regulations to reduce exposure, the required PPE must be handled properly from purchase through disposal, whether you apply a pesticide at home, or work in an agricultural or non-agricultural occupation.    </a:t>
            </a:r>
          </a:p>
          <a:p>
            <a:pPr>
              <a:defRPr/>
            </a:pPr>
            <a:endParaRPr lang="en-US" dirty="0" smtClean="0"/>
          </a:p>
          <a:p>
            <a:pPr>
              <a:defRPr/>
            </a:pPr>
            <a:r>
              <a:rPr lang="en-US" dirty="0" smtClean="0"/>
              <a:t>The plan is to use it as a template for creating the comprehensive brochure with the committee. </a:t>
            </a:r>
          </a:p>
          <a:p>
            <a:pPr>
              <a:defRPr/>
            </a:pPr>
            <a:endParaRPr lang="en-US" dirty="0" smtClean="0"/>
          </a:p>
          <a:p>
            <a:pPr>
              <a:defRPr/>
            </a:pPr>
            <a:r>
              <a:rPr lang="en-US" dirty="0" smtClean="0"/>
              <a:t>1) Anyone can order quantities of the actual brochure from me for their pesticide safety/stewardship outreach efforts.  The brochures are free.</a:t>
            </a:r>
          </a:p>
          <a:p>
            <a:pPr>
              <a:defRPr/>
            </a:pPr>
            <a:r>
              <a:rPr lang="en-US" dirty="0" smtClean="0"/>
              <a:t> </a:t>
            </a:r>
          </a:p>
          <a:p>
            <a:pPr>
              <a:defRPr/>
            </a:pPr>
            <a:r>
              <a:rPr lang="en-US" dirty="0" smtClean="0"/>
              <a:t>2) The PDF version of the brochure will be available on the Pesticide Environmental Stewardship (PES) website, the NACAA website, and the </a:t>
            </a:r>
            <a:r>
              <a:rPr lang="en-US" dirty="0" err="1" smtClean="0"/>
              <a:t>Syngenta</a:t>
            </a:r>
            <a:r>
              <a:rPr lang="en-US" dirty="0" smtClean="0"/>
              <a:t> website in a week or so.  Any other organization desiring to post the brochure or link to it is welcome to do so.  </a:t>
            </a:r>
          </a:p>
          <a:p>
            <a:pPr>
              <a:defRPr/>
            </a:pPr>
            <a:r>
              <a:rPr lang="en-US" dirty="0" smtClean="0"/>
              <a:t> </a:t>
            </a:r>
          </a:p>
          <a:p>
            <a:pPr>
              <a:defRPr/>
            </a:pPr>
            <a:r>
              <a:rPr lang="en-US" dirty="0" smtClean="0"/>
              <a:t>3) With the addition of this brochure, there will now be seven general pesticide stewardship brochures on the PES website (</a:t>
            </a:r>
            <a:r>
              <a:rPr lang="en-US" u="sng" dirty="0" smtClean="0">
                <a:hlinkClick r:id="rId3"/>
              </a:rPr>
              <a:t>http://pesticidestewardship.org/Pages/Resources.aspx</a:t>
            </a:r>
            <a:r>
              <a:rPr lang="en-US" dirty="0" smtClean="0"/>
              <a:t>).  Anyone can view or download these brochures from PES, or order quantities for pesticide stewardship outreach.  PES also welcomes new partners that provide content, editorial assistance, or financial support, so any organization that assisted with the PPE brochure is already eligible to join! </a:t>
            </a:r>
          </a:p>
          <a:p>
            <a:pPr>
              <a:defRPr/>
            </a:pPr>
            <a:r>
              <a:rPr lang="en-US" dirty="0" smtClean="0"/>
              <a:t> </a:t>
            </a:r>
          </a:p>
          <a:p>
            <a:pPr>
              <a:defRPr/>
            </a:pPr>
            <a:r>
              <a:rPr lang="en-US" dirty="0" smtClean="0"/>
              <a:t>4) All of the partners on these seven brochures have also agreed to provide the Word versions to any organization desiring to modify or extract content, and/or put their own logo on the brochure.  The goal is widespread distribution of basic messages related to pesticide stewardship and safety.  </a:t>
            </a:r>
          </a:p>
          <a:p>
            <a:pPr>
              <a:defRPr/>
            </a:pPr>
            <a:r>
              <a:rPr lang="en-US" dirty="0" smtClean="0"/>
              <a:t> </a:t>
            </a:r>
          </a:p>
          <a:p>
            <a:pPr>
              <a:defRPr/>
            </a:pPr>
            <a:r>
              <a:rPr lang="en-US" dirty="0" smtClean="0"/>
              <a:t>It was a pleasure working with the National Pesticide PPE Training Solutions Committee.  After committee members review the PPE brochure, we would welcome opinions on whether it should be translated to Spanish “as is�, or used to prepare a two-sided handout at the 6-8</a:t>
            </a:r>
            <a:r>
              <a:rPr lang="en-US" baseline="30000" dirty="0" smtClean="0"/>
              <a:t>th</a:t>
            </a:r>
            <a:r>
              <a:rPr lang="en-US" dirty="0" smtClean="0"/>
              <a:t> grade reading level in English and Spanish.  These were previous requests from members of the Committee.</a:t>
            </a:r>
          </a:p>
          <a:p>
            <a:pPr>
              <a:defRPr/>
            </a:pPr>
            <a:endParaRPr lang="en-US" dirty="0"/>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B1A4623E-D1E0-4BCC-A9DC-9E83F8118CA8}" type="slidenum">
              <a:rPr lang="en-US" altLang="en-US" sz="1200" i="0" smtClean="0">
                <a:solidFill>
                  <a:srgbClr val="000000"/>
                </a:solidFill>
                <a:latin typeface="Times New Roman" pitchFamily="18" charset="0"/>
              </a:rPr>
              <a:pPr/>
              <a:t>11</a:t>
            </a:fld>
            <a:endParaRPr lang="en-US" altLang="en-US" sz="1200" i="0" smtClean="0">
              <a:solidFill>
                <a:srgbClr val="000000"/>
              </a:solidFill>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453AA1B7-C7E9-43BF-8EE0-67655F3930C9}" type="slidenum">
              <a:rPr lang="en-US" altLang="en-US" sz="1200" i="0" smtClean="0">
                <a:latin typeface="Times New Roman" pitchFamily="18" charset="0"/>
              </a:rPr>
              <a:pPr/>
              <a:t>12</a:t>
            </a:fld>
            <a:endParaRPr lang="en-US" altLang="en-US" sz="1200" i="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OSHA.gov</a:t>
            </a:r>
          </a:p>
          <a:p>
            <a:r>
              <a:rPr lang="en-US" altLang="en-US" smtClean="0"/>
              <a:t>If you haven’t spent time looking at what OSHA has to offer you may not be aware of all of the resources that are available to promote worker safety and health.</a:t>
            </a:r>
          </a:p>
          <a:p>
            <a:r>
              <a:rPr lang="en-US" altLang="en-US" smtClean="0"/>
              <a:t>Safety and Health Topic pages </a:t>
            </a:r>
          </a:p>
          <a:p>
            <a:r>
              <a:rPr lang="en-US" altLang="en-US" smtClean="0"/>
              <a:t>Water Rest  Shade </a:t>
            </a:r>
          </a:p>
          <a:p>
            <a:r>
              <a:rPr lang="en-US" altLang="en-US" smtClean="0"/>
              <a:t>Smart Phone application</a:t>
            </a:r>
          </a:p>
          <a:p>
            <a:r>
              <a:rPr lang="en-US" altLang="en-US" smtClean="0"/>
              <a:t>This is a good example of how things change on the website and are based on current urgent topics. </a:t>
            </a: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5262A066-807A-42EB-BA87-D994B3238F9D}" type="slidenum">
              <a:rPr lang="en-US" altLang="en-US" sz="1200" i="0" smtClean="0">
                <a:latin typeface="Times New Roman" pitchFamily="18" charset="0"/>
              </a:rPr>
              <a:pPr/>
              <a:t>13</a:t>
            </a:fld>
            <a:endParaRPr lang="en-US" altLang="en-US" sz="1200" i="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Introductory slide</a:t>
            </a: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21217D35-D8B1-4DCB-A6C9-27A819F05BBB}" type="slidenum">
              <a:rPr lang="en-US" altLang="en-US" sz="1200" i="0" smtClean="0">
                <a:latin typeface="Times New Roman" pitchFamily="18" charset="0"/>
              </a:rPr>
              <a:pPr/>
              <a:t>14</a:t>
            </a:fld>
            <a:endParaRPr lang="en-US" altLang="en-US" sz="1200" i="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Go to our website to find more information</a:t>
            </a: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964BE5EA-E9EB-4D86-B33F-CC32A6502156}" type="slidenum">
              <a:rPr lang="en-US" altLang="en-US" sz="1200" i="0" smtClean="0">
                <a:latin typeface="Times New Roman" pitchFamily="18" charset="0"/>
              </a:rPr>
              <a:pPr/>
              <a:t>15</a:t>
            </a:fld>
            <a:endParaRPr lang="en-US" altLang="en-US" sz="1200" i="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02983664-0FC6-43F4-809B-1181F57E8ABA}" type="slidenum">
              <a:rPr lang="en-US" altLang="en-US" sz="1200" i="0" smtClean="0">
                <a:latin typeface="Times New Roman" pitchFamily="18" charset="0"/>
              </a:rPr>
              <a:pPr/>
              <a:t>16</a:t>
            </a:fld>
            <a:endParaRPr lang="en-US" altLang="en-US" sz="1200" i="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D85C0568-B316-493D-A6F6-33FF159D9304}" type="slidenum">
              <a:rPr lang="en-US" altLang="en-US" sz="1200" i="0" smtClean="0">
                <a:latin typeface="Times New Roman" pitchFamily="18" charset="0"/>
              </a:rPr>
              <a:pPr/>
              <a:t>17</a:t>
            </a:fld>
            <a:endParaRPr lang="en-US" altLang="en-US" sz="1200" i="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EE121FFA-EC02-44A9-B44E-69B4FF489498}" type="slidenum">
              <a:rPr lang="en-US" altLang="en-US" sz="1200" i="0" smtClean="0">
                <a:latin typeface="Times New Roman" pitchFamily="18" charset="0"/>
              </a:rPr>
              <a:pPr/>
              <a:t>18</a:t>
            </a:fld>
            <a:endParaRPr lang="en-US" altLang="en-US" sz="1200" i="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Add as an evaluation question or cross reference report from Go to Webinar </a:t>
            </a: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5A11378E-03CC-426B-9858-B73722A1F496}" type="slidenum">
              <a:rPr lang="en-US" altLang="en-US" sz="1200" i="0" smtClean="0">
                <a:latin typeface="Times New Roman" pitchFamily="18" charset="0"/>
              </a:rPr>
              <a:pPr/>
              <a:t>19</a:t>
            </a:fld>
            <a:endParaRPr lang="en-US" altLang="en-US" sz="1200" i="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14AEEE88-E75A-4F2E-B0BC-1CBB1A7AA4A4}" type="slidenum">
              <a:rPr lang="en-US" altLang="en-US" sz="1200" i="0" smtClean="0">
                <a:latin typeface="Times New Roman" pitchFamily="18" charset="0"/>
              </a:rPr>
              <a:pPr/>
              <a:t>2</a:t>
            </a:fld>
            <a:endParaRPr lang="en-US" altLang="en-US" sz="1200" i="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OSHA.gov</a:t>
            </a:r>
          </a:p>
          <a:p>
            <a:r>
              <a:rPr lang="en-US" altLang="en-US" smtClean="0"/>
              <a:t>How to get in contact with your state plan</a:t>
            </a:r>
          </a:p>
          <a:p>
            <a:pPr>
              <a:buFontTx/>
              <a:buChar char="-"/>
            </a:pPr>
            <a:r>
              <a:rPr lang="en-US" altLang="en-US" smtClean="0"/>
              <a:t>Google</a:t>
            </a:r>
          </a:p>
          <a:p>
            <a:pPr>
              <a:buFontTx/>
              <a:buChar char="-"/>
            </a:pPr>
            <a:r>
              <a:rPr lang="en-US" altLang="en-US" smtClean="0"/>
              <a:t> with in state department of labor</a:t>
            </a:r>
          </a:p>
          <a:p>
            <a:pPr>
              <a:buFontTx/>
              <a:buChar char="-"/>
            </a:pPr>
            <a:r>
              <a:rPr lang="en-US" altLang="en-US" smtClean="0"/>
              <a:t> </a:t>
            </a: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E4D069A0-7F92-46C4-ABD2-B398AB5E116A}" type="slidenum">
              <a:rPr lang="en-US" altLang="en-US" sz="1200" i="0" smtClean="0">
                <a:latin typeface="Times New Roman" pitchFamily="18" charset="0"/>
              </a:rPr>
              <a:pPr/>
              <a:t>20</a:t>
            </a:fld>
            <a:endParaRPr lang="en-US" altLang="en-US" sz="1200" i="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215AC950-41C1-44E2-859A-A017D0AFE3C7}" type="slidenum">
              <a:rPr lang="en-US" altLang="en-US" sz="1200" i="0" smtClean="0">
                <a:latin typeface="Times New Roman" pitchFamily="18" charset="0"/>
              </a:rPr>
              <a:pPr/>
              <a:t>21</a:t>
            </a:fld>
            <a:endParaRPr lang="en-US" altLang="en-US" sz="1200" i="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7B22E9C0-9F27-4B50-B64A-37C88595EDFE}" type="slidenum">
              <a:rPr lang="en-US" altLang="en-US" sz="1200" i="0" smtClean="0">
                <a:latin typeface="Times New Roman" pitchFamily="18" charset="0"/>
              </a:rPr>
              <a:pPr/>
              <a:t>22</a:t>
            </a:fld>
            <a:endParaRPr lang="en-US" altLang="en-US" sz="1200" i="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Yes</a:t>
            </a:r>
          </a:p>
          <a:p>
            <a:r>
              <a:rPr lang="en-US" altLang="en-US" smtClean="0"/>
              <a:t>No </a:t>
            </a:r>
          </a:p>
          <a:p>
            <a:endParaRPr lang="en-US" altLang="en-US" smtClean="0"/>
          </a:p>
          <a:p>
            <a:r>
              <a:rPr lang="en-US" altLang="en-US" smtClean="0"/>
              <a:t>Show results – state how many said yes and said no </a:t>
            </a:r>
          </a:p>
          <a:p>
            <a:r>
              <a:rPr lang="en-US" altLang="en-US" smtClean="0"/>
              <a:t>One of the reasons have this webinar </a:t>
            </a:r>
          </a:p>
          <a:p>
            <a:endParaRPr lang="en-US" altLang="en-US" smtClean="0"/>
          </a:p>
          <a:p>
            <a:r>
              <a:rPr lang="en-US" altLang="en-US" smtClean="0"/>
              <a:t>To get number of people who gained knowledge – will  add as an evaluation questions</a:t>
            </a: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95D49C95-10D5-471E-980B-E8C511D0CE2E}" type="slidenum">
              <a:rPr lang="en-US" altLang="en-US" sz="1200" i="0" smtClean="0">
                <a:latin typeface="Times New Roman" pitchFamily="18" charset="0"/>
              </a:rPr>
              <a:pPr/>
              <a:t>23</a:t>
            </a:fld>
            <a:endParaRPr lang="en-US" altLang="en-US" sz="1200" i="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solidFill>
                <a:srgbClr val="FF0000"/>
              </a:solidFill>
            </a:endParaRP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CA34C3AB-02CC-4D72-A6C8-7F0E819D3F79}" type="slidenum">
              <a:rPr lang="en-US" altLang="en-US" sz="1200" i="0" smtClean="0">
                <a:latin typeface="Times New Roman" pitchFamily="18" charset="0"/>
              </a:rPr>
              <a:pPr/>
              <a:t>24</a:t>
            </a:fld>
            <a:endParaRPr lang="en-US" altLang="en-US" sz="1200" i="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exempt – encourage to comply </a:t>
            </a:r>
          </a:p>
          <a:p>
            <a:r>
              <a:rPr lang="en-US" altLang="en-US" smtClean="0"/>
              <a:t>Can’t use Federal funds to inspect or cite</a:t>
            </a:r>
          </a:p>
          <a:p>
            <a:r>
              <a:rPr lang="en-US" altLang="en-US" smtClean="0"/>
              <a:t>A state plan can’t  use federal funds to inspect ---- but the state plans can use state funds to inspect.   </a:t>
            </a:r>
          </a:p>
          <a:p>
            <a:r>
              <a:rPr lang="en-US" altLang="en-US" smtClean="0"/>
              <a:t>Can call local state plan to find out  - contact information is located on OSHA.gov</a:t>
            </a:r>
            <a:endParaRPr lang="en-US" altLang="en-US" smtClean="0">
              <a:solidFill>
                <a:srgbClr val="FF0000"/>
              </a:solidFill>
            </a:endParaRPr>
          </a:p>
          <a:p>
            <a:endParaRPr lang="en-US" altLang="en-US" smtClean="0"/>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F778D341-A4B3-4F00-B375-D5176B1A27AD}" type="slidenum">
              <a:rPr lang="en-US" altLang="en-US" sz="1200" i="0" smtClean="0">
                <a:latin typeface="Times New Roman" pitchFamily="18" charset="0"/>
              </a:rPr>
              <a:pPr/>
              <a:t>25</a:t>
            </a:fld>
            <a:endParaRPr lang="en-US" altLang="en-US" sz="1200" i="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Appropriations Act </a:t>
            </a:r>
          </a:p>
          <a:p>
            <a:r>
              <a:rPr lang="en-US" altLang="en-US" smtClean="0"/>
              <a:t>This table gives you the break down of Federal OSHA and how they can use federal funding for inspection and citation</a:t>
            </a:r>
          </a:p>
          <a:p>
            <a:r>
              <a:rPr lang="en-US" altLang="en-US" smtClean="0"/>
              <a:t>Remember the state plan may have the ability to do something different</a:t>
            </a: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73B27760-54A4-44FE-99D7-5537E87B36D5}" type="slidenum">
              <a:rPr lang="en-US" altLang="en-US" sz="1200" i="0" smtClean="0">
                <a:latin typeface="Times New Roman" pitchFamily="18" charset="0"/>
              </a:rPr>
              <a:pPr/>
              <a:t>26</a:t>
            </a:fld>
            <a:endParaRPr lang="en-US" altLang="en-US" sz="1200" i="0"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xfrm>
            <a:off x="914400" y="4343400"/>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mtClean="0"/>
              <a:t>Federal OSHA may send someone out to confirm the information; </a:t>
            </a:r>
          </a:p>
          <a:p>
            <a:pPr>
              <a:buFontTx/>
              <a:buChar char="•"/>
            </a:pPr>
            <a:r>
              <a:rPr lang="en-US" altLang="en-US" smtClean="0"/>
              <a:t>if they found out that it was actually agriculture SIC and there were 10 or fewer employees, then would back out at that time. </a:t>
            </a:r>
          </a:p>
          <a:p>
            <a:pPr>
              <a:buFontTx/>
              <a:buChar char="•"/>
            </a:pPr>
            <a:r>
              <a:rPr lang="en-US" altLang="en-US" smtClean="0"/>
              <a:t> State OSHA may continue if use state funds and not federal funds</a:t>
            </a:r>
          </a:p>
          <a:p>
            <a:pPr>
              <a:buFontTx/>
              <a:buChar char="•"/>
            </a:pPr>
            <a:r>
              <a:rPr lang="en-US" altLang="en-US" smtClean="0"/>
              <a:t>Personal liability issue</a:t>
            </a:r>
          </a:p>
          <a:p>
            <a:pPr>
              <a:buFontTx/>
              <a:buChar char="•"/>
            </a:pPr>
            <a:r>
              <a:rPr lang="en-US" altLang="en-US" smtClean="0"/>
              <a:t>State plans may have more stringent regulations</a:t>
            </a:r>
          </a:p>
          <a:p>
            <a:pPr>
              <a:buFontTx/>
              <a:buChar char="•"/>
            </a:pPr>
            <a:r>
              <a:rPr lang="en-US" altLang="en-US" smtClean="0"/>
              <a:t>Have to accept Federal OSHA (minimum standards)</a:t>
            </a: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0C406541-DC49-4B0F-9C51-51BA02520B18}" type="slidenum">
              <a:rPr lang="en-US" altLang="en-US" sz="1200" i="0" smtClean="0">
                <a:latin typeface="Times New Roman" pitchFamily="18" charset="0"/>
              </a:rPr>
              <a:pPr/>
              <a:t>27</a:t>
            </a:fld>
            <a:endParaRPr lang="en-US" altLang="en-US" sz="1200" i="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6C44EEB2-8A5D-41A5-AB93-8F0E1234E39D}" type="slidenum">
              <a:rPr lang="en-US" altLang="en-US" sz="1200" i="0" smtClean="0">
                <a:latin typeface="Times New Roman" pitchFamily="18" charset="0"/>
              </a:rPr>
              <a:pPr/>
              <a:t>28</a:t>
            </a:fld>
            <a:endParaRPr lang="en-US" altLang="en-US" sz="1200" i="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Find your SIC code to determine classification as a business</a:t>
            </a:r>
          </a:p>
          <a:p>
            <a:endParaRPr lang="en-US" altLang="en-US" smtClean="0"/>
          </a:p>
          <a:p>
            <a:r>
              <a:rPr lang="en-US" altLang="en-US" smtClean="0"/>
              <a:t>Workers Compensation insurance will know this</a:t>
            </a:r>
          </a:p>
          <a:p>
            <a:endParaRPr lang="en-US" altLang="en-US" smtClean="0"/>
          </a:p>
          <a:p>
            <a:r>
              <a:rPr lang="en-US" altLang="en-US" smtClean="0"/>
              <a:t>If a corporation – the corporation has to be registered in the state</a:t>
            </a:r>
          </a:p>
          <a:p>
            <a:endParaRPr lang="en-US" altLang="en-US" smtClean="0"/>
          </a:p>
          <a:p>
            <a:r>
              <a:rPr lang="en-US" altLang="en-US" smtClean="0"/>
              <a:t>It is your responsibility to know what classification your business is – you may be classified as general business versus agriculture.</a:t>
            </a:r>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D6BF0550-8017-45E8-AB51-57A2BA637492}" type="slidenum">
              <a:rPr lang="en-US" altLang="en-US" sz="1200" i="0" smtClean="0">
                <a:latin typeface="Times New Roman" pitchFamily="18" charset="0"/>
              </a:rPr>
              <a:pPr/>
              <a:t>29</a:t>
            </a:fld>
            <a:endParaRPr lang="en-US" altLang="en-US" sz="1200" i="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F5DF0688-E10C-4A58-B978-679CD4CFF48C}" type="slidenum">
              <a:rPr lang="en-US" altLang="en-US" sz="1200" i="0" smtClean="0">
                <a:latin typeface="Times New Roman" pitchFamily="18" charset="0"/>
              </a:rPr>
              <a:pPr/>
              <a:t>3</a:t>
            </a:fld>
            <a:endParaRPr lang="en-US" altLang="en-US" sz="1200" i="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Need to know what classification is for the businesses</a:t>
            </a:r>
          </a:p>
          <a:p>
            <a:r>
              <a:rPr lang="en-US" altLang="en-US" smtClean="0"/>
              <a:t>Workers comp insurance will know the code </a:t>
            </a:r>
          </a:p>
          <a:p>
            <a:pPr>
              <a:buFontTx/>
              <a:buChar char="-"/>
            </a:pPr>
            <a:r>
              <a:rPr lang="en-US" altLang="en-US" smtClean="0"/>
              <a:t> Factory</a:t>
            </a:r>
          </a:p>
          <a:p>
            <a:pPr>
              <a:buFontTx/>
              <a:buChar char="-"/>
            </a:pPr>
            <a:r>
              <a:rPr lang="en-US" altLang="en-US" smtClean="0"/>
              <a:t> agriculture</a:t>
            </a:r>
          </a:p>
          <a:p>
            <a:endParaRPr lang="en-US" altLang="en-US" smtClean="0"/>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F7BE0712-29E9-4554-88EA-3049DA555F3C}" type="slidenum">
              <a:rPr lang="en-US" altLang="en-US" sz="1200" i="0" smtClean="0">
                <a:latin typeface="Times New Roman" pitchFamily="18" charset="0"/>
              </a:rPr>
              <a:pPr/>
              <a:t>30</a:t>
            </a:fld>
            <a:endParaRPr lang="en-US" altLang="en-US" sz="1200" i="0"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7B985099-0D73-48D6-9918-BE3AC774943E}" type="slidenum">
              <a:rPr lang="en-US" altLang="en-US" sz="1200" i="0" smtClean="0">
                <a:latin typeface="Times New Roman" pitchFamily="18" charset="0"/>
              </a:rPr>
              <a:pPr/>
              <a:t>31</a:t>
            </a:fld>
            <a:endParaRPr lang="en-US" altLang="en-US" sz="1200" i="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Char char="•"/>
            </a:pPr>
            <a:r>
              <a:rPr lang="en-US" altLang="en-US" smtClean="0"/>
              <a:t>OSHA typically looks at blood relatives and spouses. </a:t>
            </a:r>
          </a:p>
          <a:p>
            <a:pPr lvl="1" eaLnBrk="1" hangingPunct="1">
              <a:buFontTx/>
              <a:buChar char="•"/>
            </a:pPr>
            <a:r>
              <a:rPr lang="en-US" altLang="en-US" smtClean="0"/>
              <a:t>Chapter 10 states – Immediate family members.</a:t>
            </a:r>
          </a:p>
          <a:p>
            <a:pPr lvl="1" eaLnBrk="1" hangingPunct="1">
              <a:buFontTx/>
              <a:buChar char="•"/>
            </a:pPr>
            <a:r>
              <a:rPr lang="en-US" altLang="en-US" smtClean="0"/>
              <a:t>Case by case basis may take the EPA definition. </a:t>
            </a:r>
            <a:br>
              <a:rPr lang="en-US" altLang="en-US" smtClean="0"/>
            </a:br>
            <a:endParaRPr lang="en-US" altLang="en-US" smtClean="0"/>
          </a:p>
          <a:p>
            <a:r>
              <a:rPr lang="en-US" altLang="en-US" smtClean="0"/>
              <a:t>This can still be seen as a gray area.</a:t>
            </a:r>
          </a:p>
          <a:p>
            <a:r>
              <a:rPr lang="en-US" altLang="en-US" smtClean="0"/>
              <a:t>Legally a family member (step child, adopted) </a:t>
            </a: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33F22C80-45B1-4730-8CAA-D422A15BB537}" type="slidenum">
              <a:rPr lang="en-US" altLang="en-US" sz="1200" i="0" smtClean="0">
                <a:latin typeface="Times New Roman" pitchFamily="18" charset="0"/>
              </a:rPr>
              <a:pPr/>
              <a:t>32</a:t>
            </a:fld>
            <a:endParaRPr lang="en-US" altLang="en-US" sz="1200" i="0"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WPS defines this differently that OSHA   </a:t>
            </a:r>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A361D0DE-40D0-4D9C-BD7F-E80CDBC1B4CB}" type="slidenum">
              <a:rPr lang="en-US" altLang="en-US" sz="1200" i="0" smtClean="0">
                <a:latin typeface="Times New Roman" pitchFamily="18" charset="0"/>
              </a:rPr>
              <a:pPr/>
              <a:t>33</a:t>
            </a:fld>
            <a:endParaRPr lang="en-US" altLang="en-US" sz="1200" i="0"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Use OSHA.gov Search box and put in your topic</a:t>
            </a: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93FD8E21-F14B-4D26-9C11-FB3474731010}" type="slidenum">
              <a:rPr lang="en-US" altLang="en-US" sz="1200" i="0" smtClean="0">
                <a:latin typeface="Times New Roman" pitchFamily="18" charset="0"/>
              </a:rPr>
              <a:pPr/>
              <a:t>34</a:t>
            </a:fld>
            <a:endParaRPr lang="en-US" altLang="en-US" sz="1200" i="0"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Temporary labor camp is considered a group of people who come in to do a specific task.   Leave after the job is done.  Mobile</a:t>
            </a:r>
          </a:p>
          <a:p>
            <a:endParaRPr lang="en-US" altLang="en-US" smtClean="0"/>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E7BEBB18-E2CB-48FA-9496-AD95BC112901}" type="slidenum">
              <a:rPr lang="en-US" altLang="en-US" sz="1200" i="0" smtClean="0">
                <a:latin typeface="Times New Roman" pitchFamily="18" charset="0"/>
              </a:rPr>
              <a:pPr/>
              <a:t>35</a:t>
            </a:fld>
            <a:endParaRPr lang="en-US" altLang="en-US" sz="1200" i="0"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Add this as an evaluation question</a:t>
            </a:r>
          </a:p>
          <a:p>
            <a:endParaRPr lang="en-US" altLang="en-US" smtClean="0"/>
          </a:p>
          <a:p>
            <a:r>
              <a:rPr lang="en-US" altLang="en-US" smtClean="0"/>
              <a:t>Yes or No</a:t>
            </a:r>
          </a:p>
          <a:p>
            <a:endParaRPr lang="en-US" altLang="en-US" smtClean="0"/>
          </a:p>
          <a:p>
            <a:r>
              <a:rPr lang="en-US" altLang="en-US" smtClean="0"/>
              <a:t>Answer is Yes</a:t>
            </a:r>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2D567C96-C692-4613-8C3F-5DACED3E9996}" type="slidenum">
              <a:rPr lang="en-US" altLang="en-US" sz="1200" i="0" smtClean="0">
                <a:latin typeface="Times New Roman" pitchFamily="18" charset="0"/>
              </a:rPr>
              <a:pPr/>
              <a:t>36</a:t>
            </a:fld>
            <a:endParaRPr lang="en-US" altLang="en-US" sz="1200" i="0"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you look at the Ag operations standard tab</a:t>
            </a:r>
          </a:p>
          <a:p>
            <a:pPr>
              <a:buFontTx/>
              <a:buChar char="-"/>
            </a:pPr>
            <a:r>
              <a:rPr lang="en-US" altLang="en-US" smtClean="0"/>
              <a:t> 1928 standards (limited number)</a:t>
            </a:r>
          </a:p>
          <a:p>
            <a:pPr>
              <a:buFontTx/>
              <a:buChar char="-"/>
            </a:pPr>
            <a:r>
              <a:rPr lang="en-US" altLang="en-US" smtClean="0"/>
              <a:t>  handful of general industry standards that are applicable to Ag (7)</a:t>
            </a:r>
          </a:p>
          <a:p>
            <a:pPr>
              <a:buFontTx/>
              <a:buChar char="-"/>
            </a:pPr>
            <a:r>
              <a:rPr lang="en-US" altLang="en-US" smtClean="0"/>
              <a:t>  If outside of those 7standards then go to the general industry  (general duty clause)  standard</a:t>
            </a:r>
          </a:p>
          <a:p>
            <a:endParaRPr lang="en-US" altLang="en-US" smtClean="0"/>
          </a:p>
          <a:p>
            <a:r>
              <a:rPr lang="en-US" altLang="en-US" smtClean="0"/>
              <a:t>So if you do not fall under the AG Exemption and your state is not more stringent than Federal OSHA – this is how OSHA would work to determine if they can cite or fine you.  </a:t>
            </a:r>
          </a:p>
          <a:p>
            <a:endParaRPr lang="en-US" altLang="en-US" smtClean="0"/>
          </a:p>
          <a:p>
            <a:r>
              <a:rPr lang="en-US" altLang="en-US" smtClean="0"/>
              <a:t>If your state is more stringent you may have to follow additional standards even if you meet the Ag Exemption </a:t>
            </a:r>
          </a:p>
          <a:p>
            <a:r>
              <a:rPr lang="en-US" altLang="en-US" smtClean="0"/>
              <a:t>- Example is California  </a:t>
            </a:r>
          </a:p>
          <a:p>
            <a:pPr>
              <a:buFontTx/>
              <a:buChar char="-"/>
            </a:pPr>
            <a:endParaRPr lang="en-US" altLang="en-US" smtClean="0"/>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EA277091-F8E3-4405-8D0D-C147A2118FA5}" type="slidenum">
              <a:rPr lang="en-US" altLang="en-US" sz="1200" i="0" smtClean="0">
                <a:latin typeface="Times New Roman" pitchFamily="18" charset="0"/>
              </a:rPr>
              <a:pPr/>
              <a:t>37</a:t>
            </a:fld>
            <a:endParaRPr lang="en-US" altLang="en-US" sz="1200" i="0"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44CEB2FB-08B2-4D20-9388-95FC4CAEAB67}" type="slidenum">
              <a:rPr lang="en-US" altLang="en-US" sz="1200" i="0" smtClean="0">
                <a:latin typeface="Times New Roman" pitchFamily="18" charset="0"/>
              </a:rPr>
              <a:pPr/>
              <a:t>38</a:t>
            </a:fld>
            <a:endParaRPr lang="en-US" altLang="en-US" sz="1200" i="0"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40D94521-A8F6-4B91-A578-3FFF6F312767}" type="slidenum">
              <a:rPr lang="en-US" altLang="en-US" sz="1200" i="0" smtClean="0">
                <a:latin typeface="Times New Roman" pitchFamily="18" charset="0"/>
              </a:rPr>
              <a:pPr/>
              <a:t>39</a:t>
            </a:fld>
            <a:endParaRPr lang="en-US" altLang="en-US" sz="1200" i="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47A50662-DDB2-4669-A8C9-E4E1F5552CD6}" type="slidenum">
              <a:rPr lang="en-US" altLang="en-US" sz="1200" i="0" smtClean="0">
                <a:latin typeface="Times New Roman" pitchFamily="18" charset="0"/>
              </a:rPr>
              <a:pPr/>
              <a:t>4</a:t>
            </a:fld>
            <a:endParaRPr lang="en-US" altLang="en-US" sz="1200" i="0"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DF811CA7-4915-4819-A7A7-C150D12146F0}" type="slidenum">
              <a:rPr lang="en-US" altLang="en-US" sz="1200" i="0" smtClean="0">
                <a:latin typeface="Times New Roman" pitchFamily="18" charset="0"/>
              </a:rPr>
              <a:pPr/>
              <a:t>40</a:t>
            </a:fld>
            <a:endParaRPr lang="en-US" altLang="en-US" sz="1200" i="0"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4A2D71D3-B20B-44B2-8D93-CA2655ED9FF1}" type="slidenum">
              <a:rPr lang="en-US" altLang="en-US" sz="1200" i="0" smtClean="0">
                <a:latin typeface="Times New Roman" pitchFamily="18" charset="0"/>
              </a:rPr>
              <a:pPr/>
              <a:t>41</a:t>
            </a:fld>
            <a:endParaRPr lang="en-US" altLang="en-US" sz="1200" i="0"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F7D3F478-3FDE-4A7A-A7CD-283385FCCC89}" type="slidenum">
              <a:rPr lang="en-US" altLang="en-US" sz="1200" i="0" smtClean="0">
                <a:latin typeface="Times New Roman" pitchFamily="18" charset="0"/>
              </a:rPr>
              <a:pPr/>
              <a:t>42</a:t>
            </a:fld>
            <a:endParaRPr lang="en-US" altLang="en-US" sz="1200" i="0"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0F6CD3B2-81A1-4FA2-AD65-96762DAFC321}" type="slidenum">
              <a:rPr lang="en-US" altLang="en-US" sz="1200" i="0" smtClean="0">
                <a:latin typeface="Times New Roman" pitchFamily="18" charset="0"/>
              </a:rPr>
              <a:pPr/>
              <a:t>43</a:t>
            </a:fld>
            <a:endParaRPr lang="en-US" altLang="en-US" sz="1200" i="0"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98AA1425-1078-4F15-8527-2074E0BC8336}" type="slidenum">
              <a:rPr lang="en-US" altLang="en-US" sz="1200" i="0" smtClean="0">
                <a:latin typeface="Times New Roman" pitchFamily="18" charset="0"/>
              </a:rPr>
              <a:pPr/>
              <a:t>44</a:t>
            </a:fld>
            <a:endParaRPr lang="en-US" altLang="en-US" sz="1200" i="0"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Photo property of AgriSafe Network</a:t>
            </a:r>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191E8602-0897-41B9-B469-ADE289906964}" type="slidenum">
              <a:rPr lang="en-US" altLang="en-US" sz="1200" i="0" smtClean="0">
                <a:latin typeface="Times New Roman" pitchFamily="18" charset="0"/>
              </a:rPr>
              <a:pPr/>
              <a:t>45</a:t>
            </a:fld>
            <a:endParaRPr lang="en-US" altLang="en-US" sz="1200" i="0"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923D9340-1ACC-4003-A82E-2B63A56A3B37}" type="slidenum">
              <a:rPr lang="en-US" altLang="en-US" sz="1200" i="0" smtClean="0">
                <a:latin typeface="Times New Roman" pitchFamily="18" charset="0"/>
              </a:rPr>
              <a:pPr/>
              <a:t>46</a:t>
            </a:fld>
            <a:endParaRPr lang="en-US" altLang="en-US" sz="1200" i="0"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243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New changes to the Occupational Safety and Health Administration's (OSHA) Hazard Communication Standard are bringing the United States into alignment with the Globally Harmonized System of Classification and Labeling of Chemicals (GHS), further improving safety and health protections for America's workers. Building on the success of OSHA's current Hazard Communication Standard, the GHS is expected to prevent injuries and illnesses, save lives and improve trade conditions for chemical manufacturers. The Hazard Communication Standard in 1983 gave the workers the ‘right to know,' but the new Globally Harmonized System gives workers the ‘right to understand.'</a:t>
            </a:r>
          </a:p>
          <a:p>
            <a:endParaRPr lang="en-US" altLang="en-US" smtClean="0"/>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F8BF960E-A733-424E-B084-A69223A33469}" type="slidenum">
              <a:rPr lang="en-US" altLang="en-US" sz="1200" i="0" smtClean="0">
                <a:latin typeface="Times New Roman" pitchFamily="18" charset="0"/>
              </a:rPr>
              <a:pPr/>
              <a:t>47</a:t>
            </a:fld>
            <a:endParaRPr lang="en-US" altLang="en-US" sz="1200" i="0"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244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only exemption is the labeling requirement </a:t>
            </a:r>
          </a:p>
          <a:p>
            <a:r>
              <a:rPr lang="en-US" altLang="en-US" smtClean="0"/>
              <a:t>Need to comply with everything else including training </a:t>
            </a:r>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B931E92E-5EE7-4D41-A9B0-7E070AA13CA3}" type="slidenum">
              <a:rPr lang="en-US" altLang="en-US" sz="1200" i="0" smtClean="0">
                <a:latin typeface="Times New Roman" pitchFamily="18" charset="0"/>
              </a:rPr>
              <a:pPr/>
              <a:t>48</a:t>
            </a:fld>
            <a:endParaRPr lang="en-US" altLang="en-US" sz="1200" i="0"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35F37454-2CFF-4865-9629-37696F589E02}" type="slidenum">
              <a:rPr lang="en-US" altLang="en-US" sz="1200" i="0" smtClean="0">
                <a:latin typeface="Times New Roman" pitchFamily="18" charset="0"/>
              </a:rPr>
              <a:pPr/>
              <a:t>49</a:t>
            </a:fld>
            <a:endParaRPr lang="en-US" altLang="en-US" sz="1200" i="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84E7A1BF-0F59-4D51-89AC-7A6C788E3DB1}" type="slidenum">
              <a:rPr lang="en-US" altLang="en-US" sz="1200" i="0" smtClean="0">
                <a:latin typeface="Times New Roman" pitchFamily="18" charset="0"/>
              </a:rPr>
              <a:pPr/>
              <a:t>5</a:t>
            </a:fld>
            <a:endParaRPr lang="en-US" altLang="en-US" sz="1200" i="0"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6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FA19305C-1F97-4DA8-B326-0D85559DBC2B}" type="slidenum">
              <a:rPr lang="en-US" altLang="en-US" sz="1200" i="0" smtClean="0">
                <a:latin typeface="Times New Roman" pitchFamily="18" charset="0"/>
              </a:rPr>
              <a:pPr/>
              <a:t>50</a:t>
            </a:fld>
            <a:endParaRPr lang="en-US" altLang="en-US" sz="1200" i="0"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BCB6058E-493C-4881-A07E-E42061432793}" type="slidenum">
              <a:rPr lang="en-US" altLang="en-US" sz="1200" i="0" smtClean="0">
                <a:latin typeface="Times New Roman" pitchFamily="18" charset="0"/>
              </a:rPr>
              <a:pPr/>
              <a:t>51</a:t>
            </a:fld>
            <a:endParaRPr lang="en-US" altLang="en-US" sz="1200" i="0"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B99DFFBE-B1D1-41CF-B5CF-3336395534E1}" type="slidenum">
              <a:rPr lang="en-US" altLang="en-US" sz="1200" i="0" smtClean="0">
                <a:latin typeface="Times New Roman" pitchFamily="18" charset="0"/>
              </a:rPr>
              <a:pPr/>
              <a:t>52</a:t>
            </a:fld>
            <a:endParaRPr lang="en-US" altLang="en-US" sz="1200" i="0"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Relationship</a:t>
            </a:r>
          </a:p>
          <a:p>
            <a:pPr lvl="1" eaLnBrk="1" hangingPunct="1"/>
            <a:r>
              <a:rPr lang="en-US" altLang="en-US" smtClean="0"/>
              <a:t>Role of OSHA – primary role for worker protection</a:t>
            </a:r>
          </a:p>
          <a:p>
            <a:pPr lvl="1" eaLnBrk="1" hangingPunct="1"/>
            <a:r>
              <a:rPr lang="en-US" altLang="en-US" smtClean="0"/>
              <a:t>Role of EPA – primary purpose – environmental – cover other things such as Worker Protection (will cover next)</a:t>
            </a:r>
          </a:p>
          <a:p>
            <a:pPr lvl="1" eaLnBrk="1" hangingPunct="1"/>
            <a:endParaRPr lang="en-US" altLang="en-US" smtClean="0"/>
          </a:p>
          <a:p>
            <a:pPr lvl="1" eaLnBrk="1" hangingPunct="1"/>
            <a:r>
              <a:rPr lang="en-US" altLang="en-US" smtClean="0"/>
              <a:t>How they work together </a:t>
            </a:r>
          </a:p>
          <a:p>
            <a:pPr lvl="1" eaLnBrk="1" hangingPunct="1"/>
            <a:r>
              <a:rPr lang="en-US" altLang="en-US" smtClean="0"/>
              <a:t>Memorandum of understanding</a:t>
            </a:r>
          </a:p>
          <a:p>
            <a:r>
              <a:rPr lang="en-US" altLang="en-US" smtClean="0"/>
              <a:t>In 1991, EPA and OSHA signed a Memorandum of Understanding, The purpose of this interagency Memorandum of Understanding (MOU) is to establish and improve the working relationship between the Office of Enforcement of the Environmental Protection Agency (EPA) and the Occupational Safety and Health Administration (OSHA) of the Department of Labor. </a:t>
            </a:r>
          </a:p>
          <a:p>
            <a:r>
              <a:rPr lang="en-US" altLang="en-US" smtClean="0"/>
              <a:t>The goals of the agencies are to improve the combined efforts of the agencies to achieve protection of workers, the public, and the environment at facilities subject to EPA and OSHA jurisdiction; to delineate the general areas of responsibility of each agency; to provide guidelines for coordination of interface activities between the two agencies with the overall goal of identifying and minimizing environmental or workplace hazards. </a:t>
            </a:r>
          </a:p>
        </p:txBody>
      </p:sp>
      <p:sp>
        <p:nvSpPr>
          <p:cNvPr id="249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EEBE1954-BE41-417A-B10A-4E854BAC18DA}" type="slidenum">
              <a:rPr lang="en-US" altLang="en-US" sz="1200" i="0" smtClean="0">
                <a:latin typeface="Times New Roman" pitchFamily="18" charset="0"/>
              </a:rPr>
              <a:pPr/>
              <a:t>53</a:t>
            </a:fld>
            <a:endParaRPr lang="en-US" altLang="en-US" sz="1200" i="0" smtClean="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0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37705918-54FC-41A5-AC47-A834003F9B0A}" type="slidenum">
              <a:rPr lang="en-US" altLang="en-US" sz="1200" i="0" smtClean="0">
                <a:latin typeface="Times New Roman" pitchFamily="18" charset="0"/>
              </a:rPr>
              <a:pPr/>
              <a:t>54</a:t>
            </a:fld>
            <a:endParaRPr lang="en-US" altLang="en-US" sz="1200" i="0"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Photo property of AgriSafe Network</a:t>
            </a:r>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91E7413B-9B0B-40AC-9DFC-B28E69513A28}" type="slidenum">
              <a:rPr lang="en-US" altLang="en-US" sz="1200" i="0" smtClean="0">
                <a:latin typeface="Times New Roman" pitchFamily="18" charset="0"/>
              </a:rPr>
              <a:pPr/>
              <a:t>55</a:t>
            </a:fld>
            <a:endParaRPr lang="en-US" altLang="en-US" sz="1200" i="0"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7C4BEAFE-1F11-42F3-90AA-92350EC6E057}" type="slidenum">
              <a:rPr lang="en-US" altLang="en-US" sz="1200" i="0" smtClean="0">
                <a:latin typeface="Times New Roman" pitchFamily="18" charset="0"/>
              </a:rPr>
              <a:pPr/>
              <a:t>56</a:t>
            </a:fld>
            <a:endParaRPr lang="en-US" altLang="en-US" sz="1200" i="0"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Photo property of AgriSafe Network</a:t>
            </a:r>
          </a:p>
        </p:txBody>
      </p:sp>
      <p:sp>
        <p:nvSpPr>
          <p:cNvPr id="253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5576D2E4-AFF6-493A-87F5-D144205D653E}" type="slidenum">
              <a:rPr lang="en-US" altLang="en-US" sz="1200" i="0" smtClean="0">
                <a:latin typeface="Times New Roman" pitchFamily="18" charset="0"/>
              </a:rPr>
              <a:pPr/>
              <a:t>57</a:t>
            </a:fld>
            <a:endParaRPr lang="en-US" altLang="en-US" sz="1200" i="0"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254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4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D8CA0BB7-7735-4C11-AC20-9789C1079759}" type="slidenum">
              <a:rPr lang="en-US" altLang="en-US" sz="1200" i="0" smtClean="0">
                <a:latin typeface="Times New Roman" pitchFamily="18" charset="0"/>
              </a:rPr>
              <a:pPr/>
              <a:t>58</a:t>
            </a:fld>
            <a:endParaRPr lang="en-US" altLang="en-US" sz="1200" i="0" smtClean="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6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6BA6594C-3F5A-4DA8-BDD5-EEBFAD44484D}" type="slidenum">
              <a:rPr lang="en-US" altLang="en-US" sz="1200" i="0" smtClean="0">
                <a:latin typeface="Times New Roman" pitchFamily="18" charset="0"/>
              </a:rPr>
              <a:pPr/>
              <a:t>59</a:t>
            </a:fld>
            <a:endParaRPr lang="en-US" altLang="en-US" sz="1200" i="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5F3010F5-DB01-4D0D-B1A5-2B6B1D366659}" type="slidenum">
              <a:rPr lang="en-US" altLang="en-US" sz="1200" i="0" smtClean="0">
                <a:latin typeface="Times New Roman" pitchFamily="18" charset="0"/>
              </a:rPr>
              <a:pPr/>
              <a:t>6</a:t>
            </a:fld>
            <a:endParaRPr lang="en-US" altLang="en-US" sz="1200" i="0" smtClean="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C71B293A-B192-458B-94A8-80DC6B14CFC6}" type="slidenum">
              <a:rPr lang="en-US" altLang="en-US" sz="1200" i="0" smtClean="0">
                <a:latin typeface="Times New Roman" pitchFamily="18" charset="0"/>
              </a:rPr>
              <a:pPr/>
              <a:t>60</a:t>
            </a:fld>
            <a:endParaRPr lang="en-US" altLang="en-US" sz="1200" i="0" smtClean="0">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E65649A2-8086-4BEB-B7D7-E021C5714B06}" type="slidenum">
              <a:rPr lang="en-US" altLang="en-US" sz="1200" i="0" smtClean="0">
                <a:latin typeface="Times New Roman" pitchFamily="18" charset="0"/>
              </a:rPr>
              <a:pPr/>
              <a:t>61</a:t>
            </a:fld>
            <a:endParaRPr lang="en-US" altLang="en-US" sz="1200" i="0"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1C615F4E-09D7-4BF7-8DA7-494CBA204A7E}" type="slidenum">
              <a:rPr lang="en-US" altLang="en-US" sz="1200" i="0" smtClean="0">
                <a:latin typeface="Times New Roman" pitchFamily="18" charset="0"/>
              </a:rPr>
              <a:pPr/>
              <a:t>62</a:t>
            </a:fld>
            <a:endParaRPr lang="en-US" altLang="en-US" sz="1200" i="0" smtClean="0">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7968FC7B-23C8-4B1B-BE04-59D185182459}" type="slidenum">
              <a:rPr lang="en-US" altLang="en-US" sz="1200" i="0" smtClean="0">
                <a:latin typeface="Times New Roman" pitchFamily="18" charset="0"/>
              </a:rPr>
              <a:pPr/>
              <a:t>63</a:t>
            </a:fld>
            <a:endParaRPr lang="en-US" altLang="en-US" sz="1200" i="0" smtClean="0">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5659388F-9DAB-4288-9024-62216F66C24E}" type="slidenum">
              <a:rPr lang="en-US" altLang="en-US" sz="1200" i="0" smtClean="0">
                <a:latin typeface="Times New Roman" pitchFamily="18" charset="0"/>
              </a:rPr>
              <a:pPr/>
              <a:t>64</a:t>
            </a:fld>
            <a:endParaRPr lang="en-US" altLang="en-US" sz="1200" i="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State what the initials mean or spell out </a:t>
            </a:r>
          </a:p>
          <a:p>
            <a:r>
              <a:rPr lang="en-US" altLang="en-US" smtClean="0"/>
              <a:t>WPS is Worker Protection Standard </a:t>
            </a: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F0CC8463-5327-4B49-99CC-7E102F4CFAF4}" type="slidenum">
              <a:rPr lang="en-US" altLang="en-US" sz="1200" i="0" smtClean="0">
                <a:latin typeface="Times New Roman" pitchFamily="18" charset="0"/>
              </a:rPr>
              <a:pPr/>
              <a:t>7</a:t>
            </a:fld>
            <a:endParaRPr lang="en-US" altLang="en-US" sz="1200" i="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Information is awareness level training and providing resources </a:t>
            </a: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D78765EA-313F-4EF9-AA81-49FF2F9AD89B}" type="slidenum">
              <a:rPr lang="en-US" altLang="en-US" sz="1200" i="0" smtClean="0">
                <a:latin typeface="Times New Roman" pitchFamily="18" charset="0"/>
              </a:rPr>
              <a:pPr/>
              <a:t>8</a:t>
            </a:fld>
            <a:endParaRPr lang="en-US" altLang="en-US" sz="1200" i="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fld id="{F761EBD9-F031-4526-AC2B-6DB6A47F24AE}" type="slidenum">
              <a:rPr lang="en-US" altLang="en-US" sz="1200" i="0" smtClean="0">
                <a:latin typeface="Times New Roman" pitchFamily="18" charset="0"/>
              </a:rPr>
              <a:pPr/>
              <a:t>9</a:t>
            </a:fld>
            <a:endParaRPr lang="en-US" altLang="en-US" sz="1200" i="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E54C3C1E-647D-4436-A810-54C98176208B}"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99DEA849-3E63-457C-B1E7-5B776951E363}" type="slidenum">
              <a:rPr lang="en-US"/>
              <a:pPr>
                <a:defRPr/>
              </a:pPr>
              <a:t>‹#›</a:t>
            </a:fld>
            <a:endParaRPr lang="en-US"/>
          </a:p>
        </p:txBody>
      </p:sp>
    </p:spTree>
    <p:extLst>
      <p:ext uri="{BB962C8B-B14F-4D97-AF65-F5344CB8AC3E}">
        <p14:creationId xmlns:p14="http://schemas.microsoft.com/office/powerpoint/2010/main" val="2854660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EE1E258D-CA10-4743-9F02-64321E62D1F6}"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5401CAF3-3FAC-4798-8789-E95C0293EEC7}" type="slidenum">
              <a:rPr lang="en-US"/>
              <a:pPr>
                <a:defRPr/>
              </a:pPr>
              <a:t>‹#›</a:t>
            </a:fld>
            <a:endParaRPr lang="en-US"/>
          </a:p>
        </p:txBody>
      </p:sp>
    </p:spTree>
    <p:extLst>
      <p:ext uri="{BB962C8B-B14F-4D97-AF65-F5344CB8AC3E}">
        <p14:creationId xmlns:p14="http://schemas.microsoft.com/office/powerpoint/2010/main" val="110976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C0814651-563E-4A18-9F57-F9E48E86D665}"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420635EC-7A59-4A45-867E-F27804C8F685}" type="slidenum">
              <a:rPr lang="en-US"/>
              <a:pPr>
                <a:defRPr/>
              </a:pPr>
              <a:t>‹#›</a:t>
            </a:fld>
            <a:endParaRPr lang="en-US"/>
          </a:p>
        </p:txBody>
      </p:sp>
    </p:spTree>
    <p:extLst>
      <p:ext uri="{BB962C8B-B14F-4D97-AF65-F5344CB8AC3E}">
        <p14:creationId xmlns:p14="http://schemas.microsoft.com/office/powerpoint/2010/main" val="2956917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AC90EDB4-F5D5-40C7-B906-9D425B9E6970}"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C72232FD-9ACF-4517-95BC-F5E073D57B68}" type="slidenum">
              <a:rPr lang="en-US"/>
              <a:pPr>
                <a:defRPr/>
              </a:pPr>
              <a:t>‹#›</a:t>
            </a:fld>
            <a:endParaRPr lang="en-US"/>
          </a:p>
        </p:txBody>
      </p:sp>
    </p:spTree>
    <p:extLst>
      <p:ext uri="{BB962C8B-B14F-4D97-AF65-F5344CB8AC3E}">
        <p14:creationId xmlns:p14="http://schemas.microsoft.com/office/powerpoint/2010/main" val="951186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7E7E88F3-699B-43EF-8365-2150FC7D5862}"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86374A19-964C-4828-9A76-68C00032AD4D}" type="slidenum">
              <a:rPr lang="en-US"/>
              <a:pPr>
                <a:defRPr/>
              </a:pPr>
              <a:t>‹#›</a:t>
            </a:fld>
            <a:endParaRPr lang="en-US"/>
          </a:p>
        </p:txBody>
      </p:sp>
    </p:spTree>
    <p:extLst>
      <p:ext uri="{BB962C8B-B14F-4D97-AF65-F5344CB8AC3E}">
        <p14:creationId xmlns:p14="http://schemas.microsoft.com/office/powerpoint/2010/main" val="2759724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B4D728D1-B882-40CA-83E1-358D48C10677}"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FD2A2FED-17A1-40A3-B021-88092C78C382}" type="slidenum">
              <a:rPr lang="en-US"/>
              <a:pPr>
                <a:defRPr/>
              </a:pPr>
              <a:t>‹#›</a:t>
            </a:fld>
            <a:endParaRPr lang="en-US"/>
          </a:p>
        </p:txBody>
      </p:sp>
    </p:spTree>
    <p:extLst>
      <p:ext uri="{BB962C8B-B14F-4D97-AF65-F5344CB8AC3E}">
        <p14:creationId xmlns:p14="http://schemas.microsoft.com/office/powerpoint/2010/main" val="3384286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D8F2C928-723A-469B-958D-CF2FF0C56037}"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DE9E1517-D6D4-4FFA-A35E-3A050CC7907B}" type="slidenum">
              <a:rPr lang="en-US"/>
              <a:pPr>
                <a:defRPr/>
              </a:pPr>
              <a:t>‹#›</a:t>
            </a:fld>
            <a:endParaRPr lang="en-US"/>
          </a:p>
        </p:txBody>
      </p:sp>
    </p:spTree>
    <p:extLst>
      <p:ext uri="{BB962C8B-B14F-4D97-AF65-F5344CB8AC3E}">
        <p14:creationId xmlns:p14="http://schemas.microsoft.com/office/powerpoint/2010/main" val="228566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0E1CC37B-AB00-4A36-89D6-744E5D62B056}"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9C5569C0-9DFC-43C9-A464-0570FAA54ECA}" type="slidenum">
              <a:rPr lang="en-US"/>
              <a:pPr>
                <a:defRPr/>
              </a:pPr>
              <a:t>‹#›</a:t>
            </a:fld>
            <a:endParaRPr lang="en-US"/>
          </a:p>
        </p:txBody>
      </p:sp>
    </p:spTree>
    <p:extLst>
      <p:ext uri="{BB962C8B-B14F-4D97-AF65-F5344CB8AC3E}">
        <p14:creationId xmlns:p14="http://schemas.microsoft.com/office/powerpoint/2010/main" val="868235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C776E42D-4617-476C-9B86-9D481C751953}"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6C57851D-C953-4D99-A251-74D60F5B8BA5}" type="slidenum">
              <a:rPr lang="en-US"/>
              <a:pPr>
                <a:defRPr/>
              </a:pPr>
              <a:t>‹#›</a:t>
            </a:fld>
            <a:endParaRPr lang="en-US"/>
          </a:p>
        </p:txBody>
      </p:sp>
    </p:spTree>
    <p:extLst>
      <p:ext uri="{BB962C8B-B14F-4D97-AF65-F5344CB8AC3E}">
        <p14:creationId xmlns:p14="http://schemas.microsoft.com/office/powerpoint/2010/main" val="364359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E2CC2CDC-C21D-471A-92C7-7576BD33593B}"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A3229A36-D6FD-4BDA-869F-4C435797B4B2}" type="slidenum">
              <a:rPr lang="en-US"/>
              <a:pPr>
                <a:defRPr/>
              </a:pPr>
              <a:t>‹#›</a:t>
            </a:fld>
            <a:endParaRPr lang="en-US"/>
          </a:p>
        </p:txBody>
      </p:sp>
    </p:spTree>
    <p:extLst>
      <p:ext uri="{BB962C8B-B14F-4D97-AF65-F5344CB8AC3E}">
        <p14:creationId xmlns:p14="http://schemas.microsoft.com/office/powerpoint/2010/main" val="1919550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946ABAC0-1588-48BE-AFD4-83D2439B3329}"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897F45B1-4101-41BB-9BE7-1543172D7C98}" type="slidenum">
              <a:rPr lang="en-US"/>
              <a:pPr>
                <a:defRPr/>
              </a:pPr>
              <a:t>‹#›</a:t>
            </a:fld>
            <a:endParaRPr lang="en-US"/>
          </a:p>
        </p:txBody>
      </p:sp>
    </p:spTree>
    <p:extLst>
      <p:ext uri="{BB962C8B-B14F-4D97-AF65-F5344CB8AC3E}">
        <p14:creationId xmlns:p14="http://schemas.microsoft.com/office/powerpoint/2010/main" val="230812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43EC6790-8AD1-4155-BA79-12D59E4330F2}" type="datetimeFigureOut">
              <a:rPr lang="en-US"/>
              <a:pPr>
                <a:defRPr/>
              </a:pPr>
              <a:t>12/20/2013</a:t>
            </a:fld>
            <a:endParaRPr lang="en-US"/>
          </a:p>
        </p:txBody>
      </p:sp>
      <p:sp>
        <p:nvSpPr>
          <p:cNvPr id="4" name="Footer Placeholder 3"/>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C6093943-5C5D-4A36-87A6-FBE6A7308CFB}" type="slidenum">
              <a:rPr lang="en-US"/>
              <a:pPr>
                <a:defRPr/>
              </a:pPr>
              <a:t>‹#›</a:t>
            </a:fld>
            <a:endParaRPr lang="en-US"/>
          </a:p>
        </p:txBody>
      </p:sp>
    </p:spTree>
    <p:extLst>
      <p:ext uri="{BB962C8B-B14F-4D97-AF65-F5344CB8AC3E}">
        <p14:creationId xmlns:p14="http://schemas.microsoft.com/office/powerpoint/2010/main" val="4171956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BA8037F5-8DB9-4F7D-82E4-4093879414D0}"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A5D975EF-203F-4F2A-A327-BC827714D63F}" type="slidenum">
              <a:rPr lang="en-US"/>
              <a:pPr>
                <a:defRPr/>
              </a:pPr>
              <a:t>‹#›</a:t>
            </a:fld>
            <a:endParaRPr lang="en-US"/>
          </a:p>
        </p:txBody>
      </p:sp>
    </p:spTree>
    <p:extLst>
      <p:ext uri="{BB962C8B-B14F-4D97-AF65-F5344CB8AC3E}">
        <p14:creationId xmlns:p14="http://schemas.microsoft.com/office/powerpoint/2010/main" val="2054665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A64EBC86-7E01-44DB-94A9-A2709B84444C}"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C017C2F5-C59F-4B21-9548-1CB9B5F660FC}" type="slidenum">
              <a:rPr lang="en-US"/>
              <a:pPr>
                <a:defRPr/>
              </a:pPr>
              <a:t>‹#›</a:t>
            </a:fld>
            <a:endParaRPr lang="en-US"/>
          </a:p>
        </p:txBody>
      </p:sp>
    </p:spTree>
    <p:extLst>
      <p:ext uri="{BB962C8B-B14F-4D97-AF65-F5344CB8AC3E}">
        <p14:creationId xmlns:p14="http://schemas.microsoft.com/office/powerpoint/2010/main" val="1583772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FCCE2B6B-968D-454A-9360-7545AEE1FD43}"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AC492482-BB92-4DB5-917B-F650669F7551}" type="slidenum">
              <a:rPr lang="en-US"/>
              <a:pPr>
                <a:defRPr/>
              </a:pPr>
              <a:t>‹#›</a:t>
            </a:fld>
            <a:endParaRPr lang="en-US"/>
          </a:p>
        </p:txBody>
      </p:sp>
    </p:spTree>
    <p:extLst>
      <p:ext uri="{BB962C8B-B14F-4D97-AF65-F5344CB8AC3E}">
        <p14:creationId xmlns:p14="http://schemas.microsoft.com/office/powerpoint/2010/main" val="1989731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7A04E4A5-38A3-4174-B445-E1E601497D77}"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CF1DCD61-11B5-4CFF-B2A1-3B2E8F748D05}" type="slidenum">
              <a:rPr lang="en-US"/>
              <a:pPr>
                <a:defRPr/>
              </a:pPr>
              <a:t>‹#›</a:t>
            </a:fld>
            <a:endParaRPr lang="en-US"/>
          </a:p>
        </p:txBody>
      </p:sp>
    </p:spTree>
    <p:extLst>
      <p:ext uri="{BB962C8B-B14F-4D97-AF65-F5344CB8AC3E}">
        <p14:creationId xmlns:p14="http://schemas.microsoft.com/office/powerpoint/2010/main" val="1913933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B11A0692-E16F-4878-9869-518BD9A086CC}"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7B672FED-4015-42DF-8AF2-9CB0CE2C1124}" type="slidenum">
              <a:rPr lang="en-US"/>
              <a:pPr>
                <a:defRPr/>
              </a:pPr>
              <a:t>‹#›</a:t>
            </a:fld>
            <a:endParaRPr lang="en-US"/>
          </a:p>
        </p:txBody>
      </p:sp>
    </p:spTree>
    <p:extLst>
      <p:ext uri="{BB962C8B-B14F-4D97-AF65-F5344CB8AC3E}">
        <p14:creationId xmlns:p14="http://schemas.microsoft.com/office/powerpoint/2010/main" val="3638660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33E2CB4B-D0AC-4799-9710-EC1DC4B41EE3}"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03219EFB-2B1A-4ADB-8AC3-189A9BB510B7}" type="slidenum">
              <a:rPr lang="en-US"/>
              <a:pPr>
                <a:defRPr/>
              </a:pPr>
              <a:t>‹#›</a:t>
            </a:fld>
            <a:endParaRPr lang="en-US"/>
          </a:p>
        </p:txBody>
      </p:sp>
    </p:spTree>
    <p:extLst>
      <p:ext uri="{BB962C8B-B14F-4D97-AF65-F5344CB8AC3E}">
        <p14:creationId xmlns:p14="http://schemas.microsoft.com/office/powerpoint/2010/main" val="4178452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0C3180D0-8EA3-49CD-BCD4-64DE48135EA7}"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451A5EC3-DEFE-4752-B916-8FAE023C197B}" type="slidenum">
              <a:rPr lang="en-US"/>
              <a:pPr>
                <a:defRPr/>
              </a:pPr>
              <a:t>‹#›</a:t>
            </a:fld>
            <a:endParaRPr lang="en-US"/>
          </a:p>
        </p:txBody>
      </p:sp>
    </p:spTree>
    <p:extLst>
      <p:ext uri="{BB962C8B-B14F-4D97-AF65-F5344CB8AC3E}">
        <p14:creationId xmlns:p14="http://schemas.microsoft.com/office/powerpoint/2010/main" val="3047116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35BC249C-EB4D-42A7-90D9-F87C0903E109}"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BC40EFDE-B1BE-4179-8291-ED3C39651963}" type="slidenum">
              <a:rPr lang="en-US"/>
              <a:pPr>
                <a:defRPr/>
              </a:pPr>
              <a:t>‹#›</a:t>
            </a:fld>
            <a:endParaRPr lang="en-US"/>
          </a:p>
        </p:txBody>
      </p:sp>
    </p:spTree>
    <p:extLst>
      <p:ext uri="{BB962C8B-B14F-4D97-AF65-F5344CB8AC3E}">
        <p14:creationId xmlns:p14="http://schemas.microsoft.com/office/powerpoint/2010/main" val="1428902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0A2FC879-1788-4765-9F9F-51F5A53482C3}"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0438C586-8774-4A86-BAF5-DDE37DDFC700}" type="slidenum">
              <a:rPr lang="en-US"/>
              <a:pPr>
                <a:defRPr/>
              </a:pPr>
              <a:t>‹#›</a:t>
            </a:fld>
            <a:endParaRPr lang="en-US"/>
          </a:p>
        </p:txBody>
      </p:sp>
    </p:spTree>
    <p:extLst>
      <p:ext uri="{BB962C8B-B14F-4D97-AF65-F5344CB8AC3E}">
        <p14:creationId xmlns:p14="http://schemas.microsoft.com/office/powerpoint/2010/main" val="3501459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FF366C3B-652B-4A7C-9117-8A45F030E100}"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2C3E78C1-C58F-4D2E-BE0B-31E85418E613}" type="slidenum">
              <a:rPr lang="en-US"/>
              <a:pPr>
                <a:defRPr/>
              </a:pPr>
              <a:t>‹#›</a:t>
            </a:fld>
            <a:endParaRPr lang="en-US"/>
          </a:p>
        </p:txBody>
      </p:sp>
    </p:spTree>
    <p:extLst>
      <p:ext uri="{BB962C8B-B14F-4D97-AF65-F5344CB8AC3E}">
        <p14:creationId xmlns:p14="http://schemas.microsoft.com/office/powerpoint/2010/main" val="145276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23849A44-5AFE-47FC-BD7B-C12ECFA89756}"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AAEBD4A7-9F31-484D-8DAB-5B83A306AEA4}" type="slidenum">
              <a:rPr lang="en-US"/>
              <a:pPr>
                <a:defRPr/>
              </a:pPr>
              <a:t>‹#›</a:t>
            </a:fld>
            <a:endParaRPr lang="en-US"/>
          </a:p>
        </p:txBody>
      </p:sp>
    </p:spTree>
    <p:extLst>
      <p:ext uri="{BB962C8B-B14F-4D97-AF65-F5344CB8AC3E}">
        <p14:creationId xmlns:p14="http://schemas.microsoft.com/office/powerpoint/2010/main" val="117649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F03F55D2-E643-42C3-A956-4B0FC99C53A2}"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9F5FDBC0-547C-44C3-A9B1-D25BFBAA3050}" type="slidenum">
              <a:rPr lang="en-US"/>
              <a:pPr>
                <a:defRPr/>
              </a:pPr>
              <a:t>‹#›</a:t>
            </a:fld>
            <a:endParaRPr lang="en-US"/>
          </a:p>
        </p:txBody>
      </p:sp>
    </p:spTree>
    <p:extLst>
      <p:ext uri="{BB962C8B-B14F-4D97-AF65-F5344CB8AC3E}">
        <p14:creationId xmlns:p14="http://schemas.microsoft.com/office/powerpoint/2010/main" val="2865274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FA3A7ECA-18B5-4BDE-9FE3-03158CAEB9BC}"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10EB48A0-75DE-4F4B-920F-46E461B76DBE}" type="slidenum">
              <a:rPr lang="en-US"/>
              <a:pPr>
                <a:defRPr/>
              </a:pPr>
              <a:t>‹#›</a:t>
            </a:fld>
            <a:endParaRPr lang="en-US"/>
          </a:p>
        </p:txBody>
      </p:sp>
    </p:spTree>
    <p:extLst>
      <p:ext uri="{BB962C8B-B14F-4D97-AF65-F5344CB8AC3E}">
        <p14:creationId xmlns:p14="http://schemas.microsoft.com/office/powerpoint/2010/main" val="2453839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1931DB46-256F-4E08-992D-D93FF650922B}"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00AE8F77-AF35-450C-AB87-009071F66150}" type="slidenum">
              <a:rPr lang="en-US"/>
              <a:pPr>
                <a:defRPr/>
              </a:pPr>
              <a:t>‹#›</a:t>
            </a:fld>
            <a:endParaRPr lang="en-US"/>
          </a:p>
        </p:txBody>
      </p:sp>
    </p:spTree>
    <p:extLst>
      <p:ext uri="{BB962C8B-B14F-4D97-AF65-F5344CB8AC3E}">
        <p14:creationId xmlns:p14="http://schemas.microsoft.com/office/powerpoint/2010/main" val="1916221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55A912D5-90F1-4EFD-BE94-A567DDA1B9FE}"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677D9FB9-71E6-418B-B8F8-0229630F3617}" type="slidenum">
              <a:rPr lang="en-US"/>
              <a:pPr>
                <a:defRPr/>
              </a:pPr>
              <a:t>‹#›</a:t>
            </a:fld>
            <a:endParaRPr lang="en-US"/>
          </a:p>
        </p:txBody>
      </p:sp>
    </p:spTree>
    <p:extLst>
      <p:ext uri="{BB962C8B-B14F-4D97-AF65-F5344CB8AC3E}">
        <p14:creationId xmlns:p14="http://schemas.microsoft.com/office/powerpoint/2010/main" val="3351474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41B4897A-3127-4DEB-A264-EBB100BCDCFD}"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00B0CCB9-92E8-4358-9208-549B2A57622D}" type="slidenum">
              <a:rPr lang="en-US"/>
              <a:pPr>
                <a:defRPr/>
              </a:pPr>
              <a:t>‹#›</a:t>
            </a:fld>
            <a:endParaRPr lang="en-US"/>
          </a:p>
        </p:txBody>
      </p:sp>
    </p:spTree>
    <p:extLst>
      <p:ext uri="{BB962C8B-B14F-4D97-AF65-F5344CB8AC3E}">
        <p14:creationId xmlns:p14="http://schemas.microsoft.com/office/powerpoint/2010/main" val="32241383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76915F71-D19B-4425-9DF7-14A55ED83DA0}"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945EFE1B-D986-476A-BF1C-3EA8CBB6E14B}" type="slidenum">
              <a:rPr lang="en-US"/>
              <a:pPr>
                <a:defRPr/>
              </a:pPr>
              <a:t>‹#›</a:t>
            </a:fld>
            <a:endParaRPr lang="en-US"/>
          </a:p>
        </p:txBody>
      </p:sp>
    </p:spTree>
    <p:extLst>
      <p:ext uri="{BB962C8B-B14F-4D97-AF65-F5344CB8AC3E}">
        <p14:creationId xmlns:p14="http://schemas.microsoft.com/office/powerpoint/2010/main" val="1517437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002C9AB3-D022-4980-8110-7E6316987D61}"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32FC2176-B8CE-4C44-AFD0-7D93B1246325}" type="slidenum">
              <a:rPr lang="en-US"/>
              <a:pPr>
                <a:defRPr/>
              </a:pPr>
              <a:t>‹#›</a:t>
            </a:fld>
            <a:endParaRPr lang="en-US"/>
          </a:p>
        </p:txBody>
      </p:sp>
    </p:spTree>
    <p:extLst>
      <p:ext uri="{BB962C8B-B14F-4D97-AF65-F5344CB8AC3E}">
        <p14:creationId xmlns:p14="http://schemas.microsoft.com/office/powerpoint/2010/main" val="4158506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D709489F-374F-457B-AC9C-2BCCA56086A6}"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D02726BA-99C8-4463-BF8B-436852580779}" type="slidenum">
              <a:rPr lang="en-US"/>
              <a:pPr>
                <a:defRPr/>
              </a:pPr>
              <a:t>‹#›</a:t>
            </a:fld>
            <a:endParaRPr lang="en-US"/>
          </a:p>
        </p:txBody>
      </p:sp>
    </p:spTree>
    <p:extLst>
      <p:ext uri="{BB962C8B-B14F-4D97-AF65-F5344CB8AC3E}">
        <p14:creationId xmlns:p14="http://schemas.microsoft.com/office/powerpoint/2010/main" val="2607858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763533D0-1784-4082-8B0E-4675E4A9948C}"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AF72F1AA-CF7D-4B56-9441-0C6B9C0629FA}" type="slidenum">
              <a:rPr lang="en-US"/>
              <a:pPr>
                <a:defRPr/>
              </a:pPr>
              <a:t>‹#›</a:t>
            </a:fld>
            <a:endParaRPr lang="en-US"/>
          </a:p>
        </p:txBody>
      </p:sp>
    </p:spTree>
    <p:extLst>
      <p:ext uri="{BB962C8B-B14F-4D97-AF65-F5344CB8AC3E}">
        <p14:creationId xmlns:p14="http://schemas.microsoft.com/office/powerpoint/2010/main" val="1031751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97C26955-2845-41F4-BACC-B2C8242B2408}"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C1BCE148-6F45-40F3-94D3-373F5D0ED3CB}" type="slidenum">
              <a:rPr lang="en-US"/>
              <a:pPr>
                <a:defRPr/>
              </a:pPr>
              <a:t>‹#›</a:t>
            </a:fld>
            <a:endParaRPr lang="en-US"/>
          </a:p>
        </p:txBody>
      </p:sp>
    </p:spTree>
    <p:extLst>
      <p:ext uri="{BB962C8B-B14F-4D97-AF65-F5344CB8AC3E}">
        <p14:creationId xmlns:p14="http://schemas.microsoft.com/office/powerpoint/2010/main" val="4266506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B00F1A41-966A-4B54-B298-1B399302486A}"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791C9420-0567-4412-B676-E1A307F810D5}" type="slidenum">
              <a:rPr lang="en-US"/>
              <a:pPr>
                <a:defRPr/>
              </a:pPr>
              <a:t>‹#›</a:t>
            </a:fld>
            <a:endParaRPr lang="en-US"/>
          </a:p>
        </p:txBody>
      </p:sp>
    </p:spTree>
    <p:extLst>
      <p:ext uri="{BB962C8B-B14F-4D97-AF65-F5344CB8AC3E}">
        <p14:creationId xmlns:p14="http://schemas.microsoft.com/office/powerpoint/2010/main" val="11162096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FD2529D0-4167-4F6D-80C3-48EB01B03D74}"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88ADF276-3F52-471D-BA1B-D8E346D80B74}" type="slidenum">
              <a:rPr lang="en-US"/>
              <a:pPr>
                <a:defRPr/>
              </a:pPr>
              <a:t>‹#›</a:t>
            </a:fld>
            <a:endParaRPr lang="en-US"/>
          </a:p>
        </p:txBody>
      </p:sp>
    </p:spTree>
    <p:extLst>
      <p:ext uri="{BB962C8B-B14F-4D97-AF65-F5344CB8AC3E}">
        <p14:creationId xmlns:p14="http://schemas.microsoft.com/office/powerpoint/2010/main" val="265736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4CED4186-93C6-4FC2-AA79-911F506FE495}"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75D18705-F583-413D-A9C2-7E41D32D07C4}" type="slidenum">
              <a:rPr lang="en-US"/>
              <a:pPr>
                <a:defRPr/>
              </a:pPr>
              <a:t>‹#›</a:t>
            </a:fld>
            <a:endParaRPr lang="en-US"/>
          </a:p>
        </p:txBody>
      </p:sp>
    </p:spTree>
    <p:extLst>
      <p:ext uri="{BB962C8B-B14F-4D97-AF65-F5344CB8AC3E}">
        <p14:creationId xmlns:p14="http://schemas.microsoft.com/office/powerpoint/2010/main" val="768781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4F847097-FC2A-4CC5-8938-BEC7FF8F11AE}"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C76BEC68-1CCB-46E0-9F19-17D1A0D1B6EA}" type="slidenum">
              <a:rPr lang="en-US"/>
              <a:pPr>
                <a:defRPr/>
              </a:pPr>
              <a:t>‹#›</a:t>
            </a:fld>
            <a:endParaRPr lang="en-US"/>
          </a:p>
        </p:txBody>
      </p:sp>
    </p:spTree>
    <p:extLst>
      <p:ext uri="{BB962C8B-B14F-4D97-AF65-F5344CB8AC3E}">
        <p14:creationId xmlns:p14="http://schemas.microsoft.com/office/powerpoint/2010/main" val="1711868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0487CB53-64F2-4FC3-9361-AF621535A786}"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C468CD8E-3D0B-4E82-95A4-56051204CD4F}" type="slidenum">
              <a:rPr lang="en-US"/>
              <a:pPr>
                <a:defRPr/>
              </a:pPr>
              <a:t>‹#›</a:t>
            </a:fld>
            <a:endParaRPr lang="en-US"/>
          </a:p>
        </p:txBody>
      </p:sp>
    </p:spTree>
    <p:extLst>
      <p:ext uri="{BB962C8B-B14F-4D97-AF65-F5344CB8AC3E}">
        <p14:creationId xmlns:p14="http://schemas.microsoft.com/office/powerpoint/2010/main" val="30129589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DB34C153-1E24-4040-97B4-CC18E6472DB5}"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A4AFC83A-D782-4048-8CDA-A657F3AFDE93}" type="slidenum">
              <a:rPr lang="en-US"/>
              <a:pPr>
                <a:defRPr/>
              </a:pPr>
              <a:t>‹#›</a:t>
            </a:fld>
            <a:endParaRPr lang="en-US"/>
          </a:p>
        </p:txBody>
      </p:sp>
    </p:spTree>
    <p:extLst>
      <p:ext uri="{BB962C8B-B14F-4D97-AF65-F5344CB8AC3E}">
        <p14:creationId xmlns:p14="http://schemas.microsoft.com/office/powerpoint/2010/main" val="2150353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B6BDBBC4-1E8D-4F0A-ADE6-BB449285CC4F}"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4FC987E0-6797-4494-BBB1-461F7432ADFC}" type="slidenum">
              <a:rPr lang="en-US"/>
              <a:pPr>
                <a:defRPr/>
              </a:pPr>
              <a:t>‹#›</a:t>
            </a:fld>
            <a:endParaRPr lang="en-US"/>
          </a:p>
        </p:txBody>
      </p:sp>
    </p:spTree>
    <p:extLst>
      <p:ext uri="{BB962C8B-B14F-4D97-AF65-F5344CB8AC3E}">
        <p14:creationId xmlns:p14="http://schemas.microsoft.com/office/powerpoint/2010/main" val="207605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E11D97-1035-42C6-8A99-69F95858E160}" type="datetimeFigureOut">
              <a:rPr lang="en-US"/>
              <a:pPr>
                <a:defRPr/>
              </a:pPr>
              <a:t>12/20/2013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9AD10C3-EFAE-4127-AFF1-22960E2C44C3}" type="slidenum">
              <a:rPr lang="en-US"/>
              <a:pPr>
                <a:defRPr/>
              </a:pPr>
              <a:t>‹#›</a:t>
            </a:fld>
            <a:endParaRPr lang="en-US"/>
          </a:p>
        </p:txBody>
      </p:sp>
    </p:spTree>
    <p:extLst>
      <p:ext uri="{BB962C8B-B14F-4D97-AF65-F5344CB8AC3E}">
        <p14:creationId xmlns:p14="http://schemas.microsoft.com/office/powerpoint/2010/main" val="36040251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EB917833-4E46-425A-BE00-6FDFE530B25A}"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0D4C7334-E398-4E74-8345-2E5F5C7CB767}" type="slidenum">
              <a:rPr lang="en-US"/>
              <a:pPr>
                <a:defRPr/>
              </a:pPr>
              <a:t>‹#›</a:t>
            </a:fld>
            <a:endParaRPr lang="en-US"/>
          </a:p>
        </p:txBody>
      </p:sp>
    </p:spTree>
    <p:extLst>
      <p:ext uri="{BB962C8B-B14F-4D97-AF65-F5344CB8AC3E}">
        <p14:creationId xmlns:p14="http://schemas.microsoft.com/office/powerpoint/2010/main" val="1421233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5105C3C7-ABC1-4EF9-9FBD-9C53C0DED78F}"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21EADD3B-8DA6-494A-9C94-A4DDBD34A995}" type="slidenum">
              <a:rPr lang="en-US"/>
              <a:pPr>
                <a:defRPr/>
              </a:pPr>
              <a:t>‹#›</a:t>
            </a:fld>
            <a:endParaRPr lang="en-US"/>
          </a:p>
        </p:txBody>
      </p:sp>
    </p:spTree>
    <p:extLst>
      <p:ext uri="{BB962C8B-B14F-4D97-AF65-F5344CB8AC3E}">
        <p14:creationId xmlns:p14="http://schemas.microsoft.com/office/powerpoint/2010/main" val="22543769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1B7F219D-AA7B-47AC-912B-C709ECDACE47}"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F9D28629-2C7B-45BA-856C-17CC95C7DE40}" type="slidenum">
              <a:rPr lang="en-US"/>
              <a:pPr>
                <a:defRPr/>
              </a:pPr>
              <a:t>‹#›</a:t>
            </a:fld>
            <a:endParaRPr lang="en-US"/>
          </a:p>
        </p:txBody>
      </p:sp>
    </p:spTree>
    <p:extLst>
      <p:ext uri="{BB962C8B-B14F-4D97-AF65-F5344CB8AC3E}">
        <p14:creationId xmlns:p14="http://schemas.microsoft.com/office/powerpoint/2010/main" val="994509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8F6A9626-177C-4663-9EBE-904AE8B0F806}"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BF21B078-E0A7-4DF2-94D7-A3152547505D}" type="slidenum">
              <a:rPr lang="en-US"/>
              <a:pPr>
                <a:defRPr/>
              </a:pPr>
              <a:t>‹#›</a:t>
            </a:fld>
            <a:endParaRPr lang="en-US"/>
          </a:p>
        </p:txBody>
      </p:sp>
    </p:spTree>
    <p:extLst>
      <p:ext uri="{BB962C8B-B14F-4D97-AF65-F5344CB8AC3E}">
        <p14:creationId xmlns:p14="http://schemas.microsoft.com/office/powerpoint/2010/main" val="1318027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4ECE9FF4-58D2-4C56-A44B-1EB70A850FC7}"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71468D29-C578-4E9E-8F18-362FCEE5BD86}" type="slidenum">
              <a:rPr lang="en-US"/>
              <a:pPr>
                <a:defRPr/>
              </a:pPr>
              <a:t>‹#›</a:t>
            </a:fld>
            <a:endParaRPr lang="en-US"/>
          </a:p>
        </p:txBody>
      </p:sp>
    </p:spTree>
    <p:extLst>
      <p:ext uri="{BB962C8B-B14F-4D97-AF65-F5344CB8AC3E}">
        <p14:creationId xmlns:p14="http://schemas.microsoft.com/office/powerpoint/2010/main" val="31147089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9E901C4B-0E21-4892-B988-4166B78B4CEA}"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AB738087-4747-400B-9D1A-E651AC8DC61A}" type="slidenum">
              <a:rPr lang="en-US"/>
              <a:pPr>
                <a:defRPr/>
              </a:pPr>
              <a:t>‹#›</a:t>
            </a:fld>
            <a:endParaRPr lang="en-US"/>
          </a:p>
        </p:txBody>
      </p:sp>
    </p:spTree>
    <p:extLst>
      <p:ext uri="{BB962C8B-B14F-4D97-AF65-F5344CB8AC3E}">
        <p14:creationId xmlns:p14="http://schemas.microsoft.com/office/powerpoint/2010/main" val="1708301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89F5D6FB-9C4A-4413-BECC-1F9A3A86B6BE}"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76500600-2CE5-491E-A311-14AD5EA7D9AD}" type="slidenum">
              <a:rPr lang="en-US"/>
              <a:pPr>
                <a:defRPr/>
              </a:pPr>
              <a:t>‹#›</a:t>
            </a:fld>
            <a:endParaRPr lang="en-US"/>
          </a:p>
        </p:txBody>
      </p:sp>
    </p:spTree>
    <p:extLst>
      <p:ext uri="{BB962C8B-B14F-4D97-AF65-F5344CB8AC3E}">
        <p14:creationId xmlns:p14="http://schemas.microsoft.com/office/powerpoint/2010/main" val="19586162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CDC2FCC0-DF17-4CFA-80E0-944F9DEB9511}"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B5042141-9E23-448B-A366-35555E976E4F}" type="slidenum">
              <a:rPr lang="en-US"/>
              <a:pPr>
                <a:defRPr/>
              </a:pPr>
              <a:t>‹#›</a:t>
            </a:fld>
            <a:endParaRPr lang="en-US"/>
          </a:p>
        </p:txBody>
      </p:sp>
    </p:spTree>
    <p:extLst>
      <p:ext uri="{BB962C8B-B14F-4D97-AF65-F5344CB8AC3E}">
        <p14:creationId xmlns:p14="http://schemas.microsoft.com/office/powerpoint/2010/main" val="38140602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723A0069-F1CC-40F7-860D-3B0F6E500352}"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4E260252-BFED-4B04-B6FC-F9EE6787FE1B}" type="slidenum">
              <a:rPr lang="en-US"/>
              <a:pPr>
                <a:defRPr/>
              </a:pPr>
              <a:t>‹#›</a:t>
            </a:fld>
            <a:endParaRPr lang="en-US"/>
          </a:p>
        </p:txBody>
      </p:sp>
    </p:spTree>
    <p:extLst>
      <p:ext uri="{BB962C8B-B14F-4D97-AF65-F5344CB8AC3E}">
        <p14:creationId xmlns:p14="http://schemas.microsoft.com/office/powerpoint/2010/main" val="2391366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3006DD90-BFAC-4428-8083-C1809E733AD8}"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947AED8F-E15F-4BC9-AB42-2C0E30B08A82}" type="slidenum">
              <a:rPr lang="en-US"/>
              <a:pPr>
                <a:defRPr/>
              </a:pPr>
              <a:t>‹#›</a:t>
            </a:fld>
            <a:endParaRPr lang="en-US"/>
          </a:p>
        </p:txBody>
      </p:sp>
    </p:spTree>
    <p:extLst>
      <p:ext uri="{BB962C8B-B14F-4D97-AF65-F5344CB8AC3E}">
        <p14:creationId xmlns:p14="http://schemas.microsoft.com/office/powerpoint/2010/main" val="20487643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2E042F4E-4D0F-4E3F-A132-947B942874C9}"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0FDD8624-D827-47E5-A307-A40DAA7082C5}" type="slidenum">
              <a:rPr lang="en-US"/>
              <a:pPr>
                <a:defRPr/>
              </a:pPr>
              <a:t>‹#›</a:t>
            </a:fld>
            <a:endParaRPr lang="en-US"/>
          </a:p>
        </p:txBody>
      </p:sp>
    </p:spTree>
    <p:extLst>
      <p:ext uri="{BB962C8B-B14F-4D97-AF65-F5344CB8AC3E}">
        <p14:creationId xmlns:p14="http://schemas.microsoft.com/office/powerpoint/2010/main" val="15202062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5051621E-0CEE-47E0-9C91-0B874B28BEE2}"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3B4563B7-FAAF-4053-B392-457DAB648CB3}" type="slidenum">
              <a:rPr lang="en-US"/>
              <a:pPr>
                <a:defRPr/>
              </a:pPr>
              <a:t>‹#›</a:t>
            </a:fld>
            <a:endParaRPr lang="en-US"/>
          </a:p>
        </p:txBody>
      </p:sp>
    </p:spTree>
    <p:extLst>
      <p:ext uri="{BB962C8B-B14F-4D97-AF65-F5344CB8AC3E}">
        <p14:creationId xmlns:p14="http://schemas.microsoft.com/office/powerpoint/2010/main" val="13004447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E291A04E-FE91-42AE-88B2-0004B823742C}"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FC27F25B-1F6B-440B-96EB-E2350CA8A962}" type="slidenum">
              <a:rPr lang="en-US"/>
              <a:pPr>
                <a:defRPr/>
              </a:pPr>
              <a:t>‹#›</a:t>
            </a:fld>
            <a:endParaRPr lang="en-US"/>
          </a:p>
        </p:txBody>
      </p:sp>
    </p:spTree>
    <p:extLst>
      <p:ext uri="{BB962C8B-B14F-4D97-AF65-F5344CB8AC3E}">
        <p14:creationId xmlns:p14="http://schemas.microsoft.com/office/powerpoint/2010/main" val="17185968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B5157D6F-AFBD-4062-81D7-E1F317A30F96}"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9AB81DDE-23ED-46C7-9678-96425BF6F09A}" type="slidenum">
              <a:rPr lang="en-US"/>
              <a:pPr>
                <a:defRPr/>
              </a:pPr>
              <a:t>‹#›</a:t>
            </a:fld>
            <a:endParaRPr lang="en-US"/>
          </a:p>
        </p:txBody>
      </p:sp>
    </p:spTree>
    <p:extLst>
      <p:ext uri="{BB962C8B-B14F-4D97-AF65-F5344CB8AC3E}">
        <p14:creationId xmlns:p14="http://schemas.microsoft.com/office/powerpoint/2010/main" val="123604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CF596550-1E52-4B51-88B0-6FB6F887BACA}"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49C67B22-7F43-45C0-8833-0B5E44BBBB6A}" type="slidenum">
              <a:rPr lang="en-US"/>
              <a:pPr>
                <a:defRPr/>
              </a:pPr>
              <a:t>‹#›</a:t>
            </a:fld>
            <a:endParaRPr lang="en-US"/>
          </a:p>
        </p:txBody>
      </p:sp>
    </p:spTree>
    <p:extLst>
      <p:ext uri="{BB962C8B-B14F-4D97-AF65-F5344CB8AC3E}">
        <p14:creationId xmlns:p14="http://schemas.microsoft.com/office/powerpoint/2010/main" val="5389086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B57854D5-2D43-4782-9EE1-3C40A36AFE0C}"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8645A059-DABB-4A06-A6D3-06005CAAA915}" type="slidenum">
              <a:rPr lang="en-US"/>
              <a:pPr>
                <a:defRPr/>
              </a:pPr>
              <a:t>‹#›</a:t>
            </a:fld>
            <a:endParaRPr lang="en-US"/>
          </a:p>
        </p:txBody>
      </p:sp>
    </p:spTree>
    <p:extLst>
      <p:ext uri="{BB962C8B-B14F-4D97-AF65-F5344CB8AC3E}">
        <p14:creationId xmlns:p14="http://schemas.microsoft.com/office/powerpoint/2010/main" val="29227584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ED05743E-52AA-401F-8302-6C56DFCEBD20}"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9AE909CD-0055-414F-990F-D7440A98E81B}" type="slidenum">
              <a:rPr lang="en-US"/>
              <a:pPr>
                <a:defRPr/>
              </a:pPr>
              <a:t>‹#›</a:t>
            </a:fld>
            <a:endParaRPr lang="en-US"/>
          </a:p>
        </p:txBody>
      </p:sp>
    </p:spTree>
    <p:extLst>
      <p:ext uri="{BB962C8B-B14F-4D97-AF65-F5344CB8AC3E}">
        <p14:creationId xmlns:p14="http://schemas.microsoft.com/office/powerpoint/2010/main" val="24443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2255B652-9B06-420C-AD7E-A442083F2ECC}"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8CC1C935-975E-4F8F-A73F-7EDBC2B35A65}" type="slidenum">
              <a:rPr lang="en-US"/>
              <a:pPr>
                <a:defRPr/>
              </a:pPr>
              <a:t>‹#›</a:t>
            </a:fld>
            <a:endParaRPr lang="en-US"/>
          </a:p>
        </p:txBody>
      </p:sp>
    </p:spTree>
    <p:extLst>
      <p:ext uri="{BB962C8B-B14F-4D97-AF65-F5344CB8AC3E}">
        <p14:creationId xmlns:p14="http://schemas.microsoft.com/office/powerpoint/2010/main" val="3440162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FBE5355C-D06B-4F3B-A7F6-E8235D379AC1}"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22E16594-E860-42FA-95AC-99A328DF8680}" type="slidenum">
              <a:rPr lang="en-US"/>
              <a:pPr>
                <a:defRPr/>
              </a:pPr>
              <a:t>‹#›</a:t>
            </a:fld>
            <a:endParaRPr lang="en-US"/>
          </a:p>
        </p:txBody>
      </p:sp>
    </p:spTree>
    <p:extLst>
      <p:ext uri="{BB962C8B-B14F-4D97-AF65-F5344CB8AC3E}">
        <p14:creationId xmlns:p14="http://schemas.microsoft.com/office/powerpoint/2010/main" val="255689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3168EFE4-BA39-4EB4-8F9A-DF18E2205775}"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8A1D06B7-25DF-4E8A-A3E4-067DFD6D9BB4}" type="slidenum">
              <a:rPr lang="en-US"/>
              <a:pPr>
                <a:defRPr/>
              </a:pPr>
              <a:t>‹#›</a:t>
            </a:fld>
            <a:endParaRPr lang="en-US"/>
          </a:p>
        </p:txBody>
      </p:sp>
    </p:spTree>
    <p:extLst>
      <p:ext uri="{BB962C8B-B14F-4D97-AF65-F5344CB8AC3E}">
        <p14:creationId xmlns:p14="http://schemas.microsoft.com/office/powerpoint/2010/main" val="2429782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6.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7.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8.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9.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1.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2.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3.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34.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5.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36.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37.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38.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39.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1.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42.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43.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44.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45.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46.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47.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48.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49.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51.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52.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53.xml"/></Relationships>
</file>

<file path=ppt/slideMasters/_rels/slideMaster53.xml.rels><?xml version="1.0" encoding="UTF-8" standalone="yes"?>
<Relationships xmlns="http://schemas.openxmlformats.org/package/2006/relationships"><Relationship Id="rId2" Type="http://schemas.openxmlformats.org/officeDocument/2006/relationships/theme" Target="../theme/theme53.xml"/><Relationship Id="rId1" Type="http://schemas.openxmlformats.org/officeDocument/2006/relationships/slideLayout" Target="../slideLayouts/slideLayout54.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55.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56.xml"/></Relationships>
</file>

<file path=ppt/slideMasters/_rels/slideMaster56.xml.rels><?xml version="1.0" encoding="UTF-8" standalone="yes"?>
<Relationships xmlns="http://schemas.openxmlformats.org/package/2006/relationships"><Relationship Id="rId2" Type="http://schemas.openxmlformats.org/officeDocument/2006/relationships/theme" Target="../theme/theme56.xml"/><Relationship Id="rId1" Type="http://schemas.openxmlformats.org/officeDocument/2006/relationships/slideLayout" Target="../slideLayouts/slideLayout57.xml"/></Relationships>
</file>

<file path=ppt/slideMasters/_rels/slideMaster57.xml.rels><?xml version="1.0" encoding="UTF-8" standalone="yes"?>
<Relationships xmlns="http://schemas.openxmlformats.org/package/2006/relationships"><Relationship Id="rId2" Type="http://schemas.openxmlformats.org/officeDocument/2006/relationships/theme" Target="../theme/theme57.xml"/><Relationship Id="rId1" Type="http://schemas.openxmlformats.org/officeDocument/2006/relationships/slideLayout" Target="../slideLayouts/slideLayout58.xml"/></Relationships>
</file>

<file path=ppt/slideMasters/_rels/slideMaster58.xml.rels><?xml version="1.0" encoding="UTF-8" standalone="yes"?>
<Relationships xmlns="http://schemas.openxmlformats.org/package/2006/relationships"><Relationship Id="rId2" Type="http://schemas.openxmlformats.org/officeDocument/2006/relationships/theme" Target="../theme/theme58.xml"/><Relationship Id="rId1" Type="http://schemas.openxmlformats.org/officeDocument/2006/relationships/slideLayout" Target="../slideLayouts/slideLayout59.xml"/></Relationships>
</file>

<file path=ppt/slideMasters/_rels/slideMaster59.xml.rels><?xml version="1.0" encoding="UTF-8" standalone="yes"?>
<Relationships xmlns="http://schemas.openxmlformats.org/package/2006/relationships"><Relationship Id="rId2" Type="http://schemas.openxmlformats.org/officeDocument/2006/relationships/theme" Target="../theme/theme59.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60.xml.rels><?xml version="1.0" encoding="UTF-8" standalone="yes"?>
<Relationships xmlns="http://schemas.openxmlformats.org/package/2006/relationships"><Relationship Id="rId2" Type="http://schemas.openxmlformats.org/officeDocument/2006/relationships/theme" Target="../theme/theme60.xml"/><Relationship Id="rId1"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15FCAD19-0E5A-47F0-A7BF-42EA7031CCAD}"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5A12549A-4D9E-4C23-9161-77E27783FF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05" r:id="rId1"/>
    <p:sldLayoutId id="2147487006"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6DAC0BB0-44B0-4446-985C-FAD8B1A02CDD}"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A96F59FB-BBEA-4C1D-97F2-BEB2E5C0A4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1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272A3E0C-5C85-4CAF-BA60-15534A16CF44}"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EE7C6428-34CD-4F6D-983E-3F349B9015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1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627741CC-EF04-419B-971F-EE50795AE95D}"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FF7F7610-8A06-4DEA-97B8-DF4BE94350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1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4055095C-C8F0-462C-9D91-BF6E50BE56E8}"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17920DD0-E426-4701-9470-BD1CC03A69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2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73EB4260-3CE0-4A1F-A696-CB6D8BF41061}"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20198127-698C-4FDA-8798-3855A59807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2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7D796D7B-0A33-4FF8-8689-5829010677F9}"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8E4CF06B-5A33-411D-A18B-3B4D06C3D4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2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F781BF95-3BE6-4069-BB4E-D2E1835CA6E9}"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18C50EBB-CC10-4465-B81B-E7123E6F87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2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88A87FC4-C788-45B1-B317-6A62C7029BE8}"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66FC7CF7-10B7-4183-952F-4063BBBA65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2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13095B47-93B2-4560-81F1-4BA06463A547}"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2E70EB43-1309-4C61-88BB-AE1C16B23B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2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5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2EAB54A0-524F-49A5-99F5-E7F69980E53E}"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53C74220-F507-4BFB-AD13-3A0E45CE9F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2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A6703DED-C730-43BE-B32B-E16591EBDB96}"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531916BD-E2EC-49D8-8151-7E3935205B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0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536C621B-154E-4FED-9887-F1D1BE28CCF3}"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F3CD9554-9632-4244-89D9-4C5F9A7642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2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EA15C234-A5A9-44CC-95A1-99E6637729BF}"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E3D41F74-3A93-46D1-B688-642BCC5230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2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7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95593FAA-6EEC-4C41-993A-25667E2A8347}"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E8F8F695-9ED4-4A80-B7B4-86326F5384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2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EC29552C-BEB9-4E58-B111-8C54696F834C}"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1610BE54-B242-447D-A28D-62EF245E12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3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66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D1199F7B-CFFF-4D78-83E2-985E85E20E36}"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9CFA7779-E6AB-4906-8694-1F8AF2A0CC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3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6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76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18AE3F43-358F-43C2-994F-F9BAC5C137DF}"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0C5A343B-3884-40EB-96C7-A1A7791DAD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3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9348EEF6-7515-4602-9301-546767CAF786}"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0FB8324D-155D-4BD3-AA74-59D1D3E29B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3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96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CDE4ADAE-F6A5-4A69-A369-7522DD270B45}"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0DAA01DF-96BC-4851-AF96-B964F19A8A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3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454C01B3-DA7A-4EE9-B52E-69ABBD2FD732}"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65D45F24-C2FA-4071-9E2B-69375FFD38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3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7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227A5BD7-6A22-46BD-822A-EAB928720BD1}"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13931E4C-329B-45AF-BBA1-BD098CF2BC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3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C0C1413C-DA78-4F8D-B39D-E82B35A9B6B0}"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230B5720-2003-4ED6-948C-8FE75E49F0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0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7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27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E4EA664A-F347-49D4-8BBD-FC8378122D2F}"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C5BB4CF1-FF61-4E88-BB33-DA4642C5E6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37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CE4E8E90-FCB2-4328-9703-D350BDABB7A5}"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B277F743-F9D9-4019-BA43-D0BFA6B992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3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48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2670BCED-22F4-4116-AC4E-88D3CD5E4BC4}"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74EA5112-1AF2-405A-B3DA-CD0276A528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3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8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58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29BA55E7-877C-47F9-AF28-64F30244F896}"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4E18D0A3-D6E9-4461-A2E7-657D754CB3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4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8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68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9F2E48E4-10B0-47E3-BAF7-9399ED175D83}"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4159951D-1914-4964-A4D2-FB0FA23AF0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4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8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E1D408B9-7AB4-44EC-8A20-6CA2A036AFAA}"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4BC7CD69-B6DB-406D-BB45-171DE1122A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4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89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242AAFC0-444A-4591-ADF6-629D967F1A19}"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DBF5EB9F-67FF-4F1E-ABD6-46B5AC82E3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4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9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99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9F3443EF-56CE-4E70-A50C-4EF3105C3305}"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F0D7A7E2-CAF3-402E-91CE-C35C637BB4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4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1096BC49-3864-4142-85EF-0171D6E6887B}"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2BE70F43-8F62-474B-A475-601D52071A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4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9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8E0A802F-8B90-4ABE-A1B5-E1C70E063B91}"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5A6B44F0-CBE1-4058-893A-311BB7585DF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4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2FA1F639-3C6F-4CC3-B2ED-81E4734667D9}"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EC49F423-972C-4535-A450-82DD63770D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0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0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30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CD998DCF-3453-4CF3-9D91-98A106B130F9}"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6F1C305D-2B92-4B1F-BAF1-D0E86FD77F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4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0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40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469A6B55-45E1-41A7-8302-D2E255FD29FD}"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642443E2-4895-4ECD-A0BC-1F6A44D548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4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505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7AB9088B-B947-4D4F-A088-D2D591E4FF6C}"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C7F26E84-08DA-455B-94D5-03229A1CFE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4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0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60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BAC1DF8F-88A3-4436-94FB-5D8B71C3B1AA}"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A3DE09A1-915D-4EAE-9488-C9C109E504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5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0B0F5CA8-5359-485C-B1DC-6D41BE790388}"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3FFE2A06-7357-49AB-80A8-6B4CFEF8DB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5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1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81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CA748742-E163-4BE5-BAD3-C7C27A8BF459}"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4B8F2C5D-3AD4-4EE6-9E6D-EE95C69F64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0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15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915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1E75F7F1-44D6-4AD1-ABAE-05D67A3D5DC6}"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86C6C5B0-B1E2-402B-BDE3-3FAD7AC1C1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5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E78B27E8-E7FC-434A-9EF1-C5C444FD5805}"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FC5FCC90-3BEC-4E98-AE0A-E0A523AEA4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5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92E758C1-009B-4EE9-816B-98B4E1421CDA}"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2994278B-CDFD-40C6-86B8-3C01FB4580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5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2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22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0D89D5B9-A9A5-456E-A02B-9D61E2EA7791}"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3EBD2106-1674-4ACF-ACD6-0F887674AE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5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062E47A0-D195-4A5A-913D-7224CE3CD19C}"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0297CC1A-96A4-4E55-97CA-E19C874E53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1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2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32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D9CE4F83-39DB-4405-A92C-B3C51CE1EF0D}"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E85AC786-42AC-466C-9A5D-3479D4A146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5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2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42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4D0A50B0-8B21-45D7-919D-FFD72D798E73}"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8EB1FAF6-E3D0-4008-B563-DB65BFF56D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5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2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52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9BA2A1E9-1665-47EE-8DA0-F7152676AB09}"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CFE88BA5-756A-4D60-8EB7-3F5D3305EC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5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3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63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393330C2-5F6E-4313-9A61-4350863984A9}"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E0CA6CD6-24E7-4690-AD9B-88453CCF37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5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3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73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B4F05B7B-A667-4D23-91B4-CEE145F989EE}"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23942E01-F83B-4AB3-B3A1-04942C8D91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6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3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83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E9A34B54-87F1-4214-83DB-FF390A700338}"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62A00600-E989-43FE-943F-2EBB06325C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6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3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93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756F045A-A07C-43A2-86EE-6A52983C18CC}"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40DB02B9-B0E3-42CD-A1C4-073BA3256C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6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4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04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64C42CFE-573A-438E-9C1B-8A6421A98B80}"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909C89FD-4F99-4F67-A460-13239E4E82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6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FE1C77F6-3449-49A7-9EC0-D2E1FE0B9A55}"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69A0B710-FF70-4EB2-97F9-96AF883101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6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24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3B704780-99B2-481B-A5E7-B8F8E7CFC40E}"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C688F1AF-E9F0-4A72-9DC9-165F7B2E99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6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A4FFB2CF-98B3-4720-8F1F-FB96E784ABFD}"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15676BC7-A606-4191-8AD6-875B41B979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1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4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34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822A705C-20CC-46DF-B4B0-C50E8DE19672}"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44233D24-EE71-4D63-BEBD-A2218D507C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6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90E26DC7-5D8A-443A-AA2A-9CBEECC4F313}"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23B32D08-4A9D-46B7-8202-8ED1561892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1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33C170AE-AE2B-4668-ADB6-A62445F8488B}"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0964590B-0A00-41D7-B965-CE18247361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1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defRPr>
            </a:lvl1pPr>
          </a:lstStyle>
          <a:p>
            <a:pPr>
              <a:defRPr/>
            </a:pPr>
            <a:fld id="{F09EADCD-5868-45FD-8DDF-89BA54AB29C7}"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defRPr>
            </a:lvl1pPr>
          </a:lstStyle>
          <a:p>
            <a:pPr>
              <a:defRPr/>
            </a:pPr>
            <a:fld id="{E0125339-8A01-4D15-A283-1143919F1B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1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0.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8.xml"/><Relationship Id="rId5" Type="http://schemas.openxmlformats.org/officeDocument/2006/relationships/image" Target="../media/image14.png"/><Relationship Id="rId4" Type="http://schemas.openxmlformats.org/officeDocument/2006/relationships/hyperlink" Target="http://www.osha.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55.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56.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58.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57.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40.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hyperlink" Target="http://www.osha.gov/pls/oshaweb/owadisp.show_document?p_table=OSHACT&amp;p_id=3359" TargetMode="External"/><Relationship Id="rId4" Type="http://schemas.openxmlformats.org/officeDocument/2006/relationships/hyperlink" Target="http://www.osha.gov/pls/oshaweb/owastand.display_standard_group?p_toc_level=1&amp;p_part_number=1928"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hyperlink" Target="http://www.osha.gov/pls/oshaweb/owadisp.show_document?p_table=OSHACT&amp;p_id=3359"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8.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41.jpeg"/></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hyperlink" Target="http://www.osha.gov/pls/oshaweb/owadisp.show_document?p_table=STANDARDS&amp;p_id=10099"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hyperlink" Target="http://www.osha.gov/dsg/hazcom/HCSFactsheet.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20.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3.gotomeeting.com/register/812371062" TargetMode="External"/><Relationship Id="rId2" Type="http://schemas.openxmlformats.org/officeDocument/2006/relationships/notesSlide" Target="../notesSlides/notesSlide51.xml"/><Relationship Id="rId1" Type="http://schemas.openxmlformats.org/officeDocument/2006/relationships/slideLayout" Target="../slideLayouts/slideLayout50.xml"/><Relationship Id="rId6" Type="http://schemas.openxmlformats.org/officeDocument/2006/relationships/hyperlink" Target="https://www3.gotomeeting.com/register/528881398" TargetMode="External"/><Relationship Id="rId5" Type="http://schemas.openxmlformats.org/officeDocument/2006/relationships/hyperlink" Target="https://www3.gotomeeting.com/register/385811270" TargetMode="External"/><Relationship Id="rId4" Type="http://schemas.openxmlformats.org/officeDocument/2006/relationships/hyperlink" Target="https://www3.gotomeeting.com/register/600276990"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46.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45.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5.xml"/><Relationship Id="rId1" Type="http://schemas.openxmlformats.org/officeDocument/2006/relationships/slideLayout" Target="../slideLayouts/slideLayout34.xml"/><Relationship Id="rId4" Type="http://schemas.openxmlformats.org/officeDocument/2006/relationships/image" Target="../media/image51.jpeg"/></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7.xml"/><Relationship Id="rId1" Type="http://schemas.openxmlformats.org/officeDocument/2006/relationships/slideLayout" Target="../slideLayouts/slideLayout38.xml"/><Relationship Id="rId4" Type="http://schemas.openxmlformats.org/officeDocument/2006/relationships/image" Target="../media/image54.jpeg"/></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9.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hyperlink" Target="http://www.osha.gov/"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0.xml"/><Relationship Id="rId1" Type="http://schemas.openxmlformats.org/officeDocument/2006/relationships/slideLayout" Target="../slideLayouts/slideLayout37.xml"/><Relationship Id="rId4" Type="http://schemas.openxmlformats.org/officeDocument/2006/relationships/image" Target="../media/image55.jpeg"/></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1.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2.xml"/><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hyperlink" Target="http://www.osha.gov/"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4.xml"/><Relationship Id="rId1" Type="http://schemas.openxmlformats.org/officeDocument/2006/relationships/slideLayout" Target="../slideLayouts/slideLayout22.xml"/><Relationship Id="rId4" Type="http://schemas.openxmlformats.org/officeDocument/2006/relationships/hyperlink" Target="http://www.osh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2.xml"/><Relationship Id="rId4" Type="http://schemas.openxmlformats.org/officeDocument/2006/relationships/hyperlink" Target="http://www.cdc.gov/niosh/hhe/HHEprogram.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3600"/>
            <a:ext cx="7772400" cy="2895600"/>
          </a:xfrm>
        </p:spPr>
        <p:txBody>
          <a:bodyPr rtlCol="0">
            <a:normAutofit/>
          </a:bodyPr>
          <a:lstStyle/>
          <a:p>
            <a:pPr eaLnBrk="1" fontAlgn="auto" hangingPunct="1">
              <a:spcAft>
                <a:spcPts val="0"/>
              </a:spcAft>
              <a:defRPr/>
            </a:pPr>
            <a:r>
              <a:rPr lang="en-US" sz="4000" dirty="0" smtClean="0">
                <a:latin typeface="+mn-lt"/>
              </a:rPr>
              <a:t>Understanding OSHA’s</a:t>
            </a:r>
            <a:br>
              <a:rPr lang="en-US" sz="4000" dirty="0" smtClean="0">
                <a:latin typeface="+mn-lt"/>
              </a:rPr>
            </a:br>
            <a:r>
              <a:rPr lang="en-US" sz="4000" dirty="0" smtClean="0">
                <a:latin typeface="+mn-lt"/>
              </a:rPr>
              <a:t>Agriculture Exemption/Standards</a:t>
            </a:r>
            <a:endParaRPr lang="en-US" sz="40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7218" name="Title 1"/>
          <p:cNvSpPr>
            <a:spLocks noGrp="1"/>
          </p:cNvSpPr>
          <p:nvPr>
            <p:ph type="title"/>
          </p:nvPr>
        </p:nvSpPr>
        <p:spPr>
          <a:xfrm>
            <a:off x="1219200" y="0"/>
            <a:ext cx="8229600" cy="1143000"/>
          </a:xfrm>
        </p:spPr>
        <p:txBody>
          <a:bodyPr/>
          <a:lstStyle/>
          <a:p>
            <a:pPr eaLnBrk="1" hangingPunct="1"/>
            <a:r>
              <a:rPr lang="en-US" altLang="en-US" smtClean="0"/>
              <a:t>How HHES Could be Helpful</a:t>
            </a:r>
          </a:p>
        </p:txBody>
      </p:sp>
      <p:sp>
        <p:nvSpPr>
          <p:cNvPr id="3" name="Content Placeholder 2"/>
          <p:cNvSpPr>
            <a:spLocks noGrp="1"/>
          </p:cNvSpPr>
          <p:nvPr>
            <p:ph idx="1"/>
          </p:nvPr>
        </p:nvSpPr>
        <p:spPr>
          <a:xfrm>
            <a:off x="1219200" y="1600200"/>
            <a:ext cx="7467600" cy="4525963"/>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t>HHEs can be especially helpful in the following situations:</a:t>
            </a:r>
            <a:br>
              <a:rPr lang="en-US" dirty="0" smtClean="0"/>
            </a:br>
            <a:endParaRPr lang="en-US" dirty="0" smtClean="0"/>
          </a:p>
          <a:p>
            <a:pPr eaLnBrk="1" fontAlgn="auto" hangingPunct="1">
              <a:spcAft>
                <a:spcPts val="0"/>
              </a:spcAft>
              <a:buFont typeface="Arial" pitchFamily="34" charset="0"/>
              <a:buChar char="•"/>
              <a:defRPr/>
            </a:pPr>
            <a:r>
              <a:rPr lang="en-US" dirty="0" smtClean="0"/>
              <a:t>Employees have an illness from an unknown cause.</a:t>
            </a:r>
            <a:br>
              <a:rPr lang="en-US" dirty="0" smtClean="0"/>
            </a:br>
            <a:endParaRPr lang="en-US" dirty="0" smtClean="0"/>
          </a:p>
          <a:p>
            <a:pPr eaLnBrk="1" fontAlgn="auto" hangingPunct="1">
              <a:spcAft>
                <a:spcPts val="0"/>
              </a:spcAft>
              <a:buFont typeface="Arial" pitchFamily="34" charset="0"/>
              <a:buChar char="•"/>
              <a:defRPr/>
            </a:pPr>
            <a:r>
              <a:rPr lang="en-US" dirty="0" smtClean="0"/>
              <a:t>Employees are exposed to an agent or working condition that is not regulated by OSHA.</a:t>
            </a:r>
            <a:br>
              <a:rPr lang="en-US" dirty="0" smtClean="0"/>
            </a:br>
            <a:endParaRPr lang="en-US" dirty="0" smtClean="0"/>
          </a:p>
          <a:p>
            <a:pPr eaLnBrk="1" fontAlgn="auto" hangingPunct="1">
              <a:spcAft>
                <a:spcPts val="0"/>
              </a:spcAft>
              <a:buFont typeface="Arial" pitchFamily="34" charset="0"/>
              <a:buChar char="•"/>
              <a:defRPr/>
            </a:pPr>
            <a:r>
              <a:rPr lang="en-US" dirty="0" smtClean="0"/>
              <a:t>Employees experience adverse health effects from exposure to a regulated or unregulated agent or working condition, even though the permissible exposure limit is not being exceeded.</a:t>
            </a:r>
            <a:br>
              <a:rPr lang="en-US" dirty="0" smtClean="0"/>
            </a:b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79000"/>
          </a:schemeClr>
        </a:solidFill>
        <a:effectLst/>
      </p:bgPr>
    </p:bg>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eaLnBrk="1" hangingPunct="1"/>
            <a:endParaRPr lang="en-US" altLang="en-US" smtClean="0"/>
          </a:p>
        </p:txBody>
      </p:sp>
      <p:pic>
        <p:nvPicPr>
          <p:cNvPr id="138243" name="Picture 3" descr="PPE Brochure_Page_1.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TextBox 4"/>
          <p:cNvSpPr txBox="1">
            <a:spLocks noChangeArrowheads="1"/>
          </p:cNvSpPr>
          <p:nvPr/>
        </p:nvSpPr>
        <p:spPr bwMode="auto">
          <a:xfrm>
            <a:off x="6400800" y="3733800"/>
            <a:ext cx="2438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r>
              <a:rPr lang="en-US" altLang="en-US">
                <a:solidFill>
                  <a:srgbClr val="FFFFFF"/>
                </a:solidFill>
              </a:rPr>
              <a:t>National Pesticide PPE Training  Solutions Committee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pPr eaLnBrk="1" hangingPunct="1"/>
            <a:r>
              <a:rPr lang="en-US" altLang="en-US" smtClean="0"/>
              <a:t>AgriSafe Website Resources</a:t>
            </a:r>
          </a:p>
        </p:txBody>
      </p:sp>
      <p:pic>
        <p:nvPicPr>
          <p:cNvPr id="139267" name="Content Placeholder 3"/>
          <p:cNvPicPr>
            <a:picLocks noGrp="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990600" y="1143000"/>
            <a:ext cx="7162800" cy="54864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altLang="en-US" smtClean="0"/>
              <a:t>Modern Approach</a:t>
            </a:r>
          </a:p>
        </p:txBody>
      </p:sp>
      <p:sp>
        <p:nvSpPr>
          <p:cNvPr id="140291" name="Rectangle 4"/>
          <p:cNvSpPr>
            <a:spLocks noChangeArrowheads="1"/>
          </p:cNvSpPr>
          <p:nvPr/>
        </p:nvSpPr>
        <p:spPr bwMode="auto">
          <a:xfrm>
            <a:off x="1905000" y="1371600"/>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sz="3200" i="0"/>
              <a:t>OSHA Heat Index Application</a:t>
            </a:r>
          </a:p>
        </p:txBody>
      </p:sp>
      <p:pic>
        <p:nvPicPr>
          <p:cNvPr id="140292" name="Picture 6" descr="heat index.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90600" y="2057400"/>
            <a:ext cx="7467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pPr eaLnBrk="1" hangingPunct="1"/>
            <a:r>
              <a:rPr lang="en-US" altLang="en-US" smtClean="0"/>
              <a:t>         Navigating OSHA Standards</a:t>
            </a:r>
          </a:p>
        </p:txBody>
      </p:sp>
      <p:sp>
        <p:nvSpPr>
          <p:cNvPr id="141315" name="Content Placeholder 2"/>
          <p:cNvSpPr>
            <a:spLocks noGrp="1"/>
          </p:cNvSpPr>
          <p:nvPr>
            <p:ph idx="1"/>
          </p:nvPr>
        </p:nvSpPr>
        <p:spPr/>
        <p:txBody>
          <a:bodyPr/>
          <a:lstStyle/>
          <a:p>
            <a:pPr eaLnBrk="1" hangingPunct="1"/>
            <a:r>
              <a:rPr lang="en-US" altLang="en-US" sz="2800" smtClean="0"/>
              <a:t>Understanding standards, regulations, terminology, and definitions is not always easy</a:t>
            </a:r>
          </a:p>
          <a:p>
            <a:pPr eaLnBrk="1" hangingPunct="1"/>
            <a:endParaRPr lang="en-US" altLang="en-US" sz="2800" smtClean="0"/>
          </a:p>
          <a:p>
            <a:pPr eaLnBrk="1" hangingPunct="1"/>
            <a:r>
              <a:rPr lang="en-US" altLang="en-US" sz="2800" smtClean="0"/>
              <a:t>Understanding how OSHA relates to agriculture can be confusing…but there is help and access to resources </a:t>
            </a:r>
          </a:p>
          <a:p>
            <a:pPr eaLnBrk="1" hangingPunct="1"/>
            <a:endParaRPr lang="en-US" altLang="en-US" sz="2800" smtClean="0"/>
          </a:p>
          <a:p>
            <a:pPr eaLnBrk="1" hangingPunct="1"/>
            <a:r>
              <a:rPr lang="en-US" altLang="en-US" sz="2800" smtClean="0"/>
              <a:t>29 CFR refers to Title 29 Code of Federal  Regulations  (Standards)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2338" name="Title 1"/>
          <p:cNvSpPr>
            <a:spLocks noGrp="1"/>
          </p:cNvSpPr>
          <p:nvPr>
            <p:ph type="title"/>
          </p:nvPr>
        </p:nvSpPr>
        <p:spPr>
          <a:xfrm>
            <a:off x="914400" y="228600"/>
            <a:ext cx="8229600" cy="1143000"/>
          </a:xfrm>
        </p:spPr>
        <p:txBody>
          <a:bodyPr/>
          <a:lstStyle/>
          <a:p>
            <a:pPr eaLnBrk="1" hangingPunct="1"/>
            <a:r>
              <a:rPr lang="en-US" altLang="en-US" smtClean="0"/>
              <a:t>Agriculture OSHA Resources</a:t>
            </a:r>
          </a:p>
        </p:txBody>
      </p:sp>
      <p:sp>
        <p:nvSpPr>
          <p:cNvPr id="142339" name="Content Placeholder 2"/>
          <p:cNvSpPr>
            <a:spLocks noGrp="1"/>
          </p:cNvSpPr>
          <p:nvPr>
            <p:ph idx="1"/>
          </p:nvPr>
        </p:nvSpPr>
        <p:spPr/>
        <p:txBody>
          <a:bodyPr/>
          <a:lstStyle/>
          <a:p>
            <a:pPr eaLnBrk="1" hangingPunct="1"/>
            <a:r>
              <a:rPr lang="en-US" altLang="en-US" smtClean="0"/>
              <a:t>Available on </a:t>
            </a:r>
            <a:r>
              <a:rPr lang="en-US" altLang="en-US" smtClean="0">
                <a:hlinkClick r:id="rId4"/>
              </a:rPr>
              <a:t>www.OSHA.gov</a:t>
            </a:r>
            <a:r>
              <a:rPr lang="en-US" altLang="en-US" smtClean="0"/>
              <a:t>  Website</a:t>
            </a:r>
          </a:p>
          <a:p>
            <a:pPr eaLnBrk="1" hangingPunct="1"/>
            <a:endParaRPr lang="en-US" altLang="en-US" smtClean="0"/>
          </a:p>
          <a:p>
            <a:pPr algn="ctr" eaLnBrk="1" hangingPunct="1">
              <a:buFont typeface="Arial" charset="0"/>
              <a:buNone/>
            </a:pPr>
            <a:r>
              <a:rPr lang="en-US" altLang="en-US" smtClean="0"/>
              <a:t>In search bar type</a:t>
            </a:r>
          </a:p>
          <a:p>
            <a:pPr eaLnBrk="1" hangingPunct="1">
              <a:buFont typeface="Arial" charset="0"/>
              <a:buNone/>
            </a:pPr>
            <a:r>
              <a:rPr lang="en-US" altLang="en-US" smtClean="0"/>
              <a:t>	</a:t>
            </a:r>
            <a:r>
              <a:rPr lang="en-US" altLang="en-US" sz="2800" i="1" smtClean="0">
                <a:latin typeface="Arial" charset="0"/>
                <a:cs typeface="Arial" charset="0"/>
              </a:rPr>
              <a:t>Agriculture Operations Safety and Health Topics</a:t>
            </a:r>
          </a:p>
        </p:txBody>
      </p:sp>
      <p:pic>
        <p:nvPicPr>
          <p:cNvPr id="142340" name="Content Placeholder 3"/>
          <p:cNvPicPr>
            <a:picLocks/>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9600" y="4114800"/>
            <a:ext cx="7848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p Arrow 4"/>
          <p:cNvSpPr/>
          <p:nvPr/>
        </p:nvSpPr>
        <p:spPr>
          <a:xfrm rot="14127253">
            <a:off x="7960519" y="3710781"/>
            <a:ext cx="403225" cy="1223963"/>
          </a:xfrm>
          <a:prstGeom prst="upArrow">
            <a:avLst>
              <a:gd name="adj1" fmla="val 58865"/>
              <a:gd name="adj2"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pPr eaLnBrk="1" hangingPunct="1"/>
            <a:r>
              <a:rPr lang="en-US" altLang="en-US" sz="3200" smtClean="0"/>
              <a:t>Agriculture Operations </a:t>
            </a:r>
            <a:br>
              <a:rPr lang="en-US" altLang="en-US" sz="3200" smtClean="0"/>
            </a:br>
            <a:r>
              <a:rPr lang="en-US" altLang="en-US" sz="3200" smtClean="0"/>
              <a:t>Safety and Health Topics Page</a:t>
            </a:r>
          </a:p>
        </p:txBody>
      </p:sp>
      <p:pic>
        <p:nvPicPr>
          <p:cNvPr id="143363" name="Content Placeholder 3"/>
          <p:cNvPicPr>
            <a:picLocks noGrp="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1524000" y="1524000"/>
            <a:ext cx="6400800" cy="5105400"/>
          </a:xfrm>
        </p:spPr>
      </p:pic>
      <p:sp>
        <p:nvSpPr>
          <p:cNvPr id="5" name="Up Arrow 4"/>
          <p:cNvSpPr/>
          <p:nvPr/>
        </p:nvSpPr>
        <p:spPr>
          <a:xfrm>
            <a:off x="5638800" y="5257800"/>
            <a:ext cx="533400" cy="11430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365" name="Rectangle 5"/>
          <p:cNvSpPr>
            <a:spLocks noChangeArrowheads="1"/>
          </p:cNvSpPr>
          <p:nvPr/>
        </p:nvSpPr>
        <p:spPr bwMode="auto">
          <a:xfrm>
            <a:off x="6324600" y="5562600"/>
            <a:ext cx="1828800" cy="830263"/>
          </a:xfrm>
          <a:prstGeom prst="rect">
            <a:avLst/>
          </a:prstGeom>
          <a:solidFill>
            <a:srgbClr val="FFC000"/>
          </a:solidFill>
          <a:ln w="28575">
            <a:solidFill>
              <a:schemeClr val="tx1"/>
            </a:solidFill>
            <a:miter lim="800000"/>
            <a:headEnd/>
            <a:tailEnd/>
          </a:ln>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r>
              <a:rPr lang="en-US" altLang="en-US" sz="2400" i="0"/>
              <a:t>General Resources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4386" name="Title 1"/>
          <p:cNvSpPr>
            <a:spLocks noGrp="1"/>
          </p:cNvSpPr>
          <p:nvPr>
            <p:ph type="title"/>
          </p:nvPr>
        </p:nvSpPr>
        <p:spPr>
          <a:xfrm>
            <a:off x="1066800" y="304800"/>
            <a:ext cx="8229600" cy="1143000"/>
          </a:xfrm>
        </p:spPr>
        <p:txBody>
          <a:bodyPr/>
          <a:lstStyle/>
          <a:p>
            <a:pPr eaLnBrk="1" hangingPunct="1"/>
            <a:r>
              <a:rPr lang="en-US" altLang="en-US" sz="3200" smtClean="0"/>
              <a:t>Agriculture Operations </a:t>
            </a:r>
            <a:br>
              <a:rPr lang="en-US" altLang="en-US" sz="3200" smtClean="0"/>
            </a:br>
            <a:r>
              <a:rPr lang="en-US" altLang="en-US" sz="3200" smtClean="0"/>
              <a:t>Safety and Health Topics Page</a:t>
            </a:r>
          </a:p>
        </p:txBody>
      </p:sp>
      <p:pic>
        <p:nvPicPr>
          <p:cNvPr id="144387" name="Content Placeholder 3"/>
          <p:cNvPicPr>
            <a:picLocks noGrp="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1524000" y="1524000"/>
            <a:ext cx="6324600" cy="5105400"/>
          </a:xfrm>
        </p:spPr>
      </p:pic>
      <p:sp>
        <p:nvSpPr>
          <p:cNvPr id="6" name="Up Arrow 5"/>
          <p:cNvSpPr/>
          <p:nvPr/>
        </p:nvSpPr>
        <p:spPr>
          <a:xfrm>
            <a:off x="6629400" y="5181600"/>
            <a:ext cx="533400" cy="10668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7162800" y="5715000"/>
            <a:ext cx="1828800" cy="461963"/>
          </a:xfrm>
          <a:prstGeom prst="rect">
            <a:avLst/>
          </a:prstGeom>
          <a:solidFill>
            <a:srgbClr val="FFC000"/>
          </a:solidFill>
          <a:ln w="28575">
            <a:solidFill>
              <a:schemeClr val="tx1"/>
            </a:solidFill>
          </a:ln>
        </p:spPr>
        <p:txBody>
          <a:bodyPr>
            <a:spAutoFit/>
          </a:bodyPr>
          <a:lstStyle/>
          <a:p>
            <a:pPr algn="ctr">
              <a:defRPr/>
            </a:pPr>
            <a:r>
              <a:rPr lang="en-US" sz="2400" i="0" dirty="0">
                <a:latin typeface="+mn-lt"/>
              </a:rPr>
              <a:t>Standards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162800" cy="1143000"/>
          </a:xfrm>
        </p:spPr>
        <p:txBody>
          <a:bodyPr rtlCol="0">
            <a:normAutofit fontScale="90000"/>
          </a:bodyPr>
          <a:lstStyle/>
          <a:p>
            <a:pPr eaLnBrk="1" fontAlgn="auto" hangingPunct="1">
              <a:spcAft>
                <a:spcPts val="0"/>
              </a:spcAft>
              <a:defRPr/>
            </a:pPr>
            <a:r>
              <a:rPr lang="en-US" sz="4000" dirty="0" smtClean="0"/>
              <a:t>OSHA Instruction </a:t>
            </a:r>
            <a:br>
              <a:rPr lang="en-US" sz="4000" dirty="0" smtClean="0"/>
            </a:br>
            <a:r>
              <a:rPr lang="en-US" sz="4000" dirty="0" smtClean="0"/>
              <a:t>Field Operations Manual</a:t>
            </a:r>
            <a:endParaRPr lang="en-US" sz="4000" dirty="0"/>
          </a:p>
        </p:txBody>
      </p:sp>
      <p:pic>
        <p:nvPicPr>
          <p:cNvPr id="145411" name="Content Placeholder 3"/>
          <p:cNvPicPr>
            <a:picLocks noGrp="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381000" y="1524000"/>
            <a:ext cx="4038600" cy="4983163"/>
          </a:xfrm>
        </p:spPr>
      </p:pic>
      <p:pic>
        <p:nvPicPr>
          <p:cNvPr id="145412"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24400" y="1524000"/>
            <a:ext cx="3810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Rectangle 5"/>
          <p:cNvSpPr>
            <a:spLocks noChangeArrowheads="1"/>
          </p:cNvSpPr>
          <p:nvPr/>
        </p:nvSpPr>
        <p:spPr bwMode="auto">
          <a:xfrm>
            <a:off x="7162800" y="1752600"/>
            <a:ext cx="1828800" cy="461963"/>
          </a:xfrm>
          <a:prstGeom prst="rect">
            <a:avLst/>
          </a:prstGeom>
          <a:solidFill>
            <a:srgbClr val="FFCC00"/>
          </a:solidFill>
          <a:ln w="28575">
            <a:solidFill>
              <a:schemeClr val="tx1"/>
            </a:solidFill>
            <a:miter lim="800000"/>
            <a:headEnd/>
            <a:tailEnd/>
          </a:ln>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r>
              <a:rPr lang="en-US" altLang="en-US" sz="2400" i="0"/>
              <a:t>Chapter 10</a:t>
            </a:r>
          </a:p>
        </p:txBody>
      </p:sp>
      <p:sp>
        <p:nvSpPr>
          <p:cNvPr id="7" name="Up Arrow 6"/>
          <p:cNvSpPr/>
          <p:nvPr/>
        </p:nvSpPr>
        <p:spPr>
          <a:xfrm rot="956723">
            <a:off x="5184775" y="2571750"/>
            <a:ext cx="471488" cy="10668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415" name="Rectangle 7"/>
          <p:cNvSpPr>
            <a:spLocks noChangeArrowheads="1"/>
          </p:cNvSpPr>
          <p:nvPr/>
        </p:nvSpPr>
        <p:spPr bwMode="auto">
          <a:xfrm>
            <a:off x="4038600" y="3886200"/>
            <a:ext cx="1828800" cy="461963"/>
          </a:xfrm>
          <a:prstGeom prst="rect">
            <a:avLst/>
          </a:prstGeom>
          <a:solidFill>
            <a:srgbClr val="FFC000"/>
          </a:solidFill>
          <a:ln w="28575">
            <a:solidFill>
              <a:schemeClr val="tx1"/>
            </a:solidFill>
            <a:miter lim="800000"/>
            <a:headEnd/>
            <a:tailEnd/>
          </a:ln>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algn="ctr" eaLnBrk="1" hangingPunct="1"/>
            <a:r>
              <a:rPr lang="en-US" altLang="en-US" sz="2400" i="0"/>
              <a:t>Agriculture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6434" name="Title 1"/>
          <p:cNvSpPr>
            <a:spLocks noGrp="1"/>
          </p:cNvSpPr>
          <p:nvPr>
            <p:ph type="title"/>
          </p:nvPr>
        </p:nvSpPr>
        <p:spPr>
          <a:xfrm>
            <a:off x="914400" y="0"/>
            <a:ext cx="8229600" cy="1143000"/>
          </a:xfrm>
        </p:spPr>
        <p:txBody>
          <a:bodyPr/>
          <a:lstStyle/>
          <a:p>
            <a:pPr eaLnBrk="1" hangingPunct="1"/>
            <a:r>
              <a:rPr lang="en-US" altLang="en-US" smtClean="0">
                <a:latin typeface="Arial" charset="0"/>
                <a:cs typeface="Arial" charset="0"/>
              </a:rPr>
              <a:t>Polling Question</a:t>
            </a:r>
          </a:p>
        </p:txBody>
      </p:sp>
      <p:sp>
        <p:nvSpPr>
          <p:cNvPr id="146435" name="Content Placeholder 2"/>
          <p:cNvSpPr>
            <a:spLocks noGrp="1"/>
          </p:cNvSpPr>
          <p:nvPr>
            <p:ph idx="1"/>
          </p:nvPr>
        </p:nvSpPr>
        <p:spPr>
          <a:xfrm>
            <a:off x="1981200" y="1828800"/>
            <a:ext cx="6629400" cy="4525963"/>
          </a:xfrm>
        </p:spPr>
        <p:txBody>
          <a:bodyPr/>
          <a:lstStyle/>
          <a:p>
            <a:pPr eaLnBrk="1" hangingPunct="1"/>
            <a:r>
              <a:rPr lang="en-US" altLang="en-US" smtClean="0"/>
              <a:t>Do you work in a state that has a state OSHA program?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9026" name="Title 1"/>
          <p:cNvSpPr>
            <a:spLocks noGrp="1"/>
          </p:cNvSpPr>
          <p:nvPr>
            <p:ph type="title"/>
          </p:nvPr>
        </p:nvSpPr>
        <p:spPr>
          <a:xfrm>
            <a:off x="685800" y="0"/>
            <a:ext cx="8229600" cy="1143000"/>
          </a:xfrm>
        </p:spPr>
        <p:txBody>
          <a:bodyPr/>
          <a:lstStyle/>
          <a:p>
            <a:pPr eaLnBrk="1" hangingPunct="1"/>
            <a:r>
              <a:rPr lang="en-US" altLang="en-US" smtClean="0"/>
              <a:t>Disclaimers</a:t>
            </a:r>
          </a:p>
        </p:txBody>
      </p:sp>
      <p:sp>
        <p:nvSpPr>
          <p:cNvPr id="3" name="Content Placeholder 2"/>
          <p:cNvSpPr>
            <a:spLocks noGrp="1"/>
          </p:cNvSpPr>
          <p:nvPr>
            <p:ph idx="1"/>
          </p:nvPr>
        </p:nvSpPr>
        <p:spPr>
          <a:xfrm>
            <a:off x="1905000" y="1828800"/>
            <a:ext cx="6781800" cy="4525963"/>
          </a:xfrm>
        </p:spPr>
        <p:txBody>
          <a:bodyPr rtlCol="0">
            <a:normAutofit lnSpcReduction="10000"/>
          </a:bodyPr>
          <a:lstStyle/>
          <a:p>
            <a:pPr eaLnBrk="1" fontAlgn="auto" hangingPunct="1">
              <a:spcAft>
                <a:spcPts val="0"/>
              </a:spcAft>
              <a:buFont typeface="Arial" pitchFamily="34" charset="0"/>
              <a:buNone/>
              <a:defRPr/>
            </a:pPr>
            <a:r>
              <a:rPr lang="en-US" sz="3000" dirty="0" smtClean="0"/>
              <a:t>    This material was produced under a grant (SH22284SH1)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pPr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457200" y="166688"/>
            <a:ext cx="8001000" cy="715962"/>
          </a:xfrm>
        </p:spPr>
        <p:txBody>
          <a:bodyPr/>
          <a:lstStyle/>
          <a:p>
            <a:r>
              <a:rPr lang="en-US" altLang="en-US" b="1" smtClean="0"/>
              <a:t/>
            </a:r>
            <a:br>
              <a:rPr lang="en-US" altLang="en-US" b="1" smtClean="0"/>
            </a:br>
            <a:r>
              <a:rPr lang="en-US" altLang="en-US" b="1" smtClean="0"/>
              <a:t/>
            </a:r>
            <a:br>
              <a:rPr lang="en-US" altLang="en-US" b="1" smtClean="0"/>
            </a:br>
            <a:r>
              <a:rPr lang="en-US" altLang="en-US" b="1" smtClean="0"/>
              <a:t/>
            </a:r>
            <a:br>
              <a:rPr lang="en-US" altLang="en-US" b="1" smtClean="0"/>
            </a:br>
            <a:r>
              <a:rPr lang="en-US" altLang="en-US" sz="3200" b="1" smtClean="0">
                <a:latin typeface="Arial" charset="0"/>
                <a:cs typeface="Arial" charset="0"/>
              </a:rPr>
              <a:t>OSHA Approved State Programs</a:t>
            </a:r>
            <a:br>
              <a:rPr lang="en-US" altLang="en-US" sz="3200" b="1" smtClean="0">
                <a:latin typeface="Arial" charset="0"/>
                <a:cs typeface="Arial" charset="0"/>
              </a:rPr>
            </a:br>
            <a:r>
              <a:rPr lang="en-US" altLang="en-US" smtClean="0"/>
              <a:t/>
            </a:r>
            <a:br>
              <a:rPr lang="en-US" altLang="en-US" smtClean="0"/>
            </a:br>
            <a:r>
              <a:rPr lang="en-US" altLang="en-US" smtClean="0"/>
              <a:t/>
            </a:r>
            <a:br>
              <a:rPr lang="en-US" altLang="en-US" smtClean="0"/>
            </a:br>
            <a:endParaRPr lang="en-US" altLang="en-US" smtClean="0"/>
          </a:p>
        </p:txBody>
      </p:sp>
      <p:graphicFrame>
        <p:nvGraphicFramePr>
          <p:cNvPr id="4" name="Content Placeholder 3"/>
          <p:cNvGraphicFramePr>
            <a:graphicFrameLocks noGrp="1"/>
          </p:cNvGraphicFramePr>
          <p:nvPr>
            <p:ph idx="1"/>
          </p:nvPr>
        </p:nvGraphicFramePr>
        <p:xfrm>
          <a:off x="1714500" y="2295525"/>
          <a:ext cx="5715000" cy="3135410"/>
        </p:xfrm>
        <a:graphic>
          <a:graphicData uri="http://schemas.openxmlformats.org/drawingml/2006/table">
            <a:tbl>
              <a:tblPr/>
              <a:tblGrid>
                <a:gridCol w="1905000"/>
                <a:gridCol w="1905000"/>
                <a:gridCol w="1905000"/>
              </a:tblGrid>
              <a:tr h="3135313">
                <a:tc>
                  <a:txBody>
                    <a:bodyPr/>
                    <a:lstStyle/>
                    <a:p>
                      <a:pPr algn="ctr"/>
                      <a:r>
                        <a:rPr lang="en-US" sz="1800">
                          <a:effectLst/>
                          <a:latin typeface="Tahoma"/>
                        </a:rPr>
                        <a:t>Alaska </a:t>
                      </a:r>
                      <a:br>
                        <a:rPr lang="en-US" sz="1800">
                          <a:effectLst/>
                          <a:latin typeface="Tahoma"/>
                        </a:rPr>
                      </a:br>
                      <a:r>
                        <a:rPr lang="en-US" sz="1800">
                          <a:effectLst/>
                          <a:latin typeface="Tahoma"/>
                        </a:rPr>
                        <a:t>Arizona</a:t>
                      </a:r>
                      <a:br>
                        <a:rPr lang="en-US" sz="1800">
                          <a:effectLst/>
                          <a:latin typeface="Tahoma"/>
                        </a:rPr>
                      </a:br>
                      <a:r>
                        <a:rPr lang="en-US" sz="1800">
                          <a:effectLst/>
                          <a:latin typeface="Tahoma"/>
                        </a:rPr>
                        <a:t>California</a:t>
                      </a:r>
                      <a:br>
                        <a:rPr lang="en-US" sz="1800">
                          <a:effectLst/>
                          <a:latin typeface="Tahoma"/>
                        </a:rPr>
                      </a:br>
                      <a:r>
                        <a:rPr lang="en-US" sz="1800">
                          <a:effectLst/>
                          <a:latin typeface="Tahoma"/>
                        </a:rPr>
                        <a:t>Hawaii</a:t>
                      </a:r>
                      <a:br>
                        <a:rPr lang="en-US" sz="1800">
                          <a:effectLst/>
                          <a:latin typeface="Tahoma"/>
                        </a:rPr>
                      </a:br>
                      <a:r>
                        <a:rPr lang="en-US" sz="1800">
                          <a:effectLst/>
                          <a:latin typeface="Tahoma"/>
                        </a:rPr>
                        <a:t>Indiana</a:t>
                      </a:r>
                      <a:br>
                        <a:rPr lang="en-US" sz="1800">
                          <a:effectLst/>
                          <a:latin typeface="Tahoma"/>
                        </a:rPr>
                      </a:br>
                      <a:r>
                        <a:rPr lang="en-US" sz="1800">
                          <a:effectLst/>
                          <a:latin typeface="Tahoma"/>
                        </a:rPr>
                        <a:t>Iowa</a:t>
                      </a:r>
                      <a:br>
                        <a:rPr lang="en-US" sz="1800">
                          <a:effectLst/>
                          <a:latin typeface="Tahoma"/>
                        </a:rPr>
                      </a:br>
                      <a:r>
                        <a:rPr lang="en-US" sz="1800">
                          <a:effectLst/>
                          <a:latin typeface="Tahoma"/>
                        </a:rPr>
                        <a:t>Kentucky</a:t>
                      </a:r>
                    </a:p>
                  </a:txBody>
                  <a:tcPr marL="333375" marR="333375" marT="333265" marB="333265">
                    <a:lnL>
                      <a:noFill/>
                    </a:lnL>
                    <a:lnR>
                      <a:noFill/>
                    </a:lnR>
                    <a:lnT>
                      <a:noFill/>
                    </a:lnT>
                    <a:lnB>
                      <a:noFill/>
                    </a:lnB>
                  </a:tcPr>
                </a:tc>
                <a:tc>
                  <a:txBody>
                    <a:bodyPr/>
                    <a:lstStyle/>
                    <a:p>
                      <a:pPr algn="ctr"/>
                      <a:r>
                        <a:rPr lang="en-US" sz="1800">
                          <a:effectLst/>
                          <a:latin typeface="Tahoma"/>
                        </a:rPr>
                        <a:t>Maryland</a:t>
                      </a:r>
                      <a:br>
                        <a:rPr lang="en-US" sz="1800">
                          <a:effectLst/>
                          <a:latin typeface="Tahoma"/>
                        </a:rPr>
                      </a:br>
                      <a:r>
                        <a:rPr lang="en-US" sz="1800">
                          <a:effectLst/>
                          <a:latin typeface="Tahoma"/>
                        </a:rPr>
                        <a:t>Michigan</a:t>
                      </a:r>
                      <a:br>
                        <a:rPr lang="en-US" sz="1800">
                          <a:effectLst/>
                          <a:latin typeface="Tahoma"/>
                        </a:rPr>
                      </a:br>
                      <a:r>
                        <a:rPr lang="en-US" sz="1800">
                          <a:effectLst/>
                          <a:latin typeface="Tahoma"/>
                        </a:rPr>
                        <a:t>Minnesota</a:t>
                      </a:r>
                      <a:br>
                        <a:rPr lang="en-US" sz="1800">
                          <a:effectLst/>
                          <a:latin typeface="Tahoma"/>
                        </a:rPr>
                      </a:br>
                      <a:r>
                        <a:rPr lang="en-US" sz="1800">
                          <a:effectLst/>
                          <a:latin typeface="Tahoma"/>
                        </a:rPr>
                        <a:t>Nevada</a:t>
                      </a:r>
                      <a:br>
                        <a:rPr lang="en-US" sz="1800">
                          <a:effectLst/>
                          <a:latin typeface="Tahoma"/>
                        </a:rPr>
                      </a:br>
                      <a:r>
                        <a:rPr lang="en-US" sz="1800">
                          <a:effectLst/>
                          <a:latin typeface="Tahoma"/>
                        </a:rPr>
                        <a:t>New Mexico</a:t>
                      </a:r>
                      <a:br>
                        <a:rPr lang="en-US" sz="1800">
                          <a:effectLst/>
                          <a:latin typeface="Tahoma"/>
                        </a:rPr>
                      </a:br>
                      <a:r>
                        <a:rPr lang="en-US" sz="1800">
                          <a:effectLst/>
                          <a:latin typeface="Tahoma"/>
                        </a:rPr>
                        <a:t>North Carolina</a:t>
                      </a:r>
                      <a:br>
                        <a:rPr lang="en-US" sz="1800">
                          <a:effectLst/>
                          <a:latin typeface="Tahoma"/>
                        </a:rPr>
                      </a:br>
                      <a:r>
                        <a:rPr lang="en-US" sz="1800">
                          <a:effectLst/>
                          <a:latin typeface="Tahoma"/>
                        </a:rPr>
                        <a:t>Oregon</a:t>
                      </a:r>
                    </a:p>
                  </a:txBody>
                  <a:tcPr marL="333375" marR="333375" marT="333265" marB="333265">
                    <a:lnL>
                      <a:noFill/>
                    </a:lnL>
                    <a:lnR>
                      <a:noFill/>
                    </a:lnR>
                    <a:lnT>
                      <a:noFill/>
                    </a:lnT>
                    <a:lnB>
                      <a:noFill/>
                    </a:lnB>
                  </a:tcPr>
                </a:tc>
                <a:tc>
                  <a:txBody>
                    <a:bodyPr/>
                    <a:lstStyle/>
                    <a:p>
                      <a:pPr algn="ctr"/>
                      <a:r>
                        <a:rPr lang="en-US" sz="1800" dirty="0">
                          <a:effectLst/>
                          <a:latin typeface="Tahoma"/>
                        </a:rPr>
                        <a:t>South Carolina</a:t>
                      </a:r>
                      <a:br>
                        <a:rPr lang="en-US" sz="1800" dirty="0">
                          <a:effectLst/>
                          <a:latin typeface="Tahoma"/>
                        </a:rPr>
                      </a:br>
                      <a:r>
                        <a:rPr lang="en-US" sz="1800" dirty="0">
                          <a:effectLst/>
                          <a:latin typeface="Tahoma"/>
                        </a:rPr>
                        <a:t>Tennessee</a:t>
                      </a:r>
                      <a:br>
                        <a:rPr lang="en-US" sz="1800" dirty="0">
                          <a:effectLst/>
                          <a:latin typeface="Tahoma"/>
                        </a:rPr>
                      </a:br>
                      <a:r>
                        <a:rPr lang="en-US" sz="1800" dirty="0">
                          <a:effectLst/>
                          <a:latin typeface="Tahoma"/>
                        </a:rPr>
                        <a:t>Utah</a:t>
                      </a:r>
                      <a:br>
                        <a:rPr lang="en-US" sz="1800" dirty="0">
                          <a:effectLst/>
                          <a:latin typeface="Tahoma"/>
                        </a:rPr>
                      </a:br>
                      <a:r>
                        <a:rPr lang="en-US" sz="1800" dirty="0">
                          <a:effectLst/>
                          <a:latin typeface="Tahoma"/>
                        </a:rPr>
                        <a:t>Vermont</a:t>
                      </a:r>
                      <a:br>
                        <a:rPr lang="en-US" sz="1800" dirty="0">
                          <a:effectLst/>
                          <a:latin typeface="Tahoma"/>
                        </a:rPr>
                      </a:br>
                      <a:r>
                        <a:rPr lang="en-US" sz="1800" dirty="0">
                          <a:effectLst/>
                          <a:latin typeface="Tahoma"/>
                        </a:rPr>
                        <a:t>Virginia</a:t>
                      </a:r>
                      <a:br>
                        <a:rPr lang="en-US" sz="1800" dirty="0">
                          <a:effectLst/>
                          <a:latin typeface="Tahoma"/>
                        </a:rPr>
                      </a:br>
                      <a:r>
                        <a:rPr lang="en-US" sz="1800" dirty="0">
                          <a:effectLst/>
                          <a:latin typeface="Tahoma"/>
                        </a:rPr>
                        <a:t>Washington</a:t>
                      </a:r>
                      <a:br>
                        <a:rPr lang="en-US" sz="1800" dirty="0">
                          <a:effectLst/>
                          <a:latin typeface="Tahoma"/>
                        </a:rPr>
                      </a:br>
                      <a:r>
                        <a:rPr lang="en-US" sz="1800" dirty="0">
                          <a:effectLst/>
                          <a:latin typeface="Tahoma"/>
                        </a:rPr>
                        <a:t>Wyoming</a:t>
                      </a:r>
                      <a:br>
                        <a:rPr lang="en-US" sz="1800" dirty="0">
                          <a:effectLst/>
                          <a:latin typeface="Tahoma"/>
                        </a:rPr>
                      </a:br>
                      <a:r>
                        <a:rPr lang="en-US" sz="1800" dirty="0">
                          <a:effectLst/>
                          <a:latin typeface="Tahoma"/>
                        </a:rPr>
                        <a:t>Puerto Rico</a:t>
                      </a:r>
                    </a:p>
                  </a:txBody>
                  <a:tcPr marL="333375" marR="333375" marT="333265" marB="333265">
                    <a:lnL>
                      <a:noFill/>
                    </a:lnL>
                    <a:lnR>
                      <a:noFill/>
                    </a:lnR>
                    <a:lnT>
                      <a:noFill/>
                    </a:lnT>
                    <a:lnB>
                      <a:noFill/>
                    </a:lnB>
                  </a:tcPr>
                </a:tc>
              </a:tr>
            </a:tbl>
          </a:graphicData>
        </a:graphic>
      </p:graphicFrame>
      <p:pic>
        <p:nvPicPr>
          <p:cNvPr id="147463" name="Picture 2" descr="Map with Leg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82650"/>
            <a:ext cx="7848600" cy="591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8482" name="Title 1"/>
          <p:cNvSpPr>
            <a:spLocks noGrp="1"/>
          </p:cNvSpPr>
          <p:nvPr>
            <p:ph type="title"/>
          </p:nvPr>
        </p:nvSpPr>
        <p:spPr>
          <a:xfrm>
            <a:off x="914400" y="228600"/>
            <a:ext cx="8229600" cy="1143000"/>
          </a:xfrm>
        </p:spPr>
        <p:txBody>
          <a:bodyPr/>
          <a:lstStyle/>
          <a:p>
            <a:pPr eaLnBrk="1" hangingPunct="1"/>
            <a:r>
              <a:rPr lang="en-US" altLang="en-US" sz="3600" smtClean="0"/>
              <a:t>Wage and Hour Division (WHD)</a:t>
            </a:r>
            <a:br>
              <a:rPr lang="en-US" altLang="en-US" sz="3600" smtClean="0"/>
            </a:br>
            <a:r>
              <a:rPr lang="en-US" altLang="en-US" sz="3600" smtClean="0"/>
              <a:t>State Plan - State Information </a:t>
            </a:r>
          </a:p>
        </p:txBody>
      </p:sp>
      <p:pic>
        <p:nvPicPr>
          <p:cNvPr id="148483" name="Content Placeholder 3"/>
          <p:cNvPicPr>
            <a:picLocks noGrp="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1295400" y="1524000"/>
            <a:ext cx="7010400" cy="5181600"/>
          </a:xfrm>
        </p:spPr>
      </p:pic>
      <p:pic>
        <p:nvPicPr>
          <p:cNvPr id="148484" name="Content Placeholder 3"/>
          <p:cNvPicPr>
            <a:picLocks/>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5800" y="5181600"/>
            <a:ext cx="7848600" cy="1295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9506" name="Title 1"/>
          <p:cNvSpPr>
            <a:spLocks noGrp="1"/>
          </p:cNvSpPr>
          <p:nvPr>
            <p:ph type="title"/>
          </p:nvPr>
        </p:nvSpPr>
        <p:spPr>
          <a:xfrm>
            <a:off x="1828800" y="0"/>
            <a:ext cx="6858000" cy="1143000"/>
          </a:xfrm>
        </p:spPr>
        <p:txBody>
          <a:bodyPr/>
          <a:lstStyle/>
          <a:p>
            <a:pPr eaLnBrk="1" hangingPunct="1"/>
            <a:r>
              <a:rPr lang="en-US" altLang="en-US" smtClean="0"/>
              <a:t>Example - Iowa</a:t>
            </a:r>
          </a:p>
        </p:txBody>
      </p:sp>
      <p:pic>
        <p:nvPicPr>
          <p:cNvPr id="149507" name="Content Placeholder 3"/>
          <p:cNvPicPr>
            <a:picLocks noGrp="1"/>
          </p:cNvPicPr>
          <p:nvPr>
            <p:ph idx="1"/>
          </p:nvPr>
        </p:nvPicPr>
        <p:blipFill>
          <a:blip r:embed="rId4" cstate="email">
            <a:extLst>
              <a:ext uri="{28A0092B-C50C-407E-A947-70E740481C1C}">
                <a14:useLocalDpi xmlns:a14="http://schemas.microsoft.com/office/drawing/2010/main" val="0"/>
              </a:ext>
            </a:extLst>
          </a:blip>
          <a:srcRect/>
          <a:stretch>
            <a:fillRect/>
          </a:stretch>
        </p:blipFill>
        <p:spPr>
          <a:xfrm>
            <a:off x="152400" y="1752600"/>
            <a:ext cx="4876800" cy="4191000"/>
          </a:xfrm>
        </p:spPr>
      </p:pic>
      <p:pic>
        <p:nvPicPr>
          <p:cNvPr id="14950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05400" y="32004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486400" y="5562600"/>
            <a:ext cx="1600200" cy="461963"/>
          </a:xfrm>
          <a:prstGeom prst="rect">
            <a:avLst/>
          </a:prstGeom>
          <a:solidFill>
            <a:srgbClr val="FFC000"/>
          </a:solidFill>
          <a:ln w="28575">
            <a:solidFill>
              <a:schemeClr val="tx1"/>
            </a:solidFill>
          </a:ln>
        </p:spPr>
        <p:txBody>
          <a:bodyPr>
            <a:spAutoFit/>
          </a:bodyPr>
          <a:lstStyle/>
          <a:p>
            <a:pPr algn="ctr">
              <a:defRPr/>
            </a:pPr>
            <a:r>
              <a:rPr lang="en-US" sz="2400" i="0" dirty="0">
                <a:latin typeface="+mn-lt"/>
              </a:rPr>
              <a:t>State </a:t>
            </a:r>
          </a:p>
        </p:txBody>
      </p:sp>
      <p:sp>
        <p:nvSpPr>
          <p:cNvPr id="7" name="Rectangle 6"/>
          <p:cNvSpPr/>
          <p:nvPr/>
        </p:nvSpPr>
        <p:spPr>
          <a:xfrm>
            <a:off x="7315200" y="5562600"/>
            <a:ext cx="1600200" cy="461963"/>
          </a:xfrm>
          <a:prstGeom prst="rect">
            <a:avLst/>
          </a:prstGeom>
          <a:solidFill>
            <a:srgbClr val="FFC000"/>
          </a:solidFill>
          <a:ln w="28575">
            <a:solidFill>
              <a:schemeClr val="tx1"/>
            </a:solidFill>
          </a:ln>
        </p:spPr>
        <p:txBody>
          <a:bodyPr>
            <a:spAutoFit/>
          </a:bodyPr>
          <a:lstStyle/>
          <a:p>
            <a:pPr algn="ctr">
              <a:defRPr/>
            </a:pPr>
            <a:r>
              <a:rPr lang="en-US" sz="2400" i="0" dirty="0">
                <a:latin typeface="+mn-lt"/>
              </a:rPr>
              <a:t>Federal </a:t>
            </a:r>
          </a:p>
        </p:txBody>
      </p:sp>
      <p:sp>
        <p:nvSpPr>
          <p:cNvPr id="8" name="Rectangle 7"/>
          <p:cNvSpPr/>
          <p:nvPr/>
        </p:nvSpPr>
        <p:spPr>
          <a:xfrm>
            <a:off x="5791200" y="1447800"/>
            <a:ext cx="2590800" cy="1570038"/>
          </a:xfrm>
          <a:prstGeom prst="rect">
            <a:avLst/>
          </a:prstGeom>
          <a:solidFill>
            <a:srgbClr val="FFCC00"/>
          </a:solidFill>
          <a:ln w="28575">
            <a:solidFill>
              <a:schemeClr val="tx1"/>
            </a:solidFill>
          </a:ln>
        </p:spPr>
        <p:txBody>
          <a:bodyPr>
            <a:spAutoFit/>
          </a:bodyPr>
          <a:lstStyle/>
          <a:p>
            <a:pPr algn="ctr">
              <a:defRPr/>
            </a:pPr>
            <a:r>
              <a:rPr lang="en-US" sz="2400" i="0" dirty="0">
                <a:latin typeface="+mn-lt"/>
              </a:rPr>
              <a:t>State plan must meet Federal Regulation and can exceed Federal</a:t>
            </a:r>
          </a:p>
        </p:txBody>
      </p:sp>
      <p:sp>
        <p:nvSpPr>
          <p:cNvPr id="9" name="Rectangle 8"/>
          <p:cNvSpPr/>
          <p:nvPr/>
        </p:nvSpPr>
        <p:spPr>
          <a:xfrm>
            <a:off x="6400800" y="3276600"/>
            <a:ext cx="1371600" cy="338138"/>
          </a:xfrm>
          <a:prstGeom prst="rect">
            <a:avLst/>
          </a:prstGeom>
          <a:solidFill>
            <a:srgbClr val="FFC000"/>
          </a:solidFill>
          <a:ln w="28575">
            <a:solidFill>
              <a:schemeClr val="tx1"/>
            </a:solidFill>
          </a:ln>
        </p:spPr>
        <p:txBody>
          <a:bodyPr>
            <a:spAutoFit/>
          </a:bodyPr>
          <a:lstStyle/>
          <a:p>
            <a:pPr algn="ctr">
              <a:defRPr/>
            </a:pPr>
            <a:r>
              <a:rPr lang="en-US" sz="1600" i="0" dirty="0">
                <a:latin typeface="+mn-lt"/>
              </a:rPr>
              <a:t>Chapter 10 </a:t>
            </a:r>
          </a:p>
        </p:txBody>
      </p:sp>
      <p:sp>
        <p:nvSpPr>
          <p:cNvPr id="10" name="Up Arrow 9"/>
          <p:cNvSpPr/>
          <p:nvPr/>
        </p:nvSpPr>
        <p:spPr>
          <a:xfrm rot="1497793">
            <a:off x="736600" y="4392613"/>
            <a:ext cx="471488" cy="1066800"/>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9506" name="Title 1"/>
          <p:cNvSpPr>
            <a:spLocks noGrp="1"/>
          </p:cNvSpPr>
          <p:nvPr>
            <p:ph type="title"/>
          </p:nvPr>
        </p:nvSpPr>
        <p:spPr>
          <a:xfrm>
            <a:off x="914400" y="0"/>
            <a:ext cx="8229600" cy="1189038"/>
          </a:xfrm>
        </p:spPr>
        <p:txBody>
          <a:bodyPr/>
          <a:lstStyle/>
          <a:p>
            <a:pPr eaLnBrk="1" hangingPunct="1">
              <a:defRPr/>
            </a:pPr>
            <a:r>
              <a:rPr lang="en-US" sz="4000" dirty="0" smtClean="0">
                <a:latin typeface="+mn-lt"/>
                <a:cs typeface="Arial" charset="0"/>
              </a:rPr>
              <a:t>Polling Question</a:t>
            </a:r>
          </a:p>
        </p:txBody>
      </p:sp>
      <p:sp>
        <p:nvSpPr>
          <p:cNvPr id="150531" name="Content Placeholder 2"/>
          <p:cNvSpPr>
            <a:spLocks noGrp="1"/>
          </p:cNvSpPr>
          <p:nvPr>
            <p:ph idx="1"/>
          </p:nvPr>
        </p:nvSpPr>
        <p:spPr>
          <a:xfrm>
            <a:off x="2057400" y="1905000"/>
            <a:ext cx="6629400" cy="4525963"/>
          </a:xfrm>
        </p:spPr>
        <p:txBody>
          <a:bodyPr/>
          <a:lstStyle/>
          <a:p>
            <a:pPr eaLnBrk="1" hangingPunct="1"/>
            <a:r>
              <a:rPr lang="en-US" altLang="en-US" dirty="0" smtClean="0">
                <a:cs typeface="Arial" charset="0"/>
              </a:rPr>
              <a:t>Agricultural Businesses that have less than 10 employees do not need to have an understanding of OSHA standards</a:t>
            </a:r>
            <a:r>
              <a:rPr lang="en-US" altLang="en-US"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1554" name="Title 1"/>
          <p:cNvSpPr>
            <a:spLocks noGrp="1"/>
          </p:cNvSpPr>
          <p:nvPr>
            <p:ph type="title"/>
          </p:nvPr>
        </p:nvSpPr>
        <p:spPr>
          <a:xfrm>
            <a:off x="457200" y="0"/>
            <a:ext cx="8229600" cy="1143000"/>
          </a:xfrm>
        </p:spPr>
        <p:txBody>
          <a:bodyPr/>
          <a:lstStyle/>
          <a:p>
            <a:pPr eaLnBrk="1" hangingPunct="1"/>
            <a:r>
              <a:rPr lang="en-US" altLang="en-US" smtClean="0"/>
              <a:t>Ag Exemption</a:t>
            </a:r>
          </a:p>
        </p:txBody>
      </p:sp>
      <p:sp>
        <p:nvSpPr>
          <p:cNvPr id="3" name="Content Placeholder 2"/>
          <p:cNvSpPr>
            <a:spLocks noGrp="1"/>
          </p:cNvSpPr>
          <p:nvPr>
            <p:ph idx="1"/>
          </p:nvPr>
        </p:nvSpPr>
        <p:spPr>
          <a:xfrm>
            <a:off x="1828800" y="1935451"/>
            <a:ext cx="7086600" cy="4525963"/>
          </a:xfrm>
        </p:spPr>
        <p:txBody>
          <a:bodyPr rtlCol="0">
            <a:normAutofit fontScale="70000" lnSpcReduction="20000"/>
          </a:bodyPr>
          <a:lstStyle/>
          <a:p>
            <a:pPr marL="0" indent="0" eaLnBrk="1" fontAlgn="auto" hangingPunct="1">
              <a:spcAft>
                <a:spcPts val="0"/>
              </a:spcAft>
              <a:buFontTx/>
              <a:buNone/>
              <a:defRPr/>
            </a:pPr>
            <a:r>
              <a:rPr lang="en-US" b="1" dirty="0" smtClean="0">
                <a:latin typeface="Arial" pitchFamily="34" charset="0"/>
                <a:cs typeface="Arial" pitchFamily="34" charset="0"/>
              </a:rPr>
              <a:t>Enforcement Guidance for Small Farming Operations</a:t>
            </a:r>
          </a:p>
          <a:p>
            <a:pPr eaLnBrk="1" fontAlgn="auto" hangingPunct="1">
              <a:spcAft>
                <a:spcPts val="0"/>
              </a:spcAft>
              <a:buFontTx/>
              <a:buNone/>
              <a:defRPr/>
            </a:pPr>
            <a:r>
              <a:rPr lang="en-US" dirty="0" smtClean="0">
                <a:latin typeface="Arial" pitchFamily="34" charset="0"/>
                <a:cs typeface="Arial" pitchFamily="34" charset="0"/>
              </a:rPr>
              <a:t>	The Appropriations Act exempts small farming operations from enforcement of </a:t>
            </a:r>
            <a:r>
              <a:rPr lang="en-US" u="sng" dirty="0" smtClean="0">
                <a:latin typeface="Arial" pitchFamily="34" charset="0"/>
                <a:cs typeface="Arial" pitchFamily="34" charset="0"/>
              </a:rPr>
              <a:t>all</a:t>
            </a:r>
            <a:r>
              <a:rPr lang="en-US" dirty="0" smtClean="0">
                <a:latin typeface="Arial" pitchFamily="34" charset="0"/>
                <a:cs typeface="Arial" pitchFamily="34" charset="0"/>
              </a:rPr>
              <a:t> rules, regulations, standards or orders under the Occupational Safety and Health Act. A farming operation is </a:t>
            </a:r>
            <a:r>
              <a:rPr lang="en-US" b="1" dirty="0" smtClean="0">
                <a:latin typeface="Arial" pitchFamily="34" charset="0"/>
                <a:cs typeface="Arial" pitchFamily="34" charset="0"/>
              </a:rPr>
              <a:t>exempt</a:t>
            </a:r>
            <a:r>
              <a:rPr lang="en-US" dirty="0" smtClean="0">
                <a:latin typeface="Arial" pitchFamily="34" charset="0"/>
                <a:cs typeface="Arial" pitchFamily="34" charset="0"/>
              </a:rPr>
              <a:t> from </a:t>
            </a:r>
            <a:r>
              <a:rPr lang="en-US" b="1" dirty="0" smtClean="0">
                <a:latin typeface="Arial" pitchFamily="34" charset="0"/>
                <a:cs typeface="Arial" pitchFamily="34" charset="0"/>
              </a:rPr>
              <a:t>all</a:t>
            </a:r>
            <a:r>
              <a:rPr lang="en-US" dirty="0" smtClean="0">
                <a:latin typeface="Arial" pitchFamily="34" charset="0"/>
                <a:cs typeface="Arial" pitchFamily="34" charset="0"/>
              </a:rPr>
              <a:t> OSHA activities if it: </a:t>
            </a:r>
          </a:p>
          <a:p>
            <a:pPr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r>
              <a:rPr lang="en-US" sz="3100" dirty="0" smtClean="0">
                <a:latin typeface="Arial" pitchFamily="34" charset="0"/>
                <a:cs typeface="Arial" pitchFamily="34" charset="0"/>
              </a:rPr>
              <a:t>Employs </a:t>
            </a:r>
            <a:r>
              <a:rPr lang="en-US" sz="3100" b="1" u="sng" dirty="0" smtClean="0">
                <a:latin typeface="Arial" pitchFamily="34" charset="0"/>
                <a:cs typeface="Arial" pitchFamily="34" charset="0"/>
              </a:rPr>
              <a:t>10 or fewer employees </a:t>
            </a:r>
            <a:r>
              <a:rPr lang="en-US" sz="3100" dirty="0" smtClean="0">
                <a:latin typeface="Arial" pitchFamily="34" charset="0"/>
                <a:cs typeface="Arial" pitchFamily="34" charset="0"/>
              </a:rPr>
              <a:t>currently and at all times during the last 12 months; and </a:t>
            </a:r>
          </a:p>
          <a:p>
            <a:pPr lvl="1" eaLnBrk="1" fontAlgn="auto" hangingPunct="1">
              <a:spcAft>
                <a:spcPts val="0"/>
              </a:spcAft>
              <a:buFont typeface="Arial" pitchFamily="34" charset="0"/>
              <a:buChar char="•"/>
              <a:defRPr/>
            </a:pPr>
            <a:r>
              <a:rPr lang="en-US" sz="3100" dirty="0" smtClean="0">
                <a:latin typeface="Arial" pitchFamily="34" charset="0"/>
                <a:cs typeface="Arial" pitchFamily="34" charset="0"/>
              </a:rPr>
              <a:t>Has not had an active temporary labor camp during the proceeding 12 months.</a:t>
            </a:r>
          </a:p>
          <a:p>
            <a:pPr lvl="1" eaLnBrk="1" fontAlgn="auto" hangingPunct="1">
              <a:spcAft>
                <a:spcPts val="0"/>
              </a:spcAft>
              <a:buFontTx/>
              <a:buNone/>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
        <p:nvSpPr>
          <p:cNvPr id="151556" name="TextBox 6"/>
          <p:cNvSpPr txBox="1">
            <a:spLocks noChangeArrowheads="1"/>
          </p:cNvSpPr>
          <p:nvPr/>
        </p:nvSpPr>
        <p:spPr bwMode="auto">
          <a:xfrm>
            <a:off x="2590800" y="6096000"/>
            <a:ext cx="497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b="1"/>
              <a:t>Source</a:t>
            </a:r>
            <a:r>
              <a:rPr lang="en-US" altLang="en-US"/>
              <a:t>: OSHA Instruction CPL 02-00-051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2578" name="Title 1"/>
          <p:cNvSpPr>
            <a:spLocks noGrp="1"/>
          </p:cNvSpPr>
          <p:nvPr>
            <p:ph type="title"/>
          </p:nvPr>
        </p:nvSpPr>
        <p:spPr>
          <a:xfrm>
            <a:off x="762000" y="0"/>
            <a:ext cx="8229600" cy="1143000"/>
          </a:xfrm>
        </p:spPr>
        <p:txBody>
          <a:bodyPr/>
          <a:lstStyle/>
          <a:p>
            <a:pPr eaLnBrk="1" hangingPunct="1"/>
            <a:r>
              <a:rPr lang="en-US" altLang="en-US" smtClean="0"/>
              <a:t>Enforcement </a:t>
            </a:r>
          </a:p>
        </p:txBody>
      </p:sp>
      <p:sp>
        <p:nvSpPr>
          <p:cNvPr id="152579" name="Content Placeholder 2"/>
          <p:cNvSpPr>
            <a:spLocks noGrp="1"/>
          </p:cNvSpPr>
          <p:nvPr>
            <p:ph idx="1"/>
          </p:nvPr>
        </p:nvSpPr>
        <p:spPr>
          <a:xfrm>
            <a:off x="1524000" y="1600200"/>
            <a:ext cx="6858000" cy="4525963"/>
          </a:xfrm>
        </p:spPr>
        <p:txBody>
          <a:bodyPr/>
          <a:lstStyle/>
          <a:p>
            <a:pPr algn="ctr" eaLnBrk="1" hangingPunct="1">
              <a:buFont typeface="Arial" charset="0"/>
              <a:buNone/>
            </a:pPr>
            <a:r>
              <a:rPr lang="en-US" altLang="en-US" sz="3600" smtClean="0"/>
              <a:t>What does exempt from enforcement of </a:t>
            </a:r>
            <a:r>
              <a:rPr lang="en-US" altLang="en-US" sz="3600" u="sng" smtClean="0"/>
              <a:t>all</a:t>
            </a:r>
            <a:r>
              <a:rPr lang="en-US" altLang="en-US" sz="3600" smtClean="0"/>
              <a:t> rules, regulations, standards or orders mean?</a:t>
            </a:r>
          </a:p>
          <a:p>
            <a:pPr eaLnBrk="1" hangingPunct="1"/>
            <a:r>
              <a:rPr lang="en-US" altLang="en-US" sz="2800" smtClean="0"/>
              <a:t>Can’t use Federal funds to inspect or cite.</a:t>
            </a:r>
          </a:p>
          <a:p>
            <a:pPr eaLnBrk="1" hangingPunct="1"/>
            <a:r>
              <a:rPr lang="en-US" altLang="en-US" sz="2800" smtClean="0"/>
              <a:t>A state plan can’t  use federal funds to inspect - but the state plans can use state funds to inspect.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3602" name="Title 1"/>
          <p:cNvSpPr>
            <a:spLocks noGrp="1"/>
          </p:cNvSpPr>
          <p:nvPr>
            <p:ph type="title"/>
          </p:nvPr>
        </p:nvSpPr>
        <p:spPr>
          <a:xfrm>
            <a:off x="838200" y="152400"/>
            <a:ext cx="8001000" cy="533400"/>
          </a:xfrm>
        </p:spPr>
        <p:txBody>
          <a:bodyPr/>
          <a:lstStyle/>
          <a:p>
            <a:pPr eaLnBrk="1" hangingPunct="1"/>
            <a:r>
              <a:rPr lang="en-US" altLang="en-US" sz="3200" smtClean="0"/>
              <a:t>OSHA General Enforcement Guidelines Table</a:t>
            </a:r>
          </a:p>
        </p:txBody>
      </p:sp>
      <p:pic>
        <p:nvPicPr>
          <p:cNvPr id="153603" name="Content Placeholder 3" descr="CPL_2-0_51Jimg1.gif"/>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828800" y="814388"/>
            <a:ext cx="5791200" cy="6043612"/>
          </a:xfrm>
        </p:spPr>
      </p:pic>
      <p:sp>
        <p:nvSpPr>
          <p:cNvPr id="153604" name="TextBox 3"/>
          <p:cNvSpPr txBox="1">
            <a:spLocks noChangeArrowheads="1"/>
          </p:cNvSpPr>
          <p:nvPr/>
        </p:nvSpPr>
        <p:spPr bwMode="auto">
          <a:xfrm>
            <a:off x="0" y="3581400"/>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b="1" i="0"/>
              <a:t>Source:   OSHA.gov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4626" name="Title 1"/>
          <p:cNvSpPr>
            <a:spLocks noGrp="1"/>
          </p:cNvSpPr>
          <p:nvPr>
            <p:ph type="title"/>
          </p:nvPr>
        </p:nvSpPr>
        <p:spPr>
          <a:xfrm>
            <a:off x="914400" y="0"/>
            <a:ext cx="8229600" cy="1143000"/>
          </a:xfrm>
        </p:spPr>
        <p:txBody>
          <a:bodyPr/>
          <a:lstStyle/>
          <a:p>
            <a:pPr eaLnBrk="1" hangingPunct="1"/>
            <a:r>
              <a:rPr lang="en-US" altLang="en-US" smtClean="0"/>
              <a:t>Injury or Fatality </a:t>
            </a:r>
          </a:p>
        </p:txBody>
      </p:sp>
      <p:sp>
        <p:nvSpPr>
          <p:cNvPr id="154627" name="Content Placeholder 2"/>
          <p:cNvSpPr>
            <a:spLocks noGrp="1"/>
          </p:cNvSpPr>
          <p:nvPr>
            <p:ph idx="1"/>
          </p:nvPr>
        </p:nvSpPr>
        <p:spPr>
          <a:xfrm>
            <a:off x="1676400" y="1600200"/>
            <a:ext cx="6324600" cy="4525963"/>
          </a:xfrm>
        </p:spPr>
        <p:txBody>
          <a:bodyPr/>
          <a:lstStyle/>
          <a:p>
            <a:pPr algn="ctr" eaLnBrk="1" hangingPunct="1">
              <a:buFont typeface="Arial" charset="0"/>
              <a:buNone/>
            </a:pPr>
            <a:r>
              <a:rPr lang="en-US" altLang="en-US" sz="2400" smtClean="0">
                <a:cs typeface="Arial" charset="0"/>
              </a:rPr>
              <a:t>Does the Exemption still hold true with injuries                         and a fatality?   </a:t>
            </a:r>
            <a:r>
              <a:rPr lang="en-US" altLang="en-US" sz="2000" b="1" smtClean="0">
                <a:cs typeface="Arial" charset="0"/>
              </a:rPr>
              <a:t>YES </a:t>
            </a:r>
          </a:p>
          <a:p>
            <a:pPr lvl="1" eaLnBrk="1" hangingPunct="1">
              <a:buFont typeface="Arial" charset="0"/>
              <a:buChar char="•"/>
            </a:pPr>
            <a:r>
              <a:rPr lang="en-US" altLang="en-US" sz="2000" smtClean="0">
                <a:cs typeface="Arial" charset="0"/>
              </a:rPr>
              <a:t>Small farms, however, are not actually exempt from OSHA regulations because:</a:t>
            </a:r>
          </a:p>
          <a:p>
            <a:pPr lvl="2" eaLnBrk="1" hangingPunct="1">
              <a:buFont typeface="Wingdings" pitchFamily="2" charset="2"/>
              <a:buChar char="ü"/>
            </a:pPr>
            <a:r>
              <a:rPr lang="en-US" altLang="en-US" sz="2000" smtClean="0">
                <a:cs typeface="Arial" charset="0"/>
              </a:rPr>
              <a:t>Legally OSHA covers all farms, even though OSHA cannot inspect or cite farms with 10 or fewer employees.</a:t>
            </a:r>
          </a:p>
          <a:p>
            <a:pPr lvl="2" eaLnBrk="1" hangingPunct="1">
              <a:buFont typeface="Arial" charset="0"/>
              <a:buNone/>
            </a:pPr>
            <a:endParaRPr lang="en-US" altLang="en-US" sz="1800" smtClean="0">
              <a:latin typeface="Arial" charset="0"/>
              <a:cs typeface="Arial" charset="0"/>
            </a:endParaRPr>
          </a:p>
          <a:p>
            <a:pPr lvl="1" eaLnBrk="1" hangingPunct="1">
              <a:buFont typeface="Arial" charset="0"/>
              <a:buChar char="•"/>
            </a:pPr>
            <a:r>
              <a:rPr lang="en-US" altLang="en-US" sz="2000" b="1" smtClean="0">
                <a:solidFill>
                  <a:srgbClr val="FF0000"/>
                </a:solidFill>
                <a:cs typeface="Arial" charset="0"/>
              </a:rPr>
              <a:t>One important reason for understanding that small farms still fall under OSHA is that, in a court of law, OSHA rules and regulations may be used to identify safe and unsafe conditions on the farm.</a:t>
            </a:r>
          </a:p>
          <a:p>
            <a:pPr lvl="1" eaLnBrk="1" hangingPunct="1">
              <a:buFont typeface="Arial" charset="0"/>
              <a:buChar char="•"/>
            </a:pPr>
            <a:r>
              <a:rPr lang="en-US" altLang="en-US" sz="2000" b="1" smtClean="0">
                <a:solidFill>
                  <a:srgbClr val="FF0000"/>
                </a:solidFill>
                <a:cs typeface="Arial" charset="0"/>
              </a:rPr>
              <a:t>State plan - state may be more stringent based on the state regulations. </a:t>
            </a:r>
          </a:p>
          <a:p>
            <a:pPr eaLnBrk="1" hangingPunct="1"/>
            <a:endParaRPr lang="en-US" altLang="en-US" sz="2800" smtClean="0"/>
          </a:p>
          <a:p>
            <a:pPr eaLnBrk="1" hangingPunct="1">
              <a:buFont typeface="Arial" charset="0"/>
              <a:buNone/>
            </a:pPr>
            <a:endParaRPr lang="en-US" altLang="en-US" sz="1600" smtClean="0"/>
          </a:p>
          <a:p>
            <a:pPr eaLnBrk="1" hangingPunct="1"/>
            <a:endParaRPr lang="en-US" altLang="en-US" sz="16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pPr eaLnBrk="1" hangingPunct="1"/>
            <a:endParaRPr lang="en-US" altLang="en-US" sz="3600" smtClean="0">
              <a:latin typeface="Arial" charset="0"/>
              <a:cs typeface="Arial" charset="0"/>
            </a:endParaRPr>
          </a:p>
        </p:txBody>
      </p:sp>
      <p:sp>
        <p:nvSpPr>
          <p:cNvPr id="3" name="Content Placeholder 2"/>
          <p:cNvSpPr>
            <a:spLocks noGrp="1"/>
          </p:cNvSpPr>
          <p:nvPr>
            <p:ph idx="1"/>
          </p:nvPr>
        </p:nvSpPr>
        <p:spPr>
          <a:xfrm>
            <a:off x="1066800" y="1600200"/>
            <a:ext cx="7620000" cy="4525963"/>
          </a:xfrm>
        </p:spPr>
        <p:txBody>
          <a:bodyPr rtlCol="0">
            <a:normAutofit fontScale="92500" lnSpcReduction="20000"/>
          </a:bodyPr>
          <a:lstStyle/>
          <a:p>
            <a:pPr eaLnBrk="1" fontAlgn="auto" hangingPunct="1">
              <a:spcAft>
                <a:spcPts val="0"/>
              </a:spcAft>
              <a:buFont typeface="Arial" pitchFamily="34" charset="0"/>
              <a:buChar char="•"/>
              <a:defRPr/>
            </a:pPr>
            <a:r>
              <a:rPr lang="en-US" sz="3900" u="sng" dirty="0" smtClean="0"/>
              <a:t>Define your farming operation: </a:t>
            </a:r>
          </a:p>
          <a:p>
            <a:pPr eaLnBrk="1" fontAlgn="auto" hangingPunct="1">
              <a:spcAft>
                <a:spcPts val="0"/>
              </a:spcAft>
              <a:buFont typeface="Arial" charset="0"/>
              <a:buNone/>
              <a:defRPr/>
            </a:pPr>
            <a:r>
              <a:rPr lang="en-US" sz="3900" u="sng" dirty="0" smtClean="0"/>
              <a:t> </a:t>
            </a:r>
          </a:p>
          <a:p>
            <a:pPr marL="0" indent="0" eaLnBrk="1" fontAlgn="auto" hangingPunct="1">
              <a:spcAft>
                <a:spcPts val="0"/>
              </a:spcAft>
              <a:buFont typeface="Arial" pitchFamily="34" charset="0"/>
              <a:buNone/>
              <a:defRPr/>
            </a:pPr>
            <a:r>
              <a:rPr lang="en-US" sz="3900" dirty="0" smtClean="0"/>
              <a:t>    </a:t>
            </a:r>
          </a:p>
          <a:p>
            <a:pPr eaLnBrk="1" fontAlgn="auto" hangingPunct="1">
              <a:spcAft>
                <a:spcPts val="0"/>
              </a:spcAft>
              <a:buFont typeface="Arial" pitchFamily="34" charset="0"/>
              <a:buChar char="•"/>
              <a:defRPr/>
            </a:pPr>
            <a:r>
              <a:rPr lang="en-US" sz="3900" u="sng" dirty="0" smtClean="0"/>
              <a:t>Do you have employees?</a:t>
            </a:r>
          </a:p>
          <a:p>
            <a:pPr eaLnBrk="1" fontAlgn="auto" hangingPunct="1">
              <a:spcAft>
                <a:spcPts val="0"/>
              </a:spcAft>
              <a:buFont typeface="Arial" charset="0"/>
              <a:buNone/>
              <a:defRPr/>
            </a:pPr>
            <a:endParaRPr lang="en-US" sz="2800" u="sng" dirty="0" smtClean="0"/>
          </a:p>
          <a:p>
            <a:pPr marL="0" indent="0" eaLnBrk="1" fontAlgn="auto" hangingPunct="1">
              <a:spcAft>
                <a:spcPts val="0"/>
              </a:spcAft>
              <a:buFont typeface="Arial" pitchFamily="34" charset="0"/>
              <a:buNone/>
              <a:defRPr/>
            </a:pPr>
            <a:endParaRPr lang="en-US" sz="2800" u="sng" dirty="0" smtClean="0"/>
          </a:p>
          <a:p>
            <a:pPr marL="0" indent="0" eaLnBrk="1" fontAlgn="auto" hangingPunct="1">
              <a:spcAft>
                <a:spcPts val="0"/>
              </a:spcAft>
              <a:buFont typeface="Arial" pitchFamily="34" charset="0"/>
              <a:buNone/>
              <a:defRPr/>
            </a:pPr>
            <a:endParaRPr lang="en-US" sz="2800" u="sng" dirty="0" smtClean="0"/>
          </a:p>
          <a:p>
            <a:pPr marL="0" indent="0" eaLnBrk="1" fontAlgn="auto" hangingPunct="1">
              <a:spcAft>
                <a:spcPts val="0"/>
              </a:spcAft>
              <a:buFont typeface="Arial" pitchFamily="34" charset="0"/>
              <a:buNone/>
              <a:defRPr/>
            </a:pPr>
            <a:endParaRPr lang="en-US" sz="2800" u="sng" dirty="0" smtClean="0"/>
          </a:p>
          <a:p>
            <a:pPr marL="0" indent="0" eaLnBrk="1" fontAlgn="auto" hangingPunct="1">
              <a:spcAft>
                <a:spcPts val="0"/>
              </a:spcAft>
              <a:buFont typeface="Arial" pitchFamily="34" charset="0"/>
              <a:buNone/>
              <a:defRPr/>
            </a:pPr>
            <a:endParaRPr lang="en-US" sz="2800" u="sng" dirty="0" smtClean="0"/>
          </a:p>
          <a:p>
            <a:pPr marL="0" indent="0" eaLnBrk="1" fontAlgn="auto" hangingPunct="1">
              <a:spcAft>
                <a:spcPts val="0"/>
              </a:spcAft>
              <a:buFont typeface="Arial" pitchFamily="34" charset="0"/>
              <a:buNone/>
              <a:defRPr/>
            </a:pPr>
            <a:r>
              <a:rPr lang="en-US" sz="2400" dirty="0" smtClean="0"/>
              <a:t>                        </a:t>
            </a:r>
            <a:r>
              <a:rPr lang="en-US" sz="1800" dirty="0" smtClean="0"/>
              <a:t>Source:  Occupational Safety &amp; Health Act  1970</a:t>
            </a:r>
            <a:endParaRPr lang="en-US" sz="2400" dirty="0" smtClean="0"/>
          </a:p>
          <a:p>
            <a:pPr lvl="1" eaLnBrk="1" fontAlgn="auto" hangingPunct="1">
              <a:spcAft>
                <a:spcPts val="0"/>
              </a:spcAft>
              <a:buFont typeface="Arial" pitchFamily="34" charset="0"/>
              <a:buChar char="–"/>
              <a:defRPr/>
            </a:pPr>
            <a:endParaRPr lang="en-US" u="sng"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6674" name="Title 1"/>
          <p:cNvSpPr>
            <a:spLocks noGrp="1"/>
          </p:cNvSpPr>
          <p:nvPr>
            <p:ph type="title"/>
          </p:nvPr>
        </p:nvSpPr>
        <p:spPr>
          <a:xfrm>
            <a:off x="914400" y="0"/>
            <a:ext cx="8229600" cy="1143000"/>
          </a:xfrm>
        </p:spPr>
        <p:txBody>
          <a:bodyPr/>
          <a:lstStyle/>
          <a:p>
            <a:pPr eaLnBrk="1" hangingPunct="1"/>
            <a:r>
              <a:rPr lang="en-US" altLang="en-US" smtClean="0"/>
              <a:t>Farming Operation</a:t>
            </a:r>
          </a:p>
        </p:txBody>
      </p:sp>
      <p:sp>
        <p:nvSpPr>
          <p:cNvPr id="156675" name="Content Placeholder 2"/>
          <p:cNvSpPr>
            <a:spLocks noGrp="1"/>
          </p:cNvSpPr>
          <p:nvPr>
            <p:ph idx="1"/>
          </p:nvPr>
        </p:nvSpPr>
        <p:spPr>
          <a:xfrm>
            <a:off x="1143000" y="1828800"/>
            <a:ext cx="7543800" cy="4525963"/>
          </a:xfrm>
        </p:spPr>
        <p:txBody>
          <a:bodyPr/>
          <a:lstStyle/>
          <a:p>
            <a:pPr eaLnBrk="1" hangingPunct="1"/>
            <a:r>
              <a:rPr lang="en-US" altLang="en-US" dirty="0" smtClean="0"/>
              <a:t>A "farming operation" means any operation involved in the growing or harvesting of crops, the raising of livestock or poultry, or related activities conducted by a farmer on sites such as farms, ranches, orchards, dairy farms or similar farming operations. </a:t>
            </a:r>
          </a:p>
          <a:p>
            <a:pPr eaLnBrk="1" hangingPunct="1">
              <a:buFont typeface="Arial" charset="0"/>
              <a:buNone/>
            </a:pPr>
            <a:endParaRPr lang="en-US" altLang="en-US" sz="2000" dirty="0" smtClean="0"/>
          </a:p>
          <a:p>
            <a:pPr eaLnBrk="1" hangingPunct="1">
              <a:buFont typeface="Arial" charset="0"/>
              <a:buNone/>
            </a:pPr>
            <a:endParaRPr lang="en-US" altLang="en-US" sz="2000" dirty="0" smtClean="0"/>
          </a:p>
          <a:p>
            <a:pPr eaLnBrk="1" hangingPunct="1">
              <a:buFont typeface="Arial" charset="0"/>
              <a:buNone/>
            </a:pPr>
            <a:r>
              <a:rPr lang="en-US" altLang="en-US" sz="2000" dirty="0" smtClean="0"/>
              <a:t>	Source: OSHA.gov </a:t>
            </a:r>
            <a:r>
              <a:rPr lang="en-US" altLang="en-US" sz="2400" dirty="0" smtClean="0"/>
              <a:t/>
            </a:r>
            <a:br>
              <a:rPr lang="en-US" altLang="en-US" sz="2400" dirty="0" smtClean="0"/>
            </a:br>
            <a:endParaRPr lang="en-US" alt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0050" name="Title 1"/>
          <p:cNvSpPr>
            <a:spLocks noGrp="1"/>
          </p:cNvSpPr>
          <p:nvPr>
            <p:ph type="title"/>
          </p:nvPr>
        </p:nvSpPr>
        <p:spPr>
          <a:xfrm>
            <a:off x="1371600" y="0"/>
            <a:ext cx="8229600" cy="1143000"/>
          </a:xfrm>
        </p:spPr>
        <p:txBody>
          <a:bodyPr/>
          <a:lstStyle/>
          <a:p>
            <a:pPr eaLnBrk="1" hangingPunct="1"/>
            <a:r>
              <a:rPr lang="en-US" altLang="en-US" sz="2800" smtClean="0"/>
              <a:t>Occupational Safety and Health Act of 1970</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smtClean="0"/>
              <a:t>The  OSH Act was passed to prevent workers from being killed or seriously harmed at work. The law requires employers to provide their employees with working conditions that are free of known dangers. The Act created the Occupational Safety and Health Administration (OSHA), which sets and enforces protective workplace safety and health standards. OSHA also provides information, training and assistance to workers and employers. Workers may file a complaint to have OSHA inspect their workplace if they believe that their employer is not following OSHA standards or that there are serious hazards.</a:t>
            </a:r>
          </a:p>
          <a:p>
            <a:pPr eaLnBrk="1" fontAlgn="auto" hangingPunct="1">
              <a:spcAft>
                <a:spcPts val="0"/>
              </a:spcAft>
              <a:buFont typeface="Arial" pitchFamily="34" charset="0"/>
              <a:buChar char="•"/>
              <a:defRPr/>
            </a:pPr>
            <a:r>
              <a:rPr lang="en-US" sz="2400" dirty="0" smtClean="0"/>
              <a:t>Source:  OSHA.gov – OSH 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7698" name="Title 1"/>
          <p:cNvSpPr>
            <a:spLocks noGrp="1"/>
          </p:cNvSpPr>
          <p:nvPr>
            <p:ph type="title"/>
          </p:nvPr>
        </p:nvSpPr>
        <p:spPr>
          <a:xfrm>
            <a:off x="1905000" y="0"/>
            <a:ext cx="7010400" cy="1143000"/>
          </a:xfrm>
        </p:spPr>
        <p:txBody>
          <a:bodyPr/>
          <a:lstStyle/>
          <a:p>
            <a:pPr eaLnBrk="1" hangingPunct="1"/>
            <a:r>
              <a:rPr lang="en-US" altLang="en-US" sz="3200" smtClean="0"/>
              <a:t>Standard Industrial Classification (SIC)</a:t>
            </a:r>
          </a:p>
        </p:txBody>
      </p:sp>
      <p:sp>
        <p:nvSpPr>
          <p:cNvPr id="3" name="Content Placeholder 2"/>
          <p:cNvSpPr>
            <a:spLocks noGrp="1"/>
          </p:cNvSpPr>
          <p:nvPr>
            <p:ph idx="1"/>
          </p:nvPr>
        </p:nvSpPr>
        <p:spPr>
          <a:xfrm>
            <a:off x="1676400" y="1828800"/>
            <a:ext cx="7239000" cy="4525963"/>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cs typeface="Arial" pitchFamily="34" charset="0"/>
              </a:rPr>
              <a:t>These are employers engaged in businesses that have a two digit </a:t>
            </a:r>
            <a:r>
              <a:rPr lang="en-US" b="1" dirty="0" smtClean="0">
                <a:cs typeface="Arial" pitchFamily="34" charset="0"/>
              </a:rPr>
              <a:t>Standard Industrial Classification (SIC) </a:t>
            </a:r>
            <a:r>
              <a:rPr lang="en-US" dirty="0" smtClean="0">
                <a:cs typeface="Arial" pitchFamily="34" charset="0"/>
              </a:rPr>
              <a:t>of 01 (Agricultural Production - Crops), 02 (Agricultural Production - Livestock and Animal Specialties), and four digit SIC 0711 (Soil Preparation Services), 0721 (Crop Planting, Cultivating, and Protecting), 0722 (Crop Harvesting, Primarily by Machine), 07 61 ( Farm Labor Contractors and Crew Leaders), and 07 6 2 Farm Management Services). </a:t>
            </a:r>
            <a:endParaRPr lang="en-US" dirty="0" smtClean="0">
              <a:cs typeface="Arial" pitchFamily="34" charset="0"/>
            </a:endParaRPr>
          </a:p>
          <a:p>
            <a:pPr marL="0" indent="0" eaLnBrk="1" fontAlgn="auto" hangingPunct="1">
              <a:spcAft>
                <a:spcPts val="0"/>
              </a:spcAft>
              <a:buNone/>
              <a:defRPr/>
            </a:pPr>
            <a:endParaRPr lang="en-US" dirty="0" smtClean="0">
              <a:cs typeface="Arial" pitchFamily="34" charset="0"/>
            </a:endParaRPr>
          </a:p>
          <a:p>
            <a:pPr eaLnBrk="1" fontAlgn="auto" hangingPunct="1">
              <a:spcAft>
                <a:spcPts val="0"/>
              </a:spcAft>
              <a:buFont typeface="Arial" pitchFamily="34" charset="0"/>
              <a:buChar char="•"/>
              <a:defRPr/>
            </a:pPr>
            <a:r>
              <a:rPr lang="en-US" dirty="0" smtClean="0"/>
              <a:t>Insurance policy – tax preparers  </a:t>
            </a:r>
          </a:p>
          <a:p>
            <a:pPr eaLnBrk="1" fontAlgn="auto" hangingPunct="1">
              <a:spcAft>
                <a:spcPts val="0"/>
              </a:spcAft>
              <a:buFont typeface="Arial" pitchFamily="34" charset="0"/>
              <a:buNone/>
              <a:defRPr/>
            </a:pPr>
            <a:r>
              <a:rPr lang="en-US" dirty="0" smtClean="0"/>
              <a:t>	(example: Christmas Tree Growers) </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pPr eaLnBrk="1" hangingPunct="1"/>
            <a:r>
              <a:rPr lang="en-US" altLang="en-US" smtClean="0"/>
              <a:t>Employees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Do you employ 10 or fewer people (excluding family) at any time during the year?</a:t>
            </a:r>
          </a:p>
          <a:p>
            <a:pPr eaLnBrk="1" fontAlgn="auto" hangingPunct="1">
              <a:spcAft>
                <a:spcPts val="0"/>
              </a:spcAft>
              <a:buFont typeface="Arial" pitchFamily="34" charset="0"/>
              <a:buChar char="•"/>
              <a:defRPr/>
            </a:pPr>
            <a:endParaRPr lang="en-US" sz="2200" dirty="0" smtClean="0"/>
          </a:p>
          <a:p>
            <a:pPr eaLnBrk="1" fontAlgn="auto" hangingPunct="1">
              <a:spcAft>
                <a:spcPts val="0"/>
              </a:spcAft>
              <a:buFont typeface="Arial" pitchFamily="34" charset="0"/>
              <a:buChar char="•"/>
              <a:defRPr/>
            </a:pPr>
            <a:r>
              <a:rPr lang="en-US" b="1" dirty="0" smtClean="0">
                <a:latin typeface="Arial" pitchFamily="34" charset="0"/>
                <a:cs typeface="Arial" pitchFamily="34" charset="0"/>
              </a:rPr>
              <a:t>Background</a:t>
            </a:r>
            <a:r>
              <a:rPr lang="en-US" dirty="0" smtClean="0">
                <a:latin typeface="Arial" pitchFamily="34" charset="0"/>
                <a:cs typeface="Arial" pitchFamily="34" charset="0"/>
              </a:rPr>
              <a:t>.</a:t>
            </a:r>
            <a:r>
              <a:rPr lang="en-US" dirty="0" smtClean="0"/>
              <a:t> In providing funding for OSHA, Congress has placed restrictions on enforcement activities regarding two categories of employers: </a:t>
            </a:r>
          </a:p>
          <a:p>
            <a:pPr lvl="1" eaLnBrk="1" fontAlgn="auto" hangingPunct="1">
              <a:spcAft>
                <a:spcPts val="0"/>
              </a:spcAft>
              <a:buFont typeface="Arial" pitchFamily="34" charset="0"/>
              <a:buChar char="•"/>
              <a:defRPr/>
            </a:pPr>
            <a:r>
              <a:rPr lang="en-US" dirty="0" smtClean="0"/>
              <a:t>small farming operations </a:t>
            </a:r>
          </a:p>
          <a:p>
            <a:pPr lvl="1" eaLnBrk="1" fontAlgn="auto" hangingPunct="1">
              <a:spcAft>
                <a:spcPts val="0"/>
              </a:spcAft>
              <a:buFont typeface="Arial" pitchFamily="34" charset="0"/>
              <a:buChar char="•"/>
              <a:defRPr/>
            </a:pPr>
            <a:r>
              <a:rPr lang="en-US" dirty="0" smtClean="0"/>
              <a:t>small employers in low-hazard industries. The Appropriations Act contains limits for OSH Act activities on a </a:t>
            </a:r>
            <a:r>
              <a:rPr lang="en-US" dirty="0" smtClean="0">
                <a:solidFill>
                  <a:srgbClr val="FF0000"/>
                </a:solidFill>
              </a:rPr>
              <a:t>year-by-year basis.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9746" name="Title 1"/>
          <p:cNvSpPr>
            <a:spLocks noGrp="1"/>
          </p:cNvSpPr>
          <p:nvPr>
            <p:ph type="title"/>
          </p:nvPr>
        </p:nvSpPr>
        <p:spPr>
          <a:xfrm>
            <a:off x="685800" y="0"/>
            <a:ext cx="8229600" cy="1143000"/>
          </a:xfrm>
        </p:spPr>
        <p:txBody>
          <a:bodyPr/>
          <a:lstStyle/>
          <a:p>
            <a:pPr eaLnBrk="1" hangingPunct="1"/>
            <a:r>
              <a:rPr lang="en-US" altLang="en-US" smtClean="0"/>
              <a:t>Family Members</a:t>
            </a:r>
          </a:p>
        </p:txBody>
      </p:sp>
      <p:sp>
        <p:nvSpPr>
          <p:cNvPr id="3" name="Content Placeholder 2"/>
          <p:cNvSpPr>
            <a:spLocks noGrp="1"/>
          </p:cNvSpPr>
          <p:nvPr>
            <p:ph idx="1"/>
          </p:nvPr>
        </p:nvSpPr>
        <p:spPr>
          <a:xfrm>
            <a:off x="1600200" y="1905000"/>
            <a:ext cx="7315200" cy="4525963"/>
          </a:xfrm>
        </p:spPr>
        <p:txBody>
          <a:bodyPr rtlCol="0">
            <a:normAutofit fontScale="85000" lnSpcReduction="20000"/>
          </a:bodyPr>
          <a:lstStyle/>
          <a:p>
            <a:pPr lvl="1" eaLnBrk="1" fontAlgn="auto" hangingPunct="1">
              <a:spcAft>
                <a:spcPts val="0"/>
              </a:spcAft>
              <a:buFont typeface="Arial" pitchFamily="34" charset="0"/>
              <a:buChar char="•"/>
              <a:defRPr/>
            </a:pPr>
            <a:r>
              <a:rPr lang="en-US" dirty="0" smtClean="0"/>
              <a:t>Family members of farm employers are not counted when determining the number of employees. </a:t>
            </a:r>
          </a:p>
          <a:p>
            <a:pPr lvl="1" eaLnBrk="1" fontAlgn="auto" hangingPunct="1">
              <a:spcAft>
                <a:spcPts val="0"/>
              </a:spcAft>
              <a:buFont typeface="Arial" pitchFamily="34" charset="0"/>
              <a:buChar char="•"/>
              <a:defRPr/>
            </a:pPr>
            <a:r>
              <a:rPr lang="en-US" dirty="0" smtClean="0"/>
              <a:t>Who are family members:</a:t>
            </a:r>
          </a:p>
          <a:p>
            <a:pPr lvl="2" eaLnBrk="1" fontAlgn="auto" hangingPunct="1">
              <a:spcAft>
                <a:spcPts val="0"/>
              </a:spcAft>
              <a:buFont typeface="Wingdings" pitchFamily="2" charset="2"/>
              <a:buChar char="ü"/>
              <a:defRPr/>
            </a:pPr>
            <a:r>
              <a:rPr lang="en-US" dirty="0" smtClean="0"/>
              <a:t>Children</a:t>
            </a:r>
          </a:p>
          <a:p>
            <a:pPr lvl="2" eaLnBrk="1" fontAlgn="auto" hangingPunct="1">
              <a:spcAft>
                <a:spcPts val="0"/>
              </a:spcAft>
              <a:buFont typeface="Wingdings" pitchFamily="2" charset="2"/>
              <a:buChar char="ü"/>
              <a:defRPr/>
            </a:pPr>
            <a:r>
              <a:rPr lang="en-US" dirty="0" smtClean="0"/>
              <a:t>Spouse</a:t>
            </a:r>
          </a:p>
          <a:p>
            <a:pPr lvl="2" eaLnBrk="1" fontAlgn="auto" hangingPunct="1">
              <a:spcAft>
                <a:spcPts val="0"/>
              </a:spcAft>
              <a:buFont typeface="Wingdings" pitchFamily="2" charset="2"/>
              <a:buChar char="ü"/>
              <a:defRPr/>
            </a:pPr>
            <a:r>
              <a:rPr lang="en-US" dirty="0" smtClean="0"/>
              <a:t>Parents</a:t>
            </a:r>
          </a:p>
          <a:p>
            <a:pPr lvl="2" eaLnBrk="1" fontAlgn="auto" hangingPunct="1">
              <a:spcAft>
                <a:spcPts val="0"/>
              </a:spcAft>
              <a:buFont typeface="Wingdings" pitchFamily="2" charset="2"/>
              <a:buChar char="ü"/>
              <a:defRPr/>
            </a:pPr>
            <a:r>
              <a:rPr lang="en-US" dirty="0" smtClean="0"/>
              <a:t>Grandparents</a:t>
            </a:r>
          </a:p>
          <a:p>
            <a:pPr lvl="2" eaLnBrk="1" fontAlgn="auto" hangingPunct="1">
              <a:spcAft>
                <a:spcPts val="0"/>
              </a:spcAft>
              <a:buFont typeface="Arial" charset="0"/>
              <a:buNone/>
              <a:defRPr/>
            </a:pPr>
            <a:endParaRPr lang="en-US" dirty="0" smtClean="0"/>
          </a:p>
          <a:p>
            <a:pPr lvl="1" eaLnBrk="1" fontAlgn="auto" hangingPunct="1">
              <a:spcAft>
                <a:spcPts val="0"/>
              </a:spcAft>
              <a:buFont typeface="Arial" pitchFamily="34" charset="0"/>
              <a:buChar char="•"/>
              <a:defRPr/>
            </a:pPr>
            <a:r>
              <a:rPr lang="en-US" dirty="0" smtClean="0"/>
              <a:t>OSHA typically looks at blood relatives, spouses, or immediate relatives. </a:t>
            </a:r>
          </a:p>
          <a:p>
            <a:pPr lvl="1" eaLnBrk="1" fontAlgn="auto" hangingPunct="1">
              <a:spcAft>
                <a:spcPts val="0"/>
              </a:spcAft>
              <a:buFont typeface="Arial" charset="0"/>
              <a:buNone/>
              <a:defRPr/>
            </a:pPr>
            <a:r>
              <a:rPr lang="en-US" dirty="0" smtClean="0"/>
              <a:t/>
            </a:r>
            <a:br>
              <a:rPr lang="en-US" dirty="0" smtClean="0"/>
            </a:b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0770" name="Title 1"/>
          <p:cNvSpPr>
            <a:spLocks noGrp="1"/>
          </p:cNvSpPr>
          <p:nvPr>
            <p:ph type="title"/>
          </p:nvPr>
        </p:nvSpPr>
        <p:spPr>
          <a:xfrm>
            <a:off x="762000" y="0"/>
            <a:ext cx="8229600" cy="1143000"/>
          </a:xfrm>
        </p:spPr>
        <p:txBody>
          <a:bodyPr/>
          <a:lstStyle/>
          <a:p>
            <a:pPr eaLnBrk="1" hangingPunct="1"/>
            <a:r>
              <a:rPr lang="en-US" altLang="en-US" smtClean="0"/>
              <a:t>WPS definition </a:t>
            </a:r>
          </a:p>
        </p:txBody>
      </p:sp>
      <p:sp>
        <p:nvSpPr>
          <p:cNvPr id="3" name="Content Placeholder 2"/>
          <p:cNvSpPr>
            <a:spLocks noGrp="1"/>
          </p:cNvSpPr>
          <p:nvPr>
            <p:ph idx="1"/>
          </p:nvPr>
        </p:nvSpPr>
        <p:spPr>
          <a:xfrm>
            <a:off x="1447800" y="1600200"/>
            <a:ext cx="7239000" cy="4525963"/>
          </a:xfrm>
        </p:spPr>
        <p:txBody>
          <a:bodyPr rtlCol="0">
            <a:normAutofit fontScale="92500" lnSpcReduction="10000"/>
          </a:bodyPr>
          <a:lstStyle/>
          <a:p>
            <a:pPr eaLnBrk="1" fontAlgn="auto" hangingPunct="1">
              <a:spcAft>
                <a:spcPts val="0"/>
              </a:spcAft>
              <a:buFont typeface="Arial" charset="0"/>
              <a:buNone/>
              <a:defRPr/>
            </a:pPr>
            <a:r>
              <a:rPr lang="en-US" dirty="0" smtClean="0"/>
              <a:t>     However under the Worker Protection Standard their family exemption states the following:</a:t>
            </a:r>
          </a:p>
          <a:p>
            <a:pPr eaLnBrk="1" fontAlgn="auto" hangingPunct="1">
              <a:spcAft>
                <a:spcPts val="0"/>
              </a:spcAft>
              <a:buFont typeface="Arial" pitchFamily="34" charset="0"/>
              <a:buChar char="•"/>
              <a:defRPr/>
            </a:pPr>
            <a:r>
              <a:rPr lang="en-US" sz="2800" dirty="0" smtClean="0">
                <a:cs typeface="Arial" pitchFamily="34" charset="0"/>
              </a:rPr>
              <a:t>The Agricultural Worker Protection Standard 40 CFR Parts 156 &amp; 170 Interpretive Policy </a:t>
            </a:r>
            <a:r>
              <a:rPr lang="en-US" sz="2800" b="1" dirty="0" smtClean="0">
                <a:cs typeface="Arial" pitchFamily="34" charset="0"/>
              </a:rPr>
              <a:t>7.17 Immediate family exemption states the following: </a:t>
            </a:r>
          </a:p>
          <a:p>
            <a:pPr lvl="1" eaLnBrk="1" fontAlgn="auto" hangingPunct="1">
              <a:spcAft>
                <a:spcPts val="0"/>
              </a:spcAft>
              <a:buFont typeface="Arial" pitchFamily="34" charset="0"/>
              <a:buChar char="•"/>
              <a:defRPr/>
            </a:pPr>
            <a:r>
              <a:rPr lang="en-US" sz="2400" dirty="0" smtClean="0"/>
              <a:t>The rule defines immediate family as including only spouse; children; step children; foster children; parents; stepparents; foster parents; brothers; and sisters. (40 CFR part 170.3) </a:t>
            </a:r>
          </a:p>
          <a:p>
            <a:pPr eaLnBrk="1" fontAlgn="auto" hangingPunct="1">
              <a:spcAft>
                <a:spcPts val="0"/>
              </a:spcAft>
              <a:buFont typeface="Arial" charset="0"/>
              <a:buNone/>
              <a:defRPr/>
            </a:pPr>
            <a:r>
              <a:rPr lang="en-US" sz="2200" dirty="0" smtClean="0"/>
              <a:t>         source:  EPA.gov</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1794" name="Title 1"/>
          <p:cNvSpPr>
            <a:spLocks noGrp="1"/>
          </p:cNvSpPr>
          <p:nvPr>
            <p:ph type="title"/>
          </p:nvPr>
        </p:nvSpPr>
        <p:spPr>
          <a:xfrm>
            <a:off x="685800" y="0"/>
            <a:ext cx="8229600" cy="1143000"/>
          </a:xfrm>
        </p:spPr>
        <p:txBody>
          <a:bodyPr/>
          <a:lstStyle/>
          <a:p>
            <a:pPr eaLnBrk="1" hangingPunct="1"/>
            <a:r>
              <a:rPr lang="en-US" altLang="en-US" smtClean="0"/>
              <a:t>Temporary Labor Camp</a:t>
            </a:r>
          </a:p>
        </p:txBody>
      </p:sp>
      <p:sp>
        <p:nvSpPr>
          <p:cNvPr id="161795" name="Content Placeholder 2"/>
          <p:cNvSpPr>
            <a:spLocks noGrp="1"/>
          </p:cNvSpPr>
          <p:nvPr>
            <p:ph idx="1"/>
          </p:nvPr>
        </p:nvSpPr>
        <p:spPr>
          <a:xfrm>
            <a:off x="1600200" y="1447800"/>
            <a:ext cx="7086600" cy="4525963"/>
          </a:xfrm>
        </p:spPr>
        <p:txBody>
          <a:bodyPr/>
          <a:lstStyle/>
          <a:p>
            <a:pPr eaLnBrk="1" hangingPunct="1">
              <a:buFont typeface="Arial" charset="0"/>
              <a:buNone/>
            </a:pPr>
            <a:r>
              <a:rPr lang="en-US" altLang="en-US" sz="1600" smtClean="0"/>
              <a:t>	</a:t>
            </a:r>
            <a:br>
              <a:rPr lang="en-US" altLang="en-US" sz="1600" smtClean="0"/>
            </a:br>
            <a:r>
              <a:rPr lang="en-US" altLang="en-US" sz="2800" smtClean="0"/>
              <a:t>A </a:t>
            </a:r>
            <a:r>
              <a:rPr lang="en-US" altLang="en-US" sz="2800" b="1" smtClean="0"/>
              <a:t>"temporary labor camp"</a:t>
            </a:r>
            <a:r>
              <a:rPr lang="en-US" altLang="en-US" sz="2800" smtClean="0"/>
              <a:t> means farm housing directly related to the seasonal or temporary employment of farm workers. </a:t>
            </a:r>
            <a:br>
              <a:rPr lang="en-US" altLang="en-US" sz="2800" smtClean="0"/>
            </a:br>
            <a:r>
              <a:rPr lang="en-US" altLang="en-US" sz="2800" smtClean="0"/>
              <a:t/>
            </a:r>
            <a:br>
              <a:rPr lang="en-US" altLang="en-US" sz="2800" smtClean="0"/>
            </a:br>
            <a:r>
              <a:rPr lang="en-US" altLang="en-US" sz="2800" b="1" smtClean="0"/>
              <a:t>"Housing"</a:t>
            </a:r>
            <a:r>
              <a:rPr lang="en-US" altLang="en-US" sz="2800" smtClean="0"/>
              <a:t> includes both permanent and temporary structures located on or off the property of any employer who meets the above definition. </a:t>
            </a:r>
            <a:br>
              <a:rPr lang="en-US" altLang="en-US" sz="2800" smtClean="0"/>
            </a:br>
            <a:endParaRPr lang="en-US" altLang="en-US" sz="1200" smtClean="0"/>
          </a:p>
          <a:p>
            <a:pPr eaLnBrk="1" hangingPunct="1">
              <a:buFont typeface="Arial" charset="0"/>
              <a:buNone/>
            </a:pPr>
            <a:r>
              <a:rPr lang="en-US" altLang="en-US" sz="1600" smtClean="0"/>
              <a:t>	Source: OSHA.gov  --- http://www.osha.gov/pls/oshaweb/owadisp.show_document?p_table=DIRECTIVES&amp;p_id=1519#GEN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pPr eaLnBrk="1" hangingPunct="1"/>
            <a:r>
              <a:rPr lang="en-US" altLang="en-US" smtClean="0"/>
              <a:t>Housing on Farm</a:t>
            </a:r>
          </a:p>
        </p:txBody>
      </p:sp>
      <p:sp>
        <p:nvSpPr>
          <p:cNvPr id="162819" name="Content Placeholder 2"/>
          <p:cNvSpPr>
            <a:spLocks noGrp="1"/>
          </p:cNvSpPr>
          <p:nvPr>
            <p:ph idx="1"/>
          </p:nvPr>
        </p:nvSpPr>
        <p:spPr>
          <a:xfrm>
            <a:off x="685800" y="1447800"/>
            <a:ext cx="8229600" cy="4525963"/>
          </a:xfrm>
        </p:spPr>
        <p:txBody>
          <a:bodyPr/>
          <a:lstStyle/>
          <a:p>
            <a:pPr eaLnBrk="1" hangingPunct="1"/>
            <a:r>
              <a:rPr lang="en-US" altLang="en-US" smtClean="0"/>
              <a:t>Scenario:  Farmer employs a hired man.  He and his family live in a house on the farm with his wife and children.  The hired man does not pay rent or utilities. </a:t>
            </a:r>
          </a:p>
          <a:p>
            <a:pPr lvl="1" eaLnBrk="1" hangingPunct="1"/>
            <a:r>
              <a:rPr lang="en-US" altLang="en-US" smtClean="0"/>
              <a:t>This is not considered a temporary labor camp according to OSHA. </a:t>
            </a:r>
          </a:p>
          <a:p>
            <a:pPr lvl="1" eaLnBrk="1" hangingPunct="1"/>
            <a:r>
              <a:rPr lang="en-US" altLang="en-US" smtClean="0"/>
              <a:t>Temporary labor camp is considered a group of people who come in to do a specific task.</a:t>
            </a:r>
          </a:p>
          <a:p>
            <a:pPr lvl="1" eaLnBrk="1" hangingPunct="1"/>
            <a:r>
              <a:rPr lang="en-US" altLang="en-US" smtClean="0"/>
              <a:t>Leave after the job is done.  Mobile</a:t>
            </a:r>
          </a:p>
          <a:p>
            <a:pPr eaLnBrk="1" hangingPunct="1"/>
            <a:endParaRPr lang="en-US"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3842" name="Title 1"/>
          <p:cNvSpPr>
            <a:spLocks noGrp="1"/>
          </p:cNvSpPr>
          <p:nvPr>
            <p:ph type="title"/>
          </p:nvPr>
        </p:nvSpPr>
        <p:spPr>
          <a:xfrm>
            <a:off x="914400" y="0"/>
            <a:ext cx="8229600" cy="1143000"/>
          </a:xfrm>
        </p:spPr>
        <p:txBody>
          <a:bodyPr/>
          <a:lstStyle/>
          <a:p>
            <a:pPr eaLnBrk="1" hangingPunct="1"/>
            <a:r>
              <a:rPr lang="en-US" altLang="en-US" smtClean="0"/>
              <a:t>Polling Question</a:t>
            </a:r>
          </a:p>
        </p:txBody>
      </p:sp>
      <p:sp>
        <p:nvSpPr>
          <p:cNvPr id="163843" name="Content Placeholder 2"/>
          <p:cNvSpPr>
            <a:spLocks noGrp="1"/>
          </p:cNvSpPr>
          <p:nvPr>
            <p:ph idx="1"/>
          </p:nvPr>
        </p:nvSpPr>
        <p:spPr>
          <a:xfrm>
            <a:off x="2209800" y="1905000"/>
            <a:ext cx="6477000" cy="4525963"/>
          </a:xfrm>
        </p:spPr>
        <p:txBody>
          <a:bodyPr/>
          <a:lstStyle/>
          <a:p>
            <a:pPr eaLnBrk="1" hangingPunct="1"/>
            <a:r>
              <a:rPr lang="en-US" altLang="en-US" smtClean="0"/>
              <a:t>Is the OSHA General Duty Clause ever applicable to Agriculture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4866" name="Title 1"/>
          <p:cNvSpPr>
            <a:spLocks noGrp="1"/>
          </p:cNvSpPr>
          <p:nvPr>
            <p:ph type="title"/>
          </p:nvPr>
        </p:nvSpPr>
        <p:spPr>
          <a:xfrm>
            <a:off x="1752600" y="304800"/>
            <a:ext cx="7162800" cy="639763"/>
          </a:xfrm>
        </p:spPr>
        <p:txBody>
          <a:bodyPr/>
          <a:lstStyle/>
          <a:p>
            <a:pPr eaLnBrk="1" hangingPunct="1"/>
            <a:r>
              <a:rPr lang="en-US" altLang="en-US" smtClean="0"/>
              <a:t>General Duty vs Ag Standards</a:t>
            </a:r>
          </a:p>
        </p:txBody>
      </p:sp>
      <p:sp>
        <p:nvSpPr>
          <p:cNvPr id="3" name="Content Placeholder 2"/>
          <p:cNvSpPr>
            <a:spLocks noGrp="1"/>
          </p:cNvSpPr>
          <p:nvPr>
            <p:ph idx="1"/>
          </p:nvPr>
        </p:nvSpPr>
        <p:spPr>
          <a:xfrm>
            <a:off x="1447800" y="1600200"/>
            <a:ext cx="7239000" cy="4525963"/>
          </a:xfrm>
        </p:spPr>
        <p:txBody>
          <a:bodyPr rtlCol="0">
            <a:normAutofit fontScale="55000" lnSpcReduction="20000"/>
          </a:bodyPr>
          <a:lstStyle/>
          <a:p>
            <a:pPr eaLnBrk="1" fontAlgn="auto" hangingPunct="1">
              <a:spcAft>
                <a:spcPts val="0"/>
              </a:spcAft>
              <a:buFont typeface="Arial" pitchFamily="34" charset="0"/>
              <a:buChar char="•"/>
              <a:defRPr/>
            </a:pPr>
            <a:r>
              <a:rPr lang="en-US" sz="3800" dirty="0" smtClean="0"/>
              <a:t>OSHA has an Agriculture standard (</a:t>
            </a:r>
            <a:r>
              <a:rPr lang="en-US" sz="3800" dirty="0" smtClean="0">
                <a:hlinkClick r:id="rId4" action="ppaction://hlinkfile" tooltip="29 CFR 1928"/>
              </a:rPr>
              <a:t>29 CFR 1928</a:t>
            </a:r>
            <a:r>
              <a:rPr lang="en-US" sz="3800" dirty="0" smtClean="0"/>
              <a:t>)</a:t>
            </a:r>
          </a:p>
          <a:p>
            <a:pPr eaLnBrk="1" fontAlgn="auto" hangingPunct="1">
              <a:spcAft>
                <a:spcPts val="0"/>
              </a:spcAft>
              <a:buFont typeface="Arial" pitchFamily="34" charset="0"/>
              <a:buChar char="•"/>
              <a:defRPr/>
            </a:pPr>
            <a:endParaRPr lang="en-US" sz="3800" dirty="0" smtClean="0"/>
          </a:p>
          <a:p>
            <a:pPr eaLnBrk="1" fontAlgn="auto" hangingPunct="1">
              <a:spcAft>
                <a:spcPts val="0"/>
              </a:spcAft>
              <a:buFont typeface="Arial" pitchFamily="34" charset="0"/>
              <a:buChar char="•"/>
              <a:defRPr/>
            </a:pPr>
            <a:r>
              <a:rPr lang="en-US" sz="3800" dirty="0" smtClean="0"/>
              <a:t>If the hazard cannot be addressed in the Agriculture Standard (29 CFR 1928)  OSHA defers to the General Industry Standard (29 CFR 1910) </a:t>
            </a:r>
          </a:p>
          <a:p>
            <a:pPr eaLnBrk="1" fontAlgn="auto" hangingPunct="1">
              <a:spcAft>
                <a:spcPts val="0"/>
              </a:spcAft>
              <a:buFontTx/>
              <a:buNone/>
              <a:defRPr/>
            </a:pPr>
            <a:endParaRPr lang="en-US" sz="3800" dirty="0" smtClean="0"/>
          </a:p>
          <a:p>
            <a:pPr eaLnBrk="1" fontAlgn="auto" hangingPunct="1">
              <a:spcAft>
                <a:spcPts val="0"/>
              </a:spcAft>
              <a:buFont typeface="Arial" pitchFamily="34" charset="0"/>
              <a:buChar char="•"/>
              <a:defRPr/>
            </a:pPr>
            <a:r>
              <a:rPr lang="en-US" sz="3800" dirty="0" smtClean="0"/>
              <a:t> If there is not a standard that is applicable to agriculture in the General Industry Standards then go to the General Duty Clause </a:t>
            </a:r>
            <a:r>
              <a:rPr lang="en-US" sz="3800" dirty="0" smtClean="0">
                <a:hlinkClick r:id="rId5" action="ppaction://hlinkfile" tooltip="Section 5(a)(1)"/>
              </a:rPr>
              <a:t>Section 5(a)(1)</a:t>
            </a:r>
            <a:r>
              <a:rPr lang="en-US" sz="3800" dirty="0" smtClean="0"/>
              <a:t>  </a:t>
            </a:r>
          </a:p>
          <a:p>
            <a:pPr eaLnBrk="1" fontAlgn="auto" hangingPunct="1">
              <a:spcAft>
                <a:spcPts val="0"/>
              </a:spcAft>
              <a:buFont typeface="Arial" pitchFamily="34" charset="0"/>
              <a:buChar char="•"/>
              <a:defRPr/>
            </a:pPr>
            <a:endParaRPr lang="en-US" sz="3800" dirty="0" smtClean="0"/>
          </a:p>
          <a:p>
            <a:pPr eaLnBrk="1" fontAlgn="auto" hangingPunct="1">
              <a:spcAft>
                <a:spcPts val="0"/>
              </a:spcAft>
              <a:buFont typeface="Arial" pitchFamily="34" charset="0"/>
              <a:buChar char="•"/>
              <a:defRPr/>
            </a:pPr>
            <a:r>
              <a:rPr lang="en-US" sz="3800" dirty="0" smtClean="0"/>
              <a:t>Each employer shall furnish to each employee a place of employment which is free from recognized hazards that are causing or are likely to cause death or serious harm</a:t>
            </a:r>
          </a:p>
          <a:p>
            <a:pPr eaLnBrk="1" fontAlgn="auto" hangingPunct="1">
              <a:spcAft>
                <a:spcPts val="0"/>
              </a:spcAft>
              <a:buFont typeface="Arial" pitchFamily="34" charset="0"/>
              <a:buChar char="•"/>
              <a:defRPr/>
            </a:pPr>
            <a:endParaRPr lang="en-US" sz="3800" dirty="0" smtClean="0"/>
          </a:p>
          <a:p>
            <a:pPr eaLnBrk="1" fontAlgn="auto" hangingPunct="1">
              <a:spcAft>
                <a:spcPts val="0"/>
              </a:spcAft>
              <a:buFont typeface="Arial" pitchFamily="34" charset="0"/>
              <a:buChar char="•"/>
              <a:defRPr/>
            </a:pPr>
            <a:r>
              <a:rPr lang="en-US" sz="3800" dirty="0" smtClean="0"/>
              <a:t>Each employer shall comply with defined OSHA standards</a:t>
            </a:r>
          </a:p>
          <a:p>
            <a:pPr eaLnBrk="1" fontAlgn="auto" hangingPunct="1">
              <a:spcAft>
                <a:spcPts val="0"/>
              </a:spcAft>
              <a:buFont typeface="Arial" pitchFamily="34" charset="0"/>
              <a:buChar char="•"/>
              <a:defRPr/>
            </a:pPr>
            <a:endParaRPr lang="en-US" sz="3800" dirty="0" smtClean="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4866" name="Title 1"/>
          <p:cNvSpPr>
            <a:spLocks noGrp="1"/>
          </p:cNvSpPr>
          <p:nvPr>
            <p:ph type="title"/>
          </p:nvPr>
        </p:nvSpPr>
        <p:spPr>
          <a:xfrm>
            <a:off x="762000" y="0"/>
            <a:ext cx="8382000" cy="1143000"/>
          </a:xfrm>
        </p:spPr>
        <p:txBody>
          <a:bodyPr/>
          <a:lstStyle/>
          <a:p>
            <a:pPr eaLnBrk="1" hangingPunct="1">
              <a:defRPr/>
            </a:pPr>
            <a:r>
              <a:rPr lang="en-US" dirty="0" smtClean="0">
                <a:latin typeface="+mn-lt"/>
              </a:rPr>
              <a:t>General Duty Clause</a:t>
            </a:r>
          </a:p>
        </p:txBody>
      </p:sp>
      <p:sp>
        <p:nvSpPr>
          <p:cNvPr id="3" name="Content Placeholder 2"/>
          <p:cNvSpPr>
            <a:spLocks noGrp="1"/>
          </p:cNvSpPr>
          <p:nvPr>
            <p:ph idx="1"/>
          </p:nvPr>
        </p:nvSpPr>
        <p:spPr>
          <a:xfrm>
            <a:off x="1524000" y="1600200"/>
            <a:ext cx="7162800" cy="4525963"/>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hlinkClick r:id="rId4" action="ppaction://hlinkfile" tooltip="Section 5(a)(1)"/>
              </a:rPr>
              <a:t>Section 5(a)(1)</a:t>
            </a:r>
            <a:r>
              <a:rPr lang="en-US" dirty="0" smtClean="0"/>
              <a:t> of the OSH Act, often referred to as the </a:t>
            </a:r>
            <a:r>
              <a:rPr lang="en-US" b="1" u="sng" dirty="0" smtClean="0"/>
              <a:t>General Duty Clause</a:t>
            </a:r>
            <a:r>
              <a:rPr lang="en-US" dirty="0" smtClean="0"/>
              <a:t>, requires employers to "furnish to each of his employees employment and a place of employment which are free from recognized hazards that are causing or are likely to cause death or serious physical harm to his employees". </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hlinkClick r:id="rId4" action="ppaction://hlinkfile" tooltip="Section 5(a)(2)"/>
              </a:rPr>
              <a:t>Section 5(a)(2)</a:t>
            </a:r>
            <a:r>
              <a:rPr lang="en-US" dirty="0" smtClean="0"/>
              <a:t> requires employers to "comply with occupational safety and health standards promulgated under this Act".</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6914" name="Title 1"/>
          <p:cNvSpPr>
            <a:spLocks noGrp="1"/>
          </p:cNvSpPr>
          <p:nvPr>
            <p:ph type="title"/>
          </p:nvPr>
        </p:nvSpPr>
        <p:spPr>
          <a:xfrm>
            <a:off x="685800" y="0"/>
            <a:ext cx="8229600" cy="1143000"/>
          </a:xfrm>
        </p:spPr>
        <p:txBody>
          <a:bodyPr/>
          <a:lstStyle/>
          <a:p>
            <a:pPr eaLnBrk="1" hangingPunct="1"/>
            <a:r>
              <a:rPr lang="en-US" altLang="en-US" smtClean="0"/>
              <a:t>State to State</a:t>
            </a:r>
          </a:p>
        </p:txBody>
      </p:sp>
      <p:sp>
        <p:nvSpPr>
          <p:cNvPr id="166915" name="Content Placeholder 2"/>
          <p:cNvSpPr>
            <a:spLocks noGrp="1"/>
          </p:cNvSpPr>
          <p:nvPr>
            <p:ph idx="1"/>
          </p:nvPr>
        </p:nvSpPr>
        <p:spPr>
          <a:xfrm>
            <a:off x="1600200" y="1600200"/>
            <a:ext cx="7086600" cy="4525963"/>
          </a:xfrm>
        </p:spPr>
        <p:txBody>
          <a:bodyPr/>
          <a:lstStyle/>
          <a:p>
            <a:pPr eaLnBrk="1" hangingPunct="1">
              <a:buFont typeface="Arial" charset="0"/>
              <a:buNone/>
            </a:pPr>
            <a:r>
              <a:rPr lang="en-US" altLang="en-US" i="1" smtClean="0"/>
              <a:t>	</a:t>
            </a:r>
            <a:r>
              <a:rPr lang="en-US" altLang="en-US" sz="3600" smtClean="0"/>
              <a:t>Important to check with your state OSHA  since there are 25 states that match or exceed this OSHA Instruction</a:t>
            </a:r>
          </a:p>
        </p:txBody>
      </p:sp>
      <p:pic>
        <p:nvPicPr>
          <p:cNvPr id="166916" name="Picture 2" descr="Map with Legen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24400" y="3581400"/>
            <a:ext cx="38862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Employee Rights </a:t>
            </a:r>
            <a:br>
              <a:rPr lang="en-US" dirty="0" smtClean="0"/>
            </a:br>
            <a:r>
              <a:rPr lang="en-US" dirty="0" smtClean="0"/>
              <a:t>and Responsibilities</a:t>
            </a:r>
            <a:endParaRPr lang="en-US" dirty="0"/>
          </a:p>
        </p:txBody>
      </p:sp>
      <p:sp>
        <p:nvSpPr>
          <p:cNvPr id="131075" name="Content Placeholder 2"/>
          <p:cNvSpPr>
            <a:spLocks noGrp="1"/>
          </p:cNvSpPr>
          <p:nvPr>
            <p:ph idx="1"/>
          </p:nvPr>
        </p:nvSpPr>
        <p:spPr/>
        <p:txBody>
          <a:bodyPr/>
          <a:lstStyle/>
          <a:p>
            <a:pPr eaLnBrk="1" hangingPunct="1">
              <a:buFont typeface="Arial" charset="0"/>
              <a:buNone/>
            </a:pPr>
            <a:r>
              <a:rPr lang="en-US" altLang="en-US" sz="2800" smtClean="0">
                <a:latin typeface="Arial" charset="0"/>
                <a:cs typeface="Arial" charset="0"/>
              </a:rPr>
              <a:t>You have the right to:</a:t>
            </a:r>
          </a:p>
          <a:p>
            <a:pPr lvl="1" eaLnBrk="1" hangingPunct="1">
              <a:buFont typeface="Arial" charset="0"/>
              <a:buChar char="•"/>
            </a:pPr>
            <a:r>
              <a:rPr lang="en-US" altLang="en-US" smtClean="0">
                <a:latin typeface="Arial" charset="0"/>
                <a:cs typeface="Arial" charset="0"/>
              </a:rPr>
              <a:t>A safe and healthful workplace </a:t>
            </a:r>
            <a:endParaRPr lang="en-US" altLang="en-US" b="1" smtClean="0">
              <a:latin typeface="Arial" charset="0"/>
              <a:cs typeface="Arial" charset="0"/>
            </a:endParaRPr>
          </a:p>
          <a:p>
            <a:pPr lvl="1" eaLnBrk="1" hangingPunct="1">
              <a:buFont typeface="Arial" charset="0"/>
              <a:buChar char="•"/>
            </a:pPr>
            <a:r>
              <a:rPr lang="en-US" altLang="en-US" smtClean="0">
                <a:latin typeface="Arial" charset="0"/>
                <a:cs typeface="Arial" charset="0"/>
              </a:rPr>
              <a:t>Know about hazardous chemicals</a:t>
            </a:r>
            <a:endParaRPr lang="en-US" altLang="en-US" b="1" smtClean="0">
              <a:latin typeface="Arial" charset="0"/>
              <a:cs typeface="Arial" charset="0"/>
            </a:endParaRPr>
          </a:p>
          <a:p>
            <a:pPr lvl="1" eaLnBrk="1" hangingPunct="1">
              <a:buFont typeface="Arial" charset="0"/>
              <a:buChar char="•"/>
            </a:pPr>
            <a:r>
              <a:rPr lang="en-US" altLang="en-US" smtClean="0">
                <a:latin typeface="Arial" charset="0"/>
                <a:cs typeface="Arial" charset="0"/>
              </a:rPr>
              <a:t>Information about injuries and illnesses in your workplace </a:t>
            </a:r>
            <a:endParaRPr lang="en-US" altLang="en-US" b="1" smtClean="0">
              <a:latin typeface="Arial" charset="0"/>
              <a:cs typeface="Arial" charset="0"/>
            </a:endParaRPr>
          </a:p>
          <a:p>
            <a:pPr lvl="1" eaLnBrk="1" hangingPunct="1">
              <a:buFont typeface="Arial" charset="0"/>
              <a:buChar char="•"/>
            </a:pPr>
            <a:r>
              <a:rPr lang="en-US" altLang="en-US" smtClean="0">
                <a:latin typeface="Arial" charset="0"/>
                <a:cs typeface="Arial" charset="0"/>
              </a:rPr>
              <a:t>Complain or request hazard correction from employer </a:t>
            </a:r>
            <a:endParaRPr lang="en-US" altLang="en-US" b="1" smtClean="0">
              <a:latin typeface="Arial" charset="0"/>
              <a:cs typeface="Arial" charset="0"/>
            </a:endParaRPr>
          </a:p>
          <a:p>
            <a:pPr eaLnBrk="1" hangingPunct="1"/>
            <a:endParaRPr lang="en-US" alt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pPr eaLnBrk="1" hangingPunct="1"/>
            <a:r>
              <a:rPr lang="en-US" altLang="en-US" smtClean="0"/>
              <a:t>Ag standards </a:t>
            </a:r>
          </a:p>
        </p:txBody>
      </p:sp>
      <p:sp>
        <p:nvSpPr>
          <p:cNvPr id="167939" name="Content Placeholder 2"/>
          <p:cNvSpPr>
            <a:spLocks noGrp="1"/>
          </p:cNvSpPr>
          <p:nvPr>
            <p:ph idx="1"/>
          </p:nvPr>
        </p:nvSpPr>
        <p:spPr>
          <a:xfrm>
            <a:off x="685800" y="1295400"/>
            <a:ext cx="8001000" cy="4525963"/>
          </a:xfrm>
        </p:spPr>
        <p:txBody>
          <a:bodyPr/>
          <a:lstStyle/>
          <a:p>
            <a:pPr eaLnBrk="1" hangingPunct="1">
              <a:buFont typeface="Arial" charset="0"/>
              <a:buNone/>
            </a:pPr>
            <a:r>
              <a:rPr lang="en-US" altLang="en-US" sz="2800" b="1" smtClean="0"/>
              <a:t>Occupational Safety &amp; Health Act of 1970 – Federal Laws &amp; Regulations Affecting Agricultural Employers  (29 CFR 1928) </a:t>
            </a:r>
          </a:p>
          <a:p>
            <a:pPr eaLnBrk="1" hangingPunct="1">
              <a:buFont typeface="Arial" charset="0"/>
              <a:buNone/>
            </a:pPr>
            <a:endParaRPr lang="en-US" altLang="en-US" sz="1600" b="1" smtClean="0"/>
          </a:p>
          <a:p>
            <a:pPr lvl="1" eaLnBrk="1" hangingPunct="1">
              <a:buFont typeface="Arial" charset="0"/>
              <a:buNone/>
            </a:pPr>
            <a:r>
              <a:rPr lang="en-US" altLang="en-US" smtClean="0"/>
              <a:t>8 sections</a:t>
            </a:r>
          </a:p>
          <a:p>
            <a:pPr lvl="1" eaLnBrk="1" hangingPunct="1">
              <a:buFont typeface="Arial" charset="0"/>
              <a:buNone/>
            </a:pPr>
            <a:r>
              <a:rPr lang="en-US" altLang="en-US" smtClean="0"/>
              <a:t>		. 1  Purpose and Scope</a:t>
            </a:r>
          </a:p>
          <a:p>
            <a:pPr lvl="1" eaLnBrk="1" hangingPunct="1">
              <a:buFont typeface="Arial" charset="0"/>
              <a:buNone/>
            </a:pPr>
            <a:r>
              <a:rPr lang="en-US" altLang="en-US" smtClean="0"/>
              <a:t>		. 21  Applicability and standards </a:t>
            </a:r>
          </a:p>
          <a:p>
            <a:pPr lvl="1" eaLnBrk="1" hangingPunct="1">
              <a:buFont typeface="Arial" charset="0"/>
              <a:buNone/>
            </a:pPr>
            <a:r>
              <a:rPr lang="en-US" altLang="en-US" smtClean="0"/>
              <a:t>Followed by 6 specific Agriculture standards</a:t>
            </a:r>
          </a:p>
          <a:p>
            <a:pPr lvl="1" eaLnBrk="1" hangingPunct="1">
              <a:buFont typeface="Arial" charset="0"/>
              <a:buNone/>
            </a:pPr>
            <a:endParaRPr lang="en-US" altLang="en-US" sz="2400" b="1" smtClean="0">
              <a:solidFill>
                <a:srgbClr val="C00000"/>
              </a:solidFill>
            </a:endParaRPr>
          </a:p>
          <a:p>
            <a:pPr eaLnBrk="1" hangingPunct="1"/>
            <a:endParaRPr lang="en-US" altLang="en-US" sz="2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        </a:t>
            </a:r>
            <a:r>
              <a:rPr lang="en-US" sz="4000" dirty="0" smtClean="0"/>
              <a:t>OSHA Standards                            	Specific to Agriculture</a:t>
            </a:r>
            <a:endParaRPr lang="en-US" sz="4000"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sz="2800" dirty="0" smtClean="0"/>
              <a:t>29 CFR 1928.51: Roll over protective structures (ROPS) for agricultural tractors – refers to 2 or 4 wheel drive or track vehicles of over 20 horsepower</a:t>
            </a:r>
          </a:p>
          <a:p>
            <a:pPr eaLnBrk="1" fontAlgn="auto" hangingPunct="1">
              <a:spcAft>
                <a:spcPts val="0"/>
              </a:spcAft>
              <a:buFont typeface="Arial" pitchFamily="34" charset="0"/>
              <a:buChar char="•"/>
              <a:defRPr/>
            </a:pPr>
            <a:endParaRPr lang="en-US" sz="2800" dirty="0" smtClean="0"/>
          </a:p>
          <a:p>
            <a:pPr eaLnBrk="1" fontAlgn="auto" hangingPunct="1">
              <a:spcAft>
                <a:spcPts val="0"/>
              </a:spcAft>
              <a:buFont typeface="Arial" pitchFamily="34" charset="0"/>
              <a:buChar char="•"/>
              <a:defRPr/>
            </a:pPr>
            <a:r>
              <a:rPr lang="en-US" sz="2800" dirty="0" smtClean="0"/>
              <a:t>29 CFR 1928.52: Protective frames for wheel-type agricultural tractors</a:t>
            </a:r>
          </a:p>
          <a:p>
            <a:pPr marL="0" indent="0"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Char char="•"/>
              <a:defRPr/>
            </a:pPr>
            <a:r>
              <a:rPr lang="en-US" sz="2800" dirty="0" smtClean="0"/>
              <a:t>29 CFR 1928.53: Protective enclosures for wheel-type agricultural tractors</a:t>
            </a: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9986" name="Title 1"/>
          <p:cNvSpPr>
            <a:spLocks noGrp="1"/>
          </p:cNvSpPr>
          <p:nvPr>
            <p:ph type="title"/>
          </p:nvPr>
        </p:nvSpPr>
        <p:spPr>
          <a:xfrm>
            <a:off x="457200" y="304800"/>
            <a:ext cx="8229600" cy="1143000"/>
          </a:xfrm>
        </p:spPr>
        <p:txBody>
          <a:bodyPr/>
          <a:lstStyle/>
          <a:p>
            <a:pPr eaLnBrk="1" hangingPunct="1"/>
            <a:r>
              <a:rPr lang="en-US" altLang="en-US" sz="4000" smtClean="0"/>
              <a:t>    </a:t>
            </a:r>
            <a:r>
              <a:rPr lang="en-US" altLang="en-US" sz="3600" smtClean="0"/>
              <a:t>OSHA Standards                               </a:t>
            </a:r>
            <a:r>
              <a:rPr lang="en-US" altLang="en-US" sz="3600" u="sng" smtClean="0"/>
              <a:t>Specific</a:t>
            </a:r>
            <a:r>
              <a:rPr lang="en-US" altLang="en-US" sz="3600" smtClean="0"/>
              <a:t> to Agriculture  </a:t>
            </a:r>
            <a:endParaRPr lang="en-US" altLang="en-US" sz="3600" u="sng" smtClean="0"/>
          </a:p>
        </p:txBody>
      </p:sp>
      <p:sp>
        <p:nvSpPr>
          <p:cNvPr id="169987" name="Content Placeholder 2"/>
          <p:cNvSpPr>
            <a:spLocks noGrp="1"/>
          </p:cNvSpPr>
          <p:nvPr>
            <p:ph idx="1"/>
          </p:nvPr>
        </p:nvSpPr>
        <p:spPr/>
        <p:txBody>
          <a:bodyPr/>
          <a:lstStyle/>
          <a:p>
            <a:pPr eaLnBrk="1" hangingPunct="1"/>
            <a:r>
              <a:rPr lang="en-US" altLang="en-US" sz="2800" smtClean="0"/>
              <a:t>29 CFR 1928.57: Guarding of farm field equipment, farmstead equipment, and cotton gins</a:t>
            </a:r>
          </a:p>
          <a:p>
            <a:pPr eaLnBrk="1" hangingPunct="1"/>
            <a:endParaRPr lang="en-US" altLang="en-US" sz="1600" smtClean="0"/>
          </a:p>
          <a:p>
            <a:pPr eaLnBrk="1" hangingPunct="1"/>
            <a:r>
              <a:rPr lang="en-US" altLang="en-US" sz="2800" smtClean="0"/>
              <a:t>29 CFR 1928.110: Field Sanitation – refers to provision of drinking water, hand washing and toilet facilities for hand labor workers.</a:t>
            </a:r>
          </a:p>
          <a:p>
            <a:pPr eaLnBrk="1" hangingPunct="1"/>
            <a:endParaRPr lang="en-US" altLang="en-US" sz="1600" smtClean="0"/>
          </a:p>
          <a:p>
            <a:pPr eaLnBrk="1" hangingPunct="1"/>
            <a:r>
              <a:rPr lang="en-US" altLang="en-US" sz="2800" smtClean="0"/>
              <a:t>29 CFR 1928.1027: Cadmium – refers to exposure to toxic metal fumes; some phosphate sources in fertilizer may contain cadmium(*also identified under General Industry 29 CFR 1910.1027)</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pPr eaLnBrk="1" hangingPunct="1"/>
            <a:r>
              <a:rPr lang="en-US" altLang="en-US" smtClean="0"/>
              <a:t>General Industry</a:t>
            </a:r>
          </a:p>
        </p:txBody>
      </p:sp>
      <p:sp>
        <p:nvSpPr>
          <p:cNvPr id="171011" name="Content Placeholder 2"/>
          <p:cNvSpPr>
            <a:spLocks noGrp="1"/>
          </p:cNvSpPr>
          <p:nvPr>
            <p:ph idx="1"/>
          </p:nvPr>
        </p:nvSpPr>
        <p:spPr/>
        <p:txBody>
          <a:bodyPr/>
          <a:lstStyle/>
          <a:p>
            <a:pPr eaLnBrk="1" hangingPunct="1"/>
            <a:r>
              <a:rPr lang="en-US" altLang="en-US" smtClean="0"/>
              <a:t>Some standards are general industry standards (29 CFR 1910)</a:t>
            </a:r>
          </a:p>
          <a:p>
            <a:pPr eaLnBrk="1" hangingPunct="1"/>
            <a:r>
              <a:rPr lang="en-US" altLang="en-US" smtClean="0"/>
              <a:t>Need to be aware of these because OSHA can  cite under the General Industry standards </a:t>
            </a:r>
          </a:p>
          <a:p>
            <a:pPr eaLnBrk="1" hangingPunct="1"/>
            <a:r>
              <a:rPr lang="en-US" altLang="en-US" smtClean="0"/>
              <a:t>Examples </a:t>
            </a:r>
          </a:p>
          <a:p>
            <a:pPr lvl="1" eaLnBrk="1" hangingPunct="1">
              <a:buFont typeface="Arial" charset="0"/>
              <a:buNone/>
            </a:pPr>
            <a:endParaRPr lang="en-US" altLang="en-US" b="1"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rtlCol="0">
            <a:normAutofit fontScale="90000"/>
          </a:bodyPr>
          <a:lstStyle/>
          <a:p>
            <a:pPr eaLnBrk="1" fontAlgn="auto" hangingPunct="1">
              <a:spcAft>
                <a:spcPts val="0"/>
              </a:spcAft>
              <a:defRPr/>
            </a:pPr>
            <a:r>
              <a:rPr lang="en-US" dirty="0" smtClean="0"/>
              <a:t>General Industry </a:t>
            </a:r>
            <a:br>
              <a:rPr lang="en-US" dirty="0" smtClean="0"/>
            </a:br>
            <a:r>
              <a:rPr lang="en-US" dirty="0" smtClean="0"/>
              <a:t>applicable standards</a:t>
            </a:r>
            <a:endParaRPr lang="en-US" dirty="0"/>
          </a:p>
        </p:txBody>
      </p:sp>
      <p:sp>
        <p:nvSpPr>
          <p:cNvPr id="3" name="Content Placeholder 2"/>
          <p:cNvSpPr>
            <a:spLocks noGrp="1"/>
          </p:cNvSpPr>
          <p:nvPr>
            <p:ph idx="1"/>
          </p:nvPr>
        </p:nvSpPr>
        <p:spPr/>
        <p:txBody>
          <a:bodyPr rtlCol="0">
            <a:normAutofit lnSpcReduction="10000"/>
          </a:bodyPr>
          <a:lstStyle/>
          <a:p>
            <a:pPr lvl="1" eaLnBrk="1" fontAlgn="auto" hangingPunct="1">
              <a:spcAft>
                <a:spcPts val="0"/>
              </a:spcAft>
              <a:buFont typeface="Arial" pitchFamily="34" charset="0"/>
              <a:buChar char="–"/>
              <a:defRPr/>
            </a:pPr>
            <a:r>
              <a:rPr lang="en-US" sz="2400" b="1" dirty="0" smtClean="0"/>
              <a:t>29 CFR 1910.142: Temporary Labor Camps</a:t>
            </a:r>
          </a:p>
          <a:p>
            <a:pPr lvl="1" eaLnBrk="1" fontAlgn="auto" hangingPunct="1">
              <a:spcAft>
                <a:spcPts val="0"/>
              </a:spcAft>
              <a:buFont typeface="Arial" pitchFamily="34" charset="0"/>
              <a:buChar char="–"/>
              <a:defRPr/>
            </a:pPr>
            <a:r>
              <a:rPr lang="en-US" sz="2400" b="1" dirty="0" smtClean="0"/>
              <a:t>29 CFR 1910.111(a) and (b): Storage &amp; Handling of Anhydrous Ammonia</a:t>
            </a:r>
          </a:p>
          <a:p>
            <a:pPr lvl="1" eaLnBrk="1" fontAlgn="auto" hangingPunct="1">
              <a:spcAft>
                <a:spcPts val="0"/>
              </a:spcAft>
              <a:buFont typeface="Arial" pitchFamily="34" charset="0"/>
              <a:buChar char="–"/>
              <a:defRPr/>
            </a:pPr>
            <a:r>
              <a:rPr lang="en-US" sz="2400" b="1" dirty="0" smtClean="0"/>
              <a:t>29 CFR 1910.266: Logging Operations</a:t>
            </a:r>
          </a:p>
          <a:p>
            <a:pPr lvl="1" eaLnBrk="1" fontAlgn="auto" hangingPunct="1">
              <a:spcAft>
                <a:spcPts val="0"/>
              </a:spcAft>
              <a:buFont typeface="Arial" pitchFamily="34" charset="0"/>
              <a:buChar char="–"/>
              <a:defRPr/>
            </a:pPr>
            <a:r>
              <a:rPr lang="en-US" sz="2400" b="1" dirty="0" smtClean="0"/>
              <a:t>29CFR 1910.145: Slow Moving Vehicles</a:t>
            </a:r>
          </a:p>
          <a:p>
            <a:pPr lvl="1" eaLnBrk="1" fontAlgn="auto" hangingPunct="1">
              <a:spcAft>
                <a:spcPts val="0"/>
              </a:spcAft>
              <a:buFont typeface="Arial" pitchFamily="34" charset="0"/>
              <a:buChar char="–"/>
              <a:defRPr/>
            </a:pPr>
            <a:r>
              <a:rPr lang="en-US" sz="2400" b="1" dirty="0" smtClean="0"/>
              <a:t>29 CFR 1910.1201: DOT Markings</a:t>
            </a:r>
          </a:p>
          <a:p>
            <a:pPr lvl="1" eaLnBrk="1" fontAlgn="auto" hangingPunct="1">
              <a:spcAft>
                <a:spcPts val="0"/>
              </a:spcAft>
              <a:buFont typeface="Arial" pitchFamily="34" charset="0"/>
              <a:buChar char="–"/>
              <a:defRPr/>
            </a:pPr>
            <a:r>
              <a:rPr lang="en-US" sz="2400" b="1" dirty="0" smtClean="0"/>
              <a:t>29 FR 1910.1200: Hazard Communication </a:t>
            </a:r>
            <a:r>
              <a:rPr lang="en-US" sz="2400" b="1" dirty="0" smtClean="0">
                <a:solidFill>
                  <a:srgbClr val="FF0000"/>
                </a:solidFill>
              </a:rPr>
              <a:t>(changes)</a:t>
            </a:r>
          </a:p>
          <a:p>
            <a:pPr lvl="1" eaLnBrk="1" fontAlgn="auto" hangingPunct="1">
              <a:spcAft>
                <a:spcPts val="0"/>
              </a:spcAft>
              <a:buFont typeface="Arial" pitchFamily="34" charset="0"/>
              <a:buChar char="–"/>
              <a:defRPr/>
            </a:pPr>
            <a:r>
              <a:rPr lang="en-US" sz="2400" b="1" dirty="0" smtClean="0"/>
              <a:t>29 CFR 1910.1027 Cadmium  (welding, grinding, painting) </a:t>
            </a:r>
          </a:p>
          <a:p>
            <a:pPr eaLnBrk="1" fontAlgn="auto" hangingPunct="1">
              <a:spcAft>
                <a:spcPts val="0"/>
              </a:spcAft>
              <a:buFont typeface="Arial" pitchFamily="34" charset="0"/>
              <a:buChar char="•"/>
              <a:defRPr/>
            </a:pPr>
            <a:r>
              <a:rPr lang="en-US" dirty="0" smtClean="0"/>
              <a:t>These standards can be cited directly</a:t>
            </a:r>
          </a:p>
          <a:p>
            <a:pPr eaLnBrk="1" fontAlgn="auto" hangingPunct="1">
              <a:spcAft>
                <a:spcPts val="0"/>
              </a:spcAft>
              <a:buFont typeface="Arial" pitchFamily="34" charset="0"/>
              <a:buChar char="•"/>
              <a:defRPr/>
            </a:pPr>
            <a:r>
              <a:rPr lang="en-US" dirty="0" smtClean="0">
                <a:solidFill>
                  <a:srgbClr val="FF0000"/>
                </a:solidFill>
              </a:rPr>
              <a:t>Reference Chapter 10</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3058" name="Title 1"/>
          <p:cNvSpPr>
            <a:spLocks noGrp="1"/>
          </p:cNvSpPr>
          <p:nvPr>
            <p:ph type="title"/>
          </p:nvPr>
        </p:nvSpPr>
        <p:spPr>
          <a:xfrm>
            <a:off x="914400" y="228600"/>
            <a:ext cx="8229600" cy="1143000"/>
          </a:xfrm>
        </p:spPr>
        <p:txBody>
          <a:bodyPr/>
          <a:lstStyle/>
          <a:p>
            <a:pPr eaLnBrk="1" hangingPunct="1"/>
            <a:r>
              <a:rPr lang="en-US" altLang="en-US" smtClean="0"/>
              <a:t>Hazard Communication</a:t>
            </a:r>
          </a:p>
        </p:txBody>
      </p:sp>
      <p:sp>
        <p:nvSpPr>
          <p:cNvPr id="173059" name="Content Placeholder 2"/>
          <p:cNvSpPr>
            <a:spLocks noGrp="1"/>
          </p:cNvSpPr>
          <p:nvPr>
            <p:ph idx="1"/>
          </p:nvPr>
        </p:nvSpPr>
        <p:spPr>
          <a:xfrm>
            <a:off x="1219200" y="1600200"/>
            <a:ext cx="7467600" cy="4525963"/>
          </a:xfrm>
        </p:spPr>
        <p:txBody>
          <a:bodyPr/>
          <a:lstStyle/>
          <a:p>
            <a:pPr eaLnBrk="1" hangingPunct="1"/>
            <a:r>
              <a:rPr lang="en-US" altLang="en-US" smtClean="0"/>
              <a:t>What is the new Hazard Communication Standard?</a:t>
            </a:r>
          </a:p>
          <a:p>
            <a:pPr eaLnBrk="1" hangingPunct="1"/>
            <a:r>
              <a:rPr lang="en-US" altLang="en-US" smtClean="0"/>
              <a:t>How does it impact Agriculture? </a:t>
            </a:r>
          </a:p>
          <a:p>
            <a:pPr eaLnBrk="1" hangingPunct="1"/>
            <a:endParaRPr lang="en-US" altLang="en-US" smtClean="0"/>
          </a:p>
          <a:p>
            <a:pPr eaLnBrk="1" hangingPunct="1"/>
            <a:endParaRPr lang="en-US" altLang="en-US" smtClean="0"/>
          </a:p>
          <a:p>
            <a:pPr eaLnBrk="1" hangingPunct="1"/>
            <a:endParaRPr lang="en-US" altLang="en-US" smtClean="0"/>
          </a:p>
        </p:txBody>
      </p:sp>
      <p:pic>
        <p:nvPicPr>
          <p:cNvPr id="173060" name="Picture 6" descr="Paul spray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352800"/>
            <a:ext cx="43815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4082" name="Title 1"/>
          <p:cNvSpPr>
            <a:spLocks noGrp="1"/>
          </p:cNvSpPr>
          <p:nvPr>
            <p:ph type="title"/>
          </p:nvPr>
        </p:nvSpPr>
        <p:spPr>
          <a:xfrm>
            <a:off x="914400" y="0"/>
            <a:ext cx="8229600" cy="1143000"/>
          </a:xfrm>
        </p:spPr>
        <p:txBody>
          <a:bodyPr/>
          <a:lstStyle/>
          <a:p>
            <a:pPr eaLnBrk="1" hangingPunct="1"/>
            <a:r>
              <a:rPr lang="en-US" altLang="en-US" smtClean="0"/>
              <a:t>Hazard Communication</a:t>
            </a:r>
          </a:p>
        </p:txBody>
      </p:sp>
      <p:sp>
        <p:nvSpPr>
          <p:cNvPr id="174083" name="Content Placeholder 2"/>
          <p:cNvSpPr>
            <a:spLocks noGrp="1"/>
          </p:cNvSpPr>
          <p:nvPr>
            <p:ph idx="1"/>
          </p:nvPr>
        </p:nvSpPr>
        <p:spPr>
          <a:xfrm>
            <a:off x="1371600" y="1600200"/>
            <a:ext cx="7315200" cy="4525963"/>
          </a:xfrm>
        </p:spPr>
        <p:txBody>
          <a:bodyPr/>
          <a:lstStyle/>
          <a:p>
            <a:pPr eaLnBrk="1" hangingPunct="1"/>
            <a:r>
              <a:rPr lang="en-US" altLang="en-US" sz="2800" smtClean="0">
                <a:hlinkClick r:id="rId4" action="ppaction://hlinkfile" tooltip="1910.1200"/>
              </a:rPr>
              <a:t>1910.1200</a:t>
            </a:r>
            <a:r>
              <a:rPr lang="en-US" altLang="en-US" sz="2800" smtClean="0"/>
              <a:t>, Hazard communication</a:t>
            </a:r>
          </a:p>
          <a:p>
            <a:pPr lvl="1" eaLnBrk="1" hangingPunct="1">
              <a:buFontTx/>
              <a:buNone/>
            </a:pPr>
            <a:r>
              <a:rPr lang="en-US" altLang="en-US" sz="2400" smtClean="0"/>
              <a:t>The purpose of this section is to ensure that the hazards of all chemicals produced or imported are classified, and that information concerning  classified  hazards is transmitted to employers and employees. </a:t>
            </a:r>
          </a:p>
          <a:p>
            <a:pPr lvl="1" eaLnBrk="1" hangingPunct="1">
              <a:buFontTx/>
              <a:buNone/>
            </a:pPr>
            <a:r>
              <a:rPr lang="en-US" altLang="en-US" sz="2400" smtClean="0"/>
              <a:t>This transmittal of information is to be accomplished by means of comprehensive hazard communication programs, which are to include container labeling and other forms of warning, safety data sheets and employee training.</a:t>
            </a:r>
          </a:p>
          <a:p>
            <a:pPr eaLnBrk="1" hangingPunct="1"/>
            <a:endParaRPr lang="en-US" alt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5106" name="Title 1"/>
          <p:cNvSpPr>
            <a:spLocks noGrp="1"/>
          </p:cNvSpPr>
          <p:nvPr>
            <p:ph type="title"/>
          </p:nvPr>
        </p:nvSpPr>
        <p:spPr>
          <a:xfrm>
            <a:off x="914400" y="0"/>
            <a:ext cx="8229600" cy="1143000"/>
          </a:xfrm>
        </p:spPr>
        <p:txBody>
          <a:bodyPr/>
          <a:lstStyle/>
          <a:p>
            <a:pPr eaLnBrk="1" hangingPunct="1"/>
            <a:r>
              <a:rPr lang="en-US" altLang="en-US" smtClean="0"/>
              <a:t>Hazard Communication</a:t>
            </a:r>
          </a:p>
        </p:txBody>
      </p:sp>
      <p:sp>
        <p:nvSpPr>
          <p:cNvPr id="3" name="Content Placeholder 2"/>
          <p:cNvSpPr>
            <a:spLocks noGrp="1"/>
          </p:cNvSpPr>
          <p:nvPr>
            <p:ph idx="1"/>
          </p:nvPr>
        </p:nvSpPr>
        <p:spPr>
          <a:xfrm>
            <a:off x="1524000" y="1600200"/>
            <a:ext cx="6934200" cy="4953000"/>
          </a:xfrm>
        </p:spPr>
        <p:txBody>
          <a:bodyPr rtlCol="0">
            <a:normAutofit fontScale="25000" lnSpcReduction="20000"/>
          </a:bodyPr>
          <a:lstStyle/>
          <a:p>
            <a:pPr eaLnBrk="1" fontAlgn="auto" hangingPunct="1">
              <a:spcAft>
                <a:spcPts val="0"/>
              </a:spcAft>
              <a:buFont typeface="Arial" pitchFamily="34" charset="0"/>
              <a:buChar char="•"/>
              <a:defRPr/>
            </a:pPr>
            <a:r>
              <a:rPr lang="en-US" sz="9600" dirty="0" smtClean="0"/>
              <a:t>New changes to the Occupational Safety and Health Administration's (OSHA) Hazard Communication Standard are bringing the United States into alignment with the Globally Harmonized System of Classification and Labeling of Chemicals (GHS)</a:t>
            </a:r>
          </a:p>
          <a:p>
            <a:pPr eaLnBrk="1" fontAlgn="auto" hangingPunct="1">
              <a:spcAft>
                <a:spcPts val="0"/>
              </a:spcAft>
              <a:buFont typeface="Arial" pitchFamily="34" charset="0"/>
              <a:buChar char="•"/>
              <a:defRPr/>
            </a:pPr>
            <a:endParaRPr lang="en-US" sz="7400" dirty="0" smtClean="0"/>
          </a:p>
          <a:p>
            <a:pPr eaLnBrk="1" fontAlgn="auto" hangingPunct="1">
              <a:spcAft>
                <a:spcPts val="0"/>
              </a:spcAft>
              <a:buFont typeface="Arial" pitchFamily="34" charset="0"/>
              <a:buChar char="•"/>
              <a:defRPr/>
            </a:pPr>
            <a:r>
              <a:rPr lang="en-US" sz="9600" dirty="0" smtClean="0"/>
              <a:t>The Hazard Communication Standard in 1983 gave the workers the ‘right to know,' but the new Globally Harmonized System gives workers the ‘right to understand.‘   </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sz="11200" b="1" dirty="0" smtClean="0"/>
              <a:t>OSHA Fact Sheet</a:t>
            </a:r>
          </a:p>
          <a:p>
            <a:pPr eaLnBrk="1" fontAlgn="auto" hangingPunct="1">
              <a:spcAft>
                <a:spcPts val="0"/>
              </a:spcAft>
              <a:buFont typeface="Arial" pitchFamily="34" charset="0"/>
              <a:buNone/>
              <a:defRPr/>
            </a:pPr>
            <a:r>
              <a:rPr lang="en-US" sz="7000" b="1" dirty="0" smtClean="0"/>
              <a:t>	</a:t>
            </a:r>
            <a:r>
              <a:rPr lang="en-US" sz="11200" dirty="0" smtClean="0"/>
              <a:t>Hazard Communication Standard Final Rule</a:t>
            </a:r>
            <a:r>
              <a:rPr lang="en-US" sz="11200" dirty="0" smtClean="0">
                <a:hlinkClick r:id="rId4"/>
              </a:rPr>
              <a:t>    </a:t>
            </a:r>
            <a:r>
              <a:rPr lang="en-US" sz="8000" dirty="0" smtClean="0">
                <a:hlinkClick r:id="rId4"/>
              </a:rPr>
              <a:t>http://www.osha.gov/dsg/hazcom/HCSFactsheet.html</a:t>
            </a:r>
            <a:endParaRPr lang="en-US" sz="8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6130" name="Title 1"/>
          <p:cNvSpPr>
            <a:spLocks noGrp="1"/>
          </p:cNvSpPr>
          <p:nvPr>
            <p:ph type="title"/>
          </p:nvPr>
        </p:nvSpPr>
        <p:spPr>
          <a:xfrm>
            <a:off x="914400" y="0"/>
            <a:ext cx="8229600" cy="1143000"/>
          </a:xfrm>
        </p:spPr>
        <p:txBody>
          <a:bodyPr/>
          <a:lstStyle/>
          <a:p>
            <a:pPr eaLnBrk="1" hangingPunct="1"/>
            <a:r>
              <a:rPr lang="en-US" altLang="en-US" smtClean="0"/>
              <a:t>Hazard Communication </a:t>
            </a:r>
            <a:br>
              <a:rPr lang="en-US" altLang="en-US" smtClean="0"/>
            </a:br>
            <a:endParaRPr lang="en-US" altLang="en-US" sz="2200" smtClean="0"/>
          </a:p>
        </p:txBody>
      </p:sp>
      <p:sp>
        <p:nvSpPr>
          <p:cNvPr id="3" name="Content Placeholder 2"/>
          <p:cNvSpPr>
            <a:spLocks noGrp="1"/>
          </p:cNvSpPr>
          <p:nvPr>
            <p:ph idx="1"/>
          </p:nvPr>
        </p:nvSpPr>
        <p:spPr>
          <a:xfrm>
            <a:off x="1752600" y="1676400"/>
            <a:ext cx="6781800" cy="4525963"/>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t>For Agriculture, the labeling of pesticides will remain the same </a:t>
            </a:r>
          </a:p>
          <a:p>
            <a:pPr eaLnBrk="1" fontAlgn="auto" hangingPunct="1">
              <a:spcAft>
                <a:spcPts val="0"/>
              </a:spcAft>
              <a:buFont typeface="Arial" pitchFamily="34" charset="0"/>
              <a:buChar char="•"/>
              <a:defRPr/>
            </a:pPr>
            <a:r>
              <a:rPr lang="en-US" dirty="0" smtClean="0"/>
              <a:t>The only exemption is the labeling requirement for pesticides covered under FIFRA (Federal Insecticide, Fungicide, </a:t>
            </a:r>
            <a:r>
              <a:rPr lang="en-US" dirty="0" err="1" smtClean="0"/>
              <a:t>Rodenticide</a:t>
            </a:r>
            <a:r>
              <a:rPr lang="en-US" dirty="0" smtClean="0"/>
              <a:t> Act) ; other chemical hazards would be required to have the new labeling.  </a:t>
            </a:r>
          </a:p>
          <a:p>
            <a:pPr eaLnBrk="1" fontAlgn="auto" hangingPunct="1">
              <a:spcAft>
                <a:spcPts val="0"/>
              </a:spcAft>
              <a:buFont typeface="Arial" pitchFamily="34" charset="0"/>
              <a:buChar char="•"/>
              <a:defRPr/>
            </a:pPr>
            <a:r>
              <a:rPr lang="en-US" dirty="0" smtClean="0"/>
              <a:t>If it is a pesticide, and the employer would be covered under OSHA (more than 10 people), then the other requirements, such as new Safety Data Sheets (SDSs), formerly MSDSs, and training would be needed under the new standard. </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pPr eaLnBrk="1" hangingPunct="1"/>
            <a:r>
              <a:rPr lang="en-US" altLang="en-US" sz="3600" smtClean="0"/>
              <a:t>             Additional OSHA Standards     	</a:t>
            </a:r>
            <a:r>
              <a:rPr lang="en-US" altLang="en-US" sz="3600" u="sng" smtClean="0"/>
              <a:t>related</a:t>
            </a:r>
            <a:r>
              <a:rPr lang="en-US" altLang="en-US" sz="3600" smtClean="0"/>
              <a:t> to  Agriculture</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sz="2800" dirty="0" smtClean="0"/>
              <a:t>29 CFR 1910.134: Respiratory Protection</a:t>
            </a:r>
          </a:p>
          <a:p>
            <a:pPr eaLnBrk="1" fontAlgn="auto" hangingPunct="1">
              <a:spcAft>
                <a:spcPts val="0"/>
              </a:spcAft>
              <a:buFont typeface="Arial" pitchFamily="34" charset="0"/>
              <a:buChar char="•"/>
              <a:defRPr/>
            </a:pPr>
            <a:endParaRPr lang="en-US" sz="2800" dirty="0" smtClean="0"/>
          </a:p>
          <a:p>
            <a:pPr eaLnBrk="1" fontAlgn="auto" hangingPunct="1">
              <a:spcAft>
                <a:spcPts val="0"/>
              </a:spcAft>
              <a:buFont typeface="Arial" pitchFamily="34" charset="0"/>
              <a:buChar char="•"/>
              <a:defRPr/>
            </a:pPr>
            <a:r>
              <a:rPr lang="en-US" sz="2800" dirty="0" smtClean="0"/>
              <a:t>29 CFR 1910.95: Hearing Conservation                                &amp; Noise Exposure</a:t>
            </a:r>
          </a:p>
          <a:p>
            <a:pPr eaLnBrk="1" fontAlgn="auto" hangingPunct="1">
              <a:spcAft>
                <a:spcPts val="0"/>
              </a:spcAft>
              <a:buFont typeface="Arial" pitchFamily="34" charset="0"/>
              <a:buChar char="•"/>
              <a:defRPr/>
            </a:pPr>
            <a:endParaRPr lang="en-US" sz="2800" dirty="0"/>
          </a:p>
          <a:p>
            <a:pPr eaLnBrk="1" fontAlgn="auto" hangingPunct="1">
              <a:spcAft>
                <a:spcPts val="0"/>
              </a:spcAft>
              <a:buFont typeface="Arial" pitchFamily="34" charset="0"/>
              <a:buChar char="•"/>
              <a:defRPr/>
            </a:pPr>
            <a:r>
              <a:rPr lang="en-US" sz="2800" dirty="0" smtClean="0"/>
              <a:t>29 CFR 1910.133: Eye &amp; Face Protection</a:t>
            </a:r>
          </a:p>
          <a:p>
            <a:pPr eaLnBrk="1" fontAlgn="auto" hangingPunct="1">
              <a:spcAft>
                <a:spcPts val="0"/>
              </a:spcAft>
              <a:buFont typeface="Arial" pitchFamily="34" charset="0"/>
              <a:buChar char="•"/>
              <a:defRPr/>
            </a:pPr>
            <a:endParaRPr lang="en-US" sz="2800" dirty="0" smtClean="0"/>
          </a:p>
          <a:p>
            <a:pPr eaLnBrk="1" fontAlgn="auto" hangingPunct="1">
              <a:spcAft>
                <a:spcPts val="0"/>
              </a:spcAft>
              <a:buFont typeface="Arial" pitchFamily="34" charset="0"/>
              <a:buChar char="•"/>
              <a:defRPr/>
            </a:pPr>
            <a:r>
              <a:rPr lang="en-US" sz="2800" dirty="0"/>
              <a:t>29 CFR 1910.132: General </a:t>
            </a:r>
            <a:r>
              <a:rPr lang="en-US" sz="2800" dirty="0" smtClean="0"/>
              <a:t> Requirements </a:t>
            </a:r>
            <a:r>
              <a:rPr lang="en-US" sz="2800" dirty="0"/>
              <a:t>for Personal Protective Equipment  </a:t>
            </a:r>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a:p>
        </p:txBody>
      </p:sp>
      <p:pic>
        <p:nvPicPr>
          <p:cNvPr id="177156" name="Content Placeholder 7" descr="P3190098.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43800" y="4191000"/>
            <a:ext cx="1295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7" name="Picture 5" descr="DSCF0076.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39000" y="1524000"/>
            <a:ext cx="160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8" name="Picture 6" descr="P3190010.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15200" y="2819400"/>
            <a:ext cx="1524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rtlCol="0">
            <a:normAutofit fontScale="90000"/>
          </a:bodyPr>
          <a:lstStyle/>
          <a:p>
            <a:pPr eaLnBrk="1" fontAlgn="auto" hangingPunct="1">
              <a:spcAft>
                <a:spcPts val="0"/>
              </a:spcAft>
              <a:defRPr/>
            </a:pPr>
            <a:r>
              <a:rPr lang="en-US" dirty="0" smtClean="0"/>
              <a:t>Employee Rights </a:t>
            </a:r>
            <a:br>
              <a:rPr lang="en-US" dirty="0" smtClean="0"/>
            </a:br>
            <a:r>
              <a:rPr lang="en-US" dirty="0" smtClean="0"/>
              <a:t>and Responsibilities</a:t>
            </a:r>
            <a:endParaRPr lang="en-US" dirty="0"/>
          </a:p>
        </p:txBody>
      </p:sp>
      <p:sp>
        <p:nvSpPr>
          <p:cNvPr id="132099" name="Content Placeholder 2"/>
          <p:cNvSpPr>
            <a:spLocks noGrp="1"/>
          </p:cNvSpPr>
          <p:nvPr>
            <p:ph idx="1"/>
          </p:nvPr>
        </p:nvSpPr>
        <p:spPr/>
        <p:txBody>
          <a:bodyPr/>
          <a:lstStyle/>
          <a:p>
            <a:pPr eaLnBrk="1" hangingPunct="1">
              <a:buFont typeface="Arial" charset="0"/>
              <a:buNone/>
            </a:pPr>
            <a:r>
              <a:rPr lang="en-US" altLang="en-US" sz="2800" smtClean="0">
                <a:latin typeface="Arial" charset="0"/>
                <a:cs typeface="Arial" charset="0"/>
              </a:rPr>
              <a:t>You have the right to:</a:t>
            </a:r>
          </a:p>
          <a:p>
            <a:pPr lvl="1" eaLnBrk="1" hangingPunct="1">
              <a:buFont typeface="Arial" charset="0"/>
              <a:buChar char="•"/>
            </a:pPr>
            <a:r>
              <a:rPr lang="en-US" altLang="en-US" smtClean="0">
                <a:latin typeface="Arial" charset="0"/>
                <a:cs typeface="Arial" charset="0"/>
              </a:rPr>
              <a:t>Training</a:t>
            </a:r>
            <a:endParaRPr lang="en-US" altLang="en-US" b="1" smtClean="0">
              <a:latin typeface="Arial" charset="0"/>
              <a:cs typeface="Arial" charset="0"/>
            </a:endParaRPr>
          </a:p>
          <a:p>
            <a:pPr lvl="1" eaLnBrk="1" hangingPunct="1">
              <a:buFont typeface="Arial" charset="0"/>
              <a:buChar char="•"/>
            </a:pPr>
            <a:r>
              <a:rPr lang="en-US" altLang="en-US" smtClean="0">
                <a:latin typeface="Arial" charset="0"/>
                <a:cs typeface="Arial" charset="0"/>
              </a:rPr>
              <a:t>Access to hazard exposure and medical records</a:t>
            </a:r>
            <a:endParaRPr lang="en-US" altLang="en-US" b="1" smtClean="0">
              <a:latin typeface="Arial" charset="0"/>
              <a:cs typeface="Arial" charset="0"/>
            </a:endParaRPr>
          </a:p>
          <a:p>
            <a:pPr lvl="1" eaLnBrk="1" hangingPunct="1">
              <a:buFont typeface="Arial" charset="0"/>
              <a:buChar char="•"/>
            </a:pPr>
            <a:r>
              <a:rPr lang="en-US" altLang="en-US" smtClean="0">
                <a:latin typeface="Arial" charset="0"/>
                <a:cs typeface="Arial" charset="0"/>
              </a:rPr>
              <a:t>File a complaint with OSHA</a:t>
            </a:r>
            <a:endParaRPr lang="en-US" altLang="en-US" b="1" smtClean="0">
              <a:latin typeface="Arial" charset="0"/>
              <a:cs typeface="Arial" charset="0"/>
            </a:endParaRPr>
          </a:p>
          <a:p>
            <a:pPr lvl="1" eaLnBrk="1" hangingPunct="1">
              <a:buFont typeface="Arial" charset="0"/>
              <a:buChar char="•"/>
            </a:pPr>
            <a:r>
              <a:rPr lang="en-US" altLang="en-US" smtClean="0">
                <a:latin typeface="Arial" charset="0"/>
                <a:cs typeface="Arial" charset="0"/>
              </a:rPr>
              <a:t>Participate in an OSHA inspection</a:t>
            </a:r>
            <a:endParaRPr lang="en-US" altLang="en-US" b="1" smtClean="0">
              <a:latin typeface="Arial" charset="0"/>
              <a:cs typeface="Arial" charset="0"/>
            </a:endParaRPr>
          </a:p>
          <a:p>
            <a:pPr lvl="1" eaLnBrk="1" hangingPunct="1">
              <a:buFont typeface="Arial" charset="0"/>
              <a:buChar char="•"/>
            </a:pPr>
            <a:r>
              <a:rPr lang="en-US" altLang="en-US" smtClean="0">
                <a:latin typeface="Arial" charset="0"/>
                <a:cs typeface="Arial" charset="0"/>
              </a:rPr>
              <a:t>Be free from retaliation for exercising safety and health rights</a:t>
            </a:r>
          </a:p>
          <a:p>
            <a:pPr eaLnBrk="1" hangingPunct="1"/>
            <a:endParaRPr lang="en-US" alt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8255" y="304800"/>
            <a:ext cx="8229600" cy="1143000"/>
          </a:xfrm>
        </p:spPr>
        <p:txBody>
          <a:bodyPr rtlCol="0">
            <a:normAutofit fontScale="90000"/>
          </a:bodyPr>
          <a:lstStyle/>
          <a:p>
            <a:pPr eaLnBrk="1" fontAlgn="auto" hangingPunct="1">
              <a:spcAft>
                <a:spcPts val="0"/>
              </a:spcAft>
              <a:defRPr/>
            </a:pPr>
            <a:r>
              <a:rPr lang="en-US" sz="4000" dirty="0" smtClean="0"/>
              <a:t>	Additional General Industry Standards  to be aware of   	</a:t>
            </a:r>
            <a:endParaRPr lang="en-US" sz="4000" dirty="0"/>
          </a:p>
        </p:txBody>
      </p:sp>
      <p:sp>
        <p:nvSpPr>
          <p:cNvPr id="178179" name="Content Placeholder 2"/>
          <p:cNvSpPr>
            <a:spLocks noGrp="1"/>
          </p:cNvSpPr>
          <p:nvPr>
            <p:ph idx="1"/>
          </p:nvPr>
        </p:nvSpPr>
        <p:spPr/>
        <p:txBody>
          <a:bodyPr/>
          <a:lstStyle/>
          <a:p>
            <a:pPr eaLnBrk="1" hangingPunct="1"/>
            <a:r>
              <a:rPr lang="en-US" altLang="en-US" smtClean="0"/>
              <a:t>29 CFR 1910.22 -28: Slips, Trips, &amp; Falls – refers to walking surfaces, working surfaces, ladders, and scaffolding.</a:t>
            </a:r>
          </a:p>
          <a:p>
            <a:pPr eaLnBrk="1" hangingPunct="1"/>
            <a:endParaRPr lang="en-US" altLang="en-US" smtClean="0"/>
          </a:p>
          <a:p>
            <a:pPr eaLnBrk="1" hangingPunct="1"/>
            <a:r>
              <a:rPr lang="en-US" altLang="en-US" smtClean="0"/>
              <a:t>29 CFR 1910.14 6 -147: Confined Space Entry – refers to definition of confined space, hazards, lock out/tag out.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9202" name="Title 1"/>
          <p:cNvSpPr>
            <a:spLocks noGrp="1"/>
          </p:cNvSpPr>
          <p:nvPr>
            <p:ph type="title"/>
          </p:nvPr>
        </p:nvSpPr>
        <p:spPr>
          <a:xfrm>
            <a:off x="762000" y="0"/>
            <a:ext cx="8229600" cy="1143000"/>
          </a:xfrm>
        </p:spPr>
        <p:txBody>
          <a:bodyPr/>
          <a:lstStyle/>
          <a:p>
            <a:pPr eaLnBrk="1" hangingPunct="1"/>
            <a:r>
              <a:rPr lang="en-US" altLang="en-US" smtClean="0"/>
              <a:t>Webinars </a:t>
            </a:r>
          </a:p>
        </p:txBody>
      </p:sp>
      <p:sp>
        <p:nvSpPr>
          <p:cNvPr id="179203" name="Content Placeholder 2"/>
          <p:cNvSpPr>
            <a:spLocks noGrp="1"/>
          </p:cNvSpPr>
          <p:nvPr>
            <p:ph idx="1"/>
          </p:nvPr>
        </p:nvSpPr>
        <p:spPr/>
        <p:txBody>
          <a:bodyPr/>
          <a:lstStyle/>
          <a:p>
            <a:pPr eaLnBrk="1" hangingPunct="1"/>
            <a:r>
              <a:rPr lang="en-US" altLang="en-US" dirty="0" err="1" smtClean="0"/>
              <a:t>AgriSafe</a:t>
            </a:r>
            <a:r>
              <a:rPr lang="en-US" altLang="en-US" dirty="0" smtClean="0"/>
              <a:t> Network Webinars related to these topics </a:t>
            </a:r>
          </a:p>
          <a:p>
            <a:pPr lvl="2" eaLnBrk="1" fontAlgn="t" hangingPunct="1"/>
            <a:r>
              <a:rPr lang="en-US" altLang="en-US" u="sng" dirty="0" smtClean="0">
                <a:hlinkClick r:id="rId4"/>
              </a:rPr>
              <a:t>Personal Protective Equipment for Agricultural Producers</a:t>
            </a:r>
            <a:endParaRPr lang="en-US" altLang="en-US" u="sng" dirty="0" smtClean="0"/>
          </a:p>
          <a:p>
            <a:pPr lvl="2" eaLnBrk="1" fontAlgn="t" hangingPunct="1"/>
            <a:r>
              <a:rPr lang="en-US" altLang="en-US" u="sng" dirty="0" smtClean="0">
                <a:hlinkClick r:id="rId5"/>
              </a:rPr>
              <a:t>Cholinesterase Monitoring</a:t>
            </a:r>
            <a:r>
              <a:rPr lang="en-US" altLang="en-US" u="sng" dirty="0" smtClean="0"/>
              <a:t> </a:t>
            </a:r>
          </a:p>
          <a:p>
            <a:pPr lvl="2" eaLnBrk="1" fontAlgn="t" hangingPunct="1"/>
            <a:r>
              <a:rPr lang="en-US" altLang="en-US" u="sng" dirty="0" smtClean="0">
                <a:hlinkClick r:id="rId6"/>
              </a:rPr>
              <a:t>Slips</a:t>
            </a:r>
            <a:r>
              <a:rPr lang="en-US" altLang="en-US" u="sng" dirty="0" smtClean="0">
                <a:hlinkClick r:id="rId6"/>
              </a:rPr>
              <a:t>, Trips, and Falls Prevention</a:t>
            </a:r>
            <a:r>
              <a:rPr lang="en-US" altLang="en-US" u="sng" dirty="0" smtClean="0"/>
              <a:t> </a:t>
            </a:r>
          </a:p>
          <a:p>
            <a:pPr lvl="2" eaLnBrk="1" fontAlgn="t" hangingPunct="1"/>
            <a:r>
              <a:rPr lang="en-US" altLang="en-US" u="sng" dirty="0" smtClean="0">
                <a:hlinkClick r:id="rId7"/>
              </a:rPr>
              <a:t>Respiratory Protection for Agricultural Producers</a:t>
            </a:r>
            <a:r>
              <a:rPr lang="en-US" altLang="en-US" u="sng" dirty="0" smtClean="0"/>
              <a:t> </a:t>
            </a:r>
            <a:r>
              <a:rPr lang="en-US" altLang="en-US" dirty="0" smtClean="0"/>
              <a:t/>
            </a:r>
            <a:br>
              <a:rPr lang="en-US" altLang="en-US" dirty="0" smtClean="0"/>
            </a:br>
            <a:r>
              <a:rPr lang="en-US" altLang="en-US" dirty="0" smtClean="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0226" name="Title 1"/>
          <p:cNvSpPr>
            <a:spLocks noGrp="1"/>
          </p:cNvSpPr>
          <p:nvPr>
            <p:ph type="title"/>
          </p:nvPr>
        </p:nvSpPr>
        <p:spPr>
          <a:xfrm>
            <a:off x="914400" y="0"/>
            <a:ext cx="8229600" cy="1143000"/>
          </a:xfrm>
        </p:spPr>
        <p:txBody>
          <a:bodyPr/>
          <a:lstStyle/>
          <a:p>
            <a:pPr eaLnBrk="1" hangingPunct="1"/>
            <a:r>
              <a:rPr lang="en-US" altLang="en-US" smtClean="0"/>
              <a:t>Polling Question</a:t>
            </a:r>
          </a:p>
        </p:txBody>
      </p:sp>
      <p:sp>
        <p:nvSpPr>
          <p:cNvPr id="180227" name="Content Placeholder 2"/>
          <p:cNvSpPr>
            <a:spLocks noGrp="1"/>
          </p:cNvSpPr>
          <p:nvPr>
            <p:ph idx="1"/>
          </p:nvPr>
        </p:nvSpPr>
        <p:spPr>
          <a:xfrm>
            <a:off x="1752600" y="1981200"/>
            <a:ext cx="6934200" cy="4525963"/>
          </a:xfrm>
        </p:spPr>
        <p:txBody>
          <a:bodyPr/>
          <a:lstStyle/>
          <a:p>
            <a:pPr eaLnBrk="1" hangingPunct="1"/>
            <a:r>
              <a:rPr lang="en-US" altLang="en-US" dirty="0" smtClean="0"/>
              <a:t>OSHA establishes Worker Protection Standards in Agriculture?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5000" y="2047875"/>
            <a:ext cx="27051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2124075"/>
            <a:ext cx="41910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2" name="TextBox 1"/>
          <p:cNvSpPr txBox="1">
            <a:spLocks noChangeArrowheads="1"/>
          </p:cNvSpPr>
          <p:nvPr/>
        </p:nvSpPr>
        <p:spPr bwMode="auto">
          <a:xfrm>
            <a:off x="990600" y="609600"/>
            <a:ext cx="6400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defRPr>
            </a:lvl1pPr>
            <a:lvl2pPr marL="742950" indent="-285750" eaLnBrk="0" hangingPunct="0">
              <a:defRPr sz="2000" i="1">
                <a:solidFill>
                  <a:schemeClr val="tx1"/>
                </a:solidFill>
                <a:latin typeface="Arial" charset="0"/>
              </a:defRPr>
            </a:lvl2pPr>
            <a:lvl3pPr marL="1143000" indent="-228600" eaLnBrk="0" hangingPunct="0">
              <a:defRPr sz="2000" i="1">
                <a:solidFill>
                  <a:schemeClr val="tx1"/>
                </a:solidFill>
                <a:latin typeface="Arial" charset="0"/>
              </a:defRPr>
            </a:lvl3pPr>
            <a:lvl4pPr marL="1600200" indent="-228600" eaLnBrk="0" hangingPunct="0">
              <a:defRPr sz="2000" i="1">
                <a:solidFill>
                  <a:schemeClr val="tx1"/>
                </a:solidFill>
                <a:latin typeface="Arial" charset="0"/>
              </a:defRPr>
            </a:lvl4pPr>
            <a:lvl5pPr marL="2057400" indent="-228600" eaLnBrk="0" hangingPunct="0">
              <a:defRPr sz="2000" i="1">
                <a:solidFill>
                  <a:schemeClr val="tx1"/>
                </a:solidFill>
                <a:latin typeface="Arial" charset="0"/>
              </a:defRPr>
            </a:lvl5pPr>
            <a:lvl6pPr marL="2514600" indent="-228600" eaLnBrk="0" fontAlgn="base" hangingPunct="0">
              <a:spcBef>
                <a:spcPct val="50000"/>
              </a:spcBef>
              <a:spcAft>
                <a:spcPct val="0"/>
              </a:spcAft>
              <a:defRPr sz="2000" i="1">
                <a:solidFill>
                  <a:schemeClr val="tx1"/>
                </a:solidFill>
                <a:latin typeface="Arial" charset="0"/>
              </a:defRPr>
            </a:lvl6pPr>
            <a:lvl7pPr marL="2971800" indent="-228600" eaLnBrk="0" fontAlgn="base" hangingPunct="0">
              <a:spcBef>
                <a:spcPct val="50000"/>
              </a:spcBef>
              <a:spcAft>
                <a:spcPct val="0"/>
              </a:spcAft>
              <a:defRPr sz="2000" i="1">
                <a:solidFill>
                  <a:schemeClr val="tx1"/>
                </a:solidFill>
                <a:latin typeface="Arial" charset="0"/>
              </a:defRPr>
            </a:lvl7pPr>
            <a:lvl8pPr marL="3429000" indent="-228600" eaLnBrk="0" fontAlgn="base" hangingPunct="0">
              <a:spcBef>
                <a:spcPct val="50000"/>
              </a:spcBef>
              <a:spcAft>
                <a:spcPct val="0"/>
              </a:spcAft>
              <a:defRPr sz="2000" i="1">
                <a:solidFill>
                  <a:schemeClr val="tx1"/>
                </a:solidFill>
                <a:latin typeface="Arial" charset="0"/>
              </a:defRPr>
            </a:lvl8pPr>
            <a:lvl9pPr marL="3886200" indent="-228600" eaLnBrk="0" fontAlgn="base" hangingPunct="0">
              <a:spcBef>
                <a:spcPct val="50000"/>
              </a:spcBef>
              <a:spcAft>
                <a:spcPct val="0"/>
              </a:spcAft>
              <a:defRPr sz="2000" i="1">
                <a:solidFill>
                  <a:schemeClr val="tx1"/>
                </a:solidFill>
                <a:latin typeface="Arial" charset="0"/>
              </a:defRPr>
            </a:lvl9pPr>
          </a:lstStyle>
          <a:p>
            <a:pPr eaLnBrk="1" hangingPunct="1"/>
            <a:r>
              <a:rPr lang="en-US" altLang="en-US" sz="4400"/>
              <a:t>         OSHA and EPA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2274" name="Title 1"/>
          <p:cNvSpPr>
            <a:spLocks noGrp="1"/>
          </p:cNvSpPr>
          <p:nvPr>
            <p:ph type="title"/>
          </p:nvPr>
        </p:nvSpPr>
        <p:spPr>
          <a:xfrm>
            <a:off x="914400" y="0"/>
            <a:ext cx="8229600" cy="1143000"/>
          </a:xfrm>
        </p:spPr>
        <p:txBody>
          <a:bodyPr/>
          <a:lstStyle/>
          <a:p>
            <a:pPr eaLnBrk="1" hangingPunct="1"/>
            <a:r>
              <a:rPr lang="en-US" altLang="en-US" smtClean="0"/>
              <a:t>Worker Protection Standard</a:t>
            </a:r>
            <a:endParaRPr lang="en-US" altLang="en-US" smtClean="0">
              <a:solidFill>
                <a:srgbClr val="FF0000"/>
              </a:solidFill>
            </a:endParaRP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sz="2800" i="1" kern="0" dirty="0" smtClean="0">
                <a:solidFill>
                  <a:srgbClr val="000000"/>
                </a:solidFill>
                <a:latin typeface="Arial"/>
              </a:rPr>
              <a:t>Regulation aimed at reducing the risk of pesticides and injuries among agricultural workers and pesticide handlers.</a:t>
            </a:r>
          </a:p>
          <a:p>
            <a:pPr eaLnBrk="1" fontAlgn="auto" hangingPunct="1">
              <a:spcAft>
                <a:spcPts val="0"/>
              </a:spcAft>
              <a:buFont typeface="Arial" pitchFamily="34" charset="0"/>
              <a:buChar char="•"/>
              <a:defRPr/>
            </a:pPr>
            <a:r>
              <a:rPr lang="en-US" sz="2800" dirty="0" smtClean="0"/>
              <a:t>Contains requirements for:</a:t>
            </a:r>
          </a:p>
          <a:p>
            <a:pPr lvl="1" eaLnBrk="1" fontAlgn="auto" hangingPunct="1">
              <a:spcAft>
                <a:spcPts val="0"/>
              </a:spcAft>
              <a:buFont typeface="Arial" pitchFamily="34" charset="0"/>
              <a:buChar char="–"/>
              <a:defRPr/>
            </a:pPr>
            <a:r>
              <a:rPr lang="en-US" sz="2000" dirty="0" smtClean="0"/>
              <a:t> pesticide safety training	</a:t>
            </a:r>
          </a:p>
          <a:p>
            <a:pPr lvl="1" eaLnBrk="1" fontAlgn="auto" hangingPunct="1">
              <a:spcAft>
                <a:spcPts val="0"/>
              </a:spcAft>
              <a:buFont typeface="Arial" pitchFamily="34" charset="0"/>
              <a:buChar char="–"/>
              <a:defRPr/>
            </a:pPr>
            <a:r>
              <a:rPr lang="en-US" sz="2000" dirty="0" smtClean="0"/>
              <a:t>notification of pesticide applications</a:t>
            </a:r>
          </a:p>
          <a:p>
            <a:pPr lvl="1" eaLnBrk="1" fontAlgn="auto" hangingPunct="1">
              <a:spcAft>
                <a:spcPts val="0"/>
              </a:spcAft>
              <a:buFont typeface="Arial" pitchFamily="34" charset="0"/>
              <a:buChar char="–"/>
              <a:defRPr/>
            </a:pPr>
            <a:r>
              <a:rPr lang="en-US" sz="2000" dirty="0" smtClean="0"/>
              <a:t>use of PPE</a:t>
            </a:r>
          </a:p>
          <a:p>
            <a:pPr lvl="1" eaLnBrk="1" fontAlgn="auto" hangingPunct="1">
              <a:spcAft>
                <a:spcPts val="0"/>
              </a:spcAft>
              <a:buFont typeface="Arial" pitchFamily="34" charset="0"/>
              <a:buChar char="–"/>
              <a:defRPr/>
            </a:pPr>
            <a:r>
              <a:rPr lang="en-US" sz="2000" dirty="0" smtClean="0"/>
              <a:t>restricted entry after pesticide application</a:t>
            </a:r>
          </a:p>
          <a:p>
            <a:pPr lvl="1" eaLnBrk="1" fontAlgn="auto" hangingPunct="1">
              <a:spcAft>
                <a:spcPts val="0"/>
              </a:spcAft>
              <a:buFont typeface="Arial" pitchFamily="34" charset="0"/>
              <a:buChar char="–"/>
              <a:defRPr/>
            </a:pPr>
            <a:r>
              <a:rPr lang="en-US" sz="2000" dirty="0" smtClean="0"/>
              <a:t>decontamination supplies </a:t>
            </a:r>
          </a:p>
          <a:p>
            <a:pPr lvl="1" eaLnBrk="1" fontAlgn="auto" hangingPunct="1">
              <a:spcAft>
                <a:spcPts val="0"/>
              </a:spcAft>
              <a:buFont typeface="Arial" pitchFamily="34" charset="0"/>
              <a:buChar char="–"/>
              <a:defRPr/>
            </a:pPr>
            <a:r>
              <a:rPr lang="en-US" sz="2000" dirty="0" smtClean="0"/>
              <a:t>emergency medical assistance </a:t>
            </a:r>
          </a:p>
          <a:p>
            <a:pPr lvl="1" eaLnBrk="1" fontAlgn="auto" hangingPunct="1">
              <a:spcAft>
                <a:spcPts val="0"/>
              </a:spcAft>
              <a:buFont typeface="Arial" pitchFamily="34" charset="0"/>
              <a:buChar char="–"/>
              <a:defRPr/>
            </a:pPr>
            <a:endParaRPr lang="en-US" sz="2000" dirty="0" smtClean="0"/>
          </a:p>
          <a:p>
            <a:pPr lvl="1" eaLnBrk="1" fontAlgn="auto" hangingPunct="1">
              <a:spcAft>
                <a:spcPts val="0"/>
              </a:spcAft>
              <a:buFontTx/>
              <a:buNone/>
              <a:defRPr/>
            </a:pPr>
            <a:r>
              <a:rPr lang="en-US" sz="1800" b="1" dirty="0" smtClean="0">
                <a:solidFill>
                  <a:srgbClr val="00B050"/>
                </a:solidFill>
              </a:rPr>
              <a:t>Recognition and Management of Pesticide Poisonings Manual</a:t>
            </a:r>
          </a:p>
          <a:p>
            <a:pPr lvl="1" eaLnBrk="1" fontAlgn="auto" hangingPunct="1">
              <a:spcAft>
                <a:spcPts val="0"/>
              </a:spcAft>
              <a:buFontTx/>
              <a:buNone/>
              <a:defRPr/>
            </a:pPr>
            <a:r>
              <a:rPr lang="en-US" sz="2000" dirty="0" smtClean="0"/>
              <a:t>Information available at:  www.epa.gov</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3298" name="Title 1"/>
          <p:cNvSpPr>
            <a:spLocks noGrp="1"/>
          </p:cNvSpPr>
          <p:nvPr>
            <p:ph type="title"/>
          </p:nvPr>
        </p:nvSpPr>
        <p:spPr>
          <a:xfrm>
            <a:off x="1371600" y="0"/>
            <a:ext cx="8229600" cy="1143000"/>
          </a:xfrm>
        </p:spPr>
        <p:txBody>
          <a:bodyPr/>
          <a:lstStyle/>
          <a:p>
            <a:pPr eaLnBrk="1" hangingPunct="1"/>
            <a:r>
              <a:rPr lang="en-US" altLang="en-US" smtClean="0"/>
              <a:t>Case Study – Hog confinement</a:t>
            </a:r>
          </a:p>
        </p:txBody>
      </p:sp>
      <p:sp>
        <p:nvSpPr>
          <p:cNvPr id="183299" name="Content Placeholder 2"/>
          <p:cNvSpPr>
            <a:spLocks noGrp="1"/>
          </p:cNvSpPr>
          <p:nvPr>
            <p:ph idx="1"/>
          </p:nvPr>
        </p:nvSpPr>
        <p:spPr>
          <a:xfrm>
            <a:off x="1295400" y="1600200"/>
            <a:ext cx="8077200" cy="4525963"/>
          </a:xfrm>
        </p:spPr>
        <p:txBody>
          <a:bodyPr/>
          <a:lstStyle/>
          <a:p>
            <a:pPr eaLnBrk="1" hangingPunct="1"/>
            <a:r>
              <a:rPr lang="en-US" altLang="en-US" smtClean="0"/>
              <a:t>Hog confinement farm</a:t>
            </a:r>
          </a:p>
          <a:p>
            <a:pPr eaLnBrk="1" hangingPunct="1"/>
            <a:r>
              <a:rPr lang="en-US" altLang="en-US" smtClean="0"/>
              <a:t>8 full time employees</a:t>
            </a:r>
          </a:p>
          <a:p>
            <a:pPr eaLnBrk="1" hangingPunct="1"/>
            <a:r>
              <a:rPr lang="en-US" altLang="en-US" smtClean="0"/>
              <a:t>5 Seasonal workers – live in trailer on site.</a:t>
            </a:r>
          </a:p>
          <a:p>
            <a:pPr eaLnBrk="1" hangingPunct="1"/>
            <a:endParaRPr lang="en-US" altLang="en-US" smtClean="0"/>
          </a:p>
        </p:txBody>
      </p:sp>
      <p:pic>
        <p:nvPicPr>
          <p:cNvPr id="183300" name="Picture 4" descr="A Clean Well-Lit Plac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14600" y="3370263"/>
            <a:ext cx="4114800" cy="308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4322" name="Title 1"/>
          <p:cNvSpPr>
            <a:spLocks noGrp="1"/>
          </p:cNvSpPr>
          <p:nvPr>
            <p:ph type="title"/>
          </p:nvPr>
        </p:nvSpPr>
        <p:spPr>
          <a:xfrm>
            <a:off x="914400" y="0"/>
            <a:ext cx="8229600" cy="1143000"/>
          </a:xfrm>
        </p:spPr>
        <p:txBody>
          <a:bodyPr/>
          <a:lstStyle/>
          <a:p>
            <a:pPr eaLnBrk="1" hangingPunct="1"/>
            <a:r>
              <a:rPr lang="en-US" altLang="en-US" smtClean="0"/>
              <a:t>Hog case study response</a:t>
            </a:r>
          </a:p>
        </p:txBody>
      </p:sp>
      <p:sp>
        <p:nvSpPr>
          <p:cNvPr id="184323" name="Content Placeholder 2"/>
          <p:cNvSpPr>
            <a:spLocks noGrp="1"/>
          </p:cNvSpPr>
          <p:nvPr>
            <p:ph idx="1"/>
          </p:nvPr>
        </p:nvSpPr>
        <p:spPr>
          <a:xfrm>
            <a:off x="1676400" y="1905000"/>
            <a:ext cx="7086600" cy="4525963"/>
          </a:xfrm>
        </p:spPr>
        <p:txBody>
          <a:bodyPr/>
          <a:lstStyle/>
          <a:p>
            <a:pPr eaLnBrk="1" hangingPunct="1"/>
            <a:r>
              <a:rPr lang="en-US" altLang="en-US" dirty="0" smtClean="0"/>
              <a:t>Does not meet Agriculture exemption</a:t>
            </a:r>
          </a:p>
          <a:p>
            <a:pPr eaLnBrk="1" hangingPunct="1"/>
            <a:r>
              <a:rPr lang="en-US" altLang="en-US" dirty="0" smtClean="0"/>
              <a:t>OSHA has ability to follow general enforcement activities   </a:t>
            </a:r>
          </a:p>
          <a:p>
            <a:pPr lvl="1" eaLnBrk="1" hangingPunct="1"/>
            <a:r>
              <a:rPr lang="en-US" altLang="en-US" dirty="0" smtClean="0"/>
              <a:t>No family members</a:t>
            </a:r>
          </a:p>
          <a:p>
            <a:pPr lvl="1" eaLnBrk="1" hangingPunct="1"/>
            <a:r>
              <a:rPr lang="en-US" altLang="en-US" dirty="0" smtClean="0"/>
              <a:t> More than 10 employees</a:t>
            </a:r>
          </a:p>
          <a:p>
            <a:pPr lvl="1" eaLnBrk="1" hangingPunct="1"/>
            <a:r>
              <a:rPr lang="en-US" altLang="en-US" dirty="0" smtClean="0"/>
              <a:t>Temporary labor camp in past 12 months</a:t>
            </a:r>
          </a:p>
          <a:p>
            <a:pPr lvl="1" eaLnBrk="1" hangingPunct="1"/>
            <a:endParaRPr lang="en-US" altLang="en-US" dirty="0" smtClean="0"/>
          </a:p>
          <a:p>
            <a:pPr lvl="1" eaLnBrk="1" hangingPunct="1"/>
            <a:endParaRPr lang="en-US"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5346" name="Title 1"/>
          <p:cNvSpPr>
            <a:spLocks noGrp="1"/>
          </p:cNvSpPr>
          <p:nvPr>
            <p:ph type="title"/>
          </p:nvPr>
        </p:nvSpPr>
        <p:spPr>
          <a:xfrm>
            <a:off x="1371600" y="0"/>
            <a:ext cx="8229600" cy="1143000"/>
          </a:xfrm>
        </p:spPr>
        <p:txBody>
          <a:bodyPr/>
          <a:lstStyle/>
          <a:p>
            <a:pPr eaLnBrk="1" hangingPunct="1"/>
            <a:r>
              <a:rPr lang="en-US" altLang="en-US" smtClean="0"/>
              <a:t>Case Study- Grain Elevator</a:t>
            </a:r>
          </a:p>
        </p:txBody>
      </p:sp>
      <p:sp>
        <p:nvSpPr>
          <p:cNvPr id="185347" name="Content Placeholder 2"/>
          <p:cNvSpPr>
            <a:spLocks noGrp="1"/>
          </p:cNvSpPr>
          <p:nvPr>
            <p:ph idx="1"/>
          </p:nvPr>
        </p:nvSpPr>
        <p:spPr>
          <a:xfrm>
            <a:off x="1447800" y="1600200"/>
            <a:ext cx="7239000" cy="4525963"/>
          </a:xfrm>
        </p:spPr>
        <p:txBody>
          <a:bodyPr/>
          <a:lstStyle/>
          <a:p>
            <a:pPr eaLnBrk="1" hangingPunct="1"/>
            <a:r>
              <a:rPr lang="en-US" altLang="en-US" smtClean="0"/>
              <a:t>Grain Elevator with 22 employees</a:t>
            </a:r>
          </a:p>
          <a:p>
            <a:pPr eaLnBrk="1" hangingPunct="1"/>
            <a:r>
              <a:rPr lang="en-US" altLang="en-US" smtClean="0"/>
              <a:t>5 employees are seasonal </a:t>
            </a:r>
          </a:p>
          <a:p>
            <a:pPr eaLnBrk="1" hangingPunct="1"/>
            <a:endParaRPr lang="en-US" altLang="en-US" smtClean="0"/>
          </a:p>
          <a:p>
            <a:pPr eaLnBrk="1" hangingPunct="1">
              <a:buFont typeface="Arial" charset="0"/>
              <a:buNone/>
            </a:pPr>
            <a:endParaRPr lang="en-US" altLang="en-US" smtClean="0"/>
          </a:p>
          <a:p>
            <a:pPr eaLnBrk="1" hangingPunct="1"/>
            <a:endParaRPr lang="en-US" altLang="en-US" smtClean="0"/>
          </a:p>
        </p:txBody>
      </p:sp>
      <p:pic>
        <p:nvPicPr>
          <p:cNvPr id="185348" name="Picture 4" descr="webb elevator 2 str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819400"/>
            <a:ext cx="49530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6370" name="Title 1"/>
          <p:cNvSpPr>
            <a:spLocks noGrp="1"/>
          </p:cNvSpPr>
          <p:nvPr>
            <p:ph type="title"/>
          </p:nvPr>
        </p:nvSpPr>
        <p:spPr>
          <a:xfrm>
            <a:off x="914400" y="0"/>
            <a:ext cx="8229600" cy="1143000"/>
          </a:xfrm>
        </p:spPr>
        <p:txBody>
          <a:bodyPr/>
          <a:lstStyle/>
          <a:p>
            <a:pPr eaLnBrk="1" hangingPunct="1"/>
            <a:r>
              <a:rPr lang="en-US" altLang="en-US" smtClean="0"/>
              <a:t>Grain Elevator Case Response </a:t>
            </a:r>
          </a:p>
        </p:txBody>
      </p:sp>
      <p:sp>
        <p:nvSpPr>
          <p:cNvPr id="186371" name="Content Placeholder 2"/>
          <p:cNvSpPr>
            <a:spLocks noGrp="1"/>
          </p:cNvSpPr>
          <p:nvPr>
            <p:ph idx="1"/>
          </p:nvPr>
        </p:nvSpPr>
        <p:spPr>
          <a:xfrm>
            <a:off x="1676400" y="1524000"/>
            <a:ext cx="6934200" cy="4525963"/>
          </a:xfrm>
        </p:spPr>
        <p:txBody>
          <a:bodyPr/>
          <a:lstStyle/>
          <a:p>
            <a:pPr eaLnBrk="1" hangingPunct="1"/>
            <a:r>
              <a:rPr lang="en-US" altLang="en-US" smtClean="0"/>
              <a:t>OSHA has ability to follow general enforcement activities   </a:t>
            </a:r>
          </a:p>
          <a:p>
            <a:pPr eaLnBrk="1" hangingPunct="1"/>
            <a:r>
              <a:rPr lang="en-US" altLang="en-US" smtClean="0"/>
              <a:t>If Grain Elevator will fall under General Industry 29CFR. 1910.272</a:t>
            </a:r>
          </a:p>
          <a:p>
            <a:pPr eaLnBrk="1" hangingPunct="1"/>
            <a:r>
              <a:rPr lang="en-US" altLang="en-US" smtClean="0"/>
              <a:t>Classified as Industry under SIC code</a:t>
            </a:r>
          </a:p>
          <a:p>
            <a:pPr eaLnBrk="1" hangingPunct="1"/>
            <a:r>
              <a:rPr lang="en-US" altLang="en-US" smtClean="0"/>
              <a:t>Even with 1 employee</a:t>
            </a:r>
          </a:p>
          <a:p>
            <a:pPr eaLnBrk="1" hangingPunct="1"/>
            <a:r>
              <a:rPr lang="en-US" altLang="en-US" smtClean="0"/>
              <a:t>Agriculture Exemption does not apply</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7394" name="Title 1"/>
          <p:cNvSpPr>
            <a:spLocks noGrp="1"/>
          </p:cNvSpPr>
          <p:nvPr>
            <p:ph type="title"/>
          </p:nvPr>
        </p:nvSpPr>
        <p:spPr>
          <a:xfrm>
            <a:off x="914400" y="0"/>
            <a:ext cx="8229600" cy="1143000"/>
          </a:xfrm>
        </p:spPr>
        <p:txBody>
          <a:bodyPr/>
          <a:lstStyle/>
          <a:p>
            <a:pPr eaLnBrk="1" hangingPunct="1"/>
            <a:r>
              <a:rPr lang="en-US" altLang="en-US" smtClean="0"/>
              <a:t>Family Farm Case Study</a:t>
            </a:r>
          </a:p>
        </p:txBody>
      </p:sp>
      <p:sp>
        <p:nvSpPr>
          <p:cNvPr id="187395" name="Content Placeholder 2"/>
          <p:cNvSpPr>
            <a:spLocks noGrp="1"/>
          </p:cNvSpPr>
          <p:nvPr>
            <p:ph idx="1"/>
          </p:nvPr>
        </p:nvSpPr>
        <p:spPr>
          <a:xfrm>
            <a:off x="914400" y="1676400"/>
            <a:ext cx="8229600" cy="4525963"/>
          </a:xfrm>
        </p:spPr>
        <p:txBody>
          <a:bodyPr/>
          <a:lstStyle/>
          <a:p>
            <a:pPr eaLnBrk="1" hangingPunct="1"/>
            <a:r>
              <a:rPr lang="en-US" altLang="en-US" smtClean="0"/>
              <a:t>Family Farm (grain and hogs) </a:t>
            </a:r>
          </a:p>
          <a:p>
            <a:pPr eaLnBrk="1" hangingPunct="1"/>
            <a:r>
              <a:rPr lang="en-US" altLang="en-US" smtClean="0"/>
              <a:t>Father and son equal partnership in farming operation </a:t>
            </a:r>
          </a:p>
          <a:p>
            <a:pPr eaLnBrk="1" hangingPunct="1"/>
            <a:r>
              <a:rPr lang="en-US" altLang="en-US" smtClean="0"/>
              <a:t>Son and daughter in law work on farm</a:t>
            </a:r>
          </a:p>
          <a:p>
            <a:pPr eaLnBrk="1" hangingPunct="1"/>
            <a:r>
              <a:rPr lang="en-US" altLang="en-US" smtClean="0"/>
              <a:t>Grandson / son works on farm after school and in summer</a:t>
            </a:r>
          </a:p>
          <a:p>
            <a:pPr eaLnBrk="1" hangingPunct="1"/>
            <a:r>
              <a:rPr lang="en-US" altLang="en-US" smtClean="0"/>
              <a:t> 2</a:t>
            </a:r>
            <a:r>
              <a:rPr lang="en-US" altLang="en-US" baseline="30000" smtClean="0"/>
              <a:t>nd</a:t>
            </a:r>
            <a:r>
              <a:rPr lang="en-US" altLang="en-US" smtClean="0"/>
              <a:t> son helps during harvest season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rtlCol="0">
            <a:normAutofit fontScale="90000"/>
          </a:bodyPr>
          <a:lstStyle/>
          <a:p>
            <a:pPr eaLnBrk="1" fontAlgn="auto" hangingPunct="1">
              <a:spcAft>
                <a:spcPts val="0"/>
              </a:spcAft>
              <a:defRPr/>
            </a:pPr>
            <a:r>
              <a:rPr lang="en-US" dirty="0" smtClean="0"/>
              <a:t>Employee Rights </a:t>
            </a:r>
            <a:br>
              <a:rPr lang="en-US" dirty="0" smtClean="0"/>
            </a:br>
            <a:r>
              <a:rPr lang="en-US" dirty="0" smtClean="0"/>
              <a:t>and Responsibilities</a:t>
            </a:r>
            <a:endParaRPr lang="en-US" dirty="0"/>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Wingdings 2" pitchFamily="18" charset="2"/>
              <a:buChar char=""/>
              <a:defRPr/>
            </a:pPr>
            <a:r>
              <a:rPr lang="en-US" dirty="0" smtClean="0"/>
              <a:t>OSHA website: </a:t>
            </a:r>
            <a:r>
              <a:rPr lang="en-US" dirty="0" smtClean="0">
                <a:solidFill>
                  <a:srgbClr val="0070C0"/>
                </a:solidFill>
                <a:hlinkClick r:id="rId4"/>
              </a:rPr>
              <a:t>www.osha.gov</a:t>
            </a:r>
            <a:r>
              <a:rPr lang="en-US" dirty="0" smtClean="0">
                <a:solidFill>
                  <a:srgbClr val="0070C0"/>
                </a:solidFill>
              </a:rPr>
              <a:t> </a:t>
            </a:r>
            <a:r>
              <a:rPr lang="en-US" dirty="0" smtClean="0"/>
              <a:t>and OSHA offices: Call or Write (800-321-OSHA) </a:t>
            </a:r>
          </a:p>
          <a:p>
            <a:pPr eaLnBrk="1" fontAlgn="auto" hangingPunct="1">
              <a:spcAft>
                <a:spcPts val="0"/>
              </a:spcAft>
              <a:buFont typeface="Wingdings 2" pitchFamily="18" charset="2"/>
              <a:buChar char=""/>
              <a:defRPr/>
            </a:pPr>
            <a:r>
              <a:rPr lang="en-US" dirty="0" smtClean="0"/>
              <a:t>Compliance Assistance Specialists in the area offices </a:t>
            </a:r>
          </a:p>
          <a:p>
            <a:pPr eaLnBrk="1" fontAlgn="auto" hangingPunct="1">
              <a:spcAft>
                <a:spcPts val="0"/>
              </a:spcAft>
              <a:buFont typeface="Wingdings 2" pitchFamily="18" charset="2"/>
              <a:buChar char=""/>
              <a:defRPr/>
            </a:pPr>
            <a:r>
              <a:rPr lang="en-US" dirty="0" smtClean="0"/>
              <a:t>National Institute for Occupational Safety and Health (NIOSH) – OSHA’s sister agency</a:t>
            </a:r>
          </a:p>
          <a:p>
            <a:pPr eaLnBrk="1" fontAlgn="auto" hangingPunct="1">
              <a:spcAft>
                <a:spcPts val="0"/>
              </a:spcAft>
              <a:buFont typeface="Wingdings 2" pitchFamily="18" charset="2"/>
              <a:buChar char=""/>
              <a:defRPr/>
            </a:pPr>
            <a:r>
              <a:rPr lang="en-US" dirty="0" smtClean="0"/>
              <a:t>OSHA Training Institute Education Centers</a:t>
            </a:r>
          </a:p>
          <a:p>
            <a:pPr eaLnBrk="1" fontAlgn="auto" hangingPunct="1">
              <a:spcAft>
                <a:spcPts val="0"/>
              </a:spcAft>
              <a:buFont typeface="Wingdings 2" pitchFamily="18" charset="2"/>
              <a:buChar char=""/>
              <a:defRPr/>
            </a:pPr>
            <a:r>
              <a:rPr lang="en-US" dirty="0" smtClean="0"/>
              <a:t>Doctors, nurses, other health care providers</a:t>
            </a:r>
          </a:p>
          <a:p>
            <a:pPr eaLnBrk="1" fontAlgn="auto" hangingPunct="1">
              <a:spcAft>
                <a:spcPts val="0"/>
              </a:spcAft>
              <a:buFont typeface="Wingdings 2" pitchFamily="18" charset="2"/>
              <a:buChar char=""/>
              <a:defRPr/>
            </a:pPr>
            <a:r>
              <a:rPr lang="en-US" dirty="0" smtClean="0"/>
              <a:t>Public libraries</a:t>
            </a:r>
          </a:p>
          <a:p>
            <a:pPr eaLnBrk="1" fontAlgn="auto" hangingPunct="1">
              <a:spcAft>
                <a:spcPts val="0"/>
              </a:spcAft>
              <a:buFont typeface="Wingdings 2" pitchFamily="18" charset="2"/>
              <a:buChar char=""/>
              <a:defRPr/>
            </a:pPr>
            <a:r>
              <a:rPr lang="en-US" dirty="0" smtClean="0"/>
              <a:t>Other local, community-based resources</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8418" name="Title 1"/>
          <p:cNvSpPr>
            <a:spLocks noGrp="1"/>
          </p:cNvSpPr>
          <p:nvPr>
            <p:ph type="title"/>
          </p:nvPr>
        </p:nvSpPr>
        <p:spPr>
          <a:xfrm>
            <a:off x="609600" y="0"/>
            <a:ext cx="8229600" cy="1143000"/>
          </a:xfrm>
        </p:spPr>
        <p:txBody>
          <a:bodyPr/>
          <a:lstStyle/>
          <a:p>
            <a:pPr eaLnBrk="1" hangingPunct="1"/>
            <a:r>
              <a:rPr lang="en-US" altLang="en-US" smtClean="0"/>
              <a:t>Family Farm Response</a:t>
            </a:r>
          </a:p>
        </p:txBody>
      </p:sp>
      <p:sp>
        <p:nvSpPr>
          <p:cNvPr id="188419" name="Content Placeholder 2"/>
          <p:cNvSpPr>
            <a:spLocks noGrp="1"/>
          </p:cNvSpPr>
          <p:nvPr>
            <p:ph idx="1"/>
          </p:nvPr>
        </p:nvSpPr>
        <p:spPr>
          <a:xfrm>
            <a:off x="1600200" y="1600200"/>
            <a:ext cx="7315200" cy="4525963"/>
          </a:xfrm>
        </p:spPr>
        <p:txBody>
          <a:bodyPr/>
          <a:lstStyle/>
          <a:p>
            <a:pPr eaLnBrk="1" hangingPunct="1"/>
            <a:r>
              <a:rPr lang="en-US" altLang="en-US" smtClean="0"/>
              <a:t>Mets the Agriculture exemption</a:t>
            </a:r>
          </a:p>
          <a:p>
            <a:pPr eaLnBrk="1" hangingPunct="1"/>
            <a:r>
              <a:rPr lang="en-US" altLang="en-US" smtClean="0"/>
              <a:t>All family members qualify as family</a:t>
            </a:r>
          </a:p>
          <a:p>
            <a:pPr eaLnBrk="1" hangingPunct="1">
              <a:buFont typeface="Arial" charset="0"/>
              <a:buNone/>
            </a:pPr>
            <a:r>
              <a:rPr lang="en-US" altLang="en-US" smtClean="0"/>
              <a:t>(son, daughter in law, grandson)</a:t>
            </a:r>
          </a:p>
          <a:p>
            <a:pPr eaLnBrk="1" hangingPunct="1">
              <a:buFont typeface="Arial" charset="0"/>
              <a:buNone/>
            </a:pPr>
            <a:r>
              <a:rPr lang="en-US" altLang="en-US" smtClean="0"/>
              <a:t>                </a:t>
            </a:r>
            <a:r>
              <a:rPr lang="en-US" altLang="en-US" i="1" smtClean="0"/>
              <a:t>Continuum of Life </a:t>
            </a:r>
          </a:p>
        </p:txBody>
      </p:sp>
      <p:pic>
        <p:nvPicPr>
          <p:cNvPr id="188420" name="Content Placeholder 3"/>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28800" y="3810000"/>
            <a:ext cx="6096000"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9442" name="Title 1"/>
          <p:cNvSpPr>
            <a:spLocks noGrp="1"/>
          </p:cNvSpPr>
          <p:nvPr>
            <p:ph type="title"/>
          </p:nvPr>
        </p:nvSpPr>
        <p:spPr>
          <a:xfrm>
            <a:off x="914400" y="0"/>
            <a:ext cx="8229600" cy="1143000"/>
          </a:xfrm>
        </p:spPr>
        <p:txBody>
          <a:bodyPr/>
          <a:lstStyle/>
          <a:p>
            <a:pPr eaLnBrk="1" hangingPunct="1"/>
            <a:r>
              <a:rPr lang="en-US" altLang="en-US" sz="3200" smtClean="0"/>
              <a:t>Family and Hired Worker Case Study </a:t>
            </a:r>
          </a:p>
        </p:txBody>
      </p:sp>
      <p:sp>
        <p:nvSpPr>
          <p:cNvPr id="189443" name="Content Placeholder 2"/>
          <p:cNvSpPr>
            <a:spLocks noGrp="1"/>
          </p:cNvSpPr>
          <p:nvPr>
            <p:ph idx="1"/>
          </p:nvPr>
        </p:nvSpPr>
        <p:spPr>
          <a:xfrm>
            <a:off x="1219200" y="1676400"/>
            <a:ext cx="7696200" cy="4525963"/>
          </a:xfrm>
        </p:spPr>
        <p:txBody>
          <a:bodyPr/>
          <a:lstStyle/>
          <a:p>
            <a:pPr eaLnBrk="1" hangingPunct="1"/>
            <a:r>
              <a:rPr lang="en-US" altLang="en-US" sz="2800" smtClean="0"/>
              <a:t>Family Farm </a:t>
            </a:r>
          </a:p>
          <a:p>
            <a:pPr eaLnBrk="1" hangingPunct="1"/>
            <a:r>
              <a:rPr lang="en-US" altLang="en-US" sz="2800" smtClean="0"/>
              <a:t>6 hired workers (3 couples)</a:t>
            </a:r>
          </a:p>
          <a:p>
            <a:pPr eaLnBrk="1" hangingPunct="1"/>
            <a:r>
              <a:rPr lang="en-US" altLang="en-US" sz="2800" smtClean="0"/>
              <a:t>1 Hired worker his and family live on the farm in house and they do not pay rent or utilities.</a:t>
            </a:r>
          </a:p>
          <a:p>
            <a:pPr eaLnBrk="1" hangingPunct="1"/>
            <a:r>
              <a:rPr lang="en-US" altLang="en-US" sz="2800" smtClean="0"/>
              <a:t>2</a:t>
            </a:r>
            <a:r>
              <a:rPr lang="en-US" altLang="en-US" sz="2800" baseline="30000" smtClean="0"/>
              <a:t>nd</a:t>
            </a:r>
            <a:r>
              <a:rPr lang="en-US" altLang="en-US" sz="2800" smtClean="0"/>
              <a:t>  and 3</a:t>
            </a:r>
            <a:r>
              <a:rPr lang="en-US" altLang="en-US" sz="2800" baseline="30000" smtClean="0"/>
              <a:t>rd</a:t>
            </a:r>
            <a:r>
              <a:rPr lang="en-US" altLang="en-US" sz="2800" smtClean="0"/>
              <a:t> couples  live in own home</a:t>
            </a:r>
          </a:p>
          <a:p>
            <a:pPr eaLnBrk="1" hangingPunct="1"/>
            <a:r>
              <a:rPr lang="en-US" altLang="en-US" sz="2800" smtClean="0"/>
              <a:t>2 High school age sons  and 1 daughter work on farm</a:t>
            </a:r>
          </a:p>
          <a:p>
            <a:pPr eaLnBrk="1" hangingPunct="1"/>
            <a:r>
              <a:rPr lang="en-US" altLang="en-US" sz="2800" smtClean="0"/>
              <a:t>Wife works on farm</a:t>
            </a:r>
          </a:p>
          <a:p>
            <a:pPr eaLnBrk="1" hangingPunct="1"/>
            <a:r>
              <a:rPr lang="en-US" altLang="en-US" sz="2800" smtClean="0"/>
              <a:t>Father works on farm seasonally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90466" name="Title 1"/>
          <p:cNvSpPr>
            <a:spLocks noGrp="1"/>
          </p:cNvSpPr>
          <p:nvPr>
            <p:ph type="title"/>
          </p:nvPr>
        </p:nvSpPr>
        <p:spPr>
          <a:xfrm>
            <a:off x="1371600" y="0"/>
            <a:ext cx="8229600" cy="1143000"/>
          </a:xfrm>
        </p:spPr>
        <p:txBody>
          <a:bodyPr/>
          <a:lstStyle/>
          <a:p>
            <a:pPr eaLnBrk="1" hangingPunct="1"/>
            <a:r>
              <a:rPr lang="en-US" altLang="en-US" smtClean="0"/>
              <a:t>Family – Hired Case Response</a:t>
            </a:r>
          </a:p>
        </p:txBody>
      </p:sp>
      <p:sp>
        <p:nvSpPr>
          <p:cNvPr id="190467" name="Content Placeholder 2"/>
          <p:cNvSpPr>
            <a:spLocks noGrp="1"/>
          </p:cNvSpPr>
          <p:nvPr>
            <p:ph idx="1"/>
          </p:nvPr>
        </p:nvSpPr>
        <p:spPr>
          <a:xfrm>
            <a:off x="1600200" y="1600200"/>
            <a:ext cx="7086600" cy="4525963"/>
          </a:xfrm>
        </p:spPr>
        <p:txBody>
          <a:bodyPr/>
          <a:lstStyle/>
          <a:p>
            <a:pPr eaLnBrk="1" hangingPunct="1"/>
            <a:r>
              <a:rPr lang="en-US" altLang="en-US" smtClean="0"/>
              <a:t>Meets agriculture exemption</a:t>
            </a:r>
          </a:p>
          <a:p>
            <a:pPr eaLnBrk="1" hangingPunct="1"/>
            <a:r>
              <a:rPr lang="en-US" altLang="en-US" smtClean="0"/>
              <a:t>11 workers but less than 10 employees by OSHA standards</a:t>
            </a:r>
          </a:p>
          <a:p>
            <a:pPr eaLnBrk="1" hangingPunct="1"/>
            <a:r>
              <a:rPr lang="en-US" altLang="en-US" smtClean="0"/>
              <a:t>Family members are not part of count towards 10 employees</a:t>
            </a:r>
          </a:p>
          <a:p>
            <a:pPr eaLnBrk="1" hangingPunct="1"/>
            <a:r>
              <a:rPr lang="en-US" altLang="en-US" smtClean="0"/>
              <a:t>Not a temporary labor camp</a:t>
            </a:r>
          </a:p>
          <a:p>
            <a:pPr eaLnBrk="1" hangingPunct="1"/>
            <a:r>
              <a:rPr lang="en-US" altLang="en-US" smtClean="0"/>
              <a:t>Paying Health Insurance or Social Security does not impact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91490" name="Title 1"/>
          <p:cNvSpPr>
            <a:spLocks noGrp="1"/>
          </p:cNvSpPr>
          <p:nvPr>
            <p:ph type="title"/>
          </p:nvPr>
        </p:nvSpPr>
        <p:spPr>
          <a:xfrm>
            <a:off x="609600" y="0"/>
            <a:ext cx="8229600" cy="1143000"/>
          </a:xfrm>
        </p:spPr>
        <p:txBody>
          <a:bodyPr/>
          <a:lstStyle/>
          <a:p>
            <a:pPr eaLnBrk="1" hangingPunct="1"/>
            <a:r>
              <a:rPr lang="en-US" altLang="en-US" smtClean="0"/>
              <a:t>Resources</a:t>
            </a:r>
          </a:p>
        </p:txBody>
      </p:sp>
      <p:sp>
        <p:nvSpPr>
          <p:cNvPr id="3" name="Content Placeholder 2"/>
          <p:cNvSpPr>
            <a:spLocks noGrp="1"/>
          </p:cNvSpPr>
          <p:nvPr>
            <p:ph idx="1"/>
          </p:nvPr>
        </p:nvSpPr>
        <p:spPr>
          <a:xfrm>
            <a:off x="1600200" y="1600200"/>
            <a:ext cx="7086600" cy="4525963"/>
          </a:xfrm>
        </p:spPr>
        <p:txBody>
          <a:bodyPr rtlCol="0">
            <a:normAutofit fontScale="92500" lnSpcReduction="10000"/>
          </a:bodyPr>
          <a:lstStyle/>
          <a:p>
            <a:pPr eaLnBrk="1" fontAlgn="auto" hangingPunct="1">
              <a:spcAft>
                <a:spcPts val="0"/>
              </a:spcAft>
              <a:buFont typeface="Arial" pitchFamily="34" charset="0"/>
              <a:buChar char="•"/>
              <a:defRPr/>
            </a:pPr>
            <a:r>
              <a:rPr lang="en-US" sz="2800" dirty="0" smtClean="0"/>
              <a:t>Occupational Safety &amp; Health Administration </a:t>
            </a:r>
            <a:r>
              <a:rPr lang="en-US" sz="2800" u="sng" dirty="0" smtClean="0">
                <a:solidFill>
                  <a:schemeClr val="tx2">
                    <a:lumMod val="60000"/>
                    <a:lumOff val="40000"/>
                  </a:schemeClr>
                </a:solidFill>
                <a:hlinkClick r:id="rId4"/>
              </a:rPr>
              <a:t>www.osha.gov</a:t>
            </a:r>
            <a:endParaRPr lang="en-US" sz="2800" u="sng" dirty="0" smtClean="0">
              <a:solidFill>
                <a:schemeClr val="tx2">
                  <a:lumMod val="60000"/>
                  <a:lumOff val="40000"/>
                </a:schemeClr>
              </a:solidFill>
            </a:endParaRPr>
          </a:p>
          <a:p>
            <a:pPr eaLnBrk="1" fontAlgn="auto" hangingPunct="1">
              <a:spcAft>
                <a:spcPts val="0"/>
              </a:spcAft>
              <a:buFont typeface="Arial" pitchFamily="34" charset="0"/>
              <a:buChar char="•"/>
              <a:defRPr/>
            </a:pPr>
            <a:r>
              <a:rPr lang="en-US" sz="2800" dirty="0" smtClean="0"/>
              <a:t>Institute for Occupational Safety &amp; Health </a:t>
            </a:r>
            <a:r>
              <a:rPr lang="en-US" sz="2800" u="sng" dirty="0" smtClean="0">
                <a:solidFill>
                  <a:srgbClr val="0070C0"/>
                </a:solidFill>
              </a:rPr>
              <a:t>www.cdc.gov/niosh</a:t>
            </a:r>
            <a:r>
              <a:rPr lang="en-US" sz="2800" dirty="0" smtClean="0"/>
              <a:t> ~ home for NIOSH Ag Centers</a:t>
            </a:r>
          </a:p>
          <a:p>
            <a:pPr eaLnBrk="1" fontAlgn="auto" hangingPunct="1">
              <a:spcAft>
                <a:spcPts val="0"/>
              </a:spcAft>
              <a:buFont typeface="Arial" pitchFamily="34" charset="0"/>
              <a:buChar char="•"/>
              <a:defRPr/>
            </a:pPr>
            <a:r>
              <a:rPr lang="en-US" sz="2800" dirty="0" err="1" smtClean="0"/>
              <a:t>AgriSafe</a:t>
            </a:r>
            <a:r>
              <a:rPr lang="en-US" sz="2800" dirty="0" smtClean="0"/>
              <a:t> – </a:t>
            </a:r>
            <a:r>
              <a:rPr lang="en-US" sz="2800" u="sng" dirty="0" smtClean="0">
                <a:solidFill>
                  <a:srgbClr val="0070C0"/>
                </a:solidFill>
              </a:rPr>
              <a:t>www.agrisafe.org</a:t>
            </a:r>
          </a:p>
          <a:p>
            <a:pPr eaLnBrk="1" fontAlgn="auto" hangingPunct="1">
              <a:spcAft>
                <a:spcPts val="0"/>
              </a:spcAft>
              <a:buFont typeface="Arial" pitchFamily="34" charset="0"/>
              <a:buChar char="•"/>
              <a:defRPr/>
            </a:pPr>
            <a:r>
              <a:rPr lang="en-US" sz="2800" dirty="0" smtClean="0"/>
              <a:t>National Education Center for Agricultural Safety  </a:t>
            </a:r>
            <a:r>
              <a:rPr lang="en-US" sz="2800" u="sng" dirty="0" smtClean="0">
                <a:solidFill>
                  <a:srgbClr val="0070C0"/>
                </a:solidFill>
              </a:rPr>
              <a:t>www.necasag.org</a:t>
            </a:r>
          </a:p>
          <a:p>
            <a:pPr eaLnBrk="1" fontAlgn="auto" hangingPunct="1">
              <a:spcAft>
                <a:spcPts val="0"/>
              </a:spcAft>
              <a:buFont typeface="Arial" pitchFamily="34" charset="0"/>
              <a:buChar char="•"/>
              <a:defRPr/>
            </a:pPr>
            <a:r>
              <a:rPr lang="en-US" sz="2800" dirty="0" smtClean="0"/>
              <a:t>National Safety Council- </a:t>
            </a:r>
            <a:r>
              <a:rPr lang="en-US" sz="2800" u="sng" dirty="0" smtClean="0">
                <a:solidFill>
                  <a:srgbClr val="0070C0"/>
                </a:solidFill>
              </a:rPr>
              <a:t>www.nsc.org</a:t>
            </a:r>
          </a:p>
          <a:p>
            <a:pPr eaLnBrk="1" fontAlgn="auto" hangingPunct="1">
              <a:spcAft>
                <a:spcPts val="0"/>
              </a:spcAft>
              <a:buFont typeface="Arial" pitchFamily="34" charset="0"/>
              <a:buChar char="•"/>
              <a:defRPr/>
            </a:pPr>
            <a:r>
              <a:rPr lang="en-US" sz="2800" dirty="0" smtClean="0"/>
              <a:t>National Safety Compliance - (training materials)- </a:t>
            </a:r>
            <a:r>
              <a:rPr lang="en-US" sz="2800" u="sng" dirty="0" smtClean="0">
                <a:solidFill>
                  <a:srgbClr val="0070C0"/>
                </a:solidFill>
              </a:rPr>
              <a:t>http://www.osah-safety-training.net</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pPr eaLnBrk="1" hangingPunct="1"/>
            <a:r>
              <a:rPr lang="en-US" altLang="en-US" smtClean="0"/>
              <a:t>     Information Resources</a:t>
            </a:r>
          </a:p>
        </p:txBody>
      </p:sp>
      <p:sp>
        <p:nvSpPr>
          <p:cNvPr id="192515" name="Content Placeholder 2"/>
          <p:cNvSpPr>
            <a:spLocks noGrp="1"/>
          </p:cNvSpPr>
          <p:nvPr>
            <p:ph idx="1"/>
          </p:nvPr>
        </p:nvSpPr>
        <p:spPr/>
        <p:txBody>
          <a:bodyPr/>
          <a:lstStyle/>
          <a:p>
            <a:pPr eaLnBrk="1" hangingPunct="1"/>
            <a:r>
              <a:rPr lang="en-US" altLang="en-US" smtClean="0"/>
              <a:t>OSHA website: </a:t>
            </a:r>
            <a:r>
              <a:rPr lang="en-US" altLang="en-US" smtClean="0">
                <a:hlinkClick r:id="rId4"/>
              </a:rPr>
              <a:t>http://www.osha.gov</a:t>
            </a:r>
            <a:r>
              <a:rPr lang="en-US" altLang="en-US" smtClean="0"/>
              <a:t> and OSHA offices: 1-800-321-OSHA</a:t>
            </a:r>
          </a:p>
          <a:p>
            <a:pPr eaLnBrk="1" hangingPunct="1"/>
            <a:r>
              <a:rPr lang="en-US" altLang="en-US" smtClean="0"/>
              <a:t>Compliance Assistance Specialists in Regional Offices </a:t>
            </a:r>
          </a:p>
          <a:p>
            <a:pPr eaLnBrk="1" hangingPunct="1"/>
            <a:r>
              <a:rPr lang="en-US" altLang="en-US" smtClean="0"/>
              <a:t>OSHA Training Institute Education Centers</a:t>
            </a:r>
          </a:p>
          <a:p>
            <a:pPr eaLnBrk="1" hangingPunct="1"/>
            <a:r>
              <a:rPr lang="en-US" altLang="en-US" smtClean="0"/>
              <a:t>National Institute for Occupational Safety &amp; Health: www.CDC.gov/NIOSH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4146" name="Title 1"/>
          <p:cNvSpPr>
            <a:spLocks noGrp="1"/>
          </p:cNvSpPr>
          <p:nvPr>
            <p:ph type="title"/>
          </p:nvPr>
        </p:nvSpPr>
        <p:spPr>
          <a:xfrm>
            <a:off x="914400" y="0"/>
            <a:ext cx="8229600" cy="1143000"/>
          </a:xfrm>
        </p:spPr>
        <p:txBody>
          <a:bodyPr/>
          <a:lstStyle/>
          <a:p>
            <a:pPr eaLnBrk="1" hangingPunct="1"/>
            <a:r>
              <a:rPr lang="en-US" altLang="en-US" smtClean="0"/>
              <a:t>Objectives of Webinar</a:t>
            </a:r>
          </a:p>
        </p:txBody>
      </p:sp>
      <p:sp>
        <p:nvSpPr>
          <p:cNvPr id="134147" name="Content Placeholder 2"/>
          <p:cNvSpPr>
            <a:spLocks noGrp="1"/>
          </p:cNvSpPr>
          <p:nvPr>
            <p:ph idx="1"/>
          </p:nvPr>
        </p:nvSpPr>
        <p:spPr/>
        <p:txBody>
          <a:bodyPr/>
          <a:lstStyle/>
          <a:p>
            <a:pPr eaLnBrk="1" hangingPunct="1"/>
            <a:r>
              <a:rPr lang="en-US" altLang="en-US" sz="2800" smtClean="0"/>
              <a:t>Identify OSHA standards specific to Agriculture</a:t>
            </a:r>
          </a:p>
          <a:p>
            <a:pPr eaLnBrk="1" hangingPunct="1"/>
            <a:r>
              <a:rPr lang="en-US" altLang="en-US" sz="2800" smtClean="0"/>
              <a:t>Identify General Industry OSHA standards that should be considered in Agriculture </a:t>
            </a:r>
          </a:p>
          <a:p>
            <a:pPr eaLnBrk="1" hangingPunct="1"/>
            <a:r>
              <a:rPr lang="en-US" altLang="en-US" sz="2800" smtClean="0"/>
              <a:t>Understand OSHA exemption</a:t>
            </a:r>
          </a:p>
          <a:p>
            <a:pPr eaLnBrk="1" hangingPunct="1"/>
            <a:r>
              <a:rPr lang="en-US" altLang="en-US" sz="2800" smtClean="0"/>
              <a:t>Differentiate between Federal OSHA, State OSHA, NIOSH, EPA (Environmental Protection Agency) and WPS (Worker Protection Standard) </a:t>
            </a:r>
          </a:p>
          <a:p>
            <a:pPr eaLnBrk="1" hangingPunct="1"/>
            <a:r>
              <a:rPr lang="en-US" altLang="en-US" sz="2800" smtClean="0"/>
              <a:t>Disseminate resources to aid in OSHA standard compliance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5170" name="Title 1"/>
          <p:cNvSpPr>
            <a:spLocks noGrp="1"/>
          </p:cNvSpPr>
          <p:nvPr>
            <p:ph type="title"/>
          </p:nvPr>
        </p:nvSpPr>
        <p:spPr>
          <a:xfrm>
            <a:off x="685800" y="0"/>
            <a:ext cx="8229600" cy="1143000"/>
          </a:xfrm>
        </p:spPr>
        <p:txBody>
          <a:bodyPr/>
          <a:lstStyle/>
          <a:p>
            <a:pPr eaLnBrk="1" hangingPunct="1"/>
            <a:r>
              <a:rPr lang="en-US" altLang="en-US" smtClean="0"/>
              <a:t>Limitations</a:t>
            </a:r>
          </a:p>
        </p:txBody>
      </p:sp>
      <p:sp>
        <p:nvSpPr>
          <p:cNvPr id="135171" name="Content Placeholder 2"/>
          <p:cNvSpPr>
            <a:spLocks noGrp="1"/>
          </p:cNvSpPr>
          <p:nvPr>
            <p:ph idx="1"/>
          </p:nvPr>
        </p:nvSpPr>
        <p:spPr/>
        <p:txBody>
          <a:bodyPr/>
          <a:lstStyle/>
          <a:p>
            <a:pPr eaLnBrk="1" hangingPunct="1"/>
            <a:r>
              <a:rPr lang="en-US" altLang="en-US" smtClean="0">
                <a:latin typeface="Arial" charset="0"/>
                <a:cs typeface="Arial" charset="0"/>
              </a:rPr>
              <a:t>This one hour webinar is NOT intended to replace</a:t>
            </a:r>
          </a:p>
          <a:p>
            <a:pPr lvl="1" eaLnBrk="1" hangingPunct="1"/>
            <a:r>
              <a:rPr lang="en-US" altLang="en-US" smtClean="0">
                <a:latin typeface="Arial" charset="0"/>
                <a:cs typeface="Arial" charset="0"/>
              </a:rPr>
              <a:t>Business research and investment into understanding OSHA standards</a:t>
            </a:r>
          </a:p>
          <a:p>
            <a:pPr lvl="1" eaLnBrk="1" hangingPunct="1"/>
            <a:r>
              <a:rPr lang="en-US" altLang="en-US" smtClean="0">
                <a:latin typeface="Arial" charset="0"/>
                <a:cs typeface="Arial" charset="0"/>
              </a:rPr>
              <a:t>Trainings that reflect OSHA standards </a:t>
            </a:r>
          </a:p>
          <a:p>
            <a:pPr lvl="1" eaLnBrk="1" hangingPunct="1"/>
            <a:r>
              <a:rPr lang="en-US" altLang="en-US" smtClean="0">
                <a:latin typeface="Arial" charset="0"/>
                <a:cs typeface="Arial" charset="0"/>
              </a:rPr>
              <a:t>Safety professional’s responsibility to follow standards</a:t>
            </a:r>
          </a:p>
          <a:p>
            <a:pPr eaLnBrk="1" hangingPunct="1"/>
            <a:endParaRPr lang="en-US"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6194" name="Title 1"/>
          <p:cNvSpPr>
            <a:spLocks noGrp="1"/>
          </p:cNvSpPr>
          <p:nvPr>
            <p:ph type="title"/>
          </p:nvPr>
        </p:nvSpPr>
        <p:spPr>
          <a:xfrm>
            <a:off x="914400" y="0"/>
            <a:ext cx="8229600" cy="1143000"/>
          </a:xfrm>
        </p:spPr>
        <p:txBody>
          <a:bodyPr/>
          <a:lstStyle/>
          <a:p>
            <a:pPr eaLnBrk="1" hangingPunct="1"/>
            <a:r>
              <a:rPr lang="en-US" altLang="en-US" smtClean="0"/>
              <a:t>Health Hazard Evaluation</a:t>
            </a:r>
          </a:p>
        </p:txBody>
      </p:sp>
      <p:sp>
        <p:nvSpPr>
          <p:cNvPr id="3" name="Content Placeholder 2"/>
          <p:cNvSpPr>
            <a:spLocks noGrp="1"/>
          </p:cNvSpPr>
          <p:nvPr>
            <p:ph idx="1"/>
          </p:nvPr>
        </p:nvSpPr>
        <p:spPr>
          <a:xfrm>
            <a:off x="914400" y="1600200"/>
            <a:ext cx="7848600" cy="4525963"/>
          </a:xfrm>
        </p:spPr>
        <p:txBody>
          <a:bodyPr rtlCol="0">
            <a:normAutofit fontScale="55000" lnSpcReduction="20000"/>
          </a:bodyPr>
          <a:lstStyle/>
          <a:p>
            <a:pPr eaLnBrk="1" fontAlgn="auto" hangingPunct="1">
              <a:spcAft>
                <a:spcPts val="0"/>
              </a:spcAft>
              <a:buFont typeface="Arial" pitchFamily="34" charset="0"/>
              <a:buChar char="•"/>
              <a:defRPr/>
            </a:pPr>
            <a:r>
              <a:rPr lang="en-US" b="1" dirty="0" smtClean="0">
                <a:latin typeface="Arial" pitchFamily="34" charset="0"/>
                <a:cs typeface="Arial" pitchFamily="34" charset="0"/>
              </a:rPr>
              <a:t>NIOSH Health Hazard Evaluation Program</a:t>
            </a:r>
          </a:p>
          <a:p>
            <a:pPr eaLnBrk="1" fontAlgn="auto" hangingPunct="1">
              <a:spcAft>
                <a:spcPts val="0"/>
              </a:spcAft>
              <a:buFont typeface="Arial" charset="0"/>
              <a:buNone/>
              <a:defRPr/>
            </a:pPr>
            <a:r>
              <a:rPr lang="en-US" b="1" dirty="0" smtClean="0"/>
              <a:t/>
            </a:r>
            <a:br>
              <a:rPr lang="en-US" b="1" dirty="0" smtClean="0"/>
            </a:br>
            <a:r>
              <a:rPr lang="en-US" sz="3800" dirty="0" smtClean="0"/>
              <a:t>In addition to the resources available from OSHA to address workplace health concerns, assistance also is available from the </a:t>
            </a:r>
            <a:r>
              <a:rPr lang="en-US" sz="3800" dirty="0" smtClean="0">
                <a:hlinkClick r:id="rId4" tooltip="Health Hazard Evaluation (HHE) program of the National Institute for Occupational Safety and Health (NIOSH)"/>
              </a:rPr>
              <a:t>Health Hazard Evaluation (HHE) program of the National Institute for Occupational Safety and Health (NIOSH)</a:t>
            </a:r>
            <a:r>
              <a:rPr lang="en-US" sz="3800" dirty="0" smtClean="0"/>
              <a:t>. </a:t>
            </a:r>
          </a:p>
          <a:p>
            <a:pPr eaLnBrk="1" fontAlgn="auto" hangingPunct="1">
              <a:spcAft>
                <a:spcPts val="0"/>
              </a:spcAft>
              <a:buFont typeface="Arial" charset="0"/>
              <a:buNone/>
              <a:defRPr/>
            </a:pPr>
            <a:endParaRPr lang="en-US" sz="3800" dirty="0" smtClean="0"/>
          </a:p>
          <a:p>
            <a:pPr eaLnBrk="1" fontAlgn="auto" hangingPunct="1">
              <a:spcAft>
                <a:spcPts val="0"/>
              </a:spcAft>
              <a:buFont typeface="Arial" charset="0"/>
              <a:buNone/>
              <a:defRPr/>
            </a:pPr>
            <a:r>
              <a:rPr lang="en-US" sz="3800" dirty="0" smtClean="0"/>
              <a:t>	Through the HHE program, NIOSH responds to requests for evaluations of workplace health hazards from employers, employees and their representatives, and government agencies. Workplace exposures studied include chemicals, biological agents, work stress, noise, radiation, and ergonomics. Upon completion of the study, NIOSH issues a report that includes recommendations for addressing identified problems, reducing exposure, and preventing disease..</a:t>
            </a:r>
            <a:br>
              <a:rPr lang="en-US" sz="3800" dirty="0" smtClean="0"/>
            </a:br>
            <a:endParaRPr lang="en-US" sz="3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4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4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4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5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5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5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5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6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6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6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6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6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6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5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5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6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7.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12837</TotalTime>
  <Words>3201</Words>
  <Application>Microsoft Office PowerPoint</Application>
  <PresentationFormat>On-screen Show (4:3)</PresentationFormat>
  <Paragraphs>480</Paragraphs>
  <Slides>64</Slides>
  <Notes>64</Notes>
  <HiddenSlides>0</HiddenSlides>
  <MMClips>0</MMClips>
  <ScaleCrop>false</ScaleCrop>
  <HeadingPairs>
    <vt:vector size="6" baseType="variant">
      <vt:variant>
        <vt:lpstr>Fonts Used</vt:lpstr>
      </vt:variant>
      <vt:variant>
        <vt:i4>6</vt:i4>
      </vt:variant>
      <vt:variant>
        <vt:lpstr>Theme</vt:lpstr>
      </vt:variant>
      <vt:variant>
        <vt:i4>60</vt:i4>
      </vt:variant>
      <vt:variant>
        <vt:lpstr>Slide Titles</vt:lpstr>
      </vt:variant>
      <vt:variant>
        <vt:i4>64</vt:i4>
      </vt:variant>
    </vt:vector>
  </HeadingPairs>
  <TitlesOfParts>
    <vt:vector size="130" baseType="lpstr">
      <vt:lpstr>Arial</vt:lpstr>
      <vt:lpstr>Calibri</vt:lpstr>
      <vt:lpstr>Times New Roman</vt:lpstr>
      <vt:lpstr>Wingdings 2</vt:lpstr>
      <vt:lpstr>Tahoma</vt:lpstr>
      <vt:lpstr>Wingdings</vt:lpstr>
      <vt:lpstr>Office Theme</vt:lpstr>
      <vt:lpstr>1_Office Theme</vt:lpstr>
      <vt:lpstr>9_Office Theme</vt:lpstr>
      <vt:lpstr>12_Office Theme</vt:lpstr>
      <vt:lpstr>10_Office Theme</vt:lpstr>
      <vt:lpstr>6_Office Theme</vt:lpstr>
      <vt:lpstr>5_Office Theme</vt:lpstr>
      <vt:lpstr>13_Office Theme</vt:lpstr>
      <vt:lpstr>2_Office Theme</vt:lpstr>
      <vt:lpstr>11_Office Theme</vt:lpstr>
      <vt:lpstr>14_Office Theme</vt:lpstr>
      <vt:lpstr>15_Office Theme</vt:lpstr>
      <vt:lpstr>22_Office Theme</vt:lpstr>
      <vt:lpstr>25_Office Theme</vt:lpstr>
      <vt:lpstr>26_Office Theme</vt:lpstr>
      <vt:lpstr>29_Office Theme</vt:lpstr>
      <vt:lpstr>30_Office Theme</vt:lpstr>
      <vt:lpstr>32_Office Theme</vt:lpstr>
      <vt:lpstr>34_Office Theme</vt:lpstr>
      <vt:lpstr>36_Office Theme</vt:lpstr>
      <vt:lpstr>38_Office Theme</vt:lpstr>
      <vt:lpstr>43_Office Theme</vt:lpstr>
      <vt:lpstr>45_Office Theme</vt:lpstr>
      <vt:lpstr>47_Office Theme</vt:lpstr>
      <vt:lpstr>49_Office Theme</vt:lpstr>
      <vt:lpstr>50_Office Theme</vt:lpstr>
      <vt:lpstr>54_Office Theme</vt:lpstr>
      <vt:lpstr>56_Office Theme</vt:lpstr>
      <vt:lpstr>57_Office Theme</vt:lpstr>
      <vt:lpstr>58_Office Theme</vt:lpstr>
      <vt:lpstr>46_Office Theme</vt:lpstr>
      <vt:lpstr>60_Office Theme</vt:lpstr>
      <vt:lpstr>61_Office Theme</vt:lpstr>
      <vt:lpstr>66_Office Theme</vt:lpstr>
      <vt:lpstr>67_Office Theme</vt:lpstr>
      <vt:lpstr>68_Office Theme</vt:lpstr>
      <vt:lpstr>69_Office Theme</vt:lpstr>
      <vt:lpstr>21_Office Theme</vt:lpstr>
      <vt:lpstr>27_Office Theme</vt:lpstr>
      <vt:lpstr>39_Office Theme</vt:lpstr>
      <vt:lpstr>40_Office Theme</vt:lpstr>
      <vt:lpstr>41_Office Theme</vt:lpstr>
      <vt:lpstr>51_Office Theme</vt:lpstr>
      <vt:lpstr>52_Office Theme</vt:lpstr>
      <vt:lpstr>53_Office Theme</vt:lpstr>
      <vt:lpstr>59_Office Theme</vt:lpstr>
      <vt:lpstr>63_Office Theme</vt:lpstr>
      <vt:lpstr>18_Office Theme</vt:lpstr>
      <vt:lpstr>24_Office Theme</vt:lpstr>
      <vt:lpstr>31_Office Theme</vt:lpstr>
      <vt:lpstr>4_Office Theme</vt:lpstr>
      <vt:lpstr>7_Office Theme</vt:lpstr>
      <vt:lpstr>16_Office Theme</vt:lpstr>
      <vt:lpstr>17_Office Theme</vt:lpstr>
      <vt:lpstr>19_Office Theme</vt:lpstr>
      <vt:lpstr>20_Office Theme</vt:lpstr>
      <vt:lpstr>28_Office Theme</vt:lpstr>
      <vt:lpstr>23_Office Theme</vt:lpstr>
      <vt:lpstr>33_Office Theme</vt:lpstr>
      <vt:lpstr>35_Office Theme</vt:lpstr>
      <vt:lpstr>Understanding OSHA’s Agriculture Exemption/Standards</vt:lpstr>
      <vt:lpstr>Disclaimers</vt:lpstr>
      <vt:lpstr>Occupational Safety and Health Act of 1970</vt:lpstr>
      <vt:lpstr>Employee Rights  and Responsibilities</vt:lpstr>
      <vt:lpstr>Employee Rights  and Responsibilities</vt:lpstr>
      <vt:lpstr>Employee Rights  and Responsibilities</vt:lpstr>
      <vt:lpstr>Objectives of Webinar</vt:lpstr>
      <vt:lpstr>Limitations</vt:lpstr>
      <vt:lpstr>Health Hazard Evaluation</vt:lpstr>
      <vt:lpstr>How HHES Could be Helpful</vt:lpstr>
      <vt:lpstr>PowerPoint Presentation</vt:lpstr>
      <vt:lpstr>AgriSafe Website Resources</vt:lpstr>
      <vt:lpstr>Modern Approach</vt:lpstr>
      <vt:lpstr>         Navigating OSHA Standards</vt:lpstr>
      <vt:lpstr>Agriculture OSHA Resources</vt:lpstr>
      <vt:lpstr>Agriculture Operations  Safety and Health Topics Page</vt:lpstr>
      <vt:lpstr>Agriculture Operations  Safety and Health Topics Page</vt:lpstr>
      <vt:lpstr>OSHA Instruction  Field Operations Manual</vt:lpstr>
      <vt:lpstr>Polling Question</vt:lpstr>
      <vt:lpstr>   OSHA Approved State Programs   </vt:lpstr>
      <vt:lpstr>Wage and Hour Division (WHD) State Plan - State Information </vt:lpstr>
      <vt:lpstr>Example - Iowa</vt:lpstr>
      <vt:lpstr>Polling Question</vt:lpstr>
      <vt:lpstr>Ag Exemption</vt:lpstr>
      <vt:lpstr>Enforcement </vt:lpstr>
      <vt:lpstr>OSHA General Enforcement Guidelines Table</vt:lpstr>
      <vt:lpstr>Injury or Fatality </vt:lpstr>
      <vt:lpstr>PowerPoint Presentation</vt:lpstr>
      <vt:lpstr>Farming Operation</vt:lpstr>
      <vt:lpstr>Standard Industrial Classification (SIC)</vt:lpstr>
      <vt:lpstr>Employees</vt:lpstr>
      <vt:lpstr>Family Members</vt:lpstr>
      <vt:lpstr>WPS definition </vt:lpstr>
      <vt:lpstr>Temporary Labor Camp</vt:lpstr>
      <vt:lpstr>Housing on Farm</vt:lpstr>
      <vt:lpstr>Polling Question</vt:lpstr>
      <vt:lpstr>General Duty vs Ag Standards</vt:lpstr>
      <vt:lpstr>General Duty Clause</vt:lpstr>
      <vt:lpstr>State to State</vt:lpstr>
      <vt:lpstr>Ag standards </vt:lpstr>
      <vt:lpstr>        OSHA Standards                             Specific to Agriculture</vt:lpstr>
      <vt:lpstr>    OSHA Standards                               Specific to Agriculture  </vt:lpstr>
      <vt:lpstr>General Industry</vt:lpstr>
      <vt:lpstr>General Industry  applicable standards</vt:lpstr>
      <vt:lpstr>Hazard Communication</vt:lpstr>
      <vt:lpstr>Hazard Communication</vt:lpstr>
      <vt:lpstr>Hazard Communication</vt:lpstr>
      <vt:lpstr>Hazard Communication  </vt:lpstr>
      <vt:lpstr>             Additional OSHA Standards      related to  Agriculture</vt:lpstr>
      <vt:lpstr> Additional General Industry Standards  to be aware of    </vt:lpstr>
      <vt:lpstr>Webinars </vt:lpstr>
      <vt:lpstr>Polling Question</vt:lpstr>
      <vt:lpstr>PowerPoint Presentation</vt:lpstr>
      <vt:lpstr>Worker Protection Standard</vt:lpstr>
      <vt:lpstr>Case Study – Hog confinement</vt:lpstr>
      <vt:lpstr>Hog case study response</vt:lpstr>
      <vt:lpstr>Case Study- Grain Elevator</vt:lpstr>
      <vt:lpstr>Grain Elevator Case Response </vt:lpstr>
      <vt:lpstr>Family Farm Case Study</vt:lpstr>
      <vt:lpstr>Family Farm Response</vt:lpstr>
      <vt:lpstr>Family and Hired Worker Case Study </vt:lpstr>
      <vt:lpstr>Family – Hired Case Response</vt:lpstr>
      <vt:lpstr>Resources</vt:lpstr>
      <vt:lpstr>     Information Resources</vt:lpstr>
    </vt:vector>
  </TitlesOfParts>
  <Company>ILCC faculty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Hazards in Agriculture</dc:title>
  <dc:creator>Carolyn Sheridan</dc:creator>
  <cp:lastModifiedBy>Vosburgh, Linda - OSHA</cp:lastModifiedBy>
  <cp:revision>403</cp:revision>
  <cp:lastPrinted>2004-03-15T18:46:37Z</cp:lastPrinted>
  <dcterms:created xsi:type="dcterms:W3CDTF">2000-08-30T16:58:20Z</dcterms:created>
  <dcterms:modified xsi:type="dcterms:W3CDTF">2013-12-20T17:01:04Z</dcterms:modified>
</cp:coreProperties>
</file>