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53"/>
  </p:notesMasterIdLst>
  <p:handoutMasterIdLst>
    <p:handoutMasterId r:id="rId54"/>
  </p:handoutMasterIdLst>
  <p:sldIdLst>
    <p:sldId id="369" r:id="rId2"/>
    <p:sldId id="731" r:id="rId3"/>
    <p:sldId id="536" r:id="rId4"/>
    <p:sldId id="740" r:id="rId5"/>
    <p:sldId id="741" r:id="rId6"/>
    <p:sldId id="742" r:id="rId7"/>
    <p:sldId id="692" r:id="rId8"/>
    <p:sldId id="676" r:id="rId9"/>
    <p:sldId id="744" r:id="rId10"/>
    <p:sldId id="687" r:id="rId11"/>
    <p:sldId id="672" r:id="rId12"/>
    <p:sldId id="743" r:id="rId13"/>
    <p:sldId id="677" r:id="rId14"/>
    <p:sldId id="673" r:id="rId15"/>
    <p:sldId id="688" r:id="rId16"/>
    <p:sldId id="674" r:id="rId17"/>
    <p:sldId id="678" r:id="rId18"/>
    <p:sldId id="686" r:id="rId19"/>
    <p:sldId id="682" r:id="rId20"/>
    <p:sldId id="745" r:id="rId21"/>
    <p:sldId id="746" r:id="rId22"/>
    <p:sldId id="684" r:id="rId23"/>
    <p:sldId id="708" r:id="rId24"/>
    <p:sldId id="709" r:id="rId25"/>
    <p:sldId id="710" r:id="rId26"/>
    <p:sldId id="711" r:id="rId27"/>
    <p:sldId id="718" r:id="rId28"/>
    <p:sldId id="719" r:id="rId29"/>
    <p:sldId id="690" r:id="rId30"/>
    <p:sldId id="723" r:id="rId31"/>
    <p:sldId id="721" r:id="rId32"/>
    <p:sldId id="722" r:id="rId33"/>
    <p:sldId id="728" r:id="rId34"/>
    <p:sldId id="729" r:id="rId35"/>
    <p:sldId id="730" r:id="rId36"/>
    <p:sldId id="724" r:id="rId37"/>
    <p:sldId id="727" r:id="rId38"/>
    <p:sldId id="720" r:id="rId39"/>
    <p:sldId id="681" r:id="rId40"/>
    <p:sldId id="726" r:id="rId41"/>
    <p:sldId id="694" r:id="rId42"/>
    <p:sldId id="679" r:id="rId43"/>
    <p:sldId id="685" r:id="rId44"/>
    <p:sldId id="683" r:id="rId45"/>
    <p:sldId id="738" r:id="rId46"/>
    <p:sldId id="732" r:id="rId47"/>
    <p:sldId id="733" r:id="rId48"/>
    <p:sldId id="734" r:id="rId49"/>
    <p:sldId id="735" r:id="rId50"/>
    <p:sldId id="737" r:id="rId51"/>
    <p:sldId id="693" r:id="rId52"/>
  </p:sldIdLst>
  <p:sldSz cx="9144000" cy="6858000" type="screen4x3"/>
  <p:notesSz cx="6858000" cy="9296400"/>
  <p:defaultTextStyle>
    <a:defPPr>
      <a:defRPr lang="en-US"/>
    </a:defPPr>
    <a:lvl1pPr algn="l" rtl="0" fontAlgn="base">
      <a:spcBef>
        <a:spcPct val="50000"/>
      </a:spcBef>
      <a:spcAft>
        <a:spcPct val="0"/>
      </a:spcAft>
      <a:defRPr sz="2000" i="1" kern="1200">
        <a:solidFill>
          <a:schemeClr val="tx1"/>
        </a:solidFill>
        <a:latin typeface="Arial" charset="0"/>
        <a:ea typeface="+mn-ea"/>
        <a:cs typeface="+mn-cs"/>
      </a:defRPr>
    </a:lvl1pPr>
    <a:lvl2pPr marL="457200" algn="l" rtl="0" fontAlgn="base">
      <a:spcBef>
        <a:spcPct val="50000"/>
      </a:spcBef>
      <a:spcAft>
        <a:spcPct val="0"/>
      </a:spcAft>
      <a:defRPr sz="2000" i="1" kern="1200">
        <a:solidFill>
          <a:schemeClr val="tx1"/>
        </a:solidFill>
        <a:latin typeface="Arial" charset="0"/>
        <a:ea typeface="+mn-ea"/>
        <a:cs typeface="+mn-cs"/>
      </a:defRPr>
    </a:lvl2pPr>
    <a:lvl3pPr marL="914400" algn="l" rtl="0" fontAlgn="base">
      <a:spcBef>
        <a:spcPct val="50000"/>
      </a:spcBef>
      <a:spcAft>
        <a:spcPct val="0"/>
      </a:spcAft>
      <a:defRPr sz="2000" i="1" kern="1200">
        <a:solidFill>
          <a:schemeClr val="tx1"/>
        </a:solidFill>
        <a:latin typeface="Arial" charset="0"/>
        <a:ea typeface="+mn-ea"/>
        <a:cs typeface="+mn-cs"/>
      </a:defRPr>
    </a:lvl3pPr>
    <a:lvl4pPr marL="1371600" algn="l" rtl="0" fontAlgn="base">
      <a:spcBef>
        <a:spcPct val="50000"/>
      </a:spcBef>
      <a:spcAft>
        <a:spcPct val="0"/>
      </a:spcAft>
      <a:defRPr sz="2000" i="1" kern="1200">
        <a:solidFill>
          <a:schemeClr val="tx1"/>
        </a:solidFill>
        <a:latin typeface="Arial" charset="0"/>
        <a:ea typeface="+mn-ea"/>
        <a:cs typeface="+mn-cs"/>
      </a:defRPr>
    </a:lvl4pPr>
    <a:lvl5pPr marL="1828800" algn="l" rtl="0" fontAlgn="base">
      <a:spcBef>
        <a:spcPct val="50000"/>
      </a:spcBef>
      <a:spcAft>
        <a:spcPct val="0"/>
      </a:spcAft>
      <a:defRPr sz="2000" i="1" kern="1200">
        <a:solidFill>
          <a:schemeClr val="tx1"/>
        </a:solidFill>
        <a:latin typeface="Arial" charset="0"/>
        <a:ea typeface="+mn-ea"/>
        <a:cs typeface="+mn-cs"/>
      </a:defRPr>
    </a:lvl5pPr>
    <a:lvl6pPr marL="2286000" algn="l" defTabSz="914400" rtl="0" eaLnBrk="1" latinLnBrk="0" hangingPunct="1">
      <a:defRPr sz="2000" i="1" kern="1200">
        <a:solidFill>
          <a:schemeClr val="tx1"/>
        </a:solidFill>
        <a:latin typeface="Arial" charset="0"/>
        <a:ea typeface="+mn-ea"/>
        <a:cs typeface="+mn-cs"/>
      </a:defRPr>
    </a:lvl6pPr>
    <a:lvl7pPr marL="2743200" algn="l" defTabSz="914400" rtl="0" eaLnBrk="1" latinLnBrk="0" hangingPunct="1">
      <a:defRPr sz="2000" i="1" kern="1200">
        <a:solidFill>
          <a:schemeClr val="tx1"/>
        </a:solidFill>
        <a:latin typeface="Arial" charset="0"/>
        <a:ea typeface="+mn-ea"/>
        <a:cs typeface="+mn-cs"/>
      </a:defRPr>
    </a:lvl7pPr>
    <a:lvl8pPr marL="3200400" algn="l" defTabSz="914400" rtl="0" eaLnBrk="1" latinLnBrk="0" hangingPunct="1">
      <a:defRPr sz="2000" i="1" kern="1200">
        <a:solidFill>
          <a:schemeClr val="tx1"/>
        </a:solidFill>
        <a:latin typeface="Arial" charset="0"/>
        <a:ea typeface="+mn-ea"/>
        <a:cs typeface="+mn-cs"/>
      </a:defRPr>
    </a:lvl8pPr>
    <a:lvl9pPr marL="3657600" algn="l" defTabSz="914400" rtl="0" eaLnBrk="1" latinLnBrk="0" hangingPunct="1">
      <a:defRPr sz="2000"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C2A"/>
    <a:srgbClr val="3399FF"/>
    <a:srgbClr val="FFCC66"/>
    <a:srgbClr val="CC6600"/>
    <a:srgbClr val="FFCC00"/>
    <a:srgbClr val="000000"/>
    <a:srgbClr val="FF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335" autoAdjust="0"/>
    <p:restoredTop sz="92086" autoAdjust="0"/>
  </p:normalViewPr>
  <p:slideViewPr>
    <p:cSldViewPr>
      <p:cViewPr>
        <p:scale>
          <a:sx n="66" d="100"/>
          <a:sy n="66" d="100"/>
        </p:scale>
        <p:origin x="-1314" y="-432"/>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606"/>
    </p:cViewPr>
  </p:sorterViewPr>
  <p:notesViewPr>
    <p:cSldViewPr>
      <p:cViewPr varScale="1">
        <p:scale>
          <a:sx n="61" d="100"/>
          <a:sy n="61" d="100"/>
        </p:scale>
        <p:origin x="-1698" y="-4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i="0">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i="0">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i="0">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i="0">
                <a:latin typeface="Times New Roman" pitchFamily="18" charset="0"/>
              </a:defRPr>
            </a:lvl1pPr>
          </a:lstStyle>
          <a:p>
            <a:pPr>
              <a:defRPr/>
            </a:pPr>
            <a:fld id="{4D4F5C48-7AF7-4660-A4C1-F866815948C0}" type="slidenum">
              <a:rPr lang="en-US"/>
              <a:pPr>
                <a:defRPr/>
              </a:pPr>
              <a:t>‹#›</a:t>
            </a:fld>
            <a:endParaRPr lang="en-US"/>
          </a:p>
        </p:txBody>
      </p:sp>
    </p:spTree>
    <p:extLst>
      <p:ext uri="{BB962C8B-B14F-4D97-AF65-F5344CB8AC3E}">
        <p14:creationId xmlns:p14="http://schemas.microsoft.com/office/powerpoint/2010/main" val="617378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i="0">
                <a:latin typeface="Times New Roman" pitchFamily="18" charset="0"/>
              </a:defRPr>
            </a:lvl1pPr>
          </a:lstStyle>
          <a:p>
            <a:pPr>
              <a:defRPr/>
            </a:pPr>
            <a:endParaRPr lang="en-US"/>
          </a:p>
        </p:txBody>
      </p:sp>
      <p:sp>
        <p:nvSpPr>
          <p:cNvPr id="24579"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i="0">
                <a:latin typeface="Times New Roman" pitchFamily="18" charset="0"/>
              </a:defRPr>
            </a:lvl1pPr>
          </a:lstStyle>
          <a:p>
            <a:pPr>
              <a:defRPr/>
            </a:pPr>
            <a:endParaRPr lang="en-US"/>
          </a:p>
        </p:txBody>
      </p:sp>
      <p:sp>
        <p:nvSpPr>
          <p:cNvPr id="59396" name="Rectangle 4"/>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i="0">
                <a:latin typeface="Times New Roman" pitchFamily="18" charset="0"/>
              </a:defRPr>
            </a:lvl1pPr>
          </a:lstStyle>
          <a:p>
            <a:pPr>
              <a:defRPr/>
            </a:pPr>
            <a:endParaRPr lang="en-US"/>
          </a:p>
        </p:txBody>
      </p:sp>
      <p:sp>
        <p:nvSpPr>
          <p:cNvPr id="24583"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i="0">
                <a:latin typeface="Times New Roman" pitchFamily="18" charset="0"/>
              </a:defRPr>
            </a:lvl1pPr>
          </a:lstStyle>
          <a:p>
            <a:pPr>
              <a:defRPr/>
            </a:pPr>
            <a:fld id="{A71FB1AE-71D9-4650-A7EA-84A6197B54B5}" type="slidenum">
              <a:rPr lang="en-US"/>
              <a:pPr>
                <a:defRPr/>
              </a:pPr>
              <a:t>‹#›</a:t>
            </a:fld>
            <a:endParaRPr lang="en-US"/>
          </a:p>
        </p:txBody>
      </p:sp>
    </p:spTree>
    <p:extLst>
      <p:ext uri="{BB962C8B-B14F-4D97-AF65-F5344CB8AC3E}">
        <p14:creationId xmlns:p14="http://schemas.microsoft.com/office/powerpoint/2010/main" val="3469658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Agricultural Exemption - Appropriations Act </a:t>
            </a:r>
          </a:p>
          <a:p>
            <a:r>
              <a:rPr lang="en-US" altLang="en-US" b="1" smtClean="0"/>
              <a:t>Enforcement Guidance for Small Farming Operations</a:t>
            </a:r>
            <a:r>
              <a:rPr lang="en-US" altLang="en-US" smtClean="0"/>
              <a:t>. The Appropriations Act exempts small farming operations from enforcement of </a:t>
            </a:r>
            <a:r>
              <a:rPr lang="en-US" altLang="en-US" u="sng" smtClean="0"/>
              <a:t>all</a:t>
            </a:r>
            <a:r>
              <a:rPr lang="en-US" altLang="en-US" smtClean="0"/>
              <a:t> rules, regulations, standards or orders under the Occupational Safety and Health Act. </a:t>
            </a:r>
            <a:br>
              <a:rPr lang="en-US" altLang="en-US" smtClean="0"/>
            </a:br>
            <a:r>
              <a:rPr lang="en-US" altLang="en-US" smtClean="0"/>
              <a:t>A farming operation is </a:t>
            </a:r>
            <a:r>
              <a:rPr lang="en-US" altLang="en-US" b="1" smtClean="0"/>
              <a:t>exempt</a:t>
            </a:r>
            <a:r>
              <a:rPr lang="en-US" altLang="en-US" smtClean="0"/>
              <a:t> from </a:t>
            </a:r>
            <a:r>
              <a:rPr lang="en-US" altLang="en-US" b="1" smtClean="0"/>
              <a:t>all</a:t>
            </a:r>
            <a:r>
              <a:rPr lang="en-US" altLang="en-US" smtClean="0"/>
              <a:t> OSHA activities if it: </a:t>
            </a:r>
            <a:br>
              <a:rPr lang="en-US" altLang="en-US" smtClean="0"/>
            </a:br>
            <a:r>
              <a:rPr lang="en-US" altLang="en-US" smtClean="0"/>
              <a:t>	Employs 10 or fewer employees currently and at all times during the last 12 months; and </a:t>
            </a:r>
            <a:br>
              <a:rPr lang="en-US" altLang="en-US" smtClean="0"/>
            </a:br>
            <a:r>
              <a:rPr lang="en-US" altLang="en-US" smtClean="0"/>
              <a:t>	Has not had an active temporary labor camp during the proceeding 12 months.</a:t>
            </a:r>
          </a:p>
          <a:p>
            <a:pPr lvl="1"/>
            <a:r>
              <a:rPr lang="en-US" altLang="en-US" smtClean="0"/>
              <a:t>Note: Family members of farm employers are not counted when determining the number of employees.</a:t>
            </a:r>
          </a:p>
          <a:p>
            <a:pPr lvl="1"/>
            <a:endParaRPr lang="en-US" altLang="en-US" b="1" i="1" smtClean="0"/>
          </a:p>
          <a:p>
            <a:pPr lvl="1"/>
            <a:r>
              <a:rPr lang="en-US" altLang="en-US" b="1" smtClean="0"/>
              <a:t>Important to check with your state OSHA  since there are 25 states that match or exceed this OSHA Instruction</a:t>
            </a:r>
          </a:p>
          <a:p>
            <a:pPr lvl="1"/>
            <a:r>
              <a:rPr lang="en-US" altLang="en-US" smtClean="0"/>
              <a:t>Consider giving an example from a state – California is typically more stringent </a:t>
            </a:r>
          </a:p>
          <a:p>
            <a:pPr lvl="1"/>
            <a:r>
              <a:rPr lang="en-US" altLang="en-US" smtClean="0"/>
              <a:t/>
            </a:r>
            <a:br>
              <a:rPr lang="en-US" altLang="en-US" smtClean="0"/>
            </a:br>
            <a:endParaRPr lang="en-US" altLang="en-US" smtClean="0"/>
          </a:p>
          <a:p>
            <a:endParaRPr lang="en-US" altLang="en-US" smtClean="0"/>
          </a:p>
          <a:p>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3C4E206F-BE59-4ADC-9FAE-841F250DD545}" type="slidenum">
              <a:rPr lang="en-US" altLang="en-US" sz="1200" i="0" smtClean="0">
                <a:latin typeface="Times New Roman" charset="0"/>
              </a:rPr>
              <a:pPr/>
              <a:t>4</a:t>
            </a:fld>
            <a:endParaRPr lang="en-US" altLang="en-US" sz="1200" i="0"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Robert:</a:t>
            </a:r>
          </a:p>
          <a:p>
            <a:r>
              <a:rPr lang="en-US" altLang="en-US" smtClean="0"/>
              <a:t>Having a wide variety of PPE available is key to learning by doing</a:t>
            </a:r>
          </a:p>
          <a:p>
            <a:r>
              <a:rPr lang="en-US" altLang="en-US" smtClean="0"/>
              <a:t>Use of audience participation allows individuals to touch and examine PPE </a:t>
            </a:r>
          </a:p>
          <a:p>
            <a:r>
              <a:rPr lang="en-US" altLang="en-US" smtClean="0"/>
              <a:t>Finding correct glove size provides an excellent example of the importance of finding the right size and fit </a:t>
            </a:r>
          </a:p>
          <a:p>
            <a:endParaRPr lang="en-US" altLang="en-US" smtClean="0"/>
          </a:p>
          <a:p>
            <a:r>
              <a:rPr lang="en-US" altLang="en-US" smtClean="0"/>
              <a:t>Ann – use of label to demonstrate and practice how to chose the right PPE</a:t>
            </a:r>
          </a:p>
          <a:p>
            <a:r>
              <a:rPr lang="en-US" altLang="en-US" smtClean="0"/>
              <a:t>Audience member </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F6FE3BB5-F9DB-4A45-B983-4DD3A2DEDB8B}" type="slidenum">
              <a:rPr lang="en-US" altLang="en-US" sz="1200" i="0" smtClean="0">
                <a:latin typeface="Times New Roman" charset="0"/>
              </a:rPr>
              <a:pPr/>
              <a:t>38</a:t>
            </a:fld>
            <a:endParaRPr lang="en-US" altLang="en-US" sz="1200" i="0"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4374C3C7-99F6-4D44-A3A0-1000E99C344F}" type="slidenum">
              <a:rPr lang="en-US" altLang="en-US" sz="1200" i="0" smtClean="0"/>
              <a:pPr/>
              <a:t>40</a:t>
            </a:fld>
            <a:endParaRPr lang="en-US" altLang="en-US" sz="1200" i="0"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fld id="{5A38FD2A-BE06-4E77-BB74-89E7367DB132}" type="slidenum">
              <a:rPr lang="en-US" altLang="en-US" sz="1200" i="0" smtClean="0"/>
              <a:pPr eaLnBrk="1" hangingPunct="1"/>
              <a:t>46</a:t>
            </a:fld>
            <a:endParaRPr lang="en-US" altLang="en-US" sz="1200" i="0" smtClean="0"/>
          </a:p>
        </p:txBody>
      </p:sp>
      <p:sp>
        <p:nvSpPr>
          <p:cNvPr id="71683" name="Slide Image Placeholder 1"/>
          <p:cNvSpPr>
            <a:spLocks noGrp="1" noRot="1" noChangeAspect="1" noTextEdit="1"/>
          </p:cNvSpPr>
          <p:nvPr>
            <p:ph type="sldImg"/>
          </p:nvPr>
        </p:nvSpPr>
        <p:spPr>
          <a:ln/>
        </p:spPr>
      </p:sp>
      <p:sp>
        <p:nvSpPr>
          <p:cNvPr id="7168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lstStyle/>
          <a:p>
            <a:pPr eaLnBrk="1" hangingPunct="1">
              <a:spcBef>
                <a:spcPct val="0"/>
              </a:spcBef>
            </a:pPr>
            <a:r>
              <a:rPr lang="en-US" altLang="en-US" smtClean="0"/>
              <a:t>Eliminate picture that was here due to global harmonization which just came out </a:t>
            </a:r>
          </a:p>
        </p:txBody>
      </p:sp>
      <p:sp>
        <p:nvSpPr>
          <p:cNvPr id="71685"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nchor="b"/>
          <a:lstStyle>
            <a:lvl1pPr defTabSz="896938" eaLnBrk="0" hangingPunct="0">
              <a:defRPr sz="2000" i="1">
                <a:solidFill>
                  <a:schemeClr val="tx1"/>
                </a:solidFill>
                <a:latin typeface="Arial" charset="0"/>
              </a:defRPr>
            </a:lvl1pPr>
            <a:lvl2pPr marL="742950" indent="-285750" defTabSz="896938" eaLnBrk="0" hangingPunct="0">
              <a:defRPr sz="2000" i="1">
                <a:solidFill>
                  <a:schemeClr val="tx1"/>
                </a:solidFill>
                <a:latin typeface="Arial" charset="0"/>
              </a:defRPr>
            </a:lvl2pPr>
            <a:lvl3pPr marL="1143000" indent="-228600" defTabSz="896938" eaLnBrk="0" hangingPunct="0">
              <a:defRPr sz="2000" i="1">
                <a:solidFill>
                  <a:schemeClr val="tx1"/>
                </a:solidFill>
                <a:latin typeface="Arial" charset="0"/>
              </a:defRPr>
            </a:lvl3pPr>
            <a:lvl4pPr marL="1600200" indent="-228600" defTabSz="896938" eaLnBrk="0" hangingPunct="0">
              <a:defRPr sz="2000" i="1">
                <a:solidFill>
                  <a:schemeClr val="tx1"/>
                </a:solidFill>
                <a:latin typeface="Arial" charset="0"/>
              </a:defRPr>
            </a:lvl4pPr>
            <a:lvl5pPr marL="2057400" indent="-228600" defTabSz="896938" eaLnBrk="0" hangingPunct="0">
              <a:defRPr sz="2000" i="1">
                <a:solidFill>
                  <a:schemeClr val="tx1"/>
                </a:solidFill>
                <a:latin typeface="Arial" charset="0"/>
              </a:defRPr>
            </a:lvl5pPr>
            <a:lvl6pPr marL="2514600" indent="-228600" defTabSz="896938" eaLnBrk="0" fontAlgn="base" hangingPunct="0">
              <a:spcBef>
                <a:spcPct val="50000"/>
              </a:spcBef>
              <a:spcAft>
                <a:spcPct val="0"/>
              </a:spcAft>
              <a:defRPr sz="2000" i="1">
                <a:solidFill>
                  <a:schemeClr val="tx1"/>
                </a:solidFill>
                <a:latin typeface="Arial" charset="0"/>
              </a:defRPr>
            </a:lvl6pPr>
            <a:lvl7pPr marL="2971800" indent="-228600" defTabSz="896938" eaLnBrk="0" fontAlgn="base" hangingPunct="0">
              <a:spcBef>
                <a:spcPct val="50000"/>
              </a:spcBef>
              <a:spcAft>
                <a:spcPct val="0"/>
              </a:spcAft>
              <a:defRPr sz="2000" i="1">
                <a:solidFill>
                  <a:schemeClr val="tx1"/>
                </a:solidFill>
                <a:latin typeface="Arial" charset="0"/>
              </a:defRPr>
            </a:lvl7pPr>
            <a:lvl8pPr marL="3429000" indent="-228600" defTabSz="896938" eaLnBrk="0" fontAlgn="base" hangingPunct="0">
              <a:spcBef>
                <a:spcPct val="50000"/>
              </a:spcBef>
              <a:spcAft>
                <a:spcPct val="0"/>
              </a:spcAft>
              <a:defRPr sz="2000" i="1">
                <a:solidFill>
                  <a:schemeClr val="tx1"/>
                </a:solidFill>
                <a:latin typeface="Arial" charset="0"/>
              </a:defRPr>
            </a:lvl8pPr>
            <a:lvl9pPr marL="3886200" indent="-228600" defTabSz="896938" eaLnBrk="0" fontAlgn="base" hangingPunct="0">
              <a:spcBef>
                <a:spcPct val="50000"/>
              </a:spcBef>
              <a:spcAft>
                <a:spcPct val="0"/>
              </a:spcAft>
              <a:defRPr sz="2000" i="1">
                <a:solidFill>
                  <a:schemeClr val="tx1"/>
                </a:solidFill>
                <a:latin typeface="Arial" charset="0"/>
              </a:defRPr>
            </a:lvl9pPr>
          </a:lstStyle>
          <a:p>
            <a:pPr algn="r" eaLnBrk="1" hangingPunct="1"/>
            <a:fld id="{C221C681-D04B-4667-9A8C-D90DF44BB919}" type="slidenum">
              <a:rPr lang="en-US" altLang="en-US" sz="1200">
                <a:latin typeface="Times New Roman" charset="0"/>
              </a:rPr>
              <a:pPr algn="r" eaLnBrk="1" hangingPunct="1"/>
              <a:t>46</a:t>
            </a:fld>
            <a:endParaRPr lang="en-US" altLang="en-US" sz="120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fld id="{C5CD30FE-2848-4A78-A6C2-34782A509338}" type="slidenum">
              <a:rPr lang="en-US" altLang="en-US" sz="1200" i="0" smtClean="0"/>
              <a:pPr eaLnBrk="1" hangingPunct="1"/>
              <a:t>47</a:t>
            </a:fld>
            <a:endParaRPr lang="en-US" altLang="en-US" sz="1200" i="0" smtClean="0"/>
          </a:p>
        </p:txBody>
      </p:sp>
      <p:sp>
        <p:nvSpPr>
          <p:cNvPr id="72707" name="Slide Image Placeholder 1"/>
          <p:cNvSpPr>
            <a:spLocks noGrp="1" noRot="1" noChangeAspect="1" noTextEdit="1"/>
          </p:cNvSpPr>
          <p:nvPr>
            <p:ph type="sldImg"/>
          </p:nvPr>
        </p:nvSpPr>
        <p:spPr>
          <a:ln/>
        </p:spPr>
      </p:sp>
      <p:sp>
        <p:nvSpPr>
          <p:cNvPr id="727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72709"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nchor="b"/>
          <a:lstStyle>
            <a:lvl1pPr defTabSz="896938" eaLnBrk="0" hangingPunct="0">
              <a:defRPr sz="2000" i="1">
                <a:solidFill>
                  <a:schemeClr val="tx1"/>
                </a:solidFill>
                <a:latin typeface="Arial" charset="0"/>
              </a:defRPr>
            </a:lvl1pPr>
            <a:lvl2pPr marL="742950" indent="-285750" defTabSz="896938" eaLnBrk="0" hangingPunct="0">
              <a:defRPr sz="2000" i="1">
                <a:solidFill>
                  <a:schemeClr val="tx1"/>
                </a:solidFill>
                <a:latin typeface="Arial" charset="0"/>
              </a:defRPr>
            </a:lvl2pPr>
            <a:lvl3pPr marL="1143000" indent="-228600" defTabSz="896938" eaLnBrk="0" hangingPunct="0">
              <a:defRPr sz="2000" i="1">
                <a:solidFill>
                  <a:schemeClr val="tx1"/>
                </a:solidFill>
                <a:latin typeface="Arial" charset="0"/>
              </a:defRPr>
            </a:lvl3pPr>
            <a:lvl4pPr marL="1600200" indent="-228600" defTabSz="896938" eaLnBrk="0" hangingPunct="0">
              <a:defRPr sz="2000" i="1">
                <a:solidFill>
                  <a:schemeClr val="tx1"/>
                </a:solidFill>
                <a:latin typeface="Arial" charset="0"/>
              </a:defRPr>
            </a:lvl4pPr>
            <a:lvl5pPr marL="2057400" indent="-228600" defTabSz="896938" eaLnBrk="0" hangingPunct="0">
              <a:defRPr sz="2000" i="1">
                <a:solidFill>
                  <a:schemeClr val="tx1"/>
                </a:solidFill>
                <a:latin typeface="Arial" charset="0"/>
              </a:defRPr>
            </a:lvl5pPr>
            <a:lvl6pPr marL="2514600" indent="-228600" defTabSz="896938" eaLnBrk="0" fontAlgn="base" hangingPunct="0">
              <a:spcBef>
                <a:spcPct val="50000"/>
              </a:spcBef>
              <a:spcAft>
                <a:spcPct val="0"/>
              </a:spcAft>
              <a:defRPr sz="2000" i="1">
                <a:solidFill>
                  <a:schemeClr val="tx1"/>
                </a:solidFill>
                <a:latin typeface="Arial" charset="0"/>
              </a:defRPr>
            </a:lvl6pPr>
            <a:lvl7pPr marL="2971800" indent="-228600" defTabSz="896938" eaLnBrk="0" fontAlgn="base" hangingPunct="0">
              <a:spcBef>
                <a:spcPct val="50000"/>
              </a:spcBef>
              <a:spcAft>
                <a:spcPct val="0"/>
              </a:spcAft>
              <a:defRPr sz="2000" i="1">
                <a:solidFill>
                  <a:schemeClr val="tx1"/>
                </a:solidFill>
                <a:latin typeface="Arial" charset="0"/>
              </a:defRPr>
            </a:lvl7pPr>
            <a:lvl8pPr marL="3429000" indent="-228600" defTabSz="896938" eaLnBrk="0" fontAlgn="base" hangingPunct="0">
              <a:spcBef>
                <a:spcPct val="50000"/>
              </a:spcBef>
              <a:spcAft>
                <a:spcPct val="0"/>
              </a:spcAft>
              <a:defRPr sz="2000" i="1">
                <a:solidFill>
                  <a:schemeClr val="tx1"/>
                </a:solidFill>
                <a:latin typeface="Arial" charset="0"/>
              </a:defRPr>
            </a:lvl8pPr>
            <a:lvl9pPr marL="3886200" indent="-228600" defTabSz="896938" eaLnBrk="0" fontAlgn="base" hangingPunct="0">
              <a:spcBef>
                <a:spcPct val="50000"/>
              </a:spcBef>
              <a:spcAft>
                <a:spcPct val="0"/>
              </a:spcAft>
              <a:defRPr sz="2000" i="1">
                <a:solidFill>
                  <a:schemeClr val="tx1"/>
                </a:solidFill>
                <a:latin typeface="Arial" charset="0"/>
              </a:defRPr>
            </a:lvl9pPr>
          </a:lstStyle>
          <a:p>
            <a:pPr algn="r" eaLnBrk="1" hangingPunct="1"/>
            <a:fld id="{8E971F15-CBAD-4CA2-92C1-FD4558129A65}" type="slidenum">
              <a:rPr lang="en-US" altLang="en-US" sz="1200">
                <a:solidFill>
                  <a:srgbClr val="000000"/>
                </a:solidFill>
                <a:latin typeface="Times New Roman" charset="0"/>
              </a:rPr>
              <a:pPr algn="r" eaLnBrk="1" hangingPunct="1"/>
              <a:t>47</a:t>
            </a:fld>
            <a:endParaRPr lang="en-US" altLang="en-US" sz="1200">
              <a:solidFill>
                <a:srgbClr val="000000"/>
              </a:solidFill>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fld id="{06BE0FB8-D5AD-4E0E-B8DA-6015682AD4EC}" type="slidenum">
              <a:rPr lang="en-US" altLang="en-US" sz="1200" i="0" smtClean="0"/>
              <a:pPr eaLnBrk="1" hangingPunct="1"/>
              <a:t>48</a:t>
            </a:fld>
            <a:endParaRPr lang="en-US" altLang="en-US" sz="1200" i="0" smtClean="0"/>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lstStyle/>
          <a:p>
            <a:pPr eaLnBrk="1" hangingPunct="1">
              <a:spcBef>
                <a:spcPct val="0"/>
              </a:spcBef>
            </a:pPr>
            <a:endParaRPr lang="en-US" altLang="en-US" smtClean="0"/>
          </a:p>
        </p:txBody>
      </p:sp>
      <p:sp>
        <p:nvSpPr>
          <p:cNvPr id="73733"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nchor="b"/>
          <a:lstStyle>
            <a:lvl1pPr defTabSz="896938" eaLnBrk="0" hangingPunct="0">
              <a:defRPr sz="2000" i="1">
                <a:solidFill>
                  <a:schemeClr val="tx1"/>
                </a:solidFill>
                <a:latin typeface="Arial" charset="0"/>
              </a:defRPr>
            </a:lvl1pPr>
            <a:lvl2pPr marL="742950" indent="-285750" defTabSz="896938" eaLnBrk="0" hangingPunct="0">
              <a:defRPr sz="2000" i="1">
                <a:solidFill>
                  <a:schemeClr val="tx1"/>
                </a:solidFill>
                <a:latin typeface="Arial" charset="0"/>
              </a:defRPr>
            </a:lvl2pPr>
            <a:lvl3pPr marL="1143000" indent="-228600" defTabSz="896938" eaLnBrk="0" hangingPunct="0">
              <a:defRPr sz="2000" i="1">
                <a:solidFill>
                  <a:schemeClr val="tx1"/>
                </a:solidFill>
                <a:latin typeface="Arial" charset="0"/>
              </a:defRPr>
            </a:lvl3pPr>
            <a:lvl4pPr marL="1600200" indent="-228600" defTabSz="896938" eaLnBrk="0" hangingPunct="0">
              <a:defRPr sz="2000" i="1">
                <a:solidFill>
                  <a:schemeClr val="tx1"/>
                </a:solidFill>
                <a:latin typeface="Arial" charset="0"/>
              </a:defRPr>
            </a:lvl4pPr>
            <a:lvl5pPr marL="2057400" indent="-228600" defTabSz="896938" eaLnBrk="0" hangingPunct="0">
              <a:defRPr sz="2000" i="1">
                <a:solidFill>
                  <a:schemeClr val="tx1"/>
                </a:solidFill>
                <a:latin typeface="Arial" charset="0"/>
              </a:defRPr>
            </a:lvl5pPr>
            <a:lvl6pPr marL="2514600" indent="-228600" defTabSz="896938" eaLnBrk="0" fontAlgn="base" hangingPunct="0">
              <a:spcBef>
                <a:spcPct val="50000"/>
              </a:spcBef>
              <a:spcAft>
                <a:spcPct val="0"/>
              </a:spcAft>
              <a:defRPr sz="2000" i="1">
                <a:solidFill>
                  <a:schemeClr val="tx1"/>
                </a:solidFill>
                <a:latin typeface="Arial" charset="0"/>
              </a:defRPr>
            </a:lvl6pPr>
            <a:lvl7pPr marL="2971800" indent="-228600" defTabSz="896938" eaLnBrk="0" fontAlgn="base" hangingPunct="0">
              <a:spcBef>
                <a:spcPct val="50000"/>
              </a:spcBef>
              <a:spcAft>
                <a:spcPct val="0"/>
              </a:spcAft>
              <a:defRPr sz="2000" i="1">
                <a:solidFill>
                  <a:schemeClr val="tx1"/>
                </a:solidFill>
                <a:latin typeface="Arial" charset="0"/>
              </a:defRPr>
            </a:lvl7pPr>
            <a:lvl8pPr marL="3429000" indent="-228600" defTabSz="896938" eaLnBrk="0" fontAlgn="base" hangingPunct="0">
              <a:spcBef>
                <a:spcPct val="50000"/>
              </a:spcBef>
              <a:spcAft>
                <a:spcPct val="0"/>
              </a:spcAft>
              <a:defRPr sz="2000" i="1">
                <a:solidFill>
                  <a:schemeClr val="tx1"/>
                </a:solidFill>
                <a:latin typeface="Arial" charset="0"/>
              </a:defRPr>
            </a:lvl8pPr>
            <a:lvl9pPr marL="3886200" indent="-228600" defTabSz="896938" eaLnBrk="0" fontAlgn="base" hangingPunct="0">
              <a:spcBef>
                <a:spcPct val="50000"/>
              </a:spcBef>
              <a:spcAft>
                <a:spcPct val="0"/>
              </a:spcAft>
              <a:defRPr sz="2000" i="1">
                <a:solidFill>
                  <a:schemeClr val="tx1"/>
                </a:solidFill>
                <a:latin typeface="Arial" charset="0"/>
              </a:defRPr>
            </a:lvl9pPr>
          </a:lstStyle>
          <a:p>
            <a:pPr algn="r" eaLnBrk="1" hangingPunct="1"/>
            <a:fld id="{31486B23-17FA-47EF-A73F-76AF0756AF90}" type="slidenum">
              <a:rPr lang="en-US" altLang="en-US" sz="1200">
                <a:solidFill>
                  <a:srgbClr val="000000"/>
                </a:solidFill>
                <a:latin typeface="Times New Roman" charset="0"/>
              </a:rPr>
              <a:pPr algn="r" eaLnBrk="1" hangingPunct="1"/>
              <a:t>48</a:t>
            </a:fld>
            <a:endParaRPr lang="en-US" altLang="en-US" sz="1200">
              <a:solidFill>
                <a:srgbClr val="000000"/>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Agriculture has an OSHA standard for enforcement and regulations which are applicable to employers with 10 or more employees.</a:t>
            </a:r>
          </a:p>
          <a:p>
            <a:r>
              <a:rPr lang="en-US" altLang="en-US" smtClean="0"/>
              <a:t>Most of the OSHA standards related to Agriculture deal with machinery, SMV (slow moving vehicle) , anhydrous ammonia, ROPS(roll over protection standard)temporary labor camps, really very few standards. </a:t>
            </a:r>
          </a:p>
          <a:p>
            <a:r>
              <a:rPr lang="en-US" altLang="en-US" smtClean="0"/>
              <a:t>If during inspection there is not an Agricultural standard -- then OSHA will go to the </a:t>
            </a:r>
            <a:r>
              <a:rPr lang="en-US" altLang="en-US" u="sng" smtClean="0"/>
              <a:t>General Industry Standards</a:t>
            </a:r>
          </a:p>
          <a:p>
            <a:r>
              <a:rPr lang="en-US" altLang="en-US" smtClean="0"/>
              <a:t>The General Duty Clause can also be referred to if the standard is not found in the other two.  </a:t>
            </a:r>
          </a:p>
          <a:p>
            <a:r>
              <a:rPr lang="en-US" altLang="en-US" smtClean="0"/>
              <a:t>Just because not an Agricultural standard does not mean cannot be held accountable.</a:t>
            </a:r>
          </a:p>
          <a:p>
            <a:r>
              <a:rPr lang="en-US" altLang="en-US" smtClean="0"/>
              <a:t>Different ways to cite a violation. </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EAE67B67-869C-401B-BE79-A9A80AA05628}" type="slidenum">
              <a:rPr lang="en-US" altLang="en-US" sz="1200" i="0" smtClean="0">
                <a:latin typeface="Times New Roman" charset="0"/>
              </a:rPr>
              <a:pPr/>
              <a:t>5</a:t>
            </a:fld>
            <a:endParaRPr lang="en-US" altLang="en-US" sz="1200" i="0"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during inspection there is not an Agricultural standard -- then OSHA will go to the </a:t>
            </a:r>
            <a:r>
              <a:rPr lang="en-US" altLang="en-US" u="sng" smtClean="0"/>
              <a:t>General Industry Standards</a:t>
            </a:r>
          </a:p>
          <a:p>
            <a:r>
              <a:rPr lang="en-US" altLang="en-US" smtClean="0"/>
              <a:t>The General Duty Clause can also be referred to if the standard is not found in the other two.  </a:t>
            </a:r>
          </a:p>
          <a:p>
            <a:r>
              <a:rPr lang="en-US" altLang="en-US" smtClean="0"/>
              <a:t>Just because not an Agricultural standard does not mean cannot be held accountable.</a:t>
            </a:r>
          </a:p>
          <a:p>
            <a:r>
              <a:rPr lang="en-US" altLang="en-US" smtClean="0"/>
              <a:t>Different ways to cite a violation. </a:t>
            </a:r>
          </a:p>
          <a:p>
            <a:endParaRPr lang="en-US" altLang="en-US" smtClean="0"/>
          </a:p>
          <a:p>
            <a:endParaRPr lang="en-US" altLang="en-US" smtClean="0"/>
          </a:p>
          <a:p>
            <a:r>
              <a:rPr lang="en-US" altLang="en-US" smtClean="0"/>
              <a:t>Indicate where to find this information – now available online – it is not necessary to purchase the big book</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DDB3406C-623C-47D7-8A9F-AF106F504292}" type="slidenum">
              <a:rPr lang="en-US" altLang="en-US" sz="1200" i="0" smtClean="0">
                <a:latin typeface="Times New Roman" charset="0"/>
              </a:rPr>
              <a:pPr/>
              <a:t>6</a:t>
            </a:fld>
            <a:endParaRPr lang="en-US" altLang="en-US" sz="1200" i="0"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developed this protocol after review of 7 different protocols and came up with one national standard. </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2953FA80-69BA-4F75-83B9-C021E8ED9E7F}" type="slidenum">
              <a:rPr lang="en-US" altLang="en-US" sz="1200" i="0" smtClean="0">
                <a:latin typeface="Times New Roman" charset="0"/>
              </a:rPr>
              <a:pPr/>
              <a:t>24</a:t>
            </a:fld>
            <a:endParaRPr lang="en-US" altLang="en-US" sz="1200" i="0"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MCN has permission to use photo</a:t>
            </a:r>
          </a:p>
          <a:p>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2AA41236-24BB-4626-99F1-4A72D1DBF646}" type="slidenum">
              <a:rPr lang="en-US" altLang="en-US" sz="1200" i="0" smtClean="0">
                <a:latin typeface="Times New Roman" charset="0"/>
              </a:rPr>
              <a:pPr/>
              <a:t>25</a:t>
            </a:fld>
            <a:endParaRPr lang="en-US" altLang="en-US" sz="1200" i="0"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MCN has permission to use photo</a:t>
            </a:r>
          </a:p>
          <a:p>
            <a:r>
              <a:rPr lang="en-US" altLang="en-US" smtClean="0"/>
              <a:t>An important part of the cholinesterase protocol is to </a:t>
            </a:r>
            <a:r>
              <a:rPr lang="en-US" altLang="en-US" u="sng" smtClean="0"/>
              <a:t>Review work practices</a:t>
            </a:r>
            <a:r>
              <a:rPr lang="en-US" altLang="en-US" smtClean="0"/>
              <a:t>.  The work practices that need to be evaluated and discussed are:</a:t>
            </a:r>
          </a:p>
          <a:p>
            <a:r>
              <a:rPr lang="en-US" altLang="en-US" smtClean="0"/>
              <a:t>- Understanding the label – the label provides the information needed to wear appropriate  personal protective equipment</a:t>
            </a:r>
          </a:p>
          <a:p>
            <a:pPr>
              <a:buFontTx/>
              <a:buChar char="-"/>
            </a:pPr>
            <a:r>
              <a:rPr lang="en-US" altLang="en-US" smtClean="0"/>
              <a:t>Wearing the protective equipment recommended on the label including making sure the personal protective equipment is the right fit. (gloves, respirator) </a:t>
            </a:r>
          </a:p>
          <a:p>
            <a:pPr>
              <a:buFontTx/>
              <a:buChar char="-"/>
            </a:pPr>
            <a:r>
              <a:rPr lang="en-US" altLang="en-US" smtClean="0"/>
              <a:t>- Pesticide handling practices to reduce risks of exposures </a:t>
            </a:r>
          </a:p>
          <a:p>
            <a:pPr>
              <a:buFontTx/>
              <a:buChar char="-"/>
            </a:pPr>
            <a:r>
              <a:rPr lang="en-US" altLang="en-US" smtClean="0"/>
              <a:t>- when there are chemical spills -  take the appropriate precautions </a:t>
            </a:r>
          </a:p>
          <a:p>
            <a:pPr>
              <a:buFontTx/>
              <a:buChar char="-"/>
            </a:pPr>
            <a:r>
              <a:rPr lang="en-US" altLang="en-US" smtClean="0"/>
              <a:t>-  report symptoms to employer and/or  health care professional so appropriate follow can occur in a timely manner</a:t>
            </a:r>
          </a:p>
          <a:p>
            <a:pPr>
              <a:buFontTx/>
              <a:buChar char="-"/>
            </a:pPr>
            <a:r>
              <a:rPr lang="en-US" altLang="en-US" smtClean="0"/>
              <a:t>- reporting exposure to employer/ health care provider and other agencies as appropriate</a:t>
            </a:r>
          </a:p>
          <a:p>
            <a:endParaRPr lang="en-US" altLang="en-US" smtClean="0"/>
          </a:p>
          <a:p>
            <a:endParaRPr lang="en-US"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CCC92518-F6A3-48E7-A8C7-772C38BD1E13}" type="slidenum">
              <a:rPr lang="en-US" altLang="en-US" sz="1200" i="0" smtClean="0">
                <a:latin typeface="Times New Roman" charset="0"/>
              </a:rPr>
              <a:pPr/>
              <a:t>27</a:t>
            </a:fld>
            <a:endParaRPr lang="en-US" altLang="en-US" sz="1200" i="0" smtClean="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EEFCBB93-968A-4A81-AA1F-02C47140ED2C}" type="slidenum">
              <a:rPr lang="en-US" altLang="en-US" sz="1200" i="0" smtClean="0">
                <a:latin typeface="Times New Roman" charset="0"/>
              </a:rPr>
              <a:pPr/>
              <a:t>28</a:t>
            </a:fld>
            <a:endParaRPr lang="en-US" altLang="en-US" sz="1200" i="0" smtClean="0">
              <a:latin typeface="Times New Roman"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MCN has permission to use photo</a:t>
            </a:r>
          </a:p>
          <a:p>
            <a:pPr eaLnBrk="1" hangingPunct="1"/>
            <a:r>
              <a:rPr lang="en-US" altLang="en-US" smtClean="0"/>
              <a:t>For the clinicians in the audience, let’s just review your role.  One of the points we have not made thus far is that the clinician plays a critical role in making sure suspected and confirmed pesticide exposures are not only identified but also reported. In most cases you are the first line in the identification of symptoms and determining the appropriate course of treatment and follow up. Reporting is also an important role – in fact in over 30 states there is a law requiring clinicians to report suspected and confirmed pesticide exposures This has a very important impact on the kinds of pesticides that remain on the market. The good thing is there is no need to be expert on this topic and there are plenty of resources.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eaLnBrk="1" hangingPunct="1"/>
            <a:r>
              <a:rPr lang="en-US" altLang="en-US" smtClean="0"/>
              <a:t>Ann –Use of Label:</a:t>
            </a:r>
          </a:p>
          <a:p>
            <a:pPr defTabSz="912813" eaLnBrk="1" hangingPunct="1"/>
            <a:r>
              <a:rPr lang="en-US" altLang="en-US" b="1" smtClean="0"/>
              <a:t>Large Label on easel in front of room </a:t>
            </a:r>
          </a:p>
          <a:p>
            <a:pPr defTabSz="912813" eaLnBrk="1" hangingPunct="1"/>
            <a:r>
              <a:rPr lang="en-US" altLang="en-US" smtClean="0"/>
              <a:t>Would you recommend pesticide workers wear chemical protective gloves, rubber boots, and a dust masks for all pesticide use? Check answers from audience. If no, why? </a:t>
            </a:r>
          </a:p>
          <a:p>
            <a:pPr defTabSz="912813" eaLnBrk="1" hangingPunct="1"/>
            <a:endParaRPr lang="en-US" altLang="en-US" smtClean="0"/>
          </a:p>
          <a:p>
            <a:pPr defTabSz="912813" eaLnBrk="1" hangingPunct="1"/>
            <a:r>
              <a:rPr lang="en-US" altLang="en-US" smtClean="0"/>
              <a:t>Pesticide products have varied toxicity levels, each with specific PPE requirements, proper selection of protective equipment can be difficult. Proper training for pesticide handlers should emphasize:</a:t>
            </a:r>
          </a:p>
          <a:p>
            <a:pPr defTabSz="912813" eaLnBrk="1" hangingPunct="1"/>
            <a:endParaRPr lang="en-US" altLang="en-US" smtClean="0"/>
          </a:p>
          <a:p>
            <a:pPr defTabSz="912813" eaLnBrk="1" hangingPunct="1">
              <a:buFontTx/>
              <a:buChar char="•"/>
            </a:pPr>
            <a:r>
              <a:rPr lang="en-US" altLang="en-US" smtClean="0"/>
              <a:t>there is no single assembly of personal protective equipment that can be used for all pesticides or all applications of a single pesticide</a:t>
            </a:r>
          </a:p>
          <a:p>
            <a:pPr defTabSz="912813" eaLnBrk="1" hangingPunct="1">
              <a:buFontTx/>
              <a:buChar char="•"/>
            </a:pPr>
            <a:endParaRPr lang="en-US" altLang="en-US" smtClean="0"/>
          </a:p>
          <a:p>
            <a:pPr defTabSz="912813" eaLnBrk="1" hangingPunct="1">
              <a:buFontTx/>
              <a:buChar char="•"/>
            </a:pPr>
            <a:r>
              <a:rPr lang="en-US" altLang="en-US" smtClean="0"/>
              <a:t>PPE should be selected based on the requirements of a specific product label and how the product will be used. </a:t>
            </a:r>
          </a:p>
          <a:p>
            <a:pPr defTabSz="912813" eaLnBrk="1" hangingPunct="1"/>
            <a:endParaRPr lang="en-US" altLang="en-US" smtClean="0"/>
          </a:p>
          <a:p>
            <a:pPr defTabSz="912813"/>
            <a:endParaRPr lang="en-US" alt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72FB29DA-4558-45E1-A705-298238FB3F1B}" type="slidenum">
              <a:rPr lang="en-US" altLang="en-US" sz="1200" i="0" smtClean="0">
                <a:latin typeface="Times New Roman" charset="0"/>
              </a:rPr>
              <a:pPr/>
              <a:t>31</a:t>
            </a:fld>
            <a:endParaRPr lang="en-US" altLang="en-US" sz="1200" i="0" smtClean="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Ann- Use of Label:</a:t>
            </a:r>
          </a:p>
          <a:p>
            <a:pPr eaLnBrk="1" hangingPunct="1"/>
            <a:r>
              <a:rPr lang="en-US" altLang="en-US" smtClean="0"/>
              <a:t>While many pesticide labels require the use of chemical-resistant PPE, some fumigants prohibit the use of chemical-resistant PPE. Methyl bromide and other fumigant gases can become trapped inside chemical protective gloves or boots and can cause chemical burns to the skin. Since some pesticide handling activities increase the chance of exposure, such as mixing and loading, the label may require higher levels of protection during these activities. Levels of respiratory protection also vary among different pesticides and different levels of exposure for a single pesticide. </a:t>
            </a:r>
          </a:p>
          <a:p>
            <a:pPr eaLnBrk="1" hangingPunct="1"/>
            <a:r>
              <a:rPr lang="en-US" altLang="en-US" smtClean="0"/>
              <a:t> </a:t>
            </a:r>
          </a:p>
          <a:p>
            <a:pPr eaLnBrk="1" hangingPunct="1"/>
            <a:r>
              <a:rPr lang="en-US" altLang="en-US" smtClean="0"/>
              <a:t>Wearing inappropriate PPE can lead to overexposure. Adequate training is needed to ensure pesticide handlers properly select the PPE that must be worn with each product and each product use.</a:t>
            </a:r>
          </a:p>
          <a:p>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2F858B6C-8B51-4A83-BD64-E68E8D9ED8F7}" type="slidenum">
              <a:rPr lang="en-US" altLang="en-US" sz="1200" i="0" smtClean="0">
                <a:latin typeface="Times New Roman" charset="0"/>
              </a:rPr>
              <a:pPr/>
              <a:t>32</a:t>
            </a:fld>
            <a:endParaRPr lang="en-US" altLang="en-US" sz="1200" i="0"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7BFF8A5-66FB-4BD3-8B47-5ABFD1522F05}" type="datetime1">
              <a:rPr lang="en-US"/>
              <a:pPr>
                <a:defRPr/>
              </a:pPr>
              <a:t>12/20/2013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250DD5-D82D-4EFF-BE72-9BB51FFE88A0}" type="slidenum">
              <a:rPr lang="en-US"/>
              <a:pPr>
                <a:defRPr/>
              </a:pPr>
              <a:t>‹#›</a:t>
            </a:fld>
            <a:endParaRPr lang="en-US"/>
          </a:p>
        </p:txBody>
      </p:sp>
    </p:spTree>
    <p:extLst>
      <p:ext uri="{BB962C8B-B14F-4D97-AF65-F5344CB8AC3E}">
        <p14:creationId xmlns:p14="http://schemas.microsoft.com/office/powerpoint/2010/main" val="360492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113D4FE-5936-4C3B-B0A7-4825129C3D2E}" type="datetime1">
              <a:rPr lang="en-US"/>
              <a:pPr>
                <a:defRPr/>
              </a:pPr>
              <a:t>12/20/2013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C3F6EF-9755-4280-B310-74CCF65CED06}" type="slidenum">
              <a:rPr lang="en-US"/>
              <a:pPr>
                <a:defRPr/>
              </a:pPr>
              <a:t>‹#›</a:t>
            </a:fld>
            <a:endParaRPr lang="en-US"/>
          </a:p>
        </p:txBody>
      </p:sp>
    </p:spTree>
    <p:extLst>
      <p:ext uri="{BB962C8B-B14F-4D97-AF65-F5344CB8AC3E}">
        <p14:creationId xmlns:p14="http://schemas.microsoft.com/office/powerpoint/2010/main" val="140286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FEF934E-13AF-4459-B692-8BE3B56B8C94}" type="datetime1">
              <a:rPr lang="en-US"/>
              <a:pPr>
                <a:defRPr/>
              </a:pPr>
              <a:t>12/20/2013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3BB5BF-8DD0-4951-A5DA-A4F1EE773281}" type="slidenum">
              <a:rPr lang="en-US"/>
              <a:pPr>
                <a:defRPr/>
              </a:pPr>
              <a:t>‹#›</a:t>
            </a:fld>
            <a:endParaRPr lang="en-US"/>
          </a:p>
        </p:txBody>
      </p:sp>
    </p:spTree>
    <p:extLst>
      <p:ext uri="{BB962C8B-B14F-4D97-AF65-F5344CB8AC3E}">
        <p14:creationId xmlns:p14="http://schemas.microsoft.com/office/powerpoint/2010/main" val="1234283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12DEC66-3EDD-41F5-A0C5-4069BBB2FE63}" type="datetime1">
              <a:rPr lang="en-US"/>
              <a:pPr>
                <a:defRPr/>
              </a:pPr>
              <a:t>12/20/2013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37F0A8-AE32-43B9-8BF6-BD51BD7BC0EE}" type="slidenum">
              <a:rPr lang="en-US"/>
              <a:pPr>
                <a:defRPr/>
              </a:pPr>
              <a:t>‹#›</a:t>
            </a:fld>
            <a:endParaRPr lang="en-US"/>
          </a:p>
        </p:txBody>
      </p:sp>
    </p:spTree>
    <p:extLst>
      <p:ext uri="{BB962C8B-B14F-4D97-AF65-F5344CB8AC3E}">
        <p14:creationId xmlns:p14="http://schemas.microsoft.com/office/powerpoint/2010/main" val="3548038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15974DE6-A37C-4C6A-8FFF-A97DDBA5B238}" type="datetime1">
              <a:rPr lang="en-US"/>
              <a:pPr>
                <a:defRPr/>
              </a:pPr>
              <a:t>12/20/2013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0BFFC0-F783-4E97-94F7-A7D2A6399D56}" type="slidenum">
              <a:rPr lang="en-US"/>
              <a:pPr>
                <a:defRPr/>
              </a:pPr>
              <a:t>‹#›</a:t>
            </a:fld>
            <a:endParaRPr lang="en-US"/>
          </a:p>
        </p:txBody>
      </p:sp>
    </p:spTree>
    <p:extLst>
      <p:ext uri="{BB962C8B-B14F-4D97-AF65-F5344CB8AC3E}">
        <p14:creationId xmlns:p14="http://schemas.microsoft.com/office/powerpoint/2010/main" val="1352795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11C958-59E0-43AF-A93A-2E292DF49548}" type="slidenum">
              <a:rPr lang="en-US"/>
              <a:pPr>
                <a:defRPr/>
              </a:pPr>
              <a:t>‹#›</a:t>
            </a:fld>
            <a:endParaRPr lang="en-US"/>
          </a:p>
        </p:txBody>
      </p:sp>
    </p:spTree>
    <p:extLst>
      <p:ext uri="{BB962C8B-B14F-4D97-AF65-F5344CB8AC3E}">
        <p14:creationId xmlns:p14="http://schemas.microsoft.com/office/powerpoint/2010/main" val="1908233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914400" y="3941763"/>
            <a:ext cx="77724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DF2EE90-16CF-4A6A-869B-F77C6C454312}" type="slidenum">
              <a:rPr lang="en-US"/>
              <a:pPr>
                <a:defRPr/>
              </a:pPr>
              <a:t>‹#›</a:t>
            </a:fld>
            <a:endParaRPr lang="en-US" dirty="0"/>
          </a:p>
        </p:txBody>
      </p:sp>
    </p:spTree>
    <p:extLst>
      <p:ext uri="{BB962C8B-B14F-4D97-AF65-F5344CB8AC3E}">
        <p14:creationId xmlns:p14="http://schemas.microsoft.com/office/powerpoint/2010/main" val="31542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D7797B8-EC0C-4F7B-B884-276A2A4EA347}" type="datetime1">
              <a:rPr lang="en-US"/>
              <a:pPr>
                <a:defRPr/>
              </a:pPr>
              <a:t>12/20/2013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548EF4-DA00-45D6-A2CF-80EFAAF607B9}" type="slidenum">
              <a:rPr lang="en-US"/>
              <a:pPr>
                <a:defRPr/>
              </a:pPr>
              <a:t>‹#›</a:t>
            </a:fld>
            <a:endParaRPr lang="en-US"/>
          </a:p>
        </p:txBody>
      </p:sp>
    </p:spTree>
    <p:extLst>
      <p:ext uri="{BB962C8B-B14F-4D97-AF65-F5344CB8AC3E}">
        <p14:creationId xmlns:p14="http://schemas.microsoft.com/office/powerpoint/2010/main" val="3397827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75D4187-60CB-4467-B84F-2C0E0E740BB3}" type="datetime1">
              <a:rPr lang="en-US"/>
              <a:pPr>
                <a:defRPr/>
              </a:pPr>
              <a:t>12/20/2013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B39B0F-7534-44B6-AA4B-971BA2009479}" type="slidenum">
              <a:rPr lang="en-US"/>
              <a:pPr>
                <a:defRPr/>
              </a:pPr>
              <a:t>‹#›</a:t>
            </a:fld>
            <a:endParaRPr lang="en-US"/>
          </a:p>
        </p:txBody>
      </p:sp>
    </p:spTree>
    <p:extLst>
      <p:ext uri="{BB962C8B-B14F-4D97-AF65-F5344CB8AC3E}">
        <p14:creationId xmlns:p14="http://schemas.microsoft.com/office/powerpoint/2010/main" val="330438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BF6F173-642C-4204-A472-CC0C0396C4B7}" type="datetime1">
              <a:rPr lang="en-US"/>
              <a:pPr>
                <a:defRPr/>
              </a:pPr>
              <a:t>12/20/2013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BD6703-E010-4B51-B6BC-61A7BA43A479}" type="slidenum">
              <a:rPr lang="en-US"/>
              <a:pPr>
                <a:defRPr/>
              </a:pPr>
              <a:t>‹#›</a:t>
            </a:fld>
            <a:endParaRPr lang="en-US"/>
          </a:p>
        </p:txBody>
      </p:sp>
    </p:spTree>
    <p:extLst>
      <p:ext uri="{BB962C8B-B14F-4D97-AF65-F5344CB8AC3E}">
        <p14:creationId xmlns:p14="http://schemas.microsoft.com/office/powerpoint/2010/main" val="2516666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BC4ADD2-9AEB-46D7-A1FA-B34DEC78EECF}" type="datetime1">
              <a:rPr lang="en-US"/>
              <a:pPr>
                <a:defRPr/>
              </a:pPr>
              <a:t>12/20/2013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241AAA-60B3-4A3D-A484-8C425A671A4E}" type="slidenum">
              <a:rPr lang="en-US"/>
              <a:pPr>
                <a:defRPr/>
              </a:pPr>
              <a:t>‹#›</a:t>
            </a:fld>
            <a:endParaRPr lang="en-US"/>
          </a:p>
        </p:txBody>
      </p:sp>
    </p:spTree>
    <p:extLst>
      <p:ext uri="{BB962C8B-B14F-4D97-AF65-F5344CB8AC3E}">
        <p14:creationId xmlns:p14="http://schemas.microsoft.com/office/powerpoint/2010/main" val="256324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A888C85-0E08-4C7A-B9A5-05C01CD177DE}" type="datetime1">
              <a:rPr lang="en-US"/>
              <a:pPr>
                <a:defRPr/>
              </a:pPr>
              <a:t>12/20/2013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693D1A-0D3F-4DA7-ACA0-8C620853896B}" type="slidenum">
              <a:rPr lang="en-US"/>
              <a:pPr>
                <a:defRPr/>
              </a:pPr>
              <a:t>‹#›</a:t>
            </a:fld>
            <a:endParaRPr lang="en-US"/>
          </a:p>
        </p:txBody>
      </p:sp>
    </p:spTree>
    <p:extLst>
      <p:ext uri="{BB962C8B-B14F-4D97-AF65-F5344CB8AC3E}">
        <p14:creationId xmlns:p14="http://schemas.microsoft.com/office/powerpoint/2010/main" val="159895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A671B26-8F8A-49EB-8992-4AF9C176C013}" type="datetime1">
              <a:rPr lang="en-US"/>
              <a:pPr>
                <a:defRPr/>
              </a:pPr>
              <a:t>12/20/2013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89865B-5FC3-4AD7-8A4D-48C36903D256}" type="slidenum">
              <a:rPr lang="en-US"/>
              <a:pPr>
                <a:defRPr/>
              </a:pPr>
              <a:t>‹#›</a:t>
            </a:fld>
            <a:endParaRPr lang="en-US"/>
          </a:p>
        </p:txBody>
      </p:sp>
    </p:spTree>
    <p:extLst>
      <p:ext uri="{BB962C8B-B14F-4D97-AF65-F5344CB8AC3E}">
        <p14:creationId xmlns:p14="http://schemas.microsoft.com/office/powerpoint/2010/main" val="1349730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ABBCB3D-6635-47B4-839A-7F2712342699}" type="datetime1">
              <a:rPr lang="en-US"/>
              <a:pPr>
                <a:defRPr/>
              </a:pPr>
              <a:t>12/20/2013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688D4A-747D-407B-A53B-870ABC36B452}" type="slidenum">
              <a:rPr lang="en-US"/>
              <a:pPr>
                <a:defRPr/>
              </a:pPr>
              <a:t>‹#›</a:t>
            </a:fld>
            <a:endParaRPr lang="en-US"/>
          </a:p>
        </p:txBody>
      </p:sp>
    </p:spTree>
    <p:extLst>
      <p:ext uri="{BB962C8B-B14F-4D97-AF65-F5344CB8AC3E}">
        <p14:creationId xmlns:p14="http://schemas.microsoft.com/office/powerpoint/2010/main" val="2831604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A0DE6BB-05A9-4C53-A2B5-0004064EEC04}" type="datetime1">
              <a:rPr lang="en-US"/>
              <a:pPr>
                <a:defRPr/>
              </a:pPr>
              <a:t>12/20/2013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6D0CDD-2B3A-43D2-A25A-448098237BB2}" type="slidenum">
              <a:rPr lang="en-US"/>
              <a:pPr>
                <a:defRPr/>
              </a:pPr>
              <a:t>‹#›</a:t>
            </a:fld>
            <a:endParaRPr lang="en-US"/>
          </a:p>
        </p:txBody>
      </p:sp>
    </p:spTree>
    <p:extLst>
      <p:ext uri="{BB962C8B-B14F-4D97-AF65-F5344CB8AC3E}">
        <p14:creationId xmlns:p14="http://schemas.microsoft.com/office/powerpoint/2010/main" val="570068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3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i="0">
                <a:latin typeface="Arial" charset="0"/>
              </a:defRPr>
            </a:lvl1pPr>
          </a:lstStyle>
          <a:p>
            <a:pPr>
              <a:defRPr/>
            </a:pPr>
            <a:fld id="{E47615A7-EAEB-4B7E-BD28-51D31D6599D5}" type="datetime1">
              <a:rPr lang="en-US"/>
              <a:pPr>
                <a:defRPr/>
              </a:pPr>
              <a:t>12/20/2013</a:t>
            </a:fld>
            <a:endParaRPr lang="en-US"/>
          </a:p>
        </p:txBody>
      </p:sp>
      <p:sp>
        <p:nvSpPr>
          <p:cNvPr id="303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i="0">
                <a:latin typeface="Arial" charset="0"/>
              </a:defRPr>
            </a:lvl1pPr>
          </a:lstStyle>
          <a:p>
            <a:pPr>
              <a:defRPr/>
            </a:pPr>
            <a:endParaRPr lang="en-US"/>
          </a:p>
        </p:txBody>
      </p:sp>
      <p:sp>
        <p:nvSpPr>
          <p:cNvPr id="303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i="0">
                <a:latin typeface="Arial" charset="0"/>
              </a:defRPr>
            </a:lvl1pPr>
          </a:lstStyle>
          <a:p>
            <a:pPr>
              <a:defRPr/>
            </a:pPr>
            <a:fld id="{73F562C6-C95D-406B-AEC9-42DE96120D08}" type="slidenum">
              <a:rPr lang="en-US"/>
              <a:pPr>
                <a:defRPr/>
              </a:pPr>
              <a:t>‹#›</a:t>
            </a:fld>
            <a:endParaRPr lang="en-US"/>
          </a:p>
        </p:txBody>
      </p:sp>
      <p:pic>
        <p:nvPicPr>
          <p:cNvPr id="1031" name="Picture 7" descr="AgriSafe-slide"/>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griSafe-farm"/>
          <p:cNvPicPr>
            <a:picLocks noChangeAspect="1" noChangeArrowheads="1"/>
          </p:cNvPicPr>
          <p:nvPr userDrawn="1"/>
        </p:nvPicPr>
        <p:blipFill>
          <a:blip r:embed="rId19"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osha.gov/pls/oshaweb/owadisp.show_document?p_table=STANDARDS&amp;p_id=9757#1910.111(a)" TargetMode="External"/><Relationship Id="rId2" Type="http://schemas.openxmlformats.org/officeDocument/2006/relationships/hyperlink" Target="http://www.osha.gov/pls/oshaweb/owadisp.show_document?p_table=STANDARDS&amp;p_id=9757" TargetMode="External"/><Relationship Id="rId1" Type="http://schemas.openxmlformats.org/officeDocument/2006/relationships/slideLayout" Target="../slideLayouts/slideLayout2.xml"/><Relationship Id="rId4" Type="http://schemas.openxmlformats.org/officeDocument/2006/relationships/hyperlink" Target="http://www.osha.gov/pls/oshaweb/owadisp.show_document?p_table=STANDARDS&amp;p_id=9757#1910.111(b)"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www.osha.gov/pls/oshaweb/owadisp.show_document?p_table=STANDARDS&amp;p_id=1009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www.osh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sha.gov/pls/oshaweb/owastand.display_standard_group?p_toc_level=1&amp;p_part_number=192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osha.gov/pls/oshaweb/owadisp.show_document?p_table=OSHACT&amp;p_id=3359"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hyperlink" Target="http://www.osha.gov/pls/oshaweb/owadisp.show_document?p_table=OSHACT&amp;p_id=335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osha.gov/pls/oshaweb/owalink.query_links?src_doc_type=STANDARDS&amp;src_unique_file=1910_0133&amp;src_anchor_name=1910.133(a)(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AgriSafe-farm"/>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ctrTitle"/>
          </p:nvPr>
        </p:nvSpPr>
        <p:spPr>
          <a:xfrm>
            <a:off x="914400" y="1676400"/>
            <a:ext cx="7848600" cy="3352800"/>
          </a:xfrm>
        </p:spPr>
        <p:txBody>
          <a:bodyPr/>
          <a:lstStyle/>
          <a:p>
            <a:pPr eaLnBrk="1" hangingPunct="1"/>
            <a:r>
              <a:rPr lang="en-US" altLang="en-US" sz="4000" dirty="0" smtClean="0"/>
              <a:t>      </a:t>
            </a:r>
            <a:br>
              <a:rPr lang="en-US" altLang="en-US" sz="4000" dirty="0" smtClean="0"/>
            </a:br>
            <a:r>
              <a:rPr lang="en-US" altLang="en-US" sz="4000" dirty="0" smtClean="0"/>
              <a:t/>
            </a:r>
            <a:br>
              <a:rPr lang="en-US" altLang="en-US" sz="4000" dirty="0" smtClean="0"/>
            </a:br>
            <a:r>
              <a:rPr lang="en-US" altLang="en-US" sz="4000" dirty="0" smtClean="0"/>
              <a:t>       Personal Protective</a:t>
            </a:r>
            <a:br>
              <a:rPr lang="en-US" altLang="en-US" sz="4000" dirty="0" smtClean="0"/>
            </a:br>
            <a:r>
              <a:rPr lang="en-US" altLang="en-US" sz="4000" dirty="0" smtClean="0"/>
              <a:t>       Equipment  Selection </a:t>
            </a:r>
            <a:br>
              <a:rPr lang="en-US" altLang="en-US" sz="4000" dirty="0" smtClean="0"/>
            </a:br>
            <a:r>
              <a:rPr lang="en-US" altLang="en-US" sz="4000" dirty="0" smtClean="0"/>
              <a:t>     2012</a:t>
            </a:r>
            <a:endParaRPr lang="en-US" altLang="en-US" sz="28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0"/>
            <a:ext cx="8229600" cy="1143000"/>
          </a:xfrm>
        </p:spPr>
        <p:txBody>
          <a:bodyPr/>
          <a:lstStyle/>
          <a:p>
            <a:r>
              <a:rPr lang="en-US" altLang="en-US" sz="4000" smtClean="0"/>
              <a:t>Eye Protection</a:t>
            </a:r>
          </a:p>
        </p:txBody>
      </p:sp>
      <p:pic>
        <p:nvPicPr>
          <p:cNvPr id="13315" name="Picture 8" descr="DSCF0100.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76400" y="14478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Content Placeholder 7" descr="P3190098.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4876800" y="3657600"/>
            <a:ext cx="3806825" cy="2849563"/>
          </a:xfrm>
        </p:spPr>
      </p:pic>
      <p:sp>
        <p:nvSpPr>
          <p:cNvPr id="13317" name="TextBox 4"/>
          <p:cNvSpPr txBox="1">
            <a:spLocks noChangeArrowheads="1"/>
          </p:cNvSpPr>
          <p:nvPr/>
        </p:nvSpPr>
        <p:spPr bwMode="auto">
          <a:xfrm>
            <a:off x="6172200" y="1981200"/>
            <a:ext cx="152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altLang="en-US"/>
              <a:t>Find a size that fits your face</a:t>
            </a:r>
          </a:p>
        </p:txBody>
      </p:sp>
      <p:sp>
        <p:nvSpPr>
          <p:cNvPr id="13318" name="TextBox 5"/>
          <p:cNvSpPr txBox="1">
            <a:spLocks noChangeArrowheads="1"/>
          </p:cNvSpPr>
          <p:nvPr/>
        </p:nvSpPr>
        <p:spPr bwMode="auto">
          <a:xfrm>
            <a:off x="2438400" y="4648200"/>
            <a:ext cx="152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altLang="en-US"/>
              <a:t>Find  shape  that fits your face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0"/>
            <a:ext cx="8229600" cy="1143000"/>
          </a:xfrm>
        </p:spPr>
        <p:txBody>
          <a:bodyPr/>
          <a:lstStyle/>
          <a:p>
            <a:r>
              <a:rPr lang="en-US" altLang="en-US" sz="4000" smtClean="0"/>
              <a:t>Hearing Protection</a:t>
            </a:r>
          </a:p>
        </p:txBody>
      </p:sp>
      <p:sp>
        <p:nvSpPr>
          <p:cNvPr id="14339" name="Content Placeholder 2"/>
          <p:cNvSpPr>
            <a:spLocks noGrp="1"/>
          </p:cNvSpPr>
          <p:nvPr>
            <p:ph idx="1"/>
          </p:nvPr>
        </p:nvSpPr>
        <p:spPr>
          <a:xfrm>
            <a:off x="1524000" y="1905000"/>
            <a:ext cx="7391400" cy="4525963"/>
          </a:xfrm>
        </p:spPr>
        <p:txBody>
          <a:bodyPr/>
          <a:lstStyle/>
          <a:p>
            <a:r>
              <a:rPr lang="en-US" altLang="en-US" sz="2400" b="1" dirty="0" smtClean="0"/>
              <a:t>In Industry </a:t>
            </a:r>
            <a:r>
              <a:rPr lang="en-US" altLang="en-US" sz="2400" dirty="0" smtClean="0"/>
              <a:t>- Personal hearing protectors must be provided and properly worn by workers whenever they are exposed to excessive noise and engineering or administrative controls are not available or effective at reducing noise levels.</a:t>
            </a:r>
          </a:p>
          <a:p>
            <a:endParaRPr lang="en-US" altLang="en-US" sz="2400" dirty="0" smtClean="0"/>
          </a:p>
          <a:p>
            <a:r>
              <a:rPr lang="en-US" altLang="en-US" sz="2400" b="1" dirty="0" smtClean="0"/>
              <a:t>In Agriculture </a:t>
            </a:r>
            <a:r>
              <a:rPr lang="en-US" altLang="en-US" sz="2400" dirty="0" smtClean="0"/>
              <a:t>the individual has the choice to wear or NOT to wear hearing protectors.</a:t>
            </a:r>
          </a:p>
          <a:p>
            <a:pPr>
              <a:buFontTx/>
              <a:buNone/>
            </a:pPr>
            <a:endParaRPr lang="en-US" altLang="en-US" sz="2400" dirty="0" smtClean="0"/>
          </a:p>
          <a:p>
            <a:r>
              <a:rPr lang="en-US" altLang="en-US" sz="2400" dirty="0" smtClean="0"/>
              <a:t>In both cases hearing protection may become ineffective without the knowledge of the wearer.</a:t>
            </a:r>
          </a:p>
          <a:p>
            <a:endParaRPr lang="en-US" altLang="en-US" sz="2400" dirty="0" smtClean="0"/>
          </a:p>
          <a:p>
            <a:endParaRPr lang="en-US" alt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OSHA Standard - Hearing</a:t>
            </a:r>
          </a:p>
        </p:txBody>
      </p:sp>
      <p:sp>
        <p:nvSpPr>
          <p:cNvPr id="15363" name="Content Placeholder 2"/>
          <p:cNvSpPr>
            <a:spLocks noGrp="1"/>
          </p:cNvSpPr>
          <p:nvPr>
            <p:ph idx="1"/>
          </p:nvPr>
        </p:nvSpPr>
        <p:spPr>
          <a:xfrm>
            <a:off x="1295400" y="1600200"/>
            <a:ext cx="7391400" cy="4525963"/>
          </a:xfrm>
        </p:spPr>
        <p:txBody>
          <a:bodyPr/>
          <a:lstStyle/>
          <a:p>
            <a:pPr>
              <a:buFont typeface="Wingdings" pitchFamily="2" charset="2"/>
              <a:buChar char="§"/>
            </a:pPr>
            <a:r>
              <a:rPr lang="en-US" altLang="en-US" smtClean="0"/>
              <a:t> Standards 29 CFR Occupational Safety and Health Standards</a:t>
            </a:r>
          </a:p>
          <a:p>
            <a:r>
              <a:rPr lang="en-US" altLang="en-US" sz="2800" smtClean="0"/>
              <a:t>1910.95  The employer shall administer a continuing, effective hearing conservation program, as described in paragraphs (c) through (o) of this section, whenever employee noise exposures equal or exceed an 8-hour time-weighted average sound level (TWA) of 85 decibels measured on the A scale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914400" y="0"/>
            <a:ext cx="8229600" cy="1143000"/>
          </a:xfrm>
        </p:spPr>
        <p:txBody>
          <a:bodyPr/>
          <a:lstStyle/>
          <a:p>
            <a:r>
              <a:rPr lang="en-US" altLang="en-US" sz="4000" smtClean="0"/>
              <a:t>Educate</a:t>
            </a:r>
          </a:p>
        </p:txBody>
      </p:sp>
      <p:sp>
        <p:nvSpPr>
          <p:cNvPr id="16387" name="Content Placeholder 4"/>
          <p:cNvSpPr>
            <a:spLocks noGrp="1"/>
          </p:cNvSpPr>
          <p:nvPr>
            <p:ph idx="1"/>
          </p:nvPr>
        </p:nvSpPr>
        <p:spPr>
          <a:xfrm>
            <a:off x="1676400" y="1676400"/>
            <a:ext cx="6934200" cy="4724400"/>
          </a:xfrm>
        </p:spPr>
        <p:txBody>
          <a:bodyPr/>
          <a:lstStyle/>
          <a:p>
            <a:r>
              <a:rPr lang="en-US" altLang="en-US" sz="2800" dirty="0" smtClean="0"/>
              <a:t>You can still hear the important sounds of your equipment </a:t>
            </a:r>
          </a:p>
          <a:p>
            <a:r>
              <a:rPr lang="en-US" altLang="en-US" sz="2800" dirty="0" smtClean="0"/>
              <a:t>You can still communicate</a:t>
            </a:r>
          </a:p>
          <a:p>
            <a:r>
              <a:rPr lang="en-US" altLang="en-US" sz="2800" dirty="0" smtClean="0"/>
              <a:t>Noise is too loud when: </a:t>
            </a:r>
          </a:p>
          <a:p>
            <a:pPr lvl="1"/>
            <a:r>
              <a:rPr lang="en-US" altLang="en-US" sz="2400" dirty="0" smtClean="0"/>
              <a:t>Ears ring or buzz after exposure</a:t>
            </a:r>
          </a:p>
          <a:p>
            <a:pPr lvl="1"/>
            <a:r>
              <a:rPr lang="en-US" altLang="en-US" sz="2400" dirty="0" smtClean="0"/>
              <a:t>Temporary  muffling of speech or sound</a:t>
            </a:r>
          </a:p>
          <a:p>
            <a:pPr lvl="1"/>
            <a:r>
              <a:rPr lang="en-US" altLang="en-US" sz="2400" dirty="0" smtClean="0"/>
              <a:t>Difficulty following normal conversation</a:t>
            </a:r>
          </a:p>
          <a:p>
            <a:pPr lvl="1">
              <a:buFontTx/>
              <a:buNone/>
            </a:pPr>
            <a:endParaRPr lang="en-US" altLang="en-US" sz="2400" dirty="0" smtClean="0"/>
          </a:p>
          <a:p>
            <a:pPr lvl="1">
              <a:buFontTx/>
              <a:buNone/>
            </a:pPr>
            <a:r>
              <a:rPr lang="en-US" altLang="en-US" sz="2400" i="1" dirty="0" smtClean="0"/>
              <a:t>Good Resource: NIOSH – Janet Ehlers</a:t>
            </a:r>
          </a:p>
          <a:p>
            <a:pPr lvl="1"/>
            <a:endParaRPr lang="en-US" alt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14400" y="0"/>
            <a:ext cx="8229600" cy="1143000"/>
          </a:xfrm>
        </p:spPr>
        <p:txBody>
          <a:bodyPr/>
          <a:lstStyle/>
          <a:p>
            <a:r>
              <a:rPr lang="en-US" altLang="en-US" sz="3600" smtClean="0"/>
              <a:t>Need Choices</a:t>
            </a:r>
          </a:p>
        </p:txBody>
      </p:sp>
      <p:sp>
        <p:nvSpPr>
          <p:cNvPr id="17411" name="Content Placeholder 2"/>
          <p:cNvSpPr>
            <a:spLocks noGrp="1"/>
          </p:cNvSpPr>
          <p:nvPr>
            <p:ph idx="1"/>
          </p:nvPr>
        </p:nvSpPr>
        <p:spPr>
          <a:xfrm>
            <a:off x="1600200" y="1600200"/>
            <a:ext cx="7086600" cy="4525963"/>
          </a:xfrm>
        </p:spPr>
        <p:txBody>
          <a:bodyPr/>
          <a:lstStyle/>
          <a:p>
            <a:r>
              <a:rPr lang="en-US" altLang="en-US" smtClean="0"/>
              <a:t>How to choose hearing protection</a:t>
            </a:r>
          </a:p>
          <a:p>
            <a:pPr>
              <a:buFontTx/>
              <a:buNone/>
            </a:pPr>
            <a:endParaRPr lang="en-US" altLang="en-US" smtClean="0"/>
          </a:p>
          <a:p>
            <a:r>
              <a:rPr lang="en-US" altLang="en-US" smtClean="0"/>
              <a:t>Classes of Hearing Protection</a:t>
            </a:r>
          </a:p>
          <a:p>
            <a:pPr lvl="1"/>
            <a:r>
              <a:rPr lang="en-US" altLang="en-US" smtClean="0"/>
              <a:t>Enclosures (entire head)</a:t>
            </a:r>
          </a:p>
          <a:p>
            <a:pPr lvl="1"/>
            <a:r>
              <a:rPr lang="en-US" altLang="en-US" smtClean="0"/>
              <a:t>Aural inserts (ear plugs)</a:t>
            </a:r>
          </a:p>
          <a:p>
            <a:pPr lvl="1"/>
            <a:r>
              <a:rPr lang="en-US" altLang="en-US" smtClean="0"/>
              <a:t>Superaural protectors or canal caps</a:t>
            </a:r>
          </a:p>
          <a:p>
            <a:pPr lvl="1"/>
            <a:r>
              <a:rPr lang="en-US" altLang="en-US" smtClean="0"/>
              <a:t>Circumaural protectors (ear muffs)</a:t>
            </a:r>
          </a:p>
          <a:p>
            <a:endParaRPr lang="en-US" altLang="en-US" smtClean="0"/>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0"/>
            <a:ext cx="8229600" cy="1143000"/>
          </a:xfrm>
        </p:spPr>
        <p:txBody>
          <a:bodyPr/>
          <a:lstStyle/>
          <a:p>
            <a:r>
              <a:rPr lang="en-US" altLang="en-US" sz="4000" smtClean="0"/>
              <a:t>Hearing Protection</a:t>
            </a:r>
          </a:p>
        </p:txBody>
      </p:sp>
      <p:pic>
        <p:nvPicPr>
          <p:cNvPr id="18435" name="Picture 2" descr="P3190002.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76400" y="1447800"/>
            <a:ext cx="37687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descr="P319007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3581400"/>
            <a:ext cx="38862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4"/>
          <p:cNvSpPr txBox="1">
            <a:spLocks noChangeArrowheads="1"/>
          </p:cNvSpPr>
          <p:nvPr/>
        </p:nvSpPr>
        <p:spPr bwMode="auto">
          <a:xfrm>
            <a:off x="6019800" y="1981200"/>
            <a:ext cx="200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a:t>Proper Insertion</a:t>
            </a:r>
          </a:p>
        </p:txBody>
      </p:sp>
      <p:sp>
        <p:nvSpPr>
          <p:cNvPr id="18438" name="TextBox 5"/>
          <p:cNvSpPr txBox="1">
            <a:spLocks noChangeArrowheads="1"/>
          </p:cNvSpPr>
          <p:nvPr/>
        </p:nvSpPr>
        <p:spPr bwMode="auto">
          <a:xfrm>
            <a:off x="6019800" y="2514600"/>
            <a:ext cx="2255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altLang="en-US"/>
              <a:t>Variety of Choices</a:t>
            </a:r>
          </a:p>
        </p:txBody>
      </p:sp>
      <p:sp>
        <p:nvSpPr>
          <p:cNvPr id="18439" name="TextBox 5"/>
          <p:cNvSpPr txBox="1">
            <a:spLocks noChangeArrowheads="1"/>
          </p:cNvSpPr>
          <p:nvPr/>
        </p:nvSpPr>
        <p:spPr bwMode="auto">
          <a:xfrm>
            <a:off x="1219200" y="4724400"/>
            <a:ext cx="335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altLang="en-US"/>
              <a:t>Wearing muff over plugs only adds 5-10 dB         more protection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0"/>
            <a:ext cx="8229600" cy="1143000"/>
          </a:xfrm>
        </p:spPr>
        <p:txBody>
          <a:bodyPr/>
          <a:lstStyle/>
          <a:p>
            <a:r>
              <a:rPr lang="en-US" altLang="en-US" sz="3200" smtClean="0"/>
              <a:t>Noise Reduction Rating (NRR)</a:t>
            </a:r>
          </a:p>
        </p:txBody>
      </p:sp>
      <p:sp>
        <p:nvSpPr>
          <p:cNvPr id="19459" name="Content Placeholder 2"/>
          <p:cNvSpPr>
            <a:spLocks noGrp="1"/>
          </p:cNvSpPr>
          <p:nvPr>
            <p:ph idx="1"/>
          </p:nvPr>
        </p:nvSpPr>
        <p:spPr>
          <a:xfrm>
            <a:off x="1752600" y="1676400"/>
            <a:ext cx="6858000" cy="4754563"/>
          </a:xfrm>
        </p:spPr>
        <p:txBody>
          <a:bodyPr/>
          <a:lstStyle/>
          <a:p>
            <a:r>
              <a:rPr lang="en-US" altLang="en-US" sz="2400" dirty="0" smtClean="0"/>
              <a:t>Need to know  these facts about NRR:</a:t>
            </a:r>
          </a:p>
          <a:p>
            <a:pPr lvl="1"/>
            <a:r>
              <a:rPr lang="en-US" altLang="en-US" sz="2000" dirty="0" smtClean="0"/>
              <a:t>The Noise Reduction Rating (NRR) is a single number indicator of attenuation developed by the EPA to assess the adequacy of noise attenuation of particular hearing-protective devices.</a:t>
            </a:r>
          </a:p>
          <a:p>
            <a:pPr lvl="1"/>
            <a:endParaRPr lang="en-US" altLang="en-US" sz="2000" dirty="0" smtClean="0"/>
          </a:p>
          <a:p>
            <a:pPr lvl="1"/>
            <a:r>
              <a:rPr lang="en-US" altLang="en-US" sz="2000" dirty="0" smtClean="0"/>
              <a:t>The NRRs are based on data under laboratory conditions  - so a </a:t>
            </a:r>
            <a:r>
              <a:rPr lang="en-US" altLang="en-US" sz="2000" b="1" i="1" dirty="0" smtClean="0"/>
              <a:t>correction factor (7 dB) </a:t>
            </a:r>
            <a:r>
              <a:rPr lang="en-US" altLang="en-US" sz="2000" dirty="0" smtClean="0"/>
              <a:t>must be applied</a:t>
            </a:r>
          </a:p>
          <a:p>
            <a:pPr lvl="1">
              <a:buFontTx/>
              <a:buNone/>
            </a:pPr>
            <a:endParaRPr lang="en-US" altLang="en-US" sz="2000" dirty="0" smtClean="0"/>
          </a:p>
          <a:p>
            <a:pPr lvl="1"/>
            <a:r>
              <a:rPr lang="en-US" altLang="en-US" sz="2000" dirty="0" smtClean="0"/>
              <a:t>In the real world, no controls exist, users may not be well motivated or trained, and the hearing protection devices are not consistently inserted.</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lstStyle/>
          <a:p>
            <a:r>
              <a:rPr lang="en-US" altLang="en-US" sz="4000" smtClean="0"/>
              <a:t>Sun Safety</a:t>
            </a:r>
          </a:p>
        </p:txBody>
      </p:sp>
      <p:sp>
        <p:nvSpPr>
          <p:cNvPr id="20483" name="Content Placeholder 2"/>
          <p:cNvSpPr>
            <a:spLocks noGrp="1"/>
          </p:cNvSpPr>
          <p:nvPr>
            <p:ph idx="1"/>
          </p:nvPr>
        </p:nvSpPr>
        <p:spPr>
          <a:xfrm>
            <a:off x="1371600" y="1371600"/>
            <a:ext cx="7391400" cy="4525963"/>
          </a:xfrm>
        </p:spPr>
        <p:txBody>
          <a:bodyPr/>
          <a:lstStyle/>
          <a:p>
            <a:r>
              <a:rPr lang="en-US" altLang="en-US" sz="2800" dirty="0" smtClean="0"/>
              <a:t>Hats  -wide brim of at least 3 inches made with a fabric that will block UV rays</a:t>
            </a:r>
          </a:p>
          <a:p>
            <a:pPr lvl="1"/>
            <a:r>
              <a:rPr lang="en-US" altLang="en-US" sz="2400" dirty="0" smtClean="0"/>
              <a:t>Provide choices</a:t>
            </a:r>
          </a:p>
          <a:p>
            <a:r>
              <a:rPr lang="en-US" altLang="en-US" sz="2800" dirty="0" smtClean="0"/>
              <a:t>Sun Screen – at least 15 sun protection factor (SPF) with UVA and UVB protection</a:t>
            </a:r>
          </a:p>
          <a:p>
            <a:pPr lvl="1"/>
            <a:r>
              <a:rPr lang="en-US" altLang="en-US" sz="2400" dirty="0" smtClean="0"/>
              <a:t>spray on – greaseless - reapply</a:t>
            </a:r>
          </a:p>
          <a:p>
            <a:r>
              <a:rPr lang="en-US" altLang="en-US" sz="2800" dirty="0" smtClean="0"/>
              <a:t>Wear clothing that covers your body and choose clothing with UV protection</a:t>
            </a:r>
          </a:p>
          <a:p>
            <a:pPr lvl="1"/>
            <a:r>
              <a:rPr lang="en-US" altLang="en-US" sz="2400" dirty="0" smtClean="0"/>
              <a:t>Provide options</a:t>
            </a:r>
          </a:p>
          <a:p>
            <a:pPr lvl="1">
              <a:buFontTx/>
              <a:buNone/>
            </a:pPr>
            <a:endParaRPr lang="en-US" altLang="en-US" sz="2400" dirty="0" smtClean="0"/>
          </a:p>
          <a:p>
            <a:pPr algn="ctr">
              <a:buFontTx/>
              <a:buNone/>
            </a:pPr>
            <a:r>
              <a:rPr lang="en-US" altLang="en-US" sz="2400" b="1" i="1" dirty="0" smtClean="0">
                <a:solidFill>
                  <a:srgbClr val="FF0000"/>
                </a:solidFill>
              </a:rPr>
              <a:t>     Limit the time you spend in the sun between 10am and 4pm </a:t>
            </a:r>
            <a:r>
              <a:rPr lang="en-US" altLang="en-US" sz="1600" b="1" i="1" dirty="0" smtClean="0">
                <a:solidFill>
                  <a:srgbClr val="FF0000"/>
                </a:solidFill>
              </a:rPr>
              <a:t>(not practical)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0"/>
            <a:ext cx="8229600" cy="1143000"/>
          </a:xfrm>
        </p:spPr>
        <p:txBody>
          <a:bodyPr/>
          <a:lstStyle/>
          <a:p>
            <a:r>
              <a:rPr lang="en-US" altLang="en-US" smtClean="0"/>
              <a:t>Sun Safety </a:t>
            </a:r>
          </a:p>
        </p:txBody>
      </p:sp>
      <p:pic>
        <p:nvPicPr>
          <p:cNvPr id="21507" name="Picture 2" descr="DSCF0093.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1200" y="1752600"/>
            <a:ext cx="6172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0"/>
            <a:ext cx="8229600" cy="1143000"/>
          </a:xfrm>
        </p:spPr>
        <p:txBody>
          <a:bodyPr/>
          <a:lstStyle/>
          <a:p>
            <a:r>
              <a:rPr lang="en-US" altLang="en-US" sz="3600" dirty="0" smtClean="0"/>
              <a:t>Reduce </a:t>
            </a:r>
            <a:r>
              <a:rPr lang="en-US" altLang="en-US" sz="3600" dirty="0" smtClean="0"/>
              <a:t>Chemical Risk</a:t>
            </a:r>
            <a:endParaRPr lang="en-US" altLang="en-US" sz="3600" dirty="0" smtClean="0"/>
          </a:p>
        </p:txBody>
      </p:sp>
      <p:sp>
        <p:nvSpPr>
          <p:cNvPr id="22531" name="Content Placeholder 2"/>
          <p:cNvSpPr>
            <a:spLocks noGrp="1"/>
          </p:cNvSpPr>
          <p:nvPr>
            <p:ph idx="1"/>
          </p:nvPr>
        </p:nvSpPr>
        <p:spPr>
          <a:xfrm>
            <a:off x="1219200" y="1600200"/>
            <a:ext cx="7467600" cy="4525963"/>
          </a:xfrm>
        </p:spPr>
        <p:txBody>
          <a:bodyPr/>
          <a:lstStyle/>
          <a:p>
            <a:endParaRPr lang="en-US" altLang="en-US" smtClean="0"/>
          </a:p>
        </p:txBody>
      </p:sp>
      <p:pic>
        <p:nvPicPr>
          <p:cNvPr id="22532" name="Picture 3" descr="P7080033.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1600" y="1066800"/>
            <a:ext cx="75374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0"/>
            <a:ext cx="8229600" cy="1143000"/>
          </a:xfrm>
        </p:spPr>
        <p:txBody>
          <a:bodyPr/>
          <a:lstStyle/>
          <a:p>
            <a:r>
              <a:rPr lang="en-US" altLang="en-US" smtClean="0"/>
              <a:t>Disclaimers</a:t>
            </a:r>
          </a:p>
        </p:txBody>
      </p:sp>
      <p:sp>
        <p:nvSpPr>
          <p:cNvPr id="512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1400" i="0" smtClean="0"/>
              <a:t>4/11/2012</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fld id="{2E7BF780-A84F-4808-8715-09389B844061}" type="slidenum">
              <a:rPr lang="en-US" altLang="en-US" sz="1400" i="0" smtClean="0"/>
              <a:pPr eaLnBrk="1" hangingPunct="1"/>
              <a:t>2</a:t>
            </a:fld>
            <a:endParaRPr lang="en-US" altLang="en-US" sz="1400" i="0" smtClean="0"/>
          </a:p>
        </p:txBody>
      </p:sp>
      <p:sp>
        <p:nvSpPr>
          <p:cNvPr id="5125" name="Rectangle 4"/>
          <p:cNvSpPr>
            <a:spLocks noChangeArrowheads="1"/>
          </p:cNvSpPr>
          <p:nvPr/>
        </p:nvSpPr>
        <p:spPr bwMode="auto">
          <a:xfrm>
            <a:off x="1905000" y="2136774"/>
            <a:ext cx="6324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2400" i="0" dirty="0"/>
              <a:t>This material was produced under a grant (SH22284SH1)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219200" y="0"/>
            <a:ext cx="8229600" cy="1143000"/>
          </a:xfrm>
        </p:spPr>
        <p:txBody>
          <a:bodyPr/>
          <a:lstStyle/>
          <a:p>
            <a:r>
              <a:rPr lang="en-US" altLang="en-US" smtClean="0"/>
              <a:t>OSHA Standard Chemicals</a:t>
            </a:r>
          </a:p>
        </p:txBody>
      </p:sp>
      <p:sp>
        <p:nvSpPr>
          <p:cNvPr id="23555" name="Content Placeholder 2"/>
          <p:cNvSpPr>
            <a:spLocks noGrp="1"/>
          </p:cNvSpPr>
          <p:nvPr>
            <p:ph idx="1"/>
          </p:nvPr>
        </p:nvSpPr>
        <p:spPr>
          <a:xfrm>
            <a:off x="1676400" y="1600200"/>
            <a:ext cx="7010400" cy="4525963"/>
          </a:xfrm>
        </p:spPr>
        <p:txBody>
          <a:bodyPr/>
          <a:lstStyle/>
          <a:p>
            <a:r>
              <a:rPr lang="en-US" altLang="en-US" smtClean="0">
                <a:hlinkClick r:id="rId2" action="ppaction://hlinkfile" tooltip="1910.111"/>
              </a:rPr>
              <a:t>1910.111</a:t>
            </a:r>
            <a:r>
              <a:rPr lang="en-US" altLang="en-US" smtClean="0"/>
              <a:t>, Storage and handling of anhydrous ammonia </a:t>
            </a:r>
          </a:p>
          <a:p>
            <a:pPr lvl="1"/>
            <a:r>
              <a:rPr lang="en-US" altLang="en-US" smtClean="0">
                <a:hlinkClick r:id="rId3" action="ppaction://hlinkfile" tooltip="1910.111(a)"/>
              </a:rPr>
              <a:t>1910.111(a)</a:t>
            </a:r>
            <a:r>
              <a:rPr lang="en-US" altLang="en-US" smtClean="0"/>
              <a:t>, General </a:t>
            </a:r>
          </a:p>
          <a:p>
            <a:pPr lvl="1"/>
            <a:r>
              <a:rPr lang="en-US" altLang="en-US" smtClean="0">
                <a:hlinkClick r:id="rId4" action="ppaction://hlinkfile" tooltip="1910.111(b)"/>
              </a:rPr>
              <a:t>1910.111(b)</a:t>
            </a:r>
            <a:r>
              <a:rPr lang="en-US" altLang="en-US" smtClean="0"/>
              <a:t>, Basic rules</a:t>
            </a:r>
          </a:p>
          <a:p>
            <a:pPr lvl="1">
              <a:buFontTx/>
              <a:buNone/>
            </a:pPr>
            <a:endParaRPr lang="en-US" altLang="en-US" smtClean="0"/>
          </a:p>
          <a:p>
            <a:pPr>
              <a:buFontTx/>
              <a:buNone/>
            </a:pPr>
            <a:r>
              <a:rPr lang="en-US" altLang="en-US" sz="2400" smtClean="0"/>
              <a:t>This standard is intended to apply to the design, construction, location, installation, and operation of anhydrous ammonia systems including refrigerated ammonia storage systems.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0"/>
            <a:ext cx="8229600" cy="1143000"/>
          </a:xfrm>
        </p:spPr>
        <p:txBody>
          <a:bodyPr/>
          <a:lstStyle/>
          <a:p>
            <a:r>
              <a:rPr lang="en-US" altLang="en-US" smtClean="0"/>
              <a:t>Hazard Communication</a:t>
            </a:r>
          </a:p>
        </p:txBody>
      </p:sp>
      <p:sp>
        <p:nvSpPr>
          <p:cNvPr id="24579" name="Content Placeholder 2"/>
          <p:cNvSpPr>
            <a:spLocks noGrp="1"/>
          </p:cNvSpPr>
          <p:nvPr>
            <p:ph idx="1"/>
          </p:nvPr>
        </p:nvSpPr>
        <p:spPr>
          <a:xfrm>
            <a:off x="1447800" y="1600200"/>
            <a:ext cx="7239000" cy="4525963"/>
          </a:xfrm>
        </p:spPr>
        <p:txBody>
          <a:bodyPr/>
          <a:lstStyle/>
          <a:p>
            <a:r>
              <a:rPr lang="en-US" altLang="en-US" sz="2800" smtClean="0">
                <a:hlinkClick r:id="rId2" action="ppaction://hlinkfile" tooltip="1910.1200"/>
              </a:rPr>
              <a:t>1910.1200</a:t>
            </a:r>
            <a:r>
              <a:rPr lang="en-US" altLang="en-US" sz="2800" smtClean="0"/>
              <a:t>, Hazard communication</a:t>
            </a:r>
          </a:p>
          <a:p>
            <a:pPr lvl="1">
              <a:buFontTx/>
              <a:buNone/>
            </a:pPr>
            <a:r>
              <a:rPr lang="en-US" altLang="en-US" sz="2400" smtClean="0"/>
              <a:t>The purpose of this section is to ensure that the hazards of all chemicals produced or imported are evaluated, and that information concerning their hazards is transmitted to employers and employees. </a:t>
            </a:r>
          </a:p>
          <a:p>
            <a:pPr lvl="1">
              <a:buFontTx/>
              <a:buNone/>
            </a:pPr>
            <a:r>
              <a:rPr lang="en-US" altLang="en-US" sz="2400" smtClean="0"/>
              <a:t>This transmittal of information is to be accomplished by means of comprehensive hazard communication programs, which are to include container labeling and other forms of warning, material safety data sheets and employee training.</a:t>
            </a:r>
          </a:p>
          <a:p>
            <a:pPr lvl="1">
              <a:buFontTx/>
              <a:buNone/>
            </a:pPr>
            <a:r>
              <a:rPr lang="en-US" altLang="en-US" sz="2400" smtClean="0"/>
              <a:t/>
            </a:r>
            <a:br>
              <a:rPr lang="en-US" altLang="en-US" sz="2400" smtClean="0"/>
            </a:br>
            <a:endParaRPr lang="en-US" altLang="en-US" sz="2400" smtClean="0"/>
          </a:p>
          <a:p>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76400" y="0"/>
            <a:ext cx="7467600" cy="1143000"/>
          </a:xfrm>
        </p:spPr>
        <p:txBody>
          <a:bodyPr/>
          <a:lstStyle/>
          <a:p>
            <a:r>
              <a:rPr lang="en-US" altLang="en-US" sz="3600" dirty="0" smtClean="0"/>
              <a:t>Pesticide Exposure Health Risk</a:t>
            </a:r>
          </a:p>
        </p:txBody>
      </p:sp>
      <p:sp>
        <p:nvSpPr>
          <p:cNvPr id="25603" name="Content Placeholder 2"/>
          <p:cNvSpPr>
            <a:spLocks noGrp="1"/>
          </p:cNvSpPr>
          <p:nvPr>
            <p:ph idx="1"/>
          </p:nvPr>
        </p:nvSpPr>
        <p:spPr>
          <a:xfrm>
            <a:off x="1371600" y="1600200"/>
            <a:ext cx="7315200" cy="4525963"/>
          </a:xfrm>
        </p:spPr>
        <p:txBody>
          <a:bodyPr/>
          <a:lstStyle/>
          <a:p>
            <a:r>
              <a:rPr lang="en-US" altLang="en-US" sz="2800" smtClean="0"/>
              <a:t>Pesticides can cause serous health problems if they are not handled properly </a:t>
            </a:r>
          </a:p>
          <a:p>
            <a:r>
              <a:rPr lang="en-US" altLang="en-US" sz="2800" smtClean="0"/>
              <a:t>Pesticides enter the body through the mouth, nose, skin and eyes.</a:t>
            </a:r>
          </a:p>
          <a:p>
            <a:r>
              <a:rPr lang="en-US" altLang="en-US" sz="2800" smtClean="0"/>
              <a:t>Certain pesticides can accumulate in the body, damaging the respiratory and nervous systems. </a:t>
            </a:r>
          </a:p>
          <a:p>
            <a:pPr lvl="1">
              <a:buFont typeface="Wingdings" pitchFamily="2" charset="2"/>
              <a:buChar char="Ø"/>
            </a:pPr>
            <a:r>
              <a:rPr lang="en-US" altLang="en-US" smtClean="0"/>
              <a:t>Cholinesterase testing may be necessary</a:t>
            </a:r>
          </a:p>
          <a:p>
            <a:pPr lvl="2">
              <a:buFontTx/>
              <a:buNone/>
            </a:pPr>
            <a:endParaRPr lang="en-US" altLang="en-US" smtClean="0"/>
          </a:p>
          <a:p>
            <a:pPr lvl="1">
              <a:buFontTx/>
              <a:buNone/>
            </a:pPr>
            <a:endParaRPr lang="en-US" altLang="en-US" smtClean="0"/>
          </a:p>
          <a:p>
            <a:pPr lvl="1"/>
            <a:endParaRPr lang="en-US"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p:cNvSpPr>
          <p:nvPr/>
        </p:nvSpPr>
        <p:spPr bwMode="auto">
          <a:xfrm>
            <a:off x="1066800" y="304800"/>
            <a:ext cx="822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altLang="en-US" sz="3600" i="0">
                <a:solidFill>
                  <a:schemeClr val="tx2"/>
                </a:solidFill>
              </a:rPr>
              <a:t>Cholinesterase Algorithm</a:t>
            </a:r>
          </a:p>
        </p:txBody>
      </p:sp>
      <p:pic>
        <p:nvPicPr>
          <p:cNvPr id="26627" name="Picture 4" descr="Clipboard01"/>
          <p:cNvPicPr>
            <a:picLocks noChangeAspect="1" noChangeArrowheads="1"/>
          </p:cNvPicPr>
          <p:nvPr/>
        </p:nvPicPr>
        <p:blipFill>
          <a:blip r:embed="rId2" cstate="email">
            <a:extLst>
              <a:ext uri="{28A0092B-C50C-407E-A947-70E740481C1C}">
                <a14:useLocalDpi xmlns:a14="http://schemas.microsoft.com/office/drawing/2010/main" val="0"/>
              </a:ext>
            </a:extLst>
          </a:blip>
          <a:srcRect b="10735"/>
          <a:stretch>
            <a:fillRect/>
          </a:stretch>
        </p:blipFill>
        <p:spPr bwMode="auto">
          <a:xfrm>
            <a:off x="1752600" y="1371600"/>
            <a:ext cx="711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2286000" y="152400"/>
            <a:ext cx="617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altLang="en-US" sz="3600" i="0"/>
              <a:t>Cholinesterase Protocol for  Healthcare Providers</a:t>
            </a:r>
            <a:r>
              <a:rPr lang="en-US" altLang="en-US" sz="2800" i="0"/>
              <a:t> </a:t>
            </a:r>
          </a:p>
        </p:txBody>
      </p:sp>
      <p:sp>
        <p:nvSpPr>
          <p:cNvPr id="27651" name="Rectangle 6"/>
          <p:cNvSpPr>
            <a:spLocks noGrp="1" noChangeArrowheads="1"/>
          </p:cNvSpPr>
          <p:nvPr>
            <p:ph type="body" sz="half" idx="4294967295"/>
          </p:nvPr>
        </p:nvSpPr>
        <p:spPr>
          <a:xfrm>
            <a:off x="1524000" y="2057400"/>
            <a:ext cx="3581400" cy="3840163"/>
          </a:xfrm>
        </p:spPr>
        <p:txBody>
          <a:bodyPr/>
          <a:lstStyle/>
          <a:p>
            <a:r>
              <a:rPr lang="en-US" altLang="en-US" sz="2400" smtClean="0"/>
              <a:t>Whom to Test?</a:t>
            </a:r>
          </a:p>
          <a:p>
            <a:r>
              <a:rPr lang="en-US" altLang="en-US" sz="2400" smtClean="0"/>
              <a:t>Testing</a:t>
            </a:r>
          </a:p>
          <a:p>
            <a:r>
              <a:rPr lang="en-US" altLang="en-US" sz="2400" smtClean="0"/>
              <a:t>Post Exposure Testing</a:t>
            </a:r>
          </a:p>
          <a:p>
            <a:r>
              <a:rPr lang="en-US" altLang="en-US" sz="2400" smtClean="0"/>
              <a:t>Medical Removal</a:t>
            </a:r>
          </a:p>
          <a:p>
            <a:r>
              <a:rPr lang="en-US" altLang="en-US" sz="2400" smtClean="0"/>
              <a:t>Level of Return to Handling</a:t>
            </a:r>
          </a:p>
          <a:p>
            <a:r>
              <a:rPr lang="en-US" altLang="en-US" sz="2400" smtClean="0"/>
              <a:t>Review of Handling Practices</a:t>
            </a:r>
          </a:p>
        </p:txBody>
      </p:sp>
      <p:pic>
        <p:nvPicPr>
          <p:cNvPr id="27652" name="Picture 8" descr="Protocols for slid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76800" y="1600200"/>
            <a:ext cx="3741738" cy="4822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3200400" y="381000"/>
            <a:ext cx="5562600" cy="1143000"/>
          </a:xfrm>
        </p:spPr>
        <p:txBody>
          <a:bodyPr/>
          <a:lstStyle/>
          <a:p>
            <a:r>
              <a:rPr lang="en-US" altLang="en-US" sz="4000" smtClean="0"/>
              <a:t>Benefits of Che Monitoring</a:t>
            </a:r>
          </a:p>
        </p:txBody>
      </p:sp>
      <p:sp>
        <p:nvSpPr>
          <p:cNvPr id="28675" name="Content Placeholder 3"/>
          <p:cNvSpPr>
            <a:spLocks noGrp="1"/>
          </p:cNvSpPr>
          <p:nvPr>
            <p:ph idx="1"/>
          </p:nvPr>
        </p:nvSpPr>
        <p:spPr>
          <a:xfrm>
            <a:off x="3352800" y="1905000"/>
            <a:ext cx="5791200" cy="4953000"/>
          </a:xfrm>
        </p:spPr>
        <p:txBody>
          <a:bodyPr/>
          <a:lstStyle/>
          <a:p>
            <a:r>
              <a:rPr lang="en-US" altLang="en-US" sz="2800" smtClean="0"/>
              <a:t>Remove overexposed workers before illness begins</a:t>
            </a:r>
          </a:p>
          <a:p>
            <a:r>
              <a:rPr lang="en-US" altLang="en-US" sz="2800" smtClean="0"/>
              <a:t>Identify failures in worker protection</a:t>
            </a:r>
          </a:p>
          <a:p>
            <a:r>
              <a:rPr lang="en-US" altLang="en-US" sz="2800" smtClean="0"/>
              <a:t>Raise awareness of hazards of chemicals monitored</a:t>
            </a:r>
          </a:p>
          <a:p>
            <a:r>
              <a:rPr lang="en-US" altLang="en-US" sz="2800" smtClean="0"/>
              <a:t>Diagnose acute overexposure </a:t>
            </a:r>
          </a:p>
          <a:p>
            <a:r>
              <a:rPr lang="en-US" altLang="en-US" sz="2800" smtClean="0"/>
              <a:t>Drives the financial equation toward safer chemicals</a:t>
            </a:r>
          </a:p>
        </p:txBody>
      </p:sp>
      <p:sp>
        <p:nvSpPr>
          <p:cNvPr id="28676" name="Text Box 6"/>
          <p:cNvSpPr txBox="1">
            <a:spLocks noChangeArrowheads="1"/>
          </p:cNvSpPr>
          <p:nvPr/>
        </p:nvSpPr>
        <p:spPr bwMode="auto">
          <a:xfrm>
            <a:off x="0" y="6613525"/>
            <a:ext cx="152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1000">
                <a:solidFill>
                  <a:schemeClr val="bg1"/>
                </a:solidFill>
              </a:rPr>
              <a:t>© E. Zurowesete</a:t>
            </a:r>
          </a:p>
        </p:txBody>
      </p:sp>
      <p:pic>
        <p:nvPicPr>
          <p:cNvPr id="28677" name="Picture 9" descr="tomato harves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57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10"/>
          <p:cNvSpPr txBox="1">
            <a:spLocks noChangeArrowheads="1"/>
          </p:cNvSpPr>
          <p:nvPr/>
        </p:nvSpPr>
        <p:spPr bwMode="auto">
          <a:xfrm>
            <a:off x="3048000" y="6583363"/>
            <a:ext cx="3292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1200"/>
              <a:t>© E. Zuroweste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tracto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1981200"/>
            <a:ext cx="40687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a:spLocks noGrp="1"/>
          </p:cNvSpPr>
          <p:nvPr>
            <p:ph type="title"/>
          </p:nvPr>
        </p:nvSpPr>
        <p:spPr>
          <a:xfrm>
            <a:off x="3048000" y="0"/>
            <a:ext cx="4267200" cy="1143000"/>
          </a:xfrm>
        </p:spPr>
        <p:txBody>
          <a:bodyPr/>
          <a:lstStyle/>
          <a:p>
            <a:pPr eaLnBrk="1" hangingPunct="1"/>
            <a:r>
              <a:rPr lang="en-US" altLang="en-US" sz="4000" smtClean="0">
                <a:solidFill>
                  <a:schemeClr val="tx1"/>
                </a:solidFill>
              </a:rPr>
              <a:t>Who to Monitor?</a:t>
            </a:r>
          </a:p>
        </p:txBody>
      </p:sp>
      <p:sp>
        <p:nvSpPr>
          <p:cNvPr id="29700" name="Rectangle 6"/>
          <p:cNvSpPr>
            <a:spLocks noGrp="1" noChangeArrowheads="1"/>
          </p:cNvSpPr>
          <p:nvPr>
            <p:ph type="body" sz="half" idx="1"/>
          </p:nvPr>
        </p:nvSpPr>
        <p:spPr>
          <a:xfrm>
            <a:off x="914400" y="1905000"/>
            <a:ext cx="4495800" cy="4419600"/>
          </a:xfrm>
        </p:spPr>
        <p:txBody>
          <a:bodyPr/>
          <a:lstStyle/>
          <a:p>
            <a:pPr lvl="1" eaLnBrk="1" hangingPunct="1">
              <a:buFont typeface="Wingdings" pitchFamily="2" charset="2"/>
              <a:buChar char="§"/>
            </a:pPr>
            <a:r>
              <a:rPr lang="en-US" altLang="en-US" sz="2400" smtClean="0"/>
              <a:t>Individuals who </a:t>
            </a:r>
            <a:r>
              <a:rPr lang="en-US" altLang="en-US" sz="2400" b="1" smtClean="0"/>
              <a:t>apply</a:t>
            </a:r>
            <a:r>
              <a:rPr lang="en-US" altLang="en-US" sz="2400" smtClean="0"/>
              <a:t> Class I or II Organophosphate  pesticides or Organophosphates and N-methyl-Carbamates</a:t>
            </a:r>
          </a:p>
          <a:p>
            <a:pPr lvl="1" eaLnBrk="1" hangingPunct="1">
              <a:buFontTx/>
              <a:buNone/>
            </a:pPr>
            <a:endParaRPr lang="en-US" altLang="en-US" sz="2400" smtClean="0"/>
          </a:p>
          <a:p>
            <a:pPr lvl="1" eaLnBrk="1" hangingPunct="1">
              <a:buFont typeface="Wingdings" pitchFamily="2" charset="2"/>
              <a:buChar char="§"/>
            </a:pPr>
            <a:r>
              <a:rPr lang="en-US" altLang="en-US" sz="2400" smtClean="0"/>
              <a:t>Working 30 or more hours within any 30-day period</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2895600" y="0"/>
            <a:ext cx="5867400" cy="1143000"/>
          </a:xfrm>
        </p:spPr>
        <p:txBody>
          <a:bodyPr/>
          <a:lstStyle/>
          <a:p>
            <a:pPr eaLnBrk="1" hangingPunct="1"/>
            <a:r>
              <a:rPr lang="en-US" altLang="en-US" sz="4000" smtClean="0"/>
              <a:t>Review Work Practices </a:t>
            </a:r>
          </a:p>
        </p:txBody>
      </p:sp>
      <p:sp>
        <p:nvSpPr>
          <p:cNvPr id="30723" name="Content Placeholder 2"/>
          <p:cNvSpPr>
            <a:spLocks noGrp="1"/>
          </p:cNvSpPr>
          <p:nvPr>
            <p:ph idx="4294967295"/>
          </p:nvPr>
        </p:nvSpPr>
        <p:spPr>
          <a:xfrm>
            <a:off x="2533650" y="1752600"/>
            <a:ext cx="6400800" cy="4525963"/>
          </a:xfrm>
        </p:spPr>
        <p:txBody>
          <a:bodyPr/>
          <a:lstStyle/>
          <a:p>
            <a:pPr eaLnBrk="1" hangingPunct="1">
              <a:buFont typeface="Wingdings 2" pitchFamily="18" charset="2"/>
              <a:buChar char=""/>
            </a:pPr>
            <a:r>
              <a:rPr lang="en-US" altLang="en-US" sz="2400" dirty="0" smtClean="0"/>
              <a:t>Review work practices when test result is less than 80% of baseline.</a:t>
            </a:r>
          </a:p>
          <a:p>
            <a:pPr eaLnBrk="1" hangingPunct="1">
              <a:buFontTx/>
              <a:buNone/>
            </a:pPr>
            <a:r>
              <a:rPr lang="en-US" altLang="en-US" sz="2400" dirty="0" smtClean="0"/>
              <a:t>	</a:t>
            </a:r>
          </a:p>
          <a:p>
            <a:pPr lvl="1" eaLnBrk="1" hangingPunct="1">
              <a:buFont typeface="Wingdings" pitchFamily="2" charset="2"/>
              <a:buChar char="Ø"/>
            </a:pPr>
            <a:r>
              <a:rPr lang="en-US" altLang="en-US" sz="2400" dirty="0" smtClean="0"/>
              <a:t>Reading and understanding label</a:t>
            </a:r>
          </a:p>
          <a:p>
            <a:pPr lvl="1" eaLnBrk="1" hangingPunct="1">
              <a:buFont typeface="Wingdings" pitchFamily="2" charset="2"/>
              <a:buChar char="Ø"/>
            </a:pPr>
            <a:r>
              <a:rPr lang="en-US" altLang="en-US" sz="2400" dirty="0" smtClean="0"/>
              <a:t>Use of personal protective equipment</a:t>
            </a:r>
          </a:p>
          <a:p>
            <a:pPr lvl="1" eaLnBrk="1" hangingPunct="1">
              <a:buFont typeface="Wingdings" pitchFamily="2" charset="2"/>
              <a:buChar char="Ø"/>
            </a:pPr>
            <a:r>
              <a:rPr lang="en-US" altLang="en-US" sz="2400" dirty="0" smtClean="0"/>
              <a:t>Pesticide handling practices</a:t>
            </a:r>
          </a:p>
          <a:p>
            <a:pPr lvl="1" eaLnBrk="1" hangingPunct="1">
              <a:buFont typeface="Wingdings" pitchFamily="2" charset="2"/>
              <a:buChar char="Ø"/>
            </a:pPr>
            <a:r>
              <a:rPr lang="en-US" altLang="en-US" sz="2400" dirty="0" smtClean="0"/>
              <a:t>Precautions taken with chemical spills</a:t>
            </a:r>
          </a:p>
          <a:p>
            <a:pPr lvl="1" eaLnBrk="1" hangingPunct="1">
              <a:buFont typeface="Wingdings" pitchFamily="2" charset="2"/>
              <a:buChar char="Ø"/>
            </a:pPr>
            <a:r>
              <a:rPr lang="en-US" altLang="en-US" sz="2400" dirty="0" smtClean="0"/>
              <a:t>Reporting symptoms</a:t>
            </a:r>
          </a:p>
          <a:p>
            <a:pPr lvl="1" eaLnBrk="1" hangingPunct="1">
              <a:buFont typeface="Wingdings" pitchFamily="2" charset="2"/>
              <a:buChar char="Ø"/>
            </a:pPr>
            <a:r>
              <a:rPr lang="en-US" altLang="en-US" sz="2400" dirty="0" smtClean="0"/>
              <a:t>Reporting exposures </a:t>
            </a:r>
          </a:p>
        </p:txBody>
      </p:sp>
      <p:pic>
        <p:nvPicPr>
          <p:cNvPr id="30724" name="Picture 4" descr="Digg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33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0" y="6491288"/>
            <a:ext cx="1876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a:solidFill>
                  <a:schemeClr val="bg1"/>
                </a:solidFill>
              </a:rPr>
              <a:t>© earldotter.com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InjuredWork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447800"/>
            <a:ext cx="29940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a:xfrm>
            <a:off x="2514600" y="0"/>
            <a:ext cx="5105400" cy="1143000"/>
          </a:xfrm>
        </p:spPr>
        <p:txBody>
          <a:bodyPr/>
          <a:lstStyle/>
          <a:p>
            <a:pPr eaLnBrk="1" hangingPunct="1"/>
            <a:r>
              <a:rPr lang="en-US" altLang="en-US" smtClean="0"/>
              <a:t>Role of Clinician</a:t>
            </a:r>
          </a:p>
        </p:txBody>
      </p:sp>
      <p:sp>
        <p:nvSpPr>
          <p:cNvPr id="31748" name="Rectangle 3"/>
          <p:cNvSpPr>
            <a:spLocks noGrp="1" noChangeArrowheads="1"/>
          </p:cNvSpPr>
          <p:nvPr>
            <p:ph type="body" idx="1"/>
          </p:nvPr>
        </p:nvSpPr>
        <p:spPr>
          <a:xfrm>
            <a:off x="1219200" y="1524000"/>
            <a:ext cx="5257800" cy="4876800"/>
          </a:xfrm>
        </p:spPr>
        <p:txBody>
          <a:bodyPr/>
          <a:lstStyle/>
          <a:p>
            <a:pPr eaLnBrk="1" hangingPunct="1">
              <a:buFont typeface="Wingdings 2" pitchFamily="18" charset="2"/>
              <a:buChar char=""/>
            </a:pPr>
            <a:r>
              <a:rPr lang="en-US" altLang="en-US" sz="2400" smtClean="0"/>
              <a:t>Monitor Cholinesterase levels</a:t>
            </a:r>
          </a:p>
          <a:p>
            <a:pPr eaLnBrk="1" hangingPunct="1">
              <a:buFont typeface="Wingdings 2" pitchFamily="18" charset="2"/>
              <a:buChar char=""/>
            </a:pPr>
            <a:r>
              <a:rPr lang="en-US" altLang="en-US" sz="2400" smtClean="0"/>
              <a:t>Understand signs and symptoms  </a:t>
            </a:r>
          </a:p>
          <a:p>
            <a:pPr eaLnBrk="1" hangingPunct="1">
              <a:buFont typeface="Wingdings 2" pitchFamily="18" charset="2"/>
              <a:buChar char=""/>
            </a:pPr>
            <a:r>
              <a:rPr lang="en-US" altLang="en-US" sz="2400" smtClean="0"/>
              <a:t>Review protective measures with patient</a:t>
            </a:r>
          </a:p>
          <a:p>
            <a:pPr eaLnBrk="1" hangingPunct="1">
              <a:buFont typeface="Wingdings 2" pitchFamily="18" charset="2"/>
              <a:buChar char=""/>
            </a:pPr>
            <a:r>
              <a:rPr lang="en-US" altLang="en-US" sz="2400" smtClean="0"/>
              <a:t>Review protective measures with employer </a:t>
            </a:r>
          </a:p>
          <a:p>
            <a:pPr eaLnBrk="1" hangingPunct="1">
              <a:buFont typeface="Wingdings 2" pitchFamily="18" charset="2"/>
              <a:buChar char=""/>
            </a:pPr>
            <a:r>
              <a:rPr lang="en-US" altLang="en-US" sz="2400" smtClean="0"/>
              <a:t>Report</a:t>
            </a:r>
          </a:p>
          <a:p>
            <a:pPr eaLnBrk="1" hangingPunct="1">
              <a:buFont typeface="Wingdings 2" pitchFamily="18" charset="2"/>
              <a:buChar char=""/>
            </a:pPr>
            <a:r>
              <a:rPr lang="en-US" altLang="en-US" sz="2400" smtClean="0"/>
              <a:t>Remember – No need to be an expert</a:t>
            </a:r>
          </a:p>
          <a:p>
            <a:pPr lvl="1" eaLnBrk="1" hangingPunct="1">
              <a:buFont typeface="Wingdings" pitchFamily="2" charset="2"/>
              <a:buChar char="Ø"/>
            </a:pPr>
            <a:r>
              <a:rPr lang="en-US" altLang="en-US" sz="2400" smtClean="0"/>
              <a:t>Plenty of resources!</a:t>
            </a:r>
          </a:p>
        </p:txBody>
      </p:sp>
      <p:sp>
        <p:nvSpPr>
          <p:cNvPr id="31749" name="Rectangle 5"/>
          <p:cNvSpPr>
            <a:spLocks noChangeArrowheads="1"/>
          </p:cNvSpPr>
          <p:nvPr/>
        </p:nvSpPr>
        <p:spPr bwMode="auto">
          <a:xfrm>
            <a:off x="7267575" y="6491288"/>
            <a:ext cx="1876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a:solidFill>
                  <a:schemeClr val="bg1"/>
                </a:solidFill>
              </a:rPr>
              <a:t>© earldotter.com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0"/>
            <a:ext cx="8229600" cy="1143000"/>
          </a:xfrm>
        </p:spPr>
        <p:txBody>
          <a:bodyPr/>
          <a:lstStyle/>
          <a:p>
            <a:r>
              <a:rPr lang="en-US" altLang="en-US" sz="4000" smtClean="0"/>
              <a:t>Worker Protection Standard</a:t>
            </a:r>
          </a:p>
        </p:txBody>
      </p:sp>
      <p:sp>
        <p:nvSpPr>
          <p:cNvPr id="32771" name="Content Placeholder 2"/>
          <p:cNvSpPr>
            <a:spLocks noGrp="1"/>
          </p:cNvSpPr>
          <p:nvPr>
            <p:ph idx="1"/>
          </p:nvPr>
        </p:nvSpPr>
        <p:spPr>
          <a:xfrm>
            <a:off x="1371600" y="1371600"/>
            <a:ext cx="8458200" cy="4830763"/>
          </a:xfrm>
        </p:spPr>
        <p:txBody>
          <a:bodyPr/>
          <a:lstStyle/>
          <a:p>
            <a:pPr>
              <a:buFontTx/>
              <a:buNone/>
            </a:pPr>
            <a:r>
              <a:rPr lang="en-US" altLang="en-US" sz="2800" smtClean="0"/>
              <a:t>	</a:t>
            </a:r>
            <a:r>
              <a:rPr lang="en-US" altLang="en-US" sz="2800" i="1" smtClean="0"/>
              <a:t>Regulation aimed at reducing the risk of pesticides and injuries among agricultural     workers and pesticide handlers.</a:t>
            </a:r>
          </a:p>
          <a:p>
            <a:r>
              <a:rPr lang="en-US" altLang="en-US" sz="2800" smtClean="0"/>
              <a:t>Contains requirements for:</a:t>
            </a:r>
          </a:p>
          <a:p>
            <a:pPr lvl="1"/>
            <a:r>
              <a:rPr lang="en-US" altLang="en-US" sz="2000" smtClean="0"/>
              <a:t> pesticide safety training	</a:t>
            </a:r>
          </a:p>
          <a:p>
            <a:pPr lvl="1"/>
            <a:r>
              <a:rPr lang="en-US" altLang="en-US" sz="2000" smtClean="0"/>
              <a:t>notification of pesticide applications</a:t>
            </a:r>
          </a:p>
          <a:p>
            <a:pPr lvl="1"/>
            <a:r>
              <a:rPr lang="en-US" altLang="en-US" sz="2000" smtClean="0"/>
              <a:t>use of PPE</a:t>
            </a:r>
          </a:p>
          <a:p>
            <a:pPr lvl="1"/>
            <a:r>
              <a:rPr lang="en-US" altLang="en-US" sz="2000" smtClean="0"/>
              <a:t>restricted entry after pesticide application</a:t>
            </a:r>
          </a:p>
          <a:p>
            <a:pPr lvl="1"/>
            <a:r>
              <a:rPr lang="en-US" altLang="en-US" sz="2000" smtClean="0"/>
              <a:t>decontamination supplies </a:t>
            </a:r>
          </a:p>
          <a:p>
            <a:pPr lvl="1"/>
            <a:r>
              <a:rPr lang="en-US" altLang="en-US" sz="2000" smtClean="0"/>
              <a:t>emergency medical assistance </a:t>
            </a:r>
          </a:p>
          <a:p>
            <a:pPr lvl="1"/>
            <a:endParaRPr lang="en-US" altLang="en-US" sz="2000" smtClean="0"/>
          </a:p>
          <a:p>
            <a:pPr lvl="1">
              <a:buFontTx/>
              <a:buNone/>
            </a:pPr>
            <a:r>
              <a:rPr lang="en-US" altLang="en-US" sz="1800" b="1" smtClean="0">
                <a:solidFill>
                  <a:srgbClr val="00B050"/>
                </a:solidFill>
              </a:rPr>
              <a:t>Recognition and Management of Pesticide Poisonings Manual</a:t>
            </a:r>
          </a:p>
          <a:p>
            <a:pPr lvl="1">
              <a:buFontTx/>
              <a:buNone/>
            </a:pPr>
            <a:r>
              <a:rPr lang="en-US" altLang="en-US" sz="2000" smtClean="0"/>
              <a:t>Information available at:   https://</a:t>
            </a:r>
            <a:r>
              <a:rPr lang="en-US" altLang="en-US" sz="2000" i="1" smtClean="0"/>
              <a:t>www.epa.gov</a:t>
            </a:r>
          </a:p>
          <a:p>
            <a:endParaRPr lang="en-US" altLang="en-US" sz="2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28" descr="AgriSafe-farm"/>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026"/>
          <p:cNvSpPr>
            <a:spLocks noGrp="1" noChangeArrowheads="1"/>
          </p:cNvSpPr>
          <p:nvPr>
            <p:ph type="title"/>
          </p:nvPr>
        </p:nvSpPr>
        <p:spPr>
          <a:xfrm>
            <a:off x="914400" y="0"/>
            <a:ext cx="8229600" cy="1143000"/>
          </a:xfrm>
        </p:spPr>
        <p:txBody>
          <a:bodyPr/>
          <a:lstStyle/>
          <a:p>
            <a:pPr eaLnBrk="1" hangingPunct="1"/>
            <a:r>
              <a:rPr lang="en-US" altLang="en-US" sz="4000" smtClean="0"/>
              <a:t>Lecture Focus Points</a:t>
            </a:r>
          </a:p>
        </p:txBody>
      </p:sp>
      <p:sp>
        <p:nvSpPr>
          <p:cNvPr id="6148" name="Rectangle 1027"/>
          <p:cNvSpPr>
            <a:spLocks noGrp="1" noChangeArrowheads="1"/>
          </p:cNvSpPr>
          <p:nvPr>
            <p:ph type="body" idx="1"/>
          </p:nvPr>
        </p:nvSpPr>
        <p:spPr>
          <a:xfrm>
            <a:off x="1752600" y="1676400"/>
            <a:ext cx="6934200" cy="4830763"/>
          </a:xfrm>
        </p:spPr>
        <p:txBody>
          <a:bodyPr/>
          <a:lstStyle/>
          <a:p>
            <a:pPr eaLnBrk="1" hangingPunct="1">
              <a:lnSpc>
                <a:spcPct val="80000"/>
              </a:lnSpc>
              <a:buFontTx/>
              <a:buNone/>
            </a:pPr>
            <a:endParaRPr lang="en-US" altLang="en-US" sz="2400" dirty="0" smtClean="0"/>
          </a:p>
          <a:p>
            <a:pPr eaLnBrk="1" hangingPunct="1">
              <a:lnSpc>
                <a:spcPct val="80000"/>
              </a:lnSpc>
              <a:buFontTx/>
              <a:buNone/>
            </a:pPr>
            <a:r>
              <a:rPr lang="en-US" altLang="en-US" sz="2400" dirty="0" smtClean="0"/>
              <a:t>Important to provide education to the agricultural worker to help them select the right PPE, and store it properly</a:t>
            </a:r>
          </a:p>
          <a:p>
            <a:pPr eaLnBrk="1" hangingPunct="1">
              <a:lnSpc>
                <a:spcPct val="80000"/>
              </a:lnSpc>
            </a:pPr>
            <a:endParaRPr lang="en-US" altLang="en-US" sz="2400" dirty="0" smtClean="0"/>
          </a:p>
          <a:p>
            <a:pPr eaLnBrk="1" hangingPunct="1">
              <a:lnSpc>
                <a:spcPct val="80000"/>
              </a:lnSpc>
            </a:pPr>
            <a:r>
              <a:rPr lang="en-US" altLang="en-US" sz="2400" dirty="0" smtClean="0"/>
              <a:t>Eye and Face Protection</a:t>
            </a:r>
          </a:p>
          <a:p>
            <a:pPr eaLnBrk="1" hangingPunct="1">
              <a:lnSpc>
                <a:spcPct val="80000"/>
              </a:lnSpc>
            </a:pPr>
            <a:r>
              <a:rPr lang="en-US" altLang="en-US" sz="2400" dirty="0" smtClean="0"/>
              <a:t>Respiratory Protection (separate section)</a:t>
            </a:r>
          </a:p>
          <a:p>
            <a:pPr lvl="1" eaLnBrk="1" hangingPunct="1">
              <a:lnSpc>
                <a:spcPct val="80000"/>
              </a:lnSpc>
            </a:pPr>
            <a:r>
              <a:rPr lang="en-US" altLang="en-US" sz="2000" dirty="0" smtClean="0"/>
              <a:t>Includes Respiratory Selection Guide</a:t>
            </a:r>
          </a:p>
          <a:p>
            <a:pPr eaLnBrk="1" hangingPunct="1">
              <a:lnSpc>
                <a:spcPct val="80000"/>
              </a:lnSpc>
            </a:pPr>
            <a:r>
              <a:rPr lang="en-US" altLang="en-US" sz="2400" dirty="0" smtClean="0"/>
              <a:t>Hearing Protection</a:t>
            </a:r>
          </a:p>
          <a:p>
            <a:pPr eaLnBrk="1" hangingPunct="1">
              <a:lnSpc>
                <a:spcPct val="80000"/>
              </a:lnSpc>
            </a:pPr>
            <a:r>
              <a:rPr lang="en-US" altLang="en-US" sz="2400" dirty="0" smtClean="0"/>
              <a:t>Hand/Skin Protection</a:t>
            </a:r>
          </a:p>
          <a:p>
            <a:pPr eaLnBrk="1" hangingPunct="1">
              <a:lnSpc>
                <a:spcPct val="80000"/>
              </a:lnSpc>
            </a:pPr>
            <a:r>
              <a:rPr lang="en-US" altLang="en-US" sz="2400" dirty="0" smtClean="0"/>
              <a:t>Foot Protection</a:t>
            </a:r>
          </a:p>
          <a:p>
            <a:pPr eaLnBrk="1" hangingPunct="1">
              <a:lnSpc>
                <a:spcPct val="80000"/>
              </a:lnSpc>
            </a:pPr>
            <a:r>
              <a:rPr lang="en-US" altLang="en-US" sz="2400" dirty="0" smtClean="0"/>
              <a:t>Storing PPE</a:t>
            </a:r>
          </a:p>
          <a:p>
            <a:pPr eaLnBrk="1" hangingPunct="1">
              <a:lnSpc>
                <a:spcPct val="80000"/>
              </a:lnSpc>
            </a:pPr>
            <a:r>
              <a:rPr lang="en-US" altLang="en-US" sz="2400" dirty="0" smtClean="0"/>
              <a:t>Cholinesterase Testing Protocol</a:t>
            </a:r>
          </a:p>
          <a:p>
            <a:pPr eaLnBrk="1" hangingPunct="1">
              <a:lnSpc>
                <a:spcPct val="80000"/>
              </a:lnSpc>
              <a:buFontTx/>
              <a:buNone/>
            </a:pPr>
            <a:r>
              <a:rPr lang="en-US" altLang="en-US" sz="2400" dirty="0" smtClean="0"/>
              <a:t> </a:t>
            </a:r>
          </a:p>
          <a:p>
            <a:pPr eaLnBrk="1" hangingPunct="1">
              <a:lnSpc>
                <a:spcPct val="80000"/>
              </a:lnSpc>
            </a:pPr>
            <a:endParaRPr lang="en-US" altLang="en-US" sz="2400" dirty="0" smtClean="0"/>
          </a:p>
          <a:p>
            <a:pPr eaLnBrk="1" hangingPunct="1">
              <a:lnSpc>
                <a:spcPct val="80000"/>
              </a:lnSpc>
              <a:buFontTx/>
              <a:buNone/>
            </a:pPr>
            <a:endParaRPr lang="en-US" altLang="en-US"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0"/>
            <a:ext cx="8229600" cy="1143000"/>
          </a:xfrm>
        </p:spPr>
        <p:txBody>
          <a:bodyPr/>
          <a:lstStyle/>
          <a:p>
            <a:r>
              <a:rPr lang="en-US" altLang="en-US" smtClean="0"/>
              <a:t>Education </a:t>
            </a:r>
          </a:p>
        </p:txBody>
      </p:sp>
      <p:sp>
        <p:nvSpPr>
          <p:cNvPr id="33795" name="Content Placeholder 2"/>
          <p:cNvSpPr>
            <a:spLocks noGrp="1"/>
          </p:cNvSpPr>
          <p:nvPr>
            <p:ph idx="1"/>
          </p:nvPr>
        </p:nvSpPr>
        <p:spPr>
          <a:xfrm>
            <a:off x="1981200" y="1447800"/>
            <a:ext cx="6705600" cy="4525963"/>
          </a:xfrm>
        </p:spPr>
        <p:txBody>
          <a:bodyPr/>
          <a:lstStyle/>
          <a:p>
            <a:pPr>
              <a:buFontTx/>
              <a:buNone/>
            </a:pPr>
            <a:r>
              <a:rPr lang="en-US" altLang="en-US" b="1" smtClean="0"/>
              <a:t>Important Education</a:t>
            </a:r>
          </a:p>
          <a:p>
            <a:r>
              <a:rPr lang="en-US" altLang="en-US" smtClean="0"/>
              <a:t>Read the Label</a:t>
            </a:r>
          </a:p>
          <a:p>
            <a:pPr lvl="1">
              <a:buFont typeface="Wingdings" pitchFamily="2" charset="2"/>
              <a:buChar char="Ø"/>
            </a:pPr>
            <a:r>
              <a:rPr lang="en-US" altLang="en-US" sz="2400" smtClean="0"/>
              <a:t>Look for “precautionary statement which describes how poisonous the product is and how to best protect yourself</a:t>
            </a:r>
          </a:p>
          <a:p>
            <a:pPr lvl="1">
              <a:buFontTx/>
              <a:buNone/>
            </a:pPr>
            <a:endParaRPr lang="en-US" altLang="en-US" sz="2400" smtClean="0"/>
          </a:p>
          <a:p>
            <a:pPr lvl="1">
              <a:buFont typeface="Wingdings" pitchFamily="2" charset="2"/>
              <a:buChar char="Ø"/>
            </a:pPr>
            <a:r>
              <a:rPr lang="en-US" altLang="en-US" sz="2400" smtClean="0"/>
              <a:t>Use of Restricted Pesticides requires specialized training and certification.</a:t>
            </a:r>
          </a:p>
          <a:p>
            <a:pPr lvl="2">
              <a:buFont typeface="Wingdings" pitchFamily="2" charset="2"/>
              <a:buChar char="Ø"/>
            </a:pPr>
            <a:r>
              <a:rPr lang="en-US" altLang="en-US" sz="2000" smtClean="0"/>
              <a:t>Partner with organization offering the Pesticide Applicator Training </a:t>
            </a:r>
          </a:p>
          <a:p>
            <a:pPr lvl="2"/>
            <a:endParaRPr lang="en-US"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0"/>
            <a:ext cx="8229600" cy="1143000"/>
          </a:xfrm>
        </p:spPr>
        <p:txBody>
          <a:bodyPr/>
          <a:lstStyle/>
          <a:p>
            <a:pPr eaLnBrk="1" hangingPunct="1"/>
            <a:r>
              <a:rPr lang="en-US" altLang="en-US" sz="4000" b="1" smtClean="0">
                <a:solidFill>
                  <a:schemeClr val="tx1"/>
                </a:solidFill>
                <a:latin typeface="Calibri" pitchFamily="34" charset="0"/>
              </a:rPr>
              <a:t>Labels</a:t>
            </a:r>
            <a:r>
              <a:rPr lang="en-US" altLang="en-US" sz="4000" b="1" smtClean="0">
                <a:solidFill>
                  <a:schemeClr val="accent2"/>
                </a:solidFill>
                <a:latin typeface="Comic Sans MS" pitchFamily="66" charset="0"/>
              </a:rPr>
              <a:t> </a:t>
            </a:r>
          </a:p>
        </p:txBody>
      </p:sp>
      <p:pic>
        <p:nvPicPr>
          <p:cNvPr id="34819" name="Picture 9" descr="http://www.pesticides.montana.edu/PAT/images/MTPP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76400"/>
            <a:ext cx="3341688"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1"/>
          <p:cNvSpPr txBox="1">
            <a:spLocks noChangeArrowheads="1"/>
          </p:cNvSpPr>
          <p:nvPr/>
        </p:nvSpPr>
        <p:spPr bwMode="auto">
          <a:xfrm>
            <a:off x="5867400" y="2895600"/>
            <a:ext cx="2209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1600">
                <a:latin typeface="Comic Sans MS" pitchFamily="66" charset="0"/>
              </a:rPr>
              <a:t>Rubber gloves are not chemically resistant to all pesticide products</a:t>
            </a:r>
            <a:r>
              <a:rPr lang="en-US" altLang="en-US" sz="1100"/>
              <a:t>.</a:t>
            </a:r>
          </a:p>
        </p:txBody>
      </p:sp>
      <p:sp>
        <p:nvSpPr>
          <p:cNvPr id="34821" name="TextBox 3"/>
          <p:cNvSpPr txBox="1">
            <a:spLocks noChangeArrowheads="1"/>
          </p:cNvSpPr>
          <p:nvPr/>
        </p:nvSpPr>
        <p:spPr bwMode="auto">
          <a:xfrm>
            <a:off x="5791200" y="1600200"/>
            <a:ext cx="2514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1600">
                <a:latin typeface="Comic Sans MS" pitchFamily="66" charset="0"/>
              </a:rPr>
              <a:t>Using the wrong respiratory equipment can lead to inhalation exposure</a:t>
            </a:r>
            <a:r>
              <a:rPr lang="en-US" altLang="en-US" sz="1600"/>
              <a:t>.</a:t>
            </a:r>
          </a:p>
        </p:txBody>
      </p:sp>
      <p:sp>
        <p:nvSpPr>
          <p:cNvPr id="34822" name="TextBox 10"/>
          <p:cNvSpPr txBox="1">
            <a:spLocks noChangeArrowheads="1"/>
          </p:cNvSpPr>
          <p:nvPr/>
        </p:nvSpPr>
        <p:spPr bwMode="auto">
          <a:xfrm>
            <a:off x="5715000" y="4191000"/>
            <a:ext cx="2819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1600">
                <a:latin typeface="Comic Sans MS" pitchFamily="66" charset="0"/>
              </a:rPr>
              <a:t>Chemically resistant boots and gloves can trap fumigant pesticides near the skin and cause burns.</a:t>
            </a:r>
          </a:p>
        </p:txBody>
      </p:sp>
      <p:sp>
        <p:nvSpPr>
          <p:cNvPr id="11" name="Rectangle 10"/>
          <p:cNvSpPr/>
          <p:nvPr/>
        </p:nvSpPr>
        <p:spPr>
          <a:xfrm>
            <a:off x="1447800" y="5486400"/>
            <a:ext cx="7315200" cy="708025"/>
          </a:xfrm>
          <a:prstGeom prst="rect">
            <a:avLst/>
          </a:prstGeom>
        </p:spPr>
        <p:txBody>
          <a:bodyPr>
            <a:spAutoFit/>
          </a:bodyPr>
          <a:lstStyle/>
          <a:p>
            <a:pPr algn="ctr">
              <a:defRPr/>
            </a:pPr>
            <a:r>
              <a:rPr lang="en-US" i="0" dirty="0">
                <a:solidFill>
                  <a:schemeClr val="tx1">
                    <a:lumMod val="95000"/>
                    <a:lumOff val="5000"/>
                  </a:schemeClr>
                </a:solidFill>
                <a:latin typeface="Comic Sans MS" pitchFamily="66" charset="0"/>
              </a:rPr>
              <a:t>Training for pesticide workers should emphasize  PPE is selected based on label requirements and product use </a:t>
            </a:r>
            <a:endParaRPr lang="en-US" i="0" dirty="0">
              <a:latin typeface="Comic Sans M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0"/>
            <a:ext cx="8229600" cy="1143000"/>
          </a:xfrm>
        </p:spPr>
        <p:txBody>
          <a:bodyPr/>
          <a:lstStyle/>
          <a:p>
            <a:pPr eaLnBrk="1" hangingPunct="1"/>
            <a:r>
              <a:rPr lang="en-US" altLang="en-US" sz="4000" smtClean="0">
                <a:solidFill>
                  <a:schemeClr val="tx1"/>
                </a:solidFill>
                <a:latin typeface="Calibri" pitchFamily="34" charset="0"/>
              </a:rPr>
              <a:t>Labels – Proper PPE  </a:t>
            </a:r>
          </a:p>
        </p:txBody>
      </p:sp>
      <p:sp>
        <p:nvSpPr>
          <p:cNvPr id="35843" name="Rectangle 11"/>
          <p:cNvSpPr>
            <a:spLocks noChangeArrowheads="1"/>
          </p:cNvSpPr>
          <p:nvPr/>
        </p:nvSpPr>
        <p:spPr bwMode="auto">
          <a:xfrm>
            <a:off x="1981200" y="1219200"/>
            <a:ext cx="594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altLang="en-US" sz="1800" b="1">
                <a:solidFill>
                  <a:srgbClr val="000000"/>
                </a:solidFill>
                <a:latin typeface="Comic Sans MS" pitchFamily="66" charset="0"/>
              </a:rPr>
              <a:t>Example:  </a:t>
            </a:r>
            <a:r>
              <a:rPr lang="en-US" altLang="en-US" sz="1800">
                <a:solidFill>
                  <a:srgbClr val="000000"/>
                </a:solidFill>
                <a:latin typeface="Comic Sans MS" pitchFamily="66" charset="0"/>
              </a:rPr>
              <a:t>Chemical-resistant gloves and footwear should not be worn when handling certain fumigant gasses, such as methyl bromide. </a:t>
            </a:r>
          </a:p>
        </p:txBody>
      </p:sp>
      <p:pic>
        <p:nvPicPr>
          <p:cNvPr id="3584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r="13411"/>
          <a:stretch>
            <a:fillRect/>
          </a:stretch>
        </p:blipFill>
        <p:spPr bwMode="auto">
          <a:xfrm>
            <a:off x="1981200" y="2743200"/>
            <a:ext cx="563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6"/>
          <p:cNvSpPr txBox="1">
            <a:spLocks noChangeArrowheads="1"/>
          </p:cNvSpPr>
          <p:nvPr/>
        </p:nvSpPr>
        <p:spPr bwMode="auto">
          <a:xfrm>
            <a:off x="3505200" y="2286000"/>
            <a:ext cx="2362200" cy="338138"/>
          </a:xfrm>
          <a:prstGeom prst="rect">
            <a:avLst/>
          </a:prstGeom>
          <a:solidFill>
            <a:schemeClr val="accent2">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1600" b="1">
                <a:solidFill>
                  <a:schemeClr val="bg1"/>
                </a:solidFill>
                <a:latin typeface="Comic Sans MS" pitchFamily="66" charset="0"/>
              </a:rPr>
              <a:t>Methyl Bromide Label</a:t>
            </a:r>
          </a:p>
        </p:txBody>
      </p:sp>
      <p:pic>
        <p:nvPicPr>
          <p:cNvPr id="35846" name="Picture 2" descr="H:\NIOSH Meetings\MeBrBur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6800" y="4267200"/>
            <a:ext cx="348456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Box 9"/>
          <p:cNvSpPr txBox="1">
            <a:spLocks noChangeArrowheads="1"/>
          </p:cNvSpPr>
          <p:nvPr/>
        </p:nvSpPr>
        <p:spPr bwMode="auto">
          <a:xfrm>
            <a:off x="1981200" y="4495800"/>
            <a:ext cx="22860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1600" b="1" i="0">
                <a:solidFill>
                  <a:srgbClr val="000000"/>
                </a:solidFill>
                <a:latin typeface="Comic Sans MS" pitchFamily="66" charset="0"/>
              </a:rPr>
              <a:t>PPE should be selected based on the requirements of a specific product label and how the product will be used</a:t>
            </a:r>
          </a:p>
          <a:p>
            <a:pPr eaLnBrk="1" hangingPunct="1"/>
            <a:endParaRPr lang="en-US" altLang="en-US" sz="1400" i="0">
              <a:solidFill>
                <a:srgbClr val="000000"/>
              </a:solidFill>
            </a:endParaRPr>
          </a:p>
        </p:txBody>
      </p:sp>
      <p:sp>
        <p:nvSpPr>
          <p:cNvPr id="17" name="Left Arrow 16"/>
          <p:cNvSpPr/>
          <p:nvPr/>
        </p:nvSpPr>
        <p:spPr>
          <a:xfrm>
            <a:off x="6019800" y="2286000"/>
            <a:ext cx="685800" cy="2397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9600" y="0"/>
            <a:ext cx="8229600" cy="1143000"/>
          </a:xfrm>
        </p:spPr>
        <p:txBody>
          <a:bodyPr/>
          <a:lstStyle/>
          <a:p>
            <a:r>
              <a:rPr lang="en-US" altLang="en-US" smtClean="0"/>
              <a:t>Fumigant use </a:t>
            </a:r>
          </a:p>
        </p:txBody>
      </p:sp>
      <p:sp>
        <p:nvSpPr>
          <p:cNvPr id="36867" name="Content Placeholder 2"/>
          <p:cNvSpPr>
            <a:spLocks noGrp="1"/>
          </p:cNvSpPr>
          <p:nvPr>
            <p:ph idx="1"/>
          </p:nvPr>
        </p:nvSpPr>
        <p:spPr>
          <a:xfrm>
            <a:off x="1981200" y="1600200"/>
            <a:ext cx="6705600" cy="4525963"/>
          </a:xfrm>
        </p:spPr>
        <p:txBody>
          <a:bodyPr/>
          <a:lstStyle/>
          <a:p>
            <a:r>
              <a:rPr lang="en-US" altLang="en-US" dirty="0" smtClean="0"/>
              <a:t>Tobacco</a:t>
            </a:r>
          </a:p>
          <a:p>
            <a:r>
              <a:rPr lang="en-US" altLang="en-US" dirty="0" smtClean="0"/>
              <a:t>Peanuts </a:t>
            </a:r>
          </a:p>
          <a:p>
            <a:r>
              <a:rPr lang="en-US" altLang="en-US" dirty="0" smtClean="0"/>
              <a:t>Sweet potatoes</a:t>
            </a:r>
          </a:p>
          <a:p>
            <a:r>
              <a:rPr lang="en-US" altLang="en-US" dirty="0" smtClean="0"/>
              <a:t>Tomatoes</a:t>
            </a:r>
          </a:p>
          <a:p>
            <a:r>
              <a:rPr lang="en-US" altLang="en-US" dirty="0" smtClean="0"/>
              <a:t>Strawberries</a:t>
            </a:r>
          </a:p>
          <a:p>
            <a:endParaRPr lang="en-US"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152400"/>
            <a:ext cx="8229600" cy="1143000"/>
          </a:xfrm>
        </p:spPr>
        <p:txBody>
          <a:bodyPr/>
          <a:lstStyle/>
          <a:p>
            <a:r>
              <a:rPr lang="en-US" altLang="en-US" smtClean="0"/>
              <a:t>Tobacco</a:t>
            </a:r>
          </a:p>
        </p:txBody>
      </p:sp>
      <p:sp>
        <p:nvSpPr>
          <p:cNvPr id="37891" name="Content Placeholder 2"/>
          <p:cNvSpPr>
            <a:spLocks noGrp="1"/>
          </p:cNvSpPr>
          <p:nvPr>
            <p:ph idx="1"/>
          </p:nvPr>
        </p:nvSpPr>
        <p:spPr>
          <a:xfrm>
            <a:off x="1524000" y="1600200"/>
            <a:ext cx="7162800" cy="4525963"/>
          </a:xfrm>
        </p:spPr>
        <p:txBody>
          <a:bodyPr/>
          <a:lstStyle/>
          <a:p>
            <a:r>
              <a:rPr lang="en-US" altLang="en-US" smtClean="0"/>
              <a:t>Exposures</a:t>
            </a:r>
          </a:p>
          <a:p>
            <a:pPr lvl="1"/>
            <a:r>
              <a:rPr lang="en-US" altLang="en-US" smtClean="0"/>
              <a:t>Fumigants </a:t>
            </a:r>
          </a:p>
          <a:p>
            <a:pPr lvl="1"/>
            <a:r>
              <a:rPr lang="en-US" altLang="en-US" smtClean="0"/>
              <a:t>Suckering with chemical (take off the flowers on the top of the plant) results in eye exposures </a:t>
            </a:r>
          </a:p>
          <a:p>
            <a:pPr lvl="1"/>
            <a:r>
              <a:rPr lang="en-US" altLang="en-US" smtClean="0"/>
              <a:t>Green tobacco sickness , absorb tobacco through skin exposure even more likely in am when wet when picking tobacco </a:t>
            </a:r>
          </a:p>
          <a:p>
            <a:pPr lvl="1"/>
            <a:endParaRPr lang="en-US" altLang="en-US" smtClean="0"/>
          </a:p>
          <a:p>
            <a:pPr lvl="1"/>
            <a:endParaRPr lang="en-US" altLang="en-US" smtClean="0"/>
          </a:p>
          <a:p>
            <a:pPr>
              <a:buFontTx/>
              <a:buNone/>
            </a:pPr>
            <a:endParaRPr lang="en-US"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914400" y="0"/>
            <a:ext cx="8229600" cy="1143000"/>
          </a:xfrm>
        </p:spPr>
        <p:txBody>
          <a:bodyPr/>
          <a:lstStyle/>
          <a:p>
            <a:r>
              <a:rPr lang="en-US" altLang="en-US" sz="4000" smtClean="0"/>
              <a:t>Green Tobacco sickness</a:t>
            </a:r>
          </a:p>
        </p:txBody>
      </p:sp>
      <p:sp>
        <p:nvSpPr>
          <p:cNvPr id="38915" name="Content Placeholder 2"/>
          <p:cNvSpPr>
            <a:spLocks noGrp="1"/>
          </p:cNvSpPr>
          <p:nvPr>
            <p:ph idx="1"/>
          </p:nvPr>
        </p:nvSpPr>
        <p:spPr>
          <a:xfrm>
            <a:off x="1905000" y="1371600"/>
            <a:ext cx="7239000" cy="4525963"/>
          </a:xfrm>
        </p:spPr>
        <p:txBody>
          <a:bodyPr/>
          <a:lstStyle/>
          <a:p>
            <a:r>
              <a:rPr lang="en-US" altLang="en-US" sz="2400" b="1" dirty="0" smtClean="0"/>
              <a:t>Symptoms</a:t>
            </a:r>
          </a:p>
          <a:p>
            <a:pPr lvl="1"/>
            <a:r>
              <a:rPr lang="en-US" altLang="en-US" sz="2400" dirty="0" smtClean="0"/>
              <a:t>Headache</a:t>
            </a:r>
          </a:p>
          <a:p>
            <a:pPr lvl="1"/>
            <a:r>
              <a:rPr lang="en-US" altLang="en-US" sz="2400" dirty="0" smtClean="0"/>
              <a:t>Nausea</a:t>
            </a:r>
          </a:p>
          <a:p>
            <a:pPr lvl="1"/>
            <a:r>
              <a:rPr lang="en-US" altLang="en-US" sz="2400" dirty="0" smtClean="0"/>
              <a:t>Dizziness</a:t>
            </a:r>
          </a:p>
          <a:p>
            <a:pPr lvl="1"/>
            <a:r>
              <a:rPr lang="en-US" altLang="en-US" sz="2400" dirty="0" smtClean="0"/>
              <a:t>Dehydration </a:t>
            </a:r>
          </a:p>
          <a:p>
            <a:r>
              <a:rPr lang="en-US" altLang="en-US" sz="2400" b="1" dirty="0" smtClean="0"/>
              <a:t>Prevention</a:t>
            </a:r>
          </a:p>
          <a:p>
            <a:pPr lvl="1"/>
            <a:r>
              <a:rPr lang="en-US" altLang="en-US" sz="2400" dirty="0" smtClean="0"/>
              <a:t>Long pants </a:t>
            </a:r>
          </a:p>
          <a:p>
            <a:pPr lvl="1"/>
            <a:r>
              <a:rPr lang="en-US" altLang="en-US" sz="2400" dirty="0" smtClean="0"/>
              <a:t>Long sleeve shirts</a:t>
            </a:r>
          </a:p>
          <a:p>
            <a:pPr lvl="1"/>
            <a:r>
              <a:rPr lang="en-US" altLang="en-US" sz="2400" dirty="0" smtClean="0"/>
              <a:t>Don’t pick tobacco when leaves are wet</a:t>
            </a:r>
          </a:p>
          <a:p>
            <a:pPr lvl="1"/>
            <a:r>
              <a:rPr lang="en-US" altLang="en-US" sz="2400" dirty="0" smtClean="0"/>
              <a:t>Wear gloves </a:t>
            </a:r>
          </a:p>
          <a:p>
            <a:pPr lvl="1"/>
            <a:r>
              <a:rPr lang="en-US" altLang="en-US" sz="2400" dirty="0" smtClean="0"/>
              <a:t>Wear rain suit until leaves dry off </a:t>
            </a:r>
          </a:p>
          <a:p>
            <a:pPr lvl="1">
              <a:buFontTx/>
              <a:buNone/>
            </a:pPr>
            <a:endParaRPr lang="en-US" altLang="en-US" dirty="0" smtClean="0"/>
          </a:p>
          <a:p>
            <a:pPr lvl="1">
              <a:buFontTx/>
              <a:buNone/>
            </a:pPr>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143000" y="0"/>
            <a:ext cx="8229600" cy="1143000"/>
          </a:xfrm>
        </p:spPr>
        <p:txBody>
          <a:bodyPr/>
          <a:lstStyle/>
          <a:p>
            <a:r>
              <a:rPr lang="en-US" altLang="en-US" sz="4000" smtClean="0"/>
              <a:t>Migrant Workers</a:t>
            </a:r>
          </a:p>
        </p:txBody>
      </p:sp>
      <p:sp>
        <p:nvSpPr>
          <p:cNvPr id="39939" name="Content Placeholder 2"/>
          <p:cNvSpPr>
            <a:spLocks noGrp="1"/>
          </p:cNvSpPr>
          <p:nvPr>
            <p:ph idx="1"/>
          </p:nvPr>
        </p:nvSpPr>
        <p:spPr>
          <a:xfrm>
            <a:off x="1905000" y="1600200"/>
            <a:ext cx="6781800" cy="4525963"/>
          </a:xfrm>
        </p:spPr>
        <p:txBody>
          <a:bodyPr/>
          <a:lstStyle/>
          <a:p>
            <a:r>
              <a:rPr lang="en-US" altLang="en-US" smtClean="0"/>
              <a:t>H2A Program </a:t>
            </a:r>
          </a:p>
          <a:p>
            <a:pPr lvl="1"/>
            <a:r>
              <a:rPr lang="en-US" altLang="en-US" smtClean="0"/>
              <a:t>workers allowed to be in US – working visas for 11 months</a:t>
            </a:r>
          </a:p>
          <a:p>
            <a:r>
              <a:rPr lang="en-US" altLang="en-US" smtClean="0"/>
              <a:t>NC has largest number in US</a:t>
            </a:r>
          </a:p>
          <a:p>
            <a:pPr lvl="1"/>
            <a:r>
              <a:rPr lang="en-US" altLang="en-US" smtClean="0"/>
              <a:t>Issue is education needs to be done in Spanish</a:t>
            </a:r>
          </a:p>
          <a:p>
            <a:pPr lvl="1"/>
            <a:r>
              <a:rPr lang="en-US" altLang="en-US" smtClean="0"/>
              <a:t>Pesticide education program – interactive program (demonstrations) </a:t>
            </a:r>
          </a:p>
          <a:p>
            <a:pPr>
              <a:buFontTx/>
              <a:buChar char="-"/>
            </a:pPr>
            <a:endParaRPr lang="en-US" altLang="en-US" smtClean="0"/>
          </a:p>
          <a:p>
            <a:pPr>
              <a:buFontTx/>
              <a:buChar char="-"/>
            </a:pPr>
            <a:endParaRPr lang="en-US"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a:xfrm>
            <a:off x="1295400" y="0"/>
            <a:ext cx="8229600" cy="1143000"/>
          </a:xfrm>
        </p:spPr>
        <p:txBody>
          <a:bodyPr/>
          <a:lstStyle/>
          <a:p>
            <a:pPr eaLnBrk="1" hangingPunct="1"/>
            <a:r>
              <a:rPr lang="en-US" altLang="en-US" smtClean="0"/>
              <a:t>Head to Toe Protection</a:t>
            </a:r>
          </a:p>
        </p:txBody>
      </p:sp>
      <p:pic>
        <p:nvPicPr>
          <p:cNvPr id="40963" name="Content Placeholder 6" descr="absorption picture.gif"/>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943600" y="1295400"/>
            <a:ext cx="2590800" cy="5302250"/>
          </a:xfrm>
        </p:spPr>
      </p:pic>
      <p:sp>
        <p:nvSpPr>
          <p:cNvPr id="9" name="Content Placeholder 8"/>
          <p:cNvSpPr>
            <a:spLocks noGrp="1"/>
          </p:cNvSpPr>
          <p:nvPr>
            <p:ph sz="half" idx="2"/>
          </p:nvPr>
        </p:nvSpPr>
        <p:spPr>
          <a:xfrm>
            <a:off x="1600200" y="1600200"/>
            <a:ext cx="4038600" cy="4525963"/>
          </a:xfrm>
        </p:spPr>
        <p:txBody>
          <a:bodyPr rtlCol="0">
            <a:normAutofit lnSpcReduction="10000"/>
          </a:bodyPr>
          <a:lstStyle/>
          <a:p>
            <a:pPr eaLnBrk="1" fontAlgn="auto" hangingPunct="1">
              <a:spcAft>
                <a:spcPts val="0"/>
              </a:spcAft>
              <a:buFont typeface="Arial" pitchFamily="34" charset="0"/>
              <a:buChar char="•"/>
              <a:defRPr/>
            </a:pPr>
            <a:r>
              <a:rPr lang="en-US" dirty="0" smtClean="0"/>
              <a:t>Absorption rates of body -  why PPE is important </a:t>
            </a:r>
          </a:p>
          <a:p>
            <a:pPr eaLnBrk="1" fontAlgn="auto" hangingPunct="1">
              <a:spcAft>
                <a:spcPts val="0"/>
              </a:spcAft>
              <a:buFont typeface="Arial" pitchFamily="34" charset="0"/>
              <a:buChar char="•"/>
              <a:defRPr/>
            </a:pPr>
            <a:r>
              <a:rPr lang="en-US" dirty="0" smtClean="0"/>
              <a:t>Donning and Doffing proper methods of putting PPE on and taking PPE off</a:t>
            </a:r>
          </a:p>
          <a:p>
            <a:pPr eaLnBrk="1" fontAlgn="auto" hangingPunct="1">
              <a:spcAft>
                <a:spcPts val="0"/>
              </a:spcAft>
              <a:buFont typeface="Arial" pitchFamily="34" charset="0"/>
              <a:buChar char="•"/>
              <a:defRPr/>
            </a:pPr>
            <a:r>
              <a:rPr lang="en-US" dirty="0" smtClean="0"/>
              <a:t>Practical use - Long sleeve long pants – when is that okay.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19200" y="0"/>
            <a:ext cx="8229600" cy="1143000"/>
          </a:xfrm>
        </p:spPr>
        <p:txBody>
          <a:bodyPr/>
          <a:lstStyle/>
          <a:p>
            <a:r>
              <a:rPr lang="en-US" altLang="en-US" sz="4000" smtClean="0"/>
              <a:t>Personal Protective Equipment</a:t>
            </a:r>
          </a:p>
        </p:txBody>
      </p:sp>
      <p:sp>
        <p:nvSpPr>
          <p:cNvPr id="41987" name="Rectangle 3"/>
          <p:cNvSpPr>
            <a:spLocks noGrp="1" noChangeArrowheads="1"/>
          </p:cNvSpPr>
          <p:nvPr>
            <p:ph idx="1"/>
          </p:nvPr>
        </p:nvSpPr>
        <p:spPr>
          <a:xfrm>
            <a:off x="1828800" y="1600200"/>
            <a:ext cx="6858000" cy="4525963"/>
          </a:xfrm>
        </p:spPr>
        <p:txBody>
          <a:bodyPr/>
          <a:lstStyle/>
          <a:p>
            <a:r>
              <a:rPr lang="en-US" altLang="en-US" dirty="0" smtClean="0"/>
              <a:t>Have correct PPE available</a:t>
            </a:r>
          </a:p>
          <a:p>
            <a:r>
              <a:rPr lang="en-US" altLang="en-US" dirty="0" smtClean="0"/>
              <a:t>Have correct sizes available</a:t>
            </a:r>
          </a:p>
          <a:p>
            <a:pPr lvl="1"/>
            <a:r>
              <a:rPr lang="en-US" altLang="en-US" dirty="0" smtClean="0"/>
              <a:t>Glove sizing</a:t>
            </a:r>
          </a:p>
          <a:p>
            <a:pPr lvl="1"/>
            <a:r>
              <a:rPr lang="en-US" altLang="en-US" dirty="0" smtClean="0"/>
              <a:t>Coverall sizing</a:t>
            </a:r>
          </a:p>
          <a:p>
            <a:pPr lvl="1"/>
            <a:r>
              <a:rPr lang="en-US" altLang="en-US" dirty="0" smtClean="0"/>
              <a:t>Respirators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33400" y="0"/>
            <a:ext cx="8229600" cy="1143000"/>
          </a:xfrm>
        </p:spPr>
        <p:txBody>
          <a:bodyPr/>
          <a:lstStyle/>
          <a:p>
            <a:r>
              <a:rPr lang="en-US" altLang="en-US" sz="3600" smtClean="0"/>
              <a:t>Reduce Chemical Risk</a:t>
            </a:r>
          </a:p>
        </p:txBody>
      </p:sp>
      <p:sp>
        <p:nvSpPr>
          <p:cNvPr id="43011" name="Content Placeholder 2"/>
          <p:cNvSpPr>
            <a:spLocks noGrp="1"/>
          </p:cNvSpPr>
          <p:nvPr>
            <p:ph idx="1"/>
          </p:nvPr>
        </p:nvSpPr>
        <p:spPr>
          <a:xfrm>
            <a:off x="1524000" y="1447800"/>
            <a:ext cx="7620000" cy="4525963"/>
          </a:xfrm>
        </p:spPr>
        <p:txBody>
          <a:bodyPr/>
          <a:lstStyle/>
          <a:p>
            <a:r>
              <a:rPr lang="en-US" altLang="en-US" sz="2400" smtClean="0"/>
              <a:t>Wear head protection – waterproof disposable hood or plastic wide brim hat</a:t>
            </a:r>
          </a:p>
          <a:p>
            <a:r>
              <a:rPr lang="en-US" altLang="en-US" sz="2400" smtClean="0"/>
              <a:t>Wear unlined, chemical resistant gloves (neoprene and nitrile are best) – </a:t>
            </a:r>
            <a:r>
              <a:rPr lang="en-US" altLang="en-US" sz="2400" i="1" smtClean="0"/>
              <a:t>do not wear cotton or leather</a:t>
            </a:r>
          </a:p>
          <a:p>
            <a:r>
              <a:rPr lang="en-US" altLang="en-US" sz="2400" smtClean="0"/>
              <a:t>Chemical resistant aprons </a:t>
            </a:r>
          </a:p>
          <a:p>
            <a:r>
              <a:rPr lang="en-US" altLang="en-US" sz="2400" smtClean="0"/>
              <a:t>Unlined rubber neoprene or PVC boots or shoes willing to discard</a:t>
            </a:r>
          </a:p>
          <a:p>
            <a:r>
              <a:rPr lang="en-US" altLang="en-US" sz="2400" smtClean="0"/>
              <a:t>Wear eye protection – goggles with indirect vent and fog- free lenses</a:t>
            </a:r>
          </a:p>
          <a:p>
            <a:r>
              <a:rPr lang="en-US" altLang="en-US" sz="2400" smtClean="0"/>
              <a:t>Disposable coveralls such as Tyvex or long sleeved shirts and pants </a:t>
            </a:r>
          </a:p>
          <a:p>
            <a:r>
              <a:rPr lang="en-US" altLang="en-US" sz="2400" smtClean="0"/>
              <a:t>If label says wear a respirator – wear one</a:t>
            </a:r>
          </a:p>
          <a:p>
            <a:endParaRPr lang="en-US" altLang="en-US" sz="2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743301" y="1752600"/>
            <a:ext cx="7364413" cy="4343400"/>
          </a:xfrm>
        </p:spPr>
        <p:txBody>
          <a:bodyPr>
            <a:normAutofit fontScale="62500" lnSpcReduction="20000"/>
          </a:bodyPr>
          <a:lstStyle/>
          <a:p>
            <a:pPr marL="0" indent="0">
              <a:buFontTx/>
              <a:buNone/>
              <a:defRPr/>
            </a:pPr>
            <a:r>
              <a:rPr lang="en-US" b="1" dirty="0" smtClean="0"/>
              <a:t>Enforcement Guidance for Small Farming Operations</a:t>
            </a:r>
          </a:p>
          <a:p>
            <a:pPr>
              <a:buFontTx/>
              <a:buNone/>
              <a:defRPr/>
            </a:pPr>
            <a:r>
              <a:rPr lang="en-US" dirty="0" smtClean="0"/>
              <a:t>The Appropriations Act exempts small farming operations from enforcement of </a:t>
            </a:r>
            <a:r>
              <a:rPr lang="en-US" u="sng" dirty="0" smtClean="0"/>
              <a:t>all</a:t>
            </a:r>
            <a:r>
              <a:rPr lang="en-US" dirty="0" smtClean="0"/>
              <a:t> rules, regulations, standards or orders under the Occupational Safety and Health Act. A farming operation is </a:t>
            </a:r>
            <a:r>
              <a:rPr lang="en-US" b="1" dirty="0" smtClean="0"/>
              <a:t>exempt</a:t>
            </a:r>
            <a:r>
              <a:rPr lang="en-US" dirty="0" smtClean="0"/>
              <a:t> from </a:t>
            </a:r>
            <a:r>
              <a:rPr lang="en-US" b="1" dirty="0" smtClean="0"/>
              <a:t>all</a:t>
            </a:r>
            <a:r>
              <a:rPr lang="en-US" dirty="0" smtClean="0"/>
              <a:t> OSHA activities if it: </a:t>
            </a:r>
          </a:p>
          <a:p>
            <a:pPr>
              <a:defRPr/>
            </a:pPr>
            <a:endParaRPr lang="en-US" dirty="0" smtClean="0"/>
          </a:p>
          <a:p>
            <a:pPr>
              <a:defRPr/>
            </a:pPr>
            <a:r>
              <a:rPr lang="en-US" dirty="0" smtClean="0"/>
              <a:t>Employs </a:t>
            </a:r>
            <a:r>
              <a:rPr lang="en-US" b="1" u="sng" dirty="0" smtClean="0"/>
              <a:t>10 or fewer employees </a:t>
            </a:r>
            <a:r>
              <a:rPr lang="en-US" dirty="0" smtClean="0"/>
              <a:t>currently and at all 	times during the last 12 months; and </a:t>
            </a:r>
          </a:p>
          <a:p>
            <a:pPr>
              <a:defRPr/>
            </a:pPr>
            <a:r>
              <a:rPr lang="en-US" dirty="0" smtClean="0"/>
              <a:t>Has not had an active temporary labor camp during the proceeding 12 months.</a:t>
            </a:r>
          </a:p>
          <a:p>
            <a:pPr lvl="1">
              <a:buFontTx/>
              <a:buNone/>
              <a:defRPr/>
            </a:pPr>
            <a:endParaRPr lang="en-US" dirty="0" smtClean="0"/>
          </a:p>
          <a:p>
            <a:pPr lvl="1">
              <a:buFontTx/>
              <a:buNone/>
              <a:defRPr/>
            </a:pPr>
            <a:r>
              <a:rPr lang="en-US" dirty="0" smtClean="0"/>
              <a:t>Note: Family members of farm employers are not counted when determining the number of employees. </a:t>
            </a:r>
          </a:p>
          <a:p>
            <a:pPr lvl="1">
              <a:defRPr/>
            </a:pPr>
            <a:r>
              <a:rPr lang="en-US" b="1" i="1" dirty="0" smtClean="0"/>
              <a:t>Important to check with your state OSHA  since there are 25 states that match or exceed this OSHA Instruction</a:t>
            </a:r>
            <a:r>
              <a:rPr lang="en-US" dirty="0" smtClean="0"/>
              <a:t/>
            </a:r>
            <a:br>
              <a:rPr lang="en-US" dirty="0" smtClean="0"/>
            </a:br>
            <a:endParaRPr lang="en-US" dirty="0" smtClean="0"/>
          </a:p>
          <a:p>
            <a:pPr>
              <a:defRPr/>
            </a:pPr>
            <a:endParaRPr lang="en-US" dirty="0" smtClean="0"/>
          </a:p>
          <a:p>
            <a:pPr marL="0" indent="0">
              <a:buFontTx/>
              <a:buNone/>
              <a:defRPr/>
            </a:pPr>
            <a:endParaRPr lang="en-US" dirty="0"/>
          </a:p>
        </p:txBody>
      </p:sp>
      <p:sp>
        <p:nvSpPr>
          <p:cNvPr id="717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1400" i="0" smtClean="0"/>
              <a:t>4/11/2012</a:t>
            </a:r>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fld id="{D0B59A89-B4C3-4FB1-AB3B-F97769847654}" type="slidenum">
              <a:rPr lang="en-US" altLang="en-US" sz="1400" i="0" smtClean="0"/>
              <a:pPr eaLnBrk="1" hangingPunct="1"/>
              <a:t>4</a:t>
            </a:fld>
            <a:endParaRPr lang="en-US" altLang="en-US" sz="1400" i="0" smtClean="0"/>
          </a:p>
        </p:txBody>
      </p:sp>
      <p:sp>
        <p:nvSpPr>
          <p:cNvPr id="7173" name="Title 8"/>
          <p:cNvSpPr>
            <a:spLocks noGrp="1"/>
          </p:cNvSpPr>
          <p:nvPr>
            <p:ph type="title"/>
          </p:nvPr>
        </p:nvSpPr>
        <p:spPr>
          <a:xfrm>
            <a:off x="685800" y="0"/>
            <a:ext cx="8229600" cy="1143000"/>
          </a:xfrm>
        </p:spPr>
        <p:txBody>
          <a:bodyPr/>
          <a:lstStyle/>
          <a:p>
            <a:r>
              <a:rPr lang="en-US" altLang="en-US" smtClean="0"/>
              <a:t>Agriculture Exemption</a:t>
            </a:r>
          </a:p>
        </p:txBody>
      </p:sp>
      <p:sp>
        <p:nvSpPr>
          <p:cNvPr id="7174" name="TextBox 6"/>
          <p:cNvSpPr txBox="1">
            <a:spLocks noChangeArrowheads="1"/>
          </p:cNvSpPr>
          <p:nvPr/>
        </p:nvSpPr>
        <p:spPr bwMode="auto">
          <a:xfrm>
            <a:off x="2590800" y="6096000"/>
            <a:ext cx="4370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a:t>Source: OSHA Instruction CPL 02-00-051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43000" y="0"/>
            <a:ext cx="8229600" cy="1143000"/>
          </a:xfrm>
        </p:spPr>
        <p:txBody>
          <a:bodyPr/>
          <a:lstStyle/>
          <a:p>
            <a:pPr eaLnBrk="1" hangingPunct="1"/>
            <a:r>
              <a:rPr lang="en-US" altLang="en-US" sz="3200" smtClean="0"/>
              <a:t>A Word About Take Home Exposure</a:t>
            </a:r>
          </a:p>
        </p:txBody>
      </p:sp>
      <p:sp>
        <p:nvSpPr>
          <p:cNvPr id="44035" name="Rectangle 3"/>
          <p:cNvSpPr>
            <a:spLocks noGrp="1" noChangeArrowheads="1"/>
          </p:cNvSpPr>
          <p:nvPr>
            <p:ph idx="1"/>
          </p:nvPr>
        </p:nvSpPr>
        <p:spPr>
          <a:xfrm>
            <a:off x="1905000" y="1600200"/>
            <a:ext cx="6781800" cy="4525963"/>
          </a:xfrm>
        </p:spPr>
        <p:txBody>
          <a:bodyPr/>
          <a:lstStyle/>
          <a:p>
            <a:pPr eaLnBrk="1" hangingPunct="1">
              <a:lnSpc>
                <a:spcPct val="90000"/>
              </a:lnSpc>
            </a:pPr>
            <a:r>
              <a:rPr lang="en-US" altLang="en-US" sz="2800" smtClean="0"/>
              <a:t>Leave boots/shoes outside </a:t>
            </a:r>
          </a:p>
          <a:p>
            <a:pPr eaLnBrk="1" hangingPunct="1">
              <a:lnSpc>
                <a:spcPct val="90000"/>
              </a:lnSpc>
            </a:pPr>
            <a:r>
              <a:rPr lang="en-US" altLang="en-US" sz="2800" smtClean="0"/>
              <a:t>Designate a special place in or outside the house for changing clothes</a:t>
            </a:r>
          </a:p>
          <a:p>
            <a:pPr eaLnBrk="1" hangingPunct="1">
              <a:lnSpc>
                <a:spcPct val="90000"/>
              </a:lnSpc>
            </a:pPr>
            <a:r>
              <a:rPr lang="en-US" altLang="en-US" sz="2800" smtClean="0"/>
              <a:t>Shower immediately after applying fumigants</a:t>
            </a:r>
          </a:p>
          <a:p>
            <a:pPr eaLnBrk="1" hangingPunct="1">
              <a:lnSpc>
                <a:spcPct val="90000"/>
              </a:lnSpc>
            </a:pPr>
            <a:r>
              <a:rPr lang="en-US" altLang="en-US" sz="2800" smtClean="0"/>
              <a:t>If you have a splash, </a:t>
            </a:r>
            <a:r>
              <a:rPr lang="en-US" altLang="en-US" sz="2800" u="sng" smtClean="0"/>
              <a:t>change clothes immediately</a:t>
            </a:r>
          </a:p>
          <a:p>
            <a:pPr eaLnBrk="1" hangingPunct="1">
              <a:lnSpc>
                <a:spcPct val="90000"/>
              </a:lnSpc>
            </a:pPr>
            <a:r>
              <a:rPr lang="en-US" altLang="en-US" sz="2800" smtClean="0"/>
              <a:t>Don’t pick up children/pets or hug the wife until clothes have been changed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3400" y="0"/>
            <a:ext cx="8229600" cy="868363"/>
          </a:xfrm>
        </p:spPr>
        <p:txBody>
          <a:bodyPr/>
          <a:lstStyle/>
          <a:p>
            <a:r>
              <a:rPr lang="en-US" altLang="en-US" sz="4000" smtClean="0"/>
              <a:t>Additional Tips</a:t>
            </a:r>
          </a:p>
        </p:txBody>
      </p:sp>
      <p:sp>
        <p:nvSpPr>
          <p:cNvPr id="45059" name="Content Placeholder 2"/>
          <p:cNvSpPr>
            <a:spLocks noGrp="1"/>
          </p:cNvSpPr>
          <p:nvPr>
            <p:ph idx="1"/>
          </p:nvPr>
        </p:nvSpPr>
        <p:spPr>
          <a:xfrm>
            <a:off x="1371600" y="1600200"/>
            <a:ext cx="7315200" cy="4525963"/>
          </a:xfrm>
        </p:spPr>
        <p:txBody>
          <a:bodyPr/>
          <a:lstStyle/>
          <a:p>
            <a:pPr lvl="1">
              <a:buFont typeface="Wingdings" pitchFamily="2" charset="2"/>
              <a:buChar char="Ø"/>
            </a:pPr>
            <a:r>
              <a:rPr lang="en-US" altLang="en-US" sz="2400" smtClean="0"/>
              <a:t>Clean personal protective equipment inside and out with soapy water</a:t>
            </a:r>
          </a:p>
          <a:p>
            <a:pPr lvl="1">
              <a:buFont typeface="Wingdings" pitchFamily="2" charset="2"/>
              <a:buChar char="Ø"/>
            </a:pPr>
            <a:r>
              <a:rPr lang="en-US" altLang="en-US" sz="2400" smtClean="0"/>
              <a:t>Wash gloves before and after removal </a:t>
            </a:r>
          </a:p>
          <a:p>
            <a:pPr lvl="1">
              <a:buFont typeface="Wingdings" pitchFamily="2" charset="2"/>
              <a:buChar char="Ø"/>
            </a:pPr>
            <a:r>
              <a:rPr lang="en-US" altLang="en-US" sz="2400" smtClean="0"/>
              <a:t>Wash hands and face often when working with pesticides</a:t>
            </a:r>
          </a:p>
          <a:p>
            <a:pPr lvl="1">
              <a:buFont typeface="Wingdings" pitchFamily="2" charset="2"/>
              <a:buChar char="Ø"/>
            </a:pPr>
            <a:r>
              <a:rPr lang="en-US" altLang="en-US" sz="2400" smtClean="0"/>
              <a:t>Wash before eating, drinking, using tobacco and going to the bathroom or touching others</a:t>
            </a:r>
          </a:p>
          <a:p>
            <a:pPr lvl="1">
              <a:buFont typeface="Wingdings" pitchFamily="2" charset="2"/>
              <a:buChar char="Ø"/>
            </a:pPr>
            <a:r>
              <a:rPr lang="en-US" altLang="en-US" sz="2400" smtClean="0"/>
              <a:t>Shower and wash hair before changing into clean clothes</a:t>
            </a:r>
          </a:p>
          <a:p>
            <a:endParaRPr lang="en-US" alt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85800" y="0"/>
            <a:ext cx="8229600" cy="1143000"/>
          </a:xfrm>
        </p:spPr>
        <p:txBody>
          <a:bodyPr/>
          <a:lstStyle/>
          <a:p>
            <a:r>
              <a:rPr lang="en-US" altLang="en-US" sz="3600" smtClean="0"/>
              <a:t>Laundering </a:t>
            </a:r>
          </a:p>
        </p:txBody>
      </p:sp>
      <p:sp>
        <p:nvSpPr>
          <p:cNvPr id="46083" name="Content Placeholder 2"/>
          <p:cNvSpPr>
            <a:spLocks noGrp="1"/>
          </p:cNvSpPr>
          <p:nvPr>
            <p:ph idx="1"/>
          </p:nvPr>
        </p:nvSpPr>
        <p:spPr>
          <a:xfrm>
            <a:off x="1371600" y="1600200"/>
            <a:ext cx="7315200" cy="4525963"/>
          </a:xfrm>
        </p:spPr>
        <p:txBody>
          <a:bodyPr/>
          <a:lstStyle/>
          <a:p>
            <a:pPr lvl="1">
              <a:buFont typeface="Wingdings" pitchFamily="2" charset="2"/>
              <a:buChar char="Ø"/>
            </a:pPr>
            <a:r>
              <a:rPr lang="en-US" altLang="en-US" sz="2400" smtClean="0"/>
              <a:t> Discard clothing if thoroughly soaked</a:t>
            </a:r>
          </a:p>
          <a:p>
            <a:pPr lvl="1">
              <a:buFont typeface="Wingdings" pitchFamily="2" charset="2"/>
              <a:buChar char="Ø"/>
            </a:pPr>
            <a:r>
              <a:rPr lang="en-US" altLang="en-US" sz="2400" smtClean="0"/>
              <a:t>Remove work clothes and gear immediately after handling pesticides</a:t>
            </a:r>
          </a:p>
          <a:p>
            <a:pPr lvl="1">
              <a:buFont typeface="Wingdings" pitchFamily="2" charset="2"/>
              <a:buChar char="Ø"/>
            </a:pPr>
            <a:r>
              <a:rPr lang="en-US" altLang="en-US" sz="2400" smtClean="0"/>
              <a:t>Wash work clothes as soon as possible after each day’s use</a:t>
            </a:r>
          </a:p>
          <a:p>
            <a:pPr lvl="2">
              <a:buFont typeface="Wingdings" pitchFamily="2" charset="2"/>
              <a:buChar char="Ø"/>
            </a:pPr>
            <a:r>
              <a:rPr lang="en-US" altLang="en-US" sz="2000" smtClean="0"/>
              <a:t>Keep pesticide work clothes separated from other family water</a:t>
            </a:r>
          </a:p>
          <a:p>
            <a:pPr lvl="2">
              <a:buFont typeface="Wingdings" pitchFamily="2" charset="2"/>
              <a:buChar char="Ø"/>
            </a:pPr>
            <a:r>
              <a:rPr lang="en-US" altLang="en-US" sz="2000" smtClean="0"/>
              <a:t>Clean washer before laundering other clothes</a:t>
            </a:r>
          </a:p>
          <a:p>
            <a:pPr lvl="2">
              <a:buFont typeface="Wingdings" pitchFamily="2" charset="2"/>
              <a:buChar char="Ø"/>
            </a:pPr>
            <a:r>
              <a:rPr lang="en-US" altLang="en-US" sz="2000" smtClean="0"/>
              <a:t>Line dry clothes</a:t>
            </a:r>
          </a:p>
          <a:p>
            <a:pPr lvl="2">
              <a:buFont typeface="Wingdings" pitchFamily="2" charset="2"/>
              <a:buChar char="Ø"/>
            </a:pPr>
            <a:r>
              <a:rPr lang="en-US" altLang="en-US" sz="2000" smtClean="0"/>
              <a:t>Keep pesticides, personal protective equipment and contaminated clothing out of reach of children and pets. </a:t>
            </a:r>
          </a:p>
          <a:p>
            <a:pPr lvl="1"/>
            <a:endParaRPr lang="en-US" altLang="en-US" smtClean="0"/>
          </a:p>
          <a:p>
            <a:pPr lvl="1"/>
            <a:endParaRPr lang="en-US" altLang="en-US" smtClean="0"/>
          </a:p>
          <a:p>
            <a:pPr lvl="1"/>
            <a:endParaRPr lang="en-US"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1143000"/>
          </a:xfrm>
        </p:spPr>
        <p:txBody>
          <a:bodyPr/>
          <a:lstStyle/>
          <a:p>
            <a:r>
              <a:rPr lang="en-US" altLang="en-US" sz="3600" dirty="0" smtClean="0"/>
              <a:t>Proper </a:t>
            </a:r>
            <a:r>
              <a:rPr lang="en-US" altLang="en-US" sz="3600" dirty="0" smtClean="0"/>
              <a:t>Storage</a:t>
            </a:r>
            <a:endParaRPr lang="en-US" altLang="en-US" sz="3600" dirty="0" smtClean="0"/>
          </a:p>
        </p:txBody>
      </p:sp>
      <p:sp>
        <p:nvSpPr>
          <p:cNvPr id="47107" name="Content Placeholder 2"/>
          <p:cNvSpPr>
            <a:spLocks noGrp="1"/>
          </p:cNvSpPr>
          <p:nvPr>
            <p:ph idx="1"/>
          </p:nvPr>
        </p:nvSpPr>
        <p:spPr>
          <a:xfrm>
            <a:off x="1371600" y="1676400"/>
            <a:ext cx="7315200" cy="4525963"/>
          </a:xfrm>
        </p:spPr>
        <p:txBody>
          <a:bodyPr/>
          <a:lstStyle/>
          <a:p>
            <a:r>
              <a:rPr lang="en-US" altLang="en-US" sz="2400" smtClean="0"/>
              <a:t>We recommend a central location on the farm for storing most PPE supplies. </a:t>
            </a:r>
          </a:p>
          <a:p>
            <a:r>
              <a:rPr lang="en-US" altLang="en-US" sz="2400" smtClean="0"/>
              <a:t>This could be a cabinet in the office or machine shed or a tackle box or rubber maid container – the main thing is that PPE is clean and easily accessible. </a:t>
            </a:r>
          </a:p>
          <a:p>
            <a:endParaRPr lang="en-US" altLang="en-US" sz="2400" smtClean="0"/>
          </a:p>
        </p:txBody>
      </p:sp>
      <p:pic>
        <p:nvPicPr>
          <p:cNvPr id="47108" name="Picture 2" descr="Office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1200" y="4267200"/>
            <a:ext cx="272256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3" descr="Cabinet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57800" y="4267200"/>
            <a:ext cx="29083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914400" y="0"/>
            <a:ext cx="8229600" cy="1143000"/>
          </a:xfrm>
        </p:spPr>
        <p:txBody>
          <a:bodyPr/>
          <a:lstStyle/>
          <a:p>
            <a:r>
              <a:rPr lang="en-US" altLang="en-US" sz="3600" smtClean="0"/>
              <a:t>Protection from Hazards</a:t>
            </a:r>
          </a:p>
        </p:txBody>
      </p:sp>
      <p:pic>
        <p:nvPicPr>
          <p:cNvPr id="48131" name="Content Placeholder 3" descr="DSCF0197.JPG"/>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1177925" y="1600200"/>
            <a:ext cx="7315200" cy="48768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914400" y="0"/>
            <a:ext cx="8229600" cy="1143000"/>
          </a:xfrm>
        </p:spPr>
        <p:txBody>
          <a:bodyPr/>
          <a:lstStyle/>
          <a:p>
            <a:r>
              <a:rPr lang="en-US" altLang="en-US" smtClean="0"/>
              <a:t>Right PPE for the Job</a:t>
            </a:r>
          </a:p>
        </p:txBody>
      </p:sp>
      <p:pic>
        <p:nvPicPr>
          <p:cNvPr id="49155" name="Picture 2" descr="DSCF0158.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52600" y="17526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3" descr="DSCF0173.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57800" y="17526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4" descr="DSCF0114.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38300" y="4191000"/>
            <a:ext cx="3086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DSCF0137.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81600" y="4191000"/>
            <a:ext cx="3124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7" descr="DSCF0128.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657600" y="3276600"/>
            <a:ext cx="2400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4294967295"/>
          </p:nvPr>
        </p:nvSpPr>
        <p:spPr>
          <a:xfrm>
            <a:off x="1371600" y="1676400"/>
            <a:ext cx="7467600" cy="4525963"/>
          </a:xfrm>
        </p:spPr>
        <p:txBody>
          <a:bodyPr/>
          <a:lstStyle/>
          <a:p>
            <a:pPr eaLnBrk="1" hangingPunct="1">
              <a:buFontTx/>
              <a:buNone/>
            </a:pPr>
            <a:endParaRPr lang="en-US" altLang="en-US" sz="2800" smtClean="0"/>
          </a:p>
          <a:p>
            <a:pPr eaLnBrk="1" hangingPunct="1">
              <a:buFontTx/>
              <a:buNone/>
            </a:pPr>
            <a:r>
              <a:rPr lang="en-US" altLang="en-US" sz="2800" smtClean="0"/>
              <a:t>You have the right to:</a:t>
            </a:r>
          </a:p>
          <a:p>
            <a:pPr lvl="1" eaLnBrk="1" hangingPunct="1">
              <a:buFont typeface="Wingdings" pitchFamily="2" charset="2"/>
              <a:buChar char="Ø"/>
            </a:pPr>
            <a:r>
              <a:rPr lang="en-US" altLang="en-US" smtClean="0"/>
              <a:t>Training</a:t>
            </a:r>
            <a:endParaRPr lang="en-US" altLang="en-US" b="1" smtClean="0"/>
          </a:p>
          <a:p>
            <a:pPr lvl="1" eaLnBrk="1" hangingPunct="1">
              <a:buFont typeface="Wingdings" pitchFamily="2" charset="2"/>
              <a:buChar char="Ø"/>
            </a:pPr>
            <a:r>
              <a:rPr lang="en-US" altLang="en-US" smtClean="0"/>
              <a:t>Access to hazard exposure and medical records</a:t>
            </a:r>
            <a:endParaRPr lang="en-US" altLang="en-US" b="1" smtClean="0"/>
          </a:p>
          <a:p>
            <a:pPr lvl="1" eaLnBrk="1" hangingPunct="1">
              <a:buFont typeface="Wingdings" pitchFamily="2" charset="2"/>
              <a:buChar char="Ø"/>
            </a:pPr>
            <a:r>
              <a:rPr lang="en-US" altLang="en-US" smtClean="0"/>
              <a:t>File a complaint with OSHA</a:t>
            </a:r>
            <a:endParaRPr lang="en-US" altLang="en-US" b="1" smtClean="0"/>
          </a:p>
          <a:p>
            <a:pPr lvl="1" eaLnBrk="1" hangingPunct="1">
              <a:buFont typeface="Wingdings" pitchFamily="2" charset="2"/>
              <a:buChar char="Ø"/>
            </a:pPr>
            <a:r>
              <a:rPr lang="en-US" altLang="en-US" smtClean="0"/>
              <a:t>Participate in an OSHA inspection</a:t>
            </a:r>
            <a:endParaRPr lang="en-US" altLang="en-US" b="1" smtClean="0"/>
          </a:p>
          <a:p>
            <a:pPr lvl="1" eaLnBrk="1" hangingPunct="1">
              <a:buFont typeface="Wingdings" pitchFamily="2" charset="2"/>
              <a:buChar char="Ø"/>
            </a:pPr>
            <a:r>
              <a:rPr lang="en-US" altLang="en-US" smtClean="0"/>
              <a:t>Be free from retaliation for exercising safety and health rights</a:t>
            </a:r>
          </a:p>
        </p:txBody>
      </p:sp>
      <p:sp>
        <p:nvSpPr>
          <p:cNvPr id="50179" name="Title 2"/>
          <p:cNvSpPr>
            <a:spLocks noGrp="1"/>
          </p:cNvSpPr>
          <p:nvPr>
            <p:ph type="title" idx="4294967295"/>
          </p:nvPr>
        </p:nvSpPr>
        <p:spPr>
          <a:xfrm>
            <a:off x="914400" y="228600"/>
            <a:ext cx="8229600" cy="1143000"/>
          </a:xfrm>
        </p:spPr>
        <p:txBody>
          <a:bodyPr/>
          <a:lstStyle/>
          <a:p>
            <a:pPr eaLnBrk="1" hangingPunct="1"/>
            <a:r>
              <a:rPr lang="en-US" altLang="en-US" sz="4000" smtClean="0"/>
              <a:t>Employee Rights and Responsibilities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1"/>
          <p:cNvSpPr>
            <a:spLocks noGrp="1"/>
          </p:cNvSpPr>
          <p:nvPr>
            <p:ph idx="4294967295"/>
          </p:nvPr>
        </p:nvSpPr>
        <p:spPr>
          <a:xfrm>
            <a:off x="1752600" y="1600200"/>
            <a:ext cx="7391400" cy="4267200"/>
          </a:xfrm>
        </p:spPr>
        <p:txBody>
          <a:bodyPr>
            <a:normAutofit lnSpcReduction="10000"/>
          </a:bodyPr>
          <a:lstStyle/>
          <a:p>
            <a:pPr eaLnBrk="1" hangingPunct="1">
              <a:buFont typeface="Wingdings 2" pitchFamily="18" charset="2"/>
              <a:buNone/>
              <a:defRPr/>
            </a:pPr>
            <a:endParaRPr lang="en-US" sz="2800" dirty="0" smtClean="0"/>
          </a:p>
          <a:p>
            <a:pPr eaLnBrk="1" hangingPunct="1">
              <a:buFont typeface="Wingdings 2" pitchFamily="18" charset="2"/>
              <a:buNone/>
              <a:defRPr/>
            </a:pPr>
            <a:r>
              <a:rPr lang="en-US" sz="2800" dirty="0" smtClean="0"/>
              <a:t>You have the right to:</a:t>
            </a:r>
          </a:p>
          <a:p>
            <a:pPr eaLnBrk="1" hangingPunct="1">
              <a:buFont typeface="Wingdings 2" pitchFamily="18" charset="2"/>
              <a:buNone/>
              <a:defRPr/>
            </a:pPr>
            <a:endParaRPr lang="en-US" sz="2800" dirty="0" smtClean="0"/>
          </a:p>
          <a:p>
            <a:pPr lvl="1" eaLnBrk="1" hangingPunct="1">
              <a:buFont typeface="Wingdings" pitchFamily="2" charset="2"/>
              <a:buChar char="Ø"/>
              <a:defRPr/>
            </a:pPr>
            <a:r>
              <a:rPr lang="en-US" dirty="0" smtClean="0"/>
              <a:t>A safe and healthful workplace </a:t>
            </a:r>
            <a:endParaRPr lang="en-US" b="1" dirty="0" smtClean="0"/>
          </a:p>
          <a:p>
            <a:pPr lvl="1" eaLnBrk="1" hangingPunct="1">
              <a:buFont typeface="Wingdings" pitchFamily="2" charset="2"/>
              <a:buChar char="Ø"/>
              <a:defRPr/>
            </a:pPr>
            <a:r>
              <a:rPr lang="en-US" dirty="0" smtClean="0"/>
              <a:t>Know about hazardous chemicals</a:t>
            </a:r>
            <a:endParaRPr lang="en-US" b="1" dirty="0" smtClean="0"/>
          </a:p>
          <a:p>
            <a:pPr lvl="1" eaLnBrk="1" hangingPunct="1">
              <a:buFont typeface="Wingdings" pitchFamily="2" charset="2"/>
              <a:buChar char="Ø"/>
              <a:defRPr/>
            </a:pPr>
            <a:r>
              <a:rPr lang="en-US" dirty="0" smtClean="0"/>
              <a:t>Information about injuries and illnesses in your workplace </a:t>
            </a:r>
            <a:endParaRPr lang="en-US" b="1" dirty="0" smtClean="0"/>
          </a:p>
          <a:p>
            <a:pPr lvl="1" eaLnBrk="1" hangingPunct="1">
              <a:buFont typeface="Wingdings" pitchFamily="2" charset="2"/>
              <a:buChar char="Ø"/>
              <a:defRPr/>
            </a:pPr>
            <a:r>
              <a:rPr lang="en-US" dirty="0" smtClean="0"/>
              <a:t>Complain or request hazard correction from employer </a:t>
            </a:r>
            <a:endParaRPr lang="en-US" b="1" dirty="0" smtClean="0"/>
          </a:p>
          <a:p>
            <a:pPr eaLnBrk="1" hangingPunct="1">
              <a:defRPr/>
            </a:pPr>
            <a:endParaRPr lang="en-US" sz="2400" dirty="0" smtClean="0"/>
          </a:p>
        </p:txBody>
      </p:sp>
      <p:sp>
        <p:nvSpPr>
          <p:cNvPr id="51203" name="Title 2"/>
          <p:cNvSpPr>
            <a:spLocks noGrp="1"/>
          </p:cNvSpPr>
          <p:nvPr>
            <p:ph type="title" idx="4294967295"/>
          </p:nvPr>
        </p:nvSpPr>
        <p:spPr>
          <a:xfrm>
            <a:off x="1524000" y="152400"/>
            <a:ext cx="7239000" cy="1143000"/>
          </a:xfrm>
        </p:spPr>
        <p:txBody>
          <a:bodyPr/>
          <a:lstStyle/>
          <a:p>
            <a:pPr eaLnBrk="1" hangingPunct="1"/>
            <a:r>
              <a:rPr lang="en-US" altLang="en-US" sz="4000" smtClean="0"/>
              <a:t>Employee Rights and Responsibilities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4294967295"/>
          </p:nvPr>
        </p:nvSpPr>
        <p:spPr>
          <a:xfrm>
            <a:off x="1600200" y="2057400"/>
            <a:ext cx="7239000" cy="4525963"/>
          </a:xfrm>
        </p:spPr>
        <p:txBody>
          <a:bodyPr/>
          <a:lstStyle/>
          <a:p>
            <a:pPr eaLnBrk="1" hangingPunct="1">
              <a:buFont typeface="Wingdings 2" pitchFamily="18" charset="2"/>
              <a:buChar char=""/>
            </a:pPr>
            <a:r>
              <a:rPr lang="en-US" altLang="en-US" sz="2400" dirty="0" smtClean="0"/>
              <a:t>OSHA website: </a:t>
            </a:r>
            <a:r>
              <a:rPr lang="en-US" altLang="en-US" sz="2400" dirty="0" smtClean="0">
                <a:solidFill>
                  <a:srgbClr val="0070C0"/>
                </a:solidFill>
                <a:hlinkClick r:id="rId3"/>
              </a:rPr>
              <a:t>www.osha.gov</a:t>
            </a:r>
            <a:r>
              <a:rPr lang="en-US" altLang="en-US" sz="2400" dirty="0" smtClean="0">
                <a:solidFill>
                  <a:srgbClr val="0070C0"/>
                </a:solidFill>
              </a:rPr>
              <a:t> </a:t>
            </a:r>
            <a:r>
              <a:rPr lang="en-US" altLang="en-US" sz="2400" dirty="0" smtClean="0"/>
              <a:t>and OSHA offices: Call or Write (800-321-OSHA) </a:t>
            </a:r>
          </a:p>
          <a:p>
            <a:pPr eaLnBrk="1" hangingPunct="1">
              <a:buFont typeface="Wingdings 2" pitchFamily="18" charset="2"/>
              <a:buChar char=""/>
            </a:pPr>
            <a:r>
              <a:rPr lang="en-US" altLang="en-US" sz="2400" dirty="0" smtClean="0"/>
              <a:t>Compliance Assistance Specialists in the area offices </a:t>
            </a:r>
          </a:p>
          <a:p>
            <a:pPr eaLnBrk="1" hangingPunct="1">
              <a:buFont typeface="Wingdings 2" pitchFamily="18" charset="2"/>
              <a:buChar char=""/>
            </a:pPr>
            <a:r>
              <a:rPr lang="en-US" altLang="en-US" sz="2400" dirty="0" smtClean="0"/>
              <a:t>National Institute for Occupational Safety and Health (NIOSH) – OSHA’s sister agency</a:t>
            </a:r>
          </a:p>
          <a:p>
            <a:pPr eaLnBrk="1" hangingPunct="1">
              <a:buFont typeface="Wingdings 2" pitchFamily="18" charset="2"/>
              <a:buChar char=""/>
            </a:pPr>
            <a:r>
              <a:rPr lang="en-US" altLang="en-US" sz="2400" dirty="0" smtClean="0"/>
              <a:t>OSHA Training Institute Education Centers</a:t>
            </a:r>
          </a:p>
          <a:p>
            <a:pPr eaLnBrk="1" hangingPunct="1">
              <a:buFont typeface="Wingdings 2" pitchFamily="18" charset="2"/>
              <a:buChar char=""/>
            </a:pPr>
            <a:r>
              <a:rPr lang="en-US" altLang="en-US" sz="2400" dirty="0" smtClean="0"/>
              <a:t>Doctors, nurses, other health care providers</a:t>
            </a:r>
          </a:p>
          <a:p>
            <a:pPr eaLnBrk="1" hangingPunct="1">
              <a:buFont typeface="Wingdings 2" pitchFamily="18" charset="2"/>
              <a:buChar char=""/>
            </a:pPr>
            <a:r>
              <a:rPr lang="en-US" altLang="en-US" sz="2400" dirty="0" smtClean="0"/>
              <a:t>Public libraries</a:t>
            </a:r>
          </a:p>
          <a:p>
            <a:pPr eaLnBrk="1" hangingPunct="1">
              <a:buFont typeface="Wingdings 2" pitchFamily="18" charset="2"/>
              <a:buChar char=""/>
            </a:pPr>
            <a:r>
              <a:rPr lang="en-US" altLang="en-US" sz="2400" dirty="0" smtClean="0"/>
              <a:t>Other local, community-based resources</a:t>
            </a:r>
          </a:p>
        </p:txBody>
      </p:sp>
      <p:sp>
        <p:nvSpPr>
          <p:cNvPr id="52227" name="Title 2"/>
          <p:cNvSpPr>
            <a:spLocks noGrp="1"/>
          </p:cNvSpPr>
          <p:nvPr>
            <p:ph type="title" idx="4294967295"/>
          </p:nvPr>
        </p:nvSpPr>
        <p:spPr>
          <a:xfrm>
            <a:off x="762000" y="228600"/>
            <a:ext cx="8229600" cy="1143000"/>
          </a:xfrm>
        </p:spPr>
        <p:txBody>
          <a:bodyPr/>
          <a:lstStyle/>
          <a:p>
            <a:pPr eaLnBrk="1" hangingPunct="1"/>
            <a:r>
              <a:rPr lang="en-US" altLang="en-US" sz="4000" smtClean="0"/>
              <a:t>Employee Rights and Responsibilities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1752600"/>
            <a:ext cx="7162800" cy="4800600"/>
          </a:xfrm>
          <a:solidFill>
            <a:schemeClr val="bg1"/>
          </a:solidFill>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defRPr/>
            </a:pPr>
            <a:endParaRPr lang="en-US" sz="3100" dirty="0" smtClean="0"/>
          </a:p>
          <a:p>
            <a:pPr>
              <a:defRPr/>
            </a:pPr>
            <a:r>
              <a:rPr lang="en-US" sz="2800" dirty="0" smtClean="0"/>
              <a:t>Occupational Safety &amp; Health Administration </a:t>
            </a:r>
            <a:r>
              <a:rPr lang="en-US" sz="2800" u="sng" dirty="0" smtClean="0">
                <a:solidFill>
                  <a:srgbClr val="0070C0"/>
                </a:solidFill>
                <a:hlinkClick r:id="rId2"/>
              </a:rPr>
              <a:t>www.osha.gov</a:t>
            </a:r>
            <a:endParaRPr lang="en-US" sz="2800" u="sng" dirty="0" smtClean="0">
              <a:solidFill>
                <a:srgbClr val="0070C0"/>
              </a:solidFill>
            </a:endParaRPr>
          </a:p>
          <a:p>
            <a:pPr>
              <a:defRPr/>
            </a:pPr>
            <a:r>
              <a:rPr lang="en-US" sz="2800" dirty="0" smtClean="0"/>
              <a:t>Institute for Occupational Safety &amp; Health </a:t>
            </a:r>
            <a:r>
              <a:rPr lang="en-US" sz="2800" u="sng" dirty="0" smtClean="0">
                <a:solidFill>
                  <a:srgbClr val="0070C0"/>
                </a:solidFill>
              </a:rPr>
              <a:t>www.cdc.gov/niosh</a:t>
            </a:r>
            <a:r>
              <a:rPr lang="en-US" sz="2800" dirty="0" smtClean="0"/>
              <a:t> ~ home for NIOSH Ag Centers</a:t>
            </a:r>
          </a:p>
          <a:p>
            <a:pPr>
              <a:defRPr/>
            </a:pPr>
            <a:r>
              <a:rPr lang="en-US" sz="2800" dirty="0" smtClean="0"/>
              <a:t>AgriSafe – </a:t>
            </a:r>
            <a:r>
              <a:rPr lang="en-US" sz="2800" u="sng" dirty="0" smtClean="0">
                <a:solidFill>
                  <a:srgbClr val="0070C0"/>
                </a:solidFill>
              </a:rPr>
              <a:t>www.agrisafe.org</a:t>
            </a:r>
          </a:p>
          <a:p>
            <a:pPr>
              <a:defRPr/>
            </a:pPr>
            <a:r>
              <a:rPr lang="en-US" sz="2800" dirty="0" smtClean="0"/>
              <a:t>National Education Center for Agricultural Safety – </a:t>
            </a:r>
            <a:r>
              <a:rPr lang="en-US" sz="2800" u="sng" dirty="0" smtClean="0">
                <a:solidFill>
                  <a:srgbClr val="0070C0"/>
                </a:solidFill>
              </a:rPr>
              <a:t>www.necasag.org</a:t>
            </a:r>
          </a:p>
          <a:p>
            <a:pPr>
              <a:defRPr/>
            </a:pPr>
            <a:r>
              <a:rPr lang="en-US" sz="2800" dirty="0" smtClean="0"/>
              <a:t>National Safety Council- </a:t>
            </a:r>
            <a:r>
              <a:rPr lang="en-US" sz="2800" u="sng" dirty="0" smtClean="0">
                <a:solidFill>
                  <a:srgbClr val="0070C0"/>
                </a:solidFill>
              </a:rPr>
              <a:t>www.nsc.org</a:t>
            </a:r>
          </a:p>
          <a:p>
            <a:pPr>
              <a:defRPr/>
            </a:pPr>
            <a:r>
              <a:rPr lang="en-US" sz="2800" dirty="0" smtClean="0"/>
              <a:t>National Safety Compliance - (training materials)- </a:t>
            </a:r>
            <a:r>
              <a:rPr lang="en-US" sz="2800" u="sng" dirty="0" smtClean="0">
                <a:solidFill>
                  <a:srgbClr val="0070C0"/>
                </a:solidFill>
              </a:rPr>
              <a:t>http://www.osah-safety-training.net</a:t>
            </a:r>
          </a:p>
          <a:p>
            <a:pPr>
              <a:defRPr/>
            </a:pPr>
            <a:endParaRPr lang="en-US" dirty="0"/>
          </a:p>
        </p:txBody>
      </p:sp>
      <p:sp>
        <p:nvSpPr>
          <p:cNvPr id="53251" name="Title 2"/>
          <p:cNvSpPr>
            <a:spLocks noGrp="1"/>
          </p:cNvSpPr>
          <p:nvPr>
            <p:ph type="title"/>
          </p:nvPr>
        </p:nvSpPr>
        <p:spPr>
          <a:xfrm>
            <a:off x="914400" y="0"/>
            <a:ext cx="8229600" cy="1143000"/>
          </a:xfrm>
        </p:spPr>
        <p:txBody>
          <a:bodyPr/>
          <a:lstStyle/>
          <a:p>
            <a:r>
              <a:rPr lang="en-US" altLang="en-US" smtClean="0"/>
              <a:t>Resources for You</a:t>
            </a:r>
          </a:p>
        </p:txBody>
      </p:sp>
      <p:sp>
        <p:nvSpPr>
          <p:cNvPr id="532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1400" i="0" smtClean="0"/>
              <a:t>4/11/2012</a:t>
            </a:r>
          </a:p>
        </p:txBody>
      </p:sp>
      <p:sp>
        <p:nvSpPr>
          <p:cNvPr id="532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fld id="{278E40D2-440E-4D8D-9452-232F1D19478A}" type="slidenum">
              <a:rPr lang="en-US" altLang="en-US" sz="1400" i="0" smtClean="0"/>
              <a:pPr eaLnBrk="1" hangingPunct="1"/>
              <a:t>49</a:t>
            </a:fld>
            <a:endParaRPr lang="en-US" altLang="en-US" sz="1400" i="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1600200" y="2133600"/>
            <a:ext cx="7086600" cy="4525963"/>
          </a:xfrm>
        </p:spPr>
        <p:txBody>
          <a:bodyPr/>
          <a:lstStyle/>
          <a:p>
            <a:r>
              <a:rPr lang="en-US" altLang="en-US" sz="2400" dirty="0" smtClean="0"/>
              <a:t>Agriculture has an OSHA  standard (</a:t>
            </a:r>
            <a:r>
              <a:rPr lang="en-US" altLang="en-US" sz="2400" dirty="0" smtClean="0">
                <a:hlinkClick r:id="rId3" action="ppaction://hlinkfile" tooltip="29 CFR 1928"/>
              </a:rPr>
              <a:t>29 CFR 1928</a:t>
            </a:r>
            <a:r>
              <a:rPr lang="en-US" altLang="en-US" sz="2400" dirty="0" smtClean="0"/>
              <a:t>)</a:t>
            </a:r>
          </a:p>
          <a:p>
            <a:endParaRPr lang="en-US" altLang="en-US" sz="2400" dirty="0" smtClean="0"/>
          </a:p>
          <a:p>
            <a:r>
              <a:rPr lang="en-US" altLang="en-US" sz="2400" dirty="0" smtClean="0"/>
              <a:t>If there is not a standard in Agriculture  (29 CFR 1928) OSHA defers to General Industry (29 CFR 1910) </a:t>
            </a:r>
          </a:p>
          <a:p>
            <a:endParaRPr lang="en-US" altLang="en-US" sz="2400" dirty="0" smtClean="0"/>
          </a:p>
          <a:p>
            <a:r>
              <a:rPr lang="en-US" altLang="en-US" sz="2400" dirty="0" smtClean="0"/>
              <a:t>If not found in General Industry then go to General Duty Clause </a:t>
            </a:r>
            <a:r>
              <a:rPr lang="en-US" altLang="en-US" sz="2400" dirty="0" smtClean="0">
                <a:hlinkClick r:id="rId4" action="ppaction://hlinkfile" tooltip="Section 5(a)(1)"/>
              </a:rPr>
              <a:t>Section 5(a)(1)</a:t>
            </a:r>
            <a:r>
              <a:rPr lang="en-US" altLang="en-US" sz="2400" dirty="0" smtClean="0"/>
              <a:t>  </a:t>
            </a:r>
          </a:p>
          <a:p>
            <a:endParaRPr lang="en-US" altLang="en-US" dirty="0" smtClean="0"/>
          </a:p>
        </p:txBody>
      </p:sp>
      <p:sp>
        <p:nvSpPr>
          <p:cNvPr id="819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1400" i="0" smtClean="0"/>
              <a:t>4/11/2012</a:t>
            </a:r>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fld id="{86C715B2-5714-4FB0-B45C-C7A27505B435}" type="slidenum">
              <a:rPr lang="en-US" altLang="en-US" sz="1400" i="0" smtClean="0"/>
              <a:pPr eaLnBrk="1" hangingPunct="1"/>
              <a:t>5</a:t>
            </a:fld>
            <a:endParaRPr lang="en-US" altLang="en-US" sz="1400" i="0" smtClean="0"/>
          </a:p>
        </p:txBody>
      </p:sp>
      <p:sp>
        <p:nvSpPr>
          <p:cNvPr id="8197" name="Title 4"/>
          <p:cNvSpPr>
            <a:spLocks noGrp="1"/>
          </p:cNvSpPr>
          <p:nvPr>
            <p:ph type="title"/>
          </p:nvPr>
        </p:nvSpPr>
        <p:spPr>
          <a:xfrm>
            <a:off x="457200" y="274638"/>
            <a:ext cx="8229600" cy="715962"/>
          </a:xfrm>
        </p:spPr>
        <p:txBody>
          <a:bodyPr/>
          <a:lstStyle/>
          <a:p>
            <a:r>
              <a:rPr lang="en-US" altLang="en-US" dirty="0" smtClean="0"/>
              <a:t>OSHA Standards </a:t>
            </a:r>
          </a:p>
        </p:txBody>
      </p:sp>
      <p:sp>
        <p:nvSpPr>
          <p:cNvPr id="8198" name="TextBox 5"/>
          <p:cNvSpPr txBox="1">
            <a:spLocks noChangeArrowheads="1"/>
          </p:cNvSpPr>
          <p:nvPr/>
        </p:nvSpPr>
        <p:spPr bwMode="auto">
          <a:xfrm>
            <a:off x="3276600" y="6172200"/>
            <a:ext cx="280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a:t>Source: www.OSHA.gov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8587" y="2133600"/>
            <a:ext cx="7745413" cy="4038600"/>
          </a:xfrm>
          <a:solidFill>
            <a:schemeClr val="bg1"/>
          </a:solidFill>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defRPr/>
            </a:pPr>
            <a:r>
              <a:rPr lang="en-US" sz="2000" dirty="0" smtClean="0"/>
              <a:t>American National Standards Institute </a:t>
            </a:r>
            <a:r>
              <a:rPr lang="en-US" sz="2000" u="sng" dirty="0" smtClean="0">
                <a:solidFill>
                  <a:srgbClr val="0070C0"/>
                </a:solidFill>
              </a:rPr>
              <a:t>www.ansi.org</a:t>
            </a:r>
          </a:p>
          <a:p>
            <a:pPr>
              <a:defRPr/>
            </a:pPr>
            <a:r>
              <a:rPr lang="en-US" sz="2000" dirty="0" smtClean="0"/>
              <a:t>Occupational Safety &amp; Health Administration </a:t>
            </a:r>
            <a:r>
              <a:rPr lang="en-US" sz="2000" u="sng" dirty="0" smtClean="0">
                <a:solidFill>
                  <a:srgbClr val="0070C0"/>
                </a:solidFill>
              </a:rPr>
              <a:t>www.osha.gov</a:t>
            </a:r>
          </a:p>
          <a:p>
            <a:pPr>
              <a:defRPr/>
            </a:pPr>
            <a:r>
              <a:rPr lang="en-US" sz="2000" dirty="0" smtClean="0"/>
              <a:t>Bureau of Labor Statistics </a:t>
            </a:r>
            <a:r>
              <a:rPr lang="en-US" sz="2000" u="sng" dirty="0" smtClean="0">
                <a:solidFill>
                  <a:srgbClr val="0070C0"/>
                </a:solidFill>
              </a:rPr>
              <a:t>www.bls.gov</a:t>
            </a:r>
          </a:p>
          <a:p>
            <a:pPr>
              <a:defRPr/>
            </a:pPr>
            <a:r>
              <a:rPr lang="en-US" sz="2000" dirty="0" smtClean="0"/>
              <a:t>Center for Disease Control/National Institute for Occupational Safety &amp; Health </a:t>
            </a:r>
            <a:r>
              <a:rPr lang="en-US" sz="2000" u="sng" dirty="0" smtClean="0">
                <a:solidFill>
                  <a:srgbClr val="0070C0"/>
                </a:solidFill>
              </a:rPr>
              <a:t>ww.cdc.gov/</a:t>
            </a:r>
            <a:r>
              <a:rPr lang="en-US" sz="2000" u="sng" dirty="0" err="1" smtClean="0">
                <a:solidFill>
                  <a:srgbClr val="0070C0"/>
                </a:solidFill>
              </a:rPr>
              <a:t>niosh</a:t>
            </a:r>
            <a:endParaRPr lang="en-US" sz="2000" u="sng" dirty="0" smtClean="0">
              <a:solidFill>
                <a:srgbClr val="0070C0"/>
              </a:solidFill>
            </a:endParaRPr>
          </a:p>
          <a:p>
            <a:pPr>
              <a:defRPr/>
            </a:pPr>
            <a:r>
              <a:rPr lang="en-US" sz="2000" dirty="0" smtClean="0"/>
              <a:t>National Safety Council –Injury Facts 2010,2011</a:t>
            </a:r>
            <a:r>
              <a:rPr lang="en-US" sz="2000" u="sng" dirty="0" smtClean="0">
                <a:solidFill>
                  <a:srgbClr val="0070C0"/>
                </a:solidFill>
              </a:rPr>
              <a:t>www.nsc.org</a:t>
            </a:r>
          </a:p>
          <a:p>
            <a:pPr>
              <a:defRPr/>
            </a:pPr>
            <a:r>
              <a:rPr lang="en-US" sz="2000" dirty="0" smtClean="0"/>
              <a:t>National Safety Council – 2006 S. Harwood Training Grant</a:t>
            </a:r>
          </a:p>
          <a:p>
            <a:pPr>
              <a:defRPr/>
            </a:pPr>
            <a:r>
              <a:rPr lang="en-US" sz="2000" dirty="0" smtClean="0"/>
              <a:t>Penn State College of Agricultural Sciences. Animal Handling Tips. 2007 </a:t>
            </a:r>
            <a:r>
              <a:rPr lang="en-US" sz="2000" u="sng" dirty="0" smtClean="0">
                <a:solidFill>
                  <a:srgbClr val="0070C0"/>
                </a:solidFill>
              </a:rPr>
              <a:t>www.abe.psu.edu</a:t>
            </a:r>
          </a:p>
          <a:p>
            <a:pPr>
              <a:defRPr/>
            </a:pPr>
            <a:r>
              <a:rPr lang="en-US" sz="2000" dirty="0" smtClean="0"/>
              <a:t>University of Iowa Agricultural Medicine program manual ,2010.</a:t>
            </a:r>
          </a:p>
          <a:p>
            <a:pPr>
              <a:defRPr/>
            </a:pPr>
            <a:r>
              <a:rPr lang="en-US" sz="2000" dirty="0" smtClean="0"/>
              <a:t>Donham,K and Thelin,A. </a:t>
            </a:r>
            <a:r>
              <a:rPr lang="en-US" sz="1800" u="sng" dirty="0" smtClean="0"/>
              <a:t>Agricultural Medicine – Occupational and Environmental Health for the Health Professions. </a:t>
            </a:r>
            <a:r>
              <a:rPr lang="en-US" sz="1800" dirty="0" smtClean="0"/>
              <a:t>Blackwell Publishing. 2006</a:t>
            </a:r>
            <a:endParaRPr lang="en-US" sz="1800" dirty="0"/>
          </a:p>
        </p:txBody>
      </p:sp>
      <p:sp>
        <p:nvSpPr>
          <p:cNvPr id="55299" name="Title 2"/>
          <p:cNvSpPr>
            <a:spLocks noGrp="1"/>
          </p:cNvSpPr>
          <p:nvPr>
            <p:ph type="title"/>
          </p:nvPr>
        </p:nvSpPr>
        <p:spPr>
          <a:xfrm>
            <a:off x="914400" y="0"/>
            <a:ext cx="8229600" cy="1143000"/>
          </a:xfrm>
        </p:spPr>
        <p:txBody>
          <a:bodyPr/>
          <a:lstStyle/>
          <a:p>
            <a:r>
              <a:rPr lang="en-US" altLang="en-US" smtClean="0"/>
              <a:t>References</a:t>
            </a:r>
          </a:p>
        </p:txBody>
      </p:sp>
      <p:sp>
        <p:nvSpPr>
          <p:cNvPr id="553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1400" i="0" smtClean="0"/>
              <a:t>4/11/2012</a:t>
            </a:r>
          </a:p>
        </p:txBody>
      </p:sp>
      <p:sp>
        <p:nvSpPr>
          <p:cNvPr id="553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fld id="{328A560C-47FF-4DA6-B3DF-96BBC79E1943}" type="slidenum">
              <a:rPr lang="en-US" altLang="en-US" sz="1400" i="0" smtClean="0"/>
              <a:pPr eaLnBrk="1" hangingPunct="1"/>
              <a:t>50</a:t>
            </a:fld>
            <a:endParaRPr lang="en-US" altLang="en-US" sz="1400" i="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43000" y="-457200"/>
            <a:ext cx="8229600" cy="1417638"/>
          </a:xfrm>
        </p:spPr>
        <p:txBody>
          <a:bodyPr/>
          <a:lstStyle/>
          <a:p>
            <a:pPr marL="54864" eaLnBrk="1" fontAlgn="auto" hangingPunct="1">
              <a:spcAft>
                <a:spcPts val="0"/>
              </a:spcAft>
              <a:defRPr/>
            </a:pPr>
            <a:r>
              <a:rPr lang="en-US" sz="4000" dirty="0" smtClean="0">
                <a:solidFill>
                  <a:schemeClr val="tx2">
                    <a:tint val="100000"/>
                    <a:shade val="90000"/>
                    <a:satMod val="250000"/>
                    <a:alpha val="100000"/>
                  </a:schemeClr>
                </a:solidFill>
              </a:rPr>
              <a:t/>
            </a:r>
            <a:br>
              <a:rPr lang="en-US" sz="4000" dirty="0" smtClean="0">
                <a:solidFill>
                  <a:schemeClr val="tx2">
                    <a:tint val="100000"/>
                    <a:shade val="90000"/>
                    <a:satMod val="250000"/>
                    <a:alpha val="100000"/>
                  </a:schemeClr>
                </a:solidFill>
              </a:rPr>
            </a:br>
            <a:r>
              <a:rPr lang="en-US" sz="4000" dirty="0" smtClean="0">
                <a:solidFill>
                  <a:schemeClr val="tx2">
                    <a:tint val="100000"/>
                    <a:shade val="90000"/>
                    <a:satMod val="250000"/>
                    <a:alpha val="100000"/>
                  </a:schemeClr>
                </a:solidFill>
              </a:rPr>
              <a:t>Farming is an Occupation</a:t>
            </a:r>
          </a:p>
        </p:txBody>
      </p:sp>
      <p:sp>
        <p:nvSpPr>
          <p:cNvPr id="57347" name="Rectangle 3"/>
          <p:cNvSpPr>
            <a:spLocks noGrp="1" noChangeArrowheads="1"/>
          </p:cNvSpPr>
          <p:nvPr>
            <p:ph idx="1"/>
          </p:nvPr>
        </p:nvSpPr>
        <p:spPr>
          <a:xfrm>
            <a:off x="1828800" y="1295400"/>
            <a:ext cx="7010400" cy="1447800"/>
          </a:xfrm>
        </p:spPr>
        <p:txBody>
          <a:bodyPr/>
          <a:lstStyle/>
          <a:p>
            <a:pPr eaLnBrk="1" hangingPunct="1"/>
            <a:r>
              <a:rPr lang="en-US" altLang="en-US" sz="2800" dirty="0" smtClean="0"/>
              <a:t>Not just a Life Style</a:t>
            </a:r>
          </a:p>
          <a:p>
            <a:pPr eaLnBrk="1" hangingPunct="1"/>
            <a:r>
              <a:rPr lang="en-US" altLang="en-US" sz="2800" dirty="0" smtClean="0"/>
              <a:t>Work Place is also Home</a:t>
            </a:r>
          </a:p>
          <a:p>
            <a:pPr eaLnBrk="1" hangingPunct="1"/>
            <a:endParaRPr lang="en-US" altLang="en-US" dirty="0" smtClean="0"/>
          </a:p>
        </p:txBody>
      </p:sp>
      <p:pic>
        <p:nvPicPr>
          <p:cNvPr id="57348" name="Picture 4" descr="Swanson's Cattl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11775" y="2286000"/>
            <a:ext cx="28416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descr="IMG_0444.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0" y="23622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7" descr="IMG00082[1].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0" y="4572000"/>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6" descr="Paul sprayer.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09800" y="4552950"/>
            <a:ext cx="2819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905000"/>
            <a:ext cx="6845300" cy="4000500"/>
          </a:xfrm>
        </p:spPr>
        <p:txBody>
          <a:bodyPr>
            <a:normAutofit fontScale="85000" lnSpcReduction="10000"/>
          </a:bodyPr>
          <a:lstStyle/>
          <a:p>
            <a:pPr>
              <a:defRPr/>
            </a:pPr>
            <a:r>
              <a:rPr lang="en-US" sz="2800" dirty="0" smtClean="0">
                <a:hlinkClick r:id="rId3" action="ppaction://hlinkfile" tooltip="Section 5(a)(1)"/>
              </a:rPr>
              <a:t>Section 5(a)(1)</a:t>
            </a:r>
            <a:r>
              <a:rPr lang="en-US" sz="2800" dirty="0" smtClean="0"/>
              <a:t> of the OSH Act, often referred to as the </a:t>
            </a:r>
            <a:r>
              <a:rPr lang="en-US" sz="2800" b="1" u="sng" dirty="0" smtClean="0"/>
              <a:t>General Duty Clause</a:t>
            </a:r>
            <a:r>
              <a:rPr lang="en-US" sz="2800" dirty="0" smtClean="0"/>
              <a:t>, requires employers to "furnish to each of his employees employment and a place of employment which are free from recognized hazards that are causing or are likely to cause death or serious physical harm to his employees". </a:t>
            </a:r>
          </a:p>
          <a:p>
            <a:pPr>
              <a:defRPr/>
            </a:pPr>
            <a:endParaRPr lang="en-US" sz="2800" dirty="0" smtClean="0"/>
          </a:p>
          <a:p>
            <a:pPr>
              <a:defRPr/>
            </a:pPr>
            <a:r>
              <a:rPr lang="en-US" sz="2800" dirty="0" smtClean="0">
                <a:hlinkClick r:id="rId3" action="ppaction://hlinkfile" tooltip="Section 5(a)(2)"/>
              </a:rPr>
              <a:t>Section 5(a)(2)</a:t>
            </a:r>
            <a:r>
              <a:rPr lang="en-US" sz="2800" dirty="0" smtClean="0"/>
              <a:t> requires employers to "comply with occupational safety and health standards promulgated under this Act".</a:t>
            </a:r>
          </a:p>
          <a:p>
            <a:pPr>
              <a:defRPr/>
            </a:pPr>
            <a:endParaRPr lang="en-US" dirty="0"/>
          </a:p>
        </p:txBody>
      </p:sp>
      <p:sp>
        <p:nvSpPr>
          <p:cNvPr id="9219" name="Title 2"/>
          <p:cNvSpPr>
            <a:spLocks noGrp="1"/>
          </p:cNvSpPr>
          <p:nvPr>
            <p:ph type="title"/>
          </p:nvPr>
        </p:nvSpPr>
        <p:spPr>
          <a:xfrm>
            <a:off x="457200" y="274638"/>
            <a:ext cx="8229600" cy="715962"/>
          </a:xfrm>
        </p:spPr>
        <p:txBody>
          <a:bodyPr/>
          <a:lstStyle/>
          <a:p>
            <a:r>
              <a:rPr lang="en-US" altLang="en-US" dirty="0" smtClean="0"/>
              <a:t>OSHA Standards</a:t>
            </a:r>
          </a:p>
        </p:txBody>
      </p:sp>
      <p:sp>
        <p:nvSpPr>
          <p:cNvPr id="92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1400" i="0" smtClean="0"/>
              <a:t>4/11/2012</a:t>
            </a:r>
          </a:p>
        </p:txBody>
      </p:sp>
      <p:sp>
        <p:nvSpPr>
          <p:cNvPr id="92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fld id="{F2FB7BDA-FA60-4090-A9DF-8FDA6FE2945E}" type="slidenum">
              <a:rPr lang="en-US" altLang="en-US" sz="1400" i="0" smtClean="0"/>
              <a:pPr eaLnBrk="1" hangingPunct="1"/>
              <a:t>6</a:t>
            </a:fld>
            <a:endParaRPr lang="en-US" altLang="en-US" sz="1400" i="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43000" y="0"/>
            <a:ext cx="8229600" cy="1143000"/>
          </a:xfrm>
        </p:spPr>
        <p:txBody>
          <a:bodyPr/>
          <a:lstStyle/>
          <a:p>
            <a:r>
              <a:rPr lang="en-US" altLang="en-US" sz="3600" smtClean="0"/>
              <a:t>Personal Protective Equipment </a:t>
            </a:r>
          </a:p>
        </p:txBody>
      </p:sp>
      <p:sp>
        <p:nvSpPr>
          <p:cNvPr id="10243" name="Content Placeholder 2"/>
          <p:cNvSpPr>
            <a:spLocks noGrp="1"/>
          </p:cNvSpPr>
          <p:nvPr>
            <p:ph idx="1"/>
          </p:nvPr>
        </p:nvSpPr>
        <p:spPr>
          <a:xfrm>
            <a:off x="1752600" y="1600200"/>
            <a:ext cx="6400800" cy="4525963"/>
          </a:xfrm>
        </p:spPr>
        <p:txBody>
          <a:bodyPr/>
          <a:lstStyle/>
          <a:p>
            <a:r>
              <a:rPr lang="en-US" altLang="en-US" smtClean="0"/>
              <a:t>Head to Toe</a:t>
            </a:r>
          </a:p>
          <a:p>
            <a:pPr lvl="1"/>
            <a:r>
              <a:rPr lang="en-US" altLang="en-US" smtClean="0"/>
              <a:t>Scalp</a:t>
            </a:r>
          </a:p>
          <a:p>
            <a:pPr lvl="1"/>
            <a:r>
              <a:rPr lang="en-US" altLang="en-US" smtClean="0"/>
              <a:t>Face</a:t>
            </a:r>
          </a:p>
          <a:p>
            <a:pPr lvl="1"/>
            <a:r>
              <a:rPr lang="en-US" altLang="en-US" smtClean="0"/>
              <a:t>Eyes</a:t>
            </a:r>
          </a:p>
          <a:p>
            <a:pPr lvl="1"/>
            <a:r>
              <a:rPr lang="en-US" altLang="en-US" smtClean="0"/>
              <a:t>Ears</a:t>
            </a:r>
          </a:p>
          <a:p>
            <a:pPr lvl="1"/>
            <a:r>
              <a:rPr lang="en-US" altLang="en-US" smtClean="0"/>
              <a:t>Lungs</a:t>
            </a:r>
          </a:p>
          <a:p>
            <a:pPr lvl="1"/>
            <a:r>
              <a:rPr lang="en-US" altLang="en-US" smtClean="0"/>
              <a:t>Skin</a:t>
            </a:r>
          </a:p>
          <a:p>
            <a:pPr lvl="1"/>
            <a:r>
              <a:rPr lang="en-US" altLang="en-US" smtClean="0"/>
              <a:t>Feet</a:t>
            </a:r>
          </a:p>
          <a:p>
            <a:pPr lvl="1"/>
            <a:endParaRPr lang="en-US" altLang="en-US" smtClean="0"/>
          </a:p>
          <a:p>
            <a:pPr lvl="1"/>
            <a:endParaRPr lang="en-US" altLang="en-US" smtClean="0"/>
          </a:p>
          <a:p>
            <a:pPr lvl="1">
              <a:buFontTx/>
              <a:buNone/>
            </a:pPr>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914400" y="0"/>
            <a:ext cx="8229600" cy="1143000"/>
          </a:xfrm>
        </p:spPr>
        <p:txBody>
          <a:bodyPr/>
          <a:lstStyle/>
          <a:p>
            <a:r>
              <a:rPr lang="en-US" altLang="en-US" sz="3600" smtClean="0"/>
              <a:t>Eye and Face Protection</a:t>
            </a:r>
          </a:p>
        </p:txBody>
      </p:sp>
      <p:sp>
        <p:nvSpPr>
          <p:cNvPr id="11267" name="Content Placeholder 4"/>
          <p:cNvSpPr>
            <a:spLocks noGrp="1"/>
          </p:cNvSpPr>
          <p:nvPr>
            <p:ph idx="1"/>
          </p:nvPr>
        </p:nvSpPr>
        <p:spPr>
          <a:xfrm>
            <a:off x="1447800" y="1981200"/>
            <a:ext cx="7391400" cy="4525963"/>
          </a:xfrm>
        </p:spPr>
        <p:txBody>
          <a:bodyPr/>
          <a:lstStyle/>
          <a:p>
            <a:pPr>
              <a:buFontTx/>
              <a:buNone/>
            </a:pPr>
            <a:r>
              <a:rPr lang="en-US" altLang="en-US" sz="2400" dirty="0" smtClean="0"/>
              <a:t>    Jobs that increase risk of eye injury – grinding, sawing, drilling, mowing, welding, spray paint, chemicals, batteries, handling equipment </a:t>
            </a:r>
          </a:p>
          <a:p>
            <a:pPr>
              <a:buFontTx/>
              <a:buNone/>
            </a:pPr>
            <a:endParaRPr lang="en-US" altLang="en-US" sz="900" dirty="0" smtClean="0"/>
          </a:p>
          <a:p>
            <a:r>
              <a:rPr lang="en-US" altLang="en-US" sz="1800" b="1" dirty="0" smtClean="0"/>
              <a:t>Chemical Splashes and Flying objects </a:t>
            </a:r>
            <a:r>
              <a:rPr lang="en-US" altLang="en-US" sz="1800" dirty="0" smtClean="0"/>
              <a:t>= Safety Glasses and Goggles </a:t>
            </a:r>
          </a:p>
          <a:p>
            <a:pPr lvl="1"/>
            <a:r>
              <a:rPr lang="en-US" altLang="en-US" sz="1800" dirty="0" smtClean="0"/>
              <a:t>Must meet ANSI  Z87.1 standards Safety</a:t>
            </a:r>
          </a:p>
          <a:p>
            <a:pPr lvl="1"/>
            <a:endParaRPr lang="en-US" altLang="en-US" sz="1800" dirty="0" smtClean="0"/>
          </a:p>
          <a:p>
            <a:r>
              <a:rPr lang="en-US" altLang="en-US" sz="1800" b="1" dirty="0" smtClean="0"/>
              <a:t>Sun damage </a:t>
            </a:r>
            <a:r>
              <a:rPr lang="en-US" altLang="en-US" sz="1800" dirty="0" smtClean="0"/>
              <a:t>= Sunglasses with UV absorbent material.</a:t>
            </a:r>
          </a:p>
          <a:p>
            <a:pPr lvl="1"/>
            <a:r>
              <a:rPr lang="en-US" altLang="en-US" sz="1800" dirty="0" smtClean="0"/>
              <a:t>ANSI  UV requirements block at least 99% of UV radiation </a:t>
            </a:r>
          </a:p>
          <a:p>
            <a:pPr lvl="1"/>
            <a:endParaRPr lang="en-US" altLang="en-US" sz="1800" dirty="0" smtClean="0"/>
          </a:p>
          <a:p>
            <a:r>
              <a:rPr lang="en-US" altLang="en-US" sz="1800" b="1" dirty="0" smtClean="0"/>
              <a:t>Welding </a:t>
            </a:r>
            <a:r>
              <a:rPr lang="en-US" altLang="en-US" sz="1800" dirty="0" smtClean="0"/>
              <a:t>= exposure to visible, infrared (IR) and sometimes UV light</a:t>
            </a:r>
          </a:p>
          <a:p>
            <a:pPr lvl="1"/>
            <a:r>
              <a:rPr lang="en-US" altLang="en-US" sz="1800" dirty="0" smtClean="0"/>
              <a:t>Welding filter lenses rated from 2-14 </a:t>
            </a:r>
          </a:p>
          <a:p>
            <a:pPr lvl="1"/>
            <a:r>
              <a:rPr lang="en-US" altLang="en-US" sz="1800" dirty="0" smtClean="0"/>
              <a:t>NIOSH recommends  at least a 4 rating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600200" y="274638"/>
            <a:ext cx="7086600" cy="792162"/>
          </a:xfrm>
        </p:spPr>
        <p:txBody>
          <a:bodyPr/>
          <a:lstStyle/>
          <a:p>
            <a:r>
              <a:rPr lang="en-US" altLang="en-US" dirty="0" smtClean="0"/>
              <a:t>OSHA Standard - Eyes</a:t>
            </a:r>
          </a:p>
        </p:txBody>
      </p:sp>
      <p:sp>
        <p:nvSpPr>
          <p:cNvPr id="12291" name="Content Placeholder 2"/>
          <p:cNvSpPr>
            <a:spLocks noGrp="1"/>
          </p:cNvSpPr>
          <p:nvPr>
            <p:ph idx="1"/>
          </p:nvPr>
        </p:nvSpPr>
        <p:spPr>
          <a:xfrm>
            <a:off x="1295400" y="2057400"/>
            <a:ext cx="7620000" cy="4525963"/>
          </a:xfrm>
        </p:spPr>
        <p:txBody>
          <a:bodyPr/>
          <a:lstStyle/>
          <a:p>
            <a:r>
              <a:rPr lang="en-US" altLang="en-US" sz="1400" b="1" dirty="0" smtClean="0"/>
              <a:t>29 CFR Occupational Health Standards, Personal Protective Equipment</a:t>
            </a:r>
          </a:p>
          <a:p>
            <a:r>
              <a:rPr lang="en-US" altLang="en-US" sz="1400" b="1" dirty="0" smtClean="0"/>
              <a:t>1910.133(a)</a:t>
            </a:r>
            <a:r>
              <a:rPr lang="en-US" altLang="en-US" sz="1400" dirty="0" smtClean="0"/>
              <a:t> General requirements.</a:t>
            </a:r>
            <a:r>
              <a:rPr lang="en-US" altLang="en-US" sz="1400" b="1" dirty="0" smtClean="0"/>
              <a:t>1910.133(a)(1)</a:t>
            </a:r>
            <a:r>
              <a:rPr lang="en-US" altLang="en-US" sz="1400" dirty="0" smtClean="0"/>
              <a:t> The employer shall ensure that each affected employee uses appropriate eye or face protection when exposed to eye or face hazards from flying particles, molten metal, liquid chemicals, acids or caustic liquids, chemical gases or vapors, or potentially injurious light radiation.</a:t>
            </a:r>
            <a:r>
              <a:rPr lang="en-US" altLang="en-US" sz="1400" b="1" dirty="0" smtClean="0"/>
              <a:t>1910.133(a)(2)</a:t>
            </a:r>
            <a:r>
              <a:rPr lang="en-US" altLang="en-US" sz="1400" dirty="0" smtClean="0"/>
              <a:t> The employer shall ensure that each affected employee uses eye protection that provides side protection when there is a hazard from flying objects. Detachable side protectors (e.g. clip-on or slide-on side shields) meeting the pertinent requirements of this section are acceptable.</a:t>
            </a:r>
            <a:r>
              <a:rPr lang="en-US" altLang="en-US" sz="1400" b="1" dirty="0" smtClean="0">
                <a:hlinkClick r:id="rId2" action="ppaction://hlinkfile"/>
              </a:rPr>
              <a:t>1910.133(a)(3)</a:t>
            </a:r>
            <a:r>
              <a:rPr lang="en-US" altLang="en-US" sz="1400" dirty="0" smtClean="0"/>
              <a:t> The employer shall ensure that each affected employee who wears prescription lenses while engaged in operations that involve eye hazards wears eye protection that incorporates the prescription in its design, or wears eye protection that can be worn over the prescription lenses without disturbing the proper position of the prescription lenses or the protective lenses.</a:t>
            </a:r>
            <a:r>
              <a:rPr lang="en-US" altLang="en-US" sz="1400" b="1" dirty="0" smtClean="0"/>
              <a:t>1910.133(a)(4)</a:t>
            </a:r>
            <a:r>
              <a:rPr lang="en-US" altLang="en-US" sz="1400" dirty="0" smtClean="0"/>
              <a:t> Eye and face PPE shall be distinctly marked to facilitate identification of the manufacturer.</a:t>
            </a:r>
            <a:r>
              <a:rPr lang="en-US" altLang="en-US" sz="1400" b="1" dirty="0" smtClean="0"/>
              <a:t>1910.133(a)(5)</a:t>
            </a:r>
            <a:r>
              <a:rPr lang="en-US" altLang="en-US" sz="1400" dirty="0" smtClean="0"/>
              <a:t> The employer shall ensure that each affected employee uses equipment with filter lenses that have a shade number appropriate for the work being performed for protection from injurious light radiation. The following is a listing of appropriate shade numbers for various operations.</a:t>
            </a:r>
          </a:p>
          <a:p>
            <a:endParaRPr lang="en-US" altLang="en-US" sz="1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rn template">
  <a:themeElements>
    <a:clrScheme name="bar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r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1" u="none" strike="noStrike" cap="none" normalizeH="0" baseline="0" smtClean="0">
            <a:ln>
              <a:noFill/>
            </a:ln>
            <a:solidFill>
              <a:schemeClr val="tx1"/>
            </a:solidFill>
            <a:effectLst/>
            <a:latin typeface="Arial" charset="0"/>
          </a:defRPr>
        </a:defPPr>
      </a:lstStyle>
    </a:lnDef>
  </a:objectDefaults>
  <a:extraClrSchemeLst>
    <a:extraClrScheme>
      <a:clrScheme name="bar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9918</TotalTime>
  <Words>3129</Words>
  <Application>Microsoft Office PowerPoint</Application>
  <PresentationFormat>On-screen Show (4:3)</PresentationFormat>
  <Paragraphs>403</Paragraphs>
  <Slides>51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Times New Roman</vt:lpstr>
      <vt:lpstr>Wingdings</vt:lpstr>
      <vt:lpstr>Wingdings 2</vt:lpstr>
      <vt:lpstr>Calibri</vt:lpstr>
      <vt:lpstr>Comic Sans MS</vt:lpstr>
      <vt:lpstr>barn template</vt:lpstr>
      <vt:lpstr>               Personal Protective        Equipment  Selection       2012</vt:lpstr>
      <vt:lpstr>Disclaimers</vt:lpstr>
      <vt:lpstr>Lecture Focus Points</vt:lpstr>
      <vt:lpstr>Agriculture Exemption</vt:lpstr>
      <vt:lpstr>OSHA Standards </vt:lpstr>
      <vt:lpstr>OSHA Standards</vt:lpstr>
      <vt:lpstr>Personal Protective Equipment </vt:lpstr>
      <vt:lpstr>Eye and Face Protection</vt:lpstr>
      <vt:lpstr>OSHA Standard - Eyes</vt:lpstr>
      <vt:lpstr>Eye Protection</vt:lpstr>
      <vt:lpstr>Hearing Protection</vt:lpstr>
      <vt:lpstr>OSHA Standard - Hearing</vt:lpstr>
      <vt:lpstr>Educate</vt:lpstr>
      <vt:lpstr>Need Choices</vt:lpstr>
      <vt:lpstr>Hearing Protection</vt:lpstr>
      <vt:lpstr>Noise Reduction Rating (NRR)</vt:lpstr>
      <vt:lpstr>Sun Safety</vt:lpstr>
      <vt:lpstr>Sun Safety </vt:lpstr>
      <vt:lpstr>Reduce Chemical Risk</vt:lpstr>
      <vt:lpstr>OSHA Standard Chemicals</vt:lpstr>
      <vt:lpstr>Hazard Communication</vt:lpstr>
      <vt:lpstr>Pesticide Exposure Health Risk</vt:lpstr>
      <vt:lpstr>PowerPoint Presentation</vt:lpstr>
      <vt:lpstr>PowerPoint Presentation</vt:lpstr>
      <vt:lpstr>Benefits of Che Monitoring</vt:lpstr>
      <vt:lpstr>Who to Monitor?</vt:lpstr>
      <vt:lpstr>Review Work Practices </vt:lpstr>
      <vt:lpstr>Role of Clinician</vt:lpstr>
      <vt:lpstr>Worker Protection Standard</vt:lpstr>
      <vt:lpstr>Education </vt:lpstr>
      <vt:lpstr>Labels </vt:lpstr>
      <vt:lpstr>Labels – Proper PPE  </vt:lpstr>
      <vt:lpstr>Fumigant use </vt:lpstr>
      <vt:lpstr>Tobacco</vt:lpstr>
      <vt:lpstr>Green Tobacco sickness</vt:lpstr>
      <vt:lpstr>Migrant Workers</vt:lpstr>
      <vt:lpstr>Head to Toe Protection</vt:lpstr>
      <vt:lpstr>Personal Protective Equipment</vt:lpstr>
      <vt:lpstr>Reduce Chemical Risk</vt:lpstr>
      <vt:lpstr>A Word About Take Home Exposure</vt:lpstr>
      <vt:lpstr>Additional Tips</vt:lpstr>
      <vt:lpstr>Laundering </vt:lpstr>
      <vt:lpstr>Proper Storage</vt:lpstr>
      <vt:lpstr>Protection from Hazards</vt:lpstr>
      <vt:lpstr>Right PPE for the Job</vt:lpstr>
      <vt:lpstr>Employee Rights and Responsibilities</vt:lpstr>
      <vt:lpstr>Employee Rights and Responsibilities</vt:lpstr>
      <vt:lpstr>Employee Rights and Responsibilities</vt:lpstr>
      <vt:lpstr>Resources for You</vt:lpstr>
      <vt:lpstr>References</vt:lpstr>
      <vt:lpstr> Farming is an Occupation</vt:lpstr>
    </vt:vector>
  </TitlesOfParts>
  <Company>ILCC faculty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Hazards in Agriculture</dc:title>
  <dc:creator>Lynn Graesing</dc:creator>
  <cp:lastModifiedBy>Vosburgh, Linda - OSHA</cp:lastModifiedBy>
  <cp:revision>359</cp:revision>
  <cp:lastPrinted>2004-03-15T18:46:37Z</cp:lastPrinted>
  <dcterms:created xsi:type="dcterms:W3CDTF">2000-08-30T16:58:20Z</dcterms:created>
  <dcterms:modified xsi:type="dcterms:W3CDTF">2013-12-20T16:13:33Z</dcterms:modified>
</cp:coreProperties>
</file>