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56"/>
  </p:notesMasterIdLst>
  <p:sldIdLst>
    <p:sldId id="256" r:id="rId2"/>
    <p:sldId id="323" r:id="rId3"/>
    <p:sldId id="257" r:id="rId4"/>
    <p:sldId id="310" r:id="rId5"/>
    <p:sldId id="311" r:id="rId6"/>
    <p:sldId id="258" r:id="rId7"/>
    <p:sldId id="309" r:id="rId8"/>
    <p:sldId id="308" r:id="rId9"/>
    <p:sldId id="305" r:id="rId10"/>
    <p:sldId id="259" r:id="rId11"/>
    <p:sldId id="297" r:id="rId12"/>
    <p:sldId id="320" r:id="rId13"/>
    <p:sldId id="263" r:id="rId14"/>
    <p:sldId id="260" r:id="rId15"/>
    <p:sldId id="262" r:id="rId16"/>
    <p:sldId id="261" r:id="rId17"/>
    <p:sldId id="264" r:id="rId18"/>
    <p:sldId id="265" r:id="rId19"/>
    <p:sldId id="266" r:id="rId20"/>
    <p:sldId id="267" r:id="rId21"/>
    <p:sldId id="278" r:id="rId22"/>
    <p:sldId id="288" r:id="rId23"/>
    <p:sldId id="277" r:id="rId24"/>
    <p:sldId id="289" r:id="rId25"/>
    <p:sldId id="271" r:id="rId26"/>
    <p:sldId id="291" r:id="rId27"/>
    <p:sldId id="329" r:id="rId28"/>
    <p:sldId id="272" r:id="rId29"/>
    <p:sldId id="292" r:id="rId30"/>
    <p:sldId id="293" r:id="rId31"/>
    <p:sldId id="294" r:id="rId32"/>
    <p:sldId id="273" r:id="rId33"/>
    <p:sldId id="328" r:id="rId34"/>
    <p:sldId id="295" r:id="rId35"/>
    <p:sldId id="274" r:id="rId36"/>
    <p:sldId id="296" r:id="rId37"/>
    <p:sldId id="275" r:id="rId38"/>
    <p:sldId id="321" r:id="rId39"/>
    <p:sldId id="326" r:id="rId40"/>
    <p:sldId id="327" r:id="rId41"/>
    <p:sldId id="298" r:id="rId42"/>
    <p:sldId id="276" r:id="rId43"/>
    <p:sldId id="290" r:id="rId44"/>
    <p:sldId id="322" r:id="rId45"/>
    <p:sldId id="324" r:id="rId46"/>
    <p:sldId id="316" r:id="rId47"/>
    <p:sldId id="317" r:id="rId48"/>
    <p:sldId id="280" r:id="rId49"/>
    <p:sldId id="319" r:id="rId50"/>
    <p:sldId id="313" r:id="rId51"/>
    <p:sldId id="312" r:id="rId52"/>
    <p:sldId id="314" r:id="rId53"/>
    <p:sldId id="281" r:id="rId54"/>
    <p:sldId id="282" r:id="rId5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1" autoAdjust="0"/>
    <p:restoredTop sz="79671" autoAdjust="0"/>
  </p:normalViewPr>
  <p:slideViewPr>
    <p:cSldViewPr>
      <p:cViewPr>
        <p:scale>
          <a:sx n="66" d="100"/>
          <a:sy n="66" d="100"/>
        </p:scale>
        <p:origin x="-1650"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66C32C66-7D7A-4C4B-8FC7-A0E179D1341E}" type="datetimeFigureOut">
              <a:rPr lang="en-US" smtClean="0"/>
              <a:pPr/>
              <a:t>12/20/2013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F6B92C9A-3CC6-4741-B2EA-C32B82DB8F60}" type="slidenum">
              <a:rPr lang="en-US" smtClean="0"/>
              <a:pPr/>
              <a:t>‹#›</a:t>
            </a:fld>
            <a:endParaRPr lang="en-US"/>
          </a:p>
        </p:txBody>
      </p:sp>
    </p:spTree>
    <p:extLst>
      <p:ext uri="{BB962C8B-B14F-4D97-AF65-F5344CB8AC3E}">
        <p14:creationId xmlns:p14="http://schemas.microsoft.com/office/powerpoint/2010/main" val="3611930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osha.gov/dcsp/smallbusiness/safetypays/estimator.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 Describe AgriSafe</a:t>
            </a:r>
            <a:r>
              <a:rPr lang="en-US" baseline="0" dirty="0" smtClean="0"/>
              <a:t> / NECAS partnership / Support from </a:t>
            </a:r>
            <a:r>
              <a:rPr lang="en-US" baseline="0" dirty="0" smtClean="0"/>
              <a:t>Susan </a:t>
            </a:r>
            <a:r>
              <a:rPr lang="en-US" baseline="0" dirty="0" smtClean="0"/>
              <a:t>Harwood training grant</a:t>
            </a:r>
          </a:p>
          <a:p>
            <a:endParaRPr lang="en-US" baseline="0" dirty="0" smtClean="0"/>
          </a:p>
        </p:txBody>
      </p:sp>
      <p:sp>
        <p:nvSpPr>
          <p:cNvPr id="4" name="Slide Number Placeholder 3"/>
          <p:cNvSpPr>
            <a:spLocks noGrp="1"/>
          </p:cNvSpPr>
          <p:nvPr>
            <p:ph type="sldNum" sz="quarter" idx="10"/>
          </p:nvPr>
        </p:nvSpPr>
        <p:spPr/>
        <p:txBody>
          <a:bodyPr/>
          <a:lstStyle/>
          <a:p>
            <a:fld id="{F6B92C9A-3CC6-4741-B2EA-C32B82DB8F60}" type="slidenum">
              <a:rPr lang="en-US" smtClean="0"/>
              <a:pPr/>
              <a:t>1</a:t>
            </a:fld>
            <a:endParaRPr lang="en-US"/>
          </a:p>
        </p:txBody>
      </p:sp>
    </p:spTree>
    <p:extLst>
      <p:ext uri="{BB962C8B-B14F-4D97-AF65-F5344CB8AC3E}">
        <p14:creationId xmlns:p14="http://schemas.microsoft.com/office/powerpoint/2010/main" val="23282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Agricultural Exemption -</a:t>
            </a:r>
            <a:r>
              <a:rPr lang="en-US" baseline="0" dirty="0" smtClean="0"/>
              <a:t> </a:t>
            </a:r>
            <a:r>
              <a:rPr lang="en-US" dirty="0" smtClean="0"/>
              <a:t>Appropriations</a:t>
            </a:r>
            <a:r>
              <a:rPr lang="en-US" baseline="0" dirty="0" smtClean="0"/>
              <a:t> Act </a:t>
            </a:r>
          </a:p>
          <a:p>
            <a:r>
              <a:rPr lang="en-US" b="1" dirty="0" smtClean="0"/>
              <a:t>Enforcement Guidance for Small Farming Operations</a:t>
            </a:r>
            <a:r>
              <a:rPr lang="en-US" dirty="0" smtClean="0"/>
              <a:t>. The Appropriations Act exempts small farming operations from enforcement of </a:t>
            </a:r>
            <a:r>
              <a:rPr lang="en-US" u="sng" dirty="0" smtClean="0"/>
              <a:t>all</a:t>
            </a:r>
            <a:r>
              <a:rPr lang="en-US" dirty="0" smtClean="0"/>
              <a:t> rules, regulations, standards or orders under the Occupational Safety and Health Act. </a:t>
            </a:r>
            <a:br>
              <a:rPr lang="en-US" dirty="0" smtClean="0"/>
            </a:br>
            <a:r>
              <a:rPr lang="en-US" dirty="0" smtClean="0"/>
              <a:t>A farming operation is </a:t>
            </a:r>
            <a:r>
              <a:rPr lang="en-US" b="1" dirty="0" smtClean="0"/>
              <a:t>exempt</a:t>
            </a:r>
            <a:r>
              <a:rPr lang="en-US" dirty="0" smtClean="0"/>
              <a:t> from </a:t>
            </a:r>
            <a:r>
              <a:rPr lang="en-US" b="1" dirty="0" smtClean="0"/>
              <a:t>all</a:t>
            </a:r>
            <a:r>
              <a:rPr lang="en-US" dirty="0" smtClean="0"/>
              <a:t> OSHA activities if it: </a:t>
            </a:r>
            <a:br>
              <a:rPr lang="en-US" dirty="0" smtClean="0"/>
            </a:br>
            <a:r>
              <a:rPr lang="en-US" dirty="0" smtClean="0"/>
              <a:t>	Employs 10 or fewer employees currently and at all times during the last 12 months; and </a:t>
            </a:r>
            <a:br>
              <a:rPr lang="en-US" dirty="0" smtClean="0"/>
            </a:br>
            <a:r>
              <a:rPr lang="en-US" dirty="0" smtClean="0"/>
              <a:t>	Has not had an active temporary labor camp during the proceeding 12 months.</a:t>
            </a:r>
          </a:p>
          <a:p>
            <a:pPr lvl="1"/>
            <a:r>
              <a:rPr lang="en-US" dirty="0" smtClean="0"/>
              <a:t>Note: Family members of farm employers are not counted when determining the number of employees.</a:t>
            </a:r>
          </a:p>
          <a:p>
            <a:pPr lvl="1"/>
            <a:endParaRPr lang="en-US" b="1" i="1" dirty="0" smtClean="0"/>
          </a:p>
          <a:p>
            <a:pPr lvl="1"/>
            <a:r>
              <a:rPr lang="en-US" b="1" i="0" dirty="0" smtClean="0"/>
              <a:t>Important to check with your state OSHA  since there are 25 states that match or exceed this OSHA Instruction</a:t>
            </a:r>
          </a:p>
          <a:p>
            <a:pPr lvl="1"/>
            <a:r>
              <a:rPr lang="en-US" b="0" i="0" dirty="0" smtClean="0"/>
              <a:t>Consider</a:t>
            </a:r>
            <a:r>
              <a:rPr lang="en-US" b="0" i="0" baseline="0" dirty="0" smtClean="0"/>
              <a:t> giving an example from a state – California is typically more stringent </a:t>
            </a:r>
            <a:endParaRPr lang="en-US" b="0" i="0" dirty="0" smtClean="0"/>
          </a:p>
          <a:p>
            <a:pPr lvl="1"/>
            <a:r>
              <a:rPr lang="en-US" dirty="0" smtClean="0"/>
              <a:t/>
            </a:r>
            <a:br>
              <a:rPr lang="en-US" dirty="0" smtClean="0"/>
            </a:b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11</a:t>
            </a:fld>
            <a:endParaRPr lang="en-US"/>
          </a:p>
        </p:txBody>
      </p:sp>
    </p:spTree>
    <p:extLst>
      <p:ext uri="{BB962C8B-B14F-4D97-AF65-F5344CB8AC3E}">
        <p14:creationId xmlns:p14="http://schemas.microsoft.com/office/powerpoint/2010/main" val="2269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Agriculture has an OSHA standard for enforcement and regulations which</a:t>
            </a:r>
            <a:r>
              <a:rPr lang="en-US" baseline="0" dirty="0" smtClean="0"/>
              <a:t> are applicable to employers with 10 or more employees.</a:t>
            </a:r>
          </a:p>
          <a:p>
            <a:r>
              <a:rPr lang="en-US" baseline="0" dirty="0" smtClean="0"/>
              <a:t>Most of the OSHA standards related to Agriculture deal with machinery, SMV (slow moving vehicle) , anhydrous ammonia, ROPS(roll over protection standard)temporary labor camps, really very few standards. </a:t>
            </a:r>
          </a:p>
          <a:p>
            <a:r>
              <a:rPr lang="en-US" dirty="0" smtClean="0"/>
              <a:t>If during inspection there is not</a:t>
            </a:r>
            <a:r>
              <a:rPr lang="en-US" baseline="0" dirty="0" smtClean="0"/>
              <a:t> an Agricultural standard -- then OSHA will go to the </a:t>
            </a:r>
            <a:r>
              <a:rPr lang="en-US" u="sng" baseline="0" dirty="0" smtClean="0"/>
              <a:t>General Industry Standards</a:t>
            </a:r>
          </a:p>
          <a:p>
            <a:r>
              <a:rPr lang="en-US" u="none" baseline="0" dirty="0" smtClean="0"/>
              <a:t>The General Duty Clause can also be referred to if the standard is not found in the other two.  </a:t>
            </a:r>
          </a:p>
          <a:p>
            <a:r>
              <a:rPr lang="en-US" u="none" baseline="0" dirty="0" smtClean="0"/>
              <a:t>Just because not an Agricultural standard does not mean cannot be held accountable.</a:t>
            </a:r>
          </a:p>
          <a:p>
            <a:r>
              <a:rPr lang="en-US" u="none" baseline="0" dirty="0" smtClean="0"/>
              <a:t>Different ways to cite a violation. </a:t>
            </a:r>
            <a:endParaRPr lang="en-US" u="none"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12</a:t>
            </a:fld>
            <a:endParaRPr lang="en-US"/>
          </a:p>
        </p:txBody>
      </p:sp>
    </p:spTree>
    <p:extLst>
      <p:ext uri="{BB962C8B-B14F-4D97-AF65-F5344CB8AC3E}">
        <p14:creationId xmlns:p14="http://schemas.microsoft.com/office/powerpoint/2010/main" val="76705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during inspection there is not</a:t>
            </a:r>
            <a:r>
              <a:rPr lang="en-US" baseline="0" dirty="0" smtClean="0"/>
              <a:t> an Agricultural standard -- then OSHA will go to the </a:t>
            </a:r>
            <a:r>
              <a:rPr lang="en-US" u="sng" baseline="0" dirty="0" smtClean="0"/>
              <a:t>General Industry Standards</a:t>
            </a:r>
          </a:p>
          <a:p>
            <a:r>
              <a:rPr lang="en-US" u="none" baseline="0" dirty="0" smtClean="0"/>
              <a:t>The General Duty Clause can also be referred to if the standard is not found in the other two.  </a:t>
            </a:r>
          </a:p>
          <a:p>
            <a:r>
              <a:rPr lang="en-US" u="none" baseline="0" dirty="0" smtClean="0"/>
              <a:t>Just because not an Agricultural standard does not mean cannot be held accountable.</a:t>
            </a:r>
          </a:p>
          <a:p>
            <a:r>
              <a:rPr lang="en-US" u="none" baseline="0" dirty="0" smtClean="0"/>
              <a:t>Different ways to cite a violation. </a:t>
            </a:r>
            <a:endParaRPr lang="en-US" u="none" dirty="0" smtClean="0"/>
          </a:p>
          <a:p>
            <a:endParaRPr lang="en-US" dirty="0" smtClean="0"/>
          </a:p>
          <a:p>
            <a:endParaRPr lang="en-US" dirty="0" smtClean="0"/>
          </a:p>
          <a:p>
            <a:r>
              <a:rPr lang="en-US" dirty="0" smtClean="0"/>
              <a:t>Indicate where to find this information – now available online – it is not necessary to purchase the big book</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13</a:t>
            </a:fld>
            <a:endParaRPr lang="en-US"/>
          </a:p>
        </p:txBody>
      </p:sp>
    </p:spTree>
    <p:extLst>
      <p:ext uri="{BB962C8B-B14F-4D97-AF65-F5344CB8AC3E}">
        <p14:creationId xmlns:p14="http://schemas.microsoft.com/office/powerpoint/2010/main" val="415127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Others?</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14</a:t>
            </a:fld>
            <a:endParaRPr lang="en-US"/>
          </a:p>
        </p:txBody>
      </p:sp>
    </p:spTree>
    <p:extLst>
      <p:ext uri="{BB962C8B-B14F-4D97-AF65-F5344CB8AC3E}">
        <p14:creationId xmlns:p14="http://schemas.microsoft.com/office/powerpoint/2010/main" val="3742448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age of farmers in many states is 56 – 57 years old.  That means many are in their late sixties, seventies, and eighties… reflexes, hearing ability, and vision</a:t>
            </a:r>
            <a:r>
              <a:rPr lang="en-US" baseline="0" dirty="0" smtClean="0"/>
              <a:t> can be compromised</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15</a:t>
            </a:fld>
            <a:endParaRPr lang="en-US"/>
          </a:p>
        </p:txBody>
      </p:sp>
    </p:spTree>
    <p:extLst>
      <p:ext uri="{BB962C8B-B14F-4D97-AF65-F5344CB8AC3E}">
        <p14:creationId xmlns:p14="http://schemas.microsoft.com/office/powerpoint/2010/main" val="3287271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Others/</a:t>
            </a:r>
            <a:endParaRPr lang="en-US"/>
          </a:p>
        </p:txBody>
      </p:sp>
      <p:sp>
        <p:nvSpPr>
          <p:cNvPr id="4" name="Slide Number Placeholder 3"/>
          <p:cNvSpPr>
            <a:spLocks noGrp="1"/>
          </p:cNvSpPr>
          <p:nvPr>
            <p:ph type="sldNum" sz="quarter" idx="10"/>
          </p:nvPr>
        </p:nvSpPr>
        <p:spPr/>
        <p:txBody>
          <a:bodyPr/>
          <a:lstStyle/>
          <a:p>
            <a:fld id="{F6B92C9A-3CC6-4741-B2EA-C32B82DB8F60}" type="slidenum">
              <a:rPr lang="en-US" smtClean="0"/>
              <a:pPr/>
              <a:t>16</a:t>
            </a:fld>
            <a:endParaRPr lang="en-US"/>
          </a:p>
        </p:txBody>
      </p:sp>
    </p:spTree>
    <p:extLst>
      <p:ext uri="{BB962C8B-B14F-4D97-AF65-F5344CB8AC3E}">
        <p14:creationId xmlns:p14="http://schemas.microsoft.com/office/powerpoint/2010/main" val="297836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there other</a:t>
            </a:r>
            <a:r>
              <a:rPr lang="en-US" baseline="0" dirty="0" smtClean="0"/>
              <a:t> environmental factors that you can think of for this population group? </a:t>
            </a:r>
          </a:p>
          <a:p>
            <a:r>
              <a:rPr lang="en-US" baseline="0" dirty="0" smtClean="0"/>
              <a:t>Oil spills on shop floors</a:t>
            </a:r>
          </a:p>
          <a:p>
            <a:r>
              <a:rPr lang="en-US" baseline="0" dirty="0" smtClean="0"/>
              <a:t>Poorly designed work places</a:t>
            </a:r>
          </a:p>
          <a:p>
            <a:r>
              <a:rPr lang="en-US" baseline="0" dirty="0" smtClean="0"/>
              <a:t>Tight places awkward places </a:t>
            </a:r>
          </a:p>
          <a:p>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17</a:t>
            </a:fld>
            <a:endParaRPr lang="en-US"/>
          </a:p>
        </p:txBody>
      </p:sp>
    </p:spTree>
    <p:extLst>
      <p:ext uri="{BB962C8B-B14F-4D97-AF65-F5344CB8AC3E}">
        <p14:creationId xmlns:p14="http://schemas.microsoft.com/office/powerpoint/2010/main" val="4149748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19</a:t>
            </a:fld>
            <a:endParaRPr lang="en-US"/>
          </a:p>
        </p:txBody>
      </p:sp>
    </p:spTree>
    <p:extLst>
      <p:ext uri="{BB962C8B-B14F-4D97-AF65-F5344CB8AC3E}">
        <p14:creationId xmlns:p14="http://schemas.microsoft.com/office/powerpoint/2010/main" val="207214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a:t>
            </a:r>
            <a:r>
              <a:rPr lang="en-US" baseline="0" dirty="0" smtClean="0"/>
              <a:t> property of </a:t>
            </a:r>
            <a:r>
              <a:rPr lang="en-US" baseline="0" dirty="0" err="1" smtClean="0"/>
              <a:t>AgriSafe</a:t>
            </a:r>
            <a:r>
              <a:rPr lang="en-US" baseline="0" dirty="0" smtClean="0"/>
              <a:t> Network</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22</a:t>
            </a:fld>
            <a:endParaRPr lang="en-US"/>
          </a:p>
        </p:txBody>
      </p:sp>
    </p:spTree>
    <p:extLst>
      <p:ext uri="{BB962C8B-B14F-4D97-AF65-F5344CB8AC3E}">
        <p14:creationId xmlns:p14="http://schemas.microsoft.com/office/powerpoint/2010/main" val="2789439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a:t>
            </a:r>
            <a:r>
              <a:rPr lang="en-US" baseline="0" dirty="0" smtClean="0"/>
              <a:t> property of </a:t>
            </a:r>
            <a:r>
              <a:rPr lang="en-US" baseline="0" dirty="0" err="1" smtClean="0"/>
              <a:t>AgriSafe</a:t>
            </a:r>
            <a:r>
              <a:rPr lang="en-US" baseline="0" dirty="0" smtClean="0"/>
              <a:t> Network</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24</a:t>
            </a:fld>
            <a:endParaRPr lang="en-US"/>
          </a:p>
        </p:txBody>
      </p:sp>
    </p:spTree>
    <p:extLst>
      <p:ext uri="{BB962C8B-B14F-4D97-AF65-F5344CB8AC3E}">
        <p14:creationId xmlns:p14="http://schemas.microsoft.com/office/powerpoint/2010/main" val="179670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these objectives, you will be asked to evaluate this presentation</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3</a:t>
            </a:fld>
            <a:endParaRPr lang="en-US"/>
          </a:p>
        </p:txBody>
      </p:sp>
    </p:spTree>
    <p:extLst>
      <p:ext uri="{BB962C8B-B14F-4D97-AF65-F5344CB8AC3E}">
        <p14:creationId xmlns:p14="http://schemas.microsoft.com/office/powerpoint/2010/main" val="3903470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25</a:t>
            </a:fld>
            <a:endParaRPr lang="en-US"/>
          </a:p>
        </p:txBody>
      </p:sp>
    </p:spTree>
    <p:extLst>
      <p:ext uri="{BB962C8B-B14F-4D97-AF65-F5344CB8AC3E}">
        <p14:creationId xmlns:p14="http://schemas.microsoft.com/office/powerpoint/2010/main" val="1178086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 property of </a:t>
            </a:r>
            <a:r>
              <a:rPr lang="en-US" dirty="0" err="1" smtClean="0"/>
              <a:t>AgriSafe</a:t>
            </a:r>
            <a:r>
              <a:rPr lang="en-US" dirty="0" smtClean="0"/>
              <a:t> Network</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26</a:t>
            </a:fld>
            <a:endParaRPr lang="en-US"/>
          </a:p>
        </p:txBody>
      </p:sp>
    </p:spTree>
    <p:extLst>
      <p:ext uri="{BB962C8B-B14F-4D97-AF65-F5344CB8AC3E}">
        <p14:creationId xmlns:p14="http://schemas.microsoft.com/office/powerpoint/2010/main" val="2567224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 property</a:t>
            </a:r>
            <a:r>
              <a:rPr lang="en-US" baseline="0" dirty="0" smtClean="0"/>
              <a:t> of </a:t>
            </a:r>
            <a:r>
              <a:rPr lang="en-US" baseline="0" dirty="0" err="1" smtClean="0"/>
              <a:t>AgriSafe</a:t>
            </a:r>
            <a:r>
              <a:rPr lang="en-US" baseline="0" dirty="0" smtClean="0"/>
              <a:t> Network </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27</a:t>
            </a:fld>
            <a:endParaRPr lang="en-US"/>
          </a:p>
        </p:txBody>
      </p:sp>
    </p:spTree>
    <p:extLst>
      <p:ext uri="{BB962C8B-B14F-4D97-AF65-F5344CB8AC3E}">
        <p14:creationId xmlns:p14="http://schemas.microsoft.com/office/powerpoint/2010/main" val="2177117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ANSI is an organization that provides National Standards</a:t>
            </a:r>
            <a:r>
              <a:rPr lang="en-US" b="1" baseline="0" dirty="0" smtClean="0"/>
              <a:t> for Occupational Safety</a:t>
            </a:r>
            <a:r>
              <a:rPr lang="en-US" b="1" dirty="0" smtClean="0"/>
              <a:t> Practices  for occupational or education</a:t>
            </a:r>
            <a:r>
              <a:rPr lang="en-US" b="1" baseline="0" dirty="0" smtClean="0"/>
              <a:t> </a:t>
            </a:r>
            <a:endParaRPr lang="en-US" b="1" dirty="0" smtClean="0"/>
          </a:p>
          <a:p>
            <a:endParaRPr lang="en-US" b="1" dirty="0" smtClean="0"/>
          </a:p>
          <a:p>
            <a:r>
              <a:rPr lang="en-US" dirty="0" smtClean="0"/>
              <a:t>ANSI (American</a:t>
            </a:r>
            <a:r>
              <a:rPr lang="en-US" baseline="0" dirty="0" smtClean="0"/>
              <a:t> National Standards Institute ---- </a:t>
            </a:r>
            <a:r>
              <a:rPr lang="en-US" dirty="0" smtClean="0"/>
              <a:t>the voice of the U.S. standards and conformity assessment system, the American National Standards Institute (ANSI) empowers its members and constituents to strengthen the U.S. marketplace position in the global economy while helping to assure the safety and health of consumers and the protection of the environment.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Mission</a:t>
            </a:r>
            <a:r>
              <a:rPr lang="en-US" dirty="0" smtClean="0"/>
              <a:t/>
            </a:r>
            <a:br>
              <a:rPr lang="en-US" dirty="0" smtClean="0"/>
            </a:br>
            <a:r>
              <a:rPr lang="en-US" dirty="0" smtClean="0"/>
              <a:t>To enhance both the global competitiveness of U.S. business and the U.S. quality of life by promoting and facilitating voluntary consensus standards and conformity assessment systems, and safeguarding their integrity.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28</a:t>
            </a:fld>
            <a:endParaRPr lang="en-US"/>
          </a:p>
        </p:txBody>
      </p:sp>
    </p:spTree>
    <p:extLst>
      <p:ext uri="{BB962C8B-B14F-4D97-AF65-F5344CB8AC3E}">
        <p14:creationId xmlns:p14="http://schemas.microsoft.com/office/powerpoint/2010/main" val="1282307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Floor mats are beneficial</a:t>
            </a:r>
            <a:r>
              <a:rPr lang="en-US" baseline="0" dirty="0" smtClean="0"/>
              <a:t> because </a:t>
            </a:r>
            <a:r>
              <a:rPr lang="en-US" dirty="0" smtClean="0"/>
              <a:t>help with static injuries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Different types of mats such as door mats can be a tripping hazard.  Going from a mat to a slick surface such as tile can create problems.  Use care in placement of the floor mat.</a:t>
            </a:r>
          </a:p>
          <a:p>
            <a:endParaRPr lang="en-US" dirty="0" smtClean="0"/>
          </a:p>
          <a:p>
            <a:r>
              <a:rPr lang="en-US" dirty="0" smtClean="0"/>
              <a:t>Can be a hazard if not well maintained</a:t>
            </a:r>
          </a:p>
        </p:txBody>
      </p:sp>
      <p:sp>
        <p:nvSpPr>
          <p:cNvPr id="4" name="Slide Number Placeholder 3"/>
          <p:cNvSpPr>
            <a:spLocks noGrp="1"/>
          </p:cNvSpPr>
          <p:nvPr>
            <p:ph type="sldNum" sz="quarter" idx="10"/>
          </p:nvPr>
        </p:nvSpPr>
        <p:spPr/>
        <p:txBody>
          <a:bodyPr/>
          <a:lstStyle/>
          <a:p>
            <a:fld id="{F6B92C9A-3CC6-4741-B2EA-C32B82DB8F60}" type="slidenum">
              <a:rPr lang="en-US" smtClean="0"/>
              <a:pPr/>
              <a:t>29</a:t>
            </a:fld>
            <a:endParaRPr lang="en-US"/>
          </a:p>
        </p:txBody>
      </p:sp>
    </p:spTree>
    <p:extLst>
      <p:ext uri="{BB962C8B-B14F-4D97-AF65-F5344CB8AC3E}">
        <p14:creationId xmlns:p14="http://schemas.microsoft.com/office/powerpoint/2010/main" val="2370370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Falls</a:t>
            </a:r>
            <a:r>
              <a:rPr lang="en-US" baseline="0" dirty="0" smtClean="0"/>
              <a:t> related to the load being carried.  Back injuries </a:t>
            </a:r>
          </a:p>
          <a:p>
            <a:r>
              <a:rPr lang="en-US" baseline="0" dirty="0" smtClean="0"/>
              <a:t>Photo Property of </a:t>
            </a:r>
            <a:r>
              <a:rPr lang="en-US" baseline="0" dirty="0" err="1" smtClean="0"/>
              <a:t>AgriSafe</a:t>
            </a:r>
            <a:r>
              <a:rPr lang="en-US" baseline="0" dirty="0" smtClean="0"/>
              <a:t> Network</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30</a:t>
            </a:fld>
            <a:endParaRPr lang="en-US"/>
          </a:p>
        </p:txBody>
      </p:sp>
    </p:spTree>
    <p:extLst>
      <p:ext uri="{BB962C8B-B14F-4D97-AF65-F5344CB8AC3E}">
        <p14:creationId xmlns:p14="http://schemas.microsoft.com/office/powerpoint/2010/main" val="745077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property of </a:t>
            </a:r>
            <a:r>
              <a:rPr lang="en-US" dirty="0" err="1" smtClean="0"/>
              <a:t>AgriSafe</a:t>
            </a:r>
            <a:r>
              <a:rPr lang="en-US" dirty="0" smtClean="0"/>
              <a:t> Network</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31</a:t>
            </a:fld>
            <a:endParaRPr lang="en-US"/>
          </a:p>
        </p:txBody>
      </p:sp>
    </p:spTree>
    <p:extLst>
      <p:ext uri="{BB962C8B-B14F-4D97-AF65-F5344CB8AC3E}">
        <p14:creationId xmlns:p14="http://schemas.microsoft.com/office/powerpoint/2010/main" val="3731099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a:t>
            </a:r>
            <a:r>
              <a:rPr lang="en-US" baseline="0" dirty="0" smtClean="0"/>
              <a:t> property of </a:t>
            </a:r>
            <a:r>
              <a:rPr lang="en-US" baseline="0" dirty="0" err="1" smtClean="0"/>
              <a:t>AgriSafe</a:t>
            </a:r>
            <a:r>
              <a:rPr lang="en-US" baseline="0" dirty="0" smtClean="0"/>
              <a:t> Network</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33</a:t>
            </a:fld>
            <a:endParaRPr lang="en-US"/>
          </a:p>
        </p:txBody>
      </p:sp>
    </p:spTree>
    <p:extLst>
      <p:ext uri="{BB962C8B-B14F-4D97-AF65-F5344CB8AC3E}">
        <p14:creationId xmlns:p14="http://schemas.microsoft.com/office/powerpoint/2010/main" val="656589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Gloves also</a:t>
            </a:r>
            <a:r>
              <a:rPr lang="en-US" baseline="0" dirty="0" smtClean="0"/>
              <a:t> need to fit properly for ergonomic reasons.  Improperly fitting gloves can lead to hand and wrist injuries</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35</a:t>
            </a:fld>
            <a:endParaRPr lang="en-US"/>
          </a:p>
        </p:txBody>
      </p:sp>
    </p:spTree>
    <p:extLst>
      <p:ext uri="{BB962C8B-B14F-4D97-AF65-F5344CB8AC3E}">
        <p14:creationId xmlns:p14="http://schemas.microsoft.com/office/powerpoint/2010/main" val="483146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 property</a:t>
            </a:r>
            <a:r>
              <a:rPr lang="en-US" baseline="0" dirty="0" smtClean="0"/>
              <a:t> of </a:t>
            </a:r>
            <a:r>
              <a:rPr lang="en-US" baseline="0" dirty="0" err="1" smtClean="0"/>
              <a:t>AgriSafe</a:t>
            </a:r>
            <a:r>
              <a:rPr lang="en-US" baseline="0" dirty="0" smtClean="0"/>
              <a:t> Network</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36</a:t>
            </a:fld>
            <a:endParaRPr lang="en-US"/>
          </a:p>
        </p:txBody>
      </p:sp>
    </p:spTree>
    <p:extLst>
      <p:ext uri="{BB962C8B-B14F-4D97-AF65-F5344CB8AC3E}">
        <p14:creationId xmlns:p14="http://schemas.microsoft.com/office/powerpoint/2010/main" val="395834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agriculture is a small percentage of the U.S.</a:t>
            </a:r>
            <a:r>
              <a:rPr lang="en-US" baseline="0" dirty="0" smtClean="0"/>
              <a:t> workforce – less than 2% - U.S. Census Bureau &amp; NIOSH</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4</a:t>
            </a:fld>
            <a:endParaRPr lang="en-US"/>
          </a:p>
        </p:txBody>
      </p:sp>
    </p:spTree>
    <p:extLst>
      <p:ext uri="{BB962C8B-B14F-4D97-AF65-F5344CB8AC3E}">
        <p14:creationId xmlns:p14="http://schemas.microsoft.com/office/powerpoint/2010/main" val="979329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37</a:t>
            </a:fld>
            <a:endParaRPr lang="en-US"/>
          </a:p>
        </p:txBody>
      </p:sp>
    </p:spTree>
    <p:extLst>
      <p:ext uri="{BB962C8B-B14F-4D97-AF65-F5344CB8AC3E}">
        <p14:creationId xmlns:p14="http://schemas.microsoft.com/office/powerpoint/2010/main" val="1649788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grain businesses, employees must be</a:t>
            </a:r>
            <a:r>
              <a:rPr lang="en-US" baseline="0" dirty="0" smtClean="0"/>
              <a:t> 18 or older &amp; trained in lock out/tag out, tie off, fall distance, and be skilled in using Personal Fall Protection. Family farm operators are encouraged to have and use PFP – with comprehensive education is its use.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latin typeface="+mn-lt"/>
                <a:ea typeface="+mn-ea"/>
                <a:cs typeface="+mn-cs"/>
              </a:rPr>
              <a:t>PFP (Personal Fall Protection)</a:t>
            </a:r>
            <a:r>
              <a:rPr lang="en-US" sz="2400" kern="1200" dirty="0" smtClean="0">
                <a:solidFill>
                  <a:srgbClr val="FF0000"/>
                </a:solidFill>
                <a:effectLst>
                  <a:outerShdw blurRad="38100" dist="38100" dir="2700000" algn="tl">
                    <a:srgbClr val="000000">
                      <a:alpha val="43137"/>
                    </a:srgbClr>
                  </a:outerShdw>
                </a:effectLst>
                <a:latin typeface="+mn-lt"/>
                <a:ea typeface="+mn-ea"/>
                <a:cs typeface="+mn-cs"/>
              </a:rPr>
              <a:t> </a:t>
            </a:r>
            <a:r>
              <a:rPr lang="en-US" sz="2400" kern="1200" dirty="0" smtClean="0">
                <a:solidFill>
                  <a:schemeClr val="tx1"/>
                </a:solidFill>
                <a:effectLst>
                  <a:outerShdw blurRad="38100" dist="38100" dir="2700000" algn="tl">
                    <a:srgbClr val="000000">
                      <a:alpha val="43137"/>
                    </a:srgbClr>
                  </a:outerShdw>
                </a:effectLst>
                <a:latin typeface="+mn-lt"/>
                <a:ea typeface="+mn-ea"/>
                <a:cs typeface="+mn-cs"/>
              </a:rPr>
              <a:t>harnessing available for trained individual (OSHA 29 CFR 1926.500-503) – this is a Construction Standard </a:t>
            </a:r>
            <a:endParaRPr lang="en-US" sz="2400" kern="1200" dirty="0" smtClean="0">
              <a:solidFill>
                <a:srgbClr val="FF0000"/>
              </a:solidFill>
              <a:effectLst>
                <a:outerShdw blurRad="38100" dist="38100" dir="2700000" algn="tl">
                  <a:srgbClr val="000000">
                    <a:alpha val="43137"/>
                  </a:srgbClr>
                </a:outerShdw>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38</a:t>
            </a:fld>
            <a:endParaRPr lang="en-US"/>
          </a:p>
        </p:txBody>
      </p:sp>
    </p:spTree>
    <p:extLst>
      <p:ext uri="{BB962C8B-B14F-4D97-AF65-F5344CB8AC3E}">
        <p14:creationId xmlns:p14="http://schemas.microsoft.com/office/powerpoint/2010/main" val="2259656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property of </a:t>
            </a:r>
            <a:r>
              <a:rPr lang="en-US" dirty="0" err="1" smtClean="0"/>
              <a:t>AgriSafe</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39</a:t>
            </a:fld>
            <a:endParaRPr lang="en-US"/>
          </a:p>
        </p:txBody>
      </p:sp>
    </p:spTree>
    <p:extLst>
      <p:ext uri="{BB962C8B-B14F-4D97-AF65-F5344CB8AC3E}">
        <p14:creationId xmlns:p14="http://schemas.microsoft.com/office/powerpoint/2010/main" val="1513268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taken</a:t>
            </a:r>
            <a:r>
              <a:rPr lang="en-US" baseline="0" dirty="0" smtClean="0"/>
              <a:t> by </a:t>
            </a:r>
            <a:r>
              <a:rPr lang="en-US" baseline="0" dirty="0" err="1" smtClean="0"/>
              <a:t>AgriSafe</a:t>
            </a:r>
            <a:r>
              <a:rPr lang="en-US" baseline="0" dirty="0" smtClean="0"/>
              <a:t> Staff of </a:t>
            </a:r>
            <a:r>
              <a:rPr lang="en-US" baseline="0" dirty="0" err="1" smtClean="0"/>
              <a:t>AgriSafe</a:t>
            </a:r>
            <a:r>
              <a:rPr lang="en-US" baseline="0" dirty="0" smtClean="0"/>
              <a:t> Staff and farm location approved </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40</a:t>
            </a:fld>
            <a:endParaRPr lang="en-US"/>
          </a:p>
        </p:txBody>
      </p:sp>
    </p:spTree>
    <p:extLst>
      <p:ext uri="{BB962C8B-B14F-4D97-AF65-F5344CB8AC3E}">
        <p14:creationId xmlns:p14="http://schemas.microsoft.com/office/powerpoint/2010/main" val="458231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property of ‘</a:t>
            </a:r>
            <a:r>
              <a:rPr lang="en-US" dirty="0" err="1" smtClean="0"/>
              <a:t>AgriSafe</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41</a:t>
            </a:fld>
            <a:endParaRPr lang="en-US"/>
          </a:p>
        </p:txBody>
      </p:sp>
    </p:spTree>
    <p:extLst>
      <p:ext uri="{BB962C8B-B14F-4D97-AF65-F5344CB8AC3E}">
        <p14:creationId xmlns:p14="http://schemas.microsoft.com/office/powerpoint/2010/main" val="2912455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Planning</a:t>
            </a:r>
            <a:r>
              <a:rPr lang="en-US" baseline="0" dirty="0" smtClean="0"/>
              <a:t> ahead as prevention </a:t>
            </a:r>
          </a:p>
          <a:p>
            <a:r>
              <a:rPr lang="en-US" baseline="0" dirty="0" smtClean="0"/>
              <a:t>911 doesn’t always work</a:t>
            </a:r>
          </a:p>
          <a:p>
            <a:r>
              <a:rPr lang="en-US" baseline="0" dirty="0" smtClean="0"/>
              <a:t>If not on a 911 grid – know how to direct people to your location </a:t>
            </a:r>
          </a:p>
          <a:p>
            <a:r>
              <a:rPr lang="en-US" baseline="0" dirty="0" smtClean="0"/>
              <a:t>What if you are calling from your cell phone.  </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42</a:t>
            </a:fld>
            <a:endParaRPr lang="en-US"/>
          </a:p>
        </p:txBody>
      </p:sp>
    </p:spTree>
    <p:extLst>
      <p:ext uri="{BB962C8B-B14F-4D97-AF65-F5344CB8AC3E}">
        <p14:creationId xmlns:p14="http://schemas.microsoft.com/office/powerpoint/2010/main" val="287437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OSHA's $afety Pays Program </a:t>
            </a:r>
            <a:br>
              <a:rPr lang="en-US" dirty="0" smtClean="0"/>
            </a:br>
            <a:r>
              <a:rPr lang="en-US" dirty="0" smtClean="0"/>
              <a:t>OSHA's "$afety Pays" program can help employers assess the impact of occupational injuries and illnesses on their profitability. This program uses a company's profit margin, the average costs of an injury or illness, and an indirect cost multiplier to project the amount of sales a company would need to cover those costs. The program is intended as a tool to raise awareness of how occupational injuries and illnesses can impact a company's profitability, not to provide a detailed analysis of a particular company's occupational injury and illness costs. </a:t>
            </a:r>
            <a:br>
              <a:rPr lang="en-US" dirty="0" smtClean="0"/>
            </a:br>
            <a:r>
              <a:rPr lang="en-US" dirty="0" smtClean="0"/>
              <a:t/>
            </a:r>
            <a:br>
              <a:rPr lang="en-US" dirty="0" smtClean="0"/>
            </a:br>
            <a:r>
              <a:rPr lang="en-US" dirty="0" smtClean="0"/>
              <a:t>The </a:t>
            </a:r>
            <a:r>
              <a:rPr lang="en-US" dirty="0" smtClean="0">
                <a:hlinkClick r:id="rId3" action="ppaction://hlinkfile" tooltip="&quot;$afety Pays&quot; program"/>
              </a:rPr>
              <a:t>"$afety Pays" program</a:t>
            </a:r>
            <a:r>
              <a:rPr lang="en-US" dirty="0" smtClean="0"/>
              <a:t> will: Allow users to pick an injury type from a drop-down list or to enter their workers' compensation costs </a:t>
            </a:r>
          </a:p>
          <a:p>
            <a:r>
              <a:rPr lang="en-US" dirty="0" smtClean="0"/>
              <a:t>Prompt users for information to do the analysis, including their profit margin and number of injuries </a:t>
            </a:r>
          </a:p>
          <a:p>
            <a:r>
              <a:rPr lang="en-US" dirty="0" smtClean="0"/>
              <a:t>Generate a report of the costs and the sales needed to cover those costs </a:t>
            </a:r>
          </a:p>
          <a:p>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43</a:t>
            </a:fld>
            <a:endParaRPr lang="en-US"/>
          </a:p>
        </p:txBody>
      </p:sp>
    </p:spTree>
    <p:extLst>
      <p:ext uri="{BB962C8B-B14F-4D97-AF65-F5344CB8AC3E}">
        <p14:creationId xmlns:p14="http://schemas.microsoft.com/office/powerpoint/2010/main" val="3625417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is an</a:t>
            </a:r>
            <a:r>
              <a:rPr lang="en-US" baseline="0" dirty="0" smtClean="0"/>
              <a:t> internet connection available, use the hyperlink to access interactive documents: click “begin” and use the drop down boxes</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44</a:t>
            </a:fld>
            <a:endParaRPr lang="en-US"/>
          </a:p>
        </p:txBody>
      </p:sp>
    </p:spTree>
    <p:extLst>
      <p:ext uri="{BB962C8B-B14F-4D97-AF65-F5344CB8AC3E}">
        <p14:creationId xmlns:p14="http://schemas.microsoft.com/office/powerpoint/2010/main" val="1209207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latest information from NSC…we can assume the cost has not decreased!</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46</a:t>
            </a:fld>
            <a:endParaRPr lang="en-US"/>
          </a:p>
        </p:txBody>
      </p:sp>
    </p:spTree>
    <p:extLst>
      <p:ext uri="{BB962C8B-B14F-4D97-AF65-F5344CB8AC3E}">
        <p14:creationId xmlns:p14="http://schemas.microsoft.com/office/powerpoint/2010/main" val="2205010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49</a:t>
            </a:fld>
            <a:endParaRPr lang="en-US"/>
          </a:p>
        </p:txBody>
      </p:sp>
    </p:spTree>
    <p:extLst>
      <p:ext uri="{BB962C8B-B14F-4D97-AF65-F5344CB8AC3E}">
        <p14:creationId xmlns:p14="http://schemas.microsoft.com/office/powerpoint/2010/main" val="2648668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force in ‘Agriculture is primarily animal production and crop</a:t>
            </a:r>
            <a:r>
              <a:rPr lang="en-US" baseline="0" dirty="0" smtClean="0"/>
              <a:t> production</a:t>
            </a:r>
            <a:endParaRPr lang="en-US" dirty="0" smtClean="0"/>
          </a:p>
          <a:p>
            <a:r>
              <a:rPr lang="en-US" dirty="0" smtClean="0"/>
              <a:t>Within agriculture,</a:t>
            </a:r>
            <a:r>
              <a:rPr lang="en-US" baseline="0" dirty="0" smtClean="0"/>
              <a:t> animal production and the grain industry comprise the major components </a:t>
            </a:r>
          </a:p>
          <a:p>
            <a:r>
              <a:rPr lang="en-US" baseline="0" dirty="0" smtClean="0"/>
              <a:t>Source is - CDC/NIOSH</a:t>
            </a:r>
            <a:endParaRPr lang="en-US" b="1" baseline="0" dirty="0" smtClean="0"/>
          </a:p>
        </p:txBody>
      </p:sp>
      <p:sp>
        <p:nvSpPr>
          <p:cNvPr id="4" name="Slide Number Placeholder 3"/>
          <p:cNvSpPr>
            <a:spLocks noGrp="1"/>
          </p:cNvSpPr>
          <p:nvPr>
            <p:ph type="sldNum" sz="quarter" idx="10"/>
          </p:nvPr>
        </p:nvSpPr>
        <p:spPr/>
        <p:txBody>
          <a:bodyPr/>
          <a:lstStyle/>
          <a:p>
            <a:fld id="{F6B92C9A-3CC6-4741-B2EA-C32B82DB8F60}" type="slidenum">
              <a:rPr lang="en-US" smtClean="0"/>
              <a:pPr/>
              <a:t>5</a:t>
            </a:fld>
            <a:endParaRPr lang="en-US"/>
          </a:p>
        </p:txBody>
      </p:sp>
    </p:spTree>
    <p:extLst>
      <p:ext uri="{BB962C8B-B14F-4D97-AF65-F5344CB8AC3E}">
        <p14:creationId xmlns:p14="http://schemas.microsoft.com/office/powerpoint/2010/main" val="1146915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42A5C53B-9E90-484D-8271-A5979DDA08C4}" type="slidenum">
              <a:rPr lang="en-US" smtClean="0"/>
              <a:pPr eaLnBrk="1" hangingPunct="1"/>
              <a:t>50</a:t>
            </a:fld>
            <a:endParaRPr lang="en-US" smtClean="0"/>
          </a:p>
        </p:txBody>
      </p:sp>
      <p:sp>
        <p:nvSpPr>
          <p:cNvPr id="8195" name="Slide Image Placeholder 1"/>
          <p:cNvSpPr>
            <a:spLocks noGrp="1" noRot="1" noChangeAspect="1" noTextEdit="1"/>
          </p:cNvSpPr>
          <p:nvPr>
            <p:ph type="sldImg"/>
          </p:nvPr>
        </p:nvSpPr>
        <p:spPr>
          <a:ln/>
        </p:spPr>
      </p:sp>
      <p:sp>
        <p:nvSpPr>
          <p:cNvPr id="81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eaLnBrk="1" hangingPunct="1">
              <a:spcBef>
                <a:spcPct val="0"/>
              </a:spcBef>
            </a:pPr>
            <a:r>
              <a:rPr lang="en-US" smtClean="0"/>
              <a:t>Eliminate picture that was here due to global harmonization which just came out </a:t>
            </a:r>
          </a:p>
        </p:txBody>
      </p:sp>
      <p:sp>
        <p:nvSpPr>
          <p:cNvPr id="8197" name="Slide Number Placeholder 3"/>
          <p:cNvSpPr txBox="1">
            <a:spLocks noGrp="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CF866744-E0A9-4D42-A36D-5D8D0AF3BCCA}" type="slidenum">
              <a:rPr lang="en-US" sz="1200">
                <a:latin typeface="Times New Roman" charset="0"/>
              </a:rPr>
              <a:pPr algn="r" eaLnBrk="1" hangingPunct="1"/>
              <a:t>50</a:t>
            </a:fld>
            <a:endParaRPr lang="en-US" sz="1200">
              <a:latin typeface="Times New Roman" charset="0"/>
            </a:endParaRPr>
          </a:p>
        </p:txBody>
      </p:sp>
    </p:spTree>
    <p:extLst>
      <p:ext uri="{BB962C8B-B14F-4D97-AF65-F5344CB8AC3E}">
        <p14:creationId xmlns:p14="http://schemas.microsoft.com/office/powerpoint/2010/main" val="3159730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6FD9A4F7-CC94-4270-8933-CD9F37CBC780}" type="slidenum">
              <a:rPr lang="en-US" smtClean="0"/>
              <a:pPr eaLnBrk="1" hangingPunct="1"/>
              <a:t>51</a:t>
            </a:fld>
            <a:endParaRPr lang="en-US" smtClean="0"/>
          </a:p>
        </p:txBody>
      </p:sp>
      <p:sp>
        <p:nvSpPr>
          <p:cNvPr id="7171" name="Slide Image Placeholder 1"/>
          <p:cNvSpPr>
            <a:spLocks noGrp="1" noRot="1" noChangeAspect="1" noTextEdit="1"/>
          </p:cNvSpPr>
          <p:nvPr>
            <p:ph type="sldImg"/>
          </p:nvPr>
        </p:nvSpPr>
        <p:spPr>
          <a:ln/>
        </p:spPr>
      </p:sp>
      <p:sp>
        <p:nvSpPr>
          <p:cNvPr id="71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7173" name="Slide Number Placeholder 3"/>
          <p:cNvSpPr txBox="1">
            <a:spLocks noGrp="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76730FAC-9350-4BB0-A749-2E15F73C3503}" type="slidenum">
              <a:rPr lang="en-US" sz="1200">
                <a:solidFill>
                  <a:srgbClr val="000000"/>
                </a:solidFill>
                <a:latin typeface="Times New Roman" charset="0"/>
              </a:rPr>
              <a:pPr algn="r" eaLnBrk="1" hangingPunct="1"/>
              <a:t>51</a:t>
            </a:fld>
            <a:endParaRPr lang="en-US" sz="1200">
              <a:solidFill>
                <a:srgbClr val="000000"/>
              </a:solidFill>
              <a:latin typeface="Times New Roman" charset="0"/>
            </a:endParaRPr>
          </a:p>
        </p:txBody>
      </p:sp>
    </p:spTree>
    <p:extLst>
      <p:ext uri="{BB962C8B-B14F-4D97-AF65-F5344CB8AC3E}">
        <p14:creationId xmlns:p14="http://schemas.microsoft.com/office/powerpoint/2010/main" val="2363210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95875BC0-7BC3-4567-BE21-C0E51CD5B2A9}" type="slidenum">
              <a:rPr lang="en-US" smtClean="0"/>
              <a:pPr eaLnBrk="1" hangingPunct="1"/>
              <a:t>52</a:t>
            </a:fld>
            <a:endParaRPr lang="en-US" smtClean="0"/>
          </a:p>
        </p:txBody>
      </p:sp>
      <p:sp>
        <p:nvSpPr>
          <p:cNvPr id="9219" name="Slide Image Placeholder 1"/>
          <p:cNvSpPr>
            <a:spLocks noGrp="1" noRot="1" noChangeAspect="1" noTextEdit="1"/>
          </p:cNvSpPr>
          <p:nvPr>
            <p:ph type="sldImg"/>
          </p:nvPr>
        </p:nvSpPr>
        <p:spPr>
          <a:ln/>
        </p:spPr>
      </p:sp>
      <p:sp>
        <p:nvSpPr>
          <p:cNvPr id="92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lstStyle/>
          <a:p>
            <a:pPr eaLnBrk="1" hangingPunct="1">
              <a:spcBef>
                <a:spcPct val="0"/>
              </a:spcBef>
            </a:pPr>
            <a:endParaRPr lang="en-US" smtClean="0"/>
          </a:p>
        </p:txBody>
      </p:sp>
      <p:sp>
        <p:nvSpPr>
          <p:cNvPr id="9221" name="Slide Number Placeholder 3"/>
          <p:cNvSpPr txBox="1">
            <a:spLocks noGrp="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4" tIns="45547" rIns="91094" bIns="45547"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C5432734-958D-4769-A889-AFF0529E4E93}" type="slidenum">
              <a:rPr lang="en-US" sz="1200">
                <a:solidFill>
                  <a:srgbClr val="000000"/>
                </a:solidFill>
                <a:latin typeface="Times New Roman" charset="0"/>
              </a:rPr>
              <a:pPr algn="r" eaLnBrk="1" hangingPunct="1"/>
              <a:t>52</a:t>
            </a:fld>
            <a:endParaRPr lang="en-US" sz="1200">
              <a:solidFill>
                <a:srgbClr val="000000"/>
              </a:solidFill>
              <a:latin typeface="Times New Roman" charset="0"/>
            </a:endParaRPr>
          </a:p>
        </p:txBody>
      </p:sp>
    </p:spTree>
    <p:extLst>
      <p:ext uri="{BB962C8B-B14F-4D97-AF65-F5344CB8AC3E}">
        <p14:creationId xmlns:p14="http://schemas.microsoft.com/office/powerpoint/2010/main" val="290908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seems out of proportion</a:t>
            </a:r>
            <a:r>
              <a:rPr lang="en-US" baseline="0" dirty="0" smtClean="0"/>
              <a:t> – is the place that agriculture holds in the rate of occupational injury and death </a:t>
            </a:r>
          </a:p>
          <a:p>
            <a:r>
              <a:rPr lang="en-US" baseline="0" dirty="0" smtClean="0"/>
              <a:t>With lower numbers of workers/employment  still have a high prevalence of injury</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6</a:t>
            </a:fld>
            <a:endParaRPr lang="en-US"/>
          </a:p>
        </p:txBody>
      </p:sp>
    </p:spTree>
    <p:extLst>
      <p:ext uri="{BB962C8B-B14F-4D97-AF65-F5344CB8AC3E}">
        <p14:creationId xmlns:p14="http://schemas.microsoft.com/office/powerpoint/2010/main" val="10017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Bureau</a:t>
            </a:r>
            <a:r>
              <a:rPr lang="en-US" baseline="0" dirty="0" smtClean="0"/>
              <a:t> of Labor Statistics</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7</a:t>
            </a:fld>
            <a:endParaRPr lang="en-US"/>
          </a:p>
        </p:txBody>
      </p:sp>
    </p:spTree>
    <p:extLst>
      <p:ext uri="{BB962C8B-B14F-4D97-AF65-F5344CB8AC3E}">
        <p14:creationId xmlns:p14="http://schemas.microsoft.com/office/powerpoint/2010/main" val="321601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algn="ctr" eaLnBrk="0" fontAlgn="base" hangingPunct="0">
              <a:spcBef>
                <a:spcPct val="0"/>
              </a:spcBef>
              <a:spcAft>
                <a:spcPct val="0"/>
              </a:spcAft>
              <a:defRPr sz="2400">
                <a:solidFill>
                  <a:schemeClr val="tx1"/>
                </a:solidFill>
                <a:latin typeface="ISOCTEUR" pitchFamily="49" charset="0"/>
              </a:defRPr>
            </a:lvl6pPr>
            <a:lvl7pPr marL="2971800" indent="-228600" algn="ctr" eaLnBrk="0" fontAlgn="base" hangingPunct="0">
              <a:spcBef>
                <a:spcPct val="0"/>
              </a:spcBef>
              <a:spcAft>
                <a:spcPct val="0"/>
              </a:spcAft>
              <a:defRPr sz="2400">
                <a:solidFill>
                  <a:schemeClr val="tx1"/>
                </a:solidFill>
                <a:latin typeface="ISOCTEUR" pitchFamily="49" charset="0"/>
              </a:defRPr>
            </a:lvl7pPr>
            <a:lvl8pPr marL="3429000" indent="-228600" algn="ctr" eaLnBrk="0" fontAlgn="base" hangingPunct="0">
              <a:spcBef>
                <a:spcPct val="0"/>
              </a:spcBef>
              <a:spcAft>
                <a:spcPct val="0"/>
              </a:spcAft>
              <a:defRPr sz="2400">
                <a:solidFill>
                  <a:schemeClr val="tx1"/>
                </a:solidFill>
                <a:latin typeface="ISOCTEUR" pitchFamily="49" charset="0"/>
              </a:defRPr>
            </a:lvl8pPr>
            <a:lvl9pPr marL="3886200" indent="-228600" algn="ctr" eaLnBrk="0" fontAlgn="base" hangingPunct="0">
              <a:spcBef>
                <a:spcPct val="0"/>
              </a:spcBef>
              <a:spcAft>
                <a:spcPct val="0"/>
              </a:spcAft>
              <a:defRPr sz="2400">
                <a:solidFill>
                  <a:schemeClr val="tx1"/>
                </a:solidFill>
                <a:latin typeface="ISOCTEUR" pitchFamily="49" charset="0"/>
              </a:defRPr>
            </a:lvl9pPr>
          </a:lstStyle>
          <a:p>
            <a:pPr eaLnBrk="1" hangingPunct="1"/>
            <a:fld id="{B1840EA4-DE8A-4309-BC74-EA21490BE3A9}" type="slidenum">
              <a:rPr lang="de-DE" sz="1200" smtClean="0"/>
              <a:pPr eaLnBrk="1" hangingPunct="1"/>
              <a:t>8</a:t>
            </a:fld>
            <a:endParaRPr lang="de-DE" sz="1200" smtClean="0"/>
          </a:p>
        </p:txBody>
      </p:sp>
      <p:sp>
        <p:nvSpPr>
          <p:cNvPr id="141315" name="Rectangle 2"/>
          <p:cNvSpPr>
            <a:spLocks noChangeArrowheads="1"/>
          </p:cNvSpPr>
          <p:nvPr/>
        </p:nvSpPr>
        <p:spPr bwMode="auto">
          <a:xfrm>
            <a:off x="3972560" y="0"/>
            <a:ext cx="3037840"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1316" name="Rectangle 3"/>
          <p:cNvSpPr>
            <a:spLocks noChangeArrowheads="1"/>
          </p:cNvSpPr>
          <p:nvPr/>
        </p:nvSpPr>
        <p:spPr bwMode="auto">
          <a:xfrm>
            <a:off x="3972560" y="8773957"/>
            <a:ext cx="3037840" cy="46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r" eaLnBrk="0" hangingPunct="0"/>
            <a:r>
              <a:rPr lang="en-US" sz="1200">
                <a:latin typeface="Times New Roman" pitchFamily="18" charset="0"/>
              </a:rPr>
              <a:t>7</a:t>
            </a:r>
          </a:p>
        </p:txBody>
      </p:sp>
      <p:sp>
        <p:nvSpPr>
          <p:cNvPr id="141317" name="Rectangle 4"/>
          <p:cNvSpPr>
            <a:spLocks noChangeArrowheads="1"/>
          </p:cNvSpPr>
          <p:nvPr/>
        </p:nvSpPr>
        <p:spPr bwMode="auto">
          <a:xfrm>
            <a:off x="0" y="8773957"/>
            <a:ext cx="3037840" cy="46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1318" name="Rectangle 5"/>
          <p:cNvSpPr>
            <a:spLocks noChangeArrowheads="1"/>
          </p:cNvSpPr>
          <p:nvPr/>
        </p:nvSpPr>
        <p:spPr bwMode="auto">
          <a:xfrm>
            <a:off x="0" y="0"/>
            <a:ext cx="3037840"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1319" name="Rectangle 6"/>
          <p:cNvSpPr>
            <a:spLocks noGrp="1" noRot="1" noChangeAspect="1" noChangeArrowheads="1" noTextEdit="1"/>
          </p:cNvSpPr>
          <p:nvPr>
            <p:ph type="sldImg"/>
          </p:nvPr>
        </p:nvSpPr>
        <p:spPr>
          <a:xfrm>
            <a:off x="1204913" y="698500"/>
            <a:ext cx="4602162" cy="3451225"/>
          </a:xfrm>
          <a:ln w="12700" cap="flat"/>
        </p:spPr>
      </p:sp>
      <p:sp>
        <p:nvSpPr>
          <p:cNvPr id="141320"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eaLnBrk="1" hangingPunct="1"/>
            <a:r>
              <a:rPr lang="en-US" dirty="0" smtClean="0"/>
              <a:t>From BLS</a:t>
            </a:r>
            <a:r>
              <a:rPr lang="en-US" baseline="0" dirty="0" smtClean="0"/>
              <a:t> / CFOI   (Census of Fatal Occupational Injuries)</a:t>
            </a:r>
            <a:endParaRPr lang="en-US" dirty="0" smtClean="0"/>
          </a:p>
        </p:txBody>
      </p:sp>
    </p:spTree>
    <p:extLst>
      <p:ext uri="{BB962C8B-B14F-4D97-AF65-F5344CB8AC3E}">
        <p14:creationId xmlns:p14="http://schemas.microsoft.com/office/powerpoint/2010/main" val="256211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stats are for all reported</a:t>
            </a:r>
            <a:r>
              <a:rPr lang="en-US" baseline="0" dirty="0" smtClean="0"/>
              <a:t> </a:t>
            </a:r>
            <a:r>
              <a:rPr lang="en-US" dirty="0" smtClean="0"/>
              <a:t>work related incidents</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9</a:t>
            </a:fld>
            <a:endParaRPr lang="en-US"/>
          </a:p>
        </p:txBody>
      </p:sp>
    </p:spTree>
    <p:extLst>
      <p:ext uri="{BB962C8B-B14F-4D97-AF65-F5344CB8AC3E}">
        <p14:creationId xmlns:p14="http://schemas.microsoft.com/office/powerpoint/2010/main" val="4005823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 </a:t>
            </a:r>
          </a:p>
          <a:p>
            <a:r>
              <a:rPr lang="en-US" dirty="0" smtClean="0"/>
              <a:t>Key</a:t>
            </a:r>
            <a:r>
              <a:rPr lang="en-US" baseline="0" dirty="0" smtClean="0"/>
              <a:t> words to help the trainer with this slide and discussion:</a:t>
            </a:r>
          </a:p>
          <a:p>
            <a:pPr>
              <a:buFontTx/>
              <a:buChar char="-"/>
            </a:pPr>
            <a:r>
              <a:rPr lang="en-US" baseline="0" dirty="0" smtClean="0"/>
              <a:t>-In this population and the smaller communities – unless fatal or very serious injury people don’t go to doctor</a:t>
            </a:r>
          </a:p>
          <a:p>
            <a:pPr>
              <a:buFontTx/>
              <a:buChar char="-"/>
            </a:pPr>
            <a:r>
              <a:rPr lang="en-US" baseline="0" dirty="0" smtClean="0"/>
              <a:t>- not all hospitals or physicians use the same reporting system</a:t>
            </a:r>
          </a:p>
          <a:p>
            <a:pPr>
              <a:buFontTx/>
              <a:buChar char="-"/>
            </a:pPr>
            <a:r>
              <a:rPr lang="en-US" baseline="0" dirty="0" smtClean="0"/>
              <a:t>- not all injuries are recognized as related to agricultural work </a:t>
            </a:r>
            <a:endParaRPr lang="en-US" dirty="0"/>
          </a:p>
        </p:txBody>
      </p:sp>
      <p:sp>
        <p:nvSpPr>
          <p:cNvPr id="4" name="Slide Number Placeholder 3"/>
          <p:cNvSpPr>
            <a:spLocks noGrp="1"/>
          </p:cNvSpPr>
          <p:nvPr>
            <p:ph type="sldNum" sz="quarter" idx="10"/>
          </p:nvPr>
        </p:nvSpPr>
        <p:spPr/>
        <p:txBody>
          <a:bodyPr/>
          <a:lstStyle/>
          <a:p>
            <a:fld id="{F6B92C9A-3CC6-4741-B2EA-C32B82DB8F60}" type="slidenum">
              <a:rPr lang="en-US" smtClean="0"/>
              <a:pPr/>
              <a:t>10</a:t>
            </a:fld>
            <a:endParaRPr lang="en-US"/>
          </a:p>
        </p:txBody>
      </p:sp>
    </p:spTree>
    <p:extLst>
      <p:ext uri="{BB962C8B-B14F-4D97-AF65-F5344CB8AC3E}">
        <p14:creationId xmlns:p14="http://schemas.microsoft.com/office/powerpoint/2010/main" val="50413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r>
              <a:rPr lang="en-US" smtClean="0"/>
              <a:t>4/11/2012</a:t>
            </a: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E2FA8E2A-8AC6-436E-9FD9-8096E733F77C}"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4/11/2012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4/11/2012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4/11/2012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email">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4/11/2012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4/11/2012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A8E2A-8AC6-436E-9FD9-8096E733F77C}"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4/11/2012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A8E2A-8AC6-436E-9FD9-8096E733F77C}"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A8E2A-8AC6-436E-9FD9-8096E733F77C}"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4/11/2012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4/11/2012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A8E2A-8AC6-436E-9FD9-8096E733F7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4/11/2012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A8E2A-8AC6-436E-9FD9-8096E733F7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1">
                <a:tint val="93000"/>
                <a:shade val="20000"/>
              </a:schemeClr>
              <a:schemeClr val="bg1">
                <a:tint val="90000"/>
                <a:shade val="85000"/>
                <a:satMod val="115000"/>
              </a:schemeClr>
            </a:duotone>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t>4/11/2012</a:t>
            </a:r>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2FA8E2A-8AC6-436E-9FD9-8096E733F7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sha.gov/pls/oshaweb/owastand.display_standard_group?p_toc_level=1&amp;p_part_number=192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osha.gov/pls/oshaweb/owadisp.show_document?p_table=OSHACT&amp;p_id=335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osha.gov/pls/oshaweb/owadisp.show_document?p_table=OSHACT&amp;p_id=335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osha.gov/dcsp/smallbusiness/safetypays/index.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Agriculture</a:t>
            </a:r>
            <a:endParaRPr lang="en-US" dirty="0"/>
          </a:p>
        </p:txBody>
      </p:sp>
      <p:sp>
        <p:nvSpPr>
          <p:cNvPr id="3" name="Subtitle 2"/>
          <p:cNvSpPr>
            <a:spLocks noGrp="1"/>
          </p:cNvSpPr>
          <p:nvPr>
            <p:ph type="subTitle" idx="1"/>
          </p:nvPr>
        </p:nvSpPr>
        <p:spPr/>
        <p:txBody>
          <a:bodyPr>
            <a:normAutofit fontScale="92500" lnSpcReduction="10000"/>
          </a:bodyPr>
          <a:lstStyle/>
          <a:p>
            <a:endParaRPr lang="en-US" dirty="0" smtClean="0"/>
          </a:p>
          <a:p>
            <a:r>
              <a:rPr lang="en-US" sz="4000" dirty="0" smtClean="0"/>
              <a:t>Slips, Trips &amp; Falls</a:t>
            </a:r>
          </a:p>
          <a:p>
            <a:endParaRPr lang="en-US" dirty="0" smtClean="0"/>
          </a:p>
          <a:p>
            <a:r>
              <a:rPr lang="en-US" dirty="0" smtClean="0"/>
              <a:t>6-19-12</a:t>
            </a:r>
          </a:p>
          <a:p>
            <a:endParaRPr lang="en-US" dirty="0" smtClean="0"/>
          </a:p>
          <a:p>
            <a:endParaRPr lang="en-US" dirty="0"/>
          </a:p>
        </p:txBody>
      </p:sp>
      <p:pic>
        <p:nvPicPr>
          <p:cNvPr id="8" name="Picture 7" descr="Logo with Tagline, 10-201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09601" y="5486400"/>
            <a:ext cx="2422550" cy="914400"/>
          </a:xfrm>
          <a:prstGeom prst="rect">
            <a:avLst/>
          </a:prstGeom>
        </p:spPr>
      </p:pic>
    </p:spTree>
    <p:extLst>
      <p:ext uri="{BB962C8B-B14F-4D97-AF65-F5344CB8AC3E}">
        <p14:creationId xmlns:p14="http://schemas.microsoft.com/office/powerpoint/2010/main" val="242157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endParaRPr lang="en-US" dirty="0" smtClean="0"/>
          </a:p>
          <a:p>
            <a:r>
              <a:rPr lang="en-US" dirty="0" smtClean="0"/>
              <a:t>It is believed that the number of unreported injuries exceeds reported numbers</a:t>
            </a:r>
          </a:p>
          <a:p>
            <a:endParaRPr lang="en-US" dirty="0" smtClean="0">
              <a:effectLst>
                <a:glow rad="101600">
                  <a:schemeClr val="accent2">
                    <a:satMod val="175000"/>
                    <a:alpha val="40000"/>
                  </a:schemeClr>
                </a:glow>
              </a:effectLst>
            </a:endParaRPr>
          </a:p>
          <a:p>
            <a:endParaRPr lang="en-US" dirty="0">
              <a:effectLst>
                <a:glow rad="101600">
                  <a:schemeClr val="accent2">
                    <a:satMod val="175000"/>
                    <a:alpha val="40000"/>
                  </a:schemeClr>
                </a:glow>
              </a:effectLst>
            </a:endParaRPr>
          </a:p>
          <a:p>
            <a:r>
              <a:rPr lang="en-US" dirty="0" smtClean="0">
                <a:effectLst>
                  <a:glow rad="101600">
                    <a:schemeClr val="accent2">
                      <a:satMod val="175000"/>
                      <a:alpha val="40000"/>
                    </a:schemeClr>
                  </a:glow>
                </a:effectLst>
              </a:rPr>
              <a:t>Why do you think that is the case?</a:t>
            </a:r>
          </a:p>
          <a:p>
            <a:endParaRPr lang="en-US" dirty="0" smtClean="0"/>
          </a:p>
          <a:p>
            <a:pPr marL="0" indent="0">
              <a:buNone/>
            </a:pPr>
            <a:endParaRPr lang="en-US" dirty="0"/>
          </a:p>
        </p:txBody>
      </p:sp>
      <p:sp>
        <p:nvSpPr>
          <p:cNvPr id="6" name="Date Placeholder 5"/>
          <p:cNvSpPr>
            <a:spLocks noGrp="1"/>
          </p:cNvSpPr>
          <p:nvPr>
            <p:ph type="dt" sz="half" idx="10"/>
          </p:nvPr>
        </p:nvSpPr>
        <p:spPr/>
        <p:txBody>
          <a:bodyPr/>
          <a:lstStyle/>
          <a:p>
            <a:r>
              <a:rPr lang="en-US" smtClean="0"/>
              <a:t>4/11/2012</a:t>
            </a:r>
            <a:endParaRPr lang="en-US"/>
          </a:p>
        </p:txBody>
      </p:sp>
      <p:sp>
        <p:nvSpPr>
          <p:cNvPr id="8" name="Slide Number Placeholder 7"/>
          <p:cNvSpPr>
            <a:spLocks noGrp="1"/>
          </p:cNvSpPr>
          <p:nvPr>
            <p:ph type="sldNum" sz="quarter" idx="12"/>
          </p:nvPr>
        </p:nvSpPr>
        <p:spPr/>
        <p:txBody>
          <a:bodyPr/>
          <a:lstStyle/>
          <a:p>
            <a:fld id="{E2FA8E2A-8AC6-436E-9FD9-8096E733F77C}" type="slidenum">
              <a:rPr lang="en-US" smtClean="0"/>
              <a:pPr/>
              <a:t>10</a:t>
            </a:fld>
            <a:endParaRPr lang="en-US"/>
          </a:p>
        </p:txBody>
      </p:sp>
      <p:sp>
        <p:nvSpPr>
          <p:cNvPr id="4" name="Title 3"/>
          <p:cNvSpPr>
            <a:spLocks noGrp="1"/>
          </p:cNvSpPr>
          <p:nvPr>
            <p:ph type="title"/>
          </p:nvPr>
        </p:nvSpPr>
        <p:spPr/>
        <p:txBody>
          <a:bodyPr>
            <a:normAutofit fontScale="90000"/>
          </a:bodyPr>
          <a:lstStyle/>
          <a:p>
            <a:r>
              <a:rPr lang="en-US" dirty="0" smtClean="0"/>
              <a:t>Incidents Under Reported</a:t>
            </a:r>
            <a:endParaRPr lang="en-US" dirty="0"/>
          </a:p>
        </p:txBody>
      </p:sp>
    </p:spTree>
    <p:extLst>
      <p:ext uri="{BB962C8B-B14F-4D97-AF65-F5344CB8AC3E}">
        <p14:creationId xmlns:p14="http://schemas.microsoft.com/office/powerpoint/2010/main" val="2594576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85800" y="1981200"/>
            <a:ext cx="7745505" cy="4343400"/>
          </a:xfrm>
        </p:spPr>
        <p:txBody>
          <a:bodyPr>
            <a:normAutofit fontScale="85000" lnSpcReduction="20000"/>
          </a:bodyPr>
          <a:lstStyle/>
          <a:p>
            <a:pPr marL="0" indent="0">
              <a:buNone/>
            </a:pPr>
            <a:r>
              <a:rPr lang="en-US" b="1" dirty="0" smtClean="0"/>
              <a:t>Enforcement Guidance for Small Farming Operations</a:t>
            </a:r>
          </a:p>
          <a:p>
            <a:pPr>
              <a:buNone/>
            </a:pPr>
            <a:r>
              <a:rPr lang="en-US" dirty="0" smtClean="0"/>
              <a:t>The Appropriations Act exempts small farming operations from enforcement of </a:t>
            </a:r>
            <a:r>
              <a:rPr lang="en-US" u="sng" dirty="0" smtClean="0"/>
              <a:t>all</a:t>
            </a:r>
            <a:r>
              <a:rPr lang="en-US" dirty="0" smtClean="0"/>
              <a:t> rules, regulations, standards or orders under the Occupational Safety and Health Act. A farming operation is </a:t>
            </a:r>
            <a:r>
              <a:rPr lang="en-US" b="1" dirty="0" smtClean="0"/>
              <a:t>exempt</a:t>
            </a:r>
            <a:r>
              <a:rPr lang="en-US" dirty="0" smtClean="0"/>
              <a:t> from </a:t>
            </a:r>
            <a:r>
              <a:rPr lang="en-US" b="1" dirty="0" smtClean="0"/>
              <a:t>all</a:t>
            </a:r>
            <a:r>
              <a:rPr lang="en-US" dirty="0" smtClean="0"/>
              <a:t> OSHA activities if it: </a:t>
            </a:r>
          </a:p>
          <a:p>
            <a:endParaRPr lang="en-US" dirty="0" smtClean="0"/>
          </a:p>
          <a:p>
            <a:r>
              <a:rPr lang="en-US" dirty="0" smtClean="0"/>
              <a:t>Employs </a:t>
            </a:r>
            <a:r>
              <a:rPr lang="en-US" b="1" u="sng" dirty="0" smtClean="0"/>
              <a:t>10 or fewer employees </a:t>
            </a:r>
            <a:r>
              <a:rPr lang="en-US" dirty="0" smtClean="0"/>
              <a:t>currently and at all 	times during the last 12 months; and </a:t>
            </a:r>
          </a:p>
          <a:p>
            <a:r>
              <a:rPr lang="en-US" dirty="0" smtClean="0"/>
              <a:t>Has not had an active temporary labor camp during the proceeding 12 months.</a:t>
            </a:r>
          </a:p>
          <a:p>
            <a:pPr lvl="1"/>
            <a:endParaRPr lang="en-US" dirty="0" smtClean="0"/>
          </a:p>
          <a:p>
            <a:pPr lvl="1">
              <a:buNone/>
            </a:pPr>
            <a:r>
              <a:rPr lang="en-US" dirty="0" smtClean="0"/>
              <a:t>Note: Family members of farm employers are not counted when determining the number of employees. </a:t>
            </a:r>
          </a:p>
          <a:p>
            <a:pPr lvl="1"/>
            <a:r>
              <a:rPr lang="en-US" b="1" i="1" dirty="0" smtClean="0"/>
              <a:t>Important to check with your state OSHA  since there are 25 states that match or exceed this OSHA Instruction</a:t>
            </a:r>
            <a:r>
              <a:rPr lang="en-US" dirty="0" smtClean="0"/>
              <a:t/>
            </a:r>
            <a:br>
              <a:rPr lang="en-US" dirty="0" smtClean="0"/>
            </a:br>
            <a:endParaRPr lang="en-US" dirty="0" smtClean="0"/>
          </a:p>
          <a:p>
            <a:endParaRPr lang="en-US" dirty="0" smtClean="0"/>
          </a:p>
          <a:p>
            <a:pPr marL="0" indent="0">
              <a:buNone/>
            </a:pPr>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11</a:t>
            </a:fld>
            <a:endParaRPr lang="en-US"/>
          </a:p>
        </p:txBody>
      </p:sp>
      <p:sp>
        <p:nvSpPr>
          <p:cNvPr id="9" name="Title 8"/>
          <p:cNvSpPr>
            <a:spLocks noGrp="1"/>
          </p:cNvSpPr>
          <p:nvPr>
            <p:ph type="title"/>
          </p:nvPr>
        </p:nvSpPr>
        <p:spPr/>
        <p:txBody>
          <a:bodyPr/>
          <a:lstStyle/>
          <a:p>
            <a:pPr algn="l"/>
            <a:r>
              <a:rPr lang="en-US" sz="4400" dirty="0" smtClean="0"/>
              <a:t>Incidents Under Reported</a:t>
            </a:r>
            <a:endParaRPr lang="en-US" sz="4400" dirty="0"/>
          </a:p>
        </p:txBody>
      </p:sp>
      <p:sp>
        <p:nvSpPr>
          <p:cNvPr id="7" name="TextBox 6"/>
          <p:cNvSpPr txBox="1"/>
          <p:nvPr/>
        </p:nvSpPr>
        <p:spPr>
          <a:xfrm>
            <a:off x="2590800" y="6324600"/>
            <a:ext cx="4370107" cy="369332"/>
          </a:xfrm>
          <a:prstGeom prst="rect">
            <a:avLst/>
          </a:prstGeom>
          <a:noFill/>
        </p:spPr>
        <p:txBody>
          <a:bodyPr wrap="none" rtlCol="0">
            <a:spAutoFit/>
          </a:bodyPr>
          <a:lstStyle/>
          <a:p>
            <a:r>
              <a:rPr lang="en-US" dirty="0" smtClean="0"/>
              <a:t>Source: OSHA Instruction CPL 02-00-051</a:t>
            </a:r>
            <a:endParaRPr lang="en-US" dirty="0"/>
          </a:p>
        </p:txBody>
      </p:sp>
    </p:spTree>
    <p:extLst>
      <p:ext uri="{BB962C8B-B14F-4D97-AF65-F5344CB8AC3E}">
        <p14:creationId xmlns:p14="http://schemas.microsoft.com/office/powerpoint/2010/main" val="485646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133600"/>
            <a:ext cx="7745505" cy="3877815"/>
          </a:xfrm>
        </p:spPr>
        <p:txBody>
          <a:bodyPr>
            <a:normAutofit/>
          </a:bodyPr>
          <a:lstStyle/>
          <a:p>
            <a:r>
              <a:rPr lang="en-US" dirty="0" smtClean="0"/>
              <a:t>OSHA has an Agriculture standard (</a:t>
            </a:r>
            <a:r>
              <a:rPr lang="en-US" dirty="0" smtClean="0">
                <a:hlinkClick r:id="rId3" action="ppaction://hlinkfile" tooltip="29 CFR 1928"/>
              </a:rPr>
              <a:t>29 CFR 1928</a:t>
            </a:r>
            <a:r>
              <a:rPr lang="en-US" dirty="0" smtClean="0"/>
              <a:t>)</a:t>
            </a:r>
          </a:p>
          <a:p>
            <a:endParaRPr lang="en-US" dirty="0" smtClean="0"/>
          </a:p>
          <a:p>
            <a:r>
              <a:rPr lang="en-US" dirty="0" smtClean="0"/>
              <a:t>If the hazard cannot be addressed in the Agriculture Standard (29 CFR 1928)  OSHA defers to the General Industry Standard (29 CFR 1910) </a:t>
            </a:r>
          </a:p>
          <a:p>
            <a:pPr>
              <a:buNone/>
            </a:pPr>
            <a:endParaRPr lang="en-US" dirty="0" smtClean="0"/>
          </a:p>
          <a:p>
            <a:r>
              <a:rPr lang="en-US" dirty="0" smtClean="0"/>
              <a:t> If there is not a standard that is applicable to agriculture in the General Industry Standards then go to the General Duty Clause </a:t>
            </a:r>
            <a:r>
              <a:rPr lang="en-US" dirty="0" smtClean="0">
                <a:hlinkClick r:id="rId4" action="ppaction://hlinkfile" tooltip="Section 5(a)(1)"/>
              </a:rPr>
              <a:t>Section 5(a)(1)</a:t>
            </a:r>
            <a:r>
              <a:rPr lang="en-US" dirty="0" smtClean="0"/>
              <a:t>  </a:t>
            </a:r>
          </a:p>
          <a:p>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12</a:t>
            </a:fld>
            <a:endParaRPr lang="en-US"/>
          </a:p>
        </p:txBody>
      </p:sp>
      <p:sp>
        <p:nvSpPr>
          <p:cNvPr id="5" name="Title 4"/>
          <p:cNvSpPr>
            <a:spLocks noGrp="1"/>
          </p:cNvSpPr>
          <p:nvPr>
            <p:ph type="title"/>
          </p:nvPr>
        </p:nvSpPr>
        <p:spPr/>
        <p:txBody>
          <a:bodyPr/>
          <a:lstStyle/>
          <a:p>
            <a:r>
              <a:rPr lang="en-US" dirty="0" smtClean="0"/>
              <a:t>OSHA Standards </a:t>
            </a:r>
            <a:endParaRPr lang="en-US" dirty="0"/>
          </a:p>
        </p:txBody>
      </p:sp>
      <p:sp>
        <p:nvSpPr>
          <p:cNvPr id="6" name="TextBox 5"/>
          <p:cNvSpPr txBox="1"/>
          <p:nvPr/>
        </p:nvSpPr>
        <p:spPr>
          <a:xfrm>
            <a:off x="3276600" y="6172200"/>
            <a:ext cx="2802370" cy="369332"/>
          </a:xfrm>
          <a:prstGeom prst="rect">
            <a:avLst/>
          </a:prstGeom>
          <a:noFill/>
        </p:spPr>
        <p:txBody>
          <a:bodyPr wrap="none" rtlCol="0">
            <a:spAutoFit/>
          </a:bodyPr>
          <a:lstStyle/>
          <a:p>
            <a:r>
              <a:rPr lang="en-US" dirty="0" smtClean="0"/>
              <a:t>Source: www.OSHA.gov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000053"/>
          </a:xfrm>
        </p:spPr>
        <p:txBody>
          <a:bodyPr>
            <a:normAutofit/>
          </a:bodyPr>
          <a:lstStyle/>
          <a:p>
            <a:r>
              <a:rPr lang="en-US" dirty="0" smtClean="0">
                <a:hlinkClick r:id="rId3" action="ppaction://hlinkfile" tooltip="Section 5(a)(1)"/>
              </a:rPr>
              <a:t>Section 5(a)(1)</a:t>
            </a:r>
            <a:r>
              <a:rPr lang="en-US" dirty="0" smtClean="0"/>
              <a:t> of the OSH Act, often referred to as the </a:t>
            </a:r>
            <a:r>
              <a:rPr lang="en-US" b="1" u="sng" dirty="0" smtClean="0"/>
              <a:t>General Duty Clause</a:t>
            </a:r>
            <a:r>
              <a:rPr lang="en-US" dirty="0" smtClean="0"/>
              <a:t>, requires employers to "furnish to each of his employees employment and a place of employment which are free from recognized hazards that are causing or are likely to cause death or serious physical harm to his employees". </a:t>
            </a:r>
          </a:p>
          <a:p>
            <a:r>
              <a:rPr lang="en-US" dirty="0" smtClean="0">
                <a:hlinkClick r:id="rId3" action="ppaction://hlinkfile" tooltip="Section 5(a)(2)"/>
              </a:rPr>
              <a:t>Section 5(a)(2)</a:t>
            </a:r>
            <a:r>
              <a:rPr lang="en-US" dirty="0" smtClean="0"/>
              <a:t> requires employers to "comply with occupational safety and health standards promulgated under this Act".</a:t>
            </a:r>
          </a:p>
          <a:p>
            <a:endParaRPr lang="en-US" dirty="0">
              <a:solidFill>
                <a:schemeClr val="tx1"/>
              </a:solidFill>
            </a:endParaRPr>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13</a:t>
            </a:fld>
            <a:endParaRPr lang="en-US"/>
          </a:p>
        </p:txBody>
      </p:sp>
      <p:sp>
        <p:nvSpPr>
          <p:cNvPr id="3" name="Title 2"/>
          <p:cNvSpPr>
            <a:spLocks noGrp="1"/>
          </p:cNvSpPr>
          <p:nvPr>
            <p:ph type="title"/>
          </p:nvPr>
        </p:nvSpPr>
        <p:spPr/>
        <p:txBody>
          <a:bodyPr/>
          <a:lstStyle/>
          <a:p>
            <a:r>
              <a:rPr lang="en-US" dirty="0" smtClean="0"/>
              <a:t>OSHA Standards</a:t>
            </a:r>
            <a:endParaRPr lang="en-US" dirty="0"/>
          </a:p>
        </p:txBody>
      </p:sp>
    </p:spTree>
    <p:extLst>
      <p:ext uri="{BB962C8B-B14F-4D97-AF65-F5344CB8AC3E}">
        <p14:creationId xmlns:p14="http://schemas.microsoft.com/office/powerpoint/2010/main" val="2190860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209800"/>
            <a:ext cx="7149352" cy="3877815"/>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US" dirty="0" smtClean="0"/>
              <a:t>Multi-disciplinary experts:</a:t>
            </a:r>
          </a:p>
          <a:p>
            <a:pPr lvl="1">
              <a:buFont typeface="Wingdings" pitchFamily="2" charset="2"/>
              <a:buChar char="v"/>
            </a:pPr>
            <a:r>
              <a:rPr lang="en-US" dirty="0" smtClean="0"/>
              <a:t>Machinist</a:t>
            </a:r>
          </a:p>
          <a:p>
            <a:pPr lvl="1">
              <a:buFont typeface="Wingdings" pitchFamily="2" charset="2"/>
              <a:buChar char="v"/>
            </a:pPr>
            <a:r>
              <a:rPr lang="en-US" dirty="0" smtClean="0"/>
              <a:t>Chemist</a:t>
            </a:r>
          </a:p>
          <a:p>
            <a:pPr lvl="1">
              <a:buFont typeface="Wingdings" pitchFamily="2" charset="2"/>
              <a:buChar char="v"/>
            </a:pPr>
            <a:r>
              <a:rPr lang="en-US" dirty="0" smtClean="0"/>
              <a:t>Biologist</a:t>
            </a:r>
          </a:p>
          <a:p>
            <a:pPr lvl="1">
              <a:buFont typeface="Wingdings" pitchFamily="2" charset="2"/>
              <a:buChar char="v"/>
            </a:pPr>
            <a:r>
              <a:rPr lang="en-US" dirty="0" smtClean="0"/>
              <a:t>Veterinarian– large &amp; small</a:t>
            </a:r>
          </a:p>
          <a:p>
            <a:pPr lvl="1">
              <a:buFont typeface="Wingdings" pitchFamily="2" charset="2"/>
              <a:buChar char="v"/>
            </a:pPr>
            <a:r>
              <a:rPr lang="en-US" dirty="0" smtClean="0"/>
              <a:t>Heavy equipment operator</a:t>
            </a:r>
          </a:p>
          <a:p>
            <a:pPr lvl="1">
              <a:buFont typeface="Wingdings" pitchFamily="2" charset="2"/>
              <a:buChar char="v"/>
            </a:pPr>
            <a:r>
              <a:rPr lang="en-US" dirty="0" smtClean="0"/>
              <a:t>Grain &amp; feed expert</a:t>
            </a:r>
          </a:p>
          <a:p>
            <a:pPr lvl="1">
              <a:buFont typeface="Wingdings" pitchFamily="2" charset="2"/>
              <a:buChar char="v"/>
            </a:pPr>
            <a:r>
              <a:rPr lang="en-US" dirty="0" smtClean="0"/>
              <a:t>Electrician</a:t>
            </a:r>
          </a:p>
          <a:p>
            <a:pPr lvl="1">
              <a:buFont typeface="Wingdings" pitchFamily="2" charset="2"/>
              <a:buChar char="v"/>
            </a:pPr>
            <a:r>
              <a:rPr lang="en-US" dirty="0" smtClean="0"/>
              <a:t>Weight lifter</a:t>
            </a:r>
          </a:p>
          <a:p>
            <a:pPr lvl="1">
              <a:buFont typeface="Wingdings" pitchFamily="2" charset="2"/>
              <a:buChar char="v"/>
            </a:pPr>
            <a:r>
              <a:rPr lang="en-US" dirty="0" smtClean="0"/>
              <a:t>Marketing manager</a:t>
            </a:r>
          </a:p>
          <a:p>
            <a:pPr lvl="1">
              <a:buFont typeface="Wingdings" pitchFamily="2" charset="2"/>
              <a:buChar char="v"/>
            </a:pPr>
            <a:r>
              <a:rPr lang="en-US" dirty="0" smtClean="0"/>
              <a:t>Office administrator</a:t>
            </a:r>
          </a:p>
          <a:p>
            <a:pPr lvl="1">
              <a:buFont typeface="Wingdings" pitchFamily="2" charset="2"/>
              <a:buChar char="v"/>
            </a:pPr>
            <a:r>
              <a:rPr lang="en-US" dirty="0" smtClean="0"/>
              <a:t>Legal eagle</a:t>
            </a:r>
            <a:endParaRPr lang="en-US"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14</a:t>
            </a:fld>
            <a:endParaRPr lang="en-US"/>
          </a:p>
        </p:txBody>
      </p:sp>
      <p:sp>
        <p:nvSpPr>
          <p:cNvPr id="3" name="Title 2"/>
          <p:cNvSpPr>
            <a:spLocks noGrp="1"/>
          </p:cNvSpPr>
          <p:nvPr>
            <p:ph type="title"/>
          </p:nvPr>
        </p:nvSpPr>
        <p:spPr/>
        <p:txBody>
          <a:bodyPr>
            <a:normAutofit/>
          </a:bodyPr>
          <a:lstStyle/>
          <a:p>
            <a:r>
              <a:rPr lang="en-US" sz="4000" dirty="0" smtClean="0"/>
              <a:t>Farmers Invented Multi-Tasking!</a:t>
            </a:r>
            <a:endParaRPr lang="en-US" sz="4000" dirty="0"/>
          </a:p>
        </p:txBody>
      </p:sp>
    </p:spTree>
    <p:extLst>
      <p:ext uri="{BB962C8B-B14F-4D97-AF65-F5344CB8AC3E}">
        <p14:creationId xmlns:p14="http://schemas.microsoft.com/office/powerpoint/2010/main" val="1332523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86000"/>
            <a:ext cx="7745505" cy="3877815"/>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11480" lvl="1" indent="0" algn="ctr">
              <a:buNone/>
            </a:pPr>
            <a:r>
              <a:rPr lang="en-US" sz="3600" dirty="0" smtClean="0"/>
              <a:t>Physiological  &amp; Social Factors</a:t>
            </a:r>
          </a:p>
          <a:p>
            <a:pPr lvl="1">
              <a:buFont typeface="Wingdings" pitchFamily="2" charset="2"/>
              <a:buChar char="Ø"/>
            </a:pPr>
            <a:endParaRPr lang="en-US" sz="2800" dirty="0"/>
          </a:p>
          <a:p>
            <a:pPr lvl="1">
              <a:buFont typeface="Wingdings" pitchFamily="2" charset="2"/>
              <a:buChar char="Ø"/>
            </a:pPr>
            <a:r>
              <a:rPr lang="en-US" sz="2800" dirty="0" smtClean="0"/>
              <a:t>Working </a:t>
            </a:r>
            <a:r>
              <a:rPr lang="en-US" sz="2800" dirty="0"/>
              <a:t>alone</a:t>
            </a:r>
          </a:p>
          <a:p>
            <a:pPr lvl="1">
              <a:buFont typeface="Wingdings" pitchFamily="2" charset="2"/>
              <a:buChar char="Ø"/>
            </a:pPr>
            <a:r>
              <a:rPr lang="en-US" sz="2800" dirty="0"/>
              <a:t>“Shift time” varies frequently and is seldom an  8 hour </a:t>
            </a:r>
            <a:r>
              <a:rPr lang="en-US" sz="2800" dirty="0" smtClean="0"/>
              <a:t>day</a:t>
            </a:r>
          </a:p>
          <a:p>
            <a:pPr lvl="1">
              <a:buFont typeface="Wingdings" pitchFamily="2" charset="2"/>
              <a:buChar char="Ø"/>
            </a:pPr>
            <a:r>
              <a:rPr lang="en-US" sz="2800" dirty="0" smtClean="0"/>
              <a:t>Age</a:t>
            </a:r>
          </a:p>
          <a:p>
            <a:pPr lvl="1">
              <a:buFont typeface="Wingdings" pitchFamily="2" charset="2"/>
              <a:buChar char="Ø"/>
            </a:pPr>
            <a:r>
              <a:rPr lang="en-US" sz="2800" dirty="0" smtClean="0"/>
              <a:t>Hearing acuity</a:t>
            </a:r>
          </a:p>
          <a:p>
            <a:pPr lvl="1">
              <a:buFont typeface="Wingdings" pitchFamily="2" charset="2"/>
              <a:buChar char="Ø"/>
            </a:pPr>
            <a:r>
              <a:rPr lang="en-US" sz="2800" dirty="0" smtClean="0"/>
              <a:t>Visual acuity</a:t>
            </a:r>
          </a:p>
          <a:p>
            <a:pPr lvl="1">
              <a:buFont typeface="Wingdings" pitchFamily="2" charset="2"/>
              <a:buChar char="Ø"/>
            </a:pPr>
            <a:r>
              <a:rPr lang="en-US" sz="2800" dirty="0" smtClean="0"/>
              <a:t>Arthritis</a:t>
            </a:r>
          </a:p>
          <a:p>
            <a:pPr lvl="1">
              <a:buFont typeface="Wingdings" pitchFamily="2" charset="2"/>
              <a:buChar char="Ø"/>
            </a:pPr>
            <a:endParaRPr lang="en-US" sz="2800" dirty="0"/>
          </a:p>
          <a:p>
            <a:endParaRPr lang="en-US"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15</a:t>
            </a:fld>
            <a:endParaRPr lang="en-US"/>
          </a:p>
        </p:txBody>
      </p:sp>
      <p:sp>
        <p:nvSpPr>
          <p:cNvPr id="3" name="Title 2"/>
          <p:cNvSpPr>
            <a:spLocks noGrp="1"/>
          </p:cNvSpPr>
          <p:nvPr>
            <p:ph type="title"/>
          </p:nvPr>
        </p:nvSpPr>
        <p:spPr/>
        <p:txBody>
          <a:bodyPr>
            <a:normAutofit/>
          </a:bodyPr>
          <a:lstStyle/>
          <a:p>
            <a:r>
              <a:rPr lang="en-US" sz="4400" dirty="0" smtClean="0"/>
              <a:t>Contributing Factors to Injury</a:t>
            </a:r>
            <a:endParaRPr lang="en-US" sz="4400" dirty="0"/>
          </a:p>
        </p:txBody>
      </p:sp>
    </p:spTree>
    <p:extLst>
      <p:ext uri="{BB962C8B-B14F-4D97-AF65-F5344CB8AC3E}">
        <p14:creationId xmlns:p14="http://schemas.microsoft.com/office/powerpoint/2010/main" val="325866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0"/>
            <a:ext cx="7745505" cy="38862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lgn="ctr">
              <a:buNone/>
            </a:pPr>
            <a:r>
              <a:rPr lang="en-US" sz="3600" dirty="0" smtClean="0"/>
              <a:t>Environmental Factors</a:t>
            </a:r>
          </a:p>
          <a:p>
            <a:pPr lvl="1">
              <a:buFont typeface="Wingdings" pitchFamily="2" charset="2"/>
              <a:buChar char="Ø"/>
            </a:pPr>
            <a:r>
              <a:rPr lang="en-US" sz="2800" dirty="0" smtClean="0"/>
              <a:t>Weather  frequently changes</a:t>
            </a:r>
          </a:p>
          <a:p>
            <a:pPr lvl="1">
              <a:buFont typeface="Wingdings" pitchFamily="2" charset="2"/>
              <a:buChar char="Ø"/>
            </a:pPr>
            <a:r>
              <a:rPr lang="en-US" sz="2800" dirty="0" smtClean="0"/>
              <a:t>Extreme heat or cold</a:t>
            </a:r>
          </a:p>
          <a:p>
            <a:pPr lvl="1">
              <a:buFont typeface="Wingdings" pitchFamily="2" charset="2"/>
              <a:buChar char="Ø"/>
            </a:pPr>
            <a:r>
              <a:rPr lang="en-US" sz="2800" dirty="0" smtClean="0"/>
              <a:t>Humidity</a:t>
            </a:r>
          </a:p>
          <a:p>
            <a:pPr lvl="1">
              <a:buFont typeface="Wingdings" pitchFamily="2" charset="2"/>
              <a:buChar char="Ø"/>
            </a:pPr>
            <a:r>
              <a:rPr lang="en-US" sz="2800" dirty="0" smtClean="0"/>
              <a:t>Slippery surfaces</a:t>
            </a:r>
          </a:p>
          <a:p>
            <a:pPr lvl="1">
              <a:buFont typeface="Wingdings" pitchFamily="2" charset="2"/>
              <a:buChar char="Ø"/>
            </a:pPr>
            <a:r>
              <a:rPr lang="en-US" sz="2800" dirty="0" smtClean="0"/>
              <a:t>Uneven surfaces</a:t>
            </a:r>
          </a:p>
          <a:p>
            <a:pPr lvl="1">
              <a:buFont typeface="Wingdings" pitchFamily="2" charset="2"/>
              <a:buChar char="Ø"/>
            </a:pPr>
            <a:r>
              <a:rPr lang="en-US" sz="2800" dirty="0" smtClean="0"/>
              <a:t>Dusty conditions</a:t>
            </a:r>
          </a:p>
          <a:p>
            <a:pPr lvl="1">
              <a:buFont typeface="Wingdings" pitchFamily="2" charset="2"/>
              <a:buChar char="Ø"/>
            </a:pPr>
            <a:r>
              <a:rPr lang="en-US" sz="2800" dirty="0" smtClean="0"/>
              <a:t>Higher elevation work site</a:t>
            </a:r>
          </a:p>
          <a:p>
            <a:pPr lvl="1">
              <a:buFont typeface="Wingdings" pitchFamily="2" charset="2"/>
              <a:buChar char="Ø"/>
            </a:pPr>
            <a:endParaRPr lang="en-US" sz="2800" dirty="0" smtClean="0"/>
          </a:p>
          <a:p>
            <a:pPr lvl="1">
              <a:buFont typeface="Wingdings" pitchFamily="2" charset="2"/>
              <a:buChar char="Ø"/>
            </a:pPr>
            <a:endParaRPr lang="en-US" sz="2800"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16</a:t>
            </a:fld>
            <a:endParaRPr lang="en-US"/>
          </a:p>
        </p:txBody>
      </p:sp>
      <p:sp>
        <p:nvSpPr>
          <p:cNvPr id="3" name="Title 2"/>
          <p:cNvSpPr>
            <a:spLocks noGrp="1"/>
          </p:cNvSpPr>
          <p:nvPr>
            <p:ph type="title"/>
          </p:nvPr>
        </p:nvSpPr>
        <p:spPr/>
        <p:txBody>
          <a:bodyPr>
            <a:normAutofit/>
          </a:bodyPr>
          <a:lstStyle/>
          <a:p>
            <a:r>
              <a:rPr lang="en-US" sz="4400" dirty="0" smtClean="0"/>
              <a:t>Contributing Factors to Injury</a:t>
            </a:r>
            <a:endParaRPr lang="en-US" sz="4400" dirty="0"/>
          </a:p>
        </p:txBody>
      </p:sp>
    </p:spTree>
    <p:extLst>
      <p:ext uri="{BB962C8B-B14F-4D97-AF65-F5344CB8AC3E}">
        <p14:creationId xmlns:p14="http://schemas.microsoft.com/office/powerpoint/2010/main" val="2523493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lgn="ctr">
              <a:buNone/>
            </a:pPr>
            <a:r>
              <a:rPr lang="en-US" sz="3600" dirty="0" smtClean="0"/>
              <a:t>Environmental Factors</a:t>
            </a:r>
          </a:p>
          <a:p>
            <a:endParaRPr lang="en-US" dirty="0" smtClean="0"/>
          </a:p>
          <a:p>
            <a:r>
              <a:rPr lang="en-US" dirty="0" smtClean="0"/>
              <a:t>Poorly lit travel areas and walkways</a:t>
            </a:r>
          </a:p>
          <a:p>
            <a:r>
              <a:rPr lang="en-US" dirty="0" smtClean="0"/>
              <a:t>Steps or walkways in poor repair</a:t>
            </a:r>
          </a:p>
          <a:p>
            <a:r>
              <a:rPr lang="en-US" dirty="0" smtClean="0"/>
              <a:t>Ladders not in optimal condition</a:t>
            </a:r>
          </a:p>
          <a:p>
            <a:pPr lvl="1">
              <a:buFont typeface="Wingdings" pitchFamily="2" charset="2"/>
              <a:buChar char="Ø"/>
            </a:pPr>
            <a:r>
              <a:rPr lang="en-US" dirty="0" err="1"/>
              <a:t>i</a:t>
            </a:r>
            <a:r>
              <a:rPr lang="en-US" dirty="0" err="1" smtClean="0"/>
              <a:t>e</a:t>
            </a:r>
            <a:r>
              <a:rPr lang="en-US" dirty="0" smtClean="0"/>
              <a:t>: ladders on bins loose or rusty</a:t>
            </a:r>
          </a:p>
          <a:p>
            <a:r>
              <a:rPr lang="en-US" dirty="0" smtClean="0"/>
              <a:t>Distraction by other activity – weather, animals , crops, loud or unfamiliar noise</a:t>
            </a:r>
          </a:p>
          <a:p>
            <a:r>
              <a:rPr lang="en-US" dirty="0" smtClean="0"/>
              <a:t>Others?</a:t>
            </a:r>
            <a:endParaRPr lang="en-US" dirty="0"/>
          </a:p>
        </p:txBody>
      </p:sp>
      <p:sp>
        <p:nvSpPr>
          <p:cNvPr id="5" name="Date Placeholder 4"/>
          <p:cNvSpPr>
            <a:spLocks noGrp="1"/>
          </p:cNvSpPr>
          <p:nvPr>
            <p:ph type="dt" sz="half" idx="10"/>
          </p:nvPr>
        </p:nvSpPr>
        <p:spPr/>
        <p:txBody>
          <a:bodyPr/>
          <a:lstStyle/>
          <a:p>
            <a:r>
              <a:rPr lang="en-US" smtClean="0"/>
              <a:t>4/11/2012</a:t>
            </a:r>
            <a:endParaRPr lang="en-US"/>
          </a:p>
        </p:txBody>
      </p:sp>
      <p:sp>
        <p:nvSpPr>
          <p:cNvPr id="7" name="Slide Number Placeholder 6"/>
          <p:cNvSpPr>
            <a:spLocks noGrp="1"/>
          </p:cNvSpPr>
          <p:nvPr>
            <p:ph type="sldNum" sz="quarter" idx="12"/>
          </p:nvPr>
        </p:nvSpPr>
        <p:spPr/>
        <p:txBody>
          <a:bodyPr/>
          <a:lstStyle/>
          <a:p>
            <a:fld id="{E2FA8E2A-8AC6-436E-9FD9-8096E733F77C}" type="slidenum">
              <a:rPr lang="en-US" smtClean="0"/>
              <a:pPr/>
              <a:t>17</a:t>
            </a:fld>
            <a:endParaRPr lang="en-US"/>
          </a:p>
        </p:txBody>
      </p:sp>
      <p:sp>
        <p:nvSpPr>
          <p:cNvPr id="3" name="Title 2"/>
          <p:cNvSpPr>
            <a:spLocks noGrp="1"/>
          </p:cNvSpPr>
          <p:nvPr>
            <p:ph type="title"/>
          </p:nvPr>
        </p:nvSpPr>
        <p:spPr/>
        <p:txBody>
          <a:bodyPr>
            <a:normAutofit/>
          </a:bodyPr>
          <a:lstStyle/>
          <a:p>
            <a:r>
              <a:rPr lang="en-US" sz="4400" dirty="0" smtClean="0"/>
              <a:t>Contributing Factors to Injury</a:t>
            </a:r>
            <a:endParaRPr lang="en-US" sz="4400" dirty="0"/>
          </a:p>
        </p:txBody>
      </p:sp>
    </p:spTree>
    <p:extLst>
      <p:ext uri="{BB962C8B-B14F-4D97-AF65-F5344CB8AC3E}">
        <p14:creationId xmlns:p14="http://schemas.microsoft.com/office/powerpoint/2010/main" val="2728766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indent="0" algn="ctr">
              <a:buNone/>
            </a:pPr>
            <a:r>
              <a:rPr lang="en-US" sz="3900" dirty="0" smtClean="0"/>
              <a:t>Personal or Habitual Factors</a:t>
            </a:r>
          </a:p>
          <a:p>
            <a:pPr>
              <a:buFont typeface="Wingdings" pitchFamily="2" charset="2"/>
              <a:buChar char="Ø"/>
            </a:pPr>
            <a:r>
              <a:rPr lang="en-US" dirty="0" smtClean="0"/>
              <a:t>Running</a:t>
            </a:r>
          </a:p>
          <a:p>
            <a:pPr>
              <a:buFont typeface="Wingdings" pitchFamily="2" charset="2"/>
              <a:buChar char="Ø"/>
            </a:pPr>
            <a:r>
              <a:rPr lang="en-US" dirty="0" smtClean="0"/>
              <a:t>Carrying objects that are too heavy or cumbersome</a:t>
            </a:r>
          </a:p>
          <a:p>
            <a:pPr>
              <a:buFont typeface="Wingdings" pitchFamily="2" charset="2"/>
              <a:buChar char="Ø"/>
            </a:pPr>
            <a:r>
              <a:rPr lang="en-US" dirty="0" smtClean="0"/>
              <a:t>Distraction by other individuals or groups of people</a:t>
            </a:r>
          </a:p>
          <a:p>
            <a:pPr>
              <a:buFont typeface="Wingdings" pitchFamily="2" charset="2"/>
              <a:buChar char="Ø"/>
            </a:pPr>
            <a:r>
              <a:rPr lang="en-US" dirty="0" smtClean="0"/>
              <a:t>Not using handrails when present</a:t>
            </a:r>
          </a:p>
          <a:p>
            <a:pPr>
              <a:buFont typeface="Wingdings" pitchFamily="2" charset="2"/>
              <a:buChar char="Ø"/>
            </a:pPr>
            <a:r>
              <a:rPr lang="en-US" dirty="0" smtClean="0"/>
              <a:t>Improper ladder/equipment dismount</a:t>
            </a:r>
          </a:p>
          <a:p>
            <a:pPr>
              <a:buFont typeface="Wingdings" pitchFamily="2" charset="2"/>
              <a:buChar char="Ø"/>
            </a:pPr>
            <a:r>
              <a:rPr lang="en-US" dirty="0" smtClean="0"/>
              <a:t>Clothing entanglement dangers</a:t>
            </a:r>
          </a:p>
          <a:p>
            <a:pPr>
              <a:buFont typeface="Wingdings" pitchFamily="2" charset="2"/>
              <a:buChar char="Ø"/>
            </a:pPr>
            <a:r>
              <a:rPr lang="en-US" dirty="0" smtClean="0"/>
              <a:t>Cleaning or working on equipment with tools placed out of reach</a:t>
            </a:r>
          </a:p>
          <a:p>
            <a:pPr>
              <a:buFont typeface="Wingdings" pitchFamily="2" charset="2"/>
              <a:buChar char="Ø"/>
            </a:pPr>
            <a:r>
              <a:rPr lang="en-US" dirty="0" smtClean="0"/>
              <a:t>Exiting moving equipment or equipment designed for only one person</a:t>
            </a:r>
          </a:p>
          <a:p>
            <a:pPr>
              <a:buFont typeface="Wingdings" pitchFamily="2" charset="2"/>
              <a:buChar char="Ø"/>
            </a:pPr>
            <a:r>
              <a:rPr lang="en-US" dirty="0" smtClean="0"/>
              <a:t>Mobile device conversations/texting</a:t>
            </a:r>
          </a:p>
          <a:p>
            <a:pPr>
              <a:buFont typeface="Wingdings" pitchFamily="2" charset="2"/>
              <a:buChar char="Ø"/>
            </a:pPr>
            <a:endParaRPr lang="en-US" dirty="0" smtClean="0"/>
          </a:p>
          <a:p>
            <a:pPr marL="0" indent="0" algn="ctr">
              <a:buNone/>
            </a:pPr>
            <a:endParaRPr lang="en-US" dirty="0" smtClean="0"/>
          </a:p>
          <a:p>
            <a:pPr marL="0" indent="0" algn="ct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18</a:t>
            </a:fld>
            <a:endParaRPr lang="en-US"/>
          </a:p>
        </p:txBody>
      </p:sp>
      <p:sp>
        <p:nvSpPr>
          <p:cNvPr id="3" name="Title 2"/>
          <p:cNvSpPr>
            <a:spLocks noGrp="1"/>
          </p:cNvSpPr>
          <p:nvPr>
            <p:ph type="title"/>
          </p:nvPr>
        </p:nvSpPr>
        <p:spPr/>
        <p:txBody>
          <a:bodyPr>
            <a:normAutofit/>
          </a:bodyPr>
          <a:lstStyle/>
          <a:p>
            <a:r>
              <a:rPr lang="en-US" sz="4400" dirty="0" smtClean="0"/>
              <a:t>Contributing Factors to Injury</a:t>
            </a:r>
            <a:endParaRPr lang="en-US" sz="4400" dirty="0"/>
          </a:p>
        </p:txBody>
      </p:sp>
    </p:spTree>
    <p:extLst>
      <p:ext uri="{BB962C8B-B14F-4D97-AF65-F5344CB8AC3E}">
        <p14:creationId xmlns:p14="http://schemas.microsoft.com/office/powerpoint/2010/main" val="3708867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133600"/>
            <a:ext cx="7745505" cy="3877815"/>
          </a:xfrm>
        </p:spPr>
        <p:style>
          <a:lnRef idx="1">
            <a:schemeClr val="accent4"/>
          </a:lnRef>
          <a:fillRef idx="2">
            <a:schemeClr val="accent4"/>
          </a:fillRef>
          <a:effectRef idx="1">
            <a:schemeClr val="accent4"/>
          </a:effectRef>
          <a:fontRef idx="minor">
            <a:schemeClr val="dk1"/>
          </a:fontRef>
        </p:style>
        <p:txBody>
          <a:bodyPr>
            <a:normAutofit/>
          </a:bodyPr>
          <a:lstStyle/>
          <a:p>
            <a:endParaRPr lang="en-US" dirty="0" smtClean="0"/>
          </a:p>
          <a:p>
            <a:r>
              <a:rPr lang="en-US" u="sng" dirty="0" smtClean="0">
                <a:solidFill>
                  <a:schemeClr val="accent5">
                    <a:lumMod val="75000"/>
                  </a:schemeClr>
                </a:solidFill>
              </a:rPr>
              <a:t>Elevated areas: </a:t>
            </a:r>
            <a:r>
              <a:rPr lang="en-US" dirty="0" smtClean="0"/>
              <a:t>over 60% of elevated falls are from 10 feet or less – Falls that are over 10 feet are of lower frequency but higher level of severity</a:t>
            </a:r>
          </a:p>
          <a:p>
            <a:pPr lvl="2"/>
            <a:r>
              <a:rPr lang="en-US" dirty="0" smtClean="0"/>
              <a:t>Ladders</a:t>
            </a:r>
          </a:p>
          <a:p>
            <a:pPr lvl="2"/>
            <a:r>
              <a:rPr lang="en-US" dirty="0" smtClean="0"/>
              <a:t>Machinery</a:t>
            </a:r>
          </a:p>
          <a:p>
            <a:pPr lvl="2"/>
            <a:r>
              <a:rPr lang="en-US" dirty="0" smtClean="0"/>
              <a:t>Tractors</a:t>
            </a:r>
          </a:p>
          <a:p>
            <a:pPr lvl="2"/>
            <a:r>
              <a:rPr lang="en-US" dirty="0" smtClean="0"/>
              <a:t>Truck beds</a:t>
            </a:r>
          </a:p>
          <a:p>
            <a:pPr lvl="2"/>
            <a:r>
              <a:rPr lang="en-US" dirty="0" smtClean="0"/>
              <a:t>Barn roofs</a:t>
            </a:r>
          </a:p>
          <a:p>
            <a:pPr lvl="2"/>
            <a:r>
              <a:rPr lang="en-US" dirty="0" smtClean="0"/>
              <a:t>Silos</a:t>
            </a:r>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19</a:t>
            </a:fld>
            <a:endParaRPr lang="en-US"/>
          </a:p>
        </p:txBody>
      </p:sp>
      <p:sp>
        <p:nvSpPr>
          <p:cNvPr id="3" name="Title 2"/>
          <p:cNvSpPr>
            <a:spLocks noGrp="1"/>
          </p:cNvSpPr>
          <p:nvPr>
            <p:ph type="title"/>
          </p:nvPr>
        </p:nvSpPr>
        <p:spPr>
          <a:xfrm>
            <a:off x="304800" y="762000"/>
            <a:ext cx="7756263" cy="1054250"/>
          </a:xfrm>
        </p:spPr>
        <p:txBody>
          <a:bodyPr>
            <a:normAutofit/>
          </a:bodyPr>
          <a:lstStyle/>
          <a:p>
            <a:r>
              <a:rPr lang="en-US" sz="4800" dirty="0" smtClean="0"/>
              <a:t> </a:t>
            </a:r>
            <a:r>
              <a:rPr lang="en-US" sz="4400" dirty="0" smtClean="0"/>
              <a:t>Where Do Falls take Place?</a:t>
            </a:r>
            <a:endParaRPr lang="en-US" sz="4400" dirty="0"/>
          </a:p>
        </p:txBody>
      </p:sp>
      <p:sp>
        <p:nvSpPr>
          <p:cNvPr id="7" name="TextBox 6"/>
          <p:cNvSpPr txBox="1"/>
          <p:nvPr/>
        </p:nvSpPr>
        <p:spPr>
          <a:xfrm>
            <a:off x="1828800" y="6273225"/>
            <a:ext cx="5697394" cy="492443"/>
          </a:xfrm>
          <a:prstGeom prst="rect">
            <a:avLst/>
          </a:prstGeom>
          <a:noFill/>
        </p:spPr>
        <p:txBody>
          <a:bodyPr wrap="none" rtlCol="0">
            <a:spAutoFit/>
          </a:bodyPr>
          <a:lstStyle/>
          <a:p>
            <a:r>
              <a:rPr lang="en-US" sz="1400" dirty="0" smtClean="0"/>
              <a:t>Source:  National Safety Council –Injury Facts 2010,2011</a:t>
            </a:r>
            <a:r>
              <a:rPr lang="en-US" sz="1400" u="sng" dirty="0" smtClean="0">
                <a:solidFill>
                  <a:srgbClr val="0070C0"/>
                </a:solidFill>
              </a:rPr>
              <a:t>www.nsc.org</a:t>
            </a:r>
          </a:p>
          <a:p>
            <a:r>
              <a:rPr lang="en-US" sz="1200" dirty="0"/>
              <a:t> </a:t>
            </a:r>
            <a:r>
              <a:rPr lang="en-US" sz="1200" dirty="0" smtClean="0"/>
              <a:t>                CDC/NIOSH 2002</a:t>
            </a:r>
            <a:endParaRPr lang="en-US" sz="1200" dirty="0"/>
          </a:p>
        </p:txBody>
      </p:sp>
    </p:spTree>
    <p:extLst>
      <p:ext uri="{BB962C8B-B14F-4D97-AF65-F5344CB8AC3E}">
        <p14:creationId xmlns:p14="http://schemas.microsoft.com/office/powerpoint/2010/main" val="1113214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Disclaimers</a:t>
            </a:r>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2</a:t>
            </a:fld>
            <a:endParaRPr lang="en-US"/>
          </a:p>
        </p:txBody>
      </p:sp>
      <p:sp>
        <p:nvSpPr>
          <p:cNvPr id="5" name="Rectangle 4"/>
          <p:cNvSpPr/>
          <p:nvPr/>
        </p:nvSpPr>
        <p:spPr>
          <a:xfrm>
            <a:off x="1600200" y="2136338"/>
            <a:ext cx="6324600" cy="1754326"/>
          </a:xfrm>
          <a:prstGeom prst="rect">
            <a:avLst/>
          </a:prstGeom>
        </p:spPr>
        <p:txBody>
          <a:bodyPr wrap="square">
            <a:spAutoFit/>
          </a:bodyPr>
          <a:lstStyle/>
          <a:p>
            <a:r>
              <a:rPr lang="en-US" dirty="0" smtClean="0"/>
              <a:t>This material was produced under a grant </a:t>
            </a:r>
            <a:r>
              <a:rPr lang="en-US" smtClean="0"/>
              <a:t>(SH22284SH1) </a:t>
            </a:r>
            <a:r>
              <a:rPr lang="en-US" dirty="0" smtClean="0"/>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r>
              <a:rPr lang="en-US" u="sng" dirty="0" smtClean="0">
                <a:solidFill>
                  <a:schemeClr val="accent5">
                    <a:lumMod val="75000"/>
                  </a:schemeClr>
                </a:solidFill>
              </a:rPr>
              <a:t>Same level or low level falls :</a:t>
            </a:r>
            <a:r>
              <a:rPr lang="en-US" dirty="0" smtClean="0"/>
              <a:t>(also referred to as slips and trips): higher level of frequency but  typically* lower level of severity</a:t>
            </a:r>
          </a:p>
          <a:p>
            <a:pPr lvl="1"/>
            <a:r>
              <a:rPr lang="en-US" dirty="0" smtClean="0"/>
              <a:t>Steps</a:t>
            </a:r>
          </a:p>
          <a:p>
            <a:pPr lvl="1"/>
            <a:r>
              <a:rPr lang="en-US" dirty="0" smtClean="0"/>
              <a:t>Curbs</a:t>
            </a:r>
          </a:p>
          <a:p>
            <a:pPr lvl="1"/>
            <a:r>
              <a:rPr lang="en-US" dirty="0" smtClean="0"/>
              <a:t>Uneven surfaces</a:t>
            </a:r>
          </a:p>
          <a:p>
            <a:pPr lvl="1"/>
            <a:r>
              <a:rPr lang="en-US" dirty="0" smtClean="0"/>
              <a:t>Slippery surfaces (water, oil spill, ice)</a:t>
            </a:r>
          </a:p>
          <a:p>
            <a:pPr lvl="1"/>
            <a:r>
              <a:rPr lang="en-US" dirty="0" smtClean="0"/>
              <a:t>Objects in walk path (shovels, rakes, rope, cords, boxes)</a:t>
            </a:r>
          </a:p>
          <a:p>
            <a:pPr lvl="1"/>
            <a:r>
              <a:rPr lang="en-US" dirty="0" smtClean="0"/>
              <a:t>Trip over small or shorter animals ( pets, young pigs, etc.)</a:t>
            </a:r>
          </a:p>
          <a:p>
            <a:pPr lvl="1"/>
            <a:r>
              <a:rPr lang="en-US" dirty="0" smtClean="0"/>
              <a:t>Falls from horses – extremely dangerous as they are usually in motion!</a:t>
            </a:r>
          </a:p>
          <a:p>
            <a:pPr marL="411480" lvl="1" indent="0">
              <a:buNone/>
            </a:pPr>
            <a:r>
              <a:rPr lang="en-US" dirty="0" smtClean="0"/>
              <a:t>* Even low level falls can result in severe head and spinal injury, serious fractures, or the loss of vision(</a:t>
            </a:r>
            <a:r>
              <a:rPr lang="en-US" dirty="0" err="1" smtClean="0"/>
              <a:t>ie</a:t>
            </a:r>
            <a:r>
              <a:rPr lang="en-US" dirty="0" smtClean="0"/>
              <a:t>: upturned rakes)</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20</a:t>
            </a:fld>
            <a:endParaRPr lang="en-US"/>
          </a:p>
        </p:txBody>
      </p:sp>
      <p:sp>
        <p:nvSpPr>
          <p:cNvPr id="3" name="Title 2"/>
          <p:cNvSpPr>
            <a:spLocks noGrp="1"/>
          </p:cNvSpPr>
          <p:nvPr>
            <p:ph type="title"/>
          </p:nvPr>
        </p:nvSpPr>
        <p:spPr/>
        <p:txBody>
          <a:bodyPr/>
          <a:lstStyle/>
          <a:p>
            <a:r>
              <a:rPr lang="en-US" sz="4400" dirty="0" smtClean="0"/>
              <a:t>Where Do Falls Take Place?</a:t>
            </a:r>
            <a:endParaRPr lang="en-US" sz="4400" dirty="0"/>
          </a:p>
        </p:txBody>
      </p:sp>
    </p:spTree>
    <p:extLst>
      <p:ext uri="{BB962C8B-B14F-4D97-AF65-F5344CB8AC3E}">
        <p14:creationId xmlns:p14="http://schemas.microsoft.com/office/powerpoint/2010/main" val="147604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Slips from machinery can cause a worker to fall into or against dangerous or moving equipment resulting in severe lacerations, amputations, or fatalities</a:t>
            </a:r>
          </a:p>
          <a:p>
            <a:pPr lvl="2">
              <a:buFont typeface="Arial" pitchFamily="34" charset="0"/>
              <a:buChar char="•"/>
            </a:pPr>
            <a:r>
              <a:rPr lang="en-US" dirty="0" smtClean="0"/>
              <a:t>Combine heads</a:t>
            </a:r>
          </a:p>
          <a:p>
            <a:pPr lvl="2">
              <a:buFont typeface="Arial" pitchFamily="34" charset="0"/>
              <a:buChar char="•"/>
            </a:pPr>
            <a:r>
              <a:rPr lang="en-US" dirty="0" smtClean="0"/>
              <a:t>Grain Augers</a:t>
            </a:r>
          </a:p>
          <a:p>
            <a:pPr lvl="2">
              <a:buFont typeface="Arial" pitchFamily="34" charset="0"/>
              <a:buChar char="•"/>
            </a:pPr>
            <a:r>
              <a:rPr lang="en-US" dirty="0" smtClean="0"/>
              <a:t>Gears / belts</a:t>
            </a:r>
          </a:p>
          <a:p>
            <a:pPr lvl="2">
              <a:buFont typeface="Arial" pitchFamily="34" charset="0"/>
              <a:buChar char="•"/>
            </a:pPr>
            <a:r>
              <a:rPr lang="en-US" dirty="0" smtClean="0"/>
              <a:t>PTO (Power Take Off) </a:t>
            </a:r>
          </a:p>
          <a:p>
            <a:pPr lvl="2">
              <a:buFont typeface="Arial" pitchFamily="34" charset="0"/>
              <a:buChar char="•"/>
            </a:pPr>
            <a:r>
              <a:rPr lang="en-US" dirty="0" smtClean="0"/>
              <a:t>Others</a:t>
            </a:r>
            <a:endParaRPr lang="en-US" dirty="0"/>
          </a:p>
          <a:p>
            <a:pPr lvl="1"/>
            <a:r>
              <a:rPr lang="en-US" dirty="0" smtClean="0"/>
              <a:t>Falls in a grain storage structure or wagon can result in a suffocation death</a:t>
            </a:r>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21</a:t>
            </a:fld>
            <a:endParaRPr lang="en-US"/>
          </a:p>
        </p:txBody>
      </p:sp>
      <p:sp>
        <p:nvSpPr>
          <p:cNvPr id="3" name="Title 2"/>
          <p:cNvSpPr>
            <a:spLocks noGrp="1"/>
          </p:cNvSpPr>
          <p:nvPr>
            <p:ph type="title"/>
          </p:nvPr>
        </p:nvSpPr>
        <p:spPr/>
        <p:txBody>
          <a:bodyPr/>
          <a:lstStyle/>
          <a:p>
            <a:r>
              <a:rPr lang="en-US" sz="4400" dirty="0" smtClean="0"/>
              <a:t>What Can Happen?</a:t>
            </a:r>
            <a:endParaRPr lang="en-US" sz="4400" dirty="0"/>
          </a:p>
        </p:txBody>
      </p:sp>
    </p:spTree>
    <p:extLst>
      <p:ext uri="{BB962C8B-B14F-4D97-AF65-F5344CB8AC3E}">
        <p14:creationId xmlns:p14="http://schemas.microsoft.com/office/powerpoint/2010/main" val="1715426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22</a:t>
            </a:fld>
            <a:endParaRPr lang="en-US"/>
          </a:p>
        </p:txBody>
      </p:sp>
      <p:sp>
        <p:nvSpPr>
          <p:cNvPr id="5" name="Title 4"/>
          <p:cNvSpPr>
            <a:spLocks noGrp="1"/>
          </p:cNvSpPr>
          <p:nvPr>
            <p:ph type="title"/>
          </p:nvPr>
        </p:nvSpPr>
        <p:spPr/>
        <p:txBody>
          <a:bodyPr/>
          <a:lstStyle/>
          <a:p>
            <a:r>
              <a:rPr lang="en-US" sz="4000" dirty="0" smtClean="0"/>
              <a:t>Machinery </a:t>
            </a:r>
            <a:endParaRPr lang="en-US" sz="4000" dirty="0"/>
          </a:p>
        </p:txBody>
      </p:sp>
      <p:pic>
        <p:nvPicPr>
          <p:cNvPr id="7" name="Content Placeholder 6" descr="bin auger.jp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762000" y="2514600"/>
            <a:ext cx="4343400" cy="2888361"/>
          </a:xfrm>
        </p:spPr>
      </p:pic>
      <p:pic>
        <p:nvPicPr>
          <p:cNvPr id="6" name="Picture 5" descr="tractor phone front.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85435" y="2057400"/>
            <a:ext cx="2888361" cy="4343400"/>
          </a:xfrm>
          <a:prstGeom prst="rect">
            <a:avLst/>
          </a:prstGeom>
        </p:spPr>
      </p:pic>
    </p:spTree>
    <p:extLst>
      <p:ext uri="{BB962C8B-B14F-4D97-AF65-F5344CB8AC3E}">
        <p14:creationId xmlns:p14="http://schemas.microsoft.com/office/powerpoint/2010/main" val="2231986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dirty="0" smtClean="0"/>
              <a:t>Slips in an animal space will startle and /or agitate an animal into running or charging a human …</a:t>
            </a:r>
          </a:p>
          <a:p>
            <a:r>
              <a:rPr lang="en-US" dirty="0" smtClean="0"/>
              <a:t>Trampling will result in severe or debilitating injuries or death</a:t>
            </a:r>
          </a:p>
          <a:p>
            <a:r>
              <a:rPr lang="en-US" dirty="0" smtClean="0"/>
              <a:t>Moving or working in the kicking/flight zone of a large animal  can result in injury</a:t>
            </a:r>
          </a:p>
          <a:p>
            <a:r>
              <a:rPr lang="en-US" dirty="0" smtClean="0"/>
              <a:t>Improper rope / harness handling can potentially result in a fall or arm and shoulder injury</a:t>
            </a:r>
          </a:p>
          <a:p>
            <a:r>
              <a:rPr lang="en-US" dirty="0" smtClean="0"/>
              <a:t>A fall from a horse can result in boots caught in stirrups, dragging, head injuries, spinal injuries, fractures</a:t>
            </a:r>
            <a:endParaRPr lang="en-US"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23</a:t>
            </a:fld>
            <a:endParaRPr lang="en-US"/>
          </a:p>
        </p:txBody>
      </p:sp>
      <p:sp>
        <p:nvSpPr>
          <p:cNvPr id="3" name="Title 2"/>
          <p:cNvSpPr>
            <a:spLocks noGrp="1"/>
          </p:cNvSpPr>
          <p:nvPr>
            <p:ph type="title"/>
          </p:nvPr>
        </p:nvSpPr>
        <p:spPr/>
        <p:txBody>
          <a:bodyPr/>
          <a:lstStyle/>
          <a:p>
            <a:r>
              <a:rPr lang="en-US" sz="4400" dirty="0" smtClean="0"/>
              <a:t>What Can Happen?</a:t>
            </a:r>
            <a:endParaRPr lang="en-US" sz="4400" dirty="0"/>
          </a:p>
        </p:txBody>
      </p:sp>
    </p:spTree>
    <p:extLst>
      <p:ext uri="{BB962C8B-B14F-4D97-AF65-F5344CB8AC3E}">
        <p14:creationId xmlns:p14="http://schemas.microsoft.com/office/powerpoint/2010/main" val="3929866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24</a:t>
            </a:fld>
            <a:endParaRPr lang="en-US"/>
          </a:p>
        </p:txBody>
      </p:sp>
      <p:sp>
        <p:nvSpPr>
          <p:cNvPr id="5" name="Title 4"/>
          <p:cNvSpPr>
            <a:spLocks noGrp="1"/>
          </p:cNvSpPr>
          <p:nvPr>
            <p:ph type="title"/>
          </p:nvPr>
        </p:nvSpPr>
        <p:spPr/>
        <p:txBody>
          <a:bodyPr/>
          <a:lstStyle/>
          <a:p>
            <a:r>
              <a:rPr lang="en-US" sz="3600" dirty="0" smtClean="0"/>
              <a:t>Moisture and low visibility  issues</a:t>
            </a:r>
            <a:endParaRPr lang="en-US" sz="3600" dirty="0"/>
          </a:p>
        </p:txBody>
      </p:sp>
      <p:pic>
        <p:nvPicPr>
          <p:cNvPr id="7" name="Picture 3" descr="Hazy Hog Barn"/>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2133600"/>
            <a:ext cx="5562600" cy="4171950"/>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276036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t>Slips and falls on electrical cords can cause musculoskeletal damage or  be potential electrocution hazards</a:t>
            </a:r>
          </a:p>
          <a:p>
            <a:r>
              <a:rPr lang="en-US" dirty="0" smtClean="0"/>
              <a:t>Tripping over equipment in a walkway can result in anything from minor sprains or scrapes to severe head and musculoskeletal injuries – upturned rakes &amp; shovels have potential for internal injuries, puncture wounds, eye injuries</a:t>
            </a:r>
          </a:p>
          <a:p>
            <a:endParaRPr lang="en-US" dirty="0"/>
          </a:p>
        </p:txBody>
      </p:sp>
      <p:sp>
        <p:nvSpPr>
          <p:cNvPr id="6" name="Date Placeholder 5"/>
          <p:cNvSpPr>
            <a:spLocks noGrp="1"/>
          </p:cNvSpPr>
          <p:nvPr>
            <p:ph type="dt" sz="half" idx="10"/>
          </p:nvPr>
        </p:nvSpPr>
        <p:spPr/>
        <p:txBody>
          <a:bodyPr/>
          <a:lstStyle/>
          <a:p>
            <a:r>
              <a:rPr lang="en-US" smtClean="0"/>
              <a:t>4/11/2012</a:t>
            </a:r>
            <a:endParaRPr lang="en-US"/>
          </a:p>
        </p:txBody>
      </p:sp>
      <p:sp>
        <p:nvSpPr>
          <p:cNvPr id="8" name="Slide Number Placeholder 7"/>
          <p:cNvSpPr>
            <a:spLocks noGrp="1"/>
          </p:cNvSpPr>
          <p:nvPr>
            <p:ph type="sldNum" sz="quarter" idx="12"/>
          </p:nvPr>
        </p:nvSpPr>
        <p:spPr/>
        <p:txBody>
          <a:bodyPr/>
          <a:lstStyle/>
          <a:p>
            <a:fld id="{E2FA8E2A-8AC6-436E-9FD9-8096E733F77C}" type="slidenum">
              <a:rPr lang="en-US" smtClean="0"/>
              <a:pPr/>
              <a:t>25</a:t>
            </a:fld>
            <a:endParaRPr lang="en-US"/>
          </a:p>
        </p:txBody>
      </p:sp>
      <p:sp>
        <p:nvSpPr>
          <p:cNvPr id="3" name="Title 2"/>
          <p:cNvSpPr>
            <a:spLocks noGrp="1"/>
          </p:cNvSpPr>
          <p:nvPr>
            <p:ph type="title"/>
          </p:nvPr>
        </p:nvSpPr>
        <p:spPr/>
        <p:txBody>
          <a:bodyPr/>
          <a:lstStyle/>
          <a:p>
            <a:r>
              <a:rPr lang="en-US" sz="4400" dirty="0" smtClean="0"/>
              <a:t>Tripping Hazards</a:t>
            </a:r>
            <a:endParaRPr lang="en-US" sz="4400" dirty="0"/>
          </a:p>
        </p:txBody>
      </p:sp>
    </p:spTree>
    <p:extLst>
      <p:ext uri="{BB962C8B-B14F-4D97-AF65-F5344CB8AC3E}">
        <p14:creationId xmlns:p14="http://schemas.microsoft.com/office/powerpoint/2010/main" val="3836329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26</a:t>
            </a:fld>
            <a:endParaRPr lang="en-US"/>
          </a:p>
        </p:txBody>
      </p:sp>
      <p:sp>
        <p:nvSpPr>
          <p:cNvPr id="7" name="Title 6"/>
          <p:cNvSpPr>
            <a:spLocks noGrp="1"/>
          </p:cNvSpPr>
          <p:nvPr>
            <p:ph type="title"/>
          </p:nvPr>
        </p:nvSpPr>
        <p:spPr>
          <a:xfrm>
            <a:off x="693868" y="228600"/>
            <a:ext cx="7756263" cy="1447800"/>
          </a:xfrm>
        </p:spPr>
        <p:txBody>
          <a:bodyPr>
            <a:normAutofit fontScale="90000"/>
          </a:bodyPr>
          <a:lstStyle/>
          <a:p>
            <a:r>
              <a:rPr lang="en-US" sz="3600" dirty="0" smtClean="0"/>
              <a:t>Mounting or dismounting a ladder </a:t>
            </a:r>
            <a:r>
              <a:rPr lang="en-US" sz="3200" dirty="0" smtClean="0"/>
              <a:t>improperly</a:t>
            </a:r>
            <a:r>
              <a:rPr lang="en-US" sz="3600" dirty="0" smtClean="0"/>
              <a:t> can result in a slip that causes severe head or spinal injuries</a:t>
            </a:r>
            <a:endParaRPr lang="en-US" sz="3600" dirty="0"/>
          </a:p>
        </p:txBody>
      </p:sp>
      <p:pic>
        <p:nvPicPr>
          <p:cNvPr id="11" name="Content Placeholder 10" descr="_DSC3382.jpg"/>
          <p:cNvPicPr>
            <a:picLocks noGrp="1" noChangeAspect="1"/>
          </p:cNvPicPr>
          <p:nvPr>
            <p:ph sz="quarter" idx="14"/>
          </p:nvPr>
        </p:nvPicPr>
        <p:blipFill>
          <a:blip r:embed="rId3" cstate="email">
            <a:extLst>
              <a:ext uri="{28A0092B-C50C-407E-A947-70E740481C1C}">
                <a14:useLocalDpi xmlns:a14="http://schemas.microsoft.com/office/drawing/2010/main" val="0"/>
              </a:ext>
            </a:extLst>
          </a:blip>
          <a:stretch>
            <a:fillRect/>
          </a:stretch>
        </p:blipFill>
        <p:spPr>
          <a:xfrm>
            <a:off x="5105400" y="2057400"/>
            <a:ext cx="2736342" cy="4114800"/>
          </a:xfrm>
        </p:spPr>
      </p:pic>
      <p:pic>
        <p:nvPicPr>
          <p:cNvPr id="12" name="Picture 11" descr="ladder flip flops.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47800" y="2057400"/>
            <a:ext cx="2743200" cy="4125113"/>
          </a:xfrm>
          <a:prstGeom prst="rect">
            <a:avLst/>
          </a:prstGeom>
        </p:spPr>
      </p:pic>
    </p:spTree>
    <p:extLst>
      <p:ext uri="{BB962C8B-B14F-4D97-AF65-F5344CB8AC3E}">
        <p14:creationId xmlns:p14="http://schemas.microsoft.com/office/powerpoint/2010/main" val="1255422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Improper use of ladder</a:t>
            </a:r>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27</a:t>
            </a:fld>
            <a:endParaRPr lang="en-US"/>
          </a:p>
        </p:txBody>
      </p:sp>
      <p:pic>
        <p:nvPicPr>
          <p:cNvPr id="5" name="Picture 4" descr="folded ladd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5200" y="2133600"/>
            <a:ext cx="2533650" cy="3810000"/>
          </a:xfrm>
          <a:prstGeom prst="rect">
            <a:avLst/>
          </a:prstGeom>
        </p:spPr>
      </p:pic>
      <p:pic>
        <p:nvPicPr>
          <p:cNvPr id="6" name="Picture 5" descr="reaching.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48400" y="2209800"/>
            <a:ext cx="2533650" cy="3810000"/>
          </a:xfrm>
          <a:prstGeom prst="rect">
            <a:avLst/>
          </a:prstGeom>
        </p:spPr>
      </p:pic>
      <p:pic>
        <p:nvPicPr>
          <p:cNvPr id="7" name="Picture 6" descr="top of ladder.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2000" y="2133600"/>
            <a:ext cx="2533650" cy="3810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362200"/>
            <a:ext cx="3581399" cy="3657600"/>
          </a:xfr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a:normAutofit/>
          </a:bodyPr>
          <a:lstStyle/>
          <a:p>
            <a:r>
              <a:rPr lang="en-US" dirty="0" smtClean="0"/>
              <a:t>Well worn  footwear will not have necessary traction on damp or uneven surfaces – resulting in a variety of hazardous slipping injuries</a:t>
            </a:r>
          </a:p>
          <a:p>
            <a:r>
              <a:rPr lang="en-US" dirty="0" smtClean="0"/>
              <a:t>ANSI Standard 1-75  C-25</a:t>
            </a:r>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28</a:t>
            </a:fld>
            <a:endParaRPr lang="en-US"/>
          </a:p>
        </p:txBody>
      </p:sp>
      <p:sp>
        <p:nvSpPr>
          <p:cNvPr id="3" name="Title 2"/>
          <p:cNvSpPr>
            <a:spLocks noGrp="1"/>
          </p:cNvSpPr>
          <p:nvPr>
            <p:ph type="title"/>
          </p:nvPr>
        </p:nvSpPr>
        <p:spPr/>
        <p:txBody>
          <a:bodyPr/>
          <a:lstStyle/>
          <a:p>
            <a:r>
              <a:rPr lang="en-US" sz="4000" dirty="0" smtClean="0"/>
              <a:t>Tread Carefully</a:t>
            </a:r>
            <a:endParaRPr lang="en-US" sz="4400" dirty="0"/>
          </a:p>
        </p:txBody>
      </p:sp>
      <p:pic>
        <p:nvPicPr>
          <p:cNvPr id="7" name="Picture 6" descr="tread gd ba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4137658" y="2823211"/>
            <a:ext cx="4572001" cy="3040381"/>
          </a:xfrm>
          <a:prstGeom prst="rect">
            <a:avLst/>
          </a:prstGeom>
          <a:ln w="12700">
            <a:solidFill>
              <a:schemeClr val="tx1"/>
            </a:solidFill>
          </a:ln>
        </p:spPr>
      </p:pic>
    </p:spTree>
    <p:extLst>
      <p:ext uri="{BB962C8B-B14F-4D97-AF65-F5344CB8AC3E}">
        <p14:creationId xmlns:p14="http://schemas.microsoft.com/office/powerpoint/2010/main" val="769169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438400"/>
            <a:ext cx="3263153" cy="1905000"/>
          </a:xfr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a:normAutofit/>
          </a:bodyPr>
          <a:lstStyle/>
          <a:p>
            <a:r>
              <a:rPr lang="en-US" dirty="0"/>
              <a:t>Floor mats that are buckled or  cracked can cause tripping </a:t>
            </a:r>
            <a:r>
              <a:rPr lang="en-US" dirty="0" smtClean="0"/>
              <a:t>injuries</a:t>
            </a:r>
            <a:endParaRPr lang="en-US"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29</a:t>
            </a:fld>
            <a:endParaRPr lang="en-US"/>
          </a:p>
        </p:txBody>
      </p:sp>
      <p:sp>
        <p:nvSpPr>
          <p:cNvPr id="3" name="Title 2"/>
          <p:cNvSpPr>
            <a:spLocks noGrp="1"/>
          </p:cNvSpPr>
          <p:nvPr>
            <p:ph type="title"/>
          </p:nvPr>
        </p:nvSpPr>
        <p:spPr/>
        <p:txBody>
          <a:bodyPr/>
          <a:lstStyle/>
          <a:p>
            <a:r>
              <a:rPr lang="en-US" sz="4400" dirty="0" smtClean="0"/>
              <a:t>What Can Happen?</a:t>
            </a:r>
            <a:endParaRPr lang="en-US" sz="4400" dirty="0"/>
          </a:p>
        </p:txBody>
      </p:sp>
      <p:pic>
        <p:nvPicPr>
          <p:cNvPr id="7" name="Picture 6" descr="DSC0078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46600" y="2133600"/>
            <a:ext cx="3454400" cy="2590800"/>
          </a:xfrm>
          <a:prstGeom prst="rect">
            <a:avLst/>
          </a:prstGeom>
          <a:ln w="12700" cmpd="sng">
            <a:solidFill>
              <a:schemeClr val="tx1"/>
            </a:solidFill>
          </a:ln>
        </p:spPr>
      </p:pic>
      <p:pic>
        <p:nvPicPr>
          <p:cNvPr id="8" name="Picture 7" descr="DSC00783.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4191000" y="4876800"/>
            <a:ext cx="4572000" cy="1752600"/>
          </a:xfrm>
          <a:prstGeom prst="rect">
            <a:avLst/>
          </a:prstGeom>
          <a:ln w="12700">
            <a:solidFill>
              <a:schemeClr val="tx1"/>
            </a:solidFill>
          </a:ln>
        </p:spPr>
      </p:pic>
      <p:sp>
        <p:nvSpPr>
          <p:cNvPr id="9" name="Up Arrow 8"/>
          <p:cNvSpPr/>
          <p:nvPr/>
        </p:nvSpPr>
        <p:spPr>
          <a:xfrm>
            <a:off x="6477000" y="5715000"/>
            <a:ext cx="484632"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9262125">
            <a:off x="7086600" y="2514600"/>
            <a:ext cx="484632"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169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buNone/>
            </a:pPr>
            <a:r>
              <a:rPr lang="en-US" dirty="0" smtClean="0"/>
              <a:t>At the conclusion of this presentation, you will</a:t>
            </a:r>
          </a:p>
          <a:p>
            <a:pPr>
              <a:buFont typeface="Wingdings" pitchFamily="2" charset="2"/>
              <a:buChar char="Ø"/>
            </a:pPr>
            <a:r>
              <a:rPr lang="en-US" dirty="0"/>
              <a:t> </a:t>
            </a:r>
            <a:r>
              <a:rPr lang="en-US" dirty="0" smtClean="0"/>
              <a:t>Be able to identify some actions you can integrate to prevent slips, trips, and fall.</a:t>
            </a:r>
          </a:p>
          <a:p>
            <a:pPr>
              <a:buFont typeface="Wingdings" pitchFamily="2" charset="2"/>
              <a:buChar char="Ø"/>
            </a:pPr>
            <a:r>
              <a:rPr lang="en-US" dirty="0" smtClean="0"/>
              <a:t>Have the opportunity to begin an action plan to diminish or eliminate workplace hazards that could result in fall injuries</a:t>
            </a:r>
          </a:p>
          <a:p>
            <a:pPr>
              <a:buFont typeface="Wingdings" pitchFamily="2" charset="2"/>
              <a:buChar char="Ø"/>
            </a:pPr>
            <a:r>
              <a:rPr lang="en-US" dirty="0" smtClean="0"/>
              <a:t>Know where to find resources to help in eliminating fall hazards</a:t>
            </a:r>
          </a:p>
          <a:p>
            <a:pPr>
              <a:buFont typeface="Wingdings" pitchFamily="2" charset="2"/>
              <a:buChar char="Ø"/>
            </a:pPr>
            <a:r>
              <a:rPr lang="en-US" dirty="0" smtClean="0"/>
              <a:t>Know the resources to find the OSHA standards pertaining to slip, trip, and fall incidents</a:t>
            </a:r>
          </a:p>
          <a:p>
            <a:pPr marL="0" indent="0">
              <a:buFont typeface="Wingdings" pitchFamily="2" charset="2"/>
              <a:buNone/>
            </a:pPr>
            <a:endParaRPr lang="en-US"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3</a:t>
            </a:fld>
            <a:endParaRPr lang="en-US"/>
          </a:p>
        </p:txBody>
      </p:sp>
      <p:sp>
        <p:nvSpPr>
          <p:cNvPr id="2" name="Title 1"/>
          <p:cNvSpPr>
            <a:spLocks noGrp="1"/>
          </p:cNvSpPr>
          <p:nvPr>
            <p:ph type="title"/>
          </p:nvPr>
        </p:nvSpPr>
        <p:spPr/>
        <p:txBody>
          <a:bodyPr/>
          <a:lstStyle/>
          <a:p>
            <a:pPr marL="0" indent="0">
              <a:buFont typeface="Arial" pitchFamily="34" charset="0"/>
              <a:buNone/>
            </a:pPr>
            <a:r>
              <a:rPr lang="en-US" dirty="0" smtClean="0"/>
              <a:t>Objectives</a:t>
            </a:r>
            <a:endParaRPr lang="en-US" dirty="0"/>
          </a:p>
        </p:txBody>
      </p:sp>
    </p:spTree>
    <p:extLst>
      <p:ext uri="{BB962C8B-B14F-4D97-AF65-F5344CB8AC3E}">
        <p14:creationId xmlns:p14="http://schemas.microsoft.com/office/powerpoint/2010/main" val="2837473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2362200"/>
            <a:ext cx="3352800" cy="3124200"/>
          </a:xfr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a:lstStyle/>
          <a:p>
            <a:r>
              <a:rPr lang="en-US" dirty="0"/>
              <a:t>Carrying improper load levels can not only cause back injuries but may result in head injuries, lacerations, or </a:t>
            </a:r>
            <a:r>
              <a:rPr lang="en-US" dirty="0" smtClean="0"/>
              <a:t>fractures</a:t>
            </a:r>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30</a:t>
            </a:fld>
            <a:endParaRPr lang="en-US"/>
          </a:p>
        </p:txBody>
      </p:sp>
      <p:sp>
        <p:nvSpPr>
          <p:cNvPr id="5" name="Title 4"/>
          <p:cNvSpPr>
            <a:spLocks noGrp="1"/>
          </p:cNvSpPr>
          <p:nvPr>
            <p:ph type="title"/>
          </p:nvPr>
        </p:nvSpPr>
        <p:spPr/>
        <p:txBody>
          <a:bodyPr/>
          <a:lstStyle/>
          <a:p>
            <a:r>
              <a:rPr lang="en-US" sz="4000" dirty="0" smtClean="0"/>
              <a:t>Heave  Ho!</a:t>
            </a:r>
            <a:endParaRPr lang="en-US" sz="4000" dirty="0"/>
          </a:p>
        </p:txBody>
      </p:sp>
      <p:pic>
        <p:nvPicPr>
          <p:cNvPr id="6" name="Picture 5" descr="carry large loa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5400" y="2057400"/>
            <a:ext cx="2920365" cy="4391527"/>
          </a:xfrm>
          <a:prstGeom prst="rect">
            <a:avLst/>
          </a:prstGeom>
        </p:spPr>
      </p:pic>
    </p:spTree>
    <p:extLst>
      <p:ext uri="{BB962C8B-B14F-4D97-AF65-F5344CB8AC3E}">
        <p14:creationId xmlns:p14="http://schemas.microsoft.com/office/powerpoint/2010/main" val="3374696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2971800"/>
            <a:ext cx="3124200" cy="1905000"/>
          </a:xfr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a:lstStyle/>
          <a:p>
            <a:pPr marL="0" indent="0">
              <a:buNone/>
            </a:pPr>
            <a:r>
              <a:rPr lang="en-US" dirty="0"/>
              <a:t>Not paying </a:t>
            </a:r>
            <a:r>
              <a:rPr lang="en-US" dirty="0" smtClean="0"/>
              <a:t>attention and being </a:t>
            </a:r>
            <a:r>
              <a:rPr lang="en-US" dirty="0"/>
              <a:t>distracted can have disastrous </a:t>
            </a:r>
            <a:r>
              <a:rPr lang="en-US" dirty="0" smtClean="0"/>
              <a:t>results</a:t>
            </a:r>
          </a:p>
          <a:p>
            <a:pPr marL="0" indent="0">
              <a:buNone/>
            </a:pPr>
            <a:endParaRPr lang="en-US" dirty="0"/>
          </a:p>
        </p:txBody>
      </p:sp>
      <p:sp>
        <p:nvSpPr>
          <p:cNvPr id="3" name="Date Placeholder 2"/>
          <p:cNvSpPr>
            <a:spLocks noGrp="1"/>
          </p:cNvSpPr>
          <p:nvPr>
            <p:ph type="dt" sz="half" idx="10"/>
          </p:nvPr>
        </p:nvSpPr>
        <p:spPr/>
        <p:txBody>
          <a:bodyPr/>
          <a:lstStyle/>
          <a:p>
            <a:r>
              <a:rPr lang="en-US" dirty="0" smtClean="0"/>
              <a:t>4/11/2012</a:t>
            </a:r>
            <a:endParaRPr lang="en-US" dirty="0"/>
          </a:p>
        </p:txBody>
      </p:sp>
      <p:sp>
        <p:nvSpPr>
          <p:cNvPr id="4" name="Slide Number Placeholder 3"/>
          <p:cNvSpPr>
            <a:spLocks noGrp="1"/>
          </p:cNvSpPr>
          <p:nvPr>
            <p:ph type="sldNum" sz="quarter" idx="12"/>
          </p:nvPr>
        </p:nvSpPr>
        <p:spPr/>
        <p:txBody>
          <a:bodyPr/>
          <a:lstStyle/>
          <a:p>
            <a:fld id="{E2FA8E2A-8AC6-436E-9FD9-8096E733F77C}" type="slidenum">
              <a:rPr lang="en-US" smtClean="0"/>
              <a:pPr/>
              <a:t>31</a:t>
            </a:fld>
            <a:endParaRPr lang="en-US"/>
          </a:p>
        </p:txBody>
      </p:sp>
      <p:sp>
        <p:nvSpPr>
          <p:cNvPr id="5" name="Title 4"/>
          <p:cNvSpPr>
            <a:spLocks noGrp="1"/>
          </p:cNvSpPr>
          <p:nvPr>
            <p:ph type="title"/>
          </p:nvPr>
        </p:nvSpPr>
        <p:spPr/>
        <p:txBody>
          <a:bodyPr/>
          <a:lstStyle/>
          <a:p>
            <a:r>
              <a:rPr lang="en-US" sz="4000" dirty="0" smtClean="0"/>
              <a:t>Distractions Are Costly!</a:t>
            </a:r>
            <a:endParaRPr lang="en-US" sz="4000" dirty="0"/>
          </a:p>
        </p:txBody>
      </p:sp>
      <p:pic>
        <p:nvPicPr>
          <p:cNvPr id="7" name="Picture 6" descr="bin phon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29200" y="2209799"/>
            <a:ext cx="2686050" cy="4039173"/>
          </a:xfrm>
          <a:prstGeom prst="rect">
            <a:avLst/>
          </a:prstGeom>
        </p:spPr>
      </p:pic>
    </p:spTree>
    <p:extLst>
      <p:ext uri="{BB962C8B-B14F-4D97-AF65-F5344CB8AC3E}">
        <p14:creationId xmlns:p14="http://schemas.microsoft.com/office/powerpoint/2010/main" val="2169427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7745505" cy="3877815"/>
          </a:xfrm>
        </p:spPr>
        <p:txBody>
          <a:bodyPr>
            <a:normAutofit fontScale="92500" lnSpcReduction="10000"/>
          </a:bodyPr>
          <a:lstStyle/>
          <a:p>
            <a:r>
              <a:rPr lang="en-US" sz="2800" b="1" dirty="0" smtClean="0"/>
              <a:t>Engineer dangers out of environment if at all possible!</a:t>
            </a:r>
          </a:p>
          <a:p>
            <a:r>
              <a:rPr lang="en-US" dirty="0" smtClean="0"/>
              <a:t>Walkways:</a:t>
            </a:r>
          </a:p>
          <a:p>
            <a:pPr lvl="1">
              <a:buFont typeface="Wingdings" pitchFamily="2" charset="2"/>
              <a:buChar char="Ø"/>
            </a:pPr>
            <a:r>
              <a:rPr lang="en-US" dirty="0" smtClean="0"/>
              <a:t>Clear clutter and objects from walking paths</a:t>
            </a:r>
          </a:p>
          <a:p>
            <a:pPr lvl="1">
              <a:buFont typeface="Wingdings" pitchFamily="2" charset="2"/>
              <a:buChar char="Ø"/>
            </a:pPr>
            <a:r>
              <a:rPr lang="en-US" dirty="0" smtClean="0"/>
              <a:t>Install railings where appropriate</a:t>
            </a:r>
          </a:p>
          <a:p>
            <a:pPr lvl="1">
              <a:buFont typeface="Wingdings" pitchFamily="2" charset="2"/>
              <a:buChar char="Ø"/>
            </a:pPr>
            <a:r>
              <a:rPr lang="en-US" dirty="0" smtClean="0"/>
              <a:t>Increase lighting in dim areas</a:t>
            </a:r>
          </a:p>
          <a:p>
            <a:pPr lvl="1">
              <a:buFont typeface="Wingdings" pitchFamily="2" charset="2"/>
              <a:buChar char="Ø"/>
            </a:pPr>
            <a:r>
              <a:rPr lang="en-US" dirty="0" smtClean="0"/>
              <a:t>Maintain surface area</a:t>
            </a:r>
          </a:p>
          <a:p>
            <a:r>
              <a:rPr lang="en-US" dirty="0" smtClean="0"/>
              <a:t>Steps:  Keep them clear of objects and in good repair</a:t>
            </a:r>
          </a:p>
          <a:p>
            <a:r>
              <a:rPr lang="en-US" dirty="0" smtClean="0"/>
              <a:t>Long handled tools:  store on secure wall hooks and smaller items in drawers or adequate shelves</a:t>
            </a:r>
          </a:p>
          <a:p>
            <a:pPr marL="0" indent="0">
              <a:buNone/>
            </a:pPr>
            <a:endParaRPr lang="en-US" dirty="0" smtClean="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32</a:t>
            </a:fld>
            <a:endParaRPr lang="en-US"/>
          </a:p>
        </p:txBody>
      </p:sp>
      <p:sp>
        <p:nvSpPr>
          <p:cNvPr id="3" name="Title 2"/>
          <p:cNvSpPr>
            <a:spLocks noGrp="1"/>
          </p:cNvSpPr>
          <p:nvPr>
            <p:ph type="title"/>
          </p:nvPr>
        </p:nvSpPr>
        <p:spPr>
          <a:xfrm>
            <a:off x="304800" y="533400"/>
            <a:ext cx="8686800" cy="1091006"/>
          </a:xfrm>
        </p:spPr>
        <p:txBody>
          <a:bodyPr>
            <a:normAutofit fontScale="90000"/>
          </a:bodyPr>
          <a:lstStyle/>
          <a:p>
            <a:pPr algn="l"/>
            <a:r>
              <a:rPr lang="en-US" sz="4000" dirty="0" smtClean="0"/>
              <a:t>Safety Considerations   ~</a:t>
            </a:r>
            <a:br>
              <a:rPr lang="en-US" sz="4000" dirty="0" smtClean="0"/>
            </a:br>
            <a:r>
              <a:rPr lang="en-US" sz="4000"/>
              <a:t> </a:t>
            </a:r>
            <a:r>
              <a:rPr lang="en-US" sz="4000" smtClean="0"/>
              <a:t>                             What </a:t>
            </a:r>
            <a:r>
              <a:rPr lang="en-US" sz="4000" dirty="0" smtClean="0"/>
              <a:t>Can We Do?</a:t>
            </a:r>
            <a:endParaRPr lang="en-US" sz="4000" dirty="0"/>
          </a:p>
        </p:txBody>
      </p:sp>
    </p:spTree>
    <p:extLst>
      <p:ext uri="{BB962C8B-B14F-4D97-AF65-F5344CB8AC3E}">
        <p14:creationId xmlns:p14="http://schemas.microsoft.com/office/powerpoint/2010/main" val="3948966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Clutter</a:t>
            </a:r>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33</a:t>
            </a:fld>
            <a:endParaRPr lang="en-US"/>
          </a:p>
        </p:txBody>
      </p:sp>
      <p:pic>
        <p:nvPicPr>
          <p:cNvPr id="6" name="Picture 5" descr="tractor clut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95399" y="2133600"/>
            <a:ext cx="2989707" cy="4495800"/>
          </a:xfrm>
          <a:prstGeom prst="rect">
            <a:avLst/>
          </a:prstGeom>
          <a:ln w="12700">
            <a:solidFill>
              <a:schemeClr val="tx1"/>
            </a:solidFill>
          </a:ln>
        </p:spPr>
      </p:pic>
      <p:pic>
        <p:nvPicPr>
          <p:cNvPr id="7" name="Picture 6" descr="high areas 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29200" y="2133600"/>
            <a:ext cx="2990088" cy="4496373"/>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marL="0" indent="0">
              <a:buNone/>
            </a:pPr>
            <a:r>
              <a:rPr lang="en-US" dirty="0"/>
              <a:t>Footwear: </a:t>
            </a:r>
          </a:p>
          <a:p>
            <a:pPr lvl="1">
              <a:buFont typeface="Wingdings" pitchFamily="2" charset="2"/>
              <a:buChar char="Ø"/>
            </a:pPr>
            <a:r>
              <a:rPr lang="en-US" dirty="0"/>
              <a:t>Wide grooves to channel water</a:t>
            </a:r>
          </a:p>
          <a:p>
            <a:pPr lvl="1">
              <a:buFont typeface="Wingdings" pitchFamily="2" charset="2"/>
              <a:buChar char="Ø"/>
            </a:pPr>
            <a:r>
              <a:rPr lang="en-US" dirty="0"/>
              <a:t>Large flat soles</a:t>
            </a:r>
          </a:p>
          <a:p>
            <a:pPr lvl="1">
              <a:buFont typeface="Wingdings" pitchFamily="2" charset="2"/>
              <a:buChar char="Ø"/>
            </a:pPr>
            <a:r>
              <a:rPr lang="en-US" dirty="0"/>
              <a:t>No heel (with exception of riding </a:t>
            </a:r>
            <a:r>
              <a:rPr lang="en-US" dirty="0" smtClean="0"/>
              <a:t>                                    and horse </a:t>
            </a:r>
            <a:r>
              <a:rPr lang="en-US" dirty="0"/>
              <a:t>work boots)</a:t>
            </a:r>
          </a:p>
          <a:p>
            <a:pPr lvl="1">
              <a:buFont typeface="Wingdings" pitchFamily="2" charset="2"/>
              <a:buChar char="Ø"/>
            </a:pPr>
            <a:r>
              <a:rPr lang="en-US" dirty="0" smtClean="0"/>
              <a:t>Nitrile </a:t>
            </a:r>
            <a:r>
              <a:rPr lang="en-US" dirty="0"/>
              <a:t>rubber compound </a:t>
            </a:r>
            <a:r>
              <a:rPr lang="en-US" dirty="0" smtClean="0"/>
              <a:t>soles of shoes</a:t>
            </a:r>
          </a:p>
          <a:p>
            <a:pPr marL="411480" lvl="1" indent="0">
              <a:buNone/>
            </a:pPr>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34</a:t>
            </a:fld>
            <a:endParaRPr lang="en-US"/>
          </a:p>
        </p:txBody>
      </p:sp>
      <p:sp>
        <p:nvSpPr>
          <p:cNvPr id="5" name="Title 4"/>
          <p:cNvSpPr>
            <a:spLocks noGrp="1"/>
          </p:cNvSpPr>
          <p:nvPr>
            <p:ph type="title"/>
          </p:nvPr>
        </p:nvSpPr>
        <p:spPr/>
        <p:txBody>
          <a:bodyPr>
            <a:normAutofit fontScale="90000"/>
          </a:bodyPr>
          <a:lstStyle/>
          <a:p>
            <a:pPr algn="l"/>
            <a:r>
              <a:rPr lang="en-US" sz="4000" dirty="0" smtClean="0"/>
              <a:t>Safety Considerations</a:t>
            </a:r>
            <a:br>
              <a:rPr lang="en-US" sz="4000" dirty="0" smtClean="0"/>
            </a:br>
            <a:r>
              <a:rPr lang="en-US" sz="4000" dirty="0"/>
              <a:t> </a:t>
            </a:r>
            <a:r>
              <a:rPr lang="en-US" sz="4000" dirty="0" smtClean="0"/>
              <a:t>                   What Can we Do?</a:t>
            </a:r>
            <a:endParaRPr lang="en-US" sz="4000" dirty="0"/>
          </a:p>
        </p:txBody>
      </p:sp>
      <p:pic>
        <p:nvPicPr>
          <p:cNvPr id="6" name="Picture 5" descr="good trea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6112715" y="3183685"/>
            <a:ext cx="2629759" cy="1748790"/>
          </a:xfrm>
          <a:prstGeom prst="rect">
            <a:avLst/>
          </a:prstGeom>
        </p:spPr>
      </p:pic>
    </p:spTree>
    <p:extLst>
      <p:ext uri="{BB962C8B-B14F-4D97-AF65-F5344CB8AC3E}">
        <p14:creationId xmlns:p14="http://schemas.microsoft.com/office/powerpoint/2010/main" val="2386155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362200"/>
            <a:ext cx="8001000" cy="3733800"/>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marL="411480" lvl="1" indent="0">
              <a:buNone/>
            </a:pPr>
            <a:endParaRPr lang="en-US" sz="4000" dirty="0" smtClean="0"/>
          </a:p>
          <a:p>
            <a:r>
              <a:rPr lang="en-US" sz="4000" dirty="0" smtClean="0"/>
              <a:t>Gloves:  </a:t>
            </a:r>
          </a:p>
          <a:p>
            <a:pPr lvl="1"/>
            <a:r>
              <a:rPr lang="en-US" sz="4000" dirty="0" smtClean="0"/>
              <a:t>Secure grips and good fit to prevent slippage when reaching</a:t>
            </a:r>
          </a:p>
          <a:p>
            <a:pPr lvl="1"/>
            <a:r>
              <a:rPr lang="en-US" sz="4000" dirty="0" smtClean="0"/>
              <a:t>Good fitting gloves can prevent ergonomic related injures</a:t>
            </a:r>
          </a:p>
          <a:p>
            <a:endParaRPr lang="en-US" sz="4000" dirty="0" smtClean="0"/>
          </a:p>
          <a:p>
            <a:r>
              <a:rPr lang="en-US" sz="4000" dirty="0" smtClean="0"/>
              <a:t>Clothing: </a:t>
            </a:r>
          </a:p>
          <a:p>
            <a:pPr lvl="1"/>
            <a:r>
              <a:rPr lang="en-US" sz="4000" dirty="0" smtClean="0"/>
              <a:t>avoid ragged or torn legs and sleeves to prevent catching in equipment</a:t>
            </a:r>
          </a:p>
          <a:p>
            <a:endParaRPr lang="en-US" sz="3400" dirty="0" smtClean="0"/>
          </a:p>
          <a:p>
            <a:pPr marL="0" indent="0">
              <a:buNone/>
            </a:pPr>
            <a:r>
              <a:rPr lang="en-US" dirty="0"/>
              <a:t>	</a:t>
            </a:r>
          </a:p>
        </p:txBody>
      </p:sp>
      <p:sp>
        <p:nvSpPr>
          <p:cNvPr id="10" name="Date Placeholder 9"/>
          <p:cNvSpPr>
            <a:spLocks noGrp="1"/>
          </p:cNvSpPr>
          <p:nvPr>
            <p:ph type="dt" sz="half" idx="10"/>
          </p:nvPr>
        </p:nvSpPr>
        <p:spPr/>
        <p:txBody>
          <a:bodyPr/>
          <a:lstStyle/>
          <a:p>
            <a:r>
              <a:rPr lang="en-US" smtClean="0"/>
              <a:t>4/11/2012</a:t>
            </a:r>
            <a:endParaRPr lang="en-US"/>
          </a:p>
        </p:txBody>
      </p:sp>
      <p:sp>
        <p:nvSpPr>
          <p:cNvPr id="12" name="Slide Number Placeholder 11"/>
          <p:cNvSpPr>
            <a:spLocks noGrp="1"/>
          </p:cNvSpPr>
          <p:nvPr>
            <p:ph type="sldNum" sz="quarter" idx="12"/>
          </p:nvPr>
        </p:nvSpPr>
        <p:spPr/>
        <p:txBody>
          <a:bodyPr/>
          <a:lstStyle/>
          <a:p>
            <a:fld id="{E2FA8E2A-8AC6-436E-9FD9-8096E733F77C}" type="slidenum">
              <a:rPr lang="en-US" smtClean="0"/>
              <a:pPr/>
              <a:t>35</a:t>
            </a:fld>
            <a:endParaRPr lang="en-US"/>
          </a:p>
        </p:txBody>
      </p:sp>
      <p:sp>
        <p:nvSpPr>
          <p:cNvPr id="3" name="Title 2"/>
          <p:cNvSpPr>
            <a:spLocks noGrp="1"/>
          </p:cNvSpPr>
          <p:nvPr>
            <p:ph type="title"/>
          </p:nvPr>
        </p:nvSpPr>
        <p:spPr>
          <a:xfrm>
            <a:off x="762000" y="685800"/>
            <a:ext cx="7756263" cy="990600"/>
          </a:xfrm>
        </p:spPr>
        <p:txBody>
          <a:bodyPr>
            <a:normAutofit fontScale="90000"/>
          </a:bodyPr>
          <a:lstStyle/>
          <a:p>
            <a:pPr algn="l"/>
            <a:r>
              <a:rPr lang="en-US" sz="4000" dirty="0" smtClean="0"/>
              <a:t>Safety Considerations ~ </a:t>
            </a:r>
            <a:br>
              <a:rPr lang="en-US" sz="4000" dirty="0" smtClean="0"/>
            </a:br>
            <a:r>
              <a:rPr lang="en-US" sz="4000" dirty="0"/>
              <a:t> </a:t>
            </a:r>
            <a:r>
              <a:rPr lang="en-US" sz="4000" dirty="0" smtClean="0"/>
              <a:t>                          </a:t>
            </a:r>
            <a:r>
              <a:rPr lang="en-US" sz="3600" dirty="0" smtClean="0"/>
              <a:t>What Can We Do</a:t>
            </a:r>
            <a:endParaRPr lang="en-US" sz="3600" dirty="0"/>
          </a:p>
        </p:txBody>
      </p:sp>
    </p:spTree>
    <p:extLst>
      <p:ext uri="{BB962C8B-B14F-4D97-AF65-F5344CB8AC3E}">
        <p14:creationId xmlns:p14="http://schemas.microsoft.com/office/powerpoint/2010/main" val="1252804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4495800" cy="3877815"/>
          </a:xfrm>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r>
              <a:rPr lang="en-US" sz="8000" dirty="0" smtClean="0"/>
              <a:t>Eyewear: </a:t>
            </a:r>
          </a:p>
          <a:p>
            <a:pPr lvl="1">
              <a:buFont typeface="Wingdings" pitchFamily="2" charset="2"/>
              <a:buChar char="Ø"/>
            </a:pPr>
            <a:r>
              <a:rPr lang="en-US" sz="7200" dirty="0" smtClean="0"/>
              <a:t>Sunglasses: remove when entering low lit areas</a:t>
            </a:r>
          </a:p>
          <a:p>
            <a:pPr lvl="1">
              <a:buFont typeface="Wingdings" pitchFamily="2" charset="2"/>
              <a:buChar char="Ø"/>
            </a:pPr>
            <a:endParaRPr lang="en-US" sz="7200" dirty="0" smtClean="0"/>
          </a:p>
          <a:p>
            <a:pPr lvl="1">
              <a:buFont typeface="Wingdings" pitchFamily="2" charset="2"/>
              <a:buChar char="Ø"/>
            </a:pPr>
            <a:r>
              <a:rPr lang="en-US" sz="7200" dirty="0" smtClean="0"/>
              <a:t>Wear  approved impact resistant safety glasses  or goggles </a:t>
            </a:r>
          </a:p>
          <a:p>
            <a:pPr lvl="2">
              <a:buFont typeface="Wingdings" pitchFamily="2" charset="2"/>
              <a:buChar char="Ø"/>
            </a:pPr>
            <a:r>
              <a:rPr lang="en-US" sz="7200" dirty="0" smtClean="0"/>
              <a:t>ANSI  Standard Z87</a:t>
            </a:r>
          </a:p>
          <a:p>
            <a:pPr lvl="1">
              <a:buFont typeface="Wingdings" pitchFamily="2" charset="2"/>
              <a:buChar char="Ø"/>
            </a:pPr>
            <a:endParaRPr lang="en-US" sz="7200" dirty="0" smtClean="0"/>
          </a:p>
          <a:p>
            <a:pPr lvl="1">
              <a:buFont typeface="Wingdings" pitchFamily="2" charset="2"/>
              <a:buChar char="Ø"/>
            </a:pPr>
            <a:r>
              <a:rPr lang="en-US" sz="7200" dirty="0" smtClean="0"/>
              <a:t>Regular eye exams will assure visual acuity </a:t>
            </a:r>
          </a:p>
          <a:p>
            <a:pPr lvl="2">
              <a:buFont typeface="Wingdings" pitchFamily="2" charset="2"/>
              <a:buChar char="ü"/>
            </a:pPr>
            <a:r>
              <a:rPr lang="en-US" sz="7200" dirty="0" smtClean="0"/>
              <a:t>get used to bifocals prior to wearing in work areas</a:t>
            </a:r>
          </a:p>
          <a:p>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36</a:t>
            </a:fld>
            <a:endParaRPr lang="en-US"/>
          </a:p>
        </p:txBody>
      </p:sp>
      <p:sp>
        <p:nvSpPr>
          <p:cNvPr id="5" name="Title 4"/>
          <p:cNvSpPr>
            <a:spLocks noGrp="1"/>
          </p:cNvSpPr>
          <p:nvPr>
            <p:ph type="title"/>
          </p:nvPr>
        </p:nvSpPr>
        <p:spPr/>
        <p:txBody>
          <a:bodyPr>
            <a:normAutofit fontScale="90000"/>
          </a:bodyPr>
          <a:lstStyle/>
          <a:p>
            <a:pPr algn="l"/>
            <a:r>
              <a:rPr lang="en-US" sz="4000" dirty="0" smtClean="0"/>
              <a:t>Safety Considerations ~         				What Can We Do?</a:t>
            </a:r>
            <a:endParaRPr lang="en-US" sz="4000" dirty="0"/>
          </a:p>
        </p:txBody>
      </p:sp>
      <p:pic>
        <p:nvPicPr>
          <p:cNvPr id="6" name="Picture 5" descr="P319009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5029200" y="2819400"/>
            <a:ext cx="3824514" cy="2590800"/>
          </a:xfrm>
          <a:prstGeom prst="rect">
            <a:avLst/>
          </a:prstGeom>
          <a:ln w="12700">
            <a:solidFill>
              <a:schemeClr val="tx1"/>
            </a:solidFill>
          </a:ln>
        </p:spPr>
      </p:pic>
    </p:spTree>
    <p:extLst>
      <p:ext uri="{BB962C8B-B14F-4D97-AF65-F5344CB8AC3E}">
        <p14:creationId xmlns:p14="http://schemas.microsoft.com/office/powerpoint/2010/main" val="3066896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t>Keep riding tack, saddles in good repair – check them frequently</a:t>
            </a:r>
          </a:p>
          <a:p>
            <a:r>
              <a:rPr lang="en-US" dirty="0" smtClean="0"/>
              <a:t>Figure 8 lead harnesses – never wrap them around your hand</a:t>
            </a:r>
          </a:p>
          <a:p>
            <a:r>
              <a:rPr lang="en-US" dirty="0" smtClean="0"/>
              <a:t>Carry loads that are </a:t>
            </a:r>
            <a:r>
              <a:rPr lang="en-US" u="sng" dirty="0" smtClean="0"/>
              <a:t>not too heavy </a:t>
            </a:r>
            <a:r>
              <a:rPr lang="en-US" dirty="0" smtClean="0"/>
              <a:t>and that </a:t>
            </a:r>
            <a:r>
              <a:rPr lang="en-US" u="sng" dirty="0" smtClean="0"/>
              <a:t>do not obstruct </a:t>
            </a:r>
            <a:r>
              <a:rPr lang="en-US" dirty="0" smtClean="0"/>
              <a:t>your vision</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37</a:t>
            </a:fld>
            <a:endParaRPr lang="en-US"/>
          </a:p>
        </p:txBody>
      </p:sp>
      <p:sp>
        <p:nvSpPr>
          <p:cNvPr id="3" name="Title 2"/>
          <p:cNvSpPr>
            <a:spLocks noGrp="1"/>
          </p:cNvSpPr>
          <p:nvPr>
            <p:ph type="title"/>
          </p:nvPr>
        </p:nvSpPr>
        <p:spPr/>
        <p:txBody>
          <a:bodyPr>
            <a:normAutofit fontScale="90000"/>
          </a:bodyPr>
          <a:lstStyle/>
          <a:p>
            <a:pPr algn="l"/>
            <a:r>
              <a:rPr lang="en-US" sz="3600" dirty="0" smtClean="0"/>
              <a:t>Safety Considerations      ~ </a:t>
            </a:r>
            <a:br>
              <a:rPr lang="en-US" sz="3600" dirty="0" smtClean="0"/>
            </a:br>
            <a:r>
              <a:rPr lang="en-US" sz="3600" dirty="0"/>
              <a:t> </a:t>
            </a:r>
            <a:r>
              <a:rPr lang="en-US" sz="3600" dirty="0" smtClean="0"/>
              <a:t>                            What Can We Do</a:t>
            </a:r>
            <a:endParaRPr lang="en-US" sz="3600" dirty="0"/>
          </a:p>
        </p:txBody>
      </p:sp>
    </p:spTree>
    <p:extLst>
      <p:ext uri="{BB962C8B-B14F-4D97-AF65-F5344CB8AC3E}">
        <p14:creationId xmlns:p14="http://schemas.microsoft.com/office/powerpoint/2010/main" val="1252804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200" dirty="0" smtClean="0"/>
              <a:t>Grain bins OSHA – 29 CFR </a:t>
            </a:r>
            <a:r>
              <a:rPr lang="en-US" sz="3200" dirty="0" smtClean="0">
                <a:solidFill>
                  <a:schemeClr val="tx1"/>
                </a:solidFill>
              </a:rPr>
              <a:t>1910.272  and </a:t>
            </a:r>
            <a:r>
              <a:rPr lang="en-US" sz="3200" dirty="0" smtClean="0"/>
              <a:t>ANSI – Z359.1-2007</a:t>
            </a:r>
          </a:p>
          <a:p>
            <a:pPr lvl="1"/>
            <a:r>
              <a:rPr lang="en-US" sz="2400" dirty="0" smtClean="0"/>
              <a:t>should have grip handles</a:t>
            </a:r>
          </a:p>
          <a:p>
            <a:pPr lvl="1"/>
            <a:r>
              <a:rPr lang="en-US" sz="2400" dirty="0" smtClean="0"/>
              <a:t>chains in place and approved</a:t>
            </a:r>
          </a:p>
          <a:p>
            <a:pPr lvl="1"/>
            <a:r>
              <a:rPr lang="en-US" sz="2400" dirty="0" smtClean="0">
                <a:latin typeface="+mj-lt"/>
              </a:rPr>
              <a:t>PFP (Personal Fall Protection)</a:t>
            </a:r>
            <a:r>
              <a:rPr lang="en-US" sz="2400" dirty="0" smtClean="0">
                <a:solidFill>
                  <a:srgbClr val="FF0000"/>
                </a:solidFill>
                <a:effectLst>
                  <a:outerShdw blurRad="38100" dist="38100" dir="2700000" algn="tl">
                    <a:srgbClr val="000000">
                      <a:alpha val="43137"/>
                    </a:srgbClr>
                  </a:outerShdw>
                </a:effectLst>
                <a:latin typeface="+mj-lt"/>
              </a:rPr>
              <a:t> </a:t>
            </a:r>
            <a:r>
              <a:rPr lang="en-US" sz="2400" dirty="0" smtClean="0">
                <a:solidFill>
                  <a:schemeClr val="tx1"/>
                </a:solidFill>
                <a:effectLst>
                  <a:outerShdw blurRad="38100" dist="38100" dir="2700000" algn="tl">
                    <a:srgbClr val="000000">
                      <a:alpha val="43137"/>
                    </a:srgbClr>
                  </a:outerShdw>
                </a:effectLst>
                <a:latin typeface="+mj-lt"/>
              </a:rPr>
              <a:t>harnessing available for trained individual (OSHA 29 CFR 1926.500-503)</a:t>
            </a:r>
            <a:endParaRPr lang="en-US" sz="2400" dirty="0" smtClean="0">
              <a:solidFill>
                <a:srgbClr val="FF0000"/>
              </a:solidFill>
              <a:effectLst>
                <a:outerShdw blurRad="38100" dist="38100" dir="2700000" algn="tl">
                  <a:srgbClr val="000000">
                    <a:alpha val="43137"/>
                  </a:srgbClr>
                </a:outerShdw>
              </a:effectLst>
              <a:latin typeface="+mj-lt"/>
            </a:endParaRPr>
          </a:p>
          <a:p>
            <a:pPr lvl="1"/>
            <a:endParaRPr lang="en-US" sz="2400"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38</a:t>
            </a:fld>
            <a:endParaRPr lang="en-US"/>
          </a:p>
        </p:txBody>
      </p:sp>
      <p:sp>
        <p:nvSpPr>
          <p:cNvPr id="5" name="Title 4"/>
          <p:cNvSpPr>
            <a:spLocks noGrp="1"/>
          </p:cNvSpPr>
          <p:nvPr>
            <p:ph type="title"/>
          </p:nvPr>
        </p:nvSpPr>
        <p:spPr/>
        <p:txBody>
          <a:bodyPr/>
          <a:lstStyle/>
          <a:p>
            <a:r>
              <a:rPr lang="en-US" dirty="0" smtClean="0"/>
              <a:t>Grain Bins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Bins</a:t>
            </a:r>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39</a:t>
            </a:fld>
            <a:endParaRPr lang="en-US"/>
          </a:p>
        </p:txBody>
      </p:sp>
      <p:pic>
        <p:nvPicPr>
          <p:cNvPr id="5" name="Picture 4" descr="bin sit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9200" y="2209800"/>
            <a:ext cx="6760602" cy="4495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838200"/>
            <a:ext cx="8162026" cy="5019675"/>
          </a:xfrm>
          <a:prstGeom prst="rect">
            <a:avLst/>
          </a:prstGeom>
        </p:spPr>
      </p:pic>
      <p:sp>
        <p:nvSpPr>
          <p:cNvPr id="5" name="TextBox 4"/>
          <p:cNvSpPr txBox="1"/>
          <p:nvPr/>
        </p:nvSpPr>
        <p:spPr>
          <a:xfrm>
            <a:off x="3429000" y="5943600"/>
            <a:ext cx="3467616" cy="369332"/>
          </a:xfrm>
          <a:prstGeom prst="rect">
            <a:avLst/>
          </a:prstGeom>
          <a:noFill/>
        </p:spPr>
        <p:txBody>
          <a:bodyPr wrap="none" rtlCol="0">
            <a:spAutoFit/>
          </a:bodyPr>
          <a:lstStyle/>
          <a:p>
            <a:r>
              <a:rPr lang="en-US" dirty="0" smtClean="0"/>
              <a:t>Source:  US Census Bureau 2010</a:t>
            </a:r>
            <a:endParaRPr lang="en-US" dirty="0"/>
          </a:p>
        </p:txBody>
      </p:sp>
    </p:spTree>
    <p:extLst>
      <p:ext uri="{BB962C8B-B14F-4D97-AF65-F5344CB8AC3E}">
        <p14:creationId xmlns:p14="http://schemas.microsoft.com/office/powerpoint/2010/main" val="2994914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Bin Ladders</a:t>
            </a:r>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40</a:t>
            </a:fld>
            <a:endParaRPr lang="en-US"/>
          </a:p>
        </p:txBody>
      </p:sp>
      <p:pic>
        <p:nvPicPr>
          <p:cNvPr id="5" name="Picture 4" descr="cage bin sit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5400" y="2133600"/>
            <a:ext cx="2920745" cy="4392098"/>
          </a:xfrm>
          <a:prstGeom prst="rect">
            <a:avLst/>
          </a:prstGeom>
          <a:ln w="12700">
            <a:solidFill>
              <a:schemeClr val="tx1"/>
            </a:solidFill>
          </a:ln>
        </p:spPr>
      </p:pic>
      <p:pic>
        <p:nvPicPr>
          <p:cNvPr id="6" name="Picture 5" descr="ladder bin g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71600" y="2133600"/>
            <a:ext cx="2895600" cy="4354285"/>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2133600"/>
            <a:ext cx="3263153" cy="3923853"/>
          </a:xfr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a:lstStyle/>
          <a:p>
            <a:endParaRPr lang="en-US" u="sng" dirty="0" smtClean="0"/>
          </a:p>
          <a:p>
            <a:r>
              <a:rPr lang="en-US" sz="2800" u="sng" dirty="0" smtClean="0"/>
              <a:t>Always </a:t>
            </a:r>
            <a:r>
              <a:rPr lang="en-US" sz="2800" dirty="0" smtClean="0"/>
              <a:t>face a ladder when climbing</a:t>
            </a:r>
          </a:p>
          <a:p>
            <a:r>
              <a:rPr lang="en-US" sz="2800" u="sng" dirty="0" smtClean="0"/>
              <a:t>Always </a:t>
            </a:r>
            <a:r>
              <a:rPr lang="en-US" sz="2800" dirty="0" smtClean="0"/>
              <a:t>utilize a 3-point contact approach</a:t>
            </a:r>
          </a:p>
          <a:p>
            <a:pPr marL="0" indent="0">
              <a:buNone/>
            </a:pPr>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41</a:t>
            </a:fld>
            <a:endParaRPr lang="en-US"/>
          </a:p>
        </p:txBody>
      </p:sp>
      <p:sp>
        <p:nvSpPr>
          <p:cNvPr id="5" name="Title 4"/>
          <p:cNvSpPr>
            <a:spLocks noGrp="1"/>
          </p:cNvSpPr>
          <p:nvPr>
            <p:ph type="title"/>
          </p:nvPr>
        </p:nvSpPr>
        <p:spPr/>
        <p:txBody>
          <a:bodyPr/>
          <a:lstStyle/>
          <a:p>
            <a:r>
              <a:rPr lang="en-US" sz="4000" dirty="0" smtClean="0"/>
              <a:t>Safety First with Ladders</a:t>
            </a:r>
            <a:endParaRPr lang="en-US" sz="4000" dirty="0"/>
          </a:p>
        </p:txBody>
      </p:sp>
      <p:pic>
        <p:nvPicPr>
          <p:cNvPr id="7" name="Picture 6" descr="ladder 3 hol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29200" y="2133600"/>
            <a:ext cx="2743200" cy="4125113"/>
          </a:xfrm>
          <a:prstGeom prst="rect">
            <a:avLst/>
          </a:prstGeom>
        </p:spPr>
      </p:pic>
    </p:spTree>
    <p:extLst>
      <p:ext uri="{BB962C8B-B14F-4D97-AF65-F5344CB8AC3E}">
        <p14:creationId xmlns:p14="http://schemas.microsoft.com/office/powerpoint/2010/main" val="3701156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dirty="0" smtClean="0"/>
          </a:p>
          <a:p>
            <a:r>
              <a:rPr lang="en-US" dirty="0" smtClean="0"/>
              <a:t>Does someone know where you  are?</a:t>
            </a:r>
          </a:p>
          <a:p>
            <a:r>
              <a:rPr lang="en-US" dirty="0" smtClean="0"/>
              <a:t>Do you have a communication plan?</a:t>
            </a:r>
          </a:p>
          <a:p>
            <a:r>
              <a:rPr lang="en-US" dirty="0" smtClean="0"/>
              <a:t>Is the phone call that urgent ?</a:t>
            </a:r>
          </a:p>
          <a:p>
            <a:r>
              <a:rPr lang="en-US" dirty="0" smtClean="0"/>
              <a:t>If an injury occurs, is there a first aid kit nearby?</a:t>
            </a:r>
          </a:p>
          <a:p>
            <a:r>
              <a:rPr lang="en-US" dirty="0" smtClean="0"/>
              <a:t>Are you familiar with emergency service numbers in your community?</a:t>
            </a:r>
          </a:p>
          <a:p>
            <a:r>
              <a:rPr lang="en-US" dirty="0" smtClean="0"/>
              <a:t>Are you on a 911 grid?</a:t>
            </a:r>
            <a:endParaRPr lang="en-US"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42</a:t>
            </a:fld>
            <a:endParaRPr lang="en-US"/>
          </a:p>
        </p:txBody>
      </p:sp>
      <p:sp>
        <p:nvSpPr>
          <p:cNvPr id="3" name="Title 2"/>
          <p:cNvSpPr>
            <a:spLocks noGrp="1"/>
          </p:cNvSpPr>
          <p:nvPr>
            <p:ph type="title"/>
          </p:nvPr>
        </p:nvSpPr>
        <p:spPr/>
        <p:txBody>
          <a:bodyPr>
            <a:normAutofit fontScale="90000"/>
          </a:bodyPr>
          <a:lstStyle/>
          <a:p>
            <a:pPr algn="l"/>
            <a:r>
              <a:rPr lang="en-US" sz="3600" dirty="0" smtClean="0"/>
              <a:t>Safety Considerations   ~</a:t>
            </a:r>
            <a:br>
              <a:rPr lang="en-US" sz="3600" dirty="0" smtClean="0"/>
            </a:br>
            <a:r>
              <a:rPr lang="en-US" sz="3600" dirty="0"/>
              <a:t> </a:t>
            </a:r>
            <a:r>
              <a:rPr lang="en-US" sz="3600" dirty="0" smtClean="0"/>
              <a:t>                              Awareness</a:t>
            </a:r>
            <a:endParaRPr lang="en-US" sz="3600" dirty="0"/>
          </a:p>
        </p:txBody>
      </p:sp>
    </p:spTree>
    <p:extLst>
      <p:ext uri="{BB962C8B-B14F-4D97-AF65-F5344CB8AC3E}">
        <p14:creationId xmlns:p14="http://schemas.microsoft.com/office/powerpoint/2010/main" val="48865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99692"/>
            <a:ext cx="7745505" cy="3877815"/>
          </a:xfrm>
        </p:spPr>
        <p:style>
          <a:lnRef idx="1">
            <a:schemeClr val="accent4"/>
          </a:lnRef>
          <a:fillRef idx="2">
            <a:schemeClr val="accent4"/>
          </a:fillRef>
          <a:effectRef idx="1">
            <a:schemeClr val="accent4"/>
          </a:effectRef>
          <a:fontRef idx="minor">
            <a:schemeClr val="dk1"/>
          </a:fontRef>
        </p:style>
        <p:txBody>
          <a:bodyPr/>
          <a:lstStyle/>
          <a:p>
            <a:pPr marL="0" indent="0">
              <a:buNone/>
            </a:pPr>
            <a:endParaRPr lang="en-US" sz="2800" dirty="0" smtClean="0"/>
          </a:p>
          <a:p>
            <a:r>
              <a:rPr lang="en-US" sz="2800" dirty="0" smtClean="0"/>
              <a:t> Injuries to you, a family worker, or your employee can be disabling, cause lost time hours, and huge costs in medical care and insurance!</a:t>
            </a:r>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43</a:t>
            </a:fld>
            <a:endParaRPr lang="en-US"/>
          </a:p>
        </p:txBody>
      </p:sp>
      <p:sp>
        <p:nvSpPr>
          <p:cNvPr id="3" name="Title 2"/>
          <p:cNvSpPr>
            <a:spLocks noGrp="1"/>
          </p:cNvSpPr>
          <p:nvPr>
            <p:ph type="title"/>
          </p:nvPr>
        </p:nvSpPr>
        <p:spPr/>
        <p:txBody>
          <a:bodyPr/>
          <a:lstStyle/>
          <a:p>
            <a:r>
              <a:rPr lang="en-US" sz="4400" dirty="0" smtClean="0"/>
              <a:t>Financial Impact</a:t>
            </a:r>
            <a:endParaRPr lang="en-US" sz="4400" dirty="0"/>
          </a:p>
        </p:txBody>
      </p:sp>
      <p:sp>
        <p:nvSpPr>
          <p:cNvPr id="7" name="Title 2"/>
          <p:cNvSpPr txBox="1">
            <a:spLocks/>
          </p:cNvSpPr>
          <p:nvPr/>
        </p:nvSpPr>
        <p:spPr>
          <a:xfrm>
            <a:off x="840890" y="7225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400" dirty="0"/>
          </a:p>
        </p:txBody>
      </p:sp>
      <p:pic>
        <p:nvPicPr>
          <p:cNvPr id="3077" name="Picture 5" descr="C:\Temp\Content.IE5\DZIEK0PH\MC900361006[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4038600"/>
            <a:ext cx="1130198" cy="180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174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133600"/>
            <a:ext cx="7745505" cy="3877815"/>
          </a:xfrm>
        </p:spPr>
        <p:txBody>
          <a:bodyPr>
            <a:normAutofit lnSpcReduction="10000"/>
          </a:bodyPr>
          <a:lstStyle/>
          <a:p>
            <a:r>
              <a:rPr lang="en-US" dirty="0" smtClean="0"/>
              <a:t>$afety Pays" uses a sliding scale to calculate the indirect costs of the injuries and illness</a:t>
            </a:r>
          </a:p>
          <a:p>
            <a:pPr lvl="1"/>
            <a:r>
              <a:rPr lang="en-US" dirty="0" smtClean="0"/>
              <a:t>Allow users to pick an injury type from a drop-down list or to enter their workers' compensation costs </a:t>
            </a:r>
          </a:p>
          <a:p>
            <a:pPr lvl="1"/>
            <a:r>
              <a:rPr lang="en-US" dirty="0" smtClean="0"/>
              <a:t>Prompt users for information to do the analysis, including their profit margin and number of injuries </a:t>
            </a:r>
          </a:p>
          <a:p>
            <a:pPr lvl="1"/>
            <a:r>
              <a:rPr lang="en-US" dirty="0" smtClean="0"/>
              <a:t>Generate a report of the costs and the sales needed to cover those costs (</a:t>
            </a:r>
            <a:r>
              <a:rPr lang="en-US" i="1" dirty="0" smtClean="0"/>
              <a:t>see handouts</a:t>
            </a:r>
            <a:r>
              <a:rPr lang="en-US" dirty="0" smtClean="0"/>
              <a:t>)</a:t>
            </a:r>
          </a:p>
          <a:p>
            <a:pPr lvl="1"/>
            <a:r>
              <a:rPr lang="en-US" dirty="0" smtClean="0">
                <a:hlinkClick r:id="rId3"/>
              </a:rPr>
              <a:t>OSHA Safety Pays</a:t>
            </a:r>
            <a:r>
              <a:rPr lang="en-US" dirty="0" smtClean="0"/>
              <a:t> http://www.osha.gov/dcsp/smallbusiness/safetypays/index.html</a:t>
            </a:r>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44</a:t>
            </a:fld>
            <a:endParaRPr lang="en-US"/>
          </a:p>
        </p:txBody>
      </p:sp>
      <p:sp>
        <p:nvSpPr>
          <p:cNvPr id="5" name="Title 4"/>
          <p:cNvSpPr>
            <a:spLocks noGrp="1"/>
          </p:cNvSpPr>
          <p:nvPr>
            <p:ph type="title"/>
          </p:nvPr>
        </p:nvSpPr>
        <p:spPr/>
        <p:txBody>
          <a:bodyPr/>
          <a:lstStyle/>
          <a:p>
            <a:r>
              <a:rPr lang="en-US" dirty="0" smtClean="0"/>
              <a:t>Safety Pays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4/11/2012</a:t>
            </a:r>
            <a:endParaRPr lang="en-US"/>
          </a:p>
        </p:txBody>
      </p:sp>
      <p:sp>
        <p:nvSpPr>
          <p:cNvPr id="3" name="Slide Number Placeholder 2"/>
          <p:cNvSpPr>
            <a:spLocks noGrp="1"/>
          </p:cNvSpPr>
          <p:nvPr>
            <p:ph type="sldNum" sz="quarter" idx="12"/>
          </p:nvPr>
        </p:nvSpPr>
        <p:spPr/>
        <p:txBody>
          <a:bodyPr/>
          <a:lstStyle/>
          <a:p>
            <a:fld id="{E2FA8E2A-8AC6-436E-9FD9-8096E733F77C}" type="slidenum">
              <a:rPr lang="en-US" smtClean="0"/>
              <a:pPr/>
              <a:t>45</a:t>
            </a:fld>
            <a:endParaRPr lang="en-US"/>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990600"/>
            <a:ext cx="8345714"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404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National</a:t>
            </a:r>
            <a:r>
              <a:rPr lang="en-US" sz="2600" dirty="0" smtClean="0"/>
              <a:t> </a:t>
            </a:r>
            <a:r>
              <a:rPr lang="en-US" sz="2600" dirty="0"/>
              <a:t>S</a:t>
            </a:r>
            <a:r>
              <a:rPr lang="en-US" sz="2600" dirty="0" smtClean="0"/>
              <a:t>afety Council</a:t>
            </a:r>
          </a:p>
          <a:p>
            <a:pPr lvl="1">
              <a:buFont typeface="Wingdings" pitchFamily="2" charset="2"/>
              <a:buChar char="Ø"/>
            </a:pPr>
            <a:r>
              <a:rPr lang="en-US" dirty="0" smtClean="0"/>
              <a:t>2006 Data: Taking into account direct and indirect expenses, each lost workday can cost $34,000!</a:t>
            </a:r>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46</a:t>
            </a:fld>
            <a:endParaRPr lang="en-US"/>
          </a:p>
        </p:txBody>
      </p:sp>
      <p:sp>
        <p:nvSpPr>
          <p:cNvPr id="5" name="Title 4"/>
          <p:cNvSpPr>
            <a:spLocks noGrp="1"/>
          </p:cNvSpPr>
          <p:nvPr>
            <p:ph type="title"/>
          </p:nvPr>
        </p:nvSpPr>
        <p:spPr/>
        <p:txBody>
          <a:bodyPr/>
          <a:lstStyle/>
          <a:p>
            <a:r>
              <a:rPr lang="en-US" sz="4000" dirty="0" smtClean="0"/>
              <a:t>What Does An Injury Cost?</a:t>
            </a:r>
            <a:endParaRPr lang="en-US" sz="4000" dirty="0"/>
          </a:p>
        </p:txBody>
      </p:sp>
      <p:pic>
        <p:nvPicPr>
          <p:cNvPr id="4098" name="Picture 2" descr="C:\Temp\Content.IE5\7JYK81D8\MC900292564[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4191000"/>
            <a:ext cx="1739189" cy="175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408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Direct costs</a:t>
            </a:r>
          </a:p>
          <a:p>
            <a:pPr lvl="1">
              <a:buFont typeface="Wingdings" pitchFamily="2" charset="2"/>
              <a:buChar char="v"/>
            </a:pPr>
            <a:r>
              <a:rPr lang="en-US" dirty="0" smtClean="0"/>
              <a:t>Medical costs</a:t>
            </a:r>
          </a:p>
          <a:p>
            <a:pPr lvl="1">
              <a:buFont typeface="Wingdings" pitchFamily="2" charset="2"/>
              <a:buChar char="v"/>
            </a:pPr>
            <a:r>
              <a:rPr lang="en-US" dirty="0" smtClean="0"/>
              <a:t>Workers’ Compensation</a:t>
            </a:r>
          </a:p>
          <a:p>
            <a:pPr marL="411480" lvl="1" indent="0">
              <a:buNone/>
            </a:pPr>
            <a:endParaRPr lang="en-US" dirty="0"/>
          </a:p>
          <a:p>
            <a:r>
              <a:rPr lang="en-US" dirty="0" smtClean="0"/>
              <a:t>Indirect costs</a:t>
            </a:r>
          </a:p>
          <a:p>
            <a:pPr lvl="1">
              <a:buFont typeface="Wingdings" pitchFamily="2" charset="2"/>
              <a:buChar char="v"/>
            </a:pPr>
            <a:r>
              <a:rPr lang="en-US" dirty="0" smtClean="0"/>
              <a:t>Cost of replacing staff and training time</a:t>
            </a:r>
          </a:p>
          <a:p>
            <a:pPr lvl="1">
              <a:buFont typeface="Wingdings" pitchFamily="2" charset="2"/>
              <a:buChar char="v"/>
            </a:pPr>
            <a:r>
              <a:rPr lang="en-US" dirty="0" smtClean="0"/>
              <a:t>Loss of productivity due to learning curves</a:t>
            </a:r>
          </a:p>
          <a:p>
            <a:pPr lvl="1">
              <a:buFont typeface="Wingdings" pitchFamily="2" charset="2"/>
              <a:buChar char="v"/>
            </a:pPr>
            <a:r>
              <a:rPr lang="en-US" dirty="0" smtClean="0"/>
              <a:t>Accommodating  injured employee</a:t>
            </a:r>
          </a:p>
          <a:p>
            <a:pPr lvl="1">
              <a:buFont typeface="Wingdings" pitchFamily="2" charset="2"/>
              <a:buChar char="v"/>
            </a:pPr>
            <a:r>
              <a:rPr lang="en-US" dirty="0" smtClean="0"/>
              <a:t>Wages paid to employee not covered by workers’ compensation</a:t>
            </a:r>
          </a:p>
          <a:p>
            <a:pPr lvl="1">
              <a:buFont typeface="Wingdings" pitchFamily="2" charset="2"/>
              <a:buChar char="v"/>
            </a:pPr>
            <a:r>
              <a:rPr lang="en-US" dirty="0" smtClean="0"/>
              <a:t>Cost of work stoppage</a:t>
            </a:r>
          </a:p>
          <a:p>
            <a:pPr lvl="1">
              <a:buFont typeface="Wingdings" pitchFamily="2" charset="2"/>
              <a:buChar char="v"/>
            </a:pPr>
            <a:r>
              <a:rPr lang="en-US" dirty="0" smtClean="0"/>
              <a:t>Cost of replacing damaged materials, equipment &amp; property</a:t>
            </a:r>
          </a:p>
          <a:p>
            <a:pPr lvl="1">
              <a:buFont typeface="Wingdings" pitchFamily="2" charset="2"/>
              <a:buChar char="v"/>
            </a:pPr>
            <a:endParaRPr lang="en-US" dirty="0" smtClean="0"/>
          </a:p>
          <a:p>
            <a:pPr lvl="1">
              <a:buFont typeface="Wingdings" pitchFamily="2" charset="2"/>
              <a:buChar char="v"/>
            </a:pPr>
            <a:endParaRPr lang="en-US" dirty="0" smtClean="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47</a:t>
            </a:fld>
            <a:endParaRPr lang="en-US"/>
          </a:p>
        </p:txBody>
      </p:sp>
      <p:sp>
        <p:nvSpPr>
          <p:cNvPr id="5" name="Title 4"/>
          <p:cNvSpPr>
            <a:spLocks noGrp="1"/>
          </p:cNvSpPr>
          <p:nvPr>
            <p:ph type="title"/>
          </p:nvPr>
        </p:nvSpPr>
        <p:spPr/>
        <p:txBody>
          <a:bodyPr/>
          <a:lstStyle/>
          <a:p>
            <a:r>
              <a:rPr lang="en-US" sz="4400" dirty="0" smtClean="0"/>
              <a:t>What Does An Injury Cost?</a:t>
            </a:r>
            <a:endParaRPr lang="en-US" sz="4400" dirty="0"/>
          </a:p>
        </p:txBody>
      </p:sp>
    </p:spTree>
    <p:extLst>
      <p:ext uri="{BB962C8B-B14F-4D97-AF65-F5344CB8AC3E}">
        <p14:creationId xmlns:p14="http://schemas.microsoft.com/office/powerpoint/2010/main" val="39676135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endParaRPr lang="en-US" dirty="0" smtClean="0"/>
          </a:p>
          <a:p>
            <a:endParaRPr lang="en-US" dirty="0"/>
          </a:p>
          <a:p>
            <a:r>
              <a:rPr lang="en-US" dirty="0" smtClean="0"/>
              <a:t>Take time to </a:t>
            </a:r>
            <a:r>
              <a:rPr lang="en-US" b="1" u="sng" dirty="0" smtClean="0"/>
              <a:t>assess and evaluate </a:t>
            </a:r>
            <a:r>
              <a:rPr lang="en-US" dirty="0" smtClean="0"/>
              <a:t>what an injury will cost your operation  </a:t>
            </a:r>
          </a:p>
          <a:p>
            <a:r>
              <a:rPr lang="en-US" dirty="0" smtClean="0"/>
              <a:t>Communicate safety to family and employees – involve them in safety plan</a:t>
            </a:r>
          </a:p>
          <a:p>
            <a:r>
              <a:rPr lang="en-US" dirty="0" smtClean="0"/>
              <a:t>Take time now to write an outline or update for your farm/operation safety plan</a:t>
            </a:r>
            <a:endParaRPr lang="en-US"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48</a:t>
            </a:fld>
            <a:endParaRPr lang="en-US"/>
          </a:p>
        </p:txBody>
      </p:sp>
      <p:sp>
        <p:nvSpPr>
          <p:cNvPr id="3" name="Title 2"/>
          <p:cNvSpPr>
            <a:spLocks noGrp="1"/>
          </p:cNvSpPr>
          <p:nvPr>
            <p:ph type="title"/>
          </p:nvPr>
        </p:nvSpPr>
        <p:spPr/>
        <p:txBody>
          <a:bodyPr/>
          <a:lstStyle/>
          <a:p>
            <a:r>
              <a:rPr lang="en-US" sz="4400" dirty="0" smtClean="0"/>
              <a:t>Return On Investment</a:t>
            </a:r>
            <a:endParaRPr lang="en-US" sz="4400" dirty="0"/>
          </a:p>
        </p:txBody>
      </p:sp>
    </p:spTree>
    <p:extLst>
      <p:ext uri="{BB962C8B-B14F-4D97-AF65-F5344CB8AC3E}">
        <p14:creationId xmlns:p14="http://schemas.microsoft.com/office/powerpoint/2010/main" val="29441926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0108932"/>
              </p:ext>
            </p:extLst>
          </p:nvPr>
        </p:nvGraphicFramePr>
        <p:xfrm>
          <a:off x="685800" y="1447801"/>
          <a:ext cx="7747000" cy="4876799"/>
        </p:xfrm>
        <a:graphic>
          <a:graphicData uri="http://schemas.openxmlformats.org/drawingml/2006/table">
            <a:tbl>
              <a:tblPr firstRow="1" bandRow="1">
                <a:tableStyleId>{073A0DAA-6AF3-43AB-8588-CEC1D06C72B9}</a:tableStyleId>
              </a:tblPr>
              <a:tblGrid>
                <a:gridCol w="1676400"/>
                <a:gridCol w="1524000"/>
                <a:gridCol w="1752600"/>
                <a:gridCol w="1676400"/>
                <a:gridCol w="1117600"/>
              </a:tblGrid>
              <a:tr h="761999">
                <a:tc>
                  <a:txBody>
                    <a:bodyPr/>
                    <a:lstStyle/>
                    <a:p>
                      <a:r>
                        <a:rPr lang="en-US" dirty="0" smtClean="0"/>
                        <a:t>Action Needed</a:t>
                      </a:r>
                      <a:endParaRPr lang="en-US" dirty="0"/>
                    </a:p>
                  </a:txBody>
                  <a:tcPr/>
                </a:tc>
                <a:tc>
                  <a:txBody>
                    <a:bodyPr/>
                    <a:lstStyle/>
                    <a:p>
                      <a:r>
                        <a:rPr lang="en-US" dirty="0" smtClean="0"/>
                        <a:t>Barriers to Overcome</a:t>
                      </a:r>
                      <a:endParaRPr lang="en-US" dirty="0"/>
                    </a:p>
                  </a:txBody>
                  <a:tcPr/>
                </a:tc>
                <a:tc>
                  <a:txBody>
                    <a:bodyPr/>
                    <a:lstStyle/>
                    <a:p>
                      <a:r>
                        <a:rPr lang="en-US" dirty="0" smtClean="0"/>
                        <a:t>How Will I Remove Barriers</a:t>
                      </a:r>
                      <a:endParaRPr lang="en-US" dirty="0"/>
                    </a:p>
                  </a:txBody>
                  <a:tcPr/>
                </a:tc>
                <a:tc>
                  <a:txBody>
                    <a:bodyPr/>
                    <a:lstStyle/>
                    <a:p>
                      <a:r>
                        <a:rPr lang="en-US" dirty="0" smtClean="0"/>
                        <a:t>Action</a:t>
                      </a:r>
                    </a:p>
                    <a:p>
                      <a:r>
                        <a:rPr lang="en-US" dirty="0" smtClean="0"/>
                        <a:t>Taken</a:t>
                      </a:r>
                      <a:endParaRPr lang="en-US" dirty="0"/>
                    </a:p>
                  </a:txBody>
                  <a:tcPr/>
                </a:tc>
                <a:tc>
                  <a:txBody>
                    <a:bodyPr/>
                    <a:lstStyle/>
                    <a:p>
                      <a:r>
                        <a:rPr lang="en-US" dirty="0" smtClean="0"/>
                        <a:t>Cost of Project</a:t>
                      </a:r>
                      <a:endParaRPr lang="en-US" dirty="0"/>
                    </a:p>
                  </a:txBody>
                  <a:tcPr/>
                </a:tc>
              </a:tr>
              <a:tr h="99315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99315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06169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Date Placeholder 4"/>
          <p:cNvSpPr>
            <a:spLocks noGrp="1"/>
          </p:cNvSpPr>
          <p:nvPr>
            <p:ph type="dt" sz="half" idx="10"/>
          </p:nvPr>
        </p:nvSpPr>
        <p:spPr/>
        <p:txBody>
          <a:bodyPr/>
          <a:lstStyle/>
          <a:p>
            <a:r>
              <a:rPr lang="en-US" smtClean="0"/>
              <a:t>4/11/2012</a:t>
            </a:r>
            <a:endParaRPr lang="en-US"/>
          </a:p>
        </p:txBody>
      </p:sp>
      <p:sp>
        <p:nvSpPr>
          <p:cNvPr id="7" name="Slide Number Placeholder 6"/>
          <p:cNvSpPr>
            <a:spLocks noGrp="1"/>
          </p:cNvSpPr>
          <p:nvPr>
            <p:ph type="sldNum" sz="quarter" idx="12"/>
          </p:nvPr>
        </p:nvSpPr>
        <p:spPr/>
        <p:txBody>
          <a:bodyPr/>
          <a:lstStyle/>
          <a:p>
            <a:fld id="{E2FA8E2A-8AC6-436E-9FD9-8096E733F77C}" type="slidenum">
              <a:rPr lang="en-US" smtClean="0"/>
              <a:pPr/>
              <a:t>49</a:t>
            </a:fld>
            <a:endParaRPr lang="en-US"/>
          </a:p>
        </p:txBody>
      </p:sp>
      <p:sp>
        <p:nvSpPr>
          <p:cNvPr id="3" name="Title 2"/>
          <p:cNvSpPr>
            <a:spLocks noGrp="1"/>
          </p:cNvSpPr>
          <p:nvPr>
            <p:ph type="title"/>
          </p:nvPr>
        </p:nvSpPr>
        <p:spPr/>
        <p:txBody>
          <a:bodyPr/>
          <a:lstStyle/>
          <a:p>
            <a:r>
              <a:rPr lang="en-US" sz="4400" dirty="0" smtClean="0"/>
              <a:t>Action Plan</a:t>
            </a:r>
            <a:endParaRPr lang="en-US" sz="4400" dirty="0"/>
          </a:p>
        </p:txBody>
      </p:sp>
    </p:spTree>
    <p:extLst>
      <p:ext uri="{BB962C8B-B14F-4D97-AF65-F5344CB8AC3E}">
        <p14:creationId xmlns:p14="http://schemas.microsoft.com/office/powerpoint/2010/main" val="332138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4/11/2012</a:t>
            </a:r>
            <a:endParaRPr lang="en-US"/>
          </a:p>
        </p:txBody>
      </p:sp>
      <p:sp>
        <p:nvSpPr>
          <p:cNvPr id="3" name="Slide Number Placeholder 2"/>
          <p:cNvSpPr>
            <a:spLocks noGrp="1"/>
          </p:cNvSpPr>
          <p:nvPr>
            <p:ph type="sldNum" sz="quarter" idx="12"/>
          </p:nvPr>
        </p:nvSpPr>
        <p:spPr/>
        <p:txBody>
          <a:bodyPr/>
          <a:lstStyle/>
          <a:p>
            <a:fld id="{E2FA8E2A-8AC6-436E-9FD9-8096E733F77C}" type="slidenum">
              <a:rPr lang="en-US" smtClean="0"/>
              <a:pPr/>
              <a:t>5</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57200"/>
            <a:ext cx="8219132" cy="5410200"/>
          </a:xfrm>
          <a:prstGeom prst="rect">
            <a:avLst/>
          </a:prstGeom>
        </p:spPr>
      </p:pic>
      <p:sp>
        <p:nvSpPr>
          <p:cNvPr id="6" name="TextBox 5"/>
          <p:cNvSpPr txBox="1"/>
          <p:nvPr/>
        </p:nvSpPr>
        <p:spPr>
          <a:xfrm>
            <a:off x="3200400" y="6019800"/>
            <a:ext cx="2403222" cy="369332"/>
          </a:xfrm>
          <a:prstGeom prst="rect">
            <a:avLst/>
          </a:prstGeom>
          <a:noFill/>
        </p:spPr>
        <p:txBody>
          <a:bodyPr wrap="none" rtlCol="0">
            <a:spAutoFit/>
          </a:bodyPr>
          <a:lstStyle/>
          <a:p>
            <a:r>
              <a:rPr lang="en-US" dirty="0" smtClean="0"/>
              <a:t>Source: CDC/NIOSH</a:t>
            </a:r>
            <a:endParaRPr lang="en-US" dirty="0"/>
          </a:p>
        </p:txBody>
      </p:sp>
    </p:spTree>
    <p:extLst>
      <p:ext uri="{BB962C8B-B14F-4D97-AF65-F5344CB8AC3E}">
        <p14:creationId xmlns:p14="http://schemas.microsoft.com/office/powerpoint/2010/main" val="429603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
          <p:cNvSpPr>
            <a:spLocks noGrp="1"/>
          </p:cNvSpPr>
          <p:nvPr>
            <p:ph idx="4294967295"/>
          </p:nvPr>
        </p:nvSpPr>
        <p:spPr>
          <a:xfrm>
            <a:off x="762000" y="1371600"/>
            <a:ext cx="7467600" cy="4525963"/>
          </a:xfrm>
        </p:spPr>
        <p:txBody>
          <a:bodyPr>
            <a:normAutofit/>
          </a:bodyPr>
          <a:lstStyle/>
          <a:p>
            <a:pPr eaLnBrk="1" hangingPunct="1">
              <a:buFontTx/>
              <a:buNone/>
            </a:pPr>
            <a:r>
              <a:rPr lang="en-US" sz="2800" dirty="0" smtClean="0"/>
              <a:t>You have the right to:</a:t>
            </a:r>
          </a:p>
          <a:p>
            <a:pPr lvl="1" eaLnBrk="1" hangingPunct="1">
              <a:buFont typeface="Wingdings" pitchFamily="2" charset="2"/>
              <a:buChar char="Ø"/>
            </a:pPr>
            <a:r>
              <a:rPr lang="en-US" sz="2800" dirty="0" smtClean="0"/>
              <a:t>Training</a:t>
            </a:r>
            <a:endParaRPr lang="en-US" sz="2800" b="1" dirty="0" smtClean="0"/>
          </a:p>
          <a:p>
            <a:pPr lvl="1" eaLnBrk="1" hangingPunct="1">
              <a:buFont typeface="Wingdings" pitchFamily="2" charset="2"/>
              <a:buChar char="Ø"/>
            </a:pPr>
            <a:r>
              <a:rPr lang="en-US" sz="2800" dirty="0" smtClean="0"/>
              <a:t>Access to hazard exposure and medical records</a:t>
            </a:r>
            <a:endParaRPr lang="en-US" sz="2800" b="1" dirty="0" smtClean="0"/>
          </a:p>
          <a:p>
            <a:pPr lvl="1" eaLnBrk="1" hangingPunct="1">
              <a:buFont typeface="Wingdings" pitchFamily="2" charset="2"/>
              <a:buChar char="Ø"/>
            </a:pPr>
            <a:r>
              <a:rPr lang="en-US" sz="2800" dirty="0" smtClean="0"/>
              <a:t>File a complaint with OSHA</a:t>
            </a:r>
            <a:endParaRPr lang="en-US" sz="2800" b="1" dirty="0" smtClean="0"/>
          </a:p>
          <a:p>
            <a:pPr lvl="1" eaLnBrk="1" hangingPunct="1">
              <a:buFont typeface="Wingdings" pitchFamily="2" charset="2"/>
              <a:buChar char="Ø"/>
            </a:pPr>
            <a:r>
              <a:rPr lang="en-US" sz="2800" dirty="0" smtClean="0"/>
              <a:t>Participate in an OSHA inspection</a:t>
            </a:r>
            <a:endParaRPr lang="en-US" sz="2800" b="1" dirty="0" smtClean="0"/>
          </a:p>
          <a:p>
            <a:pPr lvl="1" eaLnBrk="1" hangingPunct="1">
              <a:buFont typeface="Wingdings" pitchFamily="2" charset="2"/>
              <a:buChar char="Ø"/>
            </a:pPr>
            <a:r>
              <a:rPr lang="en-US" sz="2800" dirty="0" smtClean="0"/>
              <a:t>Be free from retaliation for exercising safety and health rights</a:t>
            </a:r>
          </a:p>
        </p:txBody>
      </p:sp>
      <p:sp>
        <p:nvSpPr>
          <p:cNvPr id="3075" name="Title 2"/>
          <p:cNvSpPr>
            <a:spLocks noGrp="1"/>
          </p:cNvSpPr>
          <p:nvPr>
            <p:ph type="title" idx="4294967295"/>
          </p:nvPr>
        </p:nvSpPr>
        <p:spPr>
          <a:xfrm>
            <a:off x="457200" y="228600"/>
            <a:ext cx="8229600" cy="1143000"/>
          </a:xfrm>
        </p:spPr>
        <p:txBody>
          <a:bodyPr>
            <a:normAutofit/>
          </a:bodyPr>
          <a:lstStyle/>
          <a:p>
            <a:pPr eaLnBrk="1" hangingPunct="1"/>
            <a:r>
              <a:rPr lang="en-US" sz="3600" dirty="0" smtClean="0"/>
              <a:t>Employee Rights and Responsibilities</a:t>
            </a:r>
          </a:p>
        </p:txBody>
      </p:sp>
    </p:spTree>
    <p:extLst>
      <p:ext uri="{BB962C8B-B14F-4D97-AF65-F5344CB8AC3E}">
        <p14:creationId xmlns:p14="http://schemas.microsoft.com/office/powerpoint/2010/main" val="580064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1"/>
          <p:cNvSpPr>
            <a:spLocks noGrp="1"/>
          </p:cNvSpPr>
          <p:nvPr>
            <p:ph idx="4294967295"/>
          </p:nvPr>
        </p:nvSpPr>
        <p:spPr>
          <a:xfrm>
            <a:off x="1143000" y="1524000"/>
            <a:ext cx="7391400" cy="4267200"/>
          </a:xfrm>
        </p:spPr>
        <p:txBody>
          <a:bodyPr>
            <a:normAutofit/>
          </a:bodyPr>
          <a:lstStyle/>
          <a:p>
            <a:pPr eaLnBrk="1" hangingPunct="1">
              <a:buFont typeface="Wingdings 2" pitchFamily="18" charset="2"/>
              <a:buNone/>
            </a:pPr>
            <a:r>
              <a:rPr lang="en-US" sz="2800" dirty="0" smtClean="0"/>
              <a:t>You have the right to:</a:t>
            </a:r>
          </a:p>
          <a:p>
            <a:pPr lvl="1" eaLnBrk="1" hangingPunct="1">
              <a:buFont typeface="Wingdings" pitchFamily="2" charset="2"/>
              <a:buChar char="Ø"/>
            </a:pPr>
            <a:r>
              <a:rPr lang="en-US" sz="2800" dirty="0" smtClean="0"/>
              <a:t>A safe and healthful workplace </a:t>
            </a:r>
            <a:endParaRPr lang="en-US" sz="2800" b="1" dirty="0" smtClean="0"/>
          </a:p>
          <a:p>
            <a:pPr lvl="1" eaLnBrk="1" hangingPunct="1">
              <a:buFont typeface="Wingdings" pitchFamily="2" charset="2"/>
              <a:buChar char="Ø"/>
            </a:pPr>
            <a:r>
              <a:rPr lang="en-US" sz="2800" dirty="0" smtClean="0"/>
              <a:t>Know about hazardous chemicals</a:t>
            </a:r>
            <a:endParaRPr lang="en-US" sz="2800" b="1" dirty="0" smtClean="0"/>
          </a:p>
          <a:p>
            <a:pPr lvl="1" eaLnBrk="1" hangingPunct="1">
              <a:buFont typeface="Wingdings" pitchFamily="2" charset="2"/>
              <a:buChar char="Ø"/>
            </a:pPr>
            <a:r>
              <a:rPr lang="en-US" sz="2800" dirty="0" smtClean="0"/>
              <a:t>Information about injuries and illnesses in your workplace </a:t>
            </a:r>
            <a:endParaRPr lang="en-US" sz="2800" b="1" dirty="0" smtClean="0"/>
          </a:p>
          <a:p>
            <a:pPr lvl="1" eaLnBrk="1" hangingPunct="1">
              <a:buFont typeface="Wingdings" pitchFamily="2" charset="2"/>
              <a:buChar char="Ø"/>
            </a:pPr>
            <a:r>
              <a:rPr lang="en-US" sz="2800" dirty="0" smtClean="0"/>
              <a:t>Complain or request hazard correction from employer </a:t>
            </a:r>
            <a:endParaRPr lang="en-US" sz="2800" b="1" dirty="0" smtClean="0"/>
          </a:p>
          <a:p>
            <a:pPr eaLnBrk="1" hangingPunct="1"/>
            <a:endParaRPr lang="en-US" sz="2400" dirty="0" smtClean="0"/>
          </a:p>
        </p:txBody>
      </p:sp>
      <p:sp>
        <p:nvSpPr>
          <p:cNvPr id="2051" name="Title 2"/>
          <p:cNvSpPr>
            <a:spLocks noGrp="1"/>
          </p:cNvSpPr>
          <p:nvPr>
            <p:ph type="title" idx="4294967295"/>
          </p:nvPr>
        </p:nvSpPr>
        <p:spPr>
          <a:xfrm>
            <a:off x="152400" y="304800"/>
            <a:ext cx="8763000" cy="1143000"/>
          </a:xfrm>
        </p:spPr>
        <p:txBody>
          <a:bodyPr>
            <a:normAutofit/>
          </a:bodyPr>
          <a:lstStyle/>
          <a:p>
            <a:pPr eaLnBrk="1" hangingPunct="1"/>
            <a:r>
              <a:rPr lang="en-US" sz="4000" dirty="0" smtClean="0"/>
              <a:t>Employee Rights and Responsibilities</a:t>
            </a:r>
          </a:p>
        </p:txBody>
      </p:sp>
    </p:spTree>
    <p:extLst>
      <p:ext uri="{BB962C8B-B14F-4D97-AF65-F5344CB8AC3E}">
        <p14:creationId xmlns:p14="http://schemas.microsoft.com/office/powerpoint/2010/main" val="1234937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533400" y="1524000"/>
            <a:ext cx="8305800" cy="4525963"/>
          </a:xfrm>
        </p:spPr>
        <p:txBody>
          <a:bodyPr>
            <a:normAutofit/>
          </a:bodyPr>
          <a:lstStyle/>
          <a:p>
            <a:pPr eaLnBrk="1" hangingPunct="1">
              <a:buFont typeface="Wingdings 2" pitchFamily="18" charset="2"/>
              <a:buChar char=""/>
            </a:pPr>
            <a:r>
              <a:rPr lang="en-US" sz="2600" dirty="0" smtClean="0"/>
              <a:t>OSHA website: </a:t>
            </a:r>
            <a:r>
              <a:rPr lang="en-US" sz="2600" dirty="0" smtClean="0">
                <a:solidFill>
                  <a:srgbClr val="0070C0"/>
                </a:solidFill>
                <a:hlinkClick r:id="rId3"/>
              </a:rPr>
              <a:t>www.osha.gov</a:t>
            </a:r>
            <a:r>
              <a:rPr lang="en-US" sz="2600" dirty="0" smtClean="0">
                <a:solidFill>
                  <a:srgbClr val="0070C0"/>
                </a:solidFill>
              </a:rPr>
              <a:t> </a:t>
            </a:r>
            <a:r>
              <a:rPr lang="en-US" sz="2600" dirty="0" smtClean="0"/>
              <a:t>and OSHA offices: Call or Write (800-321-OSHA) </a:t>
            </a:r>
          </a:p>
          <a:p>
            <a:pPr eaLnBrk="1" hangingPunct="1">
              <a:buFont typeface="Wingdings 2" pitchFamily="18" charset="2"/>
              <a:buChar char=""/>
            </a:pPr>
            <a:r>
              <a:rPr lang="en-US" sz="2600" dirty="0" smtClean="0"/>
              <a:t>Compliance Assistance Specialists in the area offices </a:t>
            </a:r>
          </a:p>
          <a:p>
            <a:pPr eaLnBrk="1" hangingPunct="1">
              <a:buFont typeface="Wingdings 2" pitchFamily="18" charset="2"/>
              <a:buChar char=""/>
            </a:pPr>
            <a:r>
              <a:rPr lang="en-US" sz="2600" dirty="0" smtClean="0"/>
              <a:t>National Institute for Occupational Safety and Health (NIOSH) – OSHA’s sister agency</a:t>
            </a:r>
          </a:p>
          <a:p>
            <a:pPr eaLnBrk="1" hangingPunct="1">
              <a:buFont typeface="Wingdings 2" pitchFamily="18" charset="2"/>
              <a:buChar char=""/>
            </a:pPr>
            <a:r>
              <a:rPr lang="en-US" sz="2600" dirty="0" smtClean="0"/>
              <a:t>OSHA Training Institute Education Centers</a:t>
            </a:r>
          </a:p>
          <a:p>
            <a:pPr eaLnBrk="1" hangingPunct="1">
              <a:buFont typeface="Wingdings 2" pitchFamily="18" charset="2"/>
              <a:buChar char=""/>
            </a:pPr>
            <a:r>
              <a:rPr lang="en-US" sz="2600" dirty="0" smtClean="0"/>
              <a:t>Doctors, nurses, other health care providers</a:t>
            </a:r>
          </a:p>
          <a:p>
            <a:pPr eaLnBrk="1" hangingPunct="1">
              <a:buFont typeface="Wingdings 2" pitchFamily="18" charset="2"/>
              <a:buChar char=""/>
            </a:pPr>
            <a:r>
              <a:rPr lang="en-US" sz="2600" dirty="0" smtClean="0"/>
              <a:t>Public libraries</a:t>
            </a:r>
          </a:p>
          <a:p>
            <a:pPr eaLnBrk="1" hangingPunct="1">
              <a:buFont typeface="Wingdings 2" pitchFamily="18" charset="2"/>
              <a:buChar char=""/>
            </a:pPr>
            <a:r>
              <a:rPr lang="en-US" sz="2600" dirty="0" smtClean="0"/>
              <a:t>Other local, community-based resources</a:t>
            </a:r>
          </a:p>
        </p:txBody>
      </p:sp>
      <p:sp>
        <p:nvSpPr>
          <p:cNvPr id="4099" name="Title 2"/>
          <p:cNvSpPr>
            <a:spLocks noGrp="1"/>
          </p:cNvSpPr>
          <p:nvPr>
            <p:ph type="title" idx="4294967295"/>
          </p:nvPr>
        </p:nvSpPr>
        <p:spPr>
          <a:xfrm>
            <a:off x="609600" y="381000"/>
            <a:ext cx="8229600" cy="1143000"/>
          </a:xfrm>
        </p:spPr>
        <p:txBody>
          <a:bodyPr>
            <a:normAutofit fontScale="90000"/>
          </a:bodyPr>
          <a:lstStyle/>
          <a:p>
            <a:pPr eaLnBrk="1" hangingPunct="1"/>
            <a:r>
              <a:rPr lang="en-US" sz="4000" dirty="0" smtClean="0"/>
              <a:t>Employee Rights and Responsibilities</a:t>
            </a:r>
          </a:p>
        </p:txBody>
      </p:sp>
    </p:spTree>
    <p:extLst>
      <p:ext uri="{BB962C8B-B14F-4D97-AF65-F5344CB8AC3E}">
        <p14:creationId xmlns:p14="http://schemas.microsoft.com/office/powerpoint/2010/main" val="17450332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86000"/>
            <a:ext cx="7745505" cy="3877815"/>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US" dirty="0" smtClean="0"/>
              <a:t>Occupational Safety &amp; Health Administration </a:t>
            </a:r>
            <a:r>
              <a:rPr lang="en-US" sz="2200" u="sng" dirty="0" smtClean="0">
                <a:solidFill>
                  <a:srgbClr val="0070C0"/>
                </a:solidFill>
              </a:rPr>
              <a:t>www.osha.gov</a:t>
            </a:r>
            <a:r>
              <a:rPr lang="en-US" u="sng" dirty="0" smtClean="0">
                <a:solidFill>
                  <a:srgbClr val="0070C0"/>
                </a:solidFill>
              </a:rPr>
              <a:t>   </a:t>
            </a:r>
            <a:r>
              <a:rPr lang="en-US" sz="2200" u="sng" dirty="0" smtClean="0">
                <a:solidFill>
                  <a:srgbClr val="0070C0"/>
                </a:solidFill>
              </a:rPr>
              <a:t>www.osha.gov/dte/grant_materials/fy06/46e0-ht10-06.html	  </a:t>
            </a:r>
          </a:p>
          <a:p>
            <a:pPr marL="0" indent="0">
              <a:buNone/>
            </a:pPr>
            <a:r>
              <a:rPr lang="en-US" sz="2200" dirty="0">
                <a:solidFill>
                  <a:srgbClr val="0070C0"/>
                </a:solidFill>
              </a:rPr>
              <a:t> </a:t>
            </a:r>
            <a:r>
              <a:rPr lang="en-US" sz="2200" dirty="0" smtClean="0">
                <a:solidFill>
                  <a:srgbClr val="0070C0"/>
                </a:solidFill>
              </a:rPr>
              <a:t>     </a:t>
            </a:r>
            <a:r>
              <a:rPr lang="en-US" sz="2200" u="sng" dirty="0" smtClean="0">
                <a:solidFill>
                  <a:srgbClr val="0070C0"/>
                </a:solidFill>
              </a:rPr>
              <a:t>www.ehow.com</a:t>
            </a:r>
          </a:p>
          <a:p>
            <a:r>
              <a:rPr lang="en-US" dirty="0" smtClean="0"/>
              <a:t>Institute for Occupational Safety &amp; Health </a:t>
            </a:r>
            <a:r>
              <a:rPr lang="en-US" u="sng" dirty="0" smtClean="0">
                <a:solidFill>
                  <a:srgbClr val="0070C0"/>
                </a:solidFill>
              </a:rPr>
              <a:t>www.cdc.gov/niosh</a:t>
            </a:r>
            <a:r>
              <a:rPr lang="en-US" dirty="0" smtClean="0"/>
              <a:t> ~ home for NIOSH Ag Centers</a:t>
            </a:r>
          </a:p>
          <a:p>
            <a:r>
              <a:rPr lang="en-US" dirty="0" smtClean="0"/>
              <a:t>AgriSafe – </a:t>
            </a:r>
            <a:r>
              <a:rPr lang="en-US" u="sng" dirty="0" smtClean="0">
                <a:solidFill>
                  <a:srgbClr val="0070C0"/>
                </a:solidFill>
              </a:rPr>
              <a:t>www.agrisafe.org</a:t>
            </a:r>
          </a:p>
          <a:p>
            <a:r>
              <a:rPr lang="en-US" dirty="0" smtClean="0"/>
              <a:t>National Education Center for Agricultural Safety – </a:t>
            </a:r>
            <a:r>
              <a:rPr lang="en-US" u="sng" dirty="0" smtClean="0">
                <a:solidFill>
                  <a:srgbClr val="0070C0"/>
                </a:solidFill>
              </a:rPr>
              <a:t>www.necasag.org</a:t>
            </a:r>
          </a:p>
          <a:p>
            <a:r>
              <a:rPr lang="en-US" dirty="0" smtClean="0"/>
              <a:t>National Safety Council- </a:t>
            </a:r>
            <a:r>
              <a:rPr lang="en-US" u="sng" dirty="0" smtClean="0">
                <a:solidFill>
                  <a:srgbClr val="0070C0"/>
                </a:solidFill>
              </a:rPr>
              <a:t>www.nsc.org</a:t>
            </a:r>
          </a:p>
          <a:p>
            <a:r>
              <a:rPr lang="en-US" dirty="0" smtClean="0"/>
              <a:t>National Safety Compliance - (training materials)- </a:t>
            </a:r>
            <a:r>
              <a:rPr lang="en-US" u="sng" dirty="0" smtClean="0">
                <a:solidFill>
                  <a:srgbClr val="0070C0"/>
                </a:solidFill>
              </a:rPr>
              <a:t>http://www.osah-safety-training.net</a:t>
            </a:r>
          </a:p>
          <a:p>
            <a:endParaRPr lang="en-US"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53</a:t>
            </a:fld>
            <a:endParaRPr lang="en-US"/>
          </a:p>
        </p:txBody>
      </p:sp>
      <p:sp>
        <p:nvSpPr>
          <p:cNvPr id="3" name="Title 2"/>
          <p:cNvSpPr>
            <a:spLocks noGrp="1"/>
          </p:cNvSpPr>
          <p:nvPr>
            <p:ph type="title"/>
          </p:nvPr>
        </p:nvSpPr>
        <p:spPr>
          <a:xfrm>
            <a:off x="685800" y="533400"/>
            <a:ext cx="7756263" cy="1054250"/>
          </a:xfrm>
        </p:spPr>
        <p:txBody>
          <a:bodyPr/>
          <a:lstStyle/>
          <a:p>
            <a:r>
              <a:rPr lang="en-US" sz="4400" dirty="0" smtClean="0"/>
              <a:t>Resources for You</a:t>
            </a:r>
            <a:endParaRPr lang="en-US" sz="4400" dirty="0"/>
          </a:p>
        </p:txBody>
      </p:sp>
    </p:spTree>
    <p:extLst>
      <p:ext uri="{BB962C8B-B14F-4D97-AF65-F5344CB8AC3E}">
        <p14:creationId xmlns:p14="http://schemas.microsoft.com/office/powerpoint/2010/main" val="2143812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0"/>
            <a:ext cx="7745505" cy="4038599"/>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US" sz="2000" dirty="0" smtClean="0"/>
              <a:t>American National Standards Institute </a:t>
            </a:r>
            <a:r>
              <a:rPr lang="en-US" sz="2000" u="sng" dirty="0" smtClean="0">
                <a:solidFill>
                  <a:srgbClr val="0070C0"/>
                </a:solidFill>
              </a:rPr>
              <a:t>www.ansi.org</a:t>
            </a:r>
          </a:p>
          <a:p>
            <a:r>
              <a:rPr lang="en-US" sz="2000" dirty="0" smtClean="0"/>
              <a:t>Occupational Safety &amp; Health Administration </a:t>
            </a:r>
            <a:r>
              <a:rPr lang="en-US" sz="2000" u="sng" dirty="0" smtClean="0">
                <a:solidFill>
                  <a:srgbClr val="0070C0"/>
                </a:solidFill>
              </a:rPr>
              <a:t>www.osha.gov</a:t>
            </a:r>
          </a:p>
          <a:p>
            <a:r>
              <a:rPr lang="en-US" sz="2000" dirty="0" smtClean="0"/>
              <a:t>Bureau of Labor Statistics </a:t>
            </a:r>
            <a:r>
              <a:rPr lang="en-US" sz="2000" u="sng" dirty="0" smtClean="0">
                <a:solidFill>
                  <a:srgbClr val="0070C0"/>
                </a:solidFill>
              </a:rPr>
              <a:t>www.bls.gov</a:t>
            </a:r>
          </a:p>
          <a:p>
            <a:r>
              <a:rPr lang="en-US" sz="2000" dirty="0" smtClean="0"/>
              <a:t>Center for Disease Control/National Institute for Occupational Safety &amp; Health </a:t>
            </a:r>
            <a:r>
              <a:rPr lang="en-US" sz="2000" u="sng" dirty="0" smtClean="0">
                <a:solidFill>
                  <a:srgbClr val="0070C0"/>
                </a:solidFill>
              </a:rPr>
              <a:t>ww.cdc.gov/</a:t>
            </a:r>
            <a:r>
              <a:rPr lang="en-US" sz="2000" u="sng" dirty="0" err="1" smtClean="0">
                <a:solidFill>
                  <a:srgbClr val="0070C0"/>
                </a:solidFill>
              </a:rPr>
              <a:t>niosh</a:t>
            </a:r>
            <a:endParaRPr lang="en-US" sz="2000" u="sng" dirty="0" smtClean="0">
              <a:solidFill>
                <a:srgbClr val="0070C0"/>
              </a:solidFill>
            </a:endParaRPr>
          </a:p>
          <a:p>
            <a:r>
              <a:rPr lang="en-US" sz="2000" dirty="0" smtClean="0"/>
              <a:t>National Safety Council –Injury Facts 2010,2011</a:t>
            </a:r>
            <a:r>
              <a:rPr lang="en-US" sz="2000" u="sng" dirty="0" smtClean="0">
                <a:solidFill>
                  <a:srgbClr val="0070C0"/>
                </a:solidFill>
              </a:rPr>
              <a:t>www.nsc.org</a:t>
            </a:r>
          </a:p>
          <a:p>
            <a:r>
              <a:rPr lang="en-US" sz="2000" dirty="0" smtClean="0"/>
              <a:t>National Safety Council – 2006 S. Harwood Training Grant</a:t>
            </a:r>
          </a:p>
          <a:p>
            <a:r>
              <a:rPr lang="en-US" sz="2000" dirty="0" smtClean="0"/>
              <a:t>Penn State College of Agricultural Sciences. Animal Handling Tips. 2007 </a:t>
            </a:r>
            <a:r>
              <a:rPr lang="en-US" sz="2000" u="sng" dirty="0" smtClean="0">
                <a:solidFill>
                  <a:srgbClr val="0070C0"/>
                </a:solidFill>
              </a:rPr>
              <a:t>www.abe.psu.edu</a:t>
            </a:r>
          </a:p>
          <a:p>
            <a:r>
              <a:rPr lang="en-US" sz="2000" dirty="0" smtClean="0"/>
              <a:t>University of Iowa Agricultural Medicine program manual ,2010.</a:t>
            </a:r>
          </a:p>
          <a:p>
            <a:r>
              <a:rPr lang="en-US" sz="2000" dirty="0" smtClean="0"/>
              <a:t>Donham,K and Thelin,A. </a:t>
            </a:r>
            <a:r>
              <a:rPr lang="en-US" sz="1800" u="sng" dirty="0" smtClean="0"/>
              <a:t>Agricultural Medicine – Occupational and Environmental Health for the Health Professions. </a:t>
            </a:r>
            <a:r>
              <a:rPr lang="en-US" sz="1800" dirty="0" smtClean="0"/>
              <a:t>Blackwell Publishing. 2006</a:t>
            </a:r>
            <a:endParaRPr lang="en-US" sz="1800" dirty="0"/>
          </a:p>
        </p:txBody>
      </p:sp>
      <p:sp>
        <p:nvSpPr>
          <p:cNvPr id="4" name="Date Placeholder 3"/>
          <p:cNvSpPr>
            <a:spLocks noGrp="1"/>
          </p:cNvSpPr>
          <p:nvPr>
            <p:ph type="dt" sz="half" idx="10"/>
          </p:nvPr>
        </p:nvSpPr>
        <p:spPr/>
        <p:txBody>
          <a:bodyPr/>
          <a:lstStyle/>
          <a:p>
            <a:r>
              <a:rPr lang="en-US" smtClean="0"/>
              <a:t>4/11/2012</a:t>
            </a:r>
            <a:endParaRPr lang="en-US"/>
          </a:p>
        </p:txBody>
      </p:sp>
      <p:sp>
        <p:nvSpPr>
          <p:cNvPr id="6" name="Slide Number Placeholder 5"/>
          <p:cNvSpPr>
            <a:spLocks noGrp="1"/>
          </p:cNvSpPr>
          <p:nvPr>
            <p:ph type="sldNum" sz="quarter" idx="12"/>
          </p:nvPr>
        </p:nvSpPr>
        <p:spPr/>
        <p:txBody>
          <a:bodyPr/>
          <a:lstStyle/>
          <a:p>
            <a:fld id="{E2FA8E2A-8AC6-436E-9FD9-8096E733F77C}" type="slidenum">
              <a:rPr lang="en-US" smtClean="0"/>
              <a:pPr/>
              <a:t>54</a:t>
            </a:fld>
            <a:endParaRPr lang="en-US"/>
          </a:p>
        </p:txBody>
      </p:sp>
      <p:sp>
        <p:nvSpPr>
          <p:cNvPr id="3" name="Title 2"/>
          <p:cNvSpPr>
            <a:spLocks noGrp="1"/>
          </p:cNvSpPr>
          <p:nvPr>
            <p:ph type="title"/>
          </p:nvPr>
        </p:nvSpPr>
        <p:spPr/>
        <p:txBody>
          <a:bodyPr/>
          <a:lstStyle/>
          <a:p>
            <a:r>
              <a:rPr lang="en-US" sz="4400" dirty="0" smtClean="0"/>
              <a:t>References</a:t>
            </a:r>
            <a:endParaRPr lang="en-US" sz="4400" dirty="0"/>
          </a:p>
        </p:txBody>
      </p:sp>
    </p:spTree>
    <p:extLst>
      <p:ext uri="{BB962C8B-B14F-4D97-AF65-F5344CB8AC3E}">
        <p14:creationId xmlns:p14="http://schemas.microsoft.com/office/powerpoint/2010/main" val="1966019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sz="2900" dirty="0" smtClean="0"/>
              <a:t>Agriculture </a:t>
            </a:r>
            <a:r>
              <a:rPr lang="en-US" sz="2900" dirty="0"/>
              <a:t>consistently ranks in the top three occupations for disabling injury and </a:t>
            </a:r>
            <a:r>
              <a:rPr lang="en-US" sz="2900" dirty="0" smtClean="0"/>
              <a:t>death</a:t>
            </a:r>
          </a:p>
          <a:p>
            <a:pPr marL="0" indent="0">
              <a:buNone/>
            </a:pPr>
            <a:endParaRPr lang="en-US" dirty="0"/>
          </a:p>
          <a:p>
            <a:pPr marL="0" indent="0">
              <a:buNone/>
            </a:pPr>
            <a:r>
              <a:rPr lang="en-US" dirty="0" smtClean="0">
                <a:solidFill>
                  <a:srgbClr val="FF0000"/>
                </a:solidFill>
              </a:rPr>
              <a:t>										</a:t>
            </a:r>
            <a:endParaRPr lang="en-US" dirty="0"/>
          </a:p>
        </p:txBody>
      </p:sp>
      <p:sp>
        <p:nvSpPr>
          <p:cNvPr id="5" name="Date Placeholder 4"/>
          <p:cNvSpPr>
            <a:spLocks noGrp="1"/>
          </p:cNvSpPr>
          <p:nvPr>
            <p:ph type="dt" sz="half" idx="10"/>
          </p:nvPr>
        </p:nvSpPr>
        <p:spPr/>
        <p:txBody>
          <a:bodyPr/>
          <a:lstStyle/>
          <a:p>
            <a:r>
              <a:rPr lang="en-US" smtClean="0"/>
              <a:t>4/11/2012</a:t>
            </a:r>
            <a:endParaRPr lang="en-US"/>
          </a:p>
        </p:txBody>
      </p:sp>
      <p:sp>
        <p:nvSpPr>
          <p:cNvPr id="7" name="Slide Number Placeholder 6"/>
          <p:cNvSpPr>
            <a:spLocks noGrp="1"/>
          </p:cNvSpPr>
          <p:nvPr>
            <p:ph type="sldNum" sz="quarter" idx="12"/>
          </p:nvPr>
        </p:nvSpPr>
        <p:spPr/>
        <p:txBody>
          <a:bodyPr/>
          <a:lstStyle/>
          <a:p>
            <a:fld id="{E2FA8E2A-8AC6-436E-9FD9-8096E733F77C}" type="slidenum">
              <a:rPr lang="en-US" smtClean="0"/>
              <a:pPr/>
              <a:t>6</a:t>
            </a:fld>
            <a:endParaRPr lang="en-US"/>
          </a:p>
        </p:txBody>
      </p:sp>
      <p:sp>
        <p:nvSpPr>
          <p:cNvPr id="2" name="Title 1"/>
          <p:cNvSpPr>
            <a:spLocks noGrp="1"/>
          </p:cNvSpPr>
          <p:nvPr>
            <p:ph type="title"/>
          </p:nvPr>
        </p:nvSpPr>
        <p:spPr/>
        <p:txBody>
          <a:bodyPr/>
          <a:lstStyle/>
          <a:p>
            <a:r>
              <a:rPr lang="en-US" dirty="0" smtClean="0"/>
              <a:t>Prevalence of Injury</a:t>
            </a:r>
            <a:endParaRPr lang="en-US" dirty="0"/>
          </a:p>
        </p:txBody>
      </p:sp>
      <p:sp>
        <p:nvSpPr>
          <p:cNvPr id="4" name="Rectangle 3"/>
          <p:cNvSpPr/>
          <p:nvPr/>
        </p:nvSpPr>
        <p:spPr>
          <a:xfrm>
            <a:off x="2667000" y="3429000"/>
            <a:ext cx="4191000" cy="646331"/>
          </a:xfrm>
          <a:prstGeom prst="rect">
            <a:avLst/>
          </a:prstGeom>
        </p:spPr>
        <p:txBody>
          <a:bodyPr wrap="square">
            <a:spAutoFit/>
          </a:bodyPr>
          <a:lstStyle/>
          <a:p>
            <a:endParaRPr lang="en-US" dirty="0" smtClean="0"/>
          </a:p>
          <a:p>
            <a:endParaRPr lang="en-US" dirty="0">
              <a:solidFill>
                <a:srgbClr val="FF0000"/>
              </a:solidFill>
            </a:endParaRPr>
          </a:p>
        </p:txBody>
      </p:sp>
    </p:spTree>
    <p:extLst>
      <p:ext uri="{BB962C8B-B14F-4D97-AF65-F5344CB8AC3E}">
        <p14:creationId xmlns:p14="http://schemas.microsoft.com/office/powerpoint/2010/main" val="684305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65100"/>
            <a:ext cx="8715375" cy="61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05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3" name="Rectangle 3"/>
          <p:cNvSpPr>
            <a:spLocks noGrp="1" noChangeArrowheads="1"/>
          </p:cNvSpPr>
          <p:nvPr>
            <p:ph idx="1"/>
          </p:nvPr>
        </p:nvSpPr>
        <p:spPr>
          <a:xfrm>
            <a:off x="609600" y="2057400"/>
            <a:ext cx="3733800" cy="4038600"/>
          </a:xfrm>
          <a:noFill/>
        </p:spPr>
        <p:txBody>
          <a:bodyPr lIns="90488" tIns="44450" rIns="90488" bIns="44450">
            <a:normAutofit/>
          </a:bodyPr>
          <a:lstStyle/>
          <a:p>
            <a:pPr eaLnBrk="1" hangingPunct="1"/>
            <a:endParaRPr lang="en-US" dirty="0" smtClean="0"/>
          </a:p>
          <a:p>
            <a:pPr eaLnBrk="1" hangingPunct="1"/>
            <a:r>
              <a:rPr lang="en-US" dirty="0" smtClean="0"/>
              <a:t>70,000 Disabling Injuries (2010)</a:t>
            </a:r>
          </a:p>
          <a:p>
            <a:pPr eaLnBrk="1" hangingPunct="1"/>
            <a:endParaRPr lang="en-US" dirty="0" smtClean="0"/>
          </a:p>
          <a:p>
            <a:pPr eaLnBrk="1" hangingPunct="1"/>
            <a:r>
              <a:rPr lang="en-US" dirty="0" smtClean="0"/>
              <a:t>596 Fatalities (2010)</a:t>
            </a:r>
          </a:p>
          <a:p>
            <a:pPr eaLnBrk="1" hangingPunct="1"/>
            <a:endParaRPr lang="en-US" dirty="0" smtClean="0"/>
          </a:p>
          <a:p>
            <a:r>
              <a:rPr lang="en-US" dirty="0" smtClean="0"/>
              <a:t>26.8 deaths per 100,000 workers (2010)</a:t>
            </a:r>
          </a:p>
        </p:txBody>
      </p:sp>
      <p:sp>
        <p:nvSpPr>
          <p:cNvPr id="209922" name="Rectangle 2"/>
          <p:cNvSpPr>
            <a:spLocks noGrp="1" noChangeArrowheads="1"/>
          </p:cNvSpPr>
          <p:nvPr>
            <p:ph type="title"/>
          </p:nvPr>
        </p:nvSpPr>
        <p:spPr>
          <a:xfrm>
            <a:off x="685800" y="609600"/>
            <a:ext cx="8305800" cy="1371600"/>
          </a:xfrm>
          <a:effectLst/>
        </p:spPr>
        <p:txBody>
          <a:bodyPr lIns="90488" tIns="44450" rIns="90488" bIns="44450">
            <a:normAutofit fontScale="90000"/>
          </a:bodyPr>
          <a:lstStyle/>
          <a:p>
            <a:pPr algn="l" eaLnBrk="1" hangingPunct="1">
              <a:defRPr/>
            </a:pPr>
            <a:r>
              <a:rPr lang="en-US" sz="4800" b="1" u="sng" dirty="0" smtClean="0">
                <a:effectLst>
                  <a:outerShdw blurRad="38100" dist="38100" dir="2700000" algn="tl">
                    <a:srgbClr val="000000"/>
                  </a:outerShdw>
                </a:effectLst>
              </a:rPr>
              <a:t>Statistics of Injury/Mortality:</a:t>
            </a:r>
            <a:br>
              <a:rPr lang="en-US" sz="4800" b="1" u="sng" dirty="0" smtClean="0">
                <a:effectLst>
                  <a:outerShdw blurRad="38100" dist="38100" dir="2700000" algn="tl">
                    <a:srgbClr val="000000"/>
                  </a:outerShdw>
                </a:effectLst>
              </a:rPr>
            </a:br>
            <a:r>
              <a:rPr lang="en-US" sz="4000" dirty="0" smtClean="0"/>
              <a:t>U.S. Agriculture</a:t>
            </a:r>
          </a:p>
        </p:txBody>
      </p:sp>
      <p:graphicFrame>
        <p:nvGraphicFramePr>
          <p:cNvPr id="18436" name="Object 4">
            <a:hlinkClick r:id="" action="ppaction://ole?verb=0"/>
          </p:cNvPr>
          <p:cNvGraphicFramePr>
            <a:graphicFrameLocks/>
          </p:cNvGraphicFramePr>
          <p:nvPr/>
        </p:nvGraphicFramePr>
        <p:xfrm>
          <a:off x="3886200" y="2286000"/>
          <a:ext cx="4648200" cy="2959100"/>
        </p:xfrm>
        <a:graphic>
          <a:graphicData uri="http://schemas.openxmlformats.org/presentationml/2006/ole">
            <mc:AlternateContent xmlns:mc="http://schemas.openxmlformats.org/markup-compatibility/2006">
              <mc:Choice xmlns:v="urn:schemas-microsoft-com:vml" Requires="v">
                <p:oleObj spid="_x0000_s2076" name="Clip" r:id="rId4" imgW="4838700" imgH="2806700" progId="">
                  <p:embed/>
                </p:oleObj>
              </mc:Choice>
              <mc:Fallback>
                <p:oleObj name="Clip" r:id="rId4" imgW="4838700" imgH="2806700" progId="">
                  <p:embed/>
                  <p:pic>
                    <p:nvPicPr>
                      <p:cNvPr id="0"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86000"/>
                        <a:ext cx="464820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2362201" y="5867400"/>
            <a:ext cx="4800600" cy="646331"/>
          </a:xfrm>
          <a:prstGeom prst="rect">
            <a:avLst/>
          </a:prstGeom>
          <a:noFill/>
        </p:spPr>
        <p:txBody>
          <a:bodyPr wrap="square" rtlCol="0">
            <a:spAutoFit/>
          </a:bodyPr>
          <a:lstStyle/>
          <a:p>
            <a:pPr algn="ctr"/>
            <a:r>
              <a:rPr lang="en-US" dirty="0" smtClean="0"/>
              <a:t>Source: Bureau of Labor Statistics/Census of Fatal Occupational Injuries</a:t>
            </a:r>
            <a:endParaRPr lang="en-US" dirty="0"/>
          </a:p>
        </p:txBody>
      </p:sp>
    </p:spTree>
    <p:extLst>
      <p:ext uri="{BB962C8B-B14F-4D97-AF65-F5344CB8AC3E}">
        <p14:creationId xmlns:p14="http://schemas.microsoft.com/office/powerpoint/2010/main" val="16085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209923"/>
                                        </p:tgtEl>
                                        <p:attrNameLst>
                                          <p:attrName>style.visibility</p:attrName>
                                        </p:attrNameLst>
                                      </p:cBhvr>
                                      <p:to>
                                        <p:strVal val="visible"/>
                                      </p:to>
                                    </p:set>
                                    <p:anim calcmode="lin" valueType="num">
                                      <p:cBhvr additive="base">
                                        <p:cTn id="7" dur="500" fill="hold"/>
                                        <p:tgtEl>
                                          <p:spTgt spid="209923"/>
                                        </p:tgtEl>
                                        <p:attrNameLst>
                                          <p:attrName>ppt_x</p:attrName>
                                        </p:attrNameLst>
                                      </p:cBhvr>
                                      <p:tavLst>
                                        <p:tav tm="0">
                                          <p:val>
                                            <p:strVal val="0-#ppt_w/2"/>
                                          </p:val>
                                        </p:tav>
                                        <p:tav tm="100000">
                                          <p:val>
                                            <p:strVal val="#ppt_x"/>
                                          </p:val>
                                        </p:tav>
                                      </p:tavLst>
                                    </p:anim>
                                    <p:anim calcmode="lin" valueType="num">
                                      <p:cBhvr additive="base">
                                        <p:cTn id="8" dur="500" fill="hold"/>
                                        <p:tgtEl>
                                          <p:spTgt spid="20992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09923"/>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National </a:t>
            </a:r>
            <a:r>
              <a:rPr lang="en-US" dirty="0"/>
              <a:t>S</a:t>
            </a:r>
            <a:r>
              <a:rPr lang="en-US" dirty="0" smtClean="0"/>
              <a:t>afety Council</a:t>
            </a:r>
          </a:p>
          <a:p>
            <a:pPr lvl="1">
              <a:buFont typeface="Wingdings" pitchFamily="2" charset="2"/>
              <a:buChar char="Ø"/>
            </a:pPr>
            <a:r>
              <a:rPr lang="en-US" dirty="0" smtClean="0"/>
              <a:t>2006 (S. Harwood Training Grant) reported 1,400 worker deaths and 300,000 disabling injuries due to slips, trips, falls</a:t>
            </a:r>
          </a:p>
          <a:p>
            <a:pPr lvl="1">
              <a:buFont typeface="Wingdings" pitchFamily="2" charset="2"/>
              <a:buChar char="Ø"/>
            </a:pPr>
            <a:endParaRPr lang="en-US" dirty="0"/>
          </a:p>
          <a:p>
            <a:r>
              <a:rPr lang="en-US" dirty="0" smtClean="0"/>
              <a:t>Bureau of Labor Statistics</a:t>
            </a:r>
          </a:p>
          <a:p>
            <a:pPr lvl="1">
              <a:buFont typeface="Wingdings" pitchFamily="2" charset="2"/>
              <a:buChar char="Ø"/>
            </a:pPr>
            <a:r>
              <a:rPr lang="en-US" dirty="0" smtClean="0"/>
              <a:t>2009  report showed 605 deaths and 212,760 serious injuries due to slips, trips, and falls</a:t>
            </a:r>
            <a:endParaRPr lang="en-US" dirty="0"/>
          </a:p>
        </p:txBody>
      </p:sp>
      <p:sp>
        <p:nvSpPr>
          <p:cNvPr id="3" name="Date Placeholder 2"/>
          <p:cNvSpPr>
            <a:spLocks noGrp="1"/>
          </p:cNvSpPr>
          <p:nvPr>
            <p:ph type="dt" sz="half" idx="10"/>
          </p:nvPr>
        </p:nvSpPr>
        <p:spPr/>
        <p:txBody>
          <a:bodyPr/>
          <a:lstStyle/>
          <a:p>
            <a:r>
              <a:rPr lang="en-US" smtClean="0"/>
              <a:t>4/11/2012</a:t>
            </a:r>
            <a:endParaRPr lang="en-US"/>
          </a:p>
        </p:txBody>
      </p:sp>
      <p:sp>
        <p:nvSpPr>
          <p:cNvPr id="4" name="Slide Number Placeholder 3"/>
          <p:cNvSpPr>
            <a:spLocks noGrp="1"/>
          </p:cNvSpPr>
          <p:nvPr>
            <p:ph type="sldNum" sz="quarter" idx="12"/>
          </p:nvPr>
        </p:nvSpPr>
        <p:spPr/>
        <p:txBody>
          <a:bodyPr/>
          <a:lstStyle/>
          <a:p>
            <a:fld id="{E2FA8E2A-8AC6-436E-9FD9-8096E733F77C}" type="slidenum">
              <a:rPr lang="en-US" smtClean="0"/>
              <a:pPr/>
              <a:t>9</a:t>
            </a:fld>
            <a:endParaRPr lang="en-US"/>
          </a:p>
        </p:txBody>
      </p:sp>
      <p:sp>
        <p:nvSpPr>
          <p:cNvPr id="5" name="Title 4"/>
          <p:cNvSpPr>
            <a:spLocks noGrp="1"/>
          </p:cNvSpPr>
          <p:nvPr>
            <p:ph type="title"/>
          </p:nvPr>
        </p:nvSpPr>
        <p:spPr/>
        <p:txBody>
          <a:bodyPr/>
          <a:lstStyle/>
          <a:p>
            <a:r>
              <a:rPr lang="en-US" dirty="0" smtClean="0"/>
              <a:t>Slips, Trips, Falls</a:t>
            </a:r>
            <a:endParaRPr lang="en-US" dirty="0"/>
          </a:p>
        </p:txBody>
      </p:sp>
    </p:spTree>
    <p:extLst>
      <p:ext uri="{BB962C8B-B14F-4D97-AF65-F5344CB8AC3E}">
        <p14:creationId xmlns:p14="http://schemas.microsoft.com/office/powerpoint/2010/main" val="18943108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1586</TotalTime>
  <Words>3003</Words>
  <Application>Microsoft Office PowerPoint</Application>
  <PresentationFormat>On-screen Show (4:3)</PresentationFormat>
  <Paragraphs>521</Paragraphs>
  <Slides>54</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Hardcover</vt:lpstr>
      <vt:lpstr>Clip</vt:lpstr>
      <vt:lpstr>Agriculture</vt:lpstr>
      <vt:lpstr>Disclaimers</vt:lpstr>
      <vt:lpstr>Objectives</vt:lpstr>
      <vt:lpstr>PowerPoint Presentation</vt:lpstr>
      <vt:lpstr>PowerPoint Presentation</vt:lpstr>
      <vt:lpstr>Prevalence of Injury</vt:lpstr>
      <vt:lpstr>PowerPoint Presentation</vt:lpstr>
      <vt:lpstr>Statistics of Injury/Mortality: U.S. Agriculture</vt:lpstr>
      <vt:lpstr>Slips, Trips, Falls</vt:lpstr>
      <vt:lpstr>Incidents Under Reported</vt:lpstr>
      <vt:lpstr>Incidents Under Reported</vt:lpstr>
      <vt:lpstr>OSHA Standards </vt:lpstr>
      <vt:lpstr>OSHA Standards</vt:lpstr>
      <vt:lpstr>Farmers Invented Multi-Tasking!</vt:lpstr>
      <vt:lpstr>Contributing Factors to Injury</vt:lpstr>
      <vt:lpstr>Contributing Factors to Injury</vt:lpstr>
      <vt:lpstr>Contributing Factors to Injury</vt:lpstr>
      <vt:lpstr>Contributing Factors to Injury</vt:lpstr>
      <vt:lpstr> Where Do Falls take Place?</vt:lpstr>
      <vt:lpstr>Where Do Falls Take Place?</vt:lpstr>
      <vt:lpstr>What Can Happen?</vt:lpstr>
      <vt:lpstr>Machinery </vt:lpstr>
      <vt:lpstr>What Can Happen?</vt:lpstr>
      <vt:lpstr>Moisture and low visibility  issues</vt:lpstr>
      <vt:lpstr>Tripping Hazards</vt:lpstr>
      <vt:lpstr>Mounting or dismounting a ladder improperly can result in a slip that causes severe head or spinal injuries</vt:lpstr>
      <vt:lpstr>Improper use of ladder</vt:lpstr>
      <vt:lpstr>Tread Carefully</vt:lpstr>
      <vt:lpstr>What Can Happen?</vt:lpstr>
      <vt:lpstr>Heave  Ho!</vt:lpstr>
      <vt:lpstr>Distractions Are Costly!</vt:lpstr>
      <vt:lpstr>Safety Considerations   ~                               What Can We Do?</vt:lpstr>
      <vt:lpstr>Clutter</vt:lpstr>
      <vt:lpstr>Safety Considerations                     What Can we Do?</vt:lpstr>
      <vt:lpstr>Safety Considerations ~                             What Can We Do</vt:lpstr>
      <vt:lpstr>Safety Considerations ~             What Can We Do?</vt:lpstr>
      <vt:lpstr>Safety Considerations      ~                               What Can We Do</vt:lpstr>
      <vt:lpstr>Grain Bins</vt:lpstr>
      <vt:lpstr>Grain Bins</vt:lpstr>
      <vt:lpstr>Grain Bin Ladders</vt:lpstr>
      <vt:lpstr>Safety First with Ladders</vt:lpstr>
      <vt:lpstr>Safety Considerations   ~                                Awareness</vt:lpstr>
      <vt:lpstr>Financial Impact</vt:lpstr>
      <vt:lpstr>Safety Pays</vt:lpstr>
      <vt:lpstr>PowerPoint Presentation</vt:lpstr>
      <vt:lpstr>What Does An Injury Cost?</vt:lpstr>
      <vt:lpstr>What Does An Injury Cost?</vt:lpstr>
      <vt:lpstr>Return On Investment</vt:lpstr>
      <vt:lpstr>Action Plan</vt:lpstr>
      <vt:lpstr>Employee Rights and Responsibilities</vt:lpstr>
      <vt:lpstr>Employee Rights and Responsibilities</vt:lpstr>
      <vt:lpstr>Employee Rights and Responsibilities</vt:lpstr>
      <vt:lpstr>Resources for You</vt:lpstr>
      <vt:lpstr>References</vt:lpstr>
    </vt:vector>
  </TitlesOfParts>
  <Company>Northeast Iowa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 in Agriculture</dc:title>
  <dc:creator>Resslerl</dc:creator>
  <cp:lastModifiedBy>Vosburgh, Linda - OSHA</cp:lastModifiedBy>
  <cp:revision>93</cp:revision>
  <cp:lastPrinted>2012-04-12T19:32:53Z</cp:lastPrinted>
  <dcterms:created xsi:type="dcterms:W3CDTF">2012-04-11T16:07:44Z</dcterms:created>
  <dcterms:modified xsi:type="dcterms:W3CDTF">2013-12-20T15:55:06Z</dcterms:modified>
</cp:coreProperties>
</file>