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4" r:id="rId4"/>
    <p:sldId id="261" r:id="rId5"/>
    <p:sldId id="263" r:id="rId6"/>
    <p:sldId id="260" r:id="rId7"/>
    <p:sldId id="258" r:id="rId8"/>
    <p:sldId id="265" r:id="rId9"/>
    <p:sldId id="262" r:id="rId10"/>
    <p:sldId id="266" r:id="rId11"/>
    <p:sldId id="267" r:id="rId12"/>
    <p:sldId id="268" r:id="rId13"/>
    <p:sldId id="269" r:id="rId14"/>
    <p:sldId id="270" r:id="rId15"/>
    <p:sldId id="271" r:id="rId16"/>
    <p:sldId id="272" r:id="rId17"/>
    <p:sldId id="273" r:id="rId18"/>
    <p:sldId id="274" r:id="rId19"/>
    <p:sldId id="277" r:id="rId20"/>
    <p:sldId id="276" r:id="rId21"/>
    <p:sldId id="275" r:id="rId22"/>
    <p:sldId id="278" r:id="rId23"/>
    <p:sldId id="280" r:id="rId24"/>
    <p:sldId id="259" r:id="rId25"/>
    <p:sldId id="27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D0C"/>
    <a:srgbClr val="719931"/>
    <a:srgbClr val="D9690D"/>
    <a:srgbClr val="F28124"/>
    <a:srgbClr val="FF0000"/>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1" autoAdjust="0"/>
  </p:normalViewPr>
  <p:slideViewPr>
    <p:cSldViewPr>
      <p:cViewPr varScale="1">
        <p:scale>
          <a:sx n="77" d="100"/>
          <a:sy n="77" d="100"/>
        </p:scale>
        <p:origin x="-12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60E3BFAA-9F4E-46F7-B485-F1E55AD7AA0D}"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8F346F5-9BE4-453C-9B86-303A9B72B2E3}" type="slidenum">
              <a:rPr lang="en-US" smtClean="0"/>
              <a:pPr/>
              <a:t>‹#›</a:t>
            </a:fld>
            <a:endParaRPr lang="en-US" dirty="0"/>
          </a:p>
        </p:txBody>
      </p:sp>
    </p:spTree>
    <p:extLst>
      <p:ext uri="{BB962C8B-B14F-4D97-AF65-F5344CB8AC3E}">
        <p14:creationId xmlns:p14="http://schemas.microsoft.com/office/powerpoint/2010/main" val="74626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7695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module focuses on how ITCP planning can improve</a:t>
            </a:r>
            <a:r>
              <a:rPr lang="en-US" baseline="0" dirty="0" smtClean="0"/>
              <a:t> safety at vehicle entry and exit points.  It explains how access/egress locations provide transitions between TTC plans and ITC plans.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truck queues</a:t>
            </a:r>
            <a:r>
              <a:rPr lang="en-US" baseline="0" dirty="0" smtClean="0"/>
              <a:t> form near exit and entry points they create hazards for other vehicles attempting to enter (with little deceleration space) and exit (with little acceleration space).  If queues threaten to block these spots, queues should be redirect, or different access and egress spots should be identified for drivers to use.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If queues threaten to block access and egress locations, queues should be redirected, or different access and egress spots should be opened and identified for drivers to use. </a:t>
            </a:r>
          </a:p>
          <a:p>
            <a:pPr defTabSz="94850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a:t>
            </a:r>
            <a:r>
              <a:rPr lang="en-US" baseline="0" dirty="0" smtClean="0"/>
              <a:t> differential between traffic lanes and work space is a challenge for truck drivers, and can create significant hazards for both workers and motorists.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creating special ramps or other lanes, all access and egress areas should be kept clear of debris, signage, parked vehicles, etc.</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construction trucks tend to be very large, motorists</a:t>
            </a:r>
            <a:r>
              <a:rPr lang="en-US" baseline="0" dirty="0" smtClean="0"/>
              <a:t> directly behind them cannot see the road ahead or some traffic signs.  Because of this lack of sight distance, they may not realize the truck is leaving the traffic space and entering the work space and follow it.  Signs mounted on the truck or additional work zone signs or signals can provide additional guidance to drivers.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Warning signs alert motorists</a:t>
            </a:r>
            <a:r>
              <a:rPr lang="en-US" baseline="0" dirty="0" smtClean="0"/>
              <a:t> to be aware of slow moving construction vehicles.  If motorists make room for trucks to enter and exit travel lanes, safety is improved inside the work space as construction drivers may not need to change their speeds so abruptly.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Motorists are likely to pay more attention to information that is</a:t>
            </a:r>
            <a:r>
              <a:rPr lang="en-US" baseline="0" dirty="0" smtClean="0"/>
              <a:t> correct, up-to-date and relevant.  Vehicle activated signs that provide warning messages only when trucks are entering or exiting the work space are more likely to be heeded by motorists than static signs that may not be relevant to the immediate situation.  Use of these signs improves access and egress safety by informing motorists to slow down and to expect and encounter with a slow-moving truck or other vehicle.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Roadway construction involves</a:t>
            </a:r>
            <a:r>
              <a:rPr lang="en-US" baseline="0" dirty="0" smtClean="0"/>
              <a:t> moving operations.  As the work progresses, so moves the work site.  With continual changing conditions, access and egress points may change.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to keep</a:t>
            </a:r>
            <a:r>
              <a:rPr lang="en-US" baseline="0" dirty="0" smtClean="0"/>
              <a:t> all members of the construction team up-to-date is to hold pre-shift meetings where the day’s activities are discussed and those involved can receive updates.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 and egress points</a:t>
            </a:r>
            <a:r>
              <a:rPr lang="en-US" baseline="0" dirty="0" smtClean="0"/>
              <a:t> require gaps in barriers and traffic delineation.  These gaps can allow traffic to enter the work space unimpeded and therefore create increased exposures to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access and egress control important? (Discuss this question.)</a:t>
            </a:r>
          </a:p>
          <a:p>
            <a:endParaRPr lang="en-US" dirty="0" smtClean="0"/>
          </a:p>
          <a:p>
            <a:r>
              <a:rPr lang="en-US" dirty="0" smtClean="0"/>
              <a:t>The establishment and maintenance of safe access and egress points are key determinants of project safety. In order for roadway construction jobs to maintain safe operations, there must be procedures to allow for safe and efficient passage of work vehicles into and out of the work space and for motorists to travel through the work zone. Effectively addressing safe access and egress at the project level requires planning during the project development phase and implementing traffic control plans throughout the entire project.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Temporary traffic control devices, particularly end treatments, should be checked regularly to ensure they are in good operating condition.  Part of the ITCP is to evaluate end treatments when access/egress points are opened and closed.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place of work should have a site-specific plan in place to deal with an emergency.  There should always be someone onsite that knows who to call in the event of an emergency and can provide instructions on what actions to take.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TTCP and ITCP need to include provisions for providing access to emergency responders in the event there is an incident within the work space.  Communicating current conditions about traffic control within the workspace to first responders is an important consideration in the ITCP.  This will change with every job.</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a:t>
            </a:r>
            <a:r>
              <a:rPr lang="en-US" baseline="0" dirty="0" smtClean="0"/>
              <a:t> in non-emergency situations, it is helpful to keep local law enforcement </a:t>
            </a:r>
            <a:r>
              <a:rPr lang="en-US" baseline="0" smtClean="0"/>
              <a:t>officials informed </a:t>
            </a:r>
            <a:r>
              <a:rPr lang="en-US" baseline="0" dirty="0" smtClean="0"/>
              <a:t>about site conditions and operations should their assistance be required.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 Highway Administration included</a:t>
            </a:r>
            <a:r>
              <a:rPr lang="en-US" baseline="0" dirty="0" smtClean="0"/>
              <a:t> language in its recent regulation, known as Subpart K, requiring agencies and contractors to give more attention to the hazards posted by </a:t>
            </a:r>
            <a:r>
              <a:rPr lang="en-US" baseline="0" smtClean="0"/>
              <a:t>roadway construction </a:t>
            </a:r>
            <a:r>
              <a:rPr lang="en-US" baseline="0" dirty="0" smtClean="0"/>
              <a:t>access and egress points.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a:t>
            </a:r>
            <a:r>
              <a:rPr lang="en-US" baseline="0" dirty="0" smtClean="0"/>
              <a:t> challenge with regards to work zone access and egress is getting materials in and out of the work space.  Of necessity, this involves acceleration and deceleration of large, heavy trucks and equipment hauling the materials.  These construction vehicles must leave and enter the traffic space, where motorists often drive at high speeds, and transition to the work space, filled with slow moving equipment and workers on foot.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entrance</a:t>
            </a:r>
            <a:r>
              <a:rPr lang="en-US" baseline="0" dirty="0" smtClean="0"/>
              <a:t> to the work area is provided via an earthen ramp between the work area and travel lanes.  The truck must enter from and exit to the high speed left travel lane without much acceleration or deceleration space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class discuss</a:t>
            </a:r>
            <a:r>
              <a:rPr lang="en-US" baseline="0" dirty="0" smtClean="0"/>
              <a:t> how the identified operations are compounded or made more complicated by having large vehicles entering and exiting the work space.)  In some situations it may be necessary to have a flagger assist construction vehicles in entering and exiting the work space by slowing traffic and preventing motorists from entering the work space by accident.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work area can be complex with delivery trucks entering and exiting the work</a:t>
            </a:r>
            <a:r>
              <a:rPr lang="en-US" baseline="0" dirty="0" smtClean="0"/>
              <a:t> space near workers on foot and other operating/moving equipment.  The ITCP should coordinate these activities so all know what the other is doing and each stays out of the path of the other.  In this slide, the employee vehicle and worker on foot would be in direct path of a vehicle entering the work area.  A risk analysis would identify the location of the parked vehicle as a hazard; a different parking site should be identified.  Employer should train employees on where to and where not to park on site.   Employers should also train on particularly hazardous areas like access and egress points.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a:t>
            </a:r>
            <a:r>
              <a:rPr lang="en-US" baseline="0" dirty="0" smtClean="0"/>
              <a:t> operators and drivers inside the workspace should be aware and vigilant when working near access and egress points.   Drivers entering the work space likewise need to be very attentive when doing so as this is a high-hazard area for all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Entering and exiting the work space can require rapid</a:t>
            </a:r>
            <a:r>
              <a:rPr lang="en-US" baseline="0" dirty="0" smtClean="0"/>
              <a:t> acceleration and deceleration.  (Discuss with the class the dynamics of how this situation is impacted if the truck in loaded or empty.  Taking the load into consideration, how might that knowledge be used to make the work environment safer?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Activities that occur under the direction of construction contractors include maintaining a clear/open area around access/egress points where equipment or vehicles should not be parked. Contractors are also responsible for educating on-site employees about areas near access/egress points that are prone to heavy truck traffic.  Workers should</a:t>
            </a:r>
            <a:r>
              <a:rPr lang="en-US" baseline="0" dirty="0" smtClean="0"/>
              <a:t> avoid crossing open traffic lanes, particularly those on high-speed roadways.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lstStyle/>
          <a:p>
            <a:r>
              <a:rPr lang="en-US" dirty="0" smtClean="0"/>
              <a:t>Construction Vehicle Access and Egress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a:t>
            </a:r>
            <a:endParaRPr lang="en-US" dirty="0"/>
          </a:p>
        </p:txBody>
      </p:sp>
      <p:sp>
        <p:nvSpPr>
          <p:cNvPr id="3" name="Content Placeholder 2"/>
          <p:cNvSpPr>
            <a:spLocks noGrp="1"/>
          </p:cNvSpPr>
          <p:nvPr>
            <p:ph sz="half" idx="1"/>
          </p:nvPr>
        </p:nvSpPr>
        <p:spPr>
          <a:xfrm>
            <a:off x="304800" y="2057400"/>
            <a:ext cx="3733800" cy="4068763"/>
          </a:xfrm>
        </p:spPr>
        <p:txBody>
          <a:bodyPr>
            <a:normAutofit/>
          </a:bodyPr>
          <a:lstStyle/>
          <a:p>
            <a:r>
              <a:rPr lang="en-US" sz="3600" dirty="0" smtClean="0"/>
              <a:t>Trucks queued inside the work zone create obstacles for workers and operators.</a:t>
            </a:r>
            <a:endParaRPr lang="en-US" sz="3600" dirty="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038600" y="2133600"/>
            <a:ext cx="4893910"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idx="1"/>
          </p:nvPr>
        </p:nvSpPr>
        <p:spPr/>
        <p:txBody>
          <a:bodyPr>
            <a:normAutofit/>
          </a:bodyPr>
          <a:lstStyle/>
          <a:p>
            <a:r>
              <a:rPr lang="en-US" dirty="0" smtClean="0"/>
              <a:t>If queues threaten to block access and egress locations, queues should be redirected, or different access and egress spots should be opened and identified for drivers to use.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#3</a:t>
            </a:r>
            <a:endParaRPr lang="en-US" dirty="0"/>
          </a:p>
        </p:txBody>
      </p:sp>
      <p:sp>
        <p:nvSpPr>
          <p:cNvPr id="3" name="Content Placeholder 2"/>
          <p:cNvSpPr>
            <a:spLocks noGrp="1"/>
          </p:cNvSpPr>
          <p:nvPr>
            <p:ph sz="half" idx="1"/>
          </p:nvPr>
        </p:nvSpPr>
        <p:spPr>
          <a:xfrm>
            <a:off x="304800" y="1600200"/>
            <a:ext cx="3733800" cy="4525963"/>
          </a:xfrm>
        </p:spPr>
        <p:txBody>
          <a:bodyPr>
            <a:normAutofit/>
          </a:bodyPr>
          <a:lstStyle/>
          <a:p>
            <a:r>
              <a:rPr lang="en-US" sz="3600" dirty="0" smtClean="0"/>
              <a:t>Trucks do not have sufficient space to slow down when entering, or match traffic speeds when exiting.</a:t>
            </a:r>
            <a:endParaRPr lang="en-US" sz="3600" dirty="0"/>
          </a:p>
        </p:txBody>
      </p:sp>
      <p:pic>
        <p:nvPicPr>
          <p:cNvPr id="6" name="Picture 2"/>
          <p:cNvPicPr>
            <a:picLocks noGrp="1" noChangeAspect="1" noChangeArrowheads="1"/>
          </p:cNvPicPr>
          <p:nvPr>
            <p:ph sz="half" idx="2"/>
          </p:nvPr>
        </p:nvPicPr>
        <p:blipFill>
          <a:blip r:embed="rId3" cstate="print"/>
          <a:srcRect/>
          <a:stretch>
            <a:fillRect/>
          </a:stretch>
        </p:blipFill>
        <p:spPr bwMode="auto">
          <a:xfrm>
            <a:off x="4648200" y="1676400"/>
            <a:ext cx="3886200" cy="49657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304800" y="1600200"/>
            <a:ext cx="3505200" cy="4525963"/>
          </a:xfrm>
        </p:spPr>
        <p:txBody>
          <a:bodyPr>
            <a:normAutofit fontScale="92500"/>
          </a:bodyPr>
          <a:lstStyle/>
          <a:p>
            <a:r>
              <a:rPr lang="en-US" sz="3600" dirty="0" smtClean="0"/>
              <a:t>Use shoulder areas or closed lanes to create ramps that will provide safe acceleration and deceleration zones.</a:t>
            </a:r>
            <a:endParaRPr lang="en-US" sz="3600" dirty="0"/>
          </a:p>
        </p:txBody>
      </p:sp>
      <p:pic>
        <p:nvPicPr>
          <p:cNvPr id="614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810000" y="1676400"/>
            <a:ext cx="5096980" cy="4343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#4</a:t>
            </a:r>
            <a:endParaRPr lang="en-US" dirty="0"/>
          </a:p>
        </p:txBody>
      </p:sp>
      <p:sp>
        <p:nvSpPr>
          <p:cNvPr id="3" name="Content Placeholder 2"/>
          <p:cNvSpPr>
            <a:spLocks noGrp="1"/>
          </p:cNvSpPr>
          <p:nvPr>
            <p:ph sz="half" idx="1"/>
          </p:nvPr>
        </p:nvSpPr>
        <p:spPr>
          <a:xfrm>
            <a:off x="304800" y="1905000"/>
            <a:ext cx="3200400" cy="4221163"/>
          </a:xfrm>
        </p:spPr>
        <p:txBody>
          <a:bodyPr>
            <a:normAutofit/>
          </a:bodyPr>
          <a:lstStyle/>
          <a:p>
            <a:r>
              <a:rPr lang="en-US" sz="3600" dirty="0" smtClean="0"/>
              <a:t>Motorists may follow construction trucks into the work area.</a:t>
            </a:r>
            <a:endParaRPr lang="en-US" sz="3600" dirty="0"/>
          </a:p>
        </p:txBody>
      </p:sp>
      <p:pic>
        <p:nvPicPr>
          <p:cNvPr id="7" name="Picture 7" descr="truck-lineup"/>
          <p:cNvPicPr>
            <a:picLocks noGrp="1" noChangeAspect="1" noChangeArrowheads="1"/>
          </p:cNvPicPr>
          <p:nvPr>
            <p:ph sz="half" idx="2"/>
          </p:nvPr>
        </p:nvPicPr>
        <p:blipFill>
          <a:blip r:embed="rId3" cstate="print"/>
          <a:srcRect/>
          <a:stretch>
            <a:fillRect/>
          </a:stretch>
        </p:blipFill>
        <p:spPr>
          <a:xfrm>
            <a:off x="3352800" y="1981200"/>
            <a:ext cx="5384800" cy="40386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slowtrafficXXmph"/>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029200" y="1600201"/>
            <a:ext cx="1791470" cy="1447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2209800"/>
            <a:ext cx="2062182" cy="2057400"/>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ITCP Solutions</a:t>
            </a:r>
            <a:endParaRPr lang="en-US" dirty="0"/>
          </a:p>
        </p:txBody>
      </p:sp>
      <p:sp>
        <p:nvSpPr>
          <p:cNvPr id="3" name="Content Placeholder 2"/>
          <p:cNvSpPr>
            <a:spLocks noGrp="1"/>
          </p:cNvSpPr>
          <p:nvPr>
            <p:ph sz="half" idx="1"/>
          </p:nvPr>
        </p:nvSpPr>
        <p:spPr>
          <a:xfrm>
            <a:off x="304800" y="1600200"/>
            <a:ext cx="5486400" cy="5029200"/>
          </a:xfrm>
        </p:spPr>
        <p:txBody>
          <a:bodyPr>
            <a:normAutofit fontScale="92500" lnSpcReduction="10000"/>
          </a:bodyPr>
          <a:lstStyle/>
          <a:p>
            <a:r>
              <a:rPr lang="en-US" sz="3600" dirty="0" smtClean="0"/>
              <a:t>Traditional Warnings:</a:t>
            </a:r>
          </a:p>
          <a:p>
            <a:pPr lvl="1">
              <a:defRPr/>
            </a:pPr>
            <a:r>
              <a:rPr lang="en-US" sz="3200" dirty="0" smtClean="0"/>
              <a:t>Slow Speed Advisory</a:t>
            </a:r>
          </a:p>
          <a:p>
            <a:pPr lvl="1">
              <a:defRPr/>
            </a:pPr>
            <a:r>
              <a:rPr lang="en-US" sz="3200" dirty="0" smtClean="0"/>
              <a:t>Dynamic Late Merge</a:t>
            </a:r>
          </a:p>
          <a:p>
            <a:pPr lvl="1">
              <a:defRPr/>
            </a:pPr>
            <a:r>
              <a:rPr lang="en-US" sz="3200" dirty="0" smtClean="0"/>
              <a:t>Travel Time / Delay</a:t>
            </a:r>
          </a:p>
          <a:p>
            <a:pPr lvl="1">
              <a:defRPr/>
            </a:pPr>
            <a:r>
              <a:rPr lang="en-US" sz="3200" dirty="0" smtClean="0"/>
              <a:t>Excessive Speed Warning</a:t>
            </a:r>
          </a:p>
          <a:p>
            <a:pPr lvl="1">
              <a:defRPr/>
            </a:pPr>
            <a:r>
              <a:rPr lang="en-US" sz="3200" dirty="0" smtClean="0"/>
              <a:t>Traffic Surveillance </a:t>
            </a:r>
          </a:p>
          <a:p>
            <a:pPr lvl="1">
              <a:defRPr/>
            </a:pPr>
            <a:r>
              <a:rPr lang="en-US" sz="3200" dirty="0" smtClean="0"/>
              <a:t>Stopped Traffic Warning</a:t>
            </a:r>
          </a:p>
          <a:p>
            <a:pPr lvl="1">
              <a:defRPr/>
            </a:pPr>
            <a:r>
              <a:rPr lang="en-US" sz="3200" dirty="0" smtClean="0"/>
              <a:t>Trucks Entering / Exiting</a:t>
            </a:r>
          </a:p>
          <a:p>
            <a:pPr lvl="1">
              <a:defRPr/>
            </a:pPr>
            <a:r>
              <a:rPr lang="en-US" sz="3200" dirty="0" smtClean="0"/>
              <a:t>Maintain TTCDs in Good Condition</a:t>
            </a:r>
          </a:p>
          <a:p>
            <a:endParaRPr lang="en-US" sz="3600" dirty="0"/>
          </a:p>
        </p:txBody>
      </p:sp>
      <p:pic>
        <p:nvPicPr>
          <p:cNvPr id="8" name="Picture 21" descr="camer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3505200"/>
            <a:ext cx="1597139"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 name="Picture 12" descr="Dyn-Prepare-Sto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800" y="152400"/>
            <a:ext cx="1012825" cy="1295400"/>
          </a:xfrm>
          <a:prstGeom prst="rect">
            <a:avLst/>
          </a:prstGeom>
          <a:noFill/>
          <a:ln w="9525">
            <a:noFill/>
            <a:miter lim="800000"/>
            <a:headEnd/>
            <a:tailEnd/>
          </a:ln>
        </p:spPr>
      </p:pic>
      <p:pic>
        <p:nvPicPr>
          <p:cNvPr id="717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724400"/>
            <a:ext cx="2057400" cy="189696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Solutions</a:t>
            </a:r>
            <a:endParaRPr lang="en-US" dirty="0"/>
          </a:p>
        </p:txBody>
      </p:sp>
      <p:sp>
        <p:nvSpPr>
          <p:cNvPr id="3" name="Content Placeholder 2"/>
          <p:cNvSpPr>
            <a:spLocks noGrp="1"/>
          </p:cNvSpPr>
          <p:nvPr>
            <p:ph sz="half" idx="1"/>
          </p:nvPr>
        </p:nvSpPr>
        <p:spPr>
          <a:xfrm>
            <a:off x="304800" y="1600200"/>
            <a:ext cx="6019800" cy="4525963"/>
          </a:xfrm>
        </p:spPr>
        <p:txBody>
          <a:bodyPr>
            <a:normAutofit/>
          </a:bodyPr>
          <a:lstStyle/>
          <a:p>
            <a:r>
              <a:rPr lang="en-US" sz="3600" dirty="0" smtClean="0"/>
              <a:t>Vehicle activated warning signs:</a:t>
            </a:r>
          </a:p>
          <a:p>
            <a:pPr lvl="1">
              <a:defRPr/>
            </a:pPr>
            <a:r>
              <a:rPr lang="en-US" sz="3200" dirty="0" smtClean="0"/>
              <a:t>Replace signs on vehicles</a:t>
            </a:r>
          </a:p>
          <a:p>
            <a:pPr lvl="1">
              <a:defRPr/>
            </a:pPr>
            <a:r>
              <a:rPr lang="en-US" sz="3200" dirty="0" smtClean="0"/>
              <a:t>Real-time information</a:t>
            </a:r>
          </a:p>
          <a:p>
            <a:endParaRPr lang="en-US" sz="3600" dirty="0"/>
          </a:p>
        </p:txBody>
      </p:sp>
      <p:pic>
        <p:nvPicPr>
          <p:cNvPr id="12" name="Picture 10" descr="ConstVehicle-DoNotFoll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990600"/>
            <a:ext cx="2438400" cy="1828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3" name="Picture 11" descr="DoNotFollowTrucks-800feet"/>
          <p:cNvPicPr>
            <a:picLocks noGrp="1" noChangeAspect="1" noChangeArrowheads="1" noCrop="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638800" y="2590800"/>
            <a:ext cx="2214055"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5" name="Picture 34" descr="trucks-enter-800ft"/>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a:xfrm>
            <a:off x="2438400" y="4038600"/>
            <a:ext cx="3962400" cy="2485737"/>
          </a:xfrm>
          <a:prstGeom prst="rect">
            <a:avLst/>
          </a:prstGeom>
          <a:ln w="12700">
            <a:solidFill>
              <a:schemeClr val="tx1"/>
            </a:solidFill>
          </a:ln>
          <a:effectLst>
            <a:outerShdw blurRad="292100" dist="139700" dir="2700000" algn="tl" rotWithShape="0">
              <a:srgbClr val="333333">
                <a:alpha val="65000"/>
              </a:srgbClr>
            </a:outerShdw>
          </a:effectLst>
        </p:spPr>
      </p:pic>
      <p:sp>
        <p:nvSpPr>
          <p:cNvPr id="16" name="Oval 37"/>
          <p:cNvSpPr>
            <a:spLocks noChangeArrowheads="1"/>
          </p:cNvSpPr>
          <p:nvPr/>
        </p:nvSpPr>
        <p:spPr bwMode="auto">
          <a:xfrm>
            <a:off x="4267200" y="4800600"/>
            <a:ext cx="1219200" cy="1219200"/>
          </a:xfrm>
          <a:prstGeom prst="ellipse">
            <a:avLst/>
          </a:prstGeom>
          <a:noFill/>
          <a:ln w="76200" algn="ctr">
            <a:solidFill>
              <a:srgbClr val="FFFF00"/>
            </a:solidFill>
            <a:round/>
            <a:headEnd/>
            <a:tailEnd/>
          </a:ln>
          <a:effectLst/>
        </p:spPr>
        <p:txBody>
          <a:bodyPr wrap="none" anchor="ctr"/>
          <a:lstStyle/>
          <a:p>
            <a:pPr>
              <a:defRPr/>
            </a:pPr>
            <a:endParaRPr lang="en-US" dirty="0"/>
          </a:p>
        </p:txBody>
      </p:sp>
      <p:pic>
        <p:nvPicPr>
          <p:cNvPr id="17" name="Picture 7" descr="DONOTFOLLOWsig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6858000" y="533400"/>
            <a:ext cx="2057400" cy="688880"/>
          </a:xfrm>
          <a:prstGeom prst="rect">
            <a:avLst/>
          </a:prstGeom>
          <a:noFill/>
        </p:spPr>
      </p:pic>
      <p:pic>
        <p:nvPicPr>
          <p:cNvPr id="18" name="Picture 17" descr="ConstVehOnl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10400" y="4876800"/>
            <a:ext cx="1752600" cy="1386123"/>
          </a:xfrm>
          <a:prstGeom prst="rect">
            <a:avLst/>
          </a:prstGeom>
          <a:noFill/>
          <a:ln w="9525">
            <a:noFill/>
            <a:miter lim="800000"/>
            <a:headEnd/>
            <a:tailEnd/>
          </a:ln>
        </p:spPr>
      </p:pic>
      <p:pic>
        <p:nvPicPr>
          <p:cNvPr id="19" name="Picture 13" descr="trucksenteringSIGN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a:off x="609600" y="4267200"/>
            <a:ext cx="2056851" cy="2049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#5</a:t>
            </a:r>
            <a:endParaRPr lang="en-US" dirty="0"/>
          </a:p>
        </p:txBody>
      </p:sp>
      <p:sp>
        <p:nvSpPr>
          <p:cNvPr id="3" name="Content Placeholder 2"/>
          <p:cNvSpPr>
            <a:spLocks noGrp="1"/>
          </p:cNvSpPr>
          <p:nvPr>
            <p:ph sz="half" idx="1"/>
          </p:nvPr>
        </p:nvSpPr>
        <p:spPr>
          <a:xfrm>
            <a:off x="304800" y="1600200"/>
            <a:ext cx="4114800" cy="4525963"/>
          </a:xfrm>
        </p:spPr>
        <p:txBody>
          <a:bodyPr>
            <a:normAutofit/>
          </a:bodyPr>
          <a:lstStyle/>
          <a:p>
            <a:r>
              <a:rPr lang="en-US" sz="3600" dirty="0" smtClean="0"/>
              <a:t>Crew, operators, inspectors, subcontractors and others may not be up-to-date on access/egress locations as work progresses.</a:t>
            </a:r>
            <a:endParaRPr lang="en-US" sz="3600"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4953000" y="1600200"/>
            <a:ext cx="3506772" cy="507507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304800" y="1600200"/>
            <a:ext cx="3505200" cy="4525963"/>
          </a:xfrm>
        </p:spPr>
        <p:txBody>
          <a:bodyPr>
            <a:normAutofit/>
          </a:bodyPr>
          <a:lstStyle/>
          <a:p>
            <a:r>
              <a:rPr lang="en-US" sz="3600" dirty="0" smtClean="0"/>
              <a:t>Hold pre‐shift meeting with all involved</a:t>
            </a:r>
          </a:p>
          <a:p>
            <a:r>
              <a:rPr lang="en-US" sz="3600" dirty="0" smtClean="0"/>
              <a:t>Everyone must be informed on daily activities and changes.</a:t>
            </a:r>
            <a:endParaRPr lang="en-US" sz="36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2133600"/>
            <a:ext cx="4191000" cy="3764547"/>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#6</a:t>
            </a:r>
            <a:endParaRPr lang="en-US" dirty="0"/>
          </a:p>
        </p:txBody>
      </p:sp>
      <p:sp>
        <p:nvSpPr>
          <p:cNvPr id="3" name="Content Placeholder 2"/>
          <p:cNvSpPr>
            <a:spLocks noGrp="1"/>
          </p:cNvSpPr>
          <p:nvPr>
            <p:ph sz="half" idx="1"/>
          </p:nvPr>
        </p:nvSpPr>
        <p:spPr>
          <a:xfrm>
            <a:off x="304800" y="1600201"/>
            <a:ext cx="8686800" cy="1752600"/>
          </a:xfrm>
        </p:spPr>
        <p:txBody>
          <a:bodyPr>
            <a:normAutofit/>
          </a:bodyPr>
          <a:lstStyle/>
          <a:p>
            <a:r>
              <a:rPr lang="en-US" sz="3600" dirty="0" smtClean="0"/>
              <a:t>Motorists may breach barriers and strike workers near access and egress points.</a:t>
            </a:r>
            <a:endParaRPr lang="en-US" sz="36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895600"/>
            <a:ext cx="4800600" cy="360142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Access and Egress </a:t>
            </a:r>
            <a:r>
              <a:rPr lang="en-US" i="1" dirty="0" smtClean="0"/>
              <a:t/>
            </a:r>
            <a:br>
              <a:rPr lang="en-US" i="1" dirty="0" smtClean="0"/>
            </a:br>
            <a:r>
              <a:rPr lang="en-US" dirty="0" smtClean="0"/>
              <a:t>Control Important?</a:t>
            </a:r>
            <a:endParaRPr lang="en-US" dirty="0"/>
          </a:p>
        </p:txBody>
      </p:sp>
      <p:sp>
        <p:nvSpPr>
          <p:cNvPr id="3" name="Content Placeholder 2"/>
          <p:cNvSpPr>
            <a:spLocks noGrp="1"/>
          </p:cNvSpPr>
          <p:nvPr>
            <p:ph idx="1"/>
          </p:nvPr>
        </p:nvSpPr>
        <p:spPr>
          <a:xfrm>
            <a:off x="457200" y="1752600"/>
            <a:ext cx="8229600" cy="4648200"/>
          </a:xfrm>
        </p:spPr>
        <p:txBody>
          <a:bodyPr>
            <a:normAutofit fontScale="62500" lnSpcReduction="20000"/>
          </a:bodyPr>
          <a:lstStyle/>
          <a:p>
            <a:r>
              <a:rPr lang="en-US" sz="4800" dirty="0" smtClean="0"/>
              <a:t>Access to- and egress from work zones presents significant challenges.  Hazards are compounded when the roadway carries high traffic volumes or operates at  high traffic speeds.  Safety challenges include:</a:t>
            </a:r>
          </a:p>
          <a:p>
            <a:pPr lvl="1"/>
            <a:r>
              <a:rPr lang="en-US" sz="4500" dirty="0" smtClean="0"/>
              <a:t>Motorists following construction vehicles into the work space;</a:t>
            </a:r>
          </a:p>
          <a:p>
            <a:pPr lvl="1"/>
            <a:r>
              <a:rPr lang="en-US" sz="4500" dirty="0" smtClean="0"/>
              <a:t>Acceleration and deceleration of construction vehicles as they exit and enter open traffic lanes; </a:t>
            </a:r>
          </a:p>
          <a:p>
            <a:pPr lvl="1"/>
            <a:r>
              <a:rPr lang="en-US" sz="5100" dirty="0" smtClean="0"/>
              <a:t>Proximity of workers on foot to access and egress locations.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152400" y="1600200"/>
            <a:ext cx="4038600" cy="4953000"/>
          </a:xfrm>
        </p:spPr>
        <p:txBody>
          <a:bodyPr>
            <a:noAutofit/>
          </a:bodyPr>
          <a:lstStyle/>
          <a:p>
            <a:pPr>
              <a:spcBef>
                <a:spcPts val="0"/>
              </a:spcBef>
            </a:pPr>
            <a:r>
              <a:rPr lang="en-US" sz="3200" dirty="0" smtClean="0"/>
              <a:t>When openings are not in use they should be evaluated to see if it is necessary to close them.</a:t>
            </a:r>
          </a:p>
          <a:p>
            <a:pPr>
              <a:spcBef>
                <a:spcPts val="0"/>
              </a:spcBef>
            </a:pPr>
            <a:r>
              <a:rPr lang="en-US" sz="3200" dirty="0" smtClean="0"/>
              <a:t>Watch for vehicles that do not belong in or near the work area.</a:t>
            </a:r>
          </a:p>
        </p:txBody>
      </p:sp>
      <p:pic>
        <p:nvPicPr>
          <p:cNvPr id="11268"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95560" y="1752601"/>
            <a:ext cx="3643640" cy="2743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cstate="print"/>
          <a:srcRect/>
          <a:stretch>
            <a:fillRect/>
          </a:stretch>
        </p:blipFill>
        <p:spPr bwMode="auto">
          <a:xfrm>
            <a:off x="4114800" y="3048000"/>
            <a:ext cx="2362200" cy="3259836"/>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6629400" y="4648200"/>
            <a:ext cx="22098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
                <a:srgbClr val="FFCC00"/>
              </a:buClr>
              <a:buSzTx/>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Check</a:t>
            </a:r>
            <a:r>
              <a:rPr kumimoji="0" lang="en-US" sz="2400" b="1" i="0" u="none" strike="noStrike" kern="1200" cap="none" spc="0" normalizeH="0" noProof="0" dirty="0" smtClean="0">
                <a:ln>
                  <a:noFill/>
                </a:ln>
                <a:solidFill>
                  <a:schemeClr val="tx1"/>
                </a:solidFill>
                <a:effectLst/>
                <a:uLnTx/>
                <a:uFillTx/>
                <a:latin typeface="+mn-lt"/>
                <a:ea typeface="+mn-ea"/>
                <a:cs typeface="+mn-cs"/>
              </a:rPr>
              <a:t> for problems such as blunt ends on barriers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3" cstate="print"/>
          <a:srcRect/>
          <a:stretch>
            <a:fillRect/>
          </a:stretch>
        </p:blipFill>
        <p:spPr bwMode="auto">
          <a:xfrm>
            <a:off x="990600" y="2819400"/>
            <a:ext cx="7696200" cy="3754961"/>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Challenge #7</a:t>
            </a:r>
            <a:endParaRPr lang="en-US" dirty="0"/>
          </a:p>
        </p:txBody>
      </p:sp>
      <p:sp>
        <p:nvSpPr>
          <p:cNvPr id="3" name="Content Placeholder 2"/>
          <p:cNvSpPr>
            <a:spLocks noGrp="1"/>
          </p:cNvSpPr>
          <p:nvPr>
            <p:ph sz="half" idx="1"/>
          </p:nvPr>
        </p:nvSpPr>
        <p:spPr>
          <a:xfrm>
            <a:off x="304800" y="1600201"/>
            <a:ext cx="8686800" cy="1752600"/>
          </a:xfrm>
        </p:spPr>
        <p:txBody>
          <a:bodyPr>
            <a:normAutofit/>
          </a:bodyPr>
          <a:lstStyle/>
          <a:p>
            <a:r>
              <a:rPr lang="en-US" sz="3600" dirty="0" smtClean="0"/>
              <a:t>When incidents occur within the work zone, emergency responders need access.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152400" y="1828800"/>
            <a:ext cx="4953000" cy="4724400"/>
          </a:xfrm>
        </p:spPr>
        <p:txBody>
          <a:bodyPr>
            <a:noAutofit/>
          </a:bodyPr>
          <a:lstStyle/>
          <a:p>
            <a:pPr>
              <a:spcBef>
                <a:spcPts val="0"/>
              </a:spcBef>
            </a:pPr>
            <a:r>
              <a:rPr lang="en-US" dirty="0" smtClean="0"/>
              <a:t>The Temporary Traffic Control Plan and the Internal Traffic Control plan should work in tandem to allow access for emergency responders.</a:t>
            </a:r>
          </a:p>
          <a:p>
            <a:pPr>
              <a:spcBef>
                <a:spcPts val="0"/>
              </a:spcBef>
            </a:pPr>
            <a:r>
              <a:rPr lang="en-US" dirty="0" smtClean="0"/>
              <a:t>Evaluate each job.  When appropriate, local police should be kept up to date on activities that disrupt traffic and have the potential for workers to be harmed.</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752600"/>
            <a:ext cx="2778659" cy="478155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152400" y="1828800"/>
            <a:ext cx="3048000" cy="4648200"/>
          </a:xfrm>
        </p:spPr>
        <p:txBody>
          <a:bodyPr>
            <a:noAutofit/>
          </a:bodyPr>
          <a:lstStyle/>
          <a:p>
            <a:pPr>
              <a:spcBef>
                <a:spcPts val="0"/>
              </a:spcBef>
            </a:pPr>
            <a:r>
              <a:rPr lang="en-US" sz="3200" dirty="0" smtClean="0"/>
              <a:t>Law enforcement and emergency responders need to know what is happening on your jobsite.</a:t>
            </a:r>
            <a:endParaRPr lang="en-US" sz="3200" dirty="0"/>
          </a:p>
        </p:txBody>
      </p:sp>
      <p:pic>
        <p:nvPicPr>
          <p:cNvPr id="2050" name="Picture 2" descr="http://www.inspirationmessages.com/wp-content/uploads/2011/02/Police-Car-Stuck-In-Wet-Concr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1905000"/>
            <a:ext cx="5676900" cy="42576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pPr>
              <a:lnSpc>
                <a:spcPct val="110000"/>
              </a:lnSpc>
              <a:spcBef>
                <a:spcPts val="0"/>
              </a:spcBef>
            </a:pPr>
            <a:r>
              <a:rPr lang="en-US" sz="3800" dirty="0" smtClean="0"/>
              <a:t>Traffic Control Devices Rule - 23 CFR 630 (Subpart K); Effective December 04, 2008</a:t>
            </a:r>
          </a:p>
          <a:p>
            <a:pPr>
              <a:lnSpc>
                <a:spcPct val="110000"/>
              </a:lnSpc>
              <a:spcBef>
                <a:spcPts val="0"/>
              </a:spcBef>
            </a:pPr>
            <a:r>
              <a:rPr lang="en-US" sz="3800" dirty="0" smtClean="0"/>
              <a:t>Requires States to consider road user and worker safety by addressing:</a:t>
            </a:r>
          </a:p>
          <a:p>
            <a:pPr lvl="1">
              <a:lnSpc>
                <a:spcPct val="110000"/>
              </a:lnSpc>
              <a:spcBef>
                <a:spcPts val="0"/>
              </a:spcBef>
            </a:pPr>
            <a:r>
              <a:rPr lang="en-US" sz="3300" dirty="0" smtClean="0"/>
              <a:t>Use of positive protection devices to prevent intrusions;</a:t>
            </a:r>
          </a:p>
          <a:p>
            <a:pPr lvl="1">
              <a:lnSpc>
                <a:spcPct val="110000"/>
              </a:lnSpc>
              <a:spcBef>
                <a:spcPts val="0"/>
              </a:spcBef>
            </a:pPr>
            <a:r>
              <a:rPr lang="en-US" sz="3300" dirty="0" smtClean="0"/>
              <a:t>Exposure control measures;</a:t>
            </a:r>
          </a:p>
          <a:p>
            <a:pPr lvl="1">
              <a:lnSpc>
                <a:spcPct val="110000"/>
              </a:lnSpc>
              <a:spcBef>
                <a:spcPts val="0"/>
              </a:spcBef>
            </a:pPr>
            <a:r>
              <a:rPr lang="en-US" sz="3300" dirty="0" smtClean="0"/>
              <a:t>Other traffic control measures to minimize crashes;</a:t>
            </a:r>
          </a:p>
          <a:p>
            <a:pPr lvl="1">
              <a:lnSpc>
                <a:spcPct val="110000"/>
              </a:lnSpc>
              <a:spcBef>
                <a:spcPts val="0"/>
              </a:spcBef>
            </a:pPr>
            <a:r>
              <a:rPr lang="en-US" sz="3800" dirty="0" smtClean="0"/>
              <a:t>Safe entry/exit of work vehicles/equipment from the travel lanes</a:t>
            </a:r>
            <a:endParaRPr lang="en-US" sz="3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6" name="Subtitle 5"/>
          <p:cNvSpPr>
            <a:spLocks noGrp="1"/>
          </p:cNvSpPr>
          <p:nvPr>
            <p:ph type="subTitle" idx="1"/>
          </p:nvPr>
        </p:nvSpPr>
        <p:spPr>
          <a:xfrm>
            <a:off x="1371600" y="3657600"/>
            <a:ext cx="6400800" cy="1752600"/>
          </a:xfrm>
        </p:spPr>
        <p:txBody>
          <a:bodyPr/>
          <a:lstStyle/>
          <a:p>
            <a:r>
              <a:rPr lang="en-US" dirty="0" smtClean="0"/>
              <a:t>End Module Three</a:t>
            </a:r>
            <a:endParaRPr lang="en-US" dirty="0"/>
          </a:p>
        </p:txBody>
      </p:sp>
      <p:sp>
        <p:nvSpPr>
          <p:cNvPr id="4" name="TextBox 3"/>
          <p:cNvSpPr txBox="1"/>
          <p:nvPr/>
        </p:nvSpPr>
        <p:spPr>
          <a:xfrm>
            <a:off x="4572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Challenge</a:t>
            </a:r>
            <a:endParaRPr lang="en-US" dirty="0"/>
          </a:p>
        </p:txBody>
      </p:sp>
      <p:sp>
        <p:nvSpPr>
          <p:cNvPr id="4" name="Content Placeholder 3"/>
          <p:cNvSpPr>
            <a:spLocks noGrp="1"/>
          </p:cNvSpPr>
          <p:nvPr>
            <p:ph sz="half" idx="1"/>
          </p:nvPr>
        </p:nvSpPr>
        <p:spPr/>
        <p:txBody>
          <a:bodyPr>
            <a:normAutofit/>
          </a:bodyPr>
          <a:lstStyle/>
          <a:p>
            <a:r>
              <a:rPr lang="en-US" sz="3600" dirty="0" smtClean="0"/>
              <a:t>Getting materials and equipment into the work zone safely and efficiently.</a:t>
            </a:r>
            <a:endParaRPr lang="en-US" sz="360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105400" y="1600200"/>
            <a:ext cx="3276600" cy="49507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00200"/>
            <a:ext cx="6629400" cy="4981593"/>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Access and Egress Challenges</a:t>
            </a:r>
            <a:endParaRPr lang="en-US"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00200"/>
            <a:ext cx="6673851" cy="4953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and Egress Challenges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Acceleration / Deceleration Lanes</a:t>
            </a:r>
          </a:p>
          <a:p>
            <a:pPr lvl="1"/>
            <a:r>
              <a:rPr lang="en-US" dirty="0" smtClean="0"/>
              <a:t>Short or Non-existent</a:t>
            </a:r>
          </a:p>
          <a:p>
            <a:r>
              <a:rPr lang="en-US" dirty="0" smtClean="0"/>
              <a:t>Signage Indicating Merge / Exit Points</a:t>
            </a:r>
          </a:p>
          <a:p>
            <a:pPr lvl="1"/>
            <a:r>
              <a:rPr lang="en-US" dirty="0" smtClean="0"/>
              <a:t>Signs give vague information</a:t>
            </a:r>
          </a:p>
          <a:p>
            <a:pPr lvl="1"/>
            <a:r>
              <a:rPr lang="en-US" dirty="0" smtClean="0"/>
              <a:t>Messages left up 24 / 7</a:t>
            </a:r>
          </a:p>
          <a:p>
            <a:r>
              <a:rPr lang="en-US" dirty="0" smtClean="0"/>
              <a:t>Flagging Operations</a:t>
            </a:r>
          </a:p>
          <a:p>
            <a:pPr lvl="1"/>
            <a:r>
              <a:rPr lang="en-US" dirty="0" smtClean="0"/>
              <a:t>Works best with low traffic and moderate trucks</a:t>
            </a:r>
          </a:p>
          <a:p>
            <a:pPr lvl="1"/>
            <a:r>
              <a:rPr lang="en-US" dirty="0" smtClean="0"/>
              <a:t>Low trucks = intermittent flagging</a:t>
            </a:r>
          </a:p>
          <a:p>
            <a:pPr lvl="1"/>
            <a:r>
              <a:rPr lang="en-US" dirty="0" smtClean="0"/>
              <a:t>Proper rules are forgotten</a:t>
            </a:r>
          </a:p>
          <a:p>
            <a:r>
              <a:rPr lang="en-US" dirty="0" smtClean="0"/>
              <a:t>Night Work</a:t>
            </a:r>
          </a:p>
          <a:p>
            <a:pPr lvl="1"/>
            <a:r>
              <a:rPr lang="en-US" dirty="0" smtClean="0"/>
              <a:t>Poor sight distance, impaired drivers, others?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676400"/>
            <a:ext cx="7620000" cy="5060156"/>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ITCPs Coordinate Tasks</a:t>
            </a:r>
            <a:endParaRPr lang="en-US" dirty="0"/>
          </a:p>
        </p:txBody>
      </p:sp>
      <p:sp>
        <p:nvSpPr>
          <p:cNvPr id="6" name="TextBox 5"/>
          <p:cNvSpPr txBox="1"/>
          <p:nvPr/>
        </p:nvSpPr>
        <p:spPr>
          <a:xfrm>
            <a:off x="3581400" y="1752600"/>
            <a:ext cx="1792157" cy="646331"/>
          </a:xfrm>
          <a:prstGeom prst="rect">
            <a:avLst/>
          </a:prstGeom>
          <a:solidFill>
            <a:schemeClr val="bg1"/>
          </a:solidFill>
          <a:ln w="12700">
            <a:solidFill>
              <a:schemeClr val="tx1"/>
            </a:solidFill>
          </a:ln>
        </p:spPr>
        <p:txBody>
          <a:bodyPr wrap="square" rtlCol="0">
            <a:spAutoFit/>
          </a:bodyPr>
          <a:lstStyle/>
          <a:p>
            <a:pPr algn="r"/>
            <a:r>
              <a:rPr lang="en-US" dirty="0" smtClean="0"/>
              <a:t>Delivery access </a:t>
            </a:r>
          </a:p>
          <a:p>
            <a:pPr algn="r"/>
            <a:r>
              <a:rPr lang="en-US" dirty="0" smtClean="0"/>
              <a:t>and egress point.</a:t>
            </a:r>
            <a:endParaRPr lang="en-US" dirty="0"/>
          </a:p>
        </p:txBody>
      </p:sp>
      <p:sp>
        <p:nvSpPr>
          <p:cNvPr id="7" name="Left Arrow 6"/>
          <p:cNvSpPr/>
          <p:nvPr/>
        </p:nvSpPr>
        <p:spPr>
          <a:xfrm rot="5400000">
            <a:off x="5143500" y="5372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 y="5334000"/>
            <a:ext cx="2120389" cy="646331"/>
          </a:xfrm>
          <a:prstGeom prst="rect">
            <a:avLst/>
          </a:prstGeom>
          <a:solidFill>
            <a:schemeClr val="bg1"/>
          </a:solidFill>
          <a:ln w="12700">
            <a:solidFill>
              <a:schemeClr val="tx1"/>
            </a:solidFill>
          </a:ln>
        </p:spPr>
        <p:txBody>
          <a:bodyPr wrap="none" rtlCol="0">
            <a:spAutoFit/>
          </a:bodyPr>
          <a:lstStyle/>
          <a:p>
            <a:pPr algn="ctr"/>
            <a:r>
              <a:rPr lang="en-US" dirty="0" smtClean="0"/>
              <a:t>Moving construction</a:t>
            </a:r>
          </a:p>
          <a:p>
            <a:pPr algn="ctr"/>
            <a:r>
              <a:rPr lang="en-US" dirty="0" smtClean="0"/>
              <a:t>Equipment.</a:t>
            </a:r>
            <a:endParaRPr lang="en-US" dirty="0"/>
          </a:p>
        </p:txBody>
      </p:sp>
      <p:sp>
        <p:nvSpPr>
          <p:cNvPr id="10" name="TextBox 9"/>
          <p:cNvSpPr txBox="1"/>
          <p:nvPr/>
        </p:nvSpPr>
        <p:spPr>
          <a:xfrm>
            <a:off x="6705600" y="1524000"/>
            <a:ext cx="1803314" cy="646331"/>
          </a:xfrm>
          <a:prstGeom prst="rect">
            <a:avLst/>
          </a:prstGeom>
          <a:solidFill>
            <a:schemeClr val="bg1"/>
          </a:solidFill>
          <a:ln w="12700">
            <a:solidFill>
              <a:schemeClr val="tx1"/>
            </a:solidFill>
          </a:ln>
        </p:spPr>
        <p:txBody>
          <a:bodyPr wrap="none" rtlCol="0">
            <a:spAutoFit/>
          </a:bodyPr>
          <a:lstStyle/>
          <a:p>
            <a:pPr algn="r"/>
            <a:r>
              <a:rPr lang="en-US" dirty="0" smtClean="0"/>
              <a:t>Parked employee</a:t>
            </a:r>
          </a:p>
          <a:p>
            <a:pPr algn="r"/>
            <a:r>
              <a:rPr lang="en-US" dirty="0" smtClean="0"/>
              <a:t>vehicles.</a:t>
            </a:r>
            <a:endParaRPr lang="en-US" dirty="0"/>
          </a:p>
        </p:txBody>
      </p:sp>
      <p:sp>
        <p:nvSpPr>
          <p:cNvPr id="11" name="TextBox 10"/>
          <p:cNvSpPr txBox="1"/>
          <p:nvPr/>
        </p:nvSpPr>
        <p:spPr>
          <a:xfrm>
            <a:off x="5943600" y="5791200"/>
            <a:ext cx="1143000" cy="646331"/>
          </a:xfrm>
          <a:prstGeom prst="rect">
            <a:avLst/>
          </a:prstGeom>
          <a:solidFill>
            <a:schemeClr val="bg1"/>
          </a:solidFill>
          <a:ln w="12700">
            <a:solidFill>
              <a:schemeClr val="tx1"/>
            </a:solidFill>
          </a:ln>
        </p:spPr>
        <p:txBody>
          <a:bodyPr wrap="square" rtlCol="0">
            <a:spAutoFit/>
          </a:bodyPr>
          <a:lstStyle/>
          <a:p>
            <a:pPr algn="ctr"/>
            <a:r>
              <a:rPr lang="en-US" dirty="0" smtClean="0"/>
              <a:t>Workers</a:t>
            </a:r>
          </a:p>
          <a:p>
            <a:pPr algn="ctr"/>
            <a:r>
              <a:rPr lang="en-US" dirty="0" smtClean="0"/>
              <a:t>on Foot.</a:t>
            </a:r>
            <a:endParaRPr lang="en-US" dirty="0"/>
          </a:p>
        </p:txBody>
      </p:sp>
      <p:sp>
        <p:nvSpPr>
          <p:cNvPr id="12" name="Left Arrow 11"/>
          <p:cNvSpPr/>
          <p:nvPr/>
        </p:nvSpPr>
        <p:spPr>
          <a:xfrm rot="5400000">
            <a:off x="419100" y="4610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6200000">
            <a:off x="6210300" y="22479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16200000">
            <a:off x="2933700" y="24003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10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apply to ITCPs?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Access and egress challenges can be addressed by an ITCP in the following ways:</a:t>
            </a:r>
          </a:p>
          <a:p>
            <a:pPr lvl="1"/>
            <a:r>
              <a:rPr lang="en-US" dirty="0" smtClean="0"/>
              <a:t>Isolating workers on foot from trucks and equipment;</a:t>
            </a:r>
          </a:p>
          <a:p>
            <a:pPr lvl="1"/>
            <a:r>
              <a:rPr lang="en-US" dirty="0" smtClean="0"/>
              <a:t>Limiting/controlling vehicle access points;</a:t>
            </a:r>
          </a:p>
          <a:p>
            <a:pPr lvl="1"/>
            <a:r>
              <a:rPr lang="en-US" dirty="0" smtClean="0"/>
              <a:t>Coordinating truck and equipment movements; </a:t>
            </a:r>
          </a:p>
          <a:p>
            <a:pPr lvl="1"/>
            <a:r>
              <a:rPr lang="en-US" dirty="0" smtClean="0"/>
              <a:t>Providing guidance to workers on foot, truck drivers, and equipment operators.</a:t>
            </a:r>
          </a:p>
          <a:p>
            <a:pPr lvl="1"/>
            <a:r>
              <a:rPr lang="en-US" dirty="0" smtClean="0"/>
              <a:t>Designating locations for parked vehicles and equipment</a:t>
            </a:r>
          </a:p>
          <a:p>
            <a:pPr lvl="1"/>
            <a:r>
              <a:rPr lang="en-US" dirty="0" smtClean="0"/>
              <a:t>Raising awareness about vehicle intrusions with workers and operators/drivers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#1</a:t>
            </a:r>
            <a:endParaRPr lang="en-US" dirty="0"/>
          </a:p>
        </p:txBody>
      </p:sp>
      <p:sp>
        <p:nvSpPr>
          <p:cNvPr id="5" name="Content Placeholder 4"/>
          <p:cNvSpPr>
            <a:spLocks noGrp="1"/>
          </p:cNvSpPr>
          <p:nvPr>
            <p:ph sz="half" idx="1"/>
          </p:nvPr>
        </p:nvSpPr>
        <p:spPr>
          <a:xfrm>
            <a:off x="457200" y="1600200"/>
            <a:ext cx="3276600" cy="4525963"/>
          </a:xfrm>
        </p:spPr>
        <p:txBody>
          <a:bodyPr>
            <a:normAutofit/>
          </a:bodyPr>
          <a:lstStyle/>
          <a:p>
            <a:r>
              <a:rPr lang="en-US" sz="3600" dirty="0" smtClean="0"/>
              <a:t>Trucks entering the work zone put motorists and those on other side of wall at risk.</a:t>
            </a:r>
            <a:endParaRPr lang="en-US" sz="3600" dirty="0"/>
          </a:p>
        </p:txBody>
      </p:sp>
      <p:pic>
        <p:nvPicPr>
          <p:cNvPr id="4099"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114800" y="1752600"/>
            <a:ext cx="4726540" cy="4648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idx="1"/>
          </p:nvPr>
        </p:nvSpPr>
        <p:spPr/>
        <p:txBody>
          <a:bodyPr>
            <a:normAutofit/>
          </a:bodyPr>
          <a:lstStyle/>
          <a:p>
            <a:r>
              <a:rPr lang="en-US" dirty="0" smtClean="0"/>
              <a:t>Training truckers to pay attention to work space dynamics.</a:t>
            </a:r>
          </a:p>
          <a:p>
            <a:r>
              <a:rPr lang="en-US" dirty="0" smtClean="0"/>
              <a:t>Instruct workers to stay clear of access and egress points.</a:t>
            </a:r>
          </a:p>
          <a:p>
            <a:r>
              <a:rPr lang="en-US" dirty="0" smtClean="0"/>
              <a:t>Instruct employees on proper locations for parking and staging vehicles, away from entry and exit points.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TotalTime>
  <Words>2045</Words>
  <Application>Microsoft Office PowerPoint</Application>
  <PresentationFormat>On-screen Show (4:3)</PresentationFormat>
  <Paragraphs>147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Preventing Runovers and Backovers</vt:lpstr>
      <vt:lpstr>Why is Access and Egress  Control Important?</vt:lpstr>
      <vt:lpstr>Primary Challenge</vt:lpstr>
      <vt:lpstr>Access and Egress Challenges</vt:lpstr>
      <vt:lpstr>Access and Egress Challenges</vt:lpstr>
      <vt:lpstr>ITCPs Coordinate Tasks</vt:lpstr>
      <vt:lpstr>How does this apply to ITCPs?</vt:lpstr>
      <vt:lpstr>Challenge #1</vt:lpstr>
      <vt:lpstr>ITCP Solution</vt:lpstr>
      <vt:lpstr>Challenge #2</vt:lpstr>
      <vt:lpstr>ITCP Solution</vt:lpstr>
      <vt:lpstr>Challenge #3</vt:lpstr>
      <vt:lpstr>ITCP Solution</vt:lpstr>
      <vt:lpstr>Challenge #4</vt:lpstr>
      <vt:lpstr>ITCP Solutions</vt:lpstr>
      <vt:lpstr>ITCP Solutions</vt:lpstr>
      <vt:lpstr>Challenge #5</vt:lpstr>
      <vt:lpstr>ITCP Solution</vt:lpstr>
      <vt:lpstr>Challenge #6</vt:lpstr>
      <vt:lpstr>ITCP Solution</vt:lpstr>
      <vt:lpstr>Challenge #7</vt:lpstr>
      <vt:lpstr>ITCP Solution</vt:lpstr>
      <vt:lpstr>ITCP Solution</vt:lpstr>
      <vt:lpstr>Federal Regulations</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125</cp:revision>
  <dcterms:created xsi:type="dcterms:W3CDTF">2011-04-13T19:39:59Z</dcterms:created>
  <dcterms:modified xsi:type="dcterms:W3CDTF">2014-02-13T17:13:47Z</dcterms:modified>
</cp:coreProperties>
</file>