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00"/>
    <a:srgbClr val="FF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19" autoAdjust="0"/>
  </p:normalViewPr>
  <p:slideViewPr>
    <p:cSldViewPr>
      <p:cViewPr varScale="1">
        <p:scale>
          <a:sx n="77" d="100"/>
          <a:sy n="77" d="100"/>
        </p:scale>
        <p:origin x="-120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AD176108-1DD1-4813-B975-B14586B58858}" type="datetimeFigureOut">
              <a:rPr lang="en-US" smtClean="0"/>
              <a:pPr/>
              <a:t>2/13/2014</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D78919FA-89F7-4249-BA76-546359035573}" type="slidenum">
              <a:rPr lang="en-US" smtClean="0"/>
              <a:pPr/>
              <a:t>‹#›</a:t>
            </a:fld>
            <a:endParaRPr lang="en-US" dirty="0"/>
          </a:p>
        </p:txBody>
      </p:sp>
    </p:spTree>
    <p:extLst>
      <p:ext uri="{BB962C8B-B14F-4D97-AF65-F5344CB8AC3E}">
        <p14:creationId xmlns:p14="http://schemas.microsoft.com/office/powerpoint/2010/main" val="2016203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F81D48E-292A-47C8-A511-2D7AA3F36ECC}" type="datetimeFigureOut">
              <a:rPr lang="en-US" smtClean="0"/>
              <a:pPr/>
              <a:t>2/13/2014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169886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ITCPs integrate other aspects of planning to coordinate on-site activities so they run in a safe, smooth, efficient manner.  Increased</a:t>
            </a:r>
            <a:r>
              <a:rPr lang="en-US" baseline="0" dirty="0" smtClean="0"/>
              <a:t> productivity is a by-product of ITCPs as the process of setting up an ITCP translates into smoother operations unrelated to internal traffic control.</a:t>
            </a:r>
            <a:endParaRPr lang="en-US"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considered during the planning</a:t>
            </a:r>
            <a:r>
              <a:rPr lang="en-US" baseline="0" dirty="0" smtClean="0"/>
              <a:t> and design phases, ITCP integrates easily into other planning processes such that it does not require significantly more time or resources to implement.  Anticipating ITCP/worker safety needs will improve delivery schedules and processes, minimize disruptions, improve safety, and create more efficiency.</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minimizing risk to workers, there are other hazards that ITCP will protect against, including hidden dangers such as catch basins and open holes.  ITCPs will guard against excavation work in or around wall openings.  The plan will reduce hazardous</a:t>
            </a:r>
            <a:r>
              <a:rPr lang="en-US" baseline="0" dirty="0" smtClean="0"/>
              <a:t> </a:t>
            </a:r>
            <a:r>
              <a:rPr lang="en-US" dirty="0" smtClean="0"/>
              <a:t>exposures to site visitors.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ITCP planning will ensure operators</a:t>
            </a:r>
            <a:r>
              <a:rPr lang="en-US" baseline="0" dirty="0" smtClean="0"/>
              <a:t> d</a:t>
            </a:r>
            <a:r>
              <a:rPr lang="en-US" dirty="0" smtClean="0"/>
              <a:t>o not operate equipment around overhead power lines unless they are authorized and trained to do so.   These plans</a:t>
            </a:r>
            <a:r>
              <a:rPr lang="en-US" baseline="0" dirty="0" smtClean="0"/>
              <a:t> can also alert workers to other overhead and buried hazards such as cranes, utilities, excavations, etc.</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n-US" dirty="0" smtClean="0"/>
              <a:t>ITCPs</a:t>
            </a:r>
            <a:r>
              <a:rPr lang="en-US" baseline="0" dirty="0" smtClean="0"/>
              <a:t> work in tandem with project scheduling processes.  </a:t>
            </a:r>
            <a:r>
              <a:rPr lang="en-US" dirty="0" smtClean="0"/>
              <a:t>In addition to assigning dates to project activities, project scheduling is intended to match the resources of equipment, materials and labor with project work tasks over time. Good scheduling can eliminate problems due to production bottlenecks, facilitate the timely procurement of necessary materials, and otherwise insure the completion of a project as soon as possible. Inasmuch</a:t>
            </a:r>
            <a:r>
              <a:rPr lang="en-US" baseline="0" dirty="0" smtClean="0"/>
              <a:t> as ITCPs require timely communication with delivery vehicles (dump trucks), ITCP coordination and project scheduling fit together  easily.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important part of and internal traffic control plan is how you will handle communications on</a:t>
            </a:r>
            <a:r>
              <a:rPr lang="en-US" baseline="0" dirty="0" smtClean="0"/>
              <a:t> site</a:t>
            </a:r>
            <a:r>
              <a:rPr lang="en-US" dirty="0" smtClean="0"/>
              <a:t>.  The large photo shows an asphalt truck arriving at the paving site.  In developing and ITCP, one must consider how you will communicate with drivers before they arrive.  Planning for this communication will</a:t>
            </a:r>
            <a:r>
              <a:rPr lang="en-US" baseline="0" dirty="0" smtClean="0"/>
              <a:t> translate into overall better communication with all subcontractors with regards to other on-site scheduling and activities.  One solution is to install a CB on the paver or other onsite equipment.  Another is to identify a “lead driver” who will communicate with others in the fleet.</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process required for setting</a:t>
            </a:r>
            <a:r>
              <a:rPr lang="en-US" baseline="0" dirty="0" smtClean="0"/>
              <a:t> up an ITCP communications plan can translate into better communications and productivity for the overall project.  ITCP elements such as creating notifications for the chain of command, creating lists of key contact persons and emergency responders, and organizing daily communications with site personnel create a process for dealing with day-to-day project management issues.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ITCP communications</a:t>
            </a:r>
            <a:r>
              <a:rPr lang="en-US" baseline="0" dirty="0" smtClean="0"/>
              <a:t> plan requires specific items that may not be considered for other project communications.  The ITCP will anticipate a means to communicate with workers, operators, truck drivers, etc. about routine changes to the plan.  It will cover worker-to-operator/driver communications when traffic and worker paths cross.  This includes hand signals, radio communications, lighting, etc. A very simple communications tool is an air horn, which can be sounded if there is a problem with instruction to stop all operations.  </a:t>
            </a:r>
            <a:r>
              <a:rPr lang="en-US" baseline="0" smtClean="0"/>
              <a:t>The ITCP </a:t>
            </a:r>
            <a:r>
              <a:rPr lang="en-US" baseline="0" dirty="0" smtClean="0"/>
              <a:t>will cover a process for communicating with the truck boss and truck drivers daily to explain the routes and precautions they should take.</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Preventing Runovers and Backovers</a:t>
            </a:r>
            <a:endParaRPr lang="en-US" dirty="0"/>
          </a:p>
        </p:txBody>
      </p:sp>
      <p:sp>
        <p:nvSpPr>
          <p:cNvPr id="3" name="Subtitle 2"/>
          <p:cNvSpPr>
            <a:spLocks noGrp="1"/>
          </p:cNvSpPr>
          <p:nvPr>
            <p:ph type="subTitle" idx="1"/>
          </p:nvPr>
        </p:nvSpPr>
        <p:spPr/>
        <p:txBody>
          <a:bodyPr/>
          <a:lstStyle/>
          <a:p>
            <a:r>
              <a:rPr lang="en-US" dirty="0" smtClean="0"/>
              <a:t>Productivity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Discussion</a:t>
            </a:r>
            <a:br>
              <a:rPr lang="en-US" dirty="0" smtClean="0"/>
            </a:br>
            <a:r>
              <a:rPr lang="en-US" dirty="0" smtClean="0"/>
              <a:t>and Questions</a:t>
            </a:r>
            <a:endParaRPr lang="en-US" dirty="0"/>
          </a:p>
        </p:txBody>
      </p:sp>
      <p:sp>
        <p:nvSpPr>
          <p:cNvPr id="5" name="Subtitle 4"/>
          <p:cNvSpPr>
            <a:spLocks noGrp="1"/>
          </p:cNvSpPr>
          <p:nvPr>
            <p:ph type="subTitle" idx="1"/>
          </p:nvPr>
        </p:nvSpPr>
        <p:spPr>
          <a:xfrm>
            <a:off x="1371600" y="3657600"/>
            <a:ext cx="6400800" cy="1752600"/>
          </a:xfrm>
        </p:spPr>
        <p:txBody>
          <a:bodyPr/>
          <a:lstStyle/>
          <a:p>
            <a:r>
              <a:rPr lang="en-US" dirty="0" smtClean="0"/>
              <a:t>End Module Four</a:t>
            </a:r>
            <a:endParaRPr lang="en-US" dirty="0"/>
          </a:p>
        </p:txBody>
      </p:sp>
      <p:sp>
        <p:nvSpPr>
          <p:cNvPr id="6" name="TextBox 3"/>
          <p:cNvSpPr txBox="1"/>
          <p:nvPr/>
        </p:nvSpPr>
        <p:spPr>
          <a:xfrm>
            <a:off x="533400" y="4648200"/>
            <a:ext cx="8229600"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Calibri" pitchFamily="34" charset="0"/>
                <a:cs typeface="Calibri" pitchFamily="34" charset="0"/>
              </a:rPr>
              <a:t>“This material was produced under the grant SH-22285-11-60-F-11 from the Occupational Safety and Health Administration, U.S. Department of Labor, and contract 212-2009-M-32109 from the National Institute for Occupational Safety and Health. It does not necessarily reflect the views or policies of the U.S. Department of Labor or U.S. Department of Health and Human Services, respectively, nor does mention of trade names, commercial products, or organizations imply endorsement by the U.S. Government.”</a:t>
            </a:r>
          </a:p>
          <a:p>
            <a:endParaRPr lang="en-US" sz="1600" dirty="0">
              <a:latin typeface="AlternateGothic2 B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ITCPs Improve Productivity</a:t>
            </a:r>
            <a:endParaRPr lang="en-US" dirty="0"/>
          </a:p>
        </p:txBody>
      </p:sp>
      <p:sp>
        <p:nvSpPr>
          <p:cNvPr id="3" name="Content Placeholder 2"/>
          <p:cNvSpPr>
            <a:spLocks noGrp="1"/>
          </p:cNvSpPr>
          <p:nvPr>
            <p:ph idx="1"/>
          </p:nvPr>
        </p:nvSpPr>
        <p:spPr>
          <a:xfrm>
            <a:off x="457200" y="1752600"/>
            <a:ext cx="8229600" cy="4648200"/>
          </a:xfrm>
        </p:spPr>
        <p:txBody>
          <a:bodyPr>
            <a:normAutofit fontScale="92500"/>
          </a:bodyPr>
          <a:lstStyle/>
          <a:p>
            <a:r>
              <a:rPr lang="en-US" dirty="0" smtClean="0"/>
              <a:t>The key concept behind Internal Traffic Control is </a:t>
            </a:r>
            <a:r>
              <a:rPr lang="en-US" dirty="0" smtClean="0">
                <a:effectLst>
                  <a:outerShdw blurRad="38100" dist="38100" dir="2700000" algn="tl">
                    <a:srgbClr val="000000">
                      <a:alpha val="43137"/>
                    </a:srgbClr>
                  </a:outerShdw>
                </a:effectLst>
              </a:rPr>
              <a:t>PLANNING</a:t>
            </a:r>
            <a:r>
              <a:rPr lang="en-US" dirty="0" smtClean="0"/>
              <a:t> for worker safety.</a:t>
            </a:r>
          </a:p>
          <a:p>
            <a:r>
              <a:rPr lang="en-US" dirty="0" smtClean="0"/>
              <a:t>ITCPs integrate other aspects of planning to coordinate on-site activities so they run in a safe, smooth, efficient manner.</a:t>
            </a:r>
          </a:p>
          <a:p>
            <a:r>
              <a:rPr lang="en-US" dirty="0" smtClean="0"/>
              <a:t>ITCPs improve safety and productivity if they are well conceived.</a:t>
            </a:r>
          </a:p>
          <a:p>
            <a:pPr>
              <a:buNone/>
            </a:pPr>
            <a:r>
              <a:rPr lang="en-US" dirty="0" smtClean="0"/>
              <a:t>	</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Integrated Process</a:t>
            </a:r>
            <a:endParaRPr lang="en-US" dirty="0"/>
          </a:p>
        </p:txBody>
      </p:sp>
      <p:sp>
        <p:nvSpPr>
          <p:cNvPr id="7" name="TextBox 6"/>
          <p:cNvSpPr txBox="1"/>
          <p:nvPr/>
        </p:nvSpPr>
        <p:spPr>
          <a:xfrm>
            <a:off x="5791200" y="3657600"/>
            <a:ext cx="2971800" cy="954107"/>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smtClean="0"/>
              <a:t>Temporary Traffic Control Plan</a:t>
            </a:r>
            <a:endParaRPr lang="en-US" sz="2800" b="1" dirty="0"/>
          </a:p>
        </p:txBody>
      </p:sp>
      <p:sp>
        <p:nvSpPr>
          <p:cNvPr id="10" name="TextBox 9"/>
          <p:cNvSpPr txBox="1"/>
          <p:nvPr/>
        </p:nvSpPr>
        <p:spPr>
          <a:xfrm>
            <a:off x="3048000" y="1752600"/>
            <a:ext cx="2971800" cy="1384995"/>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smtClean="0"/>
              <a:t>Project Management and Scheduling</a:t>
            </a:r>
            <a:endParaRPr lang="en-US" sz="2800" b="1" dirty="0"/>
          </a:p>
        </p:txBody>
      </p:sp>
      <p:sp>
        <p:nvSpPr>
          <p:cNvPr id="11" name="TextBox 10"/>
          <p:cNvSpPr txBox="1"/>
          <p:nvPr/>
        </p:nvSpPr>
        <p:spPr>
          <a:xfrm>
            <a:off x="4876800" y="5410200"/>
            <a:ext cx="2971800" cy="954107"/>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smtClean="0"/>
              <a:t>Subcontractor</a:t>
            </a:r>
          </a:p>
          <a:p>
            <a:pPr algn="ctr"/>
            <a:r>
              <a:rPr lang="en-US" sz="2800" b="1" dirty="0" smtClean="0"/>
              <a:t>Communications</a:t>
            </a:r>
            <a:endParaRPr lang="en-US" sz="2800" b="1" dirty="0"/>
          </a:p>
        </p:txBody>
      </p:sp>
      <p:sp>
        <p:nvSpPr>
          <p:cNvPr id="12" name="TextBox 11"/>
          <p:cNvSpPr txBox="1"/>
          <p:nvPr/>
        </p:nvSpPr>
        <p:spPr>
          <a:xfrm>
            <a:off x="1295400" y="5410200"/>
            <a:ext cx="2971800" cy="954107"/>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smtClean="0"/>
              <a:t>Occupational Safety and Health</a:t>
            </a:r>
            <a:endParaRPr lang="en-US" sz="2800" b="1" dirty="0"/>
          </a:p>
        </p:txBody>
      </p:sp>
      <p:sp>
        <p:nvSpPr>
          <p:cNvPr id="13" name="TextBox 12"/>
          <p:cNvSpPr txBox="1"/>
          <p:nvPr/>
        </p:nvSpPr>
        <p:spPr>
          <a:xfrm>
            <a:off x="457200" y="3657600"/>
            <a:ext cx="2133600" cy="954107"/>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smtClean="0"/>
              <a:t>Quality </a:t>
            </a:r>
          </a:p>
          <a:p>
            <a:pPr algn="ctr"/>
            <a:r>
              <a:rPr lang="en-US" sz="2800" b="1" dirty="0" smtClean="0"/>
              <a:t>Control</a:t>
            </a:r>
            <a:endParaRPr lang="en-US" sz="2800" b="1" dirty="0"/>
          </a:p>
        </p:txBody>
      </p:sp>
      <p:sp>
        <p:nvSpPr>
          <p:cNvPr id="14" name="TextBox 13"/>
          <p:cNvSpPr txBox="1"/>
          <p:nvPr/>
        </p:nvSpPr>
        <p:spPr>
          <a:xfrm>
            <a:off x="3314700" y="3657600"/>
            <a:ext cx="1752600" cy="1102994"/>
          </a:xfrm>
          <a:prstGeom prst="rect">
            <a:avLst/>
          </a:prstGeom>
          <a:solidFill>
            <a:srgbClr val="FF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ts val="3900"/>
              </a:lnSpc>
            </a:pPr>
            <a:r>
              <a:rPr lang="en-US" sz="4000" b="1" dirty="0" smtClean="0">
                <a:solidFill>
                  <a:schemeClr val="accent2">
                    <a:lumMod val="75000"/>
                  </a:schemeClr>
                </a:solidFill>
                <a:effectLst>
                  <a:outerShdw blurRad="38100" dist="38100" dir="2700000" algn="tl">
                    <a:srgbClr val="000000">
                      <a:alpha val="43137"/>
                    </a:srgbClr>
                  </a:outerShdw>
                </a:effectLst>
              </a:rPr>
              <a:t>Worker Safety</a:t>
            </a:r>
            <a:endParaRPr lang="en-US" sz="4000" b="1" dirty="0">
              <a:solidFill>
                <a:schemeClr val="accent2">
                  <a:lumMod val="75000"/>
                </a:schemeClr>
              </a:solidFill>
              <a:effectLst>
                <a:outerShdw blurRad="38100" dist="38100" dir="2700000" algn="tl">
                  <a:srgbClr val="000000">
                    <a:alpha val="43137"/>
                  </a:srgbClr>
                </a:outerShdw>
              </a:effectLst>
            </a:endParaRPr>
          </a:p>
        </p:txBody>
      </p:sp>
      <p:sp>
        <p:nvSpPr>
          <p:cNvPr id="16" name="Left-Right Arrow 15"/>
          <p:cNvSpPr/>
          <p:nvPr/>
        </p:nvSpPr>
        <p:spPr>
          <a:xfrm rot="2835053">
            <a:off x="5539339" y="2624297"/>
            <a:ext cx="2424915"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Left-Right Arrow 16"/>
          <p:cNvSpPr/>
          <p:nvPr/>
        </p:nvSpPr>
        <p:spPr>
          <a:xfrm rot="7109058">
            <a:off x="7190621" y="4949432"/>
            <a:ext cx="1725223"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8" name="Left-Right Arrow 17"/>
          <p:cNvSpPr/>
          <p:nvPr/>
        </p:nvSpPr>
        <p:spPr>
          <a:xfrm rot="3220460">
            <a:off x="312319" y="4920788"/>
            <a:ext cx="1568956"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Left-Right Arrow 18"/>
          <p:cNvSpPr/>
          <p:nvPr/>
        </p:nvSpPr>
        <p:spPr>
          <a:xfrm rot="8195383">
            <a:off x="1085915" y="2581237"/>
            <a:ext cx="2461500" cy="46430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Left-Right Arrow 19"/>
          <p:cNvSpPr/>
          <p:nvPr/>
        </p:nvSpPr>
        <p:spPr>
          <a:xfrm rot="7109058">
            <a:off x="2786684" y="4792685"/>
            <a:ext cx="1075677"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Left-Right Arrow 20"/>
          <p:cNvSpPr/>
          <p:nvPr/>
        </p:nvSpPr>
        <p:spPr>
          <a:xfrm rot="10800000">
            <a:off x="4038600" y="5562600"/>
            <a:ext cx="1075677"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2" name="Left-Right Arrow 21"/>
          <p:cNvSpPr/>
          <p:nvPr/>
        </p:nvSpPr>
        <p:spPr>
          <a:xfrm rot="3239948">
            <a:off x="4656817" y="4852391"/>
            <a:ext cx="1075677"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3" name="Left-Right Arrow 22"/>
          <p:cNvSpPr/>
          <p:nvPr/>
        </p:nvSpPr>
        <p:spPr>
          <a:xfrm rot="10800000">
            <a:off x="2362200" y="3962400"/>
            <a:ext cx="1066800"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4" name="Left-Right Arrow 23"/>
          <p:cNvSpPr/>
          <p:nvPr/>
        </p:nvSpPr>
        <p:spPr>
          <a:xfrm rot="5400000">
            <a:off x="4000500" y="3238500"/>
            <a:ext cx="762000"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5" name="Left-Right Arrow 24"/>
          <p:cNvSpPr/>
          <p:nvPr/>
        </p:nvSpPr>
        <p:spPr>
          <a:xfrm rot="10800000">
            <a:off x="4876800" y="3962400"/>
            <a:ext cx="1075677" cy="381000"/>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0.70"/>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strVal val="#ppt_w*0.70"/>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Effect transition="in" filter="fade">
                                      <p:cBhvr>
                                        <p:cTn id="27" dur="1000"/>
                                        <p:tgtEl>
                                          <p:spTgt spid="11"/>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strVal val="#ppt_w*0.70"/>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Effect transition="in" filter="fade">
                                      <p:cBhvr>
                                        <p:cTn id="39" dur="1000"/>
                                        <p:tgtEl>
                                          <p:spTgt spid="12"/>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strVal val="#ppt_w*0.70"/>
                                          </p:val>
                                        </p:tav>
                                        <p:tav tm="100000">
                                          <p:val>
                                            <p:strVal val="#ppt_w"/>
                                          </p:val>
                                        </p:tav>
                                      </p:tavLst>
                                    </p:anim>
                                    <p:anim calcmode="lin" valueType="num">
                                      <p:cBhvr>
                                        <p:cTn id="44" dur="1000" fill="hold"/>
                                        <p:tgtEl>
                                          <p:spTgt spid="21"/>
                                        </p:tgtEl>
                                        <p:attrNameLst>
                                          <p:attrName>ppt_h</p:attrName>
                                        </p:attrNameLst>
                                      </p:cBhvr>
                                      <p:tavLst>
                                        <p:tav tm="0">
                                          <p:val>
                                            <p:strVal val="#ppt_h"/>
                                          </p:val>
                                        </p:tav>
                                        <p:tav tm="100000">
                                          <p:val>
                                            <p:strVal val="#ppt_h"/>
                                          </p:val>
                                        </p:tav>
                                      </p:tavLst>
                                    </p:anim>
                                    <p:animEffect transition="in" filter="fade">
                                      <p:cBhvr>
                                        <p:cTn id="45" dur="1000"/>
                                        <p:tgtEl>
                                          <p:spTgt spid="21"/>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strVal val="#ppt_w*0.70"/>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Effect transition="in" filter="fade">
                                      <p:cBhvr>
                                        <p:cTn id="51" dur="1000"/>
                                        <p:tgtEl>
                                          <p:spTgt spid="13"/>
                                        </p:tgtEl>
                                      </p:cBhvr>
                                    </p:animEffect>
                                  </p:child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strVal val="#ppt_w*0.70"/>
                                          </p:val>
                                        </p:tav>
                                        <p:tav tm="100000">
                                          <p:val>
                                            <p:strVal val="#ppt_w"/>
                                          </p:val>
                                        </p:tav>
                                      </p:tavLst>
                                    </p:anim>
                                    <p:anim calcmode="lin" valueType="num">
                                      <p:cBhvr>
                                        <p:cTn id="56" dur="1000" fill="hold"/>
                                        <p:tgtEl>
                                          <p:spTgt spid="18"/>
                                        </p:tgtEl>
                                        <p:attrNameLst>
                                          <p:attrName>ppt_h</p:attrName>
                                        </p:attrNameLst>
                                      </p:cBhvr>
                                      <p:tavLst>
                                        <p:tav tm="0">
                                          <p:val>
                                            <p:strVal val="#ppt_h"/>
                                          </p:val>
                                        </p:tav>
                                        <p:tav tm="100000">
                                          <p:val>
                                            <p:strVal val="#ppt_h"/>
                                          </p:val>
                                        </p:tav>
                                      </p:tavLst>
                                    </p:anim>
                                    <p:animEffect transition="in" filter="fade">
                                      <p:cBhvr>
                                        <p:cTn id="57" dur="1000"/>
                                        <p:tgtEl>
                                          <p:spTgt spid="18"/>
                                        </p:tgtEl>
                                      </p:cBhvr>
                                    </p:animEffect>
                                  </p:child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strVal val="#ppt_w*0.70"/>
                                          </p:val>
                                        </p:tav>
                                        <p:tav tm="100000">
                                          <p:val>
                                            <p:strVal val="#ppt_w"/>
                                          </p:val>
                                        </p:tav>
                                      </p:tavLst>
                                    </p:anim>
                                    <p:anim calcmode="lin" valueType="num">
                                      <p:cBhvr>
                                        <p:cTn id="62" dur="1000" fill="hold"/>
                                        <p:tgtEl>
                                          <p:spTgt spid="19"/>
                                        </p:tgtEl>
                                        <p:attrNameLst>
                                          <p:attrName>ppt_h</p:attrName>
                                        </p:attrNameLst>
                                      </p:cBhvr>
                                      <p:tavLst>
                                        <p:tav tm="0">
                                          <p:val>
                                            <p:strVal val="#ppt_h"/>
                                          </p:val>
                                        </p:tav>
                                        <p:tav tm="100000">
                                          <p:val>
                                            <p:strVal val="#ppt_h"/>
                                          </p:val>
                                        </p:tav>
                                      </p:tavLst>
                                    </p:anim>
                                    <p:animEffect transition="in" filter="fade">
                                      <p:cBhvr>
                                        <p:cTn id="63" dur="1000"/>
                                        <p:tgtEl>
                                          <p:spTgt spid="19"/>
                                        </p:tgtEl>
                                      </p:cBhvr>
                                    </p:animEffect>
                                  </p:childTnLst>
                                </p:cTn>
                              </p:par>
                            </p:childTnLst>
                          </p:cTn>
                        </p:par>
                        <p:par>
                          <p:cTn id="64" fill="hold">
                            <p:stCondLst>
                              <p:cond delay="10000"/>
                            </p:stCondLst>
                            <p:childTnLst>
                              <p:par>
                                <p:cTn id="65" presetID="51"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770" decel="100000"/>
                                        <p:tgtEl>
                                          <p:spTgt spid="14"/>
                                        </p:tgtEl>
                                      </p:cBhvr>
                                    </p:animEffect>
                                    <p:animScale>
                                      <p:cBhvr>
                                        <p:cTn id="68" dur="770" decel="100000"/>
                                        <p:tgtEl>
                                          <p:spTgt spid="14"/>
                                        </p:tgtEl>
                                      </p:cBhvr>
                                      <p:from x="10000" y="10000"/>
                                      <p:to x="200000" y="450000"/>
                                    </p:animScale>
                                    <p:animScale>
                                      <p:cBhvr>
                                        <p:cTn id="69" dur="1230" accel="100000" fill="hold">
                                          <p:stCondLst>
                                            <p:cond delay="770"/>
                                          </p:stCondLst>
                                        </p:cTn>
                                        <p:tgtEl>
                                          <p:spTgt spid="14"/>
                                        </p:tgtEl>
                                      </p:cBhvr>
                                      <p:from x="200000" y="450000"/>
                                      <p:to x="100000" y="100000"/>
                                    </p:animScale>
                                    <p:set>
                                      <p:cBhvr>
                                        <p:cTn id="70" dur="770" fill="hold"/>
                                        <p:tgtEl>
                                          <p:spTgt spid="14"/>
                                        </p:tgtEl>
                                        <p:attrNameLst>
                                          <p:attrName>ppt_x</p:attrName>
                                        </p:attrNameLst>
                                      </p:cBhvr>
                                      <p:to>
                                        <p:strVal val="(0.5)"/>
                                      </p:to>
                                    </p:set>
                                    <p:anim from="(0.5)" to="(#ppt_x)" calcmode="lin" valueType="num">
                                      <p:cBhvr>
                                        <p:cTn id="71" dur="1230" accel="100000" fill="hold">
                                          <p:stCondLst>
                                            <p:cond delay="770"/>
                                          </p:stCondLst>
                                        </p:cTn>
                                        <p:tgtEl>
                                          <p:spTgt spid="14"/>
                                        </p:tgtEl>
                                        <p:attrNameLst>
                                          <p:attrName>ppt_x</p:attrName>
                                        </p:attrNameLst>
                                      </p:cBhvr>
                                    </p:anim>
                                    <p:set>
                                      <p:cBhvr>
                                        <p:cTn id="72" dur="770" fill="hold"/>
                                        <p:tgtEl>
                                          <p:spTgt spid="14"/>
                                        </p:tgtEl>
                                        <p:attrNameLst>
                                          <p:attrName>ppt_y</p:attrName>
                                        </p:attrNameLst>
                                      </p:cBhvr>
                                      <p:to>
                                        <p:strVal val="(#ppt_y+0.4)"/>
                                      </p:to>
                                    </p:set>
                                    <p:anim from="(#ppt_y+0.4)" to="(#ppt_y)" calcmode="lin" valueType="num">
                                      <p:cBhvr>
                                        <p:cTn id="73" dur="1230" accel="100000" fill="hold">
                                          <p:stCondLst>
                                            <p:cond delay="770"/>
                                          </p:stCondLst>
                                        </p:cTn>
                                        <p:tgtEl>
                                          <p:spTgt spid="14"/>
                                        </p:tgtEl>
                                        <p:attrNameLst>
                                          <p:attrName>ppt_y</p:attrName>
                                        </p:attrNameLst>
                                      </p:cBhvr>
                                    </p:anim>
                                  </p:childTnLst>
                                </p:cTn>
                              </p:par>
                            </p:childTnLst>
                          </p:cTn>
                        </p:par>
                        <p:par>
                          <p:cTn id="74" fill="hold">
                            <p:stCondLst>
                              <p:cond delay="12000"/>
                            </p:stCondLst>
                            <p:childTnLst>
                              <p:par>
                                <p:cTn id="75" presetID="55" presetClass="entr" presetSubtype="0"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1000" fill="hold"/>
                                        <p:tgtEl>
                                          <p:spTgt spid="24"/>
                                        </p:tgtEl>
                                        <p:attrNameLst>
                                          <p:attrName>ppt_w</p:attrName>
                                        </p:attrNameLst>
                                      </p:cBhvr>
                                      <p:tavLst>
                                        <p:tav tm="0">
                                          <p:val>
                                            <p:strVal val="#ppt_w*0.70"/>
                                          </p:val>
                                        </p:tav>
                                        <p:tav tm="100000">
                                          <p:val>
                                            <p:strVal val="#ppt_w"/>
                                          </p:val>
                                        </p:tav>
                                      </p:tavLst>
                                    </p:anim>
                                    <p:anim calcmode="lin" valueType="num">
                                      <p:cBhvr>
                                        <p:cTn id="78" dur="1000" fill="hold"/>
                                        <p:tgtEl>
                                          <p:spTgt spid="24"/>
                                        </p:tgtEl>
                                        <p:attrNameLst>
                                          <p:attrName>ppt_h</p:attrName>
                                        </p:attrNameLst>
                                      </p:cBhvr>
                                      <p:tavLst>
                                        <p:tav tm="0">
                                          <p:val>
                                            <p:strVal val="#ppt_h"/>
                                          </p:val>
                                        </p:tav>
                                        <p:tav tm="100000">
                                          <p:val>
                                            <p:strVal val="#ppt_h"/>
                                          </p:val>
                                        </p:tav>
                                      </p:tavLst>
                                    </p:anim>
                                    <p:animEffect transition="in" filter="fade">
                                      <p:cBhvr>
                                        <p:cTn id="79" dur="1000"/>
                                        <p:tgtEl>
                                          <p:spTgt spid="24"/>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1000" fill="hold"/>
                                        <p:tgtEl>
                                          <p:spTgt spid="25"/>
                                        </p:tgtEl>
                                        <p:attrNameLst>
                                          <p:attrName>ppt_w</p:attrName>
                                        </p:attrNameLst>
                                      </p:cBhvr>
                                      <p:tavLst>
                                        <p:tav tm="0">
                                          <p:val>
                                            <p:strVal val="#ppt_w*0.70"/>
                                          </p:val>
                                        </p:tav>
                                        <p:tav tm="100000">
                                          <p:val>
                                            <p:strVal val="#ppt_w"/>
                                          </p:val>
                                        </p:tav>
                                      </p:tavLst>
                                    </p:anim>
                                    <p:anim calcmode="lin" valueType="num">
                                      <p:cBhvr>
                                        <p:cTn id="83" dur="1000" fill="hold"/>
                                        <p:tgtEl>
                                          <p:spTgt spid="25"/>
                                        </p:tgtEl>
                                        <p:attrNameLst>
                                          <p:attrName>ppt_h</p:attrName>
                                        </p:attrNameLst>
                                      </p:cBhvr>
                                      <p:tavLst>
                                        <p:tav tm="0">
                                          <p:val>
                                            <p:strVal val="#ppt_h"/>
                                          </p:val>
                                        </p:tav>
                                        <p:tav tm="100000">
                                          <p:val>
                                            <p:strVal val="#ppt_h"/>
                                          </p:val>
                                        </p:tav>
                                      </p:tavLst>
                                    </p:anim>
                                    <p:animEffect transition="in" filter="fade">
                                      <p:cBhvr>
                                        <p:cTn id="84" dur="1000"/>
                                        <p:tgtEl>
                                          <p:spTgt spid="25"/>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ppt_w</p:attrName>
                                        </p:attrNameLst>
                                      </p:cBhvr>
                                      <p:tavLst>
                                        <p:tav tm="0">
                                          <p:val>
                                            <p:strVal val="#ppt_w*0.70"/>
                                          </p:val>
                                        </p:tav>
                                        <p:tav tm="100000">
                                          <p:val>
                                            <p:strVal val="#ppt_w"/>
                                          </p:val>
                                        </p:tav>
                                      </p:tavLst>
                                    </p:anim>
                                    <p:anim calcmode="lin" valueType="num">
                                      <p:cBhvr>
                                        <p:cTn id="88" dur="1000" fill="hold"/>
                                        <p:tgtEl>
                                          <p:spTgt spid="22"/>
                                        </p:tgtEl>
                                        <p:attrNameLst>
                                          <p:attrName>ppt_h</p:attrName>
                                        </p:attrNameLst>
                                      </p:cBhvr>
                                      <p:tavLst>
                                        <p:tav tm="0">
                                          <p:val>
                                            <p:strVal val="#ppt_h"/>
                                          </p:val>
                                        </p:tav>
                                        <p:tav tm="100000">
                                          <p:val>
                                            <p:strVal val="#ppt_h"/>
                                          </p:val>
                                        </p:tav>
                                      </p:tavLst>
                                    </p:anim>
                                    <p:animEffect transition="in" filter="fade">
                                      <p:cBhvr>
                                        <p:cTn id="89" dur="1000"/>
                                        <p:tgtEl>
                                          <p:spTgt spid="22"/>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1000" fill="hold"/>
                                        <p:tgtEl>
                                          <p:spTgt spid="20"/>
                                        </p:tgtEl>
                                        <p:attrNameLst>
                                          <p:attrName>ppt_w</p:attrName>
                                        </p:attrNameLst>
                                      </p:cBhvr>
                                      <p:tavLst>
                                        <p:tav tm="0">
                                          <p:val>
                                            <p:strVal val="#ppt_w*0.70"/>
                                          </p:val>
                                        </p:tav>
                                        <p:tav tm="100000">
                                          <p:val>
                                            <p:strVal val="#ppt_w"/>
                                          </p:val>
                                        </p:tav>
                                      </p:tavLst>
                                    </p:anim>
                                    <p:anim calcmode="lin" valueType="num">
                                      <p:cBhvr>
                                        <p:cTn id="93" dur="1000" fill="hold"/>
                                        <p:tgtEl>
                                          <p:spTgt spid="20"/>
                                        </p:tgtEl>
                                        <p:attrNameLst>
                                          <p:attrName>ppt_h</p:attrName>
                                        </p:attrNameLst>
                                      </p:cBhvr>
                                      <p:tavLst>
                                        <p:tav tm="0">
                                          <p:val>
                                            <p:strVal val="#ppt_h"/>
                                          </p:val>
                                        </p:tav>
                                        <p:tav tm="100000">
                                          <p:val>
                                            <p:strVal val="#ppt_h"/>
                                          </p:val>
                                        </p:tav>
                                      </p:tavLst>
                                    </p:anim>
                                    <p:animEffect transition="in" filter="fade">
                                      <p:cBhvr>
                                        <p:cTn id="94" dur="1000"/>
                                        <p:tgtEl>
                                          <p:spTgt spid="20"/>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1000" fill="hold"/>
                                        <p:tgtEl>
                                          <p:spTgt spid="23"/>
                                        </p:tgtEl>
                                        <p:attrNameLst>
                                          <p:attrName>ppt_w</p:attrName>
                                        </p:attrNameLst>
                                      </p:cBhvr>
                                      <p:tavLst>
                                        <p:tav tm="0">
                                          <p:val>
                                            <p:strVal val="#ppt_w*0.70"/>
                                          </p:val>
                                        </p:tav>
                                        <p:tav tm="100000">
                                          <p:val>
                                            <p:strVal val="#ppt_w"/>
                                          </p:val>
                                        </p:tav>
                                      </p:tavLst>
                                    </p:anim>
                                    <p:anim calcmode="lin" valueType="num">
                                      <p:cBhvr>
                                        <p:cTn id="98" dur="1000" fill="hold"/>
                                        <p:tgtEl>
                                          <p:spTgt spid="23"/>
                                        </p:tgtEl>
                                        <p:attrNameLst>
                                          <p:attrName>ppt_h</p:attrName>
                                        </p:attrNameLst>
                                      </p:cBhvr>
                                      <p:tavLst>
                                        <p:tav tm="0">
                                          <p:val>
                                            <p:strVal val="#ppt_h"/>
                                          </p:val>
                                        </p:tav>
                                        <p:tav tm="100000">
                                          <p:val>
                                            <p:strVal val="#ppt_h"/>
                                          </p:val>
                                        </p:tav>
                                      </p:tavLst>
                                    </p:anim>
                                    <p:animEffect transition="in" filter="fade">
                                      <p:cBhvr>
                                        <p:cTn id="9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Productivity and Efficiency</a:t>
            </a:r>
            <a:endParaRPr lang="en-US" dirty="0"/>
          </a:p>
        </p:txBody>
      </p:sp>
      <p:sp>
        <p:nvSpPr>
          <p:cNvPr id="4" name="Content Placeholder 3"/>
          <p:cNvSpPr>
            <a:spLocks noGrp="1"/>
          </p:cNvSpPr>
          <p:nvPr>
            <p:ph idx="1"/>
          </p:nvPr>
        </p:nvSpPr>
        <p:spPr>
          <a:xfrm>
            <a:off x="152400" y="1752600"/>
            <a:ext cx="3733800" cy="4373563"/>
          </a:xfrm>
        </p:spPr>
        <p:txBody>
          <a:bodyPr/>
          <a:lstStyle/>
          <a:p>
            <a:r>
              <a:rPr lang="en-US" dirty="0" smtClean="0"/>
              <a:t>Better internal traffic routing and strict control over backing reduces time-consuming incidents.</a:t>
            </a:r>
            <a:endParaRPr lang="en-US" dirty="0"/>
          </a:p>
        </p:txBody>
      </p:sp>
      <p:pic>
        <p:nvPicPr>
          <p:cNvPr id="5" name="Picture 2" descr="2008_0416July2007Site7006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1905000"/>
            <a:ext cx="4927600" cy="42672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Productivity and Efficiency</a:t>
            </a:r>
            <a:endParaRPr lang="en-US" dirty="0"/>
          </a:p>
        </p:txBody>
      </p:sp>
      <p:sp>
        <p:nvSpPr>
          <p:cNvPr id="4" name="Content Placeholder 3"/>
          <p:cNvSpPr>
            <a:spLocks noGrp="1"/>
          </p:cNvSpPr>
          <p:nvPr>
            <p:ph idx="1"/>
          </p:nvPr>
        </p:nvSpPr>
        <p:spPr>
          <a:xfrm>
            <a:off x="152400" y="1752600"/>
            <a:ext cx="3886200" cy="4800600"/>
          </a:xfrm>
        </p:spPr>
        <p:txBody>
          <a:bodyPr>
            <a:normAutofit lnSpcReduction="10000"/>
          </a:bodyPr>
          <a:lstStyle/>
          <a:p>
            <a:r>
              <a:rPr lang="en-US" dirty="0" smtClean="0"/>
              <a:t>Well executed ITCPs will control for- and alert workers to overhead  and buried hazards such as power lines, cranes &amp; other utilities.</a:t>
            </a:r>
            <a:endParaRPr lang="en-US" dirty="0"/>
          </a:p>
        </p:txBody>
      </p:sp>
      <p:pic>
        <p:nvPicPr>
          <p:cNvPr id="6" name="Picture 8" descr="cranefire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1600200"/>
            <a:ext cx="3937000" cy="2952750"/>
          </a:xfrm>
          <a:prstGeom prst="rect">
            <a:avLst/>
          </a:prstGeom>
          <a:ln w="12700">
            <a:solidFill>
              <a:schemeClr val="tx1"/>
            </a:solid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3962400"/>
            <a:ext cx="3886200" cy="2728689"/>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Productivity and Efficiency</a:t>
            </a:r>
            <a:endParaRPr lang="en-US" dirty="0"/>
          </a:p>
        </p:txBody>
      </p:sp>
      <p:sp>
        <p:nvSpPr>
          <p:cNvPr id="4" name="Content Placeholder 3"/>
          <p:cNvSpPr>
            <a:spLocks noGrp="1"/>
          </p:cNvSpPr>
          <p:nvPr>
            <p:ph idx="1"/>
          </p:nvPr>
        </p:nvSpPr>
        <p:spPr>
          <a:xfrm>
            <a:off x="0" y="2133601"/>
            <a:ext cx="3429000" cy="4038600"/>
          </a:xfrm>
        </p:spPr>
        <p:txBody>
          <a:bodyPr/>
          <a:lstStyle/>
          <a:p>
            <a:r>
              <a:rPr lang="en-US" dirty="0" smtClean="0"/>
              <a:t>Can improve efficiency through reduced repositioning.</a:t>
            </a:r>
            <a:endParaRPr lang="en-US" dirty="0"/>
          </a:p>
        </p:txBody>
      </p:sp>
      <p:pic>
        <p:nvPicPr>
          <p:cNvPr id="87042" name="Picture 2"/>
          <p:cNvPicPr>
            <a:picLocks noChangeAspect="1" noChangeArrowheads="1"/>
          </p:cNvPicPr>
          <p:nvPr/>
        </p:nvPicPr>
        <p:blipFill>
          <a:blip r:embed="rId3" cstate="print"/>
          <a:srcRect/>
          <a:stretch>
            <a:fillRect/>
          </a:stretch>
        </p:blipFill>
        <p:spPr bwMode="auto">
          <a:xfrm>
            <a:off x="3429000" y="1905000"/>
            <a:ext cx="5468496" cy="3513575"/>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p:cNvPicPr>
            <a:picLocks noChangeAspect="1" noChangeArrowheads="1"/>
          </p:cNvPicPr>
          <p:nvPr/>
        </p:nvPicPr>
        <p:blipFill>
          <a:blip r:embed="rId3" cstate="print"/>
          <a:srcRect/>
          <a:stretch>
            <a:fillRect/>
          </a:stretch>
        </p:blipFill>
        <p:spPr bwMode="auto">
          <a:xfrm>
            <a:off x="228600" y="3962400"/>
            <a:ext cx="3495675" cy="2562225"/>
          </a:xfrm>
          <a:prstGeom prst="rect">
            <a:avLst/>
          </a:prstGeom>
          <a:ln w="12700">
            <a:solidFill>
              <a:schemeClr val="tx1"/>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smtClean="0"/>
              <a:t>Productivity and Efficiency</a:t>
            </a:r>
            <a:endParaRPr lang="en-US" dirty="0"/>
          </a:p>
        </p:txBody>
      </p:sp>
      <p:sp>
        <p:nvSpPr>
          <p:cNvPr id="4" name="Content Placeholder 3"/>
          <p:cNvSpPr>
            <a:spLocks noGrp="1"/>
          </p:cNvSpPr>
          <p:nvPr>
            <p:ph idx="1"/>
          </p:nvPr>
        </p:nvSpPr>
        <p:spPr>
          <a:xfrm>
            <a:off x="152400" y="1752600"/>
            <a:ext cx="8763000" cy="4373563"/>
          </a:xfrm>
        </p:spPr>
        <p:txBody>
          <a:bodyPr/>
          <a:lstStyle/>
          <a:p>
            <a:r>
              <a:rPr lang="en-US" dirty="0" smtClean="0"/>
              <a:t>One of the greatest contributions of ITCPs is improved communications.</a:t>
            </a:r>
            <a:endParaRPr lang="en-US" dirty="0"/>
          </a:p>
        </p:txBody>
      </p:sp>
      <p:pic>
        <p:nvPicPr>
          <p:cNvPr id="8806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0" y="3276600"/>
            <a:ext cx="5140325" cy="3384550"/>
          </a:xfrm>
          <a:prstGeom prst="rect">
            <a:avLst/>
          </a:prstGeom>
          <a:ln w="12700">
            <a:solidFill>
              <a:schemeClr val="tx1"/>
            </a:solidFill>
          </a:ln>
          <a:effectLst>
            <a:outerShdw blurRad="292100" dist="139700" dir="2700000" algn="tl" rotWithShape="0">
              <a:srgbClr val="333333">
                <a:alpha val="65000"/>
              </a:srgbClr>
            </a:outerShdw>
          </a:effectLst>
        </p:spPr>
      </p:pic>
      <p:pic>
        <p:nvPicPr>
          <p:cNvPr id="8806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4200" y="2971800"/>
            <a:ext cx="2324556" cy="19812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Communications</a:t>
            </a:r>
            <a:br>
              <a:rPr lang="en-US" dirty="0" smtClean="0"/>
            </a:br>
            <a:r>
              <a:rPr lang="en-US" i="1" dirty="0" smtClean="0"/>
              <a:t> Management Elements Addressed</a:t>
            </a:r>
            <a:endParaRPr lang="en-US" dirty="0"/>
          </a:p>
        </p:txBody>
      </p:sp>
      <p:sp>
        <p:nvSpPr>
          <p:cNvPr id="3" name="Content Placeholder 2"/>
          <p:cNvSpPr>
            <a:spLocks noGrp="1"/>
          </p:cNvSpPr>
          <p:nvPr>
            <p:ph idx="1"/>
          </p:nvPr>
        </p:nvSpPr>
        <p:spPr>
          <a:xfrm>
            <a:off x="457200" y="1752600"/>
            <a:ext cx="8229600" cy="4648200"/>
          </a:xfrm>
        </p:spPr>
        <p:txBody>
          <a:bodyPr>
            <a:normAutofit fontScale="92500" lnSpcReduction="20000"/>
          </a:bodyPr>
          <a:lstStyle/>
          <a:p>
            <a:r>
              <a:rPr lang="en-US" dirty="0" smtClean="0"/>
              <a:t>Chain of command</a:t>
            </a:r>
          </a:p>
          <a:p>
            <a:r>
              <a:rPr lang="en-US" dirty="0" smtClean="0"/>
              <a:t>On-site equipment and personnel</a:t>
            </a:r>
          </a:p>
          <a:p>
            <a:r>
              <a:rPr lang="en-US" dirty="0" smtClean="0"/>
              <a:t>Contact information, including on-site contractors,</a:t>
            </a:r>
          </a:p>
          <a:p>
            <a:r>
              <a:rPr lang="en-US" dirty="0" smtClean="0"/>
              <a:t>Contracting agency</a:t>
            </a:r>
          </a:p>
          <a:p>
            <a:r>
              <a:rPr lang="en-US" dirty="0" smtClean="0"/>
              <a:t>Emergency response services</a:t>
            </a:r>
          </a:p>
          <a:p>
            <a:r>
              <a:rPr lang="en-US" dirty="0" smtClean="0"/>
              <a:t>The location, time table, and scope of the project</a:t>
            </a:r>
          </a:p>
          <a:p>
            <a:r>
              <a:rPr lang="en-US" dirty="0" smtClean="0"/>
              <a:t>Assignment of responsibilities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Communications</a:t>
            </a:r>
            <a:br>
              <a:rPr lang="en-US" dirty="0" smtClean="0"/>
            </a:br>
            <a:r>
              <a:rPr lang="en-US" i="1" dirty="0" smtClean="0"/>
              <a:t>Management Elements Addressed</a:t>
            </a:r>
            <a:endParaRPr lang="en-US" dirty="0"/>
          </a:p>
        </p:txBody>
      </p:sp>
      <p:sp>
        <p:nvSpPr>
          <p:cNvPr id="3" name="Content Placeholder 2"/>
          <p:cNvSpPr>
            <a:spLocks noGrp="1"/>
          </p:cNvSpPr>
          <p:nvPr>
            <p:ph idx="1"/>
          </p:nvPr>
        </p:nvSpPr>
        <p:spPr>
          <a:xfrm>
            <a:off x="228600" y="1752600"/>
            <a:ext cx="8458200" cy="4373563"/>
          </a:xfrm>
        </p:spPr>
        <p:txBody>
          <a:bodyPr>
            <a:noAutofit/>
          </a:bodyPr>
          <a:lstStyle/>
          <a:p>
            <a:r>
              <a:rPr lang="en-US" sz="2800" dirty="0" smtClean="0"/>
              <a:t>ITCP operations communication plan should include the following:</a:t>
            </a:r>
          </a:p>
          <a:p>
            <a:pPr lvl="1"/>
            <a:r>
              <a:rPr lang="en-US" sz="2700" dirty="0" smtClean="0"/>
              <a:t>Communications regarding changes to the ITCP</a:t>
            </a:r>
          </a:p>
          <a:p>
            <a:pPr lvl="1"/>
            <a:r>
              <a:rPr lang="en-US" sz="2700" dirty="0" smtClean="0"/>
              <a:t>A means for workers on foot to talk with operators, truck drivers and others coordinating access and egress of vehicles, and the movement of heavy equipment within the work space</a:t>
            </a:r>
          </a:p>
          <a:p>
            <a:pPr lvl="1"/>
            <a:r>
              <a:rPr lang="en-US" sz="2700" dirty="0" smtClean="0"/>
              <a:t>A means for equipment operators to communicate with each other and with key site personnel</a:t>
            </a:r>
          </a:p>
          <a:p>
            <a:pPr lvl="1"/>
            <a:r>
              <a:rPr lang="en-US" sz="2700" dirty="0" smtClean="0"/>
              <a:t>A plan for orienting independent truck drivers and subcontractors to the work space and the ITCP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3942</TotalTime>
  <Words>921</Words>
  <Application>Microsoft Office PowerPoint</Application>
  <PresentationFormat>On-screen Show (4:3)</PresentationFormat>
  <Paragraphs>57</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Preventing Runovers and Backovers</vt:lpstr>
      <vt:lpstr>ITCPs Improve Productivity</vt:lpstr>
      <vt:lpstr>Integrated Process</vt:lpstr>
      <vt:lpstr>Productivity and Efficiency</vt:lpstr>
      <vt:lpstr>Productivity and Efficiency</vt:lpstr>
      <vt:lpstr>Productivity and Efficiency</vt:lpstr>
      <vt:lpstr>Productivity and Efficiency</vt:lpstr>
      <vt:lpstr>Communications  Management Elements Addressed</vt:lpstr>
      <vt:lpstr>Communications Management Elements Addressed</vt:lpstr>
      <vt:lpstr>Discussion and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119</cp:revision>
  <dcterms:created xsi:type="dcterms:W3CDTF">2011-04-13T19:39:59Z</dcterms:created>
  <dcterms:modified xsi:type="dcterms:W3CDTF">2014-02-13T17:16:17Z</dcterms:modified>
</cp:coreProperties>
</file>