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58" r:id="rId5"/>
    <p:sldId id="270" r:id="rId6"/>
    <p:sldId id="259" r:id="rId7"/>
    <p:sldId id="260" r:id="rId8"/>
    <p:sldId id="261" r:id="rId9"/>
    <p:sldId id="262" r:id="rId10"/>
    <p:sldId id="272" r:id="rId11"/>
    <p:sldId id="263" r:id="rId12"/>
    <p:sldId id="264" r:id="rId13"/>
    <p:sldId id="265" r:id="rId14"/>
    <p:sldId id="273" r:id="rId15"/>
    <p:sldId id="27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65" autoAdjust="0"/>
  </p:normalViewPr>
  <p:slideViewPr>
    <p:cSldViewPr>
      <p:cViewPr varScale="1">
        <p:scale>
          <a:sx n="65" d="100"/>
          <a:sy n="65"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96809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for the ITCP to be successfully implemented, many people need to be included in executing the ITCP.  If possible, key people should meet together to discuss the pros and cons of the ITCP process.  ITCPs will be developed in phases:</a:t>
            </a:r>
            <a:r>
              <a:rPr lang="en-US" sz="1200" kern="1200" baseline="0" dirty="0" smtClean="0">
                <a:solidFill>
                  <a:schemeClr val="tx1"/>
                </a:solidFill>
                <a:latin typeface="+mn-lt"/>
                <a:ea typeface="+mn-ea"/>
                <a:cs typeface="+mn-cs"/>
              </a:rPr>
              <a:t> Planning, Developing the Construction Work Plan, and Site Operations.  Though most ITCP work occurs in the Site Operations phase, some work may be necessary well before the first site worker arrives.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a:t>
            </a:r>
            <a:r>
              <a:rPr lang="en-US" baseline="0" dirty="0" smtClean="0"/>
              <a:t> dump truck drivers, equipment operators can easily strike workers on foot because he/she is unaware they are laboring near the equipment.  Construction equipment also has blind areas where the operator cannot see workers or objects.  While operators may be more familiar with site conditions than truck delivery drivers, they must also understand ITCP procedures to ensure safe operations.  These include using spotters or performing a visual check when entering blind areas; not allowing workers to approach them without a clear signal to do so, and staying outside of areas designated for workers on foot.</a:t>
            </a:r>
          </a:p>
          <a:p>
            <a:endParaRPr lang="en-US" baseline="0" dirty="0" smtClean="0"/>
          </a:p>
          <a:p>
            <a:r>
              <a:rPr lang="en-US" baseline="0" dirty="0" smtClean="0"/>
              <a:t>Remember, operators are paying close attention to their task.  When</a:t>
            </a:r>
            <a:r>
              <a:rPr lang="en-US" sz="1200" kern="1200" dirty="0" smtClean="0">
                <a:solidFill>
                  <a:schemeClr val="tx1"/>
                </a:solidFill>
                <a:latin typeface="+mn-lt"/>
                <a:ea typeface="+mn-ea"/>
                <a:cs typeface="+mn-cs"/>
              </a:rPr>
              <a:t> the operator is focused on the task at hand,  he or she may not see you even in plain sight.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Spotters are recommended by ANSI and</a:t>
            </a:r>
            <a:r>
              <a:rPr lang="en-US" baseline="0" dirty="0" smtClean="0"/>
              <a:t> other organizations</a:t>
            </a:r>
            <a:r>
              <a:rPr lang="en-US" dirty="0" smtClean="0"/>
              <a:t> for backing operations, particularly those with large blind areas.  They should be trained in standard signaling procedures. Some states (Virginia and Washington) require a spotter when camera/radar systems not used.  Remember, spotters can also be in danger from vehicles – who is spotting the spotter?  Spotters can help when you must work with your back to equipment or traffic.  If a driver/operator looses visual contact with the spotter, he/she must stop immediately until the spotter is located.</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occasional visitor to the roadway construction</a:t>
            </a:r>
            <a:r>
              <a:rPr lang="en-US" baseline="0" dirty="0" smtClean="0"/>
              <a:t> site is likely to be least familiar with current site conditions, designated areas for parking, locations where workers on foot are laboring, etc.  Early communication with these people is important to let them know an ITCP is in effect on the site.  Responsibility for communicating this information should reside primarily with the project manager as he/she is most likely to know who will be visiting the site and when.  Visitors may include safety personnel, superintendents, company owners, and other contractors.</a:t>
            </a:r>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Procedures for handling and storing construction material deliveries at the site should also be discussed.  Visitors should park at an off-site staging area and receive a ITCP briefing.  If they enter the work space, there should be a designated entrance point, parking area and pathway for their duties at the site. </a:t>
            </a:r>
            <a:r>
              <a:rPr lang="en-US" sz="1200" kern="1200" dirty="0" smtClean="0">
                <a:solidFill>
                  <a:schemeClr val="tx1"/>
                </a:solidFill>
                <a:latin typeface="+mn-lt"/>
                <a:ea typeface="+mn-ea"/>
                <a:cs typeface="+mn-cs"/>
              </a:rPr>
              <a:t>Visitors need to know or be instructed on where to park once they enter the worksite. The choice of parking location may impede the production process, cause unnecessary hazards to workers on foot or equipment operators, or cause hazards for drivers on the roadway. </a:t>
            </a:r>
          </a:p>
          <a:p>
            <a:pPr defTabSz="931774">
              <a:defRPr/>
            </a:pPr>
            <a:endParaRPr lang="en-US" baseline="0" dirty="0" smtClean="0"/>
          </a:p>
          <a:p>
            <a:pPr defTabSz="931774">
              <a:defRPr/>
            </a:pPr>
            <a:r>
              <a:rPr lang="en-US" baseline="0" dirty="0" smtClean="0"/>
              <a:t>When visitors arrive on site, the foreman or lead person should immediately approach them to make sure they understand ITCP rules and do not place themselves or a vehicle in a location that will impede proper operation of the plan.</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class members break into teams identify the job(s) they typically</a:t>
            </a:r>
            <a:r>
              <a:rPr lang="en-US" baseline="0" dirty="0" smtClean="0"/>
              <a:t> perform at work with their partner.  Working together, have the team identify several roles and responsibilities each person might assume on the jobsite.   Have them share their findings with the class and discuss.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a:t>
            </a:r>
            <a:r>
              <a:rPr lang="en-US" sz="1200" kern="1200" baseline="0" dirty="0" smtClean="0">
                <a:solidFill>
                  <a:schemeClr val="tx1"/>
                </a:solidFill>
                <a:latin typeface="+mn-lt"/>
                <a:ea typeface="+mn-ea"/>
                <a:cs typeface="+mn-cs"/>
              </a:rPr>
              <a:t> every person who is regularly on the construction site should be trained with regards to the ITCP, and in some cases, involved </a:t>
            </a:r>
            <a:r>
              <a:rPr lang="en-US" sz="1200" kern="1200" dirty="0" smtClean="0">
                <a:solidFill>
                  <a:schemeClr val="tx1"/>
                </a:solidFill>
                <a:latin typeface="+mn-lt"/>
                <a:ea typeface="+mn-ea"/>
                <a:cs typeface="+mn-cs"/>
              </a:rPr>
              <a:t>in the planning process.  While the safety officer is responsible for ensuring company personnel understand, are able to develop, and actually implement ITCPs at the project level, the responsibility for developing, maintain, and changing ITCPs rests with those responsible for site safety—primarily the foreman in collaboration with the site superintendent.  As conditions change and/or as operations change, so does the ITCP.  As the project changes, responsibility for administering the ITCP may shift depending upon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who is on site when conditions and/or operations change.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candidate for helping to create</a:t>
            </a:r>
            <a:r>
              <a:rPr lang="en-US" baseline="0" dirty="0" smtClean="0"/>
              <a:t> the </a:t>
            </a:r>
            <a:r>
              <a:rPr lang="en-US" dirty="0" smtClean="0"/>
              <a:t>plan is a safety professional.  This person should meet the OSHA requirements of a “competent person” meaning one who is capable of identifying existing and predictable hazards in the surroundings or working conditions that are unsanitary, hazardous, or dangerous to employees, and who has authorization to take prompt corrective measures to eliminate them.  The</a:t>
            </a:r>
            <a:r>
              <a:rPr lang="en-US" baseline="0" dirty="0" smtClean="0"/>
              <a:t> safety professional will support the</a:t>
            </a:r>
            <a:r>
              <a:rPr lang="en-US" dirty="0" smtClean="0"/>
              <a:t> job supervisor (or other designated competent person) throughout the project's duration and should have a role in the development and monitoring of the ITCP.   Other onsite personnel, such as lead persons </a:t>
            </a:r>
            <a:r>
              <a:rPr lang="en-US" baseline="0" dirty="0" smtClean="0"/>
              <a:t>and foreman, are those most likely to directly administer and modify the ITCP as site conditions change.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some jurisdictions</a:t>
            </a:r>
            <a:r>
              <a:rPr lang="en-US" baseline="0" dirty="0" smtClean="0"/>
              <a:t> the inspector is required to be on site at all times; in other states the inspector makes periodic visits. </a:t>
            </a:r>
            <a:r>
              <a:rPr lang="en-US" dirty="0" smtClean="0"/>
              <a:t>The primary</a:t>
            </a:r>
            <a:r>
              <a:rPr lang="en-US" baseline="0" dirty="0" smtClean="0"/>
              <a:t> role of the DOT Inspector and/or Quality Control Engineer is that of Liaison with the owner/agency. In most situations, </a:t>
            </a:r>
            <a:r>
              <a:rPr lang="en-US" sz="1200" kern="1200" dirty="0" smtClean="0">
                <a:solidFill>
                  <a:schemeClr val="tx1"/>
                </a:solidFill>
                <a:latin typeface="+mn-lt"/>
                <a:ea typeface="+mn-ea"/>
                <a:cs typeface="+mn-cs"/>
              </a:rPr>
              <a:t>QC and inspectors are regularly on site, often there everyday for a good portion of the day as they take load tickets, measure asphalt being laid or conduct QC. In some states and on some jobs, the state inspector is required to be on the site all day; in other states, the state inspector is not so active.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superintendent and/or project manager is a key</a:t>
            </a:r>
            <a:r>
              <a:rPr lang="en-US" baseline="0" dirty="0" smtClean="0"/>
              <a:t> person in ensuring an ITCP is implemented properly on the site.  While the superintendent/manager may assign one or more foremen to directly implement the plan, he/she controls the various factors that must be coordinated to ensure cooperation in ITCP implementation.   To properly implement the plan, workers, operators, dump truck drivers, inspectors – virtually all site visitors must be apprised of the plan and made aware of its basic operation.  Such coordination and implementation is greatly facilitated with support of the person in charge of site operations and the project schedule.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direct responsibility for</a:t>
            </a:r>
            <a:r>
              <a:rPr lang="en-US" baseline="0" dirty="0" smtClean="0"/>
              <a:t> on-site operations, compliance with the project schedule and coordinating personnel, the supervisor or lead person will play the most important role in developing and executing the ITCP.  He/she should be involved in initial planning activities. The supervisor/lead person will implement the plan by directing onsite operations and ensuring workers on foot, operators, dump truck drivers and other onsite workers are apprised of the ITCP and know where and how they should carry out their duties in compliance with the plan.  The lead person/foreman will be responsible to ensure the plan is updated as work progress and site conditions change.  He/she is also responsible for general work place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ITCP concept was conceived and designed to protect workers on foot from being struck by dump trucks and other construction equipment while working.  These workers must be trained and disciplined to understand the basic elements of an ITCP – both in terms of how it protects them and the specifics of what has been planned for the site where they are assigned to work.   For workers on foot to be able to comply with ITCP protections, they must 1) understand the plan; 2) be supported in their efforts to comply; 3) be provided with site conditions that allow for their protection (including access to restrooms, coolers, parking, etc.).  In other words, </a:t>
            </a:r>
            <a:r>
              <a:rPr lang="en-US" sz="120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orkers on foot need to understand the hazards of working around equipment including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blind areas, stopping speeds, and communications</a:t>
            </a:r>
            <a:r>
              <a:rPr lang="en-US" sz="1200" kern="1200" baseline="0" dirty="0" smtClean="0">
                <a:solidFill>
                  <a:schemeClr val="tx1"/>
                </a:solidFill>
                <a:latin typeface="+mn-lt"/>
                <a:ea typeface="+mn-ea"/>
                <a:cs typeface="+mn-cs"/>
              </a:rPr>
              <a:t> with operators.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truck boss needs to be informed about the daily plan as well as the initial planning of the site. He will provide vital information affecting</a:t>
            </a:r>
            <a:r>
              <a:rPr lang="en-US" sz="1200" kern="1200" baseline="0" dirty="0" smtClean="0">
                <a:solidFill>
                  <a:schemeClr val="tx1"/>
                </a:solidFill>
                <a:latin typeface="+mn-lt"/>
                <a:ea typeface="+mn-ea"/>
                <a:cs typeface="+mn-cs"/>
              </a:rPr>
              <a:t> operation safety that should be considered in the </a:t>
            </a:r>
            <a:r>
              <a:rPr lang="en-US" sz="1200" kern="1200" dirty="0" smtClean="0">
                <a:solidFill>
                  <a:schemeClr val="tx1"/>
                </a:solidFill>
                <a:latin typeface="+mn-lt"/>
                <a:ea typeface="+mn-ea"/>
                <a:cs typeface="+mn-cs"/>
              </a:rPr>
              <a:t>planning process. </a:t>
            </a:r>
            <a:r>
              <a:rPr lang="en-US" sz="1200" kern="1200" baseline="0" dirty="0" smtClean="0">
                <a:solidFill>
                  <a:schemeClr val="tx1"/>
                </a:solidFill>
                <a:latin typeface="+mn-lt"/>
                <a:ea typeface="+mn-ea"/>
                <a:cs typeface="+mn-cs"/>
              </a:rPr>
              <a:t> In </a:t>
            </a:r>
            <a:r>
              <a:rPr lang="en-US" sz="1200" kern="1200" dirty="0" smtClean="0">
                <a:solidFill>
                  <a:schemeClr val="tx1"/>
                </a:solidFill>
                <a:latin typeface="+mn-lt"/>
                <a:ea typeface="+mn-ea"/>
                <a:cs typeface="+mn-cs"/>
              </a:rPr>
              <a:t>the training process those involved need to recognize the primary purpose of the truck drivers: to deliver material. They want to do this as efficiently as possible so they can return with another load.  Their focus is aligned with the ticket taker on site, and the dump man once the truck is in the queue. </a:t>
            </a:r>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Dump truck drivers present</a:t>
            </a:r>
            <a:r>
              <a:rPr lang="en-US" baseline="0" dirty="0" smtClean="0"/>
              <a:t> the greatest risk to workers on foot.  According to data from the Bureau of Labor Statistics, dump trucks are responsible for over ¼ of all runover or backover deaths in this industry.  This is primarily because dump trucks have large blind areas into which the driver cannot see; they are “visitors” to the site (bringing asphalt, aggregate and other materials) and may not be aware of current site conditions and operations, and they are in constant movement on the site as they enter, back-up, empty materials, and then exit the work area.  With regard to ITCPs, it is critical that drivers be informed of the plan and know where they should and should not go.  Drivers should be provided with ITCP instructions and receive navigation assistance (spotters) when driving in the work space when appropriate. Simply, t</a:t>
            </a:r>
            <a:r>
              <a:rPr lang="en-US" sz="1200" kern="1200" dirty="0" smtClean="0">
                <a:solidFill>
                  <a:schemeClr val="tx1"/>
                </a:solidFill>
                <a:latin typeface="+mn-lt"/>
                <a:ea typeface="+mn-ea"/>
                <a:cs typeface="+mn-cs"/>
              </a:rPr>
              <a:t>ruck drivers on site need to understand the ITCP and operate under the guidelines of the ITCP. This means it needs to be reasonable, understandable, and communicated.</a:t>
            </a:r>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lstStyle/>
          <a:p>
            <a:r>
              <a:rPr lang="en-US" dirty="0" smtClean="0"/>
              <a:t>Roles and Responsibilities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Truck Drivers</a:t>
            </a:r>
            <a:endParaRPr lang="en-US" dirty="0"/>
          </a:p>
        </p:txBody>
      </p:sp>
      <p:sp>
        <p:nvSpPr>
          <p:cNvPr id="4" name="Content Placeholder 3"/>
          <p:cNvSpPr>
            <a:spLocks noGrp="1"/>
          </p:cNvSpPr>
          <p:nvPr>
            <p:ph sz="half" idx="2"/>
          </p:nvPr>
        </p:nvSpPr>
        <p:spPr>
          <a:xfrm>
            <a:off x="4267200" y="1600200"/>
            <a:ext cx="4419600" cy="4876800"/>
          </a:xfrm>
        </p:spPr>
        <p:txBody>
          <a:bodyPr>
            <a:normAutofit fontScale="92500" lnSpcReduction="10000"/>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KEEP A SAFE DISTANCE FROM WORKERS ON FOOT</a:t>
            </a:r>
          </a:p>
          <a:p>
            <a:pPr lvl="1"/>
            <a:r>
              <a:rPr lang="en-US" sz="2800" dirty="0" smtClean="0"/>
              <a:t>Receive ITCP instruction on where they should operate</a:t>
            </a:r>
          </a:p>
          <a:p>
            <a:pPr lvl="1"/>
            <a:r>
              <a:rPr lang="en-US" sz="2800" dirty="0" smtClean="0"/>
              <a:t>Receive navigation assistance (spotters) when appropriate</a:t>
            </a:r>
          </a:p>
          <a:p>
            <a:pPr lvl="1"/>
            <a:r>
              <a:rPr lang="en-US" sz="2800" dirty="0" smtClean="0"/>
              <a:t>Never operate into a blind area without checking for pedestrians</a:t>
            </a:r>
            <a:endParaRPr lang="en-US" sz="2800" dirty="0"/>
          </a:p>
        </p:txBody>
      </p:sp>
      <p:pic>
        <p:nvPicPr>
          <p:cNvPr id="1026"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609600" y="1981199"/>
            <a:ext cx="3733800" cy="4179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Operators</a:t>
            </a:r>
          </a:p>
        </p:txBody>
      </p:sp>
      <p:sp>
        <p:nvSpPr>
          <p:cNvPr id="3" name="Content Placeholder 2"/>
          <p:cNvSpPr>
            <a:spLocks noGrp="1"/>
          </p:cNvSpPr>
          <p:nvPr>
            <p:ph sz="half" idx="1"/>
          </p:nvPr>
        </p:nvSpPr>
        <p:spPr>
          <a:xfrm>
            <a:off x="152400" y="1600200"/>
            <a:ext cx="4800600" cy="5029200"/>
          </a:xfrm>
        </p:spPr>
        <p:txBody>
          <a:bodyPr>
            <a:normAutofit fontScale="92500" lnSpcReduction="20000"/>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KNOW THE LOCATION OF WORKERS ON FOOT</a:t>
            </a:r>
          </a:p>
          <a:p>
            <a:pPr lvl="1"/>
            <a:r>
              <a:rPr lang="en-US" sz="2800" dirty="0" smtClean="0"/>
              <a:t>Do not move until the blind area is checked or a spotter is designated.</a:t>
            </a:r>
          </a:p>
          <a:p>
            <a:pPr lvl="1"/>
            <a:r>
              <a:rPr lang="en-US" sz="2800" dirty="0" smtClean="0"/>
              <a:t>Know blind area for equipment you are operating.</a:t>
            </a:r>
          </a:p>
          <a:p>
            <a:pPr lvl="1"/>
            <a:r>
              <a:rPr lang="en-US" sz="2800" dirty="0" smtClean="0"/>
              <a:t>Stay out of areas designated for workers on foot.</a:t>
            </a:r>
          </a:p>
          <a:p>
            <a:pPr lvl="1"/>
            <a:r>
              <a:rPr lang="en-US" sz="2800" dirty="0" smtClean="0"/>
              <a:t>Do a 360° “walk-around” before </a:t>
            </a:r>
            <a:r>
              <a:rPr lang="en-US" sz="2800" smtClean="0"/>
              <a:t>moving equipment.</a:t>
            </a:r>
            <a:endParaRPr lang="en-US" sz="2800" dirty="0" smtClean="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936904" y="1676401"/>
            <a:ext cx="3826096"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Spotters</a:t>
            </a:r>
            <a:endParaRPr lang="en-US" dirty="0"/>
          </a:p>
        </p:txBody>
      </p:sp>
      <p:sp>
        <p:nvSpPr>
          <p:cNvPr id="8" name="Content Placeholder 2"/>
          <p:cNvSpPr txBox="1">
            <a:spLocks/>
          </p:cNvSpPr>
          <p:nvPr/>
        </p:nvSpPr>
        <p:spPr>
          <a:xfrm>
            <a:off x="3048000" y="1600200"/>
            <a:ext cx="5867400" cy="5029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500" b="1" i="0" u="none" strike="noStrike" kern="1200" cap="none" spc="0" normalizeH="0" baseline="0" noProof="0" dirty="0" smtClean="0">
                <a:ln>
                  <a:noFill/>
                </a:ln>
                <a:solidFill>
                  <a:schemeClr val="tx1"/>
                </a:solidFill>
                <a:effectLst/>
                <a:uLnTx/>
                <a:uFillTx/>
                <a:latin typeface="+mn-lt"/>
                <a:ea typeface="+mn-ea"/>
                <a:cs typeface="+mn-cs"/>
              </a:rPr>
              <a:t>PRIMARY ROLE</a:t>
            </a:r>
            <a:r>
              <a:rPr kumimoji="0" lang="en-US" sz="3500" i="0" u="none" strike="noStrike" kern="1200" cap="none" spc="0" normalizeH="0" baseline="0" noProof="0" dirty="0" smtClean="0">
                <a:ln>
                  <a:noFill/>
                </a:ln>
                <a:solidFill>
                  <a:schemeClr val="tx1"/>
                </a:solidFill>
                <a:effectLst/>
                <a:uLnTx/>
                <a:uFillTx/>
                <a:latin typeface="+mn-lt"/>
                <a:ea typeface="+mn-ea"/>
                <a:cs typeface="+mn-cs"/>
              </a:rPr>
              <a:t>:  </a:t>
            </a:r>
            <a:r>
              <a:rPr kumimoji="0" lang="en-US" sz="3500" b="1" i="0" u="none" strike="noStrike" kern="1200" cap="none" spc="0" normalizeH="0" baseline="0" noProof="0" dirty="0" smtClean="0">
                <a:ln>
                  <a:noFill/>
                </a:ln>
                <a:solidFill>
                  <a:srgbClr val="FFCC00"/>
                </a:solidFill>
                <a:effectLst>
                  <a:outerShdw blurRad="38100" dist="38100" dir="2700000" algn="tl">
                    <a:srgbClr val="000000">
                      <a:alpha val="43137"/>
                    </a:srgbClr>
                  </a:outerShdw>
                </a:effectLst>
                <a:uLnTx/>
                <a:uFillTx/>
                <a:latin typeface="+mn-lt"/>
                <a:ea typeface="+mn-ea"/>
                <a:cs typeface="+mn-cs"/>
              </a:rPr>
              <a:t>SAFE BACKING</a:t>
            </a:r>
            <a:endParaRPr lang="en-US" sz="3500" b="1" noProof="0" dirty="0" smtClean="0">
              <a:solidFill>
                <a:srgbClr val="FFCC00"/>
              </a:solidFill>
              <a:effectLst>
                <a:outerShdw blurRad="38100" dist="38100" dir="2700000" algn="tl">
                  <a:srgbClr val="000000">
                    <a:alpha val="43137"/>
                  </a:srgbClr>
                </a:outerShdw>
              </a:effectLst>
            </a:endParaRPr>
          </a:p>
          <a:p>
            <a:pPr marL="800100" lvl="1" indent="-342900">
              <a:spcBef>
                <a:spcPct val="20000"/>
              </a:spcBef>
              <a:buClr>
                <a:srgbClr val="FFCC00"/>
              </a:buClr>
              <a:buFont typeface="Wingdings" pitchFamily="2" charset="2"/>
              <a:buChar char="§"/>
              <a:defRPr/>
            </a:pPr>
            <a:r>
              <a:rPr lang="en-US" sz="2800" b="1" dirty="0" smtClean="0"/>
              <a:t>Ensure operator knows where you are and will be located; make eye contact</a:t>
            </a:r>
          </a:p>
          <a:p>
            <a:pPr marL="800100" lvl="1" indent="-342900">
              <a:spcBef>
                <a:spcPct val="20000"/>
              </a:spcBef>
              <a:buClr>
                <a:srgbClr val="FFCC00"/>
              </a:buClr>
              <a:buFont typeface="Wingdings" pitchFamily="2" charset="2"/>
              <a:buChar char="§"/>
              <a:defRPr/>
            </a:pPr>
            <a:r>
              <a:rPr lang="en-US" sz="2800" b="1" dirty="0" smtClean="0"/>
              <a:t>Ensure workers know your responsibilities and wait for permission to enter area</a:t>
            </a:r>
          </a:p>
          <a:p>
            <a:pPr marL="800100" lvl="1" indent="-342900">
              <a:spcBef>
                <a:spcPct val="20000"/>
              </a:spcBef>
              <a:buClr>
                <a:srgbClr val="FFCC00"/>
              </a:buClr>
              <a:buFont typeface="Wingdings" pitchFamily="2" charset="2"/>
              <a:buChar char="§"/>
              <a:defRPr/>
            </a:pPr>
            <a:r>
              <a:rPr lang="en-US" sz="2800" b="1" dirty="0" smtClean="0"/>
              <a:t>Receive training in safe spotting procedures and know the signals</a:t>
            </a:r>
          </a:p>
          <a:p>
            <a:pPr marL="800100" lvl="1" indent="-342900">
              <a:spcBef>
                <a:spcPct val="20000"/>
              </a:spcBef>
              <a:buClr>
                <a:srgbClr val="FFCC00"/>
              </a:buClr>
              <a:buFont typeface="Wingdings" pitchFamily="2" charset="2"/>
              <a:buChar char="§"/>
              <a:defRPr/>
            </a:pPr>
            <a:r>
              <a:rPr lang="en-US" sz="2800" b="1" dirty="0" smtClean="0"/>
              <a:t>Stay in continuous communication with operator and remain visible at all times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971800"/>
            <a:ext cx="3124200" cy="35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Site Visitors</a:t>
            </a:r>
            <a:endParaRPr lang="en-US" dirty="0"/>
          </a:p>
        </p:txBody>
      </p:sp>
      <p:pic>
        <p:nvPicPr>
          <p:cNvPr id="7" name="Content Placeholder 6" descr="ARTBA8358 (1).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286000" y="2362200"/>
            <a:ext cx="1676400" cy="2180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p:cNvPicPr>
            <a:picLocks noGrp="1" noChangeAspect="1" noChangeArrowheads="1"/>
          </p:cNvPicPr>
          <p:nvPr>
            <p:ph sz="half" idx="1"/>
          </p:nvPr>
        </p:nvPicPr>
        <p:blipFill>
          <a:blip r:embed="rId4" cstate="print"/>
          <a:srcRect/>
          <a:stretch>
            <a:fillRect/>
          </a:stretch>
        </p:blipFill>
        <p:spPr bwMode="auto">
          <a:xfrm>
            <a:off x="457200" y="1828800"/>
            <a:ext cx="1676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810000"/>
            <a:ext cx="17526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209801" y="4791075"/>
            <a:ext cx="1752599" cy="1752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2"/>
          <p:cNvSpPr txBox="1">
            <a:spLocks/>
          </p:cNvSpPr>
          <p:nvPr/>
        </p:nvSpPr>
        <p:spPr>
          <a:xfrm>
            <a:off x="4038600" y="1600200"/>
            <a:ext cx="48768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PRIMARY ROLE</a:t>
            </a:r>
            <a:r>
              <a:rPr kumimoji="0" lang="en-US" sz="320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CC00"/>
                </a:solidFill>
                <a:effectLst>
                  <a:outerShdw blurRad="38100" dist="38100" dir="2700000" algn="tl">
                    <a:srgbClr val="000000">
                      <a:alpha val="43137"/>
                    </a:srgbClr>
                  </a:outerShdw>
                </a:effectLst>
                <a:uLnTx/>
                <a:uFillTx/>
                <a:latin typeface="+mn-lt"/>
                <a:ea typeface="+mn-ea"/>
                <a:cs typeface="+mn-cs"/>
              </a:rPr>
              <a:t>GET INFORMED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Check</a:t>
            </a:r>
            <a:r>
              <a:rPr kumimoji="0" lang="en-US" sz="2800" b="1" i="0" u="none" strike="noStrike" kern="1200" cap="none" spc="0" normalizeH="0" noProof="0" dirty="0" smtClean="0">
                <a:ln>
                  <a:noFill/>
                </a:ln>
                <a:solidFill>
                  <a:schemeClr val="tx1"/>
                </a:solidFill>
                <a:effectLst/>
                <a:uLnTx/>
                <a:uFillTx/>
                <a:latin typeface="+mn-lt"/>
                <a:ea typeface="+mn-ea"/>
                <a:cs typeface="+mn-cs"/>
              </a:rPr>
              <a:t> in with site supervisor when you arrive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t>Ascertain proper location to park your vehicle</a:t>
            </a:r>
            <a:endParaRPr kumimoji="0" lang="en-US" sz="2800" b="1" i="0" u="none" strike="noStrike" kern="1200" cap="none" spc="0" normalizeH="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Do not enter blind areas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Stay in areas designated for workers on foot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Activity</a:t>
            </a:r>
            <a:endParaRPr lang="en-US" dirty="0"/>
          </a:p>
        </p:txBody>
      </p:sp>
      <p:sp>
        <p:nvSpPr>
          <p:cNvPr id="3" name="Subtitle 2"/>
          <p:cNvSpPr>
            <a:spLocks noGrp="1"/>
          </p:cNvSpPr>
          <p:nvPr>
            <p:ph type="subTitle" idx="1"/>
          </p:nvPr>
        </p:nvSpPr>
        <p:spPr/>
        <p:txBody>
          <a:bodyPr/>
          <a:lstStyle/>
          <a:p>
            <a:r>
              <a:rPr lang="en-US" dirty="0" smtClean="0"/>
              <a:t>What Are Your Duties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3" name="Subtitle 2"/>
          <p:cNvSpPr>
            <a:spLocks noGrp="1"/>
          </p:cNvSpPr>
          <p:nvPr>
            <p:ph type="subTitle" idx="1"/>
          </p:nvPr>
        </p:nvSpPr>
        <p:spPr>
          <a:xfrm>
            <a:off x="1371600" y="3657600"/>
            <a:ext cx="6400800" cy="1752600"/>
          </a:xfrm>
        </p:spPr>
        <p:txBody>
          <a:bodyPr/>
          <a:lstStyle/>
          <a:p>
            <a:r>
              <a:rPr lang="en-US" dirty="0" smtClean="0"/>
              <a:t>End Module Five</a:t>
            </a:r>
            <a:endParaRPr lang="en-US" dirty="0"/>
          </a:p>
        </p:txBody>
      </p:sp>
      <p:sp>
        <p:nvSpPr>
          <p:cNvPr id="4" name="TextBox 3"/>
          <p:cNvSpPr txBox="1"/>
          <p:nvPr/>
        </p:nvSpPr>
        <p:spPr>
          <a:xfrm>
            <a:off x="5334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 for ITCPs?</a:t>
            </a:r>
            <a:endParaRPr lang="en-US" i="1" dirty="0"/>
          </a:p>
        </p:txBody>
      </p:sp>
      <p:sp>
        <p:nvSpPr>
          <p:cNvPr id="4" name="Text Placeholder 3"/>
          <p:cNvSpPr>
            <a:spLocks noGrp="1"/>
          </p:cNvSpPr>
          <p:nvPr>
            <p:ph type="body" idx="1"/>
          </p:nvPr>
        </p:nvSpPr>
        <p:spPr>
          <a:xfrm>
            <a:off x="457200" y="1600200"/>
            <a:ext cx="8153400" cy="903287"/>
          </a:xfrm>
        </p:spPr>
        <p:txBody>
          <a:bodyPr>
            <a:noAutofit/>
          </a:bodyPr>
          <a:lstStyle/>
          <a:p>
            <a:r>
              <a:rPr lang="en-US" sz="3200" dirty="0" smtClean="0"/>
              <a:t>A good ITCP program may involve a number of key people:</a:t>
            </a:r>
          </a:p>
        </p:txBody>
      </p:sp>
      <p:sp>
        <p:nvSpPr>
          <p:cNvPr id="3" name="Content Placeholder 2"/>
          <p:cNvSpPr>
            <a:spLocks noGrp="1"/>
          </p:cNvSpPr>
          <p:nvPr>
            <p:ph sz="half" idx="2"/>
          </p:nvPr>
        </p:nvSpPr>
        <p:spPr>
          <a:xfrm>
            <a:off x="457200" y="2438400"/>
            <a:ext cx="8305800" cy="3951288"/>
          </a:xfrm>
        </p:spPr>
        <p:txBody>
          <a:bodyPr>
            <a:normAutofit/>
          </a:bodyPr>
          <a:lstStyle/>
          <a:p>
            <a:pPr lvl="0"/>
            <a:r>
              <a:rPr lang="en-US" sz="3200" dirty="0" smtClean="0"/>
              <a:t>Safety Professional</a:t>
            </a:r>
          </a:p>
          <a:p>
            <a:pPr lvl="0"/>
            <a:r>
              <a:rPr lang="en-US" sz="3200" dirty="0" smtClean="0"/>
              <a:t>Inspectors/Quality Control</a:t>
            </a:r>
          </a:p>
          <a:p>
            <a:pPr lvl="0"/>
            <a:r>
              <a:rPr lang="en-US" sz="3200" dirty="0" smtClean="0"/>
              <a:t>Superintendent/ Project Manager</a:t>
            </a:r>
          </a:p>
          <a:p>
            <a:pPr lvl="0"/>
            <a:r>
              <a:rPr lang="en-US" sz="3200" dirty="0" smtClean="0"/>
              <a:t>Supervisor and Lead Person</a:t>
            </a:r>
          </a:p>
          <a:p>
            <a:pPr lvl="0"/>
            <a:r>
              <a:rPr lang="en-US" sz="3200" dirty="0" smtClean="0"/>
              <a:t>Workers on Foot</a:t>
            </a:r>
          </a:p>
          <a:p>
            <a:r>
              <a:rPr lang="en-US" sz="3200" dirty="0" smtClean="0"/>
              <a:t>Truck Drivers</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Others Involved in ITCP</a:t>
            </a:r>
            <a:endParaRPr lang="en-US" dirty="0"/>
          </a:p>
        </p:txBody>
      </p:sp>
      <p:sp>
        <p:nvSpPr>
          <p:cNvPr id="8" name="Content Placeholder 7"/>
          <p:cNvSpPr>
            <a:spLocks noGrp="1"/>
          </p:cNvSpPr>
          <p:nvPr>
            <p:ph idx="1"/>
          </p:nvPr>
        </p:nvSpPr>
        <p:spPr>
          <a:xfrm>
            <a:off x="457200" y="1752600"/>
            <a:ext cx="8229600" cy="4724400"/>
          </a:xfrm>
        </p:spPr>
        <p:txBody>
          <a:bodyPr>
            <a:normAutofit/>
          </a:bodyPr>
          <a:lstStyle/>
          <a:p>
            <a:pPr lvl="0"/>
            <a:r>
              <a:rPr lang="en-US" dirty="0" smtClean="0"/>
              <a:t>Equipment Operators</a:t>
            </a:r>
          </a:p>
          <a:p>
            <a:pPr lvl="0"/>
            <a:r>
              <a:rPr lang="en-US" dirty="0" smtClean="0"/>
              <a:t>Spotters</a:t>
            </a:r>
          </a:p>
          <a:p>
            <a:pPr lvl="0"/>
            <a:r>
              <a:rPr lang="en-US" dirty="0" smtClean="0"/>
              <a:t>Site “visitors”</a:t>
            </a:r>
          </a:p>
          <a:p>
            <a:pPr lvl="1"/>
            <a:r>
              <a:rPr lang="en-US" dirty="0" smtClean="0"/>
              <a:t>Surveyors</a:t>
            </a:r>
          </a:p>
          <a:p>
            <a:pPr lvl="1"/>
            <a:r>
              <a:rPr lang="en-US" dirty="0" smtClean="0"/>
              <a:t>OSHA</a:t>
            </a:r>
          </a:p>
          <a:p>
            <a:pPr lvl="1"/>
            <a:r>
              <a:rPr lang="en-US" dirty="0" smtClean="0"/>
              <a:t>Senior Management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Professional</a:t>
            </a:r>
            <a:endParaRPr lang="en-US" dirty="0"/>
          </a:p>
        </p:txBody>
      </p:sp>
      <p:sp>
        <p:nvSpPr>
          <p:cNvPr id="4" name="Content Placeholder 3"/>
          <p:cNvSpPr>
            <a:spLocks noGrp="1"/>
          </p:cNvSpPr>
          <p:nvPr>
            <p:ph sz="half" idx="2"/>
          </p:nvPr>
        </p:nvSpPr>
        <p:spPr>
          <a:xfrm>
            <a:off x="533400" y="1752600"/>
            <a:ext cx="4876800" cy="4525963"/>
          </a:xfrm>
        </p:spPr>
        <p:txBody>
          <a:bodyPr>
            <a:normAutofit/>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Training/Oversight</a:t>
            </a:r>
          </a:p>
          <a:p>
            <a:pPr lvl="1"/>
            <a:r>
              <a:rPr lang="en-US" sz="2800" dirty="0" smtClean="0"/>
              <a:t>Ensure site-specific ITCP is created</a:t>
            </a:r>
          </a:p>
          <a:p>
            <a:pPr lvl="1"/>
            <a:r>
              <a:rPr lang="en-US" sz="2800" dirty="0" smtClean="0"/>
              <a:t>Train on-site personnel in ITCP concepts </a:t>
            </a:r>
          </a:p>
          <a:p>
            <a:pPr lvl="1"/>
            <a:r>
              <a:rPr lang="en-US" sz="2800" dirty="0" smtClean="0"/>
              <a:t>Ensure all construction supervisors are familiar with the plan</a:t>
            </a: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5943600" y="1905000"/>
            <a:ext cx="2791784" cy="4035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DOT – Quality Control &amp; Inspector</a:t>
            </a:r>
            <a:endParaRPr lang="en-US" dirty="0"/>
          </a:p>
        </p:txBody>
      </p:sp>
      <p:sp>
        <p:nvSpPr>
          <p:cNvPr id="4" name="Content Placeholder 3"/>
          <p:cNvSpPr>
            <a:spLocks noGrp="1"/>
          </p:cNvSpPr>
          <p:nvPr>
            <p:ph sz="half" idx="2"/>
          </p:nvPr>
        </p:nvSpPr>
        <p:spPr>
          <a:xfrm>
            <a:off x="4267200" y="1600200"/>
            <a:ext cx="4419600" cy="4953000"/>
          </a:xfrm>
        </p:spPr>
        <p:txBody>
          <a:bodyPr>
            <a:normAutofit lnSpcReduction="10000"/>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LIAISON</a:t>
            </a:r>
          </a:p>
          <a:p>
            <a:pPr lvl="1"/>
            <a:r>
              <a:rPr lang="en-US" sz="2800" dirty="0" smtClean="0"/>
              <a:t>Consider ITCP needs during the site operations phase</a:t>
            </a:r>
          </a:p>
          <a:p>
            <a:pPr lvl="1"/>
            <a:r>
              <a:rPr lang="en-US" sz="2800" dirty="0" smtClean="0"/>
              <a:t>Assist and advise in plan execution</a:t>
            </a:r>
          </a:p>
          <a:p>
            <a:pPr lvl="1"/>
            <a:r>
              <a:rPr lang="en-US" sz="2800" dirty="0" smtClean="0"/>
              <a:t>Communicate with the road owner the importance of ITCP implementation</a:t>
            </a:r>
            <a:endParaRPr lang="en-US" sz="28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57400"/>
            <a:ext cx="3733800" cy="3540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Superintendent/ Project Manager</a:t>
            </a:r>
            <a:endParaRPr lang="en-US" dirty="0"/>
          </a:p>
        </p:txBody>
      </p:sp>
      <p:sp>
        <p:nvSpPr>
          <p:cNvPr id="6" name="Content Placeholder 5"/>
          <p:cNvSpPr>
            <a:spLocks noGrp="1"/>
          </p:cNvSpPr>
          <p:nvPr>
            <p:ph sz="half" idx="1"/>
          </p:nvPr>
        </p:nvSpPr>
        <p:spPr>
          <a:xfrm>
            <a:off x="457200" y="1600200"/>
            <a:ext cx="4191000" cy="4525963"/>
          </a:xfrm>
        </p:spPr>
        <p:txBody>
          <a:bodyPr>
            <a:normAutofit/>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OVERSIGHT</a:t>
            </a:r>
          </a:p>
          <a:p>
            <a:pPr lvl="1"/>
            <a:r>
              <a:rPr lang="en-US" sz="2800" dirty="0" smtClean="0"/>
              <a:t>Oversee ITCP Implementation</a:t>
            </a:r>
          </a:p>
          <a:p>
            <a:pPr lvl="1"/>
            <a:r>
              <a:rPr lang="en-US" sz="2800" dirty="0" smtClean="0"/>
              <a:t>Ensure Subcontractor Coordination and “Buy-in”</a:t>
            </a:r>
          </a:p>
          <a:p>
            <a:pPr lvl="1"/>
            <a:r>
              <a:rPr lang="en-US" sz="2800" dirty="0" smtClean="0"/>
              <a:t>Assign personnel to carry out the plan</a:t>
            </a:r>
            <a:endParaRPr lang="en-US" sz="2800" dirty="0"/>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4783014" y="1905000"/>
            <a:ext cx="4009293"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and Lead Person</a:t>
            </a:r>
          </a:p>
        </p:txBody>
      </p:sp>
      <p:sp>
        <p:nvSpPr>
          <p:cNvPr id="4" name="Content Placeholder 3"/>
          <p:cNvSpPr>
            <a:spLocks noGrp="1"/>
          </p:cNvSpPr>
          <p:nvPr>
            <p:ph sz="half" idx="2"/>
          </p:nvPr>
        </p:nvSpPr>
        <p:spPr>
          <a:xfrm>
            <a:off x="4267200" y="1600200"/>
            <a:ext cx="4648200" cy="5029200"/>
          </a:xfrm>
        </p:spPr>
        <p:txBody>
          <a:bodyPr>
            <a:normAutofit fontScale="92500" lnSpcReduction="10000"/>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IMPLEMENTATION</a:t>
            </a:r>
          </a:p>
          <a:p>
            <a:pPr lvl="1"/>
            <a:r>
              <a:rPr lang="en-US" sz="2800" dirty="0" smtClean="0"/>
              <a:t>Plan and implement the ITCP site</a:t>
            </a:r>
          </a:p>
          <a:p>
            <a:pPr lvl="1"/>
            <a:r>
              <a:rPr lang="en-US" sz="2800" dirty="0" smtClean="0"/>
              <a:t>Responsible for coordination among personnel and subcontractors at the construction site</a:t>
            </a:r>
          </a:p>
          <a:p>
            <a:pPr lvl="1"/>
            <a:r>
              <a:rPr lang="en-US" sz="2800" dirty="0" smtClean="0"/>
              <a:t>Ensure changes are made to ITCP as site conditions change</a:t>
            </a:r>
            <a:endParaRPr lang="en-US" sz="2800"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533400" y="1828800"/>
            <a:ext cx="3709328"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Workers on Foot</a:t>
            </a:r>
            <a:endParaRPr lang="en-US" dirty="0"/>
          </a:p>
        </p:txBody>
      </p:sp>
      <p:sp>
        <p:nvSpPr>
          <p:cNvPr id="3" name="Content Placeholder 2"/>
          <p:cNvSpPr>
            <a:spLocks noGrp="1"/>
          </p:cNvSpPr>
          <p:nvPr>
            <p:ph sz="half" idx="1"/>
          </p:nvPr>
        </p:nvSpPr>
        <p:spPr>
          <a:xfrm>
            <a:off x="228600" y="1600200"/>
            <a:ext cx="4876800" cy="5105400"/>
          </a:xfrm>
        </p:spPr>
        <p:txBody>
          <a:bodyPr>
            <a:normAutofit fontScale="92500" lnSpcReduction="10000"/>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UNDERSTAND, COMPLY and CORRECT DEFIENCIES</a:t>
            </a:r>
          </a:p>
          <a:p>
            <a:pPr lvl="1"/>
            <a:r>
              <a:rPr lang="en-US" sz="3000" dirty="0" smtClean="0"/>
              <a:t>Learn the elements of ITCPs and how to comply </a:t>
            </a:r>
          </a:p>
          <a:p>
            <a:pPr lvl="1"/>
            <a:r>
              <a:rPr lang="en-US" sz="3000" dirty="0" smtClean="0"/>
              <a:t>Understand the hazards of working around equipment</a:t>
            </a:r>
          </a:p>
          <a:p>
            <a:pPr lvl="1"/>
            <a:r>
              <a:rPr lang="en-US" sz="3000" dirty="0" smtClean="0"/>
              <a:t>Take responsibility for personal safety; apply safety training lessons</a:t>
            </a:r>
            <a:endParaRPr lang="en-US" sz="3000"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117386" y="1815530"/>
            <a:ext cx="3645614" cy="4280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Truck Boss</a:t>
            </a:r>
            <a:endParaRPr lang="en-US" dirty="0"/>
          </a:p>
        </p:txBody>
      </p:sp>
      <p:sp>
        <p:nvSpPr>
          <p:cNvPr id="4" name="Content Placeholder 3"/>
          <p:cNvSpPr>
            <a:spLocks noGrp="1"/>
          </p:cNvSpPr>
          <p:nvPr>
            <p:ph sz="half" idx="2"/>
          </p:nvPr>
        </p:nvSpPr>
        <p:spPr>
          <a:xfrm>
            <a:off x="4267200" y="1600200"/>
            <a:ext cx="4419600" cy="4876800"/>
          </a:xfrm>
        </p:spPr>
        <p:txBody>
          <a:bodyPr>
            <a:normAutofit/>
          </a:bodyPr>
          <a:lstStyle/>
          <a:p>
            <a:r>
              <a:rPr lang="en-US" sz="3200" dirty="0" smtClean="0"/>
              <a:t>PRIMARY ROLE:  </a:t>
            </a:r>
            <a:r>
              <a:rPr lang="en-US" sz="3200" dirty="0" smtClean="0">
                <a:solidFill>
                  <a:srgbClr val="FFCC00"/>
                </a:solidFill>
                <a:effectLst>
                  <a:outerShdw blurRad="38100" dist="38100" dir="2700000" algn="tl">
                    <a:srgbClr val="000000">
                      <a:alpha val="43137"/>
                    </a:srgbClr>
                  </a:outerShdw>
                </a:effectLst>
              </a:rPr>
              <a:t>COMMUNICATE WITH OTHER DRIVERS</a:t>
            </a:r>
          </a:p>
          <a:p>
            <a:pPr lvl="1"/>
            <a:r>
              <a:rPr lang="en-US" sz="2800" dirty="0" smtClean="0"/>
              <a:t>Share ITCP instruction on where drivers should operate</a:t>
            </a:r>
          </a:p>
          <a:p>
            <a:pPr lvl="1"/>
            <a:r>
              <a:rPr lang="en-US" sz="2800" dirty="0" smtClean="0"/>
              <a:t>Assist in communicating safe site procedures with all truck drivers</a:t>
            </a:r>
          </a:p>
        </p:txBody>
      </p:sp>
      <p:pic>
        <p:nvPicPr>
          <p:cNvPr id="7" name="Content Placeholder 6" descr="New Picture (20).png"/>
          <p:cNvPicPr>
            <a:picLocks noGrp="1" noChangeAspect="1"/>
          </p:cNvPicPr>
          <p:nvPr>
            <p:ph sz="half" idx="1"/>
          </p:nvPr>
        </p:nvPicPr>
        <p:blipFill>
          <a:blip r:embed="rId3" cstate="print"/>
          <a:stretch>
            <a:fillRect/>
          </a:stretch>
        </p:blipFill>
        <p:spPr>
          <a:xfrm>
            <a:off x="381000" y="1828800"/>
            <a:ext cx="3892378"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2170</Words>
  <Application>Microsoft Office PowerPoint</Application>
  <PresentationFormat>On-screen Show (4:3)</PresentationFormat>
  <Paragraphs>107</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Preventing Runovers and Backovers</vt:lpstr>
      <vt:lpstr>Who Is Responsible for ITCPs?</vt:lpstr>
      <vt:lpstr>Others Involved in ITCP</vt:lpstr>
      <vt:lpstr>Safety Professional</vt:lpstr>
      <vt:lpstr>DOT – Quality Control &amp; Inspector</vt:lpstr>
      <vt:lpstr>Superintendent/ Project Manager</vt:lpstr>
      <vt:lpstr>Supervisor and Lead Person</vt:lpstr>
      <vt:lpstr>Workers on Foot</vt:lpstr>
      <vt:lpstr>Truck Boss</vt:lpstr>
      <vt:lpstr>Truck Drivers</vt:lpstr>
      <vt:lpstr>Equipment Operators</vt:lpstr>
      <vt:lpstr>Spotters</vt:lpstr>
      <vt:lpstr>Site Visitors</vt:lpstr>
      <vt:lpstr>Class Activity</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137</cp:revision>
  <dcterms:created xsi:type="dcterms:W3CDTF">2011-04-13T19:39:59Z</dcterms:created>
  <dcterms:modified xsi:type="dcterms:W3CDTF">2014-02-13T17:18:59Z</dcterms:modified>
</cp:coreProperties>
</file>