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59" r:id="rId4"/>
    <p:sldId id="260" r:id="rId5"/>
    <p:sldId id="261" r:id="rId6"/>
    <p:sldId id="262" r:id="rId7"/>
    <p:sldId id="263" r:id="rId8"/>
    <p:sldId id="264" r:id="rId9"/>
    <p:sldId id="265" r:id="rId10"/>
    <p:sldId id="280" r:id="rId11"/>
    <p:sldId id="281" r:id="rId12"/>
    <p:sldId id="282" r:id="rId13"/>
    <p:sldId id="283" r:id="rId14"/>
    <p:sldId id="271" r:id="rId15"/>
    <p:sldId id="272" r:id="rId16"/>
    <p:sldId id="266" r:id="rId17"/>
    <p:sldId id="267" r:id="rId18"/>
    <p:sldId id="268" r:id="rId19"/>
    <p:sldId id="269" r:id="rId20"/>
    <p:sldId id="270" r:id="rId21"/>
    <p:sldId id="273" r:id="rId22"/>
    <p:sldId id="284" r:id="rId23"/>
    <p:sldId id="274" r:id="rId24"/>
    <p:sldId id="275" r:id="rId25"/>
    <p:sldId id="276" r:id="rId26"/>
    <p:sldId id="277" r:id="rId27"/>
    <p:sldId id="278" r:id="rId28"/>
    <p:sldId id="279" r:id="rId29"/>
    <p:sldId id="285"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0E1FF"/>
    <a:srgbClr val="FFCC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38" autoAdjust="0"/>
  </p:normalViewPr>
  <p:slideViewPr>
    <p:cSldViewPr>
      <p:cViewPr varScale="1">
        <p:scale>
          <a:sx n="73" d="100"/>
          <a:sy n="73" d="100"/>
        </p:scale>
        <p:origin x="-132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607E05C-1D45-4804-99B8-2A2FD1BB2BC4}" type="datetimeFigureOut">
              <a:rPr lang="en-US" smtClean="0"/>
              <a:pPr/>
              <a:t>2/27/2014</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2B0E1F62-7BEC-4386-8727-6883AE511C93}" type="slidenum">
              <a:rPr lang="en-US" smtClean="0"/>
              <a:pPr/>
              <a:t>‹#›</a:t>
            </a:fld>
            <a:endParaRPr lang="en-US" dirty="0"/>
          </a:p>
        </p:txBody>
      </p:sp>
    </p:spTree>
    <p:extLst>
      <p:ext uri="{BB962C8B-B14F-4D97-AF65-F5344CB8AC3E}">
        <p14:creationId xmlns:p14="http://schemas.microsoft.com/office/powerpoint/2010/main" val="227893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FF81D48E-292A-47C8-A511-2D7AA3F36ECC}" type="datetimeFigureOut">
              <a:rPr lang="en-US" smtClean="0"/>
              <a:pPr/>
              <a:t>2/27/2014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C3EAC68-8BDB-4104-9D51-555F29A8ACB0}" type="slidenum">
              <a:rPr lang="en-US" smtClean="0"/>
              <a:pPr/>
              <a:t>‹#›</a:t>
            </a:fld>
            <a:endParaRPr lang="en-US" dirty="0"/>
          </a:p>
        </p:txBody>
      </p:sp>
    </p:spTree>
    <p:extLst>
      <p:ext uri="{BB962C8B-B14F-4D97-AF65-F5344CB8AC3E}">
        <p14:creationId xmlns:p14="http://schemas.microsoft.com/office/powerpoint/2010/main" val="640391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lgn="l"/>
            <a:r>
              <a:rPr lang="en-US" dirty="0" smtClean="0"/>
              <a:t>NIOSH has been heavily engaged in research and product testing to review the practicality</a:t>
            </a:r>
            <a:r>
              <a:rPr lang="en-US" baseline="0" dirty="0" smtClean="0"/>
              <a:t> and effectiveness of various technologies designed to warn operators when they are near workers on foot.  This module reviews some of those technologies that are now available—or will soon be available—for roadway construction applications.  </a:t>
            </a:r>
          </a:p>
          <a:p>
            <a:pPr lvl="2" algn="l"/>
            <a:endParaRPr lang="en-US" baseline="0" dirty="0" smtClean="0"/>
          </a:p>
          <a:p>
            <a:pPr lvl="2" algn="l"/>
            <a:r>
              <a:rPr lang="en-US" dirty="0" smtClean="0"/>
              <a:t>Credit:  Much information in this presentation is</a:t>
            </a:r>
            <a:r>
              <a:rPr lang="en-US" baseline="0" dirty="0" smtClean="0"/>
              <a:t> taken from research conducted by Todd Ruff, NIOSH Office of Mine Safety and Health Research.</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Though cameras</a:t>
            </a:r>
            <a:r>
              <a:rPr lang="en-US" baseline="0" dirty="0" smtClean="0"/>
              <a:t> are a very useful tool in eliminating blind spots, they also have limitations.  For example, it may require the use of multiple cameras for the operator to see all blind areas around his or her equipment.  Also, as construction work is very dirty, camera lenses can get covered with dirt, mud, asphalt etc. effectively blinding them.  Finally, even though the camera may capture an image of a worker on foot and display it on the monitor, if the operator is focused on his task, he may not look at the monitor.</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a growing number of manufacturers of camera/video systems and pricing is getting more competitive.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Sonar devices use sonic waves to detect a person or object that enters their field of perception.  When something is detected in the field, it sounds an alarm.  </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Sonar devices are not so</a:t>
            </a:r>
            <a:r>
              <a:rPr lang="en-US" baseline="0" dirty="0" smtClean="0"/>
              <a:t> common as cameras, but their use continues to grow.</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sonar, radar</a:t>
            </a:r>
            <a:r>
              <a:rPr lang="en-US" baseline="0" dirty="0" smtClean="0"/>
              <a:t> waves create a field that will detect an object when it enters the area and create an alarm to warn the operator.  The challenge in working with radar or sonar alone is the system will alert the driver to any object in the monitored area, including cones, piles of dirty, shovels, etc.  Because radar and sonar do not discriminate, the operator will receive false alarms, which can cause him or her to become complacent.</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Radar</a:t>
            </a:r>
            <a:r>
              <a:rPr lang="en-US" baseline="0" dirty="0" smtClean="0"/>
              <a:t> and sonar systems function best when coupled with camera technology.  The radar or sonar sensing devices send an alarm when an object enters their sensor field.  The alarm alerts the operator to look into his monitor to see the person or object in his blind spot so he can take appropriate action.</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emerging technology with effective results in other industries involves two-way communication between a system mounted on equipment and detectors on workers (or other machines).  </a:t>
            </a:r>
          </a:p>
          <a:p>
            <a:r>
              <a:rPr lang="en-US" dirty="0" smtClean="0"/>
              <a:t>This is known as a “Tag Based” system.</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a technology, RFID show a lot of promise.  Some systems have a two-way alarm warning feature, which enables both the equipment operator and the worker to receive individual warning alarms. The driver receives an alarm from a device installed in the truck cab, and the worker receives an alarm from a device or tag that he uses on his belt.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RFID systems offer the most comprehensive collision avoidance protection because they alert both the driver/operator and the worker on foot when they are in close proximity to one another.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RFID technology has two components: (1) a reader, which is a device used to communicate with the (2) tag. </a:t>
            </a:r>
            <a:endParaRPr lang="en-US"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role of technology in the ITCP is essentially one of communication.  Through cameras,</a:t>
            </a:r>
            <a:r>
              <a:rPr lang="en-US" baseline="0" dirty="0" smtClean="0"/>
              <a:t> radar, sonar and other warning technologies, workers and operators have enhanced ability to see each other and be warned when a dangerous situation arises.  Technology will not necessarily “protect” against a runover or backover incident, but it can provide an additional level of warning and notification in those instances where either workers on foot, operators or truck drivers do not follow the ITCP, or where the ITCP did not fully anticipate or control for a hazardous situation that arises.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reader has at least one antenna that emits radio waves and receives signals back from the tag. The tag is a microchip attached to an antenna that can be incorporated into a product, animal, person, etc. It contains a unique serial number and can be either a passive or an active tag.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a:t>
            </a:r>
            <a:r>
              <a:rPr lang="en-US" baseline="0" dirty="0" smtClean="0"/>
              <a:t> the GPS unit used for finding addresses or locations, e</a:t>
            </a:r>
            <a:r>
              <a:rPr lang="en-US" dirty="0" smtClean="0"/>
              <a:t>quipment or vehicle locations can be determined using GPS.  The location</a:t>
            </a:r>
            <a:r>
              <a:rPr lang="en-US" baseline="0" dirty="0" smtClean="0"/>
              <a:t> of equipment is </a:t>
            </a:r>
            <a:r>
              <a:rPr lang="en-US" dirty="0" smtClean="0"/>
              <a:t>broadcast to other nearby equipment or workers.  Proximity warning alarms are sounded</a:t>
            </a:r>
            <a:r>
              <a:rPr lang="en-US" baseline="0" dirty="0" smtClean="0"/>
              <a:t> </a:t>
            </a:r>
            <a:r>
              <a:rPr lang="en-US" dirty="0" smtClean="0"/>
              <a:t>and locations displayed</a:t>
            </a:r>
            <a:r>
              <a:rPr lang="en-US" baseline="0" dirty="0" smtClean="0"/>
              <a:t> to may and warn of hazardous situations.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GPS technology can be mounted on equipment and workers.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GPS systems provide locations and warnings for equipment and workers operating in close proximity.</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sample of a GPS locating device.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other technologies which are relatively new that show promise for our industry.  One is an i</a:t>
            </a:r>
            <a:r>
              <a:rPr lang="en-US" dirty="0" smtClean="0"/>
              <a:t>ntelligent video system</a:t>
            </a:r>
            <a:r>
              <a:rPr lang="en-US" baseline="0" dirty="0" smtClean="0"/>
              <a:t> which uses c</a:t>
            </a:r>
            <a:r>
              <a:rPr lang="en-US" dirty="0" smtClean="0"/>
              <a:t>omputer-assisted stereovision cameras.  The video signal processing allows for detection based on 3D position and provides view of blind area near equipment and proximity warning using only cameras.</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 of the camera and a person as he/she appears in the monitor.</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with any technology,</a:t>
            </a:r>
            <a:r>
              <a:rPr lang="en-US" baseline="0" dirty="0" smtClean="0"/>
              <a:t> special consideration must be given for the location and manner in which the technology will be used.  Some considerations might include a need to r</a:t>
            </a:r>
            <a:r>
              <a:rPr lang="en-US" dirty="0" smtClean="0"/>
              <a:t>educe nuisance alarms and false stops in urban</a:t>
            </a:r>
            <a:r>
              <a:rPr lang="en-US" baseline="0" dirty="0" smtClean="0"/>
              <a:t> areas.  Nevertheless, there is a balance between using technology and distracting the operator with too many interfaces.  </a:t>
            </a:r>
            <a:r>
              <a:rPr lang="en-US" dirty="0" smtClean="0"/>
              <a:t>Are systems overloading operators? Are they distractions?</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Proximity Detection:  Detection of personnel, vehicles and other objects near a machine using a sensor technology.</a:t>
            </a:r>
          </a:p>
          <a:p>
            <a:r>
              <a:rPr lang="en-US" sz="1200" dirty="0" smtClean="0"/>
              <a:t>Proximity Warning (Collision Warning): Detection of personnel, vehicles and other objects near a machine resulting in alarms.</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Collision Avoidance is the processing of sensor information resulting in control signals or actions that alter machine status/movement to avoid a collision.</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variety of proximity</a:t>
            </a:r>
            <a:r>
              <a:rPr lang="en-US" baseline="0" dirty="0" smtClean="0"/>
              <a:t> detection systems, some are stand along while others are network based.</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Independent systems</a:t>
            </a:r>
            <a:r>
              <a:rPr lang="en-US" baseline="0" dirty="0" smtClean="0"/>
              <a:t> may have p</a:t>
            </a:r>
            <a:r>
              <a:rPr lang="en-US" dirty="0" smtClean="0"/>
              <a:t>assive sensing of obstacles and personnel.  Cooperative systems require communication between machine-mounted systems and systems on obstacles or personnel.</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Network-Based Systems</a:t>
            </a:r>
            <a:r>
              <a:rPr lang="en-US" baseline="0" dirty="0" smtClean="0"/>
              <a:t> are c</a:t>
            </a:r>
            <a:r>
              <a:rPr lang="en-US" dirty="0" smtClean="0"/>
              <a:t>ooperative and require other infrastructure on the job-site.</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Collision</a:t>
            </a:r>
            <a:r>
              <a:rPr lang="en-US" baseline="0" dirty="0" smtClean="0"/>
              <a:t> avoidance technologies are designed to i</a:t>
            </a:r>
            <a:r>
              <a:rPr lang="en-US" dirty="0" smtClean="0"/>
              <a:t>ncrease situational awareness</a:t>
            </a:r>
            <a:r>
              <a:rPr lang="en-US" baseline="0" dirty="0" smtClean="0"/>
              <a:t> using v</a:t>
            </a:r>
            <a:r>
              <a:rPr lang="en-US" dirty="0" smtClean="0"/>
              <a:t>isual, audible or tactile alarms.  </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approach to avoiding runovers, backovers, or pinning workers depends upon the type of equipment and its associated risks.</a:t>
            </a:r>
            <a:r>
              <a:rPr lang="en-US" baseline="0" dirty="0" smtClean="0"/>
              <a:t>  The system will be contingent upon factors such as whether the o</a:t>
            </a:r>
            <a:r>
              <a:rPr lang="en-US" dirty="0" smtClean="0"/>
              <a:t>perator is on board or adjacent to equipment.  One should consider hazards such as blind areas, speed of the machine and the risk to near-by workers or vehicles.</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2860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685800" y="1295400"/>
            <a:ext cx="7772400" cy="1470025"/>
          </a:xfrm>
        </p:spPr>
        <p:txBody>
          <a:bodyPr>
            <a:noAutofit/>
          </a:bodyPr>
          <a:lstStyle>
            <a:lvl1pP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normAutofit/>
          </a:bodyPr>
          <a:lstStyle>
            <a:lvl1pPr marL="0" indent="0" algn="ctr">
              <a:buNone/>
              <a:defRPr sz="400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cxnSp>
        <p:nvCxnSpPr>
          <p:cNvPr id="9" name="Straight Connector 8"/>
          <p:cNvCxnSpPr/>
          <p:nvPr userDrawn="1"/>
        </p:nvCxnSpPr>
        <p:spPr>
          <a:xfrm>
            <a:off x="0" y="3124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5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8C45-0B54-4BDF-B637-224140A339C5}" type="datetimeFigureOut">
              <a:rPr lang="en-US" smtClean="0"/>
              <a:pPr/>
              <a:t>2/27/2014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1F7A-E11E-4ABD-8984-FA591D0E1995}" type="slidenum">
              <a:rPr lang="en-US" smtClean="0"/>
              <a:pPr/>
              <a:t>‹#›</a:t>
            </a:fld>
            <a:endParaRPr lang="en-US" dirty="0"/>
          </a:p>
        </p:txBody>
      </p:sp>
      <p:cxnSp>
        <p:nvCxnSpPr>
          <p:cNvPr id="8" name="Straight Connector 7"/>
          <p:cNvCxnSpPr/>
          <p:nvPr userDrawn="1"/>
        </p:nvCxnSpPr>
        <p:spPr>
          <a:xfrm>
            <a:off x="0" y="1219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FFCC00"/>
          </a:solidFill>
          <a:latin typeface="+mj-lt"/>
          <a:ea typeface="+mj-ea"/>
          <a:cs typeface="+mj-cs"/>
        </a:defRPr>
      </a:lvl1pPr>
    </p:titleStyle>
    <p:bodyStyle>
      <a:lvl1pPr marL="342900" indent="-342900" algn="l" defTabSz="914400" rtl="0" eaLnBrk="1" latinLnBrk="0" hangingPunct="1">
        <a:spcBef>
          <a:spcPct val="20000"/>
        </a:spcBef>
        <a:buClr>
          <a:srgbClr val="FFCC00"/>
        </a:buClr>
        <a:buFont typeface="Wingdings" pitchFamily="2" charset="2"/>
        <a:buChar char="§"/>
        <a:defRPr sz="36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dc.gov/niosh/mining/topicspage58.htm" TargetMode="External"/><Relationship Id="rId2" Type="http://schemas.openxmlformats.org/officeDocument/2006/relationships/hyperlink" Target="http://www.cdc.gov/niosh/topic/highwayworkzone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Preventing Runovers and Backovers</a:t>
            </a:r>
            <a:endParaRPr lang="en-US" dirty="0"/>
          </a:p>
        </p:txBody>
      </p:sp>
      <p:sp>
        <p:nvSpPr>
          <p:cNvPr id="3" name="Subtitle 2"/>
          <p:cNvSpPr>
            <a:spLocks noGrp="1"/>
          </p:cNvSpPr>
          <p:nvPr>
            <p:ph type="subTitle" idx="1"/>
          </p:nvPr>
        </p:nvSpPr>
        <p:spPr/>
        <p:txBody>
          <a:bodyPr/>
          <a:lstStyle/>
          <a:p>
            <a:r>
              <a:rPr lang="en-US" dirty="0" smtClean="0"/>
              <a:t>Technology Solutions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Systems</a:t>
            </a:r>
            <a:endParaRPr lang="en-US" dirty="0"/>
          </a:p>
        </p:txBody>
      </p:sp>
      <p:sp>
        <p:nvSpPr>
          <p:cNvPr id="3" name="Content Placeholder 2"/>
          <p:cNvSpPr>
            <a:spLocks noGrp="1"/>
          </p:cNvSpPr>
          <p:nvPr>
            <p:ph idx="1"/>
          </p:nvPr>
        </p:nvSpPr>
        <p:spPr>
          <a:xfrm>
            <a:off x="457200" y="1752600"/>
            <a:ext cx="8229600" cy="4724400"/>
          </a:xfrm>
        </p:spPr>
        <p:txBody>
          <a:bodyPr>
            <a:normAutofit fontScale="77500" lnSpcReduction="20000"/>
          </a:bodyPr>
          <a:lstStyle/>
          <a:p>
            <a:r>
              <a:rPr lang="en-US" dirty="0" smtClean="0"/>
              <a:t>Use of cameras to see blind spots is a proven technology that is used in many industries.  Special considerations for roadway construction applications include:</a:t>
            </a:r>
          </a:p>
          <a:p>
            <a:pPr lvl="1"/>
            <a:r>
              <a:rPr lang="en-US" dirty="0" smtClean="0"/>
              <a:t>Appropriate mounting locations (especially dump trucks)</a:t>
            </a:r>
          </a:p>
          <a:p>
            <a:pPr lvl="1"/>
            <a:r>
              <a:rPr lang="en-US" dirty="0" smtClean="0"/>
              <a:t>Keeping camera clear of dirt and grime</a:t>
            </a:r>
          </a:p>
          <a:p>
            <a:pPr lvl="1"/>
            <a:r>
              <a:rPr lang="en-US" dirty="0" smtClean="0"/>
              <a:t>Ensuring drivers/operators look at monitor</a:t>
            </a:r>
          </a:p>
          <a:p>
            <a:r>
              <a:rPr lang="en-US" dirty="0" smtClean="0"/>
              <a:t>Challenges:</a:t>
            </a:r>
          </a:p>
          <a:p>
            <a:pPr lvl="1"/>
            <a:r>
              <a:rPr lang="en-US" dirty="0" smtClean="0"/>
              <a:t>Cameras get dirty</a:t>
            </a:r>
          </a:p>
          <a:p>
            <a:pPr lvl="1"/>
            <a:r>
              <a:rPr lang="en-US" dirty="0" smtClean="0"/>
              <a:t>Operator must look at monitor to be aware of workers</a:t>
            </a:r>
          </a:p>
          <a:p>
            <a:pPr lvl="1">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Systems</a:t>
            </a:r>
            <a:endParaRPr lang="en-US" dirty="0"/>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486400" y="1752600"/>
            <a:ext cx="3358662"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p:cNvPicPr>
            <a:picLocks noChangeAspect="1" noChangeArrowheads="1"/>
          </p:cNvPicPr>
          <p:nvPr/>
        </p:nvPicPr>
        <p:blipFill>
          <a:blip r:embed="rId4" cstate="print"/>
          <a:srcRect/>
          <a:stretch>
            <a:fillRect/>
          </a:stretch>
        </p:blipFill>
        <p:spPr bwMode="auto">
          <a:xfrm>
            <a:off x="381000" y="1752600"/>
            <a:ext cx="3219532"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p:cNvPicPr>
            <a:picLocks noChangeAspect="1" noChangeArrowheads="1"/>
          </p:cNvPicPr>
          <p:nvPr/>
        </p:nvPicPr>
        <p:blipFill>
          <a:blip r:embed="rId5" cstate="print"/>
          <a:srcRect/>
          <a:stretch>
            <a:fillRect/>
          </a:stretch>
        </p:blipFill>
        <p:spPr bwMode="auto">
          <a:xfrm>
            <a:off x="3200400" y="3048000"/>
            <a:ext cx="2647950" cy="35272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Sonar</a:t>
            </a:r>
            <a:endParaRPr lang="en-US" dirty="0"/>
          </a:p>
        </p:txBody>
      </p:sp>
      <p:sp>
        <p:nvSpPr>
          <p:cNvPr id="3" name="Content Placeholder 2"/>
          <p:cNvSpPr>
            <a:spLocks noGrp="1"/>
          </p:cNvSpPr>
          <p:nvPr>
            <p:ph idx="1"/>
          </p:nvPr>
        </p:nvSpPr>
        <p:spPr>
          <a:xfrm>
            <a:off x="457200" y="1752600"/>
            <a:ext cx="8229600" cy="4800600"/>
          </a:xfrm>
        </p:spPr>
        <p:txBody>
          <a:bodyPr>
            <a:normAutofit fontScale="85000" lnSpcReduction="20000"/>
          </a:bodyPr>
          <a:lstStyle/>
          <a:p>
            <a:r>
              <a:rPr lang="en-US" dirty="0" smtClean="0"/>
              <a:t>Sonar devices use sonic waves to detect a person or object that enters their field of perception.  When something is detected in the field, it sounds an alarm.  </a:t>
            </a:r>
          </a:p>
          <a:p>
            <a:r>
              <a:rPr lang="en-US" dirty="0" smtClean="0"/>
              <a:t>Challenges with this technology:</a:t>
            </a:r>
          </a:p>
          <a:p>
            <a:pPr lvl="1"/>
            <a:r>
              <a:rPr lang="en-US" dirty="0" smtClean="0"/>
              <a:t>Detection cannot discriminate as to what “objects” will trigger alarm</a:t>
            </a:r>
          </a:p>
          <a:p>
            <a:pPr lvl="1"/>
            <a:r>
              <a:rPr lang="en-US" dirty="0" smtClean="0"/>
              <a:t>Operator hears “false alarms” when object in field is not a hazard</a:t>
            </a:r>
          </a:p>
          <a:p>
            <a:pPr lvl="1"/>
            <a:r>
              <a:rPr lang="en-US" dirty="0" smtClean="0"/>
              <a:t>Has a relatively short detection distance</a:t>
            </a:r>
          </a:p>
          <a:p>
            <a:pPr lvl="1"/>
            <a:r>
              <a:rPr lang="en-US" dirty="0" smtClean="0"/>
              <a:t>Detector must be carefully mounted so as not to detect the ground or parts of the equipment.</a:t>
            </a:r>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Sonar</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533400" y="1905001"/>
            <a:ext cx="3508586"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5" name="Picture 3"/>
          <p:cNvPicPr>
            <a:picLocks noChangeAspect="1" noChangeArrowheads="1"/>
          </p:cNvPicPr>
          <p:nvPr/>
        </p:nvPicPr>
        <p:blipFill>
          <a:blip r:embed="rId4" cstate="print"/>
          <a:srcRect/>
          <a:stretch>
            <a:fillRect/>
          </a:stretch>
        </p:blipFill>
        <p:spPr bwMode="auto">
          <a:xfrm>
            <a:off x="4292134" y="3048000"/>
            <a:ext cx="4366091" cy="3267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ight Arrow 6"/>
          <p:cNvSpPr/>
          <p:nvPr/>
        </p:nvSpPr>
        <p:spPr>
          <a:xfrm rot="20175364">
            <a:off x="3325887" y="4642318"/>
            <a:ext cx="1524000" cy="186696"/>
          </a:xfrm>
          <a:prstGeom prst="rightArrow">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Right Arrow 7"/>
          <p:cNvSpPr/>
          <p:nvPr/>
        </p:nvSpPr>
        <p:spPr>
          <a:xfrm rot="20594205">
            <a:off x="3278709" y="4846252"/>
            <a:ext cx="4720181" cy="181700"/>
          </a:xfrm>
          <a:prstGeom prst="rightArrow">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TextBox 8"/>
          <p:cNvSpPr txBox="1"/>
          <p:nvPr/>
        </p:nvSpPr>
        <p:spPr>
          <a:xfrm>
            <a:off x="1143000" y="5029200"/>
            <a:ext cx="2438400" cy="523220"/>
          </a:xfrm>
          <a:prstGeom prst="rect">
            <a:avLst/>
          </a:prstGeom>
          <a:noFill/>
        </p:spPr>
        <p:txBody>
          <a:bodyPr wrap="square" rtlCol="0">
            <a:spAutoFit/>
          </a:bodyPr>
          <a:lstStyle/>
          <a:p>
            <a:r>
              <a:rPr lang="en-US" sz="2800" b="1" dirty="0" smtClean="0"/>
              <a:t>Sonar Sensors</a:t>
            </a:r>
            <a:endParaRPr lang="en-US"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Radar</a:t>
            </a:r>
            <a:endParaRPr lang="en-US" dirty="0"/>
          </a:p>
        </p:txBody>
      </p:sp>
      <p:sp>
        <p:nvSpPr>
          <p:cNvPr id="3" name="Content Placeholder 2"/>
          <p:cNvSpPr>
            <a:spLocks noGrp="1"/>
          </p:cNvSpPr>
          <p:nvPr>
            <p:ph idx="1"/>
          </p:nvPr>
        </p:nvSpPr>
        <p:spPr>
          <a:xfrm>
            <a:off x="457200" y="1752600"/>
            <a:ext cx="8229600" cy="4800600"/>
          </a:xfrm>
        </p:spPr>
        <p:txBody>
          <a:bodyPr>
            <a:normAutofit fontScale="77500" lnSpcReduction="20000"/>
          </a:bodyPr>
          <a:lstStyle/>
          <a:p>
            <a:r>
              <a:rPr lang="en-US" dirty="0" smtClean="0"/>
              <a:t>Radar-based proximity detection:</a:t>
            </a:r>
          </a:p>
          <a:p>
            <a:pPr lvl="1"/>
            <a:r>
              <a:rPr lang="en-US" dirty="0" smtClean="0"/>
              <a:t>Pulsed or continuous wave</a:t>
            </a:r>
          </a:p>
          <a:p>
            <a:pPr lvl="1"/>
            <a:r>
              <a:rPr lang="en-US" dirty="0" smtClean="0"/>
              <a:t>Multiple antennas positioned to monitor blind areas</a:t>
            </a:r>
          </a:p>
          <a:p>
            <a:pPr lvl="1"/>
            <a:r>
              <a:rPr lang="en-US" dirty="0" smtClean="0"/>
              <a:t>Display in cab provides audible                                                           and visual warnings,                                              often with graded                                                                            alarms</a:t>
            </a:r>
          </a:p>
          <a:p>
            <a:pPr lvl="1"/>
            <a:r>
              <a:rPr lang="en-US" dirty="0" smtClean="0"/>
              <a:t>Typically short range                                                     for slow moving                                                                       scenarios (25-75 feet)</a:t>
            </a:r>
          </a:p>
          <a:p>
            <a:r>
              <a:rPr lang="en-US" dirty="0" smtClean="0"/>
              <a:t>Challenge</a:t>
            </a:r>
          </a:p>
          <a:p>
            <a:pPr lvl="1"/>
            <a:r>
              <a:rPr lang="en-US" dirty="0" smtClean="0"/>
              <a:t>Detector must be carefully mounted so as not to sense the ground or parts of the equipment.</a:t>
            </a: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3200400"/>
            <a:ext cx="3124199" cy="2342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Radar</a:t>
            </a:r>
            <a:br>
              <a:rPr lang="en-US" dirty="0" smtClean="0"/>
            </a:br>
            <a:r>
              <a:rPr lang="en-US" sz="3600" dirty="0" smtClean="0"/>
              <a:t>Best: Radar and Camera Used in Combination</a:t>
            </a:r>
            <a:endParaRPr lang="en-US" sz="3600" dirty="0"/>
          </a:p>
        </p:txBody>
      </p:sp>
      <p:pic>
        <p:nvPicPr>
          <p:cNvPr id="2051" name="Picture 3"/>
          <p:cNvPicPr>
            <a:picLocks noChangeAspect="1" noChangeArrowheads="1"/>
          </p:cNvPicPr>
          <p:nvPr/>
        </p:nvPicPr>
        <p:blipFill>
          <a:blip r:embed="rId3" cstate="print"/>
          <a:srcRect/>
          <a:stretch>
            <a:fillRect/>
          </a:stretch>
        </p:blipFill>
        <p:spPr bwMode="auto">
          <a:xfrm>
            <a:off x="228600" y="2209800"/>
            <a:ext cx="3639385"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ight Arrow 6"/>
          <p:cNvSpPr/>
          <p:nvPr/>
        </p:nvSpPr>
        <p:spPr>
          <a:xfrm rot="3720418">
            <a:off x="1045606" y="2373253"/>
            <a:ext cx="970986" cy="369758"/>
          </a:xfrm>
          <a:prstGeom prst="rightArrow">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Box 7"/>
          <p:cNvSpPr txBox="1"/>
          <p:nvPr/>
        </p:nvSpPr>
        <p:spPr>
          <a:xfrm>
            <a:off x="152400" y="1600200"/>
            <a:ext cx="2819400" cy="523220"/>
          </a:xfrm>
          <a:prstGeom prst="rect">
            <a:avLst/>
          </a:prstGeom>
          <a:noFill/>
        </p:spPr>
        <p:txBody>
          <a:bodyPr wrap="square" rtlCol="0">
            <a:spAutoFit/>
          </a:bodyPr>
          <a:lstStyle/>
          <a:p>
            <a:r>
              <a:rPr lang="en-US" sz="2800" b="1" dirty="0" smtClean="0"/>
              <a:t>Radar Antenna</a:t>
            </a:r>
            <a:endParaRPr lang="en-US" sz="2800" b="1" dirty="0"/>
          </a:p>
        </p:txBody>
      </p:sp>
      <p:pic>
        <p:nvPicPr>
          <p:cNvPr id="205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7000" y="3733800"/>
            <a:ext cx="3486150" cy="29080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2" name="Picture 4"/>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5867400" y="1676400"/>
            <a:ext cx="3050453" cy="4354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Technologies</a:t>
            </a:r>
            <a:endParaRPr lang="en-US" dirty="0"/>
          </a:p>
        </p:txBody>
      </p:sp>
      <p:sp>
        <p:nvSpPr>
          <p:cNvPr id="3" name="Content Placeholder 2"/>
          <p:cNvSpPr>
            <a:spLocks noGrp="1"/>
          </p:cNvSpPr>
          <p:nvPr>
            <p:ph idx="1"/>
          </p:nvPr>
        </p:nvSpPr>
        <p:spPr/>
        <p:txBody>
          <a:bodyPr>
            <a:normAutofit/>
          </a:bodyPr>
          <a:lstStyle/>
          <a:p>
            <a:r>
              <a:rPr lang="en-US" dirty="0" smtClean="0"/>
              <a:t>An emerging technology with effective results in other industries involves two-way communication between a system mounted on equipment and detectors on workers (or other machines).  </a:t>
            </a:r>
          </a:p>
          <a:p>
            <a:r>
              <a:rPr lang="en-US" dirty="0" smtClean="0"/>
              <a:t>This is known as a “Tag Based” system</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Technologies</a:t>
            </a:r>
            <a:endParaRPr lang="en-US" dirty="0"/>
          </a:p>
        </p:txBody>
      </p:sp>
      <p:sp>
        <p:nvSpPr>
          <p:cNvPr id="3" name="Content Placeholder 2"/>
          <p:cNvSpPr>
            <a:spLocks noGrp="1"/>
          </p:cNvSpPr>
          <p:nvPr>
            <p:ph idx="1"/>
          </p:nvPr>
        </p:nvSpPr>
        <p:spPr>
          <a:xfrm>
            <a:off x="457200" y="1752600"/>
            <a:ext cx="8229600" cy="4876800"/>
          </a:xfrm>
        </p:spPr>
        <p:txBody>
          <a:bodyPr>
            <a:normAutofit lnSpcReduction="10000"/>
          </a:bodyPr>
          <a:lstStyle/>
          <a:p>
            <a:r>
              <a:rPr lang="en-US" dirty="0" smtClean="0"/>
              <a:t>Radio Frequency Transceivers and Tags </a:t>
            </a:r>
          </a:p>
          <a:p>
            <a:pPr lvl="1"/>
            <a:r>
              <a:rPr lang="en-US" dirty="0" smtClean="0"/>
              <a:t>Radio Frequency Identification</a:t>
            </a:r>
          </a:p>
          <a:p>
            <a:pPr lvl="1"/>
            <a:r>
              <a:rPr lang="en-US" dirty="0" smtClean="0"/>
              <a:t>Heavy equipment and light vehicles are fitted with transceivers</a:t>
            </a:r>
          </a:p>
          <a:p>
            <a:pPr lvl="1"/>
            <a:r>
              <a:rPr lang="en-US" dirty="0" smtClean="0"/>
              <a:t>UHF or VHF</a:t>
            </a:r>
          </a:p>
          <a:p>
            <a:r>
              <a:rPr lang="en-US" dirty="0" smtClean="0"/>
              <a:t>Challenges with this technology:</a:t>
            </a:r>
          </a:p>
          <a:p>
            <a:pPr lvl="1"/>
            <a:r>
              <a:rPr lang="en-US" dirty="0" smtClean="0"/>
              <a:t>Every worker must be tagged and each piece of equipment must have a detection device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Technology</a:t>
            </a:r>
            <a:endParaRPr lang="en-US" dirty="0"/>
          </a:p>
        </p:txBody>
      </p:sp>
      <p:sp>
        <p:nvSpPr>
          <p:cNvPr id="3" name="Content Placeholder 2"/>
          <p:cNvSpPr>
            <a:spLocks noGrp="1"/>
          </p:cNvSpPr>
          <p:nvPr>
            <p:ph idx="1"/>
          </p:nvPr>
        </p:nvSpPr>
        <p:spPr>
          <a:xfrm>
            <a:off x="457200" y="1752600"/>
            <a:ext cx="8229600" cy="4800600"/>
          </a:xfrm>
        </p:spPr>
        <p:txBody>
          <a:bodyPr>
            <a:normAutofit fontScale="92500" lnSpcReduction="10000"/>
          </a:bodyPr>
          <a:lstStyle/>
          <a:p>
            <a:r>
              <a:rPr lang="en-US" dirty="0" smtClean="0"/>
              <a:t>RF Tags mounted on equipment (multiple locations) and workers</a:t>
            </a:r>
          </a:p>
          <a:p>
            <a:r>
              <a:rPr lang="en-US" dirty="0" smtClean="0"/>
              <a:t>Two-way alarms warn operator and others near-by</a:t>
            </a:r>
          </a:p>
          <a:p>
            <a:r>
              <a:rPr lang="en-US" dirty="0" smtClean="0"/>
              <a:t>Location determined by the RF unit that detects the other tag (front, rear, left, right) and shown on display</a:t>
            </a:r>
          </a:p>
          <a:p>
            <a:r>
              <a:rPr lang="en-US" dirty="0" smtClean="0"/>
              <a:t>Adjustable Range</a:t>
            </a:r>
          </a:p>
          <a:p>
            <a:r>
              <a:rPr lang="en-US" dirty="0" smtClean="0"/>
              <a:t>Used with Cameras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sp>
        <p:nvSpPr>
          <p:cNvPr id="3" name="Flowchart: Collate 2"/>
          <p:cNvSpPr/>
          <p:nvPr/>
        </p:nvSpPr>
        <p:spPr>
          <a:xfrm>
            <a:off x="685800" y="2209800"/>
            <a:ext cx="838200" cy="1447800"/>
          </a:xfrm>
          <a:prstGeom prst="flowChartCol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grpSp>
        <p:nvGrpSpPr>
          <p:cNvPr id="9" name="Group 8"/>
          <p:cNvGrpSpPr/>
          <p:nvPr/>
        </p:nvGrpSpPr>
        <p:grpSpPr>
          <a:xfrm>
            <a:off x="1524000" y="1981200"/>
            <a:ext cx="1828800" cy="2286000"/>
            <a:chOff x="2438400" y="1828800"/>
            <a:chExt cx="1828800" cy="2057400"/>
          </a:xfrm>
        </p:grpSpPr>
        <p:sp>
          <p:nvSpPr>
            <p:cNvPr id="6" name="Block Arc 5"/>
            <p:cNvSpPr/>
            <p:nvPr/>
          </p:nvSpPr>
          <p:spPr>
            <a:xfrm rot="5400000">
              <a:off x="2209800" y="2514600"/>
              <a:ext cx="1219200" cy="762000"/>
            </a:xfrm>
            <a:prstGeom prst="blockArc">
              <a:avLst>
                <a:gd name="adj1" fmla="val 10800000"/>
                <a:gd name="adj2" fmla="val 20902292"/>
                <a:gd name="adj3" fmla="val 15274"/>
              </a:avLst>
            </a:prstGeom>
            <a:solidFill>
              <a:srgbClr val="FFCC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7" name="Block Arc 6"/>
            <p:cNvSpPr/>
            <p:nvPr/>
          </p:nvSpPr>
          <p:spPr>
            <a:xfrm rot="5400000">
              <a:off x="2438400" y="2362200"/>
              <a:ext cx="1600200" cy="990600"/>
            </a:xfrm>
            <a:prstGeom prst="blockArc">
              <a:avLst>
                <a:gd name="adj1" fmla="val 10800000"/>
                <a:gd name="adj2" fmla="val 20484565"/>
                <a:gd name="adj3" fmla="val 11594"/>
              </a:avLst>
            </a:prstGeom>
            <a:solidFill>
              <a:srgbClr val="FFCC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8" name="Block Arc 7"/>
            <p:cNvSpPr/>
            <p:nvPr/>
          </p:nvSpPr>
          <p:spPr>
            <a:xfrm rot="5400000">
              <a:off x="2552700" y="2171700"/>
              <a:ext cx="2057400" cy="1371600"/>
            </a:xfrm>
            <a:prstGeom prst="blockArc">
              <a:avLst>
                <a:gd name="adj1" fmla="val 10800000"/>
                <a:gd name="adj2" fmla="val 20244264"/>
                <a:gd name="adj3" fmla="val 8863"/>
              </a:avLst>
            </a:prstGeom>
            <a:solidFill>
              <a:srgbClr val="FFCC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grpSp>
      <p:sp>
        <p:nvSpPr>
          <p:cNvPr id="10" name="Right Arrow 9"/>
          <p:cNvSpPr/>
          <p:nvPr/>
        </p:nvSpPr>
        <p:spPr>
          <a:xfrm>
            <a:off x="3581400" y="3048000"/>
            <a:ext cx="38100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TextBox 10"/>
          <p:cNvSpPr txBox="1"/>
          <p:nvPr/>
        </p:nvSpPr>
        <p:spPr>
          <a:xfrm>
            <a:off x="3657600" y="1905000"/>
            <a:ext cx="5050229" cy="523220"/>
          </a:xfrm>
          <a:prstGeom prst="rect">
            <a:avLst/>
          </a:prstGeom>
          <a:noFill/>
        </p:spPr>
        <p:txBody>
          <a:bodyPr wrap="none" rtlCol="0">
            <a:spAutoFit/>
          </a:bodyPr>
          <a:lstStyle/>
          <a:p>
            <a:r>
              <a:rPr lang="en-US" sz="2800" b="1" dirty="0" smtClean="0"/>
              <a:t>Signals sent to detect other tags.</a:t>
            </a:r>
            <a:endParaRPr lang="en-US" sz="2800" b="1" dirty="0"/>
          </a:p>
        </p:txBody>
      </p:sp>
      <p:sp>
        <p:nvSpPr>
          <p:cNvPr id="12" name="Flowchart: Collate 11"/>
          <p:cNvSpPr/>
          <p:nvPr/>
        </p:nvSpPr>
        <p:spPr>
          <a:xfrm>
            <a:off x="685800" y="4495800"/>
            <a:ext cx="838200" cy="1447800"/>
          </a:xfrm>
          <a:prstGeom prst="flowChartCol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grpSp>
        <p:nvGrpSpPr>
          <p:cNvPr id="13" name="Group 12"/>
          <p:cNvGrpSpPr/>
          <p:nvPr/>
        </p:nvGrpSpPr>
        <p:grpSpPr>
          <a:xfrm>
            <a:off x="1524000" y="4267200"/>
            <a:ext cx="1828800" cy="2286000"/>
            <a:chOff x="2438400" y="1828800"/>
            <a:chExt cx="1828800" cy="2057400"/>
          </a:xfrm>
        </p:grpSpPr>
        <p:sp>
          <p:nvSpPr>
            <p:cNvPr id="14" name="Block Arc 13"/>
            <p:cNvSpPr/>
            <p:nvPr/>
          </p:nvSpPr>
          <p:spPr>
            <a:xfrm rot="5400000">
              <a:off x="2209800" y="2514600"/>
              <a:ext cx="1219200" cy="762000"/>
            </a:xfrm>
            <a:prstGeom prst="blockArc">
              <a:avLst>
                <a:gd name="adj1" fmla="val 10800000"/>
                <a:gd name="adj2" fmla="val 20902292"/>
                <a:gd name="adj3" fmla="val 15274"/>
              </a:avLst>
            </a:prstGeom>
            <a:solidFill>
              <a:srgbClr val="FFCC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5" name="Block Arc 14"/>
            <p:cNvSpPr/>
            <p:nvPr/>
          </p:nvSpPr>
          <p:spPr>
            <a:xfrm rot="5400000">
              <a:off x="2438400" y="2362200"/>
              <a:ext cx="1600200" cy="990600"/>
            </a:xfrm>
            <a:prstGeom prst="blockArc">
              <a:avLst>
                <a:gd name="adj1" fmla="val 10800000"/>
                <a:gd name="adj2" fmla="val 20484565"/>
                <a:gd name="adj3" fmla="val 11594"/>
              </a:avLst>
            </a:prstGeom>
            <a:solidFill>
              <a:srgbClr val="FFCC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6" name="Block Arc 15"/>
            <p:cNvSpPr/>
            <p:nvPr/>
          </p:nvSpPr>
          <p:spPr>
            <a:xfrm rot="5400000">
              <a:off x="2552700" y="2171700"/>
              <a:ext cx="2057400" cy="1371600"/>
            </a:xfrm>
            <a:prstGeom prst="blockArc">
              <a:avLst>
                <a:gd name="adj1" fmla="val 10800000"/>
                <a:gd name="adj2" fmla="val 20244264"/>
                <a:gd name="adj3" fmla="val 8863"/>
              </a:avLst>
            </a:prstGeom>
            <a:solidFill>
              <a:srgbClr val="FFCC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grpSp>
      <p:sp>
        <p:nvSpPr>
          <p:cNvPr id="18" name="Rectangle 17"/>
          <p:cNvSpPr/>
          <p:nvPr/>
        </p:nvSpPr>
        <p:spPr>
          <a:xfrm>
            <a:off x="3429000" y="4724400"/>
            <a:ext cx="3276600" cy="954107"/>
          </a:xfrm>
          <a:prstGeom prst="rect">
            <a:avLst/>
          </a:prstGeom>
        </p:spPr>
        <p:txBody>
          <a:bodyPr wrap="square">
            <a:spAutoFit/>
          </a:bodyPr>
          <a:lstStyle/>
          <a:p>
            <a:r>
              <a:rPr lang="en-US" sz="2800" b="1" dirty="0" smtClean="0"/>
              <a:t>Location identified by tag location</a:t>
            </a:r>
            <a:endParaRPr lang="en-US" sz="2800" b="1" dirty="0"/>
          </a:p>
        </p:txBody>
      </p:sp>
      <p:grpSp>
        <p:nvGrpSpPr>
          <p:cNvPr id="20" name="Group 19"/>
          <p:cNvGrpSpPr/>
          <p:nvPr/>
        </p:nvGrpSpPr>
        <p:grpSpPr>
          <a:xfrm flipH="1">
            <a:off x="6400800" y="4292600"/>
            <a:ext cx="1295400" cy="1778000"/>
            <a:chOff x="2438400" y="2057400"/>
            <a:chExt cx="1295400" cy="1600200"/>
          </a:xfrm>
        </p:grpSpPr>
        <p:sp>
          <p:nvSpPr>
            <p:cNvPr id="21" name="Block Arc 20"/>
            <p:cNvSpPr/>
            <p:nvPr/>
          </p:nvSpPr>
          <p:spPr>
            <a:xfrm rot="5400000">
              <a:off x="2209800" y="2514600"/>
              <a:ext cx="1219200" cy="762000"/>
            </a:xfrm>
            <a:prstGeom prst="blockArc">
              <a:avLst>
                <a:gd name="adj1" fmla="val 10800000"/>
                <a:gd name="adj2" fmla="val 20902292"/>
                <a:gd name="adj3" fmla="val 15274"/>
              </a:avLst>
            </a:prstGeom>
            <a:solidFill>
              <a:srgbClr val="FFCC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22" name="Block Arc 21"/>
            <p:cNvSpPr/>
            <p:nvPr/>
          </p:nvSpPr>
          <p:spPr>
            <a:xfrm rot="5400000">
              <a:off x="2438400" y="2362200"/>
              <a:ext cx="1600200" cy="990600"/>
            </a:xfrm>
            <a:prstGeom prst="blockArc">
              <a:avLst>
                <a:gd name="adj1" fmla="val 10800000"/>
                <a:gd name="adj2" fmla="val 20484565"/>
                <a:gd name="adj3" fmla="val 11594"/>
              </a:avLst>
            </a:prstGeom>
            <a:solidFill>
              <a:srgbClr val="FFCC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grpSp>
      <p:pic>
        <p:nvPicPr>
          <p:cNvPr id="4098" name="Picture 2" descr="C:\Users\bsant.ARTBA\AppData\Local\Microsoft\Windows\Temporary Internet Files\Content.IE5\S9KCQW8P\MC900433932[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4495800"/>
            <a:ext cx="1238250" cy="12382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there technological solutions?</a:t>
            </a:r>
            <a:endParaRPr lang="en-US" i="1" dirty="0"/>
          </a:p>
        </p:txBody>
      </p:sp>
      <p:sp>
        <p:nvSpPr>
          <p:cNvPr id="4" name="Text Placeholder 3"/>
          <p:cNvSpPr>
            <a:spLocks noGrp="1"/>
          </p:cNvSpPr>
          <p:nvPr>
            <p:ph type="body" idx="1"/>
          </p:nvPr>
        </p:nvSpPr>
        <p:spPr>
          <a:xfrm>
            <a:off x="457200" y="1752600"/>
            <a:ext cx="8153400" cy="1828800"/>
          </a:xfrm>
        </p:spPr>
        <p:txBody>
          <a:bodyPr>
            <a:noAutofit/>
          </a:bodyPr>
          <a:lstStyle/>
          <a:p>
            <a:r>
              <a:rPr lang="en-US" sz="3200" dirty="0" smtClean="0"/>
              <a:t>There are a variety of technologies—old and new—that have been developed to warn drivers and operators when workers on foot are near, including:</a:t>
            </a:r>
          </a:p>
        </p:txBody>
      </p:sp>
      <p:sp>
        <p:nvSpPr>
          <p:cNvPr id="3" name="Content Placeholder 2"/>
          <p:cNvSpPr>
            <a:spLocks noGrp="1"/>
          </p:cNvSpPr>
          <p:nvPr>
            <p:ph sz="half" idx="2"/>
          </p:nvPr>
        </p:nvSpPr>
        <p:spPr>
          <a:xfrm>
            <a:off x="457200" y="3581400"/>
            <a:ext cx="8153400" cy="2808288"/>
          </a:xfrm>
        </p:spPr>
        <p:txBody>
          <a:bodyPr>
            <a:normAutofit/>
          </a:bodyPr>
          <a:lstStyle/>
          <a:p>
            <a:r>
              <a:rPr lang="en-US" sz="2800" dirty="0" smtClean="0"/>
              <a:t>Alarms</a:t>
            </a:r>
          </a:p>
          <a:p>
            <a:r>
              <a:rPr lang="en-US" sz="2800" dirty="0" smtClean="0"/>
              <a:t>Cameras</a:t>
            </a:r>
          </a:p>
          <a:p>
            <a:r>
              <a:rPr lang="en-US" sz="2800" dirty="0" smtClean="0"/>
              <a:t>Radar</a:t>
            </a:r>
          </a:p>
          <a:p>
            <a:r>
              <a:rPr lang="en-US" sz="2800" dirty="0" smtClean="0"/>
              <a:t>Sonar</a:t>
            </a:r>
          </a:p>
          <a:p>
            <a:r>
              <a:rPr lang="en-US" sz="2800" dirty="0" smtClean="0"/>
              <a:t>Tag Systems</a:t>
            </a:r>
          </a:p>
          <a:p>
            <a:endParaRPr lang="en-US"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 Identifies Worker Near-by</a:t>
            </a:r>
            <a:endParaRPr lang="en-US" dirty="0"/>
          </a:p>
        </p:txBody>
      </p:sp>
      <p:pic>
        <p:nvPicPr>
          <p:cNvPr id="1027" name="Picture 3" descr="C:\Users\bsant.ARTBA\AppData\Local\Microsoft\Windows\Temporary Internet Files\Content.IE5\1PH2GT7R\MC900215419[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2743200"/>
            <a:ext cx="1493822" cy="2150198"/>
          </a:xfrm>
          <a:prstGeom prst="rect">
            <a:avLst/>
          </a:prstGeom>
          <a:noFill/>
        </p:spPr>
      </p:pic>
      <p:sp>
        <p:nvSpPr>
          <p:cNvPr id="9" name="Flowchart: Delay 8"/>
          <p:cNvSpPr/>
          <p:nvPr/>
        </p:nvSpPr>
        <p:spPr>
          <a:xfrm rot="1831803">
            <a:off x="2622190" y="3004790"/>
            <a:ext cx="3860592" cy="2677218"/>
          </a:xfrm>
          <a:prstGeom prst="flowChartDelay">
            <a:avLst/>
          </a:prstGeom>
          <a:solidFill>
            <a:schemeClr val="accent6">
              <a:lumMod val="20000"/>
              <a:lumOff val="80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9" name="Picture 5" descr="C:\Users\bsant.ARTBA\AppData\Local\Microsoft\Windows\Temporary Internet Files\Content.IE5\S9KCQW8P\MC900318354[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2590800"/>
            <a:ext cx="3123285" cy="1960261"/>
          </a:xfrm>
          <a:prstGeom prst="rect">
            <a:avLst/>
          </a:prstGeom>
          <a:noFill/>
        </p:spPr>
      </p:pic>
      <p:sp>
        <p:nvSpPr>
          <p:cNvPr id="10" name="Left-Right Arrow 9"/>
          <p:cNvSpPr/>
          <p:nvPr/>
        </p:nvSpPr>
        <p:spPr>
          <a:xfrm>
            <a:off x="3733800" y="3429000"/>
            <a:ext cx="3581400" cy="9144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Communications Link</a:t>
            </a:r>
            <a:endParaRPr lang="en-US" sz="2400" b="1" dirty="0"/>
          </a:p>
        </p:txBody>
      </p:sp>
      <p:sp>
        <p:nvSpPr>
          <p:cNvPr id="11" name="TextBox 10"/>
          <p:cNvSpPr txBox="1"/>
          <p:nvPr/>
        </p:nvSpPr>
        <p:spPr>
          <a:xfrm>
            <a:off x="990600" y="5334000"/>
            <a:ext cx="7124771" cy="954107"/>
          </a:xfrm>
          <a:prstGeom prst="rect">
            <a:avLst/>
          </a:prstGeom>
          <a:noFill/>
        </p:spPr>
        <p:txBody>
          <a:bodyPr wrap="none" rtlCol="0">
            <a:spAutoFit/>
          </a:bodyPr>
          <a:lstStyle/>
          <a:p>
            <a:r>
              <a:rPr lang="en-US" sz="2800" b="1" dirty="0" smtClean="0"/>
              <a:t>Audible sounds or vibration warn worker and </a:t>
            </a:r>
          </a:p>
          <a:p>
            <a:r>
              <a:rPr lang="en-US" sz="2800" b="1" dirty="0" smtClean="0"/>
              <a:t>operator.  Operator warned to look in monitor.</a:t>
            </a:r>
            <a:endParaRPr lang="en-US" sz="2800" b="1" dirty="0"/>
          </a:p>
        </p:txBody>
      </p:sp>
      <p:sp>
        <p:nvSpPr>
          <p:cNvPr id="13" name="Rounded Rectangle 12"/>
          <p:cNvSpPr/>
          <p:nvPr/>
        </p:nvSpPr>
        <p:spPr>
          <a:xfrm>
            <a:off x="3048000" y="3429000"/>
            <a:ext cx="381000" cy="152400"/>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15" name="Straight Connector 14"/>
          <p:cNvCxnSpPr/>
          <p:nvPr/>
        </p:nvCxnSpPr>
        <p:spPr>
          <a:xfrm rot="10800000">
            <a:off x="1524000" y="3048000"/>
            <a:ext cx="1447800" cy="457200"/>
          </a:xfrm>
          <a:prstGeom prst="line">
            <a:avLst/>
          </a:prstGeom>
          <a:ln w="76200">
            <a:solidFill>
              <a:srgbClr val="FF0000"/>
            </a:solidFill>
            <a:prstDash val="sysDot"/>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Positioning System (GPS)</a:t>
            </a:r>
            <a:endParaRPr lang="en-US" dirty="0"/>
          </a:p>
        </p:txBody>
      </p:sp>
      <p:sp>
        <p:nvSpPr>
          <p:cNvPr id="3" name="Content Placeholder 2"/>
          <p:cNvSpPr>
            <a:spLocks noGrp="1"/>
          </p:cNvSpPr>
          <p:nvPr>
            <p:ph idx="1"/>
          </p:nvPr>
        </p:nvSpPr>
        <p:spPr>
          <a:xfrm>
            <a:off x="457200" y="1752600"/>
            <a:ext cx="8229600" cy="4800600"/>
          </a:xfrm>
        </p:spPr>
        <p:txBody>
          <a:bodyPr>
            <a:normAutofit fontScale="92500" lnSpcReduction="10000"/>
          </a:bodyPr>
          <a:lstStyle/>
          <a:p>
            <a:r>
              <a:rPr lang="en-US" dirty="0" smtClean="0"/>
              <a:t>Equipment or vehicle location determined using GPS</a:t>
            </a:r>
          </a:p>
          <a:p>
            <a:r>
              <a:rPr lang="en-US" dirty="0" smtClean="0"/>
              <a:t>Location broadcast to other nearby equipment</a:t>
            </a:r>
          </a:p>
          <a:p>
            <a:r>
              <a:rPr lang="en-US" dirty="0" smtClean="0"/>
              <a:t>Proximity warning alarms                             and location displays</a:t>
            </a:r>
          </a:p>
          <a:p>
            <a:r>
              <a:rPr lang="en-US" dirty="0" smtClean="0"/>
              <a:t>Challenges with this technology:</a:t>
            </a:r>
          </a:p>
          <a:p>
            <a:pPr lvl="1"/>
            <a:r>
              <a:rPr lang="en-US" dirty="0" smtClean="0"/>
              <a:t>Every worker must be tagged and each piece of equipment must have a detection device</a:t>
            </a:r>
          </a:p>
          <a:p>
            <a:endParaRPr lang="en-US" dirty="0"/>
          </a:p>
        </p:txBody>
      </p:sp>
      <p:pic>
        <p:nvPicPr>
          <p:cNvPr id="5122" name="Picture 2" descr="http://www8.garmin.com/graphics/24satellit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3352800"/>
            <a:ext cx="1870787" cy="18333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Positioning System (GPS)</a:t>
            </a:r>
            <a:endParaRPr lang="en-US" dirty="0"/>
          </a:p>
        </p:txBody>
      </p:sp>
      <p:sp>
        <p:nvSpPr>
          <p:cNvPr id="3" name="Content Placeholder 2"/>
          <p:cNvSpPr>
            <a:spLocks noGrp="1"/>
          </p:cNvSpPr>
          <p:nvPr>
            <p:ph idx="1"/>
          </p:nvPr>
        </p:nvSpPr>
        <p:spPr>
          <a:xfrm>
            <a:off x="457200" y="1752600"/>
            <a:ext cx="3733800" cy="4373563"/>
          </a:xfrm>
        </p:spPr>
        <p:txBody>
          <a:bodyPr/>
          <a:lstStyle/>
          <a:p>
            <a:r>
              <a:rPr lang="en-US" dirty="0" smtClean="0"/>
              <a:t>GPS installed on equipment (dump trucks, pavers, rollers)</a:t>
            </a:r>
          </a:p>
          <a:p>
            <a:r>
              <a:rPr lang="en-US" dirty="0" smtClean="0"/>
              <a:t>GPS receivers installed on Workers</a:t>
            </a:r>
          </a:p>
        </p:txBody>
      </p:sp>
      <p:pic>
        <p:nvPicPr>
          <p:cNvPr id="4098" name="Picture 2"/>
          <p:cNvPicPr>
            <a:picLocks noChangeAspect="1" noChangeArrowheads="1"/>
          </p:cNvPicPr>
          <p:nvPr/>
        </p:nvPicPr>
        <p:blipFill>
          <a:blip r:embed="rId3" cstate="print"/>
          <a:srcRect/>
          <a:stretch>
            <a:fillRect/>
          </a:stretch>
        </p:blipFill>
        <p:spPr bwMode="auto">
          <a:xfrm flipH="1">
            <a:off x="6781800" y="2286000"/>
            <a:ext cx="1795462" cy="26342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99" name="Picture 3"/>
          <p:cNvPicPr>
            <a:picLocks noChangeAspect="1" noChangeArrowheads="1"/>
          </p:cNvPicPr>
          <p:nvPr/>
        </p:nvPicPr>
        <p:blipFill>
          <a:blip r:embed="rId4" cstate="print">
            <a:lum bright="20000" contrast="20000"/>
          </a:blip>
          <a:srcRect/>
          <a:stretch>
            <a:fillRect/>
          </a:stretch>
        </p:blipFill>
        <p:spPr bwMode="auto">
          <a:xfrm>
            <a:off x="4267200" y="1676400"/>
            <a:ext cx="2209800" cy="27907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0" name="Picture 4"/>
          <p:cNvPicPr>
            <a:picLocks noChangeAspect="1" noChangeArrowheads="1"/>
          </p:cNvPicPr>
          <p:nvPr/>
        </p:nvPicPr>
        <p:blipFill>
          <a:blip r:embed="rId5" cstate="print"/>
          <a:srcRect/>
          <a:stretch>
            <a:fillRect/>
          </a:stretch>
        </p:blipFill>
        <p:spPr bwMode="auto">
          <a:xfrm>
            <a:off x="4953000" y="4191000"/>
            <a:ext cx="2133600" cy="25185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Oval 7"/>
          <p:cNvSpPr/>
          <p:nvPr/>
        </p:nvSpPr>
        <p:spPr>
          <a:xfrm>
            <a:off x="4800600" y="3124200"/>
            <a:ext cx="8382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0" name="Oval 9"/>
          <p:cNvSpPr/>
          <p:nvPr/>
        </p:nvSpPr>
        <p:spPr>
          <a:xfrm>
            <a:off x="7162800" y="4038600"/>
            <a:ext cx="8382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1" name="Oval 10"/>
          <p:cNvSpPr/>
          <p:nvPr/>
        </p:nvSpPr>
        <p:spPr>
          <a:xfrm>
            <a:off x="7696200" y="3352800"/>
            <a:ext cx="8382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0.7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Technology</a:t>
            </a:r>
            <a:endParaRPr lang="en-US" dirty="0"/>
          </a:p>
        </p:txBody>
      </p:sp>
      <p:pic>
        <p:nvPicPr>
          <p:cNvPr id="337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674738"/>
            <a:ext cx="6629400" cy="49359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Technology</a:t>
            </a:r>
            <a:endParaRPr lang="en-US" dirty="0"/>
          </a:p>
        </p:txBody>
      </p:sp>
      <p:pic>
        <p:nvPicPr>
          <p:cNvPr id="348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752600"/>
            <a:ext cx="6248400" cy="48737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Technologies</a:t>
            </a:r>
            <a:endParaRPr lang="en-US" dirty="0"/>
          </a:p>
        </p:txBody>
      </p:sp>
      <p:sp>
        <p:nvSpPr>
          <p:cNvPr id="3" name="Content Placeholder 2"/>
          <p:cNvSpPr>
            <a:spLocks noGrp="1"/>
          </p:cNvSpPr>
          <p:nvPr>
            <p:ph idx="1"/>
          </p:nvPr>
        </p:nvSpPr>
        <p:spPr/>
        <p:txBody>
          <a:bodyPr>
            <a:normAutofit lnSpcReduction="10000"/>
          </a:bodyPr>
          <a:lstStyle/>
          <a:p>
            <a:r>
              <a:rPr lang="en-US" dirty="0" smtClean="0"/>
              <a:t>Intelligent Video Systems</a:t>
            </a:r>
          </a:p>
          <a:p>
            <a:pPr lvl="1"/>
            <a:r>
              <a:rPr lang="en-US" dirty="0" smtClean="0"/>
              <a:t>Computer-assisted stereovision cameras</a:t>
            </a:r>
          </a:p>
          <a:p>
            <a:pPr lvl="1"/>
            <a:r>
              <a:rPr lang="en-US" dirty="0" smtClean="0"/>
              <a:t>Video signal processing allows for detection based on 3D position</a:t>
            </a:r>
          </a:p>
          <a:p>
            <a:pPr lvl="1"/>
            <a:r>
              <a:rPr lang="en-US" dirty="0" smtClean="0"/>
              <a:t>Provides view of blind area near equipment and proximity warning using only cameras</a:t>
            </a:r>
          </a:p>
          <a:p>
            <a:pPr lvl="1"/>
            <a:r>
              <a:rPr lang="en-US" dirty="0" smtClean="0"/>
              <a:t>HAZ CAM system trials on haul trucks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Intelligent Video Systems</a:t>
            </a:r>
            <a:endParaRPr lang="en-US" dirty="0"/>
          </a:p>
        </p:txBody>
      </p:sp>
      <p:pic>
        <p:nvPicPr>
          <p:cNvPr id="35842"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33400" y="2976894"/>
            <a:ext cx="5410200" cy="34540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84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1828800"/>
            <a:ext cx="3581400" cy="32114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Work &amp; Considerations</a:t>
            </a:r>
            <a:endParaRPr lang="en-US" dirty="0"/>
          </a:p>
        </p:txBody>
      </p:sp>
      <p:sp>
        <p:nvSpPr>
          <p:cNvPr id="3" name="Content Placeholder 2"/>
          <p:cNvSpPr>
            <a:spLocks noGrp="1"/>
          </p:cNvSpPr>
          <p:nvPr>
            <p:ph idx="1"/>
          </p:nvPr>
        </p:nvSpPr>
        <p:spPr>
          <a:xfrm>
            <a:off x="457200" y="1752600"/>
            <a:ext cx="8229600" cy="4724400"/>
          </a:xfrm>
        </p:spPr>
        <p:txBody>
          <a:bodyPr>
            <a:normAutofit fontScale="92500" lnSpcReduction="10000"/>
          </a:bodyPr>
          <a:lstStyle/>
          <a:p>
            <a:r>
              <a:rPr lang="en-US" dirty="0" smtClean="0"/>
              <a:t>Reduce nuisance alarms and false stops</a:t>
            </a:r>
          </a:p>
          <a:p>
            <a:r>
              <a:rPr lang="en-US" dirty="0" smtClean="0"/>
              <a:t>Effective alarm presentation and context considerations</a:t>
            </a:r>
          </a:p>
          <a:p>
            <a:r>
              <a:rPr lang="en-US" dirty="0" smtClean="0"/>
              <a:t>Operator interfaces and combined displays</a:t>
            </a:r>
          </a:p>
          <a:p>
            <a:r>
              <a:rPr lang="en-US" dirty="0" smtClean="0"/>
              <a:t>Are systems overloading operators? Are they distractions?</a:t>
            </a:r>
          </a:p>
          <a:p>
            <a:r>
              <a:rPr lang="en-US" dirty="0" smtClean="0"/>
              <a:t>Behavior changes in operators</a:t>
            </a:r>
          </a:p>
          <a:p>
            <a:r>
              <a:rPr lang="en-US" dirty="0" smtClean="0"/>
              <a:t>Wearable sensors appropriate for tasks and environment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NIOSH Proximity Detection Web Page:</a:t>
            </a:r>
          </a:p>
          <a:p>
            <a:pPr>
              <a:buNone/>
            </a:pPr>
            <a:endParaRPr lang="en-US" dirty="0" smtClean="0"/>
          </a:p>
          <a:p>
            <a:pPr>
              <a:buNone/>
            </a:pPr>
            <a:r>
              <a:rPr lang="en-US" sz="3000" dirty="0" smtClean="0">
                <a:hlinkClick r:id="rId2"/>
              </a:rPr>
              <a:t>www.cdc.gov/niosh/topic/highwayworkzones/</a:t>
            </a:r>
            <a:r>
              <a:rPr lang="en-US" sz="3000" dirty="0" smtClean="0"/>
              <a:t> </a:t>
            </a:r>
          </a:p>
          <a:p>
            <a:pPr>
              <a:buNone/>
            </a:pPr>
            <a:r>
              <a:rPr lang="en-US" sz="3000" dirty="0" smtClean="0">
                <a:hlinkClick r:id="rId3"/>
              </a:rPr>
              <a:t>www.cdc.gov/niosh/mining/topicspage58.htm</a:t>
            </a:r>
            <a:r>
              <a:rPr lang="en-US" sz="3000" dirty="0" smtClean="0"/>
              <a:t> </a:t>
            </a:r>
          </a:p>
          <a:p>
            <a:pPr>
              <a:buNone/>
            </a:pPr>
            <a:endParaRPr lang="en-US" sz="3000" dirty="0" smtClean="0"/>
          </a:p>
          <a:p>
            <a:endParaRPr lang="en-US" sz="3000" dirty="0" smtClean="0"/>
          </a:p>
          <a:p>
            <a:pPr>
              <a:buNone/>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Discussion</a:t>
            </a:r>
            <a:br>
              <a:rPr lang="en-US" dirty="0" smtClean="0"/>
            </a:br>
            <a:r>
              <a:rPr lang="en-US" dirty="0" smtClean="0"/>
              <a:t>and Questions</a:t>
            </a:r>
            <a:endParaRPr lang="en-US" dirty="0"/>
          </a:p>
        </p:txBody>
      </p:sp>
      <p:sp>
        <p:nvSpPr>
          <p:cNvPr id="5" name="Subtitle 4"/>
          <p:cNvSpPr>
            <a:spLocks noGrp="1"/>
          </p:cNvSpPr>
          <p:nvPr>
            <p:ph type="subTitle" idx="1"/>
          </p:nvPr>
        </p:nvSpPr>
        <p:spPr>
          <a:xfrm>
            <a:off x="1371600" y="3657600"/>
            <a:ext cx="6400800" cy="1752600"/>
          </a:xfrm>
        </p:spPr>
        <p:txBody>
          <a:bodyPr/>
          <a:lstStyle/>
          <a:p>
            <a:r>
              <a:rPr lang="en-US" dirty="0" smtClean="0"/>
              <a:t>End Module Seven</a:t>
            </a:r>
            <a:endParaRPr lang="en-US" dirty="0"/>
          </a:p>
        </p:txBody>
      </p:sp>
      <p:sp>
        <p:nvSpPr>
          <p:cNvPr id="6" name="TextBox 3"/>
          <p:cNvSpPr txBox="1"/>
          <p:nvPr/>
        </p:nvSpPr>
        <p:spPr>
          <a:xfrm>
            <a:off x="457200" y="4724400"/>
            <a:ext cx="8229600"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latin typeface="Calibri" pitchFamily="34" charset="0"/>
                <a:cs typeface="Calibri" pitchFamily="34" charset="0"/>
              </a:rPr>
              <a:t>“This material was produced under the grant SH-22285-11-60-F-11 from the Occupational Safety and Health Administration, U.S. Department of Labor, and contract 212-2009-M-32109 from the National Institute for Occupational Safety and Health. It does not necessarily reflect the views or policies of the U.S. Department of Labor or U.S. Department of Health and Human Services, respectively, nor does mention of trade names, commercial products, or organizations imply endorsement by the U.S. Government.”</a:t>
            </a:r>
          </a:p>
          <a:p>
            <a:endParaRPr lang="en-US" sz="1600" dirty="0">
              <a:latin typeface="AlternateGothic2 BT"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a:xfrm>
            <a:off x="457200" y="1752600"/>
            <a:ext cx="8229600" cy="4648200"/>
          </a:xfrm>
        </p:spPr>
        <p:txBody>
          <a:bodyPr>
            <a:normAutofit lnSpcReduction="10000"/>
          </a:bodyPr>
          <a:lstStyle/>
          <a:p>
            <a:r>
              <a:rPr lang="en-US" sz="3200" dirty="0" smtClean="0"/>
              <a:t>Proximity Detection:  Detection of personnel, vehicles and other objects near a machine using a sensor technology</a:t>
            </a:r>
          </a:p>
          <a:p>
            <a:r>
              <a:rPr lang="en-US" sz="3200" dirty="0" smtClean="0"/>
              <a:t>Proximity Warning (Collision Warning): Detection of personnel, vehicles and other objects near a machine resulting in alarms</a:t>
            </a:r>
          </a:p>
          <a:p>
            <a:pPr lvl="1"/>
            <a:r>
              <a:rPr lang="en-US" sz="3000" dirty="0" smtClean="0"/>
              <a:t>Warn only operator</a:t>
            </a:r>
          </a:p>
          <a:p>
            <a:pPr lvl="1"/>
            <a:r>
              <a:rPr lang="en-US" sz="3000" dirty="0" smtClean="0"/>
              <a:t>Warn operator and nearby personnel (two-way)</a:t>
            </a:r>
            <a:endParaRPr lang="en-US" sz="3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a:t>
            </a:r>
            <a:r>
              <a:rPr lang="en-US" sz="2400" dirty="0" smtClean="0"/>
              <a:t>(continued . . .)</a:t>
            </a:r>
            <a:endParaRPr lang="en-US" sz="2400" dirty="0"/>
          </a:p>
        </p:txBody>
      </p:sp>
      <p:sp>
        <p:nvSpPr>
          <p:cNvPr id="3" name="Content Placeholder 2"/>
          <p:cNvSpPr>
            <a:spLocks noGrp="1"/>
          </p:cNvSpPr>
          <p:nvPr>
            <p:ph idx="1"/>
          </p:nvPr>
        </p:nvSpPr>
        <p:spPr/>
        <p:txBody>
          <a:bodyPr>
            <a:normAutofit/>
          </a:bodyPr>
          <a:lstStyle/>
          <a:p>
            <a:r>
              <a:rPr lang="en-US" sz="3200" dirty="0" smtClean="0"/>
              <a:t>Collision Avoidance: The processing of sensor information resulting in control signals or actions that alter machine status/movement to avoid a collision</a:t>
            </a:r>
          </a:p>
          <a:p>
            <a:pPr lvl="1"/>
            <a:r>
              <a:rPr lang="en-US" sz="3000" dirty="0" smtClean="0"/>
              <a:t>Computer Control</a:t>
            </a:r>
          </a:p>
          <a:p>
            <a:pPr lvl="1"/>
            <a:r>
              <a:rPr lang="en-US" sz="3000" dirty="0" smtClean="0"/>
              <a:t>Human Control</a:t>
            </a:r>
            <a:endParaRPr lang="en-US" sz="3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Detection</a:t>
            </a:r>
            <a:endParaRPr lang="en-US" dirty="0"/>
          </a:p>
        </p:txBody>
      </p:sp>
      <p:sp>
        <p:nvSpPr>
          <p:cNvPr id="3" name="Content Placeholder 2"/>
          <p:cNvSpPr>
            <a:spLocks noGrp="1"/>
          </p:cNvSpPr>
          <p:nvPr>
            <p:ph idx="1"/>
          </p:nvPr>
        </p:nvSpPr>
        <p:spPr/>
        <p:txBody>
          <a:bodyPr/>
          <a:lstStyle/>
          <a:p>
            <a:r>
              <a:rPr lang="en-US" dirty="0" smtClean="0"/>
              <a:t>Independent or stand alone systems</a:t>
            </a:r>
          </a:p>
          <a:p>
            <a:r>
              <a:rPr lang="en-US" dirty="0" smtClean="0"/>
              <a:t>Network-based systems requiring supporting infrastructure</a:t>
            </a:r>
          </a:p>
          <a:p>
            <a:r>
              <a:rPr lang="en-US" dirty="0" smtClean="0"/>
              <a:t>Actions range from simple alarms to machine control (setting brakes, limiting movement, etc.)</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Detection Approaches</a:t>
            </a:r>
            <a:endParaRPr lang="en-US" dirty="0"/>
          </a:p>
        </p:txBody>
      </p:sp>
      <p:sp>
        <p:nvSpPr>
          <p:cNvPr id="3" name="Content Placeholder 2"/>
          <p:cNvSpPr>
            <a:spLocks noGrp="1"/>
          </p:cNvSpPr>
          <p:nvPr>
            <p:ph idx="1"/>
          </p:nvPr>
        </p:nvSpPr>
        <p:spPr>
          <a:xfrm>
            <a:off x="457200" y="1752600"/>
            <a:ext cx="8229600" cy="4648200"/>
          </a:xfrm>
        </p:spPr>
        <p:txBody>
          <a:bodyPr>
            <a:normAutofit lnSpcReduction="10000"/>
          </a:bodyPr>
          <a:lstStyle/>
          <a:p>
            <a:r>
              <a:rPr lang="en-US" dirty="0" smtClean="0"/>
              <a:t>Independent systems:</a:t>
            </a:r>
          </a:p>
          <a:p>
            <a:pPr lvl="1"/>
            <a:r>
              <a:rPr lang="en-US" dirty="0" smtClean="0"/>
              <a:t>Passive sensing of obstacles and personnel</a:t>
            </a:r>
          </a:p>
          <a:p>
            <a:pPr lvl="2"/>
            <a:r>
              <a:rPr lang="en-US" dirty="0" smtClean="0"/>
              <a:t>Reflected Signals</a:t>
            </a:r>
          </a:p>
          <a:p>
            <a:pPr lvl="2"/>
            <a:r>
              <a:rPr lang="en-US" dirty="0" smtClean="0"/>
              <a:t>Non-discriminating</a:t>
            </a:r>
          </a:p>
          <a:p>
            <a:pPr lvl="1"/>
            <a:r>
              <a:rPr lang="en-US" dirty="0" smtClean="0"/>
              <a:t>Cooperative systems require communication between machine-mounted systems and systems on obstacles or personnel (which participate in detection)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Detection Approaches</a:t>
            </a:r>
            <a:endParaRPr lang="en-US" dirty="0"/>
          </a:p>
        </p:txBody>
      </p:sp>
      <p:sp>
        <p:nvSpPr>
          <p:cNvPr id="3" name="Content Placeholder 2"/>
          <p:cNvSpPr>
            <a:spLocks noGrp="1"/>
          </p:cNvSpPr>
          <p:nvPr>
            <p:ph idx="1"/>
          </p:nvPr>
        </p:nvSpPr>
        <p:spPr>
          <a:xfrm>
            <a:off x="457200" y="1752600"/>
            <a:ext cx="8229600" cy="4648200"/>
          </a:xfrm>
        </p:spPr>
        <p:txBody>
          <a:bodyPr>
            <a:normAutofit/>
          </a:bodyPr>
          <a:lstStyle/>
          <a:p>
            <a:r>
              <a:rPr lang="en-US" dirty="0" smtClean="0"/>
              <a:t>Network-Based Systems:</a:t>
            </a:r>
          </a:p>
          <a:p>
            <a:pPr lvl="1"/>
            <a:r>
              <a:rPr lang="en-US" dirty="0" smtClean="0"/>
              <a:t>Cooperative and require other infrastructure on the job-site (GPS or other communication system)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Collision Avoidance Approaches</a:t>
            </a:r>
            <a:endParaRPr lang="en-US" dirty="0"/>
          </a:p>
        </p:txBody>
      </p:sp>
      <p:sp>
        <p:nvSpPr>
          <p:cNvPr id="3" name="Content Placeholder 2"/>
          <p:cNvSpPr>
            <a:spLocks noGrp="1"/>
          </p:cNvSpPr>
          <p:nvPr>
            <p:ph idx="1"/>
          </p:nvPr>
        </p:nvSpPr>
        <p:spPr>
          <a:xfrm>
            <a:off x="457200" y="1752600"/>
            <a:ext cx="8229600" cy="4800600"/>
          </a:xfrm>
        </p:spPr>
        <p:txBody>
          <a:bodyPr>
            <a:normAutofit lnSpcReduction="10000"/>
          </a:bodyPr>
          <a:lstStyle/>
          <a:p>
            <a:r>
              <a:rPr lang="en-US" dirty="0" smtClean="0"/>
              <a:t>Increase situational awareness:</a:t>
            </a:r>
          </a:p>
          <a:p>
            <a:pPr lvl="1"/>
            <a:r>
              <a:rPr lang="en-US" dirty="0" smtClean="0"/>
              <a:t>Visual, audible, tactile alarms</a:t>
            </a:r>
          </a:p>
          <a:p>
            <a:pPr lvl="1"/>
            <a:r>
              <a:rPr lang="en-US" dirty="0" smtClean="0"/>
              <a:t>Two-way alarming</a:t>
            </a:r>
          </a:p>
          <a:p>
            <a:pPr lvl="1"/>
            <a:r>
              <a:rPr lang="en-US" dirty="0" smtClean="0"/>
              <a:t>Human in the loop</a:t>
            </a:r>
          </a:p>
          <a:p>
            <a:r>
              <a:rPr lang="en-US" dirty="0" smtClean="0"/>
              <a:t>Machine Control</a:t>
            </a:r>
          </a:p>
          <a:p>
            <a:pPr lvl="1"/>
            <a:r>
              <a:rPr lang="en-US" dirty="0" smtClean="0"/>
              <a:t>Processing of sensor information</a:t>
            </a:r>
          </a:p>
          <a:p>
            <a:pPr lvl="1"/>
            <a:r>
              <a:rPr lang="en-US" dirty="0" smtClean="0"/>
              <a:t>Automatic control of machine functions</a:t>
            </a:r>
          </a:p>
          <a:p>
            <a:r>
              <a:rPr lang="en-US" dirty="0" smtClean="0"/>
              <a:t>Combination of both</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a:xfrm>
            <a:off x="457200" y="1752600"/>
            <a:ext cx="8229600" cy="4876800"/>
          </a:xfrm>
        </p:spPr>
        <p:txBody>
          <a:bodyPr>
            <a:normAutofit lnSpcReduction="10000"/>
          </a:bodyPr>
          <a:lstStyle/>
          <a:p>
            <a:r>
              <a:rPr lang="en-US" dirty="0" smtClean="0"/>
              <a:t>The approach to avoiding runovers, backovers, or pinning workers depends upon the type of equipment and its associated risks:</a:t>
            </a:r>
          </a:p>
          <a:p>
            <a:pPr lvl="1"/>
            <a:r>
              <a:rPr lang="en-US" dirty="0" smtClean="0"/>
              <a:t>Operator on board</a:t>
            </a:r>
          </a:p>
          <a:p>
            <a:pPr lvl="1"/>
            <a:r>
              <a:rPr lang="en-US" dirty="0" smtClean="0"/>
              <a:t>Operator adjacent to equipment</a:t>
            </a:r>
          </a:p>
          <a:p>
            <a:pPr lvl="1"/>
            <a:r>
              <a:rPr lang="en-US" dirty="0" smtClean="0"/>
              <a:t>Blind Areas</a:t>
            </a:r>
          </a:p>
          <a:p>
            <a:pPr lvl="1"/>
            <a:r>
              <a:rPr lang="en-US" dirty="0" smtClean="0"/>
              <a:t>Speed of machine</a:t>
            </a:r>
          </a:p>
          <a:p>
            <a:pPr lvl="1"/>
            <a:r>
              <a:rPr lang="en-US" dirty="0" smtClean="0"/>
              <a:t>Risk to near-by workers or vehicles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TotalTime>
  <Words>2079</Words>
  <Application>Microsoft Office PowerPoint</Application>
  <PresentationFormat>On-screen Show (4:3)</PresentationFormat>
  <Paragraphs>191</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Preventing Runovers and Backovers</vt:lpstr>
      <vt:lpstr>Are there technological solutions?</vt:lpstr>
      <vt:lpstr>Terminology</vt:lpstr>
      <vt:lpstr>Terminology (continued . . .)</vt:lpstr>
      <vt:lpstr>Proximity Detection</vt:lpstr>
      <vt:lpstr>Proximity Detection Approaches</vt:lpstr>
      <vt:lpstr>Proximity Detection Approaches</vt:lpstr>
      <vt:lpstr>Collision Avoidance Approaches</vt:lpstr>
      <vt:lpstr>Considerations</vt:lpstr>
      <vt:lpstr>Camera Systems</vt:lpstr>
      <vt:lpstr>Camera Systems</vt:lpstr>
      <vt:lpstr>Sonar</vt:lpstr>
      <vt:lpstr>Sonar</vt:lpstr>
      <vt:lpstr>Radar</vt:lpstr>
      <vt:lpstr>Radar Best: Radar and Camera Used in Combination</vt:lpstr>
      <vt:lpstr>Available Technologies</vt:lpstr>
      <vt:lpstr>Available Technologies</vt:lpstr>
      <vt:lpstr>RFID Technology</vt:lpstr>
      <vt:lpstr>How it Works</vt:lpstr>
      <vt:lpstr>Tag – Identifies Worker Near-by</vt:lpstr>
      <vt:lpstr>Global Positioning System (GPS)</vt:lpstr>
      <vt:lpstr>Global Positioning System (GPS)</vt:lpstr>
      <vt:lpstr>GPS Technology</vt:lpstr>
      <vt:lpstr>GPS Technology</vt:lpstr>
      <vt:lpstr>Emerging Technologies</vt:lpstr>
      <vt:lpstr>Intelligent Video Systems</vt:lpstr>
      <vt:lpstr>Additional Work &amp; Considerations</vt:lpstr>
      <vt:lpstr>Resources</vt:lpstr>
      <vt:lpstr>Discussion and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Traffic Control</dc:title>
  <dc:creator>bsant</dc:creator>
  <cp:lastModifiedBy>Vosburgh, Linda - OSHA</cp:lastModifiedBy>
  <cp:revision>131</cp:revision>
  <dcterms:created xsi:type="dcterms:W3CDTF">2011-04-13T19:39:59Z</dcterms:created>
  <dcterms:modified xsi:type="dcterms:W3CDTF">2014-02-27T15:43:16Z</dcterms:modified>
</cp:coreProperties>
</file>